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2" r:id="rId8"/>
    <p:sldId id="261" r:id="rId9"/>
    <p:sldId id="265" r:id="rId10"/>
    <p:sldId id="267" r:id="rId11"/>
    <p:sldId id="269" r:id="rId12"/>
    <p:sldId id="268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4" autoAdjust="0"/>
    <p:restoredTop sz="94660"/>
  </p:normalViewPr>
  <p:slideViewPr>
    <p:cSldViewPr snapToGrid="0">
      <p:cViewPr varScale="1">
        <p:scale>
          <a:sx n="55" d="100"/>
          <a:sy n="55" d="100"/>
        </p:scale>
        <p:origin x="11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50505-F776-E7DB-E9D3-93D7BE166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393E7F-1199-D17B-541F-BA346D69D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83F5E-BFD5-28EC-DB9E-D80D3599F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3CEB1-9015-E39A-52FB-E087F9909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48C93-5CF9-145E-D328-8DB1A6FD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62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3DB38-1F21-E36A-ECCA-72D0E2DB4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74ADB8-F675-C8FF-48D3-0FBA07EF3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FBABE-24F8-6C10-115F-6ACB9E09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1C510-20BE-54E9-A14E-5A2934011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3A7A2-60A8-B000-B0FD-A18088A1A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1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FACBB1-CCEE-2D86-30B2-6782106056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936BEE-C4D5-CB0B-0138-727E3EF0C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C26FC-0668-2636-3D6A-54501260F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2DFC0-6A08-D37E-ADBA-C9639C561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FF0C7-275C-7593-4AE6-A01F2C088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121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26BB7-ADAF-3573-1737-1D30C164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923A0-C6A4-1C72-93F7-C03B1A465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15397-273B-D5E8-B32C-1F250022C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B0375-60F7-9DBD-3078-BF61713D3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EB7A3-6EC2-B38A-6DFE-F674EFACF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2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49107-A968-059E-9E17-712AE4ACE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E1298-B0A9-FBE6-0999-3D0FECBB4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65CCB-0C61-E62B-84A8-8099325A2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FC689-4E48-ACBB-AA89-FF96D45D2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41D09-78A7-63D6-E948-99C41AD1E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1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AE7F6-BFB6-5089-D4E4-DAEF985D0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B2718-08B8-F428-6A52-4B20A2157B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80603-E275-5C9D-FBF8-6716A2D97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1034A7-5FEA-7F19-5925-4C0573E43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E6F9CE-952E-032B-785B-54432F152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40FA6A-B1BB-1500-0ABF-61B57151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1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4CB9-0BC0-5248-3557-19503B961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AFD9A-CFD4-F43D-057C-5782FD303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EA48C-2A14-229C-84CA-3AAB0AC93F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C4E322-4AE1-3E4F-2F52-4A9F1C39E8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0939C2-6B28-888C-111C-609C8CF71D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C5AD0-8B7F-8013-B830-7734FD67B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383BBE-C305-61D3-B275-239E71458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68CBF7-AC98-2D25-65C2-750D5534D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B3C9C-D41E-C1BE-9FEA-29B33DF6A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E6C5C9-1632-E545-7986-E15605429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D476D6-84F2-2672-7607-7A5AD96E7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DFFC0A-9973-5416-5611-596026F32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54A61E-F777-3918-72E4-4B0094C4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0A1053-85FF-23A8-6A9C-CC6E627DE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2721B-C1FC-4464-DC93-002D502F5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34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520D8-FA38-9828-0B66-BFCC4240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EF42E-FDA2-F778-AC28-0BB0A34AE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C6483-65D0-F004-F653-8704D90DB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0E83E-B4BF-9737-555C-EAEDF817B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958C6-B8BB-06C3-26ED-12CB1AD20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1EB860-476F-BFA6-5828-C149C473E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7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5B8CB-BC76-9443-283D-8FBAAB58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EE151F-2D54-E2F7-13D8-A73DC7B42E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B3E62-B66F-A9A3-8AF0-58EFC0A9C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51D48-51F5-3E29-3BDD-BB4A18BE3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D88FB-9DA0-DE3D-8886-E11D07D7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4DC91-FCA9-FB70-C476-1BDCFA95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4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42047-3A71-6C01-CC6F-8024A3211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EFDD6-479D-FAB9-1052-C9AD00D15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DAF5C8-FD09-FE4F-2D86-E1A854843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10752-3649-41A2-822D-629B07E0978C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F4A32-5AEC-7E16-7F22-C43964C19B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7BE78-4840-6A65-9B71-7F8D058DF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7F2CE-C65F-4A4E-A021-175DAA92C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6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33FC35-601E-25ED-CEA3-C3E13A350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5ED2BE-D6BC-62CA-C025-AA8624C1E366}"/>
              </a:ext>
            </a:extLst>
          </p:cNvPr>
          <p:cNvSpPr txBox="1"/>
          <p:nvPr/>
        </p:nvSpPr>
        <p:spPr>
          <a:xfrm>
            <a:off x="518733" y="1459259"/>
            <a:ext cx="6046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 </a:t>
            </a:r>
            <a:r>
              <a:rPr lang="en-US" sz="3600" b="1" dirty="0">
                <a:solidFill>
                  <a:srgbClr val="0070C0"/>
                </a:solidFill>
              </a:rPr>
              <a:t>will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8C52F4-5C51-72BC-51EF-92C5CCB93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930" y="996899"/>
            <a:ext cx="3348989" cy="30950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382ED0-B597-FBBD-366C-4DB6DF667165}"/>
              </a:ext>
            </a:extLst>
          </p:cNvPr>
          <p:cNvSpPr txBox="1"/>
          <p:nvPr/>
        </p:nvSpPr>
        <p:spPr>
          <a:xfrm>
            <a:off x="518733" y="2105590"/>
            <a:ext cx="60464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you </a:t>
            </a:r>
            <a:r>
              <a:rPr lang="en-US" sz="3600" b="1" dirty="0">
                <a:solidFill>
                  <a:srgbClr val="0070C0"/>
                </a:solidFill>
              </a:rPr>
              <a:t>will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She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It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we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They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926553-A822-3DA7-9AD6-E4E2F20A25B1}"/>
              </a:ext>
            </a:extLst>
          </p:cNvPr>
          <p:cNvSpPr txBox="1"/>
          <p:nvPr/>
        </p:nvSpPr>
        <p:spPr>
          <a:xfrm>
            <a:off x="8001000" y="4184154"/>
            <a:ext cx="2960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Trave</a:t>
            </a:r>
            <a:r>
              <a:rPr lang="en-US" sz="4000" dirty="0">
                <a:solidFill>
                  <a:srgbClr val="002060"/>
                </a:solidFill>
              </a:rPr>
              <a:t>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E9BC23-41B5-D682-FA42-B35205A3B832}"/>
              </a:ext>
            </a:extLst>
          </p:cNvPr>
          <p:cNvSpPr txBox="1"/>
          <p:nvPr/>
        </p:nvSpPr>
        <p:spPr>
          <a:xfrm>
            <a:off x="3541968" y="203942"/>
            <a:ext cx="4377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u="sng" dirty="0">
                <a:solidFill>
                  <a:srgbClr val="C00000"/>
                </a:solidFill>
              </a:rPr>
              <a:t>Affirmative form</a:t>
            </a:r>
          </a:p>
        </p:txBody>
      </p:sp>
    </p:spTree>
    <p:extLst>
      <p:ext uri="{BB962C8B-B14F-4D97-AF65-F5344CB8AC3E}">
        <p14:creationId xmlns:p14="http://schemas.microsoft.com/office/powerpoint/2010/main" val="37112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40A4D-C94D-4AE8-F044-AF4041C20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59E169-BBF3-46F6-EAD6-AE5B55FD4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522939-28BB-712A-B9D9-4369E24C832B}"/>
              </a:ext>
            </a:extLst>
          </p:cNvPr>
          <p:cNvSpPr txBox="1"/>
          <p:nvPr/>
        </p:nvSpPr>
        <p:spPr>
          <a:xfrm>
            <a:off x="518733" y="1459259"/>
            <a:ext cx="6046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 </a:t>
            </a:r>
            <a:r>
              <a:rPr lang="en-US" sz="3600" b="1" dirty="0">
                <a:solidFill>
                  <a:srgbClr val="0070C0"/>
                </a:solidFill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I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tomorrow?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7DC25-04D0-9F0F-3174-F64AEFA1E68E}"/>
              </a:ext>
            </a:extLst>
          </p:cNvPr>
          <p:cNvSpPr txBox="1"/>
          <p:nvPr/>
        </p:nvSpPr>
        <p:spPr>
          <a:xfrm>
            <a:off x="518733" y="2105590"/>
            <a:ext cx="60464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you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tomorrow?</a:t>
            </a:r>
            <a:endParaRPr lang="en-US" dirty="0"/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she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he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it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we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they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CB17D2-5538-BBFC-E317-797A6ECC1203}"/>
              </a:ext>
            </a:extLst>
          </p:cNvPr>
          <p:cNvSpPr txBox="1"/>
          <p:nvPr/>
        </p:nvSpPr>
        <p:spPr>
          <a:xfrm>
            <a:off x="400050" y="228095"/>
            <a:ext cx="674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u="sng" dirty="0">
                <a:solidFill>
                  <a:srgbClr val="C00000"/>
                </a:solidFill>
              </a:rPr>
              <a:t>Provide positive answers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5BD711-1CBD-4052-DDF9-E9B597D642FC}"/>
              </a:ext>
            </a:extLst>
          </p:cNvPr>
          <p:cNvSpPr txBox="1"/>
          <p:nvPr/>
        </p:nvSpPr>
        <p:spPr>
          <a:xfrm>
            <a:off x="5542218" y="1495254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Yes, you will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E2296D-AC2E-AA35-A781-4220BCC55BCC}"/>
              </a:ext>
            </a:extLst>
          </p:cNvPr>
          <p:cNvSpPr txBox="1"/>
          <p:nvPr/>
        </p:nvSpPr>
        <p:spPr>
          <a:xfrm>
            <a:off x="5674329" y="3305565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Yes, he will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9B6362-2997-B01E-5E47-2D03FAC2F9AA}"/>
              </a:ext>
            </a:extLst>
          </p:cNvPr>
          <p:cNvSpPr txBox="1"/>
          <p:nvPr/>
        </p:nvSpPr>
        <p:spPr>
          <a:xfrm>
            <a:off x="5956938" y="2077244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Yes, I will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B2C252-AFAF-F1F7-6997-644FB1924A89}"/>
              </a:ext>
            </a:extLst>
          </p:cNvPr>
          <p:cNvSpPr txBox="1"/>
          <p:nvPr/>
        </p:nvSpPr>
        <p:spPr>
          <a:xfrm>
            <a:off x="5767344" y="2768975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Yes, she will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708465-3457-4F33-FA73-6373AA60DD02}"/>
              </a:ext>
            </a:extLst>
          </p:cNvPr>
          <p:cNvSpPr txBox="1"/>
          <p:nvPr/>
        </p:nvSpPr>
        <p:spPr>
          <a:xfrm>
            <a:off x="5674329" y="3738471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Yes, it will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DB783D-EB80-F54D-2261-3EE54B397848}"/>
              </a:ext>
            </a:extLst>
          </p:cNvPr>
          <p:cNvSpPr txBox="1"/>
          <p:nvPr/>
        </p:nvSpPr>
        <p:spPr>
          <a:xfrm>
            <a:off x="5674329" y="4348807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Yes, we will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49645F-49BA-2C63-2D1C-357E0D0D556C}"/>
              </a:ext>
            </a:extLst>
          </p:cNvPr>
          <p:cNvSpPr txBox="1"/>
          <p:nvPr/>
        </p:nvSpPr>
        <p:spPr>
          <a:xfrm>
            <a:off x="5800302" y="4835716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Yes, they will</a:t>
            </a:r>
          </a:p>
        </p:txBody>
      </p:sp>
    </p:spTree>
    <p:extLst>
      <p:ext uri="{BB962C8B-B14F-4D97-AF65-F5344CB8AC3E}">
        <p14:creationId xmlns:p14="http://schemas.microsoft.com/office/powerpoint/2010/main" val="47752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6D2C1-2471-E588-86F6-C7258D6DA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E06BA2-EA9F-779D-D03F-17CA11817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7715" y="1885950"/>
            <a:ext cx="2190750" cy="23135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FB1ECB-0A26-0F22-BB49-27D4DE21B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36472A85-5D1B-B7E9-3272-80B60B092E14}"/>
              </a:ext>
            </a:extLst>
          </p:cNvPr>
          <p:cNvSpPr/>
          <p:nvPr/>
        </p:nvSpPr>
        <p:spPr>
          <a:xfrm>
            <a:off x="7555230" y="0"/>
            <a:ext cx="3006090" cy="180165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I will travel tomorrow. Goodbye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BA0057-DBF6-29EE-A0A0-F96A6566F299}"/>
              </a:ext>
            </a:extLst>
          </p:cNvPr>
          <p:cNvSpPr txBox="1"/>
          <p:nvPr/>
        </p:nvSpPr>
        <p:spPr>
          <a:xfrm>
            <a:off x="274321" y="338793"/>
            <a:ext cx="5063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Will he travel tomorrow?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2A7963-19F3-2A20-48FD-2C60AD4E3798}"/>
              </a:ext>
            </a:extLst>
          </p:cNvPr>
          <p:cNvSpPr txBox="1"/>
          <p:nvPr/>
        </p:nvSpPr>
        <p:spPr>
          <a:xfrm>
            <a:off x="5143500" y="338793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Yes, he will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4FBC29-0DF2-F348-1438-41C5D69CFFB8}"/>
              </a:ext>
            </a:extLst>
          </p:cNvPr>
          <p:cNvSpPr txBox="1"/>
          <p:nvPr/>
        </p:nvSpPr>
        <p:spPr>
          <a:xfrm>
            <a:off x="274321" y="1246762"/>
            <a:ext cx="4362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Will he go to school tomorrow?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7A0B31-0A09-9E1B-D52A-427804A3EFCE}"/>
              </a:ext>
            </a:extLst>
          </p:cNvPr>
          <p:cNvSpPr txBox="1"/>
          <p:nvPr/>
        </p:nvSpPr>
        <p:spPr>
          <a:xfrm>
            <a:off x="4613911" y="1416961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No, he won’t</a:t>
            </a:r>
          </a:p>
        </p:txBody>
      </p:sp>
    </p:spTree>
    <p:extLst>
      <p:ext uri="{BB962C8B-B14F-4D97-AF65-F5344CB8AC3E}">
        <p14:creationId xmlns:p14="http://schemas.microsoft.com/office/powerpoint/2010/main" val="204392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E9E75-8E0F-8405-0D9B-58638A581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75DB3A-99F3-14A6-A1F1-468C12FF2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A6CE9D-1847-7A54-8EE0-D14A9FED2456}"/>
              </a:ext>
            </a:extLst>
          </p:cNvPr>
          <p:cNvSpPr txBox="1"/>
          <p:nvPr/>
        </p:nvSpPr>
        <p:spPr>
          <a:xfrm>
            <a:off x="518733" y="1459259"/>
            <a:ext cx="6046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 </a:t>
            </a:r>
            <a:r>
              <a:rPr lang="en-US" sz="3600" b="1" dirty="0">
                <a:solidFill>
                  <a:srgbClr val="0070C0"/>
                </a:solidFill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I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tomorrow?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F6F986-4294-99D6-A00E-1499C0CC30A5}"/>
              </a:ext>
            </a:extLst>
          </p:cNvPr>
          <p:cNvSpPr txBox="1"/>
          <p:nvPr/>
        </p:nvSpPr>
        <p:spPr>
          <a:xfrm>
            <a:off x="518733" y="2105590"/>
            <a:ext cx="60464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you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tomorrow?</a:t>
            </a:r>
            <a:endParaRPr lang="en-US" dirty="0"/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she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he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it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we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they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54ADD1-746C-36D5-A43E-89BEC159DC44}"/>
              </a:ext>
            </a:extLst>
          </p:cNvPr>
          <p:cNvSpPr txBox="1"/>
          <p:nvPr/>
        </p:nvSpPr>
        <p:spPr>
          <a:xfrm>
            <a:off x="400050" y="228095"/>
            <a:ext cx="674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u="sng" dirty="0">
                <a:solidFill>
                  <a:srgbClr val="C00000"/>
                </a:solidFill>
              </a:rPr>
              <a:t>Provide negative answers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E73737-394C-B246-94EB-BF2E74560C78}"/>
              </a:ext>
            </a:extLst>
          </p:cNvPr>
          <p:cNvSpPr txBox="1"/>
          <p:nvPr/>
        </p:nvSpPr>
        <p:spPr>
          <a:xfrm>
            <a:off x="5542218" y="1495254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No, you won’t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A0FA4F-4948-A3CB-6077-8051FCABBE98}"/>
              </a:ext>
            </a:extLst>
          </p:cNvPr>
          <p:cNvSpPr txBox="1"/>
          <p:nvPr/>
        </p:nvSpPr>
        <p:spPr>
          <a:xfrm>
            <a:off x="5674329" y="3305565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No, he won’t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AF365A-9C3E-8D42-CB2D-A5D8624FE054}"/>
              </a:ext>
            </a:extLst>
          </p:cNvPr>
          <p:cNvSpPr txBox="1"/>
          <p:nvPr/>
        </p:nvSpPr>
        <p:spPr>
          <a:xfrm>
            <a:off x="5956938" y="2077244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No, I won’t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074E5-7C73-ED1E-5317-D235F6B921FD}"/>
              </a:ext>
            </a:extLst>
          </p:cNvPr>
          <p:cNvSpPr txBox="1"/>
          <p:nvPr/>
        </p:nvSpPr>
        <p:spPr>
          <a:xfrm>
            <a:off x="5767344" y="2768975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No, she won’t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147527-622D-CD76-6D25-E61B278D2769}"/>
              </a:ext>
            </a:extLst>
          </p:cNvPr>
          <p:cNvSpPr txBox="1"/>
          <p:nvPr/>
        </p:nvSpPr>
        <p:spPr>
          <a:xfrm>
            <a:off x="5674329" y="3738471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No, it won’t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4F2B35-50B0-7B51-B083-BD76D91883A5}"/>
              </a:ext>
            </a:extLst>
          </p:cNvPr>
          <p:cNvSpPr txBox="1"/>
          <p:nvPr/>
        </p:nvSpPr>
        <p:spPr>
          <a:xfrm>
            <a:off x="5674329" y="4348807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No, we won’t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C95544-FC24-67C5-816E-6FA88C8751AD}"/>
              </a:ext>
            </a:extLst>
          </p:cNvPr>
          <p:cNvSpPr txBox="1"/>
          <p:nvPr/>
        </p:nvSpPr>
        <p:spPr>
          <a:xfrm>
            <a:off x="5800302" y="4835716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No, they won’t</a:t>
            </a:r>
          </a:p>
        </p:txBody>
      </p:sp>
    </p:spTree>
    <p:extLst>
      <p:ext uri="{BB962C8B-B14F-4D97-AF65-F5344CB8AC3E}">
        <p14:creationId xmlns:p14="http://schemas.microsoft.com/office/powerpoint/2010/main" val="351283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50BD1E1-4077-5135-ADC1-8E0E069DB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276943"/>
              </p:ext>
            </p:extLst>
          </p:nvPr>
        </p:nvGraphicFramePr>
        <p:xfrm>
          <a:off x="158337" y="275096"/>
          <a:ext cx="11875326" cy="6582904"/>
        </p:xfrm>
        <a:graphic>
          <a:graphicData uri="http://schemas.openxmlformats.org/drawingml/2006/table">
            <a:tbl>
              <a:tblPr/>
              <a:tblGrid>
                <a:gridCol w="3958442">
                  <a:extLst>
                    <a:ext uri="{9D8B030D-6E8A-4147-A177-3AD203B41FA5}">
                      <a16:colId xmlns:a16="http://schemas.microsoft.com/office/drawing/2014/main" val="2132005013"/>
                    </a:ext>
                  </a:extLst>
                </a:gridCol>
                <a:gridCol w="3958442">
                  <a:extLst>
                    <a:ext uri="{9D8B030D-6E8A-4147-A177-3AD203B41FA5}">
                      <a16:colId xmlns:a16="http://schemas.microsoft.com/office/drawing/2014/main" val="3401022304"/>
                    </a:ext>
                  </a:extLst>
                </a:gridCol>
                <a:gridCol w="3958442">
                  <a:extLst>
                    <a:ext uri="{9D8B030D-6E8A-4147-A177-3AD203B41FA5}">
                      <a16:colId xmlns:a16="http://schemas.microsoft.com/office/drawing/2014/main" val="1140461181"/>
                    </a:ext>
                  </a:extLst>
                </a:gridCol>
              </a:tblGrid>
              <a:tr h="39896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Question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✔ Positive answers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✘ Negative answers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479535"/>
                  </a:ext>
                </a:extLst>
              </a:tr>
              <a:tr h="698192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800" b="1" dirty="0">
                          <a:latin typeface="+mj-lt"/>
                          <a:cs typeface="Times New Roman" panose="02020603050405020304" pitchFamily="18" charset="0"/>
                        </a:rPr>
                        <a:t>Will I travel tomorrow?</a:t>
                      </a:r>
                      <a:endParaRPr lang="en-US" sz="28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Yes, you will.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No, you won’t.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5743911"/>
                  </a:ext>
                </a:extLst>
              </a:tr>
              <a:tr h="698192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800" b="1" dirty="0">
                          <a:latin typeface="+mj-lt"/>
                          <a:cs typeface="Times New Roman" panose="02020603050405020304" pitchFamily="18" charset="0"/>
                        </a:rPr>
                        <a:t>Will you travel tomorrow?</a:t>
                      </a:r>
                      <a:endParaRPr lang="en-US" sz="28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Yes, I will.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No, I won’t.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614372"/>
                  </a:ext>
                </a:extLst>
              </a:tr>
              <a:tr h="698192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800" b="1" dirty="0">
                          <a:latin typeface="+mj-lt"/>
                          <a:cs typeface="Times New Roman" panose="02020603050405020304" pitchFamily="18" charset="0"/>
                        </a:rPr>
                        <a:t>Will he travel tomorrow?</a:t>
                      </a:r>
                      <a:endParaRPr lang="en-US" sz="28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Yes, he will.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latin typeface="+mj-lt"/>
                          <a:cs typeface="Times New Roman" panose="02020603050405020304" pitchFamily="18" charset="0"/>
                        </a:rPr>
                        <a:t>No, he won’t.</a:t>
                      </a:r>
                      <a:endParaRPr lang="en-US" sz="28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3683841"/>
                  </a:ext>
                </a:extLst>
              </a:tr>
              <a:tr h="698192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800" b="1" dirty="0">
                          <a:latin typeface="+mj-lt"/>
                          <a:cs typeface="Times New Roman" panose="02020603050405020304" pitchFamily="18" charset="0"/>
                        </a:rPr>
                        <a:t>Will she travel tomorrow?</a:t>
                      </a:r>
                      <a:endParaRPr lang="en-US" sz="28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Yes, she will.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No, she won’t.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4279611"/>
                  </a:ext>
                </a:extLst>
              </a:tr>
              <a:tr h="698192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800" b="1" dirty="0">
                          <a:latin typeface="+mj-lt"/>
                          <a:cs typeface="Times New Roman" panose="02020603050405020304" pitchFamily="18" charset="0"/>
                        </a:rPr>
                        <a:t>Will it travel tomorrow?</a:t>
                      </a:r>
                      <a:endParaRPr lang="en-US" sz="28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latin typeface="+mj-lt"/>
                          <a:cs typeface="Times New Roman" panose="02020603050405020304" pitchFamily="18" charset="0"/>
                        </a:rPr>
                        <a:t>Yes, it will.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latin typeface="+mj-lt"/>
                          <a:cs typeface="Times New Roman" panose="02020603050405020304" pitchFamily="18" charset="0"/>
                        </a:rPr>
                        <a:t>No, it won’t.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8826825"/>
                  </a:ext>
                </a:extLst>
              </a:tr>
              <a:tr h="698192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800" b="1" dirty="0">
                          <a:latin typeface="+mj-lt"/>
                          <a:cs typeface="Times New Roman" panose="02020603050405020304" pitchFamily="18" charset="0"/>
                        </a:rPr>
                        <a:t>Will we travel tomorrow?</a:t>
                      </a:r>
                      <a:endParaRPr lang="en-US" sz="28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Yes, we will.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No, we won’t.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8511845"/>
                  </a:ext>
                </a:extLst>
              </a:tr>
              <a:tr h="698192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800" b="1" dirty="0">
                          <a:latin typeface="+mj-lt"/>
                          <a:cs typeface="Times New Roman" panose="02020603050405020304" pitchFamily="18" charset="0"/>
                        </a:rPr>
                        <a:t>Will they travel </a:t>
                      </a:r>
                      <a:r>
                        <a:rPr lang="en-US" sz="2800" b="1" dirty="0" err="1">
                          <a:latin typeface="+mj-lt"/>
                          <a:cs typeface="Times New Roman" panose="02020603050405020304" pitchFamily="18" charset="0"/>
                        </a:rPr>
                        <a:t>tomorrrow</a:t>
                      </a:r>
                      <a:r>
                        <a:rPr lang="en-US" sz="2800" b="1" dirty="0">
                          <a:latin typeface="+mj-lt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latin typeface="+mj-lt"/>
                          <a:cs typeface="Times New Roman" panose="02020603050405020304" pitchFamily="18" charset="0"/>
                        </a:rPr>
                        <a:t>Yes, they will.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  <a:cs typeface="Times New Roman" panose="02020603050405020304" pitchFamily="18" charset="0"/>
                        </a:rPr>
                        <a:t>No, they won’t.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0240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0182B732-D655-0959-587D-16E6229D1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4775" y="1869559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0995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04DAE-21EB-EA09-CC02-052820D64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5E7FF4-A0FD-18F5-9ED6-D7D17E418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716872-8B60-D330-F196-81E42F61E385}"/>
              </a:ext>
            </a:extLst>
          </p:cNvPr>
          <p:cNvSpPr txBox="1"/>
          <p:nvPr/>
        </p:nvSpPr>
        <p:spPr>
          <a:xfrm>
            <a:off x="518733" y="1459259"/>
            <a:ext cx="6046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 </a:t>
            </a:r>
            <a:r>
              <a:rPr lang="en-US" sz="3600" b="1" dirty="0">
                <a:solidFill>
                  <a:srgbClr val="0070C0"/>
                </a:solidFill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3DF092-2B15-B095-FECD-4E2586473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930" y="996899"/>
            <a:ext cx="3348989" cy="30950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BEDD3E-A098-9672-E987-C6EE262E4117}"/>
              </a:ext>
            </a:extLst>
          </p:cNvPr>
          <p:cNvSpPr txBox="1"/>
          <p:nvPr/>
        </p:nvSpPr>
        <p:spPr>
          <a:xfrm>
            <a:off x="518733" y="2105590"/>
            <a:ext cx="60464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you </a:t>
            </a:r>
            <a:r>
              <a:rPr lang="en-US" sz="3600" b="1" dirty="0">
                <a:solidFill>
                  <a:srgbClr val="0070C0"/>
                </a:solidFill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not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</a:t>
            </a:r>
            <a:r>
              <a:rPr lang="en-US" dirty="0"/>
              <a:t>.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She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It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we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They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B99B5E-EE02-B3D2-2D14-0D44B1BF67B7}"/>
              </a:ext>
            </a:extLst>
          </p:cNvPr>
          <p:cNvSpPr txBox="1"/>
          <p:nvPr/>
        </p:nvSpPr>
        <p:spPr>
          <a:xfrm>
            <a:off x="8001000" y="4184154"/>
            <a:ext cx="2960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Trave</a:t>
            </a:r>
            <a:r>
              <a:rPr lang="en-US" sz="4000" dirty="0">
                <a:solidFill>
                  <a:srgbClr val="002060"/>
                </a:solidFill>
              </a:rPr>
              <a:t>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9C1027-02F2-5278-D424-3B65CED2E77E}"/>
              </a:ext>
            </a:extLst>
          </p:cNvPr>
          <p:cNvSpPr txBox="1"/>
          <p:nvPr/>
        </p:nvSpPr>
        <p:spPr>
          <a:xfrm>
            <a:off x="3541968" y="203942"/>
            <a:ext cx="4377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u="sng" dirty="0">
                <a:solidFill>
                  <a:srgbClr val="C00000"/>
                </a:solidFill>
              </a:rPr>
              <a:t>Negative form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AE3C80-4144-9A6C-9D86-479362643184}"/>
              </a:ext>
            </a:extLst>
          </p:cNvPr>
          <p:cNvSpPr txBox="1"/>
          <p:nvPr/>
        </p:nvSpPr>
        <p:spPr>
          <a:xfrm>
            <a:off x="7627047" y="5004543"/>
            <a:ext cx="4046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will not = won’t</a:t>
            </a:r>
          </a:p>
        </p:txBody>
      </p:sp>
    </p:spTree>
    <p:extLst>
      <p:ext uri="{BB962C8B-B14F-4D97-AF65-F5344CB8AC3E}">
        <p14:creationId xmlns:p14="http://schemas.microsoft.com/office/powerpoint/2010/main" val="33276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158289-9706-238D-A7B8-1FB42A37766D}"/>
              </a:ext>
            </a:extLst>
          </p:cNvPr>
          <p:cNvSpPr txBox="1"/>
          <p:nvPr/>
        </p:nvSpPr>
        <p:spPr>
          <a:xfrm>
            <a:off x="1714500" y="731520"/>
            <a:ext cx="4549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Time expressions</a:t>
            </a:r>
            <a:r>
              <a:rPr lang="en-US" sz="3600" i="1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8D4A3E-250A-314D-2686-3FF9BFE1E055}"/>
              </a:ext>
            </a:extLst>
          </p:cNvPr>
          <p:cNvSpPr txBox="1"/>
          <p:nvPr/>
        </p:nvSpPr>
        <p:spPr>
          <a:xfrm>
            <a:off x="409575" y="2148840"/>
            <a:ext cx="113728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C00000"/>
                </a:solidFill>
              </a:rPr>
              <a:t>Next week/ month/ year:</a:t>
            </a:r>
            <a:r>
              <a:rPr lang="en-US" sz="3200" b="1" dirty="0"/>
              <a:t> I will play a football match </a:t>
            </a:r>
            <a:r>
              <a:rPr lang="en-US" sz="3200" b="1" u="sng" dirty="0"/>
              <a:t>next week.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C00000"/>
                </a:solidFill>
              </a:rPr>
              <a:t>In 10 years: </a:t>
            </a:r>
            <a:r>
              <a:rPr lang="en-US" sz="3200" b="1" u="sng" dirty="0"/>
              <a:t>In 10 years</a:t>
            </a:r>
            <a:r>
              <a:rPr lang="en-US" sz="3200" b="1" dirty="0"/>
              <a:t>, I will be a doctor.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C00000"/>
                </a:solidFill>
              </a:rPr>
              <a:t>In the future: </a:t>
            </a:r>
            <a:r>
              <a:rPr lang="en-US" sz="3200" b="1" u="sng" dirty="0"/>
              <a:t>In the future</a:t>
            </a:r>
            <a:r>
              <a:rPr lang="en-US" sz="3200" b="1" dirty="0"/>
              <a:t>, there will be swimming cars.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85D388-D0DF-B6FE-032C-CE3C6FEA6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5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FC79C6-E86F-6D9D-7882-C8A7BCCC29ED}"/>
              </a:ext>
            </a:extLst>
          </p:cNvPr>
          <p:cNvSpPr txBox="1"/>
          <p:nvPr/>
        </p:nvSpPr>
        <p:spPr>
          <a:xfrm>
            <a:off x="531495" y="98345"/>
            <a:ext cx="1112901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b="1" dirty="0"/>
              <a:t>Exercise 1: correct the mistakes:</a:t>
            </a:r>
          </a:p>
          <a:p>
            <a:pPr>
              <a:buFont typeface="+mj-lt"/>
              <a:buAutoNum type="arabicPeriod"/>
            </a:pPr>
            <a:r>
              <a:rPr lang="en-US" sz="3600" dirty="0"/>
              <a:t>❌ She will goes to school tomorrow.</a:t>
            </a:r>
          </a:p>
          <a:p>
            <a:br>
              <a:rPr lang="en-US" sz="3600" dirty="0"/>
            </a:br>
            <a:r>
              <a:rPr lang="en-US" sz="3600" dirty="0"/>
              <a:t>2.❌ I will to help you.</a:t>
            </a:r>
          </a:p>
          <a:p>
            <a:br>
              <a:rPr lang="en-US" sz="3600" dirty="0"/>
            </a:br>
            <a:r>
              <a:rPr lang="en-US" sz="3600" dirty="0"/>
              <a:t>3.❌ He will not to come.</a:t>
            </a:r>
          </a:p>
          <a:p>
            <a:endParaRPr lang="en-US" sz="3600" dirty="0"/>
          </a:p>
          <a:p>
            <a:r>
              <a:rPr lang="en-US" sz="3600" dirty="0"/>
              <a:t>4.❌ I will watch the movie yesterday.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405503-95FF-23E9-F418-F45E244D948C}"/>
              </a:ext>
            </a:extLst>
          </p:cNvPr>
          <p:cNvSpPr txBox="1"/>
          <p:nvPr/>
        </p:nvSpPr>
        <p:spPr>
          <a:xfrm>
            <a:off x="6304598" y="1231343"/>
            <a:ext cx="613791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She will go to school tomorrow.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555BCC-7A3A-F963-F6C4-A9889E57D8C2}"/>
              </a:ext>
            </a:extLst>
          </p:cNvPr>
          <p:cNvSpPr txBox="1"/>
          <p:nvPr/>
        </p:nvSpPr>
        <p:spPr>
          <a:xfrm>
            <a:off x="4930140" y="1837282"/>
            <a:ext cx="613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✅ </a:t>
            </a:r>
            <a:r>
              <a:rPr lang="en-US" sz="2800" b="1" dirty="0"/>
              <a:t>I will help you.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E99F3-51E8-2062-B8DD-BA2F648580C0}"/>
              </a:ext>
            </a:extLst>
          </p:cNvPr>
          <p:cNvSpPr txBox="1"/>
          <p:nvPr/>
        </p:nvSpPr>
        <p:spPr>
          <a:xfrm>
            <a:off x="5532120" y="2939891"/>
            <a:ext cx="339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 will not come.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6C6724-535E-3B4E-8060-E9540FBC8489}"/>
              </a:ext>
            </a:extLst>
          </p:cNvPr>
          <p:cNvSpPr txBox="1"/>
          <p:nvPr/>
        </p:nvSpPr>
        <p:spPr>
          <a:xfrm>
            <a:off x="4686300" y="4679214"/>
            <a:ext cx="8115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✅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will not watch the movie tomorrow.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416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F92DC4-5C5B-B3CA-3915-C8F73209AA99}"/>
              </a:ext>
            </a:extLst>
          </p:cNvPr>
          <p:cNvSpPr txBox="1"/>
          <p:nvPr/>
        </p:nvSpPr>
        <p:spPr>
          <a:xfrm>
            <a:off x="64770" y="0"/>
            <a:ext cx="12127230" cy="666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u="sng" dirty="0"/>
              <a:t>Exercise 2: Conjugate the verbs in the  brackets.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1. My brother __________ (not watch) TV tonight.❌ (negative)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2. I __________ (call) you when I get home.✅ (affirmative)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3. They __________ (not arrive) before 9 PM.❌ (negative)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4. We __________ (have) pizza for dinner.✅ (affirmative)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5. She __________ (not take) the bus to school.❌ (negative)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6. You __________ (meet) your new teacher tomorrow.✅ (affirmative)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7. Tom and Lucy __________ (not play) football today.❌ (negative)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8. The train __________ (leave) at 6:30.✅ (affirmative)</a:t>
            </a:r>
          </a:p>
        </p:txBody>
      </p:sp>
    </p:spTree>
    <p:extLst>
      <p:ext uri="{BB962C8B-B14F-4D97-AF65-F5344CB8AC3E}">
        <p14:creationId xmlns:p14="http://schemas.microsoft.com/office/powerpoint/2010/main" val="1290687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6B393C-41CC-5237-00A2-9BDD5F259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B5446F-71B5-E6F5-66E0-5AFAF93BF9C3}"/>
              </a:ext>
            </a:extLst>
          </p:cNvPr>
          <p:cNvSpPr txBox="1"/>
          <p:nvPr/>
        </p:nvSpPr>
        <p:spPr>
          <a:xfrm>
            <a:off x="400050" y="480060"/>
            <a:ext cx="10184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Exercise 2: Write four activities that you will do </a:t>
            </a:r>
            <a:r>
              <a:rPr lang="en-US" sz="3200" b="1" u="sng" dirty="0">
                <a:solidFill>
                  <a:srgbClr val="C00000"/>
                </a:solidFill>
              </a:rPr>
              <a:t>next weekend 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2DFAE8-F338-839C-69E7-86FA9A70EA6B}"/>
              </a:ext>
            </a:extLst>
          </p:cNvPr>
          <p:cNvSpPr txBox="1"/>
          <p:nvPr/>
        </p:nvSpPr>
        <p:spPr>
          <a:xfrm>
            <a:off x="754380" y="2505670"/>
            <a:ext cx="103670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For example:</a:t>
            </a:r>
          </a:p>
          <a:p>
            <a:r>
              <a:rPr lang="en-US" sz="3600" b="1" dirty="0"/>
              <a:t>Next weekend, I will play a </a:t>
            </a:r>
            <a:r>
              <a:rPr lang="en-US" sz="3600" b="1"/>
              <a:t>football match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80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318596-6325-9B23-8BBA-B492FE4994B4}"/>
              </a:ext>
            </a:extLst>
          </p:cNvPr>
          <p:cNvSpPr txBox="1"/>
          <p:nvPr/>
        </p:nvSpPr>
        <p:spPr>
          <a:xfrm>
            <a:off x="255843" y="1294060"/>
            <a:ext cx="60464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  </a:t>
            </a:r>
            <a:r>
              <a:rPr lang="en-US" sz="3600" b="1" dirty="0">
                <a:solidFill>
                  <a:srgbClr val="0070C0"/>
                </a:solidFill>
              </a:rPr>
              <a:t>will </a:t>
            </a:r>
            <a:r>
              <a:rPr lang="en-US" sz="3600" b="1" u="sng" dirty="0">
                <a:solidFill>
                  <a:srgbClr val="0070C0"/>
                </a:solidFill>
              </a:rPr>
              <a:t>travel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</a:t>
            </a:r>
          </a:p>
          <a:p>
            <a:r>
              <a:rPr lang="en-US" sz="3600" b="1" dirty="0"/>
              <a:t>You</a:t>
            </a:r>
            <a:r>
              <a:rPr lang="en-US" sz="3600" b="1" dirty="0">
                <a:solidFill>
                  <a:srgbClr val="0070C0"/>
                </a:solidFill>
              </a:rPr>
              <a:t> will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She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It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we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They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4A7EBB-DA18-7D0B-9A4A-DA887CFCB738}"/>
              </a:ext>
            </a:extLst>
          </p:cNvPr>
          <p:cNvSpPr txBox="1"/>
          <p:nvPr/>
        </p:nvSpPr>
        <p:spPr>
          <a:xfrm>
            <a:off x="5765103" y="1374070"/>
            <a:ext cx="60464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 </a:t>
            </a:r>
            <a:r>
              <a:rPr lang="en-US" sz="3600" b="1" dirty="0">
                <a:solidFill>
                  <a:srgbClr val="0070C0"/>
                </a:solidFill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</a:t>
            </a:r>
            <a:endParaRPr lang="en-US" sz="3600" b="1" dirty="0"/>
          </a:p>
          <a:p>
            <a:r>
              <a:rPr lang="en-US" sz="3600" b="1" dirty="0"/>
              <a:t>you </a:t>
            </a:r>
            <a:r>
              <a:rPr lang="en-US" sz="3600" b="1" dirty="0">
                <a:solidFill>
                  <a:srgbClr val="0070C0"/>
                </a:solidFill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not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</a:t>
            </a:r>
            <a:r>
              <a:rPr lang="en-US" dirty="0"/>
              <a:t>.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She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It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we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lvl="0"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They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not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7551AB-6DD6-D50B-7272-8783AA4C66A1}"/>
              </a:ext>
            </a:extLst>
          </p:cNvPr>
          <p:cNvSpPr txBox="1"/>
          <p:nvPr/>
        </p:nvSpPr>
        <p:spPr>
          <a:xfrm>
            <a:off x="640080" y="274320"/>
            <a:ext cx="4720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accent6">
                    <a:lumMod val="75000"/>
                  </a:schemeClr>
                </a:solidFill>
              </a:rPr>
              <a:t>Affirmative form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7FD86F-3E9B-FDFF-56CE-76B4D426BECC}"/>
              </a:ext>
            </a:extLst>
          </p:cNvPr>
          <p:cNvSpPr txBox="1"/>
          <p:nvPr/>
        </p:nvSpPr>
        <p:spPr>
          <a:xfrm>
            <a:off x="6198870" y="333940"/>
            <a:ext cx="4720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accent6">
                    <a:lumMod val="75000"/>
                  </a:schemeClr>
                </a:solidFill>
              </a:rPr>
              <a:t>Negative form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760A57-9C0D-9FC4-CD17-C16E91F59285}"/>
              </a:ext>
            </a:extLst>
          </p:cNvPr>
          <p:cNvSpPr txBox="1"/>
          <p:nvPr/>
        </p:nvSpPr>
        <p:spPr>
          <a:xfrm>
            <a:off x="7033833" y="5816174"/>
            <a:ext cx="4046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will not = won’t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E5A576-C4BE-40C0-160D-2382266FA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8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C73CE-3C8D-1341-EDC4-0A437CE5C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703E54-473E-8D04-DA5A-F62600318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FEFC0C-8334-C891-857A-4690BD28997B}"/>
              </a:ext>
            </a:extLst>
          </p:cNvPr>
          <p:cNvSpPr txBox="1"/>
          <p:nvPr/>
        </p:nvSpPr>
        <p:spPr>
          <a:xfrm>
            <a:off x="518733" y="1459259"/>
            <a:ext cx="6046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 </a:t>
            </a:r>
            <a:r>
              <a:rPr lang="en-US" sz="3600" b="1" dirty="0">
                <a:solidFill>
                  <a:srgbClr val="0070C0"/>
                </a:solidFill>
              </a:rPr>
              <a:t>will </a:t>
            </a:r>
            <a:r>
              <a:rPr lang="en-US" sz="3600" b="1" dirty="0">
                <a:solidFill>
                  <a:srgbClr val="7030A0"/>
                </a:solidFill>
              </a:rPr>
              <a:t>I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tomorrow?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905A9-8D96-7304-154F-561CC599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930" y="996899"/>
            <a:ext cx="3348989" cy="30950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69B426-F6A7-B9F1-EA59-59F74D5DDFF5}"/>
              </a:ext>
            </a:extLst>
          </p:cNvPr>
          <p:cNvSpPr txBox="1"/>
          <p:nvPr/>
        </p:nvSpPr>
        <p:spPr>
          <a:xfrm>
            <a:off x="518733" y="2105590"/>
            <a:ext cx="60464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you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/>
              <a:t> </a:t>
            </a:r>
            <a:r>
              <a:rPr lang="en-US" sz="3600" b="1" u="sng" dirty="0"/>
              <a:t>travel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tomorrow?</a:t>
            </a:r>
            <a:endParaRPr lang="en-US" dirty="0"/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</a:t>
            </a:r>
            <a:r>
              <a:rPr lang="en-US" sz="3600" b="1" dirty="0">
                <a:solidFill>
                  <a:srgbClr val="7030A0"/>
                </a:solidFill>
              </a:rPr>
              <a:t> she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he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it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we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you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lang="en-US" sz="3600" b="1" noProof="0" dirty="0">
                <a:solidFill>
                  <a:srgbClr val="7030A0"/>
                </a:solidFill>
              </a:rPr>
              <a:t>they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FB13FB-8EF1-4298-04FA-849CDF13D58B}"/>
              </a:ext>
            </a:extLst>
          </p:cNvPr>
          <p:cNvSpPr txBox="1"/>
          <p:nvPr/>
        </p:nvSpPr>
        <p:spPr>
          <a:xfrm>
            <a:off x="8001000" y="4184154"/>
            <a:ext cx="2960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Trave</a:t>
            </a:r>
            <a:r>
              <a:rPr lang="en-US" sz="4000" dirty="0">
                <a:solidFill>
                  <a:srgbClr val="002060"/>
                </a:solidFill>
              </a:rPr>
              <a:t>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7AB59D-F71A-6BA9-6627-E5E169AA93EA}"/>
              </a:ext>
            </a:extLst>
          </p:cNvPr>
          <p:cNvSpPr txBox="1"/>
          <p:nvPr/>
        </p:nvSpPr>
        <p:spPr>
          <a:xfrm>
            <a:off x="3623310" y="29878"/>
            <a:ext cx="4377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u="sng" dirty="0">
                <a:solidFill>
                  <a:srgbClr val="C00000"/>
                </a:solidFill>
              </a:rPr>
              <a:t>Interrogative  form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ECB296-B94E-DE40-24D1-89C6125284D6}"/>
              </a:ext>
            </a:extLst>
          </p:cNvPr>
          <p:cNvSpPr txBox="1"/>
          <p:nvPr/>
        </p:nvSpPr>
        <p:spPr>
          <a:xfrm>
            <a:off x="-1904" y="711123"/>
            <a:ext cx="6097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tomorrow</a:t>
            </a:r>
          </a:p>
        </p:txBody>
      </p:sp>
    </p:spTree>
    <p:extLst>
      <p:ext uri="{BB962C8B-B14F-4D97-AF65-F5344CB8AC3E}">
        <p14:creationId xmlns:p14="http://schemas.microsoft.com/office/powerpoint/2010/main" val="273605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148437-1617-1AC1-E6FB-264661826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7715" y="1885950"/>
            <a:ext cx="2190750" cy="23135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9C9F4E-FF44-EF8F-0C65-75CFCEA05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4919" y="84296"/>
            <a:ext cx="1640582" cy="1042987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7F83629C-7044-05F3-B94F-337376B07E35}"/>
              </a:ext>
            </a:extLst>
          </p:cNvPr>
          <p:cNvSpPr/>
          <p:nvPr/>
        </p:nvSpPr>
        <p:spPr>
          <a:xfrm>
            <a:off x="7555230" y="0"/>
            <a:ext cx="3006090" cy="180165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I will travel tomorrow. Goodbye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59EB03-E4D5-4B98-AC65-30437C2BCEF2}"/>
              </a:ext>
            </a:extLst>
          </p:cNvPr>
          <p:cNvSpPr txBox="1"/>
          <p:nvPr/>
        </p:nvSpPr>
        <p:spPr>
          <a:xfrm>
            <a:off x="274321" y="338793"/>
            <a:ext cx="5063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Will he travel tomorrow?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5CA03-ED97-F4A0-1EEE-EABC751FE1CD}"/>
              </a:ext>
            </a:extLst>
          </p:cNvPr>
          <p:cNvSpPr txBox="1"/>
          <p:nvPr/>
        </p:nvSpPr>
        <p:spPr>
          <a:xfrm>
            <a:off x="5143500" y="338793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Yes, he will</a:t>
            </a:r>
          </a:p>
        </p:txBody>
      </p:sp>
    </p:spTree>
    <p:extLst>
      <p:ext uri="{BB962C8B-B14F-4D97-AF65-F5344CB8AC3E}">
        <p14:creationId xmlns:p14="http://schemas.microsoft.com/office/powerpoint/2010/main" val="250870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809</Words>
  <Application>Microsoft Office PowerPoint</Application>
  <PresentationFormat>Widescreen</PresentationFormat>
  <Paragraphs>140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Destock-afric</dc:creator>
  <cp:lastModifiedBy>abdelkabir elmessaoudi</cp:lastModifiedBy>
  <cp:revision>4</cp:revision>
  <dcterms:created xsi:type="dcterms:W3CDTF">2025-04-13T09:47:26Z</dcterms:created>
  <dcterms:modified xsi:type="dcterms:W3CDTF">2026-03-15T14:33:59Z</dcterms:modified>
</cp:coreProperties>
</file>