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0f4c1c7c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g80f4c1c7c4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80f4c1c7c4_0_4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g80f4c1c7c4_0_4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80f4c1c7c4_0_5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g80f4c1c7c4_0_5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80f4c1c7c4_0_5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g80f4c1c7c4_0_5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80f4c1c7c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g80f4c1c7c4_0_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80f4c1c7c4_0_1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g80f4c1c7c4_0_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80f4c1c7c4_0_1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g80f4c1c7c4_0_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80f4c1c7c4_0_2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80f4c1c7c4_0_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80f4c1c7c4_0_2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g80f4c1c7c4_0_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80f4c1c7c4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g80f4c1c7c4_0_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80f4c1c7c4_0_3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g80f4c1c7c4_0_3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80f4c1c7c4_0_4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80f4c1c7c4_0_4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sz="10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jpg"/><Relationship Id="rId4" Type="http://schemas.openxmlformats.org/officeDocument/2006/relationships/image" Target="../media/image2.jpg"/><Relationship Id="rId5" Type="http://schemas.openxmlformats.org/officeDocument/2006/relationships/image" Target="../media/image3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One Cent Transportation Surtax</a:t>
            </a:r>
            <a:endParaRPr b="1" sz="3300">
              <a:solidFill>
                <a:srgbClr val="000000"/>
              </a:solidFill>
              <a:latin typeface="Geo"/>
              <a:ea typeface="Geo"/>
              <a:cs typeface="Geo"/>
              <a:sym typeface="Geo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2A48"/>
              </a:buClr>
              <a:buSzPts val="400"/>
              <a:buFont typeface="Arial"/>
              <a:buChar char="•"/>
            </a:pPr>
            <a:r>
              <a:rPr b="0" i="0" lang="en" sz="30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Raises $357 Million/Year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400"/>
              <a:buFont typeface="Arial"/>
              <a:buChar char="•"/>
            </a:pPr>
            <a:r>
              <a:rPr b="0" i="0" lang="en" sz="30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30 Year Referendum Generating $15.6 Billion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FF0000"/>
              </a:buClr>
              <a:buSzPts val="400"/>
              <a:buFont typeface="Arial"/>
              <a:buChar char="•"/>
            </a:pPr>
            <a:r>
              <a:rPr b="1" i="0" lang="en" sz="30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Over 30% Paid by Tourists and Visitors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Public Education Efforts</a:t>
            </a:r>
            <a:endParaRPr sz="3300">
              <a:solidFill>
                <a:srgbClr val="000000"/>
              </a:solidFill>
              <a:latin typeface="Geo"/>
              <a:ea typeface="Geo"/>
              <a:cs typeface="Geo"/>
              <a:sym typeface="Geo"/>
            </a:endParaRPr>
          </a:p>
        </p:txBody>
      </p:sp>
      <p:sp>
        <p:nvSpPr>
          <p:cNvPr id="118" name="Google Shape;118;p23"/>
          <p:cNvSpPr txBox="1"/>
          <p:nvPr>
            <p:ph idx="1" type="body"/>
          </p:nvPr>
        </p:nvSpPr>
        <p:spPr>
          <a:xfrm>
            <a:off x="628650" y="1268015"/>
            <a:ext cx="7886700" cy="336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8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Broward County Staff Participated in a Speaker’s Bureau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8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Every Participant Received Training on the Educational Message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8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Centralized Schedule for Speaker’s Bureau Assignments at Community Meetings and Venues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8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Participation in TV and Radio Shows to “Get the Word Out”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8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Website “PennyforTransporation.com” Provided Significant Detailed Information on the Investment Plan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8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Social Media, Videos and Printed Materials focused on the Message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8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Approximately $300,000 in County Funds invested in the Education Efforts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651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4"/>
          <p:cNvSpPr txBox="1"/>
          <p:nvPr>
            <p:ph type="title"/>
          </p:nvPr>
        </p:nvSpPr>
        <p:spPr>
          <a:xfrm>
            <a:off x="628650" y="273844"/>
            <a:ext cx="7886700" cy="68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Protecting the Taxpayer Investment</a:t>
            </a:r>
            <a:endParaRPr/>
          </a:p>
        </p:txBody>
      </p:sp>
      <p:sp>
        <p:nvSpPr>
          <p:cNvPr id="124" name="Google Shape;124;p24"/>
          <p:cNvSpPr txBox="1"/>
          <p:nvPr>
            <p:ph idx="1" type="body"/>
          </p:nvPr>
        </p:nvSpPr>
        <p:spPr>
          <a:xfrm>
            <a:off x="628650" y="642938"/>
            <a:ext cx="7886700" cy="35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2100" u="none">
              <a:solidFill>
                <a:srgbClr val="1C2A4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A 9-member Board (“Oversight Committee”), nominated by 7 independent community entities (“Appointing Authority”), will: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Monitor revenue, expenses, assumptions and forecasts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Evaluate projects for eligibility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Remove politics from the project review process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Track progress milestones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Report on activities and offer transparency to the public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651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/>
          <p:nvPr>
            <p:ph type="title"/>
          </p:nvPr>
        </p:nvSpPr>
        <p:spPr>
          <a:xfrm>
            <a:off x="628650" y="273844"/>
            <a:ext cx="7886700" cy="6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Elements of Success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30" name="Google Shape;130;p25"/>
          <p:cNvSpPr txBox="1"/>
          <p:nvPr>
            <p:ph idx="1" type="body"/>
          </p:nvPr>
        </p:nvSpPr>
        <p:spPr>
          <a:xfrm>
            <a:off x="707231" y="787003"/>
            <a:ext cx="7886700" cy="3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Public Consensus on the “Problem” – Traffic Congestion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Message – Investments Designed to Mitigate the “Problem” 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Detailed Plan of Investments for the Entire Community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Robust Public Education Campaign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Relatively Short Education Period with No Significant Organized Opposition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High Democratic Voter Turnout Bolstered by the Interest in the Gubernatorial and Senatorial Races – Those Same Voters supported Transit and Transportation Improvements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Staffed Voting Sites during Early Voting and on Election Day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431006" y="273844"/>
            <a:ext cx="82821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Why a Transportation Surtax was Needed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431006" y="900113"/>
            <a:ext cx="7886700" cy="34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1450" lvl="0" marL="1778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C2A48"/>
              </a:buClr>
              <a:buSzPts val="300"/>
              <a:buFont typeface="Arial"/>
              <a:buChar char="•"/>
            </a:pPr>
            <a:r>
              <a:rPr b="0" i="0" lang="en" sz="24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BCT needed a long-term sustainable funding source for on-going operations and to implement its Community Vision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780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300"/>
              <a:buFont typeface="Arial"/>
              <a:buChar char="•"/>
            </a:pPr>
            <a:r>
              <a:rPr b="0" i="0" lang="en" sz="24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Transportation programs were funded primarily with gas tax revenues which had not increased in 20 years because more fuel-efficient cars resulted in less gas tax revenue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780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300"/>
              <a:buFont typeface="Arial"/>
              <a:buChar char="•"/>
            </a:pPr>
            <a:r>
              <a:rPr b="0" i="0" lang="en" sz="24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Many planned Broward transportation projects were deferred during the economic downturn to keep taxes low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2100" u="none">
              <a:solidFill>
                <a:srgbClr val="1C2A4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b="0" i="0" sz="2100" u="none">
              <a:solidFill>
                <a:srgbClr val="1C2A4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Prior Broward County Referendums had Failed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628650" y="1190625"/>
            <a:ext cx="7886700" cy="3442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1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2006</a:t>
            </a: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 – 1% County-Wide Transportation Surtax </a:t>
            </a:r>
            <a:r>
              <a:rPr b="0" i="0" lang="en" sz="2100" u="sng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Failed</a:t>
            </a: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 with Only 38% of the Vote.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1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2016</a:t>
            </a: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 – A Combined Ballot Initiative of ½ % for Transportation Projects and ½ % for Municipal Infrastructure Projects </a:t>
            </a:r>
            <a:r>
              <a:rPr b="0" i="0" lang="en" sz="2100" u="sng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Failed.</a:t>
            </a: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  Both had to Pass to be Enacted, but the Municipal Infrastructure Component was Defeated.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i="1" lang="en" sz="2100" u="sng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Silver Lining:</a:t>
            </a:r>
            <a:r>
              <a:rPr b="1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3429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</a:pPr>
            <a:r>
              <a:rPr b="1" i="1" lang="en" sz="18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The Transportation Component Passed with 51% of the Vote, Indicating Significant Public Support. </a:t>
            </a:r>
            <a:endParaRPr b="0" i="0" sz="18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651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775097" y="280988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i="0" lang="en" sz="36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The Problem – Traffic Congestion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i="0" lang="en" sz="30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Solutions: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Improve Road and Bridge Infrastructure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Enhance Traffic Signal Synchronization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Improve Special Needs Transportation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Identify Rail Corridors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Improve Bus Transportation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8650" y="273850"/>
            <a:ext cx="7598700" cy="57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br>
              <a:rPr b="1" i="0" lang="en" sz="30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</a:br>
            <a:r>
              <a:rPr b="1" i="0" lang="en" sz="30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      </a:t>
            </a: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2018 “Penny for Transportation” Plan </a:t>
            </a:r>
            <a:b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</a:br>
            <a:r>
              <a:rPr b="1" i="0" lang="en" sz="30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 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8650" y="1369219"/>
            <a:ext cx="4452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br>
              <a:rPr b="1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86" name="Google Shape;86;p18"/>
          <p:cNvSpPr txBox="1"/>
          <p:nvPr/>
        </p:nvSpPr>
        <p:spPr>
          <a:xfrm>
            <a:off x="766763" y="956072"/>
            <a:ext cx="7246200" cy="3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21590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Collaborative plan with projects in every community</a:t>
            </a:r>
            <a:endParaRPr b="0" i="0" sz="11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Prioritized connectivity and congestion relief</a:t>
            </a:r>
            <a:endParaRPr b="0" i="0" sz="11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Dedicated transportation-specific funding; kept in a “locked box” only for that purpose</a:t>
            </a:r>
            <a:endParaRPr b="0" i="0" sz="11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"/>
              <a:buFont typeface="Arial"/>
              <a:buChar char="•"/>
            </a:pPr>
            <a:r>
              <a:rPr b="1" i="0" lang="en" sz="2100" u="sng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Independent</a:t>
            </a:r>
            <a:r>
              <a:rPr b="0" i="0" lang="en" sz="21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Oversight Committee manages </a:t>
            </a:r>
            <a:endParaRPr b="0" i="0" sz="11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Makes us eligible for a larger share of state and federal funds </a:t>
            </a:r>
            <a:endParaRPr b="0" i="0" sz="11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Minimum of 10% of the tax guaranteed to Municipalities annually</a:t>
            </a:r>
            <a:endParaRPr b="0" i="0" sz="11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"/>
              <a:buFont typeface="Arial"/>
              <a:buChar char="•"/>
            </a:pPr>
            <a:r>
              <a:rPr b="1" i="0" lang="en" sz="21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30% of the tax will be provided by visitors</a:t>
            </a:r>
            <a:endParaRPr b="0" i="0" sz="11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1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628650" y="273844"/>
            <a:ext cx="7886700" cy="57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b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</a:b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30-Year Transportation Plan Highlights </a:t>
            </a:r>
            <a:b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</a:br>
            <a:endParaRPr>
              <a:solidFill>
                <a:srgbClr val="000000"/>
              </a:solidFill>
            </a:endParaRPr>
          </a:p>
        </p:txBody>
      </p:sp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628650" y="853678"/>
            <a:ext cx="7886700" cy="36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65100" lvl="0" marL="177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None/>
            </a:pPr>
            <a:r>
              <a:t/>
            </a:r>
            <a:endParaRPr b="0" i="0" sz="1600" u="none">
              <a:solidFill>
                <a:srgbClr val="1C2A4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7800" lvl="0" marL="177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6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476 road, traffic, signal, bridge, technology and safety improvements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6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More than 700 city-requested transportation improvements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6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Expands the Bus fleet from 355 to 642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6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Full funding for existing Community Shuttles and expanded service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6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Full funding for on-demand transportation services for people with disabling conditions (Paratransit) 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6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Designing local transit service intended to offer more reliable, responsive, accessible system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16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26 miles of light rail and 8 corridors of BRT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rPr b="1" i="1" lang="en" sz="16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East-west and north-south connectivity projects are prioritized, as is the demonstrated ability to reduce congestion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400" u="none">
              <a:solidFill>
                <a:srgbClr val="1C2A4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b="0" i="0" sz="1400" u="none">
              <a:solidFill>
                <a:srgbClr val="1C2A4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idx="4294967295" type="subTitle"/>
          </p:nvPr>
        </p:nvSpPr>
        <p:spPr>
          <a:xfrm>
            <a:off x="0" y="2701528"/>
            <a:ext cx="9144000" cy="21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81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rgbClr val="1C2A4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" sz="5400" u="none" cap="none" strike="noStrik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b="1" i="0" lang="en" sz="4100" u="none" cap="none" strike="noStrik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Broward County’s Successful</a:t>
            </a:r>
            <a:endParaRPr b="0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" lvl="0" marL="17780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en" sz="4100" u="none" cap="none" strike="noStrik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2018 Surtax Referendum</a:t>
            </a:r>
            <a:endParaRPr/>
          </a:p>
        </p:txBody>
      </p:sp>
      <p:pic>
        <p:nvPicPr>
          <p:cNvPr id="98" name="Google Shape;98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90700" y="779859"/>
            <a:ext cx="5562598" cy="2247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7403" y="860822"/>
            <a:ext cx="3900488" cy="2630090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63500">
              <a:srgbClr val="808080">
                <a:alpha val="25490"/>
              </a:srgbClr>
            </a:outerShdw>
          </a:effectLst>
        </p:spPr>
      </p:pic>
      <p:sp>
        <p:nvSpPr>
          <p:cNvPr id="104" name="Google Shape;104;p21"/>
          <p:cNvSpPr txBox="1"/>
          <p:nvPr>
            <p:ph type="title"/>
          </p:nvPr>
        </p:nvSpPr>
        <p:spPr>
          <a:xfrm>
            <a:off x="604854" y="120925"/>
            <a:ext cx="3783900" cy="65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Public </a:t>
            </a:r>
            <a:b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</a:b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Website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105" name="Google Shape;105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88644" y="77391"/>
            <a:ext cx="4577954" cy="3177778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63500">
              <a:srgbClr val="808080">
                <a:alpha val="25490"/>
              </a:srgbClr>
            </a:outerShdw>
          </a:effectLst>
        </p:spPr>
      </p:pic>
      <p:pic>
        <p:nvPicPr>
          <p:cNvPr id="106" name="Google Shape;106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995488" y="1448991"/>
            <a:ext cx="4165997" cy="3332559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63500">
              <a:srgbClr val="808080">
                <a:alpha val="2549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i="0" lang="en" sz="3300" u="none">
                <a:solidFill>
                  <a:srgbClr val="000000"/>
                </a:solidFill>
                <a:latin typeface="Geo"/>
                <a:ea typeface="Geo"/>
                <a:cs typeface="Geo"/>
                <a:sym typeface="Geo"/>
              </a:rPr>
              <a:t>Partnerships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12" name="Google Shape;112;p22"/>
          <p:cNvSpPr txBox="1"/>
          <p:nvPr>
            <p:ph idx="1" type="body"/>
          </p:nvPr>
        </p:nvSpPr>
        <p:spPr>
          <a:xfrm>
            <a:off x="628650" y="1098947"/>
            <a:ext cx="7886700" cy="35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Labor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Faith-Based Community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Homeowners Associations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Broward Workshop (Local Business Alliance) and other Groups formed “Non-Profit” Entities to Fund Advocacy Efforts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Funding Provided for these Efforts from Numerous Local and National Industry Sources</a:t>
            </a:r>
            <a:endParaRPr b="0" i="0" sz="21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C2A48"/>
              </a:buClr>
              <a:buSzPts val="200"/>
              <a:buFont typeface="Arial"/>
              <a:buChar char="•"/>
            </a:pPr>
            <a:r>
              <a:rPr b="0" i="0" lang="en" sz="2100" u="none">
                <a:solidFill>
                  <a:srgbClr val="1C2A48"/>
                </a:solidFill>
                <a:latin typeface="Arial"/>
                <a:ea typeface="Arial"/>
                <a:cs typeface="Arial"/>
                <a:sym typeface="Arial"/>
              </a:rPr>
              <a:t>Local Businesses and Organizations Formally Endorsed the Plan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