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9" r:id="rId11"/>
    <p:sldId id="270" r:id="rId12"/>
    <p:sldId id="271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84" y="2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10E410F-EF28-BD05-4EC4-9D98C3B118F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E436FAA-EBE1-E6E4-F084-36EB16CA4DA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BFBE75E-F749-8376-3BA4-4379EE4518D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AA44983F-1C58-3CD7-4EFE-FE65620E95D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09DB847-F36C-4A2F-97B3-4AB295BA5CDA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D76D67C-DDB5-2D61-FC09-A8BE2D58409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FB05437-B14F-0ABA-688C-C7CB89E5E93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4ABE00-BB3E-A250-B86A-58AB949BA0D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0BB4ADED-C43F-29CC-5BEE-5E40FA0D6F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102013AF-9633-E9A1-CC46-35A09D1D4A2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7D614D63-C8B9-0DE1-78E9-E732008174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083598A-F36F-4CB9-8137-38B1FD6E313F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62D9CD4-0CF0-D1A5-F041-8044A6683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26A94764-2CA7-4643-AE0B-EF484157EA9D}" type="slidenum">
              <a:rPr lang="en-US" altLang="de-DE" sz="1200"/>
              <a:pPr algn="r"/>
              <a:t>1</a:t>
            </a:fld>
            <a:endParaRPr lang="en-US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CCF8A29-51E2-7C4F-5DC6-4E9C93CE91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78A5CA9-8CB6-B3B2-BAAE-AD7F93A5E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56A2607A-E11D-F519-375C-5629B67821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778537A2-6191-4625-8509-036DF20DC4B9}" type="slidenum">
              <a:rPr lang="en-US" altLang="de-DE" sz="1200"/>
              <a:pPr algn="r"/>
              <a:t>10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A7A9F8F4-6C22-0325-93DE-8E9A247AA5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28C47234-A16F-5921-711F-9493978E7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D7B6721D-7A18-48F3-8618-6457270A9E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0972C278-9C81-4230-885E-B802FCE35F32}" type="slidenum">
              <a:rPr lang="en-US" altLang="de-DE" sz="1200"/>
              <a:pPr algn="r"/>
              <a:t>11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652AD7A-40A4-46E8-E183-06C2F0E51E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EA30C318-C52F-0558-19AB-6F7619484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A37C3ED8-3B63-BC22-7E22-57025D7806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D006B358-752C-4702-8F3B-DC0AA8311679}" type="slidenum">
              <a:rPr lang="en-US" altLang="de-DE" sz="1200"/>
              <a:pPr algn="r"/>
              <a:t>12</a:t>
            </a:fld>
            <a:endParaRPr lang="en-US" altLang="de-DE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C5176E15-06D8-73F7-DE2F-0CFB6E70A1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72E701C-1815-F1C7-AF43-A89B21D44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A340262C-4112-4A81-58F1-FD5AD9F8D8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5DD294C0-D779-42BC-9FA9-526B864385A2}" type="slidenum">
              <a:rPr lang="en-US" altLang="de-DE" sz="1200"/>
              <a:pPr algn="r"/>
              <a:t>13</a:t>
            </a:fld>
            <a:endParaRPr lang="en-US" altLang="de-DE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2D7C87CB-29CC-6BA5-98A4-09120C27F9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D788EC26-91DF-9B83-FDBD-09AB4FA1FD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5396ED3-E032-7012-CFB0-192D5ACE9C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03D8EBC0-1FFD-4466-8C99-AD1CDFF8415F}" type="slidenum">
              <a:rPr lang="en-US" altLang="de-DE" sz="1200"/>
              <a:pPr algn="r"/>
              <a:t>2</a:t>
            </a:fld>
            <a:endParaRPr lang="en-US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09428E5-FA02-F3A5-B724-E8284CC90C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73F85ED-13E3-8879-11B9-7EFE625E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86D196B8-5B82-67E2-5EA7-73978A79A3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8C8AF6F8-0EA3-47F9-8BB2-3FC0B0E642BB}" type="slidenum">
              <a:rPr lang="en-US" altLang="de-DE" sz="1200"/>
              <a:pPr algn="r"/>
              <a:t>3</a:t>
            </a:fld>
            <a:endParaRPr lang="en-US" altLang="de-DE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D0CA6DD-2AED-561E-E9A7-5382A07DC1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D640D6F-AB02-CEBB-DC19-F600F16D5F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F3ED6D08-8B0B-F24B-72D0-562CBA910F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E1652ADD-4871-412A-9512-5678517A1BB1}" type="slidenum">
              <a:rPr lang="en-US" altLang="de-DE" sz="1200"/>
              <a:pPr algn="r"/>
              <a:t>4</a:t>
            </a:fld>
            <a:endParaRPr lang="en-US" altLang="de-DE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8CD3C00-8B1B-CF27-E280-7AB7D75F8D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418F013-D131-EC7B-DD67-689F27F11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777361F-68A1-9872-E1E9-46789AC1F8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98A6DD20-B19E-47C4-A65B-51C926D86076}" type="slidenum">
              <a:rPr lang="en-US" altLang="de-DE" sz="1200"/>
              <a:pPr algn="r"/>
              <a:t>5</a:t>
            </a:fld>
            <a:endParaRPr lang="en-US" altLang="de-DE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57C052FA-F5F7-868E-A6F6-CE7C57C993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A836CCF6-69AC-77C4-5097-E6CC83ABB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4B59562-FDCF-EE67-9BA3-8709ABBC96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E842FF91-219F-4600-AFDC-A9C8C677C7FF}" type="slidenum">
              <a:rPr lang="en-US" altLang="de-DE" sz="1200"/>
              <a:pPr algn="r"/>
              <a:t>6</a:t>
            </a:fld>
            <a:endParaRPr lang="en-US" altLang="de-DE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D6C9D748-EF5E-5862-C667-BA57994C49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FD3D4DC-C48C-5D56-F777-097A61F947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7BAD8ED5-6E25-0498-9DA2-CB8BB1768A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E42F8403-14AF-4211-A671-66F1069A166A}" type="slidenum">
              <a:rPr lang="en-US" altLang="de-DE" sz="1200"/>
              <a:pPr algn="r"/>
              <a:t>7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6FDD4E6-C1EA-2773-E10D-8259878EC4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C50C5725-9B77-08B2-B8C4-3DD5DB1F5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CAF4F4B-D6F9-A28F-77FC-3625B608A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D279AB15-2CC6-4328-B6AA-FEF3B91A35C6}" type="slidenum">
              <a:rPr lang="en-US" altLang="de-DE" sz="1200"/>
              <a:pPr algn="r"/>
              <a:t>8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9EEE5315-2298-5A42-C70D-93D92B8EB3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E2D66A53-E5F3-313F-1A01-C591FB27F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8330CCE5-0435-84DE-B0A8-524CFF25FC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C68A8428-CFB4-44AF-91E7-FF92F85AE030}" type="slidenum">
              <a:rPr lang="en-US" altLang="de-DE" sz="1200"/>
              <a:pPr algn="r"/>
              <a:t>9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5E849E67-CBD5-5B08-6CED-F9E4ADE39C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46AF86EB-AE95-5AA6-A45A-0F117189A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15540494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8742874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8667768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1852893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467702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905033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531545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7924466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2136010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9983485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0024514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200511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CED8848B-211B-CCA4-4ECD-637979D2FCE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19153320-5B11-4BA0-A637-CF95BC8855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EC0AF9E1-13BE-B9F0-1A6C-A20A963F94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 kern="1200" spc="-150">
          <a:solidFill>
            <a:schemeClr val="accent2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ppt title pg bkgd-1.png">
            <a:extLst>
              <a:ext uri="{FF2B5EF4-FFF2-40B4-BE49-F238E27FC236}">
                <a16:creationId xmlns:a16="http://schemas.microsoft.com/office/drawing/2014/main" id="{9DAED80C-5CD3-6E20-8672-BA64ACFE3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033">
            <a:extLst>
              <a:ext uri="{FF2B5EF4-FFF2-40B4-BE49-F238E27FC236}">
                <a16:creationId xmlns:a16="http://schemas.microsoft.com/office/drawing/2014/main" id="{ADDBCEA8-6FE7-C2D5-1D0B-0C4101775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296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7BB2AF-1B60-2A67-19B3-A4F3BE95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3055938"/>
            <a:ext cx="3965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Successful Club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F48411-3DB9-439E-DD55-6237F7AF9C24}"/>
              </a:ext>
            </a:extLst>
          </p:cNvPr>
          <p:cNvSpPr txBox="1"/>
          <p:nvPr/>
        </p:nvSpPr>
        <p:spPr>
          <a:xfrm>
            <a:off x="3071813" y="3665538"/>
            <a:ext cx="2986087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b="1" spc="-150" dirty="0">
                <a:solidFill>
                  <a:srgbClr val="00293F"/>
                </a:solidFill>
                <a:latin typeface="Arial"/>
                <a:ea typeface="+mn-ea"/>
                <a:cs typeface="Arial"/>
              </a:rPr>
              <a:t>Mentoring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DEA7F693-DE77-5421-C7F8-5A3198361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564" y="5638800"/>
            <a:ext cx="3770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ebdings" panose="05030102010509060703" pitchFamily="18" charset="2"/>
              <a:buChar char="4"/>
              <a:defRPr sz="3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defRPr sz="27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de-DE" sz="2400" noProof="0" dirty="0"/>
              <a:t>Serie “Erfolgreicher Club”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CC1DB39-8814-1D03-201C-39EF64396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6465888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1pPr>
            <a:lvl2pPr marL="742950" indent="-28575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2pPr>
            <a:lvl3pPr marL="11430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3pPr>
            <a:lvl4pPr marL="16002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4pPr>
            <a:lvl5pPr marL="20574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Sarah Mewes, Division A </a:t>
            </a:r>
            <a:r>
              <a:rPr lang="de-DE" altLang="de-DE" sz="1400" dirty="0" err="1">
                <a:solidFill>
                  <a:srgbClr val="FFFFFF"/>
                </a:solidFill>
                <a:latin typeface="Arial" panose="020B0604020202020204" pitchFamily="34" charset="0"/>
              </a:rPr>
              <a:t>Director</a:t>
            </a:r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>
            <a:extLst>
              <a:ext uri="{FF2B5EF4-FFF2-40B4-BE49-F238E27FC236}">
                <a16:creationId xmlns:a16="http://schemas.microsoft.com/office/drawing/2014/main" id="{0D939385-CE9B-773F-01E0-FC648C60C3A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2362200"/>
            <a:ext cx="7239000" cy="4286250"/>
          </a:xfrm>
        </p:spPr>
        <p:txBody>
          <a:bodyPr/>
          <a:lstStyle/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Schildere eigenen Nutzen.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Lade dein Mentee zu weiteren Veranstaltungen ein.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Erkenne Fortschritte an.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Erkläre die Aufgaben der Club Officer.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Erläutere die Redewettbewerbe.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Beschreibe die Toastmasters-Organisation.</a:t>
            </a:r>
            <a:endParaRPr lang="en-US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1" name="Rectangle 6">
            <a:extLst>
              <a:ext uri="{FF2B5EF4-FFF2-40B4-BE49-F238E27FC236}">
                <a16:creationId xmlns:a16="http://schemas.microsoft.com/office/drawing/2014/main" id="{8C149282-3DD6-A5FD-1A88-3EA47C61F0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9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219291D-DF04-DC68-60D7-887F8B47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7162800" cy="8382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Die Mentoring-Schritte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E0B827-87A5-3610-4375-C8C90C1DB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752600"/>
            <a:ext cx="44958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de-DE" sz="3000" b="1" noProof="0" dirty="0">
                <a:latin typeface="Arial" panose="020B0604020202020204" pitchFamily="34" charset="0"/>
                <a:cs typeface="Arial" panose="020B0604020202020204" pitchFamily="34" charset="0"/>
              </a:rPr>
              <a:t>Im weiteren Verlauf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>
            <a:extLst>
              <a:ext uri="{FF2B5EF4-FFF2-40B4-BE49-F238E27FC236}">
                <a16:creationId xmlns:a16="http://schemas.microsoft.com/office/drawing/2014/main" id="{DFE98B05-40A4-57CE-DB12-59AD9590D45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667000" y="2514600"/>
            <a:ext cx="5410200" cy="3810000"/>
          </a:xfrm>
        </p:spPr>
        <p:txBody>
          <a:bodyPr/>
          <a:lstStyle/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lernbereit sein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aufgeschlossen sein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de-DE" noProof="0" dirty="0" err="1">
                <a:latin typeface="Arial" panose="020B0604020202020204" pitchFamily="34" charset="0"/>
                <a:cs typeface="Arial" panose="020B0604020202020204" pitchFamily="34" charset="0"/>
              </a:rPr>
              <a:t>ffen</a:t>
            </a: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 für neue Ideen sein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loyal sein</a:t>
            </a:r>
          </a:p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dankbar sein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9" name="Rectangle 6">
            <a:extLst>
              <a:ext uri="{FF2B5EF4-FFF2-40B4-BE49-F238E27FC236}">
                <a16:creationId xmlns:a16="http://schemas.microsoft.com/office/drawing/2014/main" id="{5F5F4D5A-4F30-C39D-7938-DE47BF577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6400800"/>
            <a:ext cx="3190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10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83CCC39-1F0D-9ABD-8A2B-EBD34372E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7162800" cy="8382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Eigenschaften von Mentees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902FBA-2423-7506-E8FF-9F2869DE6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884363"/>
            <a:ext cx="44958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de-DE" sz="3000" b="1" noProof="0" dirty="0">
                <a:latin typeface="Arial" panose="020B0604020202020204" pitchFamily="34" charset="0"/>
                <a:cs typeface="Arial" panose="020B0604020202020204" pitchFamily="34" charset="0"/>
              </a:rPr>
              <a:t>Mentees sollten: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>
            <a:extLst>
              <a:ext uri="{FF2B5EF4-FFF2-40B4-BE49-F238E27FC236}">
                <a16:creationId xmlns:a16="http://schemas.microsoft.com/office/drawing/2014/main" id="{C1E92284-A882-16CD-0809-C9C2CC0FC1A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2819400"/>
            <a:ext cx="6858000" cy="25908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spcAft>
                <a:spcPts val="1200"/>
              </a:spcAft>
              <a:buClr>
                <a:schemeClr val="tx1"/>
              </a:buClr>
              <a:buFont typeface="Webdings" panose="05030102010509060703" pitchFamily="18" charset="2"/>
              <a:buNone/>
            </a:pPr>
            <a:r>
              <a:rPr lang="de-DE" altLang="de-DE" sz="4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sollte nicht ewig dauern…</a:t>
            </a:r>
            <a:endParaRPr lang="en-US" altLang="de-DE" sz="48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Rectangle 6">
            <a:extLst>
              <a:ext uri="{FF2B5EF4-FFF2-40B4-BE49-F238E27FC236}">
                <a16:creationId xmlns:a16="http://schemas.microsoft.com/office/drawing/2014/main" id="{2EB211FB-B21B-BE33-F473-7BCE5A295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11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C9693F6-9DB7-A09C-B25E-21CD2E35F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7162800" cy="8382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Eine zeitlich begrenzte Beziehung</a:t>
            </a:r>
          </a:p>
        </p:txBody>
      </p:sp>
    </p:spTree>
  </p:cSld>
  <p:clrMapOvr>
    <a:masterClrMapping/>
  </p:clrMapOvr>
  <p:transition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5" name="Rectangle 11">
            <a:extLst>
              <a:ext uri="{FF2B5EF4-FFF2-40B4-BE49-F238E27FC236}">
                <a16:creationId xmlns:a16="http://schemas.microsoft.com/office/drawing/2014/main" id="{48B9DAAF-9D7B-9DA6-9BC1-A92F20395D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1981200"/>
            <a:ext cx="5638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  <a:defRPr/>
            </a:pPr>
            <a:r>
              <a:rPr lang="de-DE" sz="4800" b="1" i="1" noProof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Erfahrung.</a:t>
            </a:r>
          </a:p>
          <a:p>
            <a:pPr eaLnBrk="1" hangingPunct="1">
              <a:lnSpc>
                <a:spcPct val="130000"/>
              </a:lnSpc>
              <a:buFontTx/>
              <a:buNone/>
              <a:defRPr/>
            </a:pPr>
            <a:r>
              <a:rPr lang="de-DE" sz="4800" b="1" i="1" noProof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        Lernen.</a:t>
            </a:r>
          </a:p>
          <a:p>
            <a:pPr eaLnBrk="1" hangingPunct="1">
              <a:lnSpc>
                <a:spcPct val="130000"/>
              </a:lnSpc>
              <a:buFontTx/>
              <a:buNone/>
              <a:defRPr/>
            </a:pPr>
            <a:r>
              <a:rPr lang="de-DE" sz="4800" b="1" i="1" noProof="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             Profitieren.</a:t>
            </a:r>
          </a:p>
        </p:txBody>
      </p:sp>
      <p:sp>
        <p:nvSpPr>
          <p:cNvPr id="28675" name="Rectangle 6">
            <a:extLst>
              <a:ext uri="{FF2B5EF4-FFF2-40B4-BE49-F238E27FC236}">
                <a16:creationId xmlns:a16="http://schemas.microsoft.com/office/drawing/2014/main" id="{1BC25C8A-08C0-32D6-4DDB-CE220B330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12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6943E96-F8EC-A3A1-D743-A70EDC828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7162800" cy="8382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Fazit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>
            <a:extLst>
              <a:ext uri="{FF2B5EF4-FFF2-40B4-BE49-F238E27FC236}">
                <a16:creationId xmlns:a16="http://schemas.microsoft.com/office/drawing/2014/main" id="{106648DD-9D61-C1EF-6E4C-0668F20C1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2514600"/>
            <a:ext cx="7634288" cy="3810000"/>
          </a:xfrm>
        </p:spPr>
        <p:txBody>
          <a:bodyPr/>
          <a:lstStyle/>
          <a:p>
            <a:pPr marL="393700" indent="-393700" eaLnBrk="1" hangingPunct="1">
              <a:spcBef>
                <a:spcPct val="0"/>
              </a:spcBef>
              <a:spcAft>
                <a:spcPct val="40000"/>
              </a:spcAft>
              <a:buClr>
                <a:schemeClr val="accent4"/>
              </a:buClr>
              <a:buSzPct val="100000"/>
              <a:buFont typeface="Webdings" charset="2"/>
              <a:buChar char=""/>
              <a:defRPr/>
            </a:pPr>
            <a:r>
              <a:rPr lang="de-DE" noProof="0" dirty="0">
                <a:ea typeface="+mn-ea"/>
              </a:rPr>
              <a:t>hat persönliches Interesse und hilft,</a:t>
            </a:r>
          </a:p>
          <a:p>
            <a:pPr marL="393700" indent="-393700" eaLnBrk="1" hangingPunct="1">
              <a:spcBef>
                <a:spcPct val="0"/>
              </a:spcBef>
              <a:spcAft>
                <a:spcPct val="40000"/>
              </a:spcAft>
              <a:buClr>
                <a:schemeClr val="accent4"/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gilt als Vorbild, </a:t>
            </a:r>
            <a:r>
              <a:rPr lang="de-DE" dirty="0" err="1">
                <a:ea typeface="+mn-ea"/>
              </a:rPr>
              <a:t>Coach:in</a:t>
            </a:r>
            <a:r>
              <a:rPr lang="de-DE" dirty="0">
                <a:ea typeface="+mn-ea"/>
              </a:rPr>
              <a:t> und Vertrauensperson,</a:t>
            </a:r>
            <a:endParaRPr lang="en-US" dirty="0">
              <a:ea typeface="+mn-ea"/>
            </a:endParaRPr>
          </a:p>
          <a:p>
            <a:pPr marL="393700" indent="-393700" eaLnBrk="1" hangingPunct="1">
              <a:spcBef>
                <a:spcPct val="0"/>
              </a:spcBef>
              <a:spcAft>
                <a:spcPct val="40000"/>
              </a:spcAft>
              <a:buClr>
                <a:schemeClr val="accent4"/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vermittelt Wissen, Einsicht, Perspektiven und Weisheit,</a:t>
            </a:r>
            <a:endParaRPr lang="en-US" dirty="0">
              <a:ea typeface="+mn-ea"/>
            </a:endParaRPr>
          </a:p>
          <a:p>
            <a:pPr marL="393700" indent="-393700" eaLnBrk="1" hangingPunct="1">
              <a:spcBef>
                <a:spcPct val="0"/>
              </a:spcBef>
              <a:spcAft>
                <a:spcPct val="40000"/>
              </a:spcAft>
              <a:buClr>
                <a:schemeClr val="accent4"/>
              </a:buClr>
              <a:buSzPct val="100000"/>
              <a:buFont typeface="Webdings" charset="2"/>
              <a:buChar char=""/>
              <a:defRPr/>
            </a:pPr>
            <a:r>
              <a:rPr lang="de-DE" dirty="0">
                <a:ea typeface="+mn-ea"/>
              </a:rPr>
              <a:t>hilft dabei, erfolgreicher zu werden.</a:t>
            </a:r>
            <a:endParaRPr lang="en-US" dirty="0">
              <a:ea typeface="+mn-ea"/>
            </a:endParaRPr>
          </a:p>
        </p:txBody>
      </p:sp>
      <p:sp>
        <p:nvSpPr>
          <p:cNvPr id="6147" name="Rectangle 10">
            <a:extLst>
              <a:ext uri="{FF2B5EF4-FFF2-40B4-BE49-F238E27FC236}">
                <a16:creationId xmlns:a16="http://schemas.microsoft.com/office/drawing/2014/main" id="{B4E25B1F-538F-52A6-8053-6D6A50F96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09FB98F-18B3-7DAF-54B3-22448B932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Was ist </a:t>
            </a:r>
            <a:r>
              <a:rPr lang="de-DE" sz="3600" noProof="0" dirty="0" err="1">
                <a:latin typeface="Arial" panose="020B0604020202020204" pitchFamily="34" charset="0"/>
              </a:rPr>
              <a:t>ein:e</a:t>
            </a:r>
            <a:r>
              <a:rPr lang="de-DE" sz="3600" noProof="0" dirty="0">
                <a:latin typeface="Arial" panose="020B0604020202020204" pitchFamily="34" charset="0"/>
              </a:rPr>
              <a:t> </a:t>
            </a:r>
            <a:r>
              <a:rPr lang="de-DE" sz="3600" noProof="0" dirty="0" err="1">
                <a:latin typeface="Arial" panose="020B0604020202020204" pitchFamily="34" charset="0"/>
              </a:rPr>
              <a:t>Mentor:in</a:t>
            </a:r>
            <a:r>
              <a:rPr lang="de-DE" sz="3600" noProof="0" dirty="0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FED129-000A-AB45-6920-D3FA1DD639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884363"/>
            <a:ext cx="33528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en-US" altLang="de-DE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Ein:e</a:t>
            </a:r>
            <a:r>
              <a:rPr lang="en-US" alt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Mentor:in</a:t>
            </a:r>
            <a:endParaRPr lang="en-US" altLang="de-DE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F36E7A66-A4AC-7A91-7F15-F0CC6143B30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057400"/>
            <a:ext cx="7315200" cy="37338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18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Das Programm kennenlernen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8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Club‑Standards und -Bräuche verstehen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8463" indent="-398463" eaLnBrk="1" hangingPunct="1">
              <a:spcBef>
                <a:spcPct val="0"/>
              </a:spcBef>
              <a:spcAft>
                <a:spcPts val="18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Selbstbewusstsein aufbauen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8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Aktive Teilnahme fördern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18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Redefähigkeiten gezielt entwickeln</a:t>
            </a:r>
          </a:p>
        </p:txBody>
      </p:sp>
      <p:sp>
        <p:nvSpPr>
          <p:cNvPr id="8195" name="Rectangle 12">
            <a:extLst>
              <a:ext uri="{FF2B5EF4-FFF2-40B4-BE49-F238E27FC236}">
                <a16:creationId xmlns:a16="http://schemas.microsoft.com/office/drawing/2014/main" id="{C97E8852-DDE2-3223-9B99-8B9FA6565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EB238B9-57B1-D013-59C2-82D2C34B2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6553200" cy="11430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Den Einstieg erleichtern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7BF4798A-AB66-AEFF-96C9-CDBF58F4B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840038"/>
            <a:ext cx="5943600" cy="21336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21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en-US" altLang="de-DE">
                <a:latin typeface="Arial" panose="020B0604020202020204" pitchFamily="34" charset="0"/>
                <a:cs typeface="Arial" panose="020B0604020202020204" pitchFamily="34" charset="0"/>
              </a:rPr>
              <a:t>Fähigkeiten weiter verfeinern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1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en-US" altLang="de-DE">
                <a:latin typeface="Arial" panose="020B0604020202020204" pitchFamily="34" charset="0"/>
                <a:cs typeface="Arial" panose="020B0604020202020204" pitchFamily="34" charset="0"/>
              </a:rPr>
              <a:t>Neue Fähigkeiten erlernen</a:t>
            </a:r>
          </a:p>
        </p:txBody>
      </p:sp>
      <p:sp>
        <p:nvSpPr>
          <p:cNvPr id="10243" name="Rectangle 10">
            <a:extLst>
              <a:ext uri="{FF2B5EF4-FFF2-40B4-BE49-F238E27FC236}">
                <a16:creationId xmlns:a16="http://schemas.microsoft.com/office/drawing/2014/main" id="{C3610E35-90A1-F7ED-68DF-9148CBAE5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A2C333A-3B48-567D-DFB9-2CFB57602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Besondere Fähigkeiten entwickeln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6CA779-AFDE-24FD-E2BA-CCFBB9F7E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057400"/>
            <a:ext cx="63246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en-US" altLang="de-DE" sz="3000" b="1">
                <a:latin typeface="Arial" panose="020B0604020202020204" pitchFamily="34" charset="0"/>
                <a:cs typeface="Arial" panose="020B0604020202020204" pitchFamily="34" charset="0"/>
              </a:rPr>
              <a:t>Erfahrene Mitglieder: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9DD1BF11-F3E5-B605-E4D2-33A4570E727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2286000"/>
            <a:ext cx="6629400" cy="3200400"/>
          </a:xfrm>
        </p:spPr>
        <p:txBody>
          <a:bodyPr/>
          <a:lstStyle/>
          <a:p>
            <a:pPr marL="398463" indent="-398463" eaLnBrk="1" hangingPunct="1">
              <a:spcBef>
                <a:spcPts val="2100"/>
              </a:spcBef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Lernen von ihren Mentees</a:t>
            </a:r>
          </a:p>
          <a:p>
            <a:pPr marL="398463" indent="-398463" eaLnBrk="1" hangingPunct="1">
              <a:spcBef>
                <a:spcPts val="2100"/>
              </a:spcBef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Bleiben produktiv</a:t>
            </a:r>
          </a:p>
          <a:p>
            <a:pPr marL="398463" indent="-398463" eaLnBrk="1" hangingPunct="1">
              <a:spcBef>
                <a:spcPts val="2100"/>
              </a:spcBef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Tun etwas für andere</a:t>
            </a:r>
          </a:p>
          <a:p>
            <a:pPr marL="398463" indent="-398463" eaLnBrk="1" hangingPunct="1">
              <a:spcBef>
                <a:spcPts val="2100"/>
              </a:spcBef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Erhalten Anerkennung</a:t>
            </a:r>
          </a:p>
        </p:txBody>
      </p:sp>
      <p:sp>
        <p:nvSpPr>
          <p:cNvPr id="12291" name="Rectangle 12">
            <a:extLst>
              <a:ext uri="{FF2B5EF4-FFF2-40B4-BE49-F238E27FC236}">
                <a16:creationId xmlns:a16="http://schemas.microsoft.com/office/drawing/2014/main" id="{B52B1D7D-64B1-A803-9BF4-2B81968CC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B40C5A8-B2B4-C382-BAF3-644998657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Vorteile für </a:t>
            </a:r>
            <a:r>
              <a:rPr lang="de-DE" sz="3600" noProof="0" dirty="0" err="1">
                <a:latin typeface="Arial" panose="020B0604020202020204" pitchFamily="34" charset="0"/>
              </a:rPr>
              <a:t>Mentor:innen</a:t>
            </a:r>
            <a:endParaRPr lang="de-DE" sz="3600" noProof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3C08D746-09EE-358A-FEDA-8E302CCBD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0" y="2362200"/>
            <a:ext cx="5867400" cy="33528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2275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en-US" altLang="de-DE" dirty="0">
                <a:latin typeface="Arial" panose="020B0604020202020204" pitchFamily="34" charset="0"/>
                <a:cs typeface="Arial" panose="020B0604020202020204" pitchFamily="34" charset="0"/>
              </a:rPr>
              <a:t>Mehr Mitglieder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275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Mehr zufriedenere Mitglieder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275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Höhere Mitgliederbindung</a:t>
            </a:r>
          </a:p>
        </p:txBody>
      </p:sp>
      <p:sp>
        <p:nvSpPr>
          <p:cNvPr id="2" name="Rectangle 10">
            <a:extLst>
              <a:ext uri="{FF2B5EF4-FFF2-40B4-BE49-F238E27FC236}">
                <a16:creationId xmlns:a16="http://schemas.microsoft.com/office/drawing/2014/main" id="{E23DADAE-C88A-8189-8F97-28E43880C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A0F0F5D-FB6C-537C-9150-09C0BF494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Vorteile für den Club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>
            <a:extLst>
              <a:ext uri="{FF2B5EF4-FFF2-40B4-BE49-F238E27FC236}">
                <a16:creationId xmlns:a16="http://schemas.microsoft.com/office/drawing/2014/main" id="{92D82A40-79A8-69DC-5E70-AF3BD9EE57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3962400" cy="434340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Aft>
                <a:spcPct val="300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sz="2900" noProof="0" dirty="0">
                <a:latin typeface="Arial" panose="020B0604020202020204" pitchFamily="34" charset="0"/>
                <a:cs typeface="Arial" panose="020B0604020202020204" pitchFamily="34" charset="0"/>
              </a:rPr>
              <a:t>Verfügbar</a:t>
            </a:r>
          </a:p>
          <a:p>
            <a:pPr marL="398463" indent="-398463" eaLnBrk="1" hangingPunct="1">
              <a:lnSpc>
                <a:spcPct val="90000"/>
              </a:lnSpc>
              <a:spcAft>
                <a:spcPct val="300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sz="2900" noProof="0" dirty="0">
                <a:latin typeface="Arial" panose="020B0604020202020204" pitchFamily="34" charset="0"/>
                <a:cs typeface="Arial" panose="020B0604020202020204" pitchFamily="34" charset="0"/>
              </a:rPr>
              <a:t>Geduldig</a:t>
            </a:r>
          </a:p>
          <a:p>
            <a:pPr marL="398463" indent="-398463" eaLnBrk="1" hangingPunct="1">
              <a:lnSpc>
                <a:spcPct val="90000"/>
              </a:lnSpc>
              <a:spcAft>
                <a:spcPct val="300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sz="2900" noProof="0" dirty="0">
                <a:latin typeface="Arial" panose="020B0604020202020204" pitchFamily="34" charset="0"/>
                <a:cs typeface="Arial" panose="020B0604020202020204" pitchFamily="34" charset="0"/>
              </a:rPr>
              <a:t>Einfühlsam</a:t>
            </a:r>
          </a:p>
          <a:p>
            <a:pPr marL="398463" indent="-398463" eaLnBrk="1" hangingPunct="1">
              <a:lnSpc>
                <a:spcPct val="90000"/>
              </a:lnSpc>
              <a:spcAft>
                <a:spcPct val="300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sz="2900" noProof="0" dirty="0">
                <a:latin typeface="Arial" panose="020B0604020202020204" pitchFamily="34" charset="0"/>
                <a:cs typeface="Arial" panose="020B0604020202020204" pitchFamily="34" charset="0"/>
              </a:rPr>
              <a:t>Respektvoll</a:t>
            </a:r>
          </a:p>
          <a:p>
            <a:pPr marL="398463" indent="-398463" eaLnBrk="1" hangingPunct="1">
              <a:lnSpc>
                <a:spcPct val="90000"/>
              </a:lnSpc>
              <a:spcAft>
                <a:spcPct val="30000"/>
              </a:spcAft>
              <a:buClr>
                <a:srgbClr val="AF0029"/>
              </a:buClr>
              <a:buFont typeface="Webdings" panose="05030102010509060703" pitchFamily="18" charset="2"/>
              <a:buChar char=""/>
            </a:pPr>
            <a:r>
              <a:rPr lang="de-DE" sz="2900" noProof="0" dirty="0">
                <a:latin typeface="Arial" panose="020B0604020202020204" pitchFamily="34" charset="0"/>
                <a:cs typeface="Arial" panose="020B0604020202020204" pitchFamily="34" charset="0"/>
              </a:rPr>
              <a:t>Flexibel</a:t>
            </a:r>
            <a:endParaRPr lang="en-US" altLang="de-DE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7" name="Rectangle 11">
            <a:extLst>
              <a:ext uri="{FF2B5EF4-FFF2-40B4-BE49-F238E27FC236}">
                <a16:creationId xmlns:a16="http://schemas.microsoft.com/office/drawing/2014/main" id="{F49F5CDE-93A1-03AF-B6DB-072500B8E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6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CC2F9CC-46A8-7D72-56B2-D2833A068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Eigenschaften von </a:t>
            </a:r>
            <a:r>
              <a:rPr lang="de-DE" sz="3600" noProof="0" dirty="0" err="1">
                <a:latin typeface="Arial" panose="020B0604020202020204" pitchFamily="34" charset="0"/>
              </a:rPr>
              <a:t>Mentor:innen</a:t>
            </a:r>
            <a:endParaRPr lang="de-DE" sz="3600" noProof="0" dirty="0"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EDF5240-CBC2-F031-B691-C6A7792E5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025" y="2057400"/>
            <a:ext cx="38925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rgbClr val="AF0029"/>
              </a:buClr>
              <a:buFont typeface="Webdings" charset="2"/>
              <a:buChar char=""/>
              <a:defRPr/>
            </a:pPr>
            <a:r>
              <a:rPr lang="de-DE" sz="2900" kern="0" noProof="0" dirty="0">
                <a:latin typeface="Arial" charset="0"/>
                <a:cs typeface="Arial"/>
              </a:rPr>
              <a:t>Unterstützend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rgbClr val="AF0029"/>
              </a:buClr>
              <a:buFont typeface="Webdings" charset="2"/>
              <a:buChar char=""/>
              <a:defRPr/>
            </a:pPr>
            <a:r>
              <a:rPr lang="de-DE" sz="2900" kern="0" noProof="0" dirty="0">
                <a:latin typeface="Arial" charset="0"/>
                <a:cs typeface="Arial"/>
              </a:rPr>
              <a:t>Sachkundig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rgbClr val="AF0029"/>
              </a:buClr>
              <a:buFont typeface="Webdings" charset="2"/>
              <a:buChar char=""/>
              <a:defRPr/>
            </a:pPr>
            <a:r>
              <a:rPr lang="de-DE" sz="2900" kern="0" noProof="0" dirty="0">
                <a:latin typeface="Arial" charset="0"/>
                <a:cs typeface="Arial"/>
              </a:rPr>
              <a:t>Selbstbewusst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rgbClr val="AF0029"/>
              </a:buClr>
              <a:buFont typeface="Webdings" charset="2"/>
              <a:buChar char=""/>
              <a:defRPr/>
            </a:pPr>
            <a:r>
              <a:rPr lang="de-DE" sz="2900" kern="0" noProof="0" dirty="0">
                <a:latin typeface="Arial" charset="0"/>
                <a:cs typeface="Arial"/>
              </a:rPr>
              <a:t>Gute </a:t>
            </a:r>
            <a:r>
              <a:rPr lang="de-DE" sz="2900" kern="0" noProof="0" dirty="0" err="1">
                <a:latin typeface="Arial" charset="0"/>
                <a:cs typeface="Arial"/>
              </a:rPr>
              <a:t>Zuhörer:innen</a:t>
            </a:r>
            <a:endParaRPr lang="de-DE" sz="2900" kern="0" noProof="0" dirty="0">
              <a:latin typeface="Arial" charset="0"/>
              <a:cs typeface="Arial"/>
            </a:endParaRPr>
          </a:p>
          <a:p>
            <a:pPr marL="398463" indent="-398463" eaLnBrk="1" hangingPunct="1">
              <a:lnSpc>
                <a:spcPct val="90000"/>
              </a:lnSpc>
              <a:spcBef>
                <a:spcPct val="20000"/>
              </a:spcBef>
              <a:spcAft>
                <a:spcPct val="30000"/>
              </a:spcAft>
              <a:buClr>
                <a:srgbClr val="AF0029"/>
              </a:buClr>
              <a:buFont typeface="Webdings" charset="2"/>
              <a:buChar char=""/>
              <a:defRPr/>
            </a:pPr>
            <a:r>
              <a:rPr lang="de-DE" sz="2900" kern="0" noProof="0" dirty="0">
                <a:latin typeface="Arial" charset="0"/>
                <a:cs typeface="Arial"/>
              </a:rPr>
              <a:t>Mitfühlend gegenüber anderen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BAE513C9-283D-65DB-520A-19651FE4109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2590800"/>
            <a:ext cx="6705600" cy="3657600"/>
          </a:xfrm>
        </p:spPr>
        <p:txBody>
          <a:bodyPr/>
          <a:lstStyle/>
          <a:p>
            <a:pPr marL="457200" indent="-457200" eaLnBrk="1" hangingPunct="1">
              <a:spcBef>
                <a:spcPts val="400"/>
              </a:spcBef>
              <a:spcAft>
                <a:spcPts val="195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Sitze neben dem neuen Mitglied.</a:t>
            </a:r>
            <a:endParaRPr lang="en-US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ts val="400"/>
              </a:spcBef>
              <a:spcAft>
                <a:spcPts val="195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Gib dem neuen Mitglied Orientierung bezüglich Clubgepflogenheiten und Abläufen.</a:t>
            </a:r>
            <a:endParaRPr lang="en-US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ts val="400"/>
              </a:spcBef>
              <a:spcAft>
                <a:spcPts val="195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Erkläre ihm, wie es sich einträgt.</a:t>
            </a:r>
            <a:endParaRPr lang="en-US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ts val="400"/>
              </a:spcBef>
              <a:spcAft>
                <a:spcPts val="195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Hilf ihm beim Eisbrecher-Projekt.</a:t>
            </a:r>
          </a:p>
        </p:txBody>
      </p:sp>
      <p:sp>
        <p:nvSpPr>
          <p:cNvPr id="18435" name="Rectangle 14">
            <a:extLst>
              <a:ext uri="{FF2B5EF4-FFF2-40B4-BE49-F238E27FC236}">
                <a16:creationId xmlns:a16="http://schemas.microsoft.com/office/drawing/2014/main" id="{E9E246E1-1E15-2612-E489-B447BF743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7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7CEC9FA-372D-A8AD-F5E1-3C3624B91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Die Mentoring-Schritte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862B69-367F-D972-AEEB-5FE7DEE7F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884363"/>
            <a:ext cx="4038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en-US" altLang="de-DE" sz="3000" b="1">
                <a:latin typeface="Arial" panose="020B0604020202020204" pitchFamily="34" charset="0"/>
                <a:cs typeface="Arial" panose="020B0604020202020204" pitchFamily="34" charset="0"/>
              </a:rPr>
              <a:t>Erstes Treffen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>
            <a:extLst>
              <a:ext uri="{FF2B5EF4-FFF2-40B4-BE49-F238E27FC236}">
                <a16:creationId xmlns:a16="http://schemas.microsoft.com/office/drawing/2014/main" id="{88131E28-13AB-9F58-15F4-9FDA455E625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2590800"/>
            <a:ext cx="7010400" cy="3810000"/>
          </a:xfrm>
        </p:spPr>
        <p:txBody>
          <a:bodyPr/>
          <a:lstStyle/>
          <a:p>
            <a:pPr marL="515938" indent="-515938" eaLnBrk="1" hangingPunct="1">
              <a:spcBef>
                <a:spcPct val="0"/>
              </a:spcBef>
              <a:spcAft>
                <a:spcPts val="15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Mache dein Mentee auf Ressourcen aufmerksam.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5938" indent="-515938" eaLnBrk="1" hangingPunct="1">
              <a:spcBef>
                <a:spcPct val="0"/>
              </a:spcBef>
              <a:spcAft>
                <a:spcPts val="15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en-US" altLang="de-DE" dirty="0">
                <a:latin typeface="Arial" panose="020B0604020202020204" pitchFamily="34" charset="0"/>
                <a:cs typeface="Arial" panose="020B0604020202020204" pitchFamily="34" charset="0"/>
              </a:rPr>
              <a:t>Gib positives Feedback.</a:t>
            </a:r>
          </a:p>
          <a:p>
            <a:pPr marL="515938" indent="-515938" eaLnBrk="1" hangingPunct="1">
              <a:spcBef>
                <a:spcPct val="0"/>
              </a:spcBef>
              <a:spcAft>
                <a:spcPts val="15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Erkläre Verantwortlichkeiten.</a:t>
            </a:r>
          </a:p>
          <a:p>
            <a:pPr marL="515938" indent="-515938" eaLnBrk="1" hangingPunct="1">
              <a:spcBef>
                <a:spcPct val="0"/>
              </a:spcBef>
              <a:spcAft>
                <a:spcPts val="1500"/>
              </a:spcAft>
              <a:buClr>
                <a:schemeClr val="tx1"/>
              </a:buClr>
              <a:buFont typeface="Verdana" panose="020B0604030504040204" pitchFamily="34" charset="0"/>
              <a:buAutoNum type="arabicPeriod"/>
            </a:pP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Unterstütze dein Mentee bei Reden und anderen Aufgaben.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3" name="Rectangle 6">
            <a:extLst>
              <a:ext uri="{FF2B5EF4-FFF2-40B4-BE49-F238E27FC236}">
                <a16:creationId xmlns:a16="http://schemas.microsoft.com/office/drawing/2014/main" id="{353EFD53-3A39-9A22-D9CD-281AEED38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8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4F63E1F-CCEF-5DD6-8CC9-9D7D1FDEB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90600"/>
            <a:ext cx="7162800" cy="8382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Die Mentoring-Schritte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BEC0A6-F876-B96D-D836-AA9EDDA32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884363"/>
            <a:ext cx="44958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en-US" altLang="de-DE" sz="3000" b="1">
                <a:latin typeface="Arial" panose="020B0604020202020204" pitchFamily="34" charset="0"/>
                <a:cs typeface="Arial" panose="020B0604020202020204" pitchFamily="34" charset="0"/>
              </a:rPr>
              <a:t>Nächstes Treffen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uiExpand="1" build="p"/>
    </p:bldLst>
  </p:timing>
</p:sld>
</file>

<file path=ppt/theme/theme1.xml><?xml version="1.0" encoding="utf-8"?>
<a:theme xmlns:a="http://schemas.openxmlformats.org/drawingml/2006/main" name="Blank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</Words>
  <Application>Microsoft Office PowerPoint</Application>
  <PresentationFormat>Bildschirmpräsentation (4:3)</PresentationFormat>
  <Paragraphs>99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Arial</vt:lpstr>
      <vt:lpstr>Times</vt:lpstr>
      <vt:lpstr>Verdana</vt:lpstr>
      <vt:lpstr>Webdings</vt:lpstr>
      <vt:lpstr>Blank</vt:lpstr>
      <vt:lpstr>PowerPoint-Präsentation</vt:lpstr>
      <vt:lpstr>Was ist ein:e Mentor:in?</vt:lpstr>
      <vt:lpstr>Den Einstieg erleichtern</vt:lpstr>
      <vt:lpstr>Besondere Fähigkeiten entwickeln</vt:lpstr>
      <vt:lpstr>Vorteile für Mentor:innen</vt:lpstr>
      <vt:lpstr>Vorteile für den Club</vt:lpstr>
      <vt:lpstr>Eigenschaften von Mentor:innen</vt:lpstr>
      <vt:lpstr>Die Mentoring-Schritte</vt:lpstr>
      <vt:lpstr>Die Mentoring-Schritte</vt:lpstr>
      <vt:lpstr>Die Mentoring-Schritte</vt:lpstr>
      <vt:lpstr>Eigenschaften von Mentees</vt:lpstr>
      <vt:lpstr>Eine zeitlich begrenzte Beziehung</vt:lpstr>
      <vt:lpstr>Fazit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76</cp:revision>
  <cp:lastPrinted>2011-03-07T22:20:14Z</cp:lastPrinted>
  <dcterms:created xsi:type="dcterms:W3CDTF">2011-03-23T15:22:13Z</dcterms:created>
  <dcterms:modified xsi:type="dcterms:W3CDTF">2025-12-10T13:34:39Z</dcterms:modified>
</cp:coreProperties>
</file>