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19" roundtripDataSignature="AMtx7mhn2q5sf84oDzzk7ABhnWzyFzyNK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customschemas.google.com/relationships/presentationmetadata" Target="metadata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1pPr>
            <a:lvl2pPr indent="-228600" lvl="1" marL="9144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3pPr>
            <a:lvl4pPr indent="-228600" lvl="3" marL="18288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4pPr>
            <a:lvl5pPr indent="-228600" lvl="4" marL="22860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de-DE" sz="12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de-DE" sz="12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55" name="Google Shape;55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6" name="Google Shape;56;p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0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de-DE" sz="12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35" name="Google Shape;135;p1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6" name="Google Shape;136;p1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1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de-DE" sz="12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44" name="Google Shape;144;p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45" name="Google Shape;145;p1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2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de-DE" sz="12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53" name="Google Shape;153;p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54" name="Google Shape;154;p1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3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de-DE" sz="12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61" name="Google Shape;161;p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2" name="Google Shape;162;p1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de-DE" sz="12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66" name="Google Shape;66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7" name="Google Shape;67;p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3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de-DE" sz="12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75" name="Google Shape;75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6" name="Google Shape;76;p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de-DE" sz="12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83" name="Google Shape;83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4" name="Google Shape;84;p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5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de-DE" sz="12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92" name="Google Shape;92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3" name="Google Shape;93;p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6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de-DE" sz="12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00" name="Google Shape;100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1" name="Google Shape;101;p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7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de-DE" sz="12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08" name="Google Shape;108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9" name="Google Shape;109;p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8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de-DE" sz="12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17" name="Google Shape;117;p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8" name="Google Shape;118;p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9:notes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de-DE" sz="1200" u="none" cap="none" strike="noStrike">
                <a:solidFill>
                  <a:schemeClr val="dk1"/>
                </a:solidFill>
                <a:latin typeface="Times"/>
                <a:ea typeface="Times"/>
                <a:cs typeface="Times"/>
                <a:sym typeface="Times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Times"/>
              <a:ea typeface="Times"/>
              <a:cs typeface="Times"/>
              <a:sym typeface="Times"/>
            </a:endParaRPr>
          </a:p>
        </p:txBody>
      </p:sp>
      <p:sp>
        <p:nvSpPr>
          <p:cNvPr id="126" name="Google Shape;126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7" name="Google Shape;127;p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mes"/>
              <a:ea typeface="Times"/>
              <a:cs typeface="Times"/>
              <a:sym typeface="Time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5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  <a:effectLst>
            <a:outerShdw blurRad="63500" rotWithShape="0" algn="ctr" dir="2700000" dist="17961">
              <a:schemeClr val="lt2">
                <a:alpha val="74902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5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00"/>
              </a:spcBef>
              <a:spcAft>
                <a:spcPts val="0"/>
              </a:spcAft>
              <a:buSzPts val="3000"/>
              <a:buNone/>
              <a:defRPr/>
            </a:lvl1pPr>
            <a:lvl2pPr lvl="1" algn="ctr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/>
        </p:txBody>
      </p:sp>
    </p:spTree>
  </p:cSld>
  <p:clrMapOvr>
    <a:masterClrMapping/>
  </p:clrMapOvr>
  <p:transition>
    <p:cut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4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  <a:effectLst>
            <a:outerShdw blurRad="63500" rotWithShape="0" algn="ctr" dir="2700000" dist="17961">
              <a:schemeClr val="lt2">
                <a:alpha val="74902"/>
              </a:scheme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24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46" name="Google Shape;46;p24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</p:spTree>
  </p:cSld>
  <p:clrMapOvr>
    <a:masterClrMapping/>
  </p:clrMapOvr>
  <p:transition>
    <p:cut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5"/>
          <p:cNvSpPr txBox="1"/>
          <p:nvPr>
            <p:ph type="title"/>
          </p:nvPr>
        </p:nvSpPr>
        <p:spPr>
          <a:xfrm>
            <a:off x="685800" y="685800"/>
            <a:ext cx="7772400" cy="1066800"/>
          </a:xfrm>
          <a:prstGeom prst="rect">
            <a:avLst/>
          </a:prstGeom>
          <a:noFill/>
          <a:ln>
            <a:noFill/>
          </a:ln>
          <a:effectLst>
            <a:outerShdw blurRad="63500" rotWithShape="0" algn="ctr" dir="2700000" dist="17961">
              <a:schemeClr val="lt2">
                <a:alpha val="74902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25"/>
          <p:cNvSpPr txBox="1"/>
          <p:nvPr>
            <p:ph idx="1" type="body"/>
          </p:nvPr>
        </p:nvSpPr>
        <p:spPr>
          <a:xfrm rot="5400000">
            <a:off x="2514600" y="152400"/>
            <a:ext cx="4114800" cy="777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4"/>
              <a:defRPr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</p:spTree>
  </p:cSld>
  <p:clrMapOvr>
    <a:masterClrMapping/>
  </p:clrMapOvr>
  <p:transition>
    <p:cut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6"/>
          <p:cNvSpPr txBox="1"/>
          <p:nvPr>
            <p:ph type="title"/>
          </p:nvPr>
        </p:nvSpPr>
        <p:spPr>
          <a:xfrm rot="5400000">
            <a:off x="4781550" y="2343150"/>
            <a:ext cx="5410200" cy="1943100"/>
          </a:xfrm>
          <a:prstGeom prst="rect">
            <a:avLst/>
          </a:prstGeom>
          <a:noFill/>
          <a:ln>
            <a:noFill/>
          </a:ln>
          <a:effectLst>
            <a:outerShdw blurRad="63500" rotWithShape="0" algn="ctr" dir="2700000" dist="17961">
              <a:schemeClr val="lt2">
                <a:alpha val="74902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6"/>
          <p:cNvSpPr txBox="1"/>
          <p:nvPr>
            <p:ph idx="1" type="body"/>
          </p:nvPr>
        </p:nvSpPr>
        <p:spPr>
          <a:xfrm rot="5400000">
            <a:off x="819150" y="476250"/>
            <a:ext cx="5410200" cy="56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4"/>
              <a:defRPr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</p:spTree>
  </p:cSld>
  <p:clrMapOvr>
    <a:masterClrMapping/>
  </p:clrMapOvr>
  <p:transition>
    <p:cu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16"/>
          <p:cNvSpPr txBox="1"/>
          <p:nvPr>
            <p:ph type="title"/>
          </p:nvPr>
        </p:nvSpPr>
        <p:spPr>
          <a:xfrm>
            <a:off x="685800" y="685800"/>
            <a:ext cx="7772400" cy="1066800"/>
          </a:xfrm>
          <a:prstGeom prst="rect">
            <a:avLst/>
          </a:prstGeom>
          <a:noFill/>
          <a:ln>
            <a:noFill/>
          </a:ln>
          <a:effectLst>
            <a:outerShdw blurRad="63500" rotWithShape="0" algn="ctr" dir="2700000" dist="17961">
              <a:schemeClr val="lt2">
                <a:alpha val="74902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16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4"/>
              <a:defRPr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</p:spTree>
  </p:cSld>
  <p:clrMapOvr>
    <a:masterClrMapping/>
  </p:clrMapOvr>
  <p:transition>
    <p:cut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Text, and Content" type="txAndObj">
  <p:cSld name="TEXT_AND_OBJECT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7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blurRad="63500" rotWithShape="0" algn="ctr" dir="2700000" dist="17961">
              <a:schemeClr val="lt2">
                <a:alpha val="74902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7"/>
          <p:cNvSpPr txBox="1"/>
          <p:nvPr>
            <p:ph idx="1" type="body"/>
          </p:nvPr>
        </p:nvSpPr>
        <p:spPr>
          <a:xfrm>
            <a:off x="685800" y="19050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4"/>
              <a:defRPr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22" name="Google Shape;22;p17"/>
          <p:cNvSpPr txBox="1"/>
          <p:nvPr>
            <p:ph idx="2" type="body"/>
          </p:nvPr>
        </p:nvSpPr>
        <p:spPr>
          <a:xfrm>
            <a:off x="4648200" y="19050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4"/>
              <a:defRPr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</p:spTree>
  </p:cSld>
  <p:clrMapOvr>
    <a:masterClrMapping/>
  </p:clrMapOvr>
  <p:transition>
    <p:cut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8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  <a:effectLst>
            <a:outerShdw blurRad="63500" rotWithShape="0" algn="ctr" dir="2700000" dist="17961">
              <a:schemeClr val="lt2">
                <a:alpha val="74902"/>
              </a:scheme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8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/>
        </p:txBody>
      </p:sp>
    </p:spTree>
  </p:cSld>
  <p:clrMapOvr>
    <a:masterClrMapping/>
  </p:clrMapOvr>
  <p:transition>
    <p:cut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9"/>
          <p:cNvSpPr txBox="1"/>
          <p:nvPr>
            <p:ph type="title"/>
          </p:nvPr>
        </p:nvSpPr>
        <p:spPr>
          <a:xfrm>
            <a:off x="685800" y="685800"/>
            <a:ext cx="7772400" cy="1066800"/>
          </a:xfrm>
          <a:prstGeom prst="rect">
            <a:avLst/>
          </a:prstGeom>
          <a:noFill/>
          <a:ln>
            <a:noFill/>
          </a:ln>
          <a:effectLst>
            <a:outerShdw blurRad="63500" rotWithShape="0" algn="ctr" dir="2700000" dist="17961">
              <a:schemeClr val="lt2">
                <a:alpha val="74902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9"/>
          <p:cNvSpPr txBox="1"/>
          <p:nvPr>
            <p:ph idx="1" type="body"/>
          </p:nvPr>
        </p:nvSpPr>
        <p:spPr>
          <a:xfrm>
            <a:off x="685800" y="19050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SzPts val="2800"/>
              <a:buChar char="4"/>
              <a:defRPr sz="2800"/>
            </a:lvl1pPr>
            <a:lvl2pPr indent="-228600" lvl="1" marL="914400" algn="l">
              <a:spcBef>
                <a:spcPts val="480"/>
              </a:spcBef>
              <a:spcAft>
                <a:spcPts val="0"/>
              </a:spcAft>
              <a:buSzPts val="1400"/>
              <a:buNone/>
              <a:defRPr sz="2400"/>
            </a:lvl2pPr>
            <a:lvl3pPr indent="-228600" lvl="2" marL="1371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/>
            </a:lvl3pPr>
            <a:lvl4pPr indent="-228600" lvl="3" marL="1828800" algn="l">
              <a:spcBef>
                <a:spcPts val="360"/>
              </a:spcBef>
              <a:spcAft>
                <a:spcPts val="0"/>
              </a:spcAft>
              <a:buSzPts val="1400"/>
              <a:buNone/>
              <a:defRPr sz="1800"/>
            </a:lvl4pPr>
            <a:lvl5pPr indent="-228600" lvl="4" marL="2286000" algn="l">
              <a:spcBef>
                <a:spcPts val="360"/>
              </a:spcBef>
              <a:spcAft>
                <a:spcPts val="0"/>
              </a:spcAft>
              <a:buSzPts val="1400"/>
              <a:buNone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29" name="Google Shape;29;p19"/>
          <p:cNvSpPr txBox="1"/>
          <p:nvPr>
            <p:ph idx="2" type="body"/>
          </p:nvPr>
        </p:nvSpPr>
        <p:spPr>
          <a:xfrm>
            <a:off x="4648200" y="19050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SzPts val="2800"/>
              <a:buChar char="4"/>
              <a:defRPr sz="2800"/>
            </a:lvl1pPr>
            <a:lvl2pPr indent="-228600" lvl="1" marL="914400" algn="l">
              <a:spcBef>
                <a:spcPts val="480"/>
              </a:spcBef>
              <a:spcAft>
                <a:spcPts val="0"/>
              </a:spcAft>
              <a:buSzPts val="1400"/>
              <a:buNone/>
              <a:defRPr sz="2400"/>
            </a:lvl2pPr>
            <a:lvl3pPr indent="-228600" lvl="2" marL="1371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/>
            </a:lvl3pPr>
            <a:lvl4pPr indent="-228600" lvl="3" marL="1828800" algn="l">
              <a:spcBef>
                <a:spcPts val="360"/>
              </a:spcBef>
              <a:spcAft>
                <a:spcPts val="0"/>
              </a:spcAft>
              <a:buSzPts val="1400"/>
              <a:buNone/>
              <a:defRPr sz="1800"/>
            </a:lvl4pPr>
            <a:lvl5pPr indent="-228600" lvl="4" marL="2286000" algn="l">
              <a:spcBef>
                <a:spcPts val="360"/>
              </a:spcBef>
              <a:spcAft>
                <a:spcPts val="0"/>
              </a:spcAft>
              <a:buSzPts val="1400"/>
              <a:buNone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</p:spTree>
  </p:cSld>
  <p:clrMapOvr>
    <a:masterClrMapping/>
  </p:clrMapOvr>
  <p:transition>
    <p:cut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2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>
            <a:outerShdw blurRad="63500" rotWithShape="0" algn="ctr" dir="2700000" dist="17961">
              <a:schemeClr val="lt2">
                <a:alpha val="74902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0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33" name="Google Shape;33;p20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SzPts val="2400"/>
              <a:buChar char="4"/>
              <a:defRPr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SzPts val="1400"/>
              <a:buNone/>
              <a:defRPr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SzPts val="1400"/>
              <a:buNone/>
              <a:defRPr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SzPts val="1400"/>
              <a:buNone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34" name="Google Shape;34;p20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35" name="Google Shape;35;p20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SzPts val="2400"/>
              <a:buChar char="4"/>
              <a:defRPr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SzPts val="1400"/>
              <a:buNone/>
              <a:defRPr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SzPts val="1400"/>
              <a:buNone/>
              <a:defRPr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SzPts val="1400"/>
              <a:buNone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</p:spTree>
  </p:cSld>
  <p:clrMapOvr>
    <a:masterClrMapping/>
  </p:clrMapOvr>
  <p:transition>
    <p:cut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1"/>
          <p:cNvSpPr txBox="1"/>
          <p:nvPr>
            <p:ph type="title"/>
          </p:nvPr>
        </p:nvSpPr>
        <p:spPr>
          <a:xfrm>
            <a:off x="685800" y="685800"/>
            <a:ext cx="7772400" cy="1066800"/>
          </a:xfrm>
          <a:prstGeom prst="rect">
            <a:avLst/>
          </a:prstGeom>
          <a:noFill/>
          <a:ln>
            <a:noFill/>
          </a:ln>
          <a:effectLst>
            <a:outerShdw blurRad="63500" rotWithShape="0" algn="ctr" dir="2700000" dist="17961">
              <a:schemeClr val="lt2">
                <a:alpha val="74902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  <p:transition>
    <p:cut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cut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3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  <a:effectLst>
            <a:outerShdw blurRad="63500" rotWithShape="0" algn="ctr" dir="2700000" dist="17961">
              <a:schemeClr val="lt2">
                <a:alpha val="74902"/>
              </a:scheme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23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SzPts val="3200"/>
              <a:buChar char="4"/>
              <a:defRPr sz="3200"/>
            </a:lvl1pPr>
            <a:lvl2pPr indent="-228600" lvl="1" marL="914400" algn="l">
              <a:spcBef>
                <a:spcPts val="560"/>
              </a:spcBef>
              <a:spcAft>
                <a:spcPts val="0"/>
              </a:spcAft>
              <a:buSzPts val="1400"/>
              <a:buNone/>
              <a:defRPr sz="2800"/>
            </a:lvl2pPr>
            <a:lvl3pPr indent="-228600" lvl="2" marL="1371600" algn="l">
              <a:spcBef>
                <a:spcPts val="480"/>
              </a:spcBef>
              <a:spcAft>
                <a:spcPts val="0"/>
              </a:spcAft>
              <a:buSzPts val="1400"/>
              <a:buNone/>
              <a:defRPr sz="2400"/>
            </a:lvl3pPr>
            <a:lvl4pPr indent="-228600" lvl="3" marL="18288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/>
            </a:lvl4pPr>
            <a:lvl5pPr indent="-228600" lvl="4" marL="22860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/>
        </p:txBody>
      </p:sp>
      <p:sp>
        <p:nvSpPr>
          <p:cNvPr id="42" name="Google Shape;42;p23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</p:spTree>
  </p:cSld>
  <p:clrMapOvr>
    <a:masterClrMapping/>
  </p:clrMapOvr>
  <p:transition>
    <p:cut/>
  </p:transition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4" Type="http://schemas.openxmlformats.org/officeDocument/2006/relationships/theme" Target="../theme/theme1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pt pg bkgd-1.png" id="10" name="Google Shape;10;p14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4763" y="0"/>
            <a:ext cx="913447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4"/>
          <p:cNvSpPr txBox="1"/>
          <p:nvPr>
            <p:ph type="title"/>
          </p:nvPr>
        </p:nvSpPr>
        <p:spPr>
          <a:xfrm>
            <a:off x="685800" y="685800"/>
            <a:ext cx="7772400" cy="1066800"/>
          </a:xfrm>
          <a:prstGeom prst="rect">
            <a:avLst/>
          </a:prstGeom>
          <a:noFill/>
          <a:ln>
            <a:noFill/>
          </a:ln>
          <a:effectLst>
            <a:outerShdw blurRad="63500" rotWithShape="0" algn="ctr" dir="2700000" dist="17961">
              <a:schemeClr val="lt2">
                <a:alpha val="74902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lvl="6" marR="0" rt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lvl="7" marR="0" rt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lvl="8" marR="0" rt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/>
        </p:txBody>
      </p:sp>
      <p:sp>
        <p:nvSpPr>
          <p:cNvPr id="12" name="Google Shape;12;p14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19100" lvl="0" marL="457200" marR="0" rtl="0" algn="l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Arimo"/>
              <a:buChar char="4"/>
              <a:defRPr b="0" i="0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540"/>
              </a:spcBef>
              <a:spcAft>
                <a:spcPts val="0"/>
              </a:spcAft>
              <a:buSzPts val="1400"/>
              <a:buNone/>
              <a:defRPr b="0" i="0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48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>
    <p:cut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pt title pg bkgd-1.png" id="58" name="Google Shape;58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63" y="0"/>
            <a:ext cx="913447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"/>
          <p:cNvSpPr txBox="1"/>
          <p:nvPr/>
        </p:nvSpPr>
        <p:spPr>
          <a:xfrm>
            <a:off x="8513763" y="6248400"/>
            <a:ext cx="377825" cy="2301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de-DE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296</a:t>
            </a:r>
            <a:endParaRPr/>
          </a:p>
        </p:txBody>
      </p:sp>
      <p:sp>
        <p:nvSpPr>
          <p:cNvPr id="60" name="Google Shape;60;p1"/>
          <p:cNvSpPr txBox="1"/>
          <p:nvPr/>
        </p:nvSpPr>
        <p:spPr>
          <a:xfrm>
            <a:off x="2593975" y="3055938"/>
            <a:ext cx="3965575" cy="461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de-DE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Successful Club Series</a:t>
            </a:r>
            <a:endParaRPr/>
          </a:p>
        </p:txBody>
      </p:sp>
      <p:sp>
        <p:nvSpPr>
          <p:cNvPr id="61" name="Google Shape;61;p1"/>
          <p:cNvSpPr txBox="1"/>
          <p:nvPr/>
        </p:nvSpPr>
        <p:spPr>
          <a:xfrm>
            <a:off x="2887601" y="3773600"/>
            <a:ext cx="33783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de-DE" sz="4800" u="none" cap="none" strike="noStrike">
                <a:solidFill>
                  <a:srgbClr val="00293F"/>
                </a:solidFill>
                <a:latin typeface="Arial"/>
                <a:ea typeface="Arial"/>
                <a:cs typeface="Arial"/>
                <a:sym typeface="Arial"/>
              </a:rPr>
              <a:t>Mentoring</a:t>
            </a:r>
            <a:endParaRPr/>
          </a:p>
        </p:txBody>
      </p:sp>
      <p:sp>
        <p:nvSpPr>
          <p:cNvPr id="62" name="Google Shape;62;p1"/>
          <p:cNvSpPr txBox="1"/>
          <p:nvPr/>
        </p:nvSpPr>
        <p:spPr>
          <a:xfrm>
            <a:off x="2679564" y="5638800"/>
            <a:ext cx="377058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mo"/>
              <a:buNone/>
            </a:pPr>
            <a:r>
              <a:rPr b="0" i="0" lang="de-DE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Serie “Erfolgreicher Club”</a:t>
            </a:r>
            <a:endParaRPr/>
          </a:p>
        </p:txBody>
      </p:sp>
      <p:sp>
        <p:nvSpPr>
          <p:cNvPr id="63" name="Google Shape;63;p1"/>
          <p:cNvSpPr txBox="1"/>
          <p:nvPr/>
        </p:nvSpPr>
        <p:spPr>
          <a:xfrm>
            <a:off x="1450975" y="6465888"/>
            <a:ext cx="624205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de-DE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Frei übersetzt von Sarah Mewes, Division A Director 2025/2026, District 95 </a:t>
            </a:r>
            <a:endParaRPr/>
          </a:p>
        </p:txBody>
      </p:sp>
    </p:spTree>
  </p:cSld>
  <p:clrMapOvr>
    <a:masterClrMapping/>
  </p:clrMapOvr>
  <p:transition>
    <p:cut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0"/>
          <p:cNvSpPr txBox="1"/>
          <p:nvPr>
            <p:ph idx="1" type="body"/>
          </p:nvPr>
        </p:nvSpPr>
        <p:spPr>
          <a:xfrm>
            <a:off x="1676400" y="2362200"/>
            <a:ext cx="7857600" cy="42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AutoNum type="arabicPeriod"/>
            </a:pPr>
            <a:r>
              <a:rPr lang="de-DE" sz="2800">
                <a:latin typeface="Arial"/>
                <a:ea typeface="Arial"/>
                <a:cs typeface="Arial"/>
                <a:sym typeface="Arial"/>
              </a:rPr>
              <a:t>Schildere ihm deinen eigenen Nutzen.</a:t>
            </a:r>
            <a:endParaRPr/>
          </a:p>
          <a:p>
            <a:pPr indent="-4572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AutoNum type="arabicPeriod"/>
            </a:pPr>
            <a:r>
              <a:rPr lang="de-DE" sz="2800">
                <a:latin typeface="Arial"/>
                <a:ea typeface="Arial"/>
                <a:cs typeface="Arial"/>
                <a:sym typeface="Arial"/>
              </a:rPr>
              <a:t>Lade dein Mentee zu weiteren Veranstaltungen ein.</a:t>
            </a:r>
            <a:endParaRPr/>
          </a:p>
          <a:p>
            <a:pPr indent="-4572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AutoNum type="arabicPeriod"/>
            </a:pPr>
            <a:r>
              <a:rPr lang="de-DE" sz="2800">
                <a:latin typeface="Arial"/>
                <a:ea typeface="Arial"/>
                <a:cs typeface="Arial"/>
                <a:sym typeface="Arial"/>
              </a:rPr>
              <a:t>Erkenne seine Fortschritte an.</a:t>
            </a:r>
            <a:endParaRPr/>
          </a:p>
          <a:p>
            <a:pPr indent="-4572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AutoNum type="arabicPeriod"/>
            </a:pPr>
            <a:r>
              <a:rPr lang="de-DE" sz="2800">
                <a:latin typeface="Arial"/>
                <a:ea typeface="Arial"/>
                <a:cs typeface="Arial"/>
                <a:sym typeface="Arial"/>
              </a:rPr>
              <a:t>Erkläre ihm die Aufgaben der Club Officer.</a:t>
            </a:r>
            <a:endParaRPr/>
          </a:p>
          <a:p>
            <a:pPr indent="-4572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AutoNum type="arabicPeriod"/>
            </a:pPr>
            <a:r>
              <a:rPr lang="de-DE" sz="2800">
                <a:latin typeface="Arial"/>
                <a:ea typeface="Arial"/>
                <a:cs typeface="Arial"/>
                <a:sym typeface="Arial"/>
              </a:rPr>
              <a:t>Erläutere ihm die Redewettbewerbe.</a:t>
            </a:r>
            <a:endParaRPr/>
          </a:p>
          <a:p>
            <a:pPr indent="-4572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AutoNum type="arabicPeriod"/>
            </a:pPr>
            <a:r>
              <a:rPr lang="de-DE" sz="2800">
                <a:latin typeface="Arial"/>
                <a:ea typeface="Arial"/>
                <a:cs typeface="Arial"/>
                <a:sym typeface="Arial"/>
              </a:rPr>
              <a:t>Beschreibe ihm die Toastmasters-Organisation.</a:t>
            </a:r>
            <a:endParaRPr sz="2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10"/>
          <p:cNvSpPr/>
          <p:nvPr/>
        </p:nvSpPr>
        <p:spPr>
          <a:xfrm>
            <a:off x="8458200" y="6400800"/>
            <a:ext cx="242888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de-DE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</a:t>
            </a:r>
            <a:endParaRPr/>
          </a:p>
        </p:txBody>
      </p:sp>
      <p:sp>
        <p:nvSpPr>
          <p:cNvPr id="140" name="Google Shape;140;p10"/>
          <p:cNvSpPr txBox="1"/>
          <p:nvPr>
            <p:ph type="title"/>
          </p:nvPr>
        </p:nvSpPr>
        <p:spPr>
          <a:xfrm>
            <a:off x="685800" y="990600"/>
            <a:ext cx="7162800" cy="838200"/>
          </a:xfrm>
          <a:prstGeom prst="rect">
            <a:avLst/>
          </a:prstGeom>
          <a:noFill/>
          <a:ln>
            <a:noFill/>
          </a:ln>
          <a:effectLst>
            <a:outerShdw blurRad="63500" rotWithShape="0" algn="ctr" dir="2700000" dist="17961">
              <a:schemeClr val="lt2">
                <a:alpha val="74902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>
                <a:latin typeface="Arial"/>
                <a:ea typeface="Arial"/>
                <a:cs typeface="Arial"/>
                <a:sym typeface="Arial"/>
              </a:rPr>
              <a:t>Die Mentoring-Schritte</a:t>
            </a:r>
            <a:endParaRPr/>
          </a:p>
        </p:txBody>
      </p:sp>
      <p:sp>
        <p:nvSpPr>
          <p:cNvPr id="141" name="Google Shape;141;p10"/>
          <p:cNvSpPr txBox="1"/>
          <p:nvPr/>
        </p:nvSpPr>
        <p:spPr>
          <a:xfrm>
            <a:off x="1600200" y="1752600"/>
            <a:ext cx="4495800" cy="554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de-DE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 weiteren Verlauf</a:t>
            </a:r>
            <a:endParaRPr/>
          </a:p>
        </p:txBody>
      </p:sp>
    </p:spTree>
  </p:cSld>
  <p:clrMapOvr>
    <a:masterClrMapping/>
  </p:clrMapOvr>
  <p:transition>
    <p:cut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1"/>
          <p:cNvSpPr txBox="1"/>
          <p:nvPr>
            <p:ph idx="1" type="body"/>
          </p:nvPr>
        </p:nvSpPr>
        <p:spPr>
          <a:xfrm>
            <a:off x="2667000" y="2514600"/>
            <a:ext cx="5410200" cy="38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Clr>
                <a:srgbClr val="B91428"/>
              </a:buClr>
              <a:buSzPts val="3000"/>
              <a:buFont typeface="Arimo"/>
              <a:buChar char=""/>
            </a:pPr>
            <a:r>
              <a:rPr lang="de-DE">
                <a:latin typeface="Arial"/>
                <a:ea typeface="Arial"/>
                <a:cs typeface="Arial"/>
                <a:sym typeface="Arial"/>
              </a:rPr>
              <a:t>lernbereit sein</a:t>
            </a:r>
            <a:endParaRPr/>
          </a:p>
          <a:p>
            <a:pPr indent="-457200" lvl="0" marL="457200" rtl="0" algn="l">
              <a:spcBef>
                <a:spcPts val="1200"/>
              </a:spcBef>
              <a:spcAft>
                <a:spcPts val="0"/>
              </a:spcAft>
              <a:buClr>
                <a:srgbClr val="B91428"/>
              </a:buClr>
              <a:buSzPts val="3000"/>
              <a:buFont typeface="Arimo"/>
              <a:buChar char=""/>
            </a:pPr>
            <a:r>
              <a:rPr lang="de-DE">
                <a:latin typeface="Arial"/>
                <a:ea typeface="Arial"/>
                <a:cs typeface="Arial"/>
                <a:sym typeface="Arial"/>
              </a:rPr>
              <a:t>aufgeschlossen sein</a:t>
            </a:r>
            <a:endParaRPr/>
          </a:p>
          <a:p>
            <a:pPr indent="-457200" lvl="0" marL="457200" rtl="0" algn="l">
              <a:spcBef>
                <a:spcPts val="1200"/>
              </a:spcBef>
              <a:spcAft>
                <a:spcPts val="0"/>
              </a:spcAft>
              <a:buClr>
                <a:srgbClr val="B91428"/>
              </a:buClr>
              <a:buSzPts val="3000"/>
              <a:buFont typeface="Arimo"/>
              <a:buChar char=""/>
            </a:pPr>
            <a:r>
              <a:rPr lang="de-DE">
                <a:latin typeface="Arial"/>
                <a:ea typeface="Arial"/>
                <a:cs typeface="Arial"/>
                <a:sym typeface="Arial"/>
              </a:rPr>
              <a:t>offen für neue Ideen sein</a:t>
            </a:r>
            <a:endParaRPr/>
          </a:p>
          <a:p>
            <a:pPr indent="-457200" lvl="0" marL="457200" rtl="0" algn="l">
              <a:spcBef>
                <a:spcPts val="1200"/>
              </a:spcBef>
              <a:spcAft>
                <a:spcPts val="0"/>
              </a:spcAft>
              <a:buClr>
                <a:srgbClr val="B91428"/>
              </a:buClr>
              <a:buSzPts val="3000"/>
              <a:buFont typeface="Arimo"/>
              <a:buChar char=""/>
            </a:pPr>
            <a:r>
              <a:rPr lang="de-DE">
                <a:latin typeface="Arial"/>
                <a:ea typeface="Arial"/>
                <a:cs typeface="Arial"/>
                <a:sym typeface="Arial"/>
              </a:rPr>
              <a:t>loyal sein</a:t>
            </a:r>
            <a:endParaRPr/>
          </a:p>
          <a:p>
            <a:pPr indent="-457200" lvl="0" marL="457200" rtl="0" algn="l">
              <a:spcBef>
                <a:spcPts val="1200"/>
              </a:spcBef>
              <a:spcAft>
                <a:spcPts val="0"/>
              </a:spcAft>
              <a:buClr>
                <a:srgbClr val="B91428"/>
              </a:buClr>
              <a:buSzPts val="3000"/>
              <a:buFont typeface="Arimo"/>
              <a:buChar char=""/>
            </a:pPr>
            <a:r>
              <a:rPr lang="de-DE">
                <a:latin typeface="Arial"/>
                <a:ea typeface="Arial"/>
                <a:cs typeface="Arial"/>
                <a:sym typeface="Arial"/>
              </a:rPr>
              <a:t>dankbar sein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11"/>
          <p:cNvSpPr/>
          <p:nvPr/>
        </p:nvSpPr>
        <p:spPr>
          <a:xfrm>
            <a:off x="8382000" y="6400800"/>
            <a:ext cx="319088" cy="246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de-DE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endParaRPr/>
          </a:p>
        </p:txBody>
      </p:sp>
      <p:sp>
        <p:nvSpPr>
          <p:cNvPr id="149" name="Google Shape;149;p11"/>
          <p:cNvSpPr txBox="1"/>
          <p:nvPr>
            <p:ph type="title"/>
          </p:nvPr>
        </p:nvSpPr>
        <p:spPr>
          <a:xfrm>
            <a:off x="685800" y="990600"/>
            <a:ext cx="7162800" cy="838200"/>
          </a:xfrm>
          <a:prstGeom prst="rect">
            <a:avLst/>
          </a:prstGeom>
          <a:noFill/>
          <a:ln>
            <a:noFill/>
          </a:ln>
          <a:effectLst>
            <a:outerShdw blurRad="63500" rotWithShape="0" algn="ctr" dir="2700000" dist="17961">
              <a:schemeClr val="lt2">
                <a:alpha val="74902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>
                <a:latin typeface="Arial"/>
                <a:ea typeface="Arial"/>
                <a:cs typeface="Arial"/>
                <a:sym typeface="Arial"/>
              </a:rPr>
              <a:t>Eigenschaften von Mentees</a:t>
            </a:r>
            <a:endParaRPr/>
          </a:p>
        </p:txBody>
      </p:sp>
      <p:sp>
        <p:nvSpPr>
          <p:cNvPr id="150" name="Google Shape;150;p11"/>
          <p:cNvSpPr txBox="1"/>
          <p:nvPr/>
        </p:nvSpPr>
        <p:spPr>
          <a:xfrm>
            <a:off x="2209800" y="1884363"/>
            <a:ext cx="4495800" cy="554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de-DE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Mentees sollten:</a:t>
            </a:r>
            <a:endParaRPr/>
          </a:p>
        </p:txBody>
      </p:sp>
    </p:spTree>
  </p:cSld>
  <p:clrMapOvr>
    <a:masterClrMapping/>
  </p:clrMapOvr>
  <p:transition>
    <p:cut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2"/>
          <p:cNvSpPr txBox="1"/>
          <p:nvPr>
            <p:ph idx="1" type="body"/>
          </p:nvPr>
        </p:nvSpPr>
        <p:spPr>
          <a:xfrm>
            <a:off x="1143000" y="2819400"/>
            <a:ext cx="6858000" cy="259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mo"/>
              <a:buNone/>
            </a:pPr>
            <a:r>
              <a:rPr b="1" lang="de-DE" sz="4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Sie sollte nicht ewig dauern…</a:t>
            </a:r>
            <a:endParaRPr b="1" sz="4800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12"/>
          <p:cNvSpPr/>
          <p:nvPr/>
        </p:nvSpPr>
        <p:spPr>
          <a:xfrm>
            <a:off x="8305800" y="6400800"/>
            <a:ext cx="395288" cy="246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de-DE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11</a:t>
            </a:r>
            <a:endParaRPr/>
          </a:p>
        </p:txBody>
      </p:sp>
      <p:sp>
        <p:nvSpPr>
          <p:cNvPr id="158" name="Google Shape;158;p12"/>
          <p:cNvSpPr txBox="1"/>
          <p:nvPr>
            <p:ph type="title"/>
          </p:nvPr>
        </p:nvSpPr>
        <p:spPr>
          <a:xfrm>
            <a:off x="685800" y="990600"/>
            <a:ext cx="7162800" cy="838200"/>
          </a:xfrm>
          <a:prstGeom prst="rect">
            <a:avLst/>
          </a:prstGeom>
          <a:noFill/>
          <a:ln>
            <a:noFill/>
          </a:ln>
          <a:effectLst>
            <a:outerShdw blurRad="63500" rotWithShape="0" algn="ctr" dir="2700000" dist="17961">
              <a:schemeClr val="lt2">
                <a:alpha val="74902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>
                <a:latin typeface="Arial"/>
                <a:ea typeface="Arial"/>
                <a:cs typeface="Arial"/>
                <a:sym typeface="Arial"/>
              </a:rPr>
              <a:t>Eine zeitlich begrenzte Beziehung</a:t>
            </a:r>
            <a:endParaRPr/>
          </a:p>
        </p:txBody>
      </p:sp>
    </p:spTree>
  </p:cSld>
  <p:clrMapOvr>
    <a:masterClrMapping/>
  </p:clrMapOvr>
  <p:transition>
    <p:cut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>
            <a:alpha val="50980"/>
          </a:schemeClr>
        </a:solidFill>
      </p:bgPr>
    </p:bg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3"/>
          <p:cNvSpPr txBox="1"/>
          <p:nvPr>
            <p:ph idx="1" type="body"/>
          </p:nvPr>
        </p:nvSpPr>
        <p:spPr>
          <a:xfrm>
            <a:off x="2438400" y="1981200"/>
            <a:ext cx="56388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4800"/>
              <a:buFont typeface="Arial"/>
              <a:buNone/>
            </a:pPr>
            <a:r>
              <a:rPr b="1" i="1" lang="de-DE" sz="4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Erfahrung.</a:t>
            </a:r>
            <a:endParaRPr/>
          </a:p>
          <a:p>
            <a:pPr indent="-342900" lvl="0" marL="342900" rtl="0" algn="l">
              <a:lnSpc>
                <a:spcPct val="130000"/>
              </a:lnSpc>
              <a:spcBef>
                <a:spcPts val="960"/>
              </a:spcBef>
              <a:spcAft>
                <a:spcPts val="0"/>
              </a:spcAft>
              <a:buSzPts val="4800"/>
              <a:buFont typeface="Arial"/>
              <a:buNone/>
            </a:pPr>
            <a:r>
              <a:rPr b="1" i="1" lang="de-DE" sz="4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        Lernen.</a:t>
            </a:r>
            <a:endParaRPr/>
          </a:p>
          <a:p>
            <a:pPr indent="-342900" lvl="0" marL="342900" rtl="0" algn="l">
              <a:lnSpc>
                <a:spcPct val="130000"/>
              </a:lnSpc>
              <a:spcBef>
                <a:spcPts val="960"/>
              </a:spcBef>
              <a:spcAft>
                <a:spcPts val="0"/>
              </a:spcAft>
              <a:buSzPts val="4800"/>
              <a:buFont typeface="Arial"/>
              <a:buNone/>
            </a:pPr>
            <a:r>
              <a:rPr b="1" i="1" lang="de-DE" sz="4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             Profitieren.</a:t>
            </a:r>
            <a:endParaRPr/>
          </a:p>
        </p:txBody>
      </p:sp>
      <p:sp>
        <p:nvSpPr>
          <p:cNvPr id="165" name="Google Shape;165;p13"/>
          <p:cNvSpPr/>
          <p:nvPr/>
        </p:nvSpPr>
        <p:spPr>
          <a:xfrm>
            <a:off x="8305800" y="6400800"/>
            <a:ext cx="395288" cy="244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de-DE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</a:t>
            </a:r>
            <a:endParaRPr/>
          </a:p>
        </p:txBody>
      </p:sp>
      <p:sp>
        <p:nvSpPr>
          <p:cNvPr id="166" name="Google Shape;166;p13"/>
          <p:cNvSpPr txBox="1"/>
          <p:nvPr>
            <p:ph type="title"/>
          </p:nvPr>
        </p:nvSpPr>
        <p:spPr>
          <a:xfrm>
            <a:off x="685800" y="990600"/>
            <a:ext cx="7162800" cy="838200"/>
          </a:xfrm>
          <a:prstGeom prst="rect">
            <a:avLst/>
          </a:prstGeom>
          <a:noFill/>
          <a:ln>
            <a:noFill/>
          </a:ln>
          <a:effectLst>
            <a:outerShdw blurRad="63500" rotWithShape="0" algn="ctr" dir="2700000" dist="17961">
              <a:schemeClr val="lt2">
                <a:alpha val="74902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>
                <a:latin typeface="Arial"/>
                <a:ea typeface="Arial"/>
                <a:cs typeface="Arial"/>
                <a:sym typeface="Arial"/>
              </a:rPr>
              <a:t>Fazit</a:t>
            </a:r>
            <a:endParaRPr/>
          </a:p>
        </p:txBody>
      </p:sp>
    </p:spTree>
  </p:cSld>
  <p:clrMapOvr>
    <a:masterClrMapping/>
  </p:clrMapOvr>
  <p:transition>
    <p:cut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6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"/>
          <p:cNvSpPr txBox="1"/>
          <p:nvPr>
            <p:ph idx="1" type="body"/>
          </p:nvPr>
        </p:nvSpPr>
        <p:spPr>
          <a:xfrm>
            <a:off x="1066800" y="2514600"/>
            <a:ext cx="7634288" cy="38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93700" lvl="0" marL="393700" rt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Arimo"/>
              <a:buChar char=""/>
            </a:pPr>
            <a:r>
              <a:rPr lang="de-DE"/>
              <a:t>hat persönliches Interesse und hilft,</a:t>
            </a:r>
            <a:endParaRPr/>
          </a:p>
          <a:p>
            <a:pPr indent="-393700" lvl="0" marL="393700" rtl="0" algn="l">
              <a:spcBef>
                <a:spcPts val="120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Arimo"/>
              <a:buChar char=""/>
            </a:pPr>
            <a:r>
              <a:rPr lang="de-DE"/>
              <a:t>gilt als Vorbild, Coach:in und Vertrauensperson,</a:t>
            </a:r>
            <a:endParaRPr/>
          </a:p>
          <a:p>
            <a:pPr indent="-393700" lvl="0" marL="393700" rtl="0" algn="l">
              <a:spcBef>
                <a:spcPts val="120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Arimo"/>
              <a:buChar char=""/>
            </a:pPr>
            <a:r>
              <a:rPr lang="de-DE"/>
              <a:t>vermittelt Wissen, Einsicht, Perspektiven und Weisheit,</a:t>
            </a:r>
            <a:endParaRPr/>
          </a:p>
          <a:p>
            <a:pPr indent="-393700" lvl="0" marL="393700" rtl="0" algn="l">
              <a:spcBef>
                <a:spcPts val="1200"/>
              </a:spcBef>
              <a:spcAft>
                <a:spcPts val="0"/>
              </a:spcAft>
              <a:buClr>
                <a:schemeClr val="accent4"/>
              </a:buClr>
              <a:buSzPts val="3000"/>
              <a:buFont typeface="Arimo"/>
              <a:buChar char=""/>
            </a:pPr>
            <a:r>
              <a:rPr lang="de-DE"/>
              <a:t>hilft dabei, erfolgreicher zu werden.</a:t>
            </a:r>
            <a:endParaRPr/>
          </a:p>
        </p:txBody>
      </p:sp>
      <p:sp>
        <p:nvSpPr>
          <p:cNvPr id="70" name="Google Shape;70;p2"/>
          <p:cNvSpPr/>
          <p:nvPr/>
        </p:nvSpPr>
        <p:spPr>
          <a:xfrm>
            <a:off x="8458200" y="6400800"/>
            <a:ext cx="242888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de-DE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71" name="Google Shape;71;p2"/>
          <p:cNvSpPr txBox="1"/>
          <p:nvPr>
            <p:ph type="title"/>
          </p:nvPr>
        </p:nvSpPr>
        <p:spPr>
          <a:xfrm>
            <a:off x="685800" y="914400"/>
            <a:ext cx="7772400" cy="1066800"/>
          </a:xfrm>
          <a:prstGeom prst="rect">
            <a:avLst/>
          </a:prstGeom>
          <a:noFill/>
          <a:ln>
            <a:noFill/>
          </a:ln>
          <a:effectLst>
            <a:outerShdw blurRad="63500" rotWithShape="0" algn="ctr" dir="2700000" dist="17961">
              <a:schemeClr val="lt2">
                <a:alpha val="74902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>
                <a:latin typeface="Arial"/>
                <a:ea typeface="Arial"/>
                <a:cs typeface="Arial"/>
                <a:sym typeface="Arial"/>
              </a:rPr>
              <a:t>Was ist ein:e Mentor:in?</a:t>
            </a:r>
            <a:endParaRPr/>
          </a:p>
        </p:txBody>
      </p:sp>
      <p:sp>
        <p:nvSpPr>
          <p:cNvPr id="72" name="Google Shape;72;p2"/>
          <p:cNvSpPr txBox="1"/>
          <p:nvPr/>
        </p:nvSpPr>
        <p:spPr>
          <a:xfrm>
            <a:off x="1066800" y="1884363"/>
            <a:ext cx="3352800" cy="554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de-DE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Ein:e Mentor:in</a:t>
            </a:r>
            <a:endParaRPr b="1" i="0" sz="3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3"/>
          <p:cNvSpPr txBox="1"/>
          <p:nvPr>
            <p:ph idx="1" type="body"/>
          </p:nvPr>
        </p:nvSpPr>
        <p:spPr>
          <a:xfrm>
            <a:off x="1524000" y="2057400"/>
            <a:ext cx="7315200" cy="373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98463" lvl="0" marL="398463" rtl="0" algn="l">
              <a:spcBef>
                <a:spcPts val="0"/>
              </a:spcBef>
              <a:spcAft>
                <a:spcPts val="0"/>
              </a:spcAft>
              <a:buClr>
                <a:srgbClr val="AF0029"/>
              </a:buClr>
              <a:buSzPts val="3000"/>
              <a:buFont typeface="Arimo"/>
              <a:buChar char=""/>
            </a:pPr>
            <a:r>
              <a:rPr lang="de-DE">
                <a:latin typeface="Arial"/>
                <a:ea typeface="Arial"/>
                <a:cs typeface="Arial"/>
                <a:sym typeface="Arial"/>
              </a:rPr>
              <a:t>Das Programm kennenlernen</a:t>
            </a:r>
            <a:endParaRPr/>
          </a:p>
          <a:p>
            <a:pPr indent="-398463" lvl="0" marL="398463" rtl="0" algn="l">
              <a:spcBef>
                <a:spcPts val="1800"/>
              </a:spcBef>
              <a:spcAft>
                <a:spcPts val="0"/>
              </a:spcAft>
              <a:buClr>
                <a:srgbClr val="AF0029"/>
              </a:buClr>
              <a:buSzPts val="3000"/>
              <a:buFont typeface="Arimo"/>
              <a:buChar char=""/>
            </a:pPr>
            <a:r>
              <a:rPr lang="de-DE">
                <a:latin typeface="Arial"/>
                <a:ea typeface="Arial"/>
                <a:cs typeface="Arial"/>
                <a:sym typeface="Arial"/>
              </a:rPr>
              <a:t>Club‑Standards und -Bräuche verstehen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398463" lvl="0" marL="398463" rtl="0" algn="l">
              <a:spcBef>
                <a:spcPts val="1800"/>
              </a:spcBef>
              <a:spcAft>
                <a:spcPts val="0"/>
              </a:spcAft>
              <a:buClr>
                <a:srgbClr val="AF0029"/>
              </a:buClr>
              <a:buSzPts val="3000"/>
              <a:buFont typeface="Arimo"/>
              <a:buChar char=""/>
            </a:pPr>
            <a:r>
              <a:rPr lang="de-DE">
                <a:latin typeface="Arial"/>
                <a:ea typeface="Arial"/>
                <a:cs typeface="Arial"/>
                <a:sym typeface="Arial"/>
              </a:rPr>
              <a:t>Selbstbewusstsein aufbauen</a:t>
            </a:r>
            <a:endParaRPr/>
          </a:p>
          <a:p>
            <a:pPr indent="-398463" lvl="0" marL="398463" rtl="0" algn="l">
              <a:spcBef>
                <a:spcPts val="1800"/>
              </a:spcBef>
              <a:spcAft>
                <a:spcPts val="0"/>
              </a:spcAft>
              <a:buClr>
                <a:srgbClr val="AF0029"/>
              </a:buClr>
              <a:buSzPts val="3000"/>
              <a:buFont typeface="Arimo"/>
              <a:buChar char=""/>
            </a:pPr>
            <a:r>
              <a:rPr lang="de-DE">
                <a:latin typeface="Arial"/>
                <a:ea typeface="Arial"/>
                <a:cs typeface="Arial"/>
                <a:sym typeface="Arial"/>
              </a:rPr>
              <a:t>Aktive Teilnahme</a:t>
            </a:r>
            <a:endParaRPr/>
          </a:p>
          <a:p>
            <a:pPr indent="-398463" lvl="0" marL="398463" rtl="0" algn="l">
              <a:spcBef>
                <a:spcPts val="1800"/>
              </a:spcBef>
              <a:spcAft>
                <a:spcPts val="0"/>
              </a:spcAft>
              <a:buClr>
                <a:srgbClr val="AF0029"/>
              </a:buClr>
              <a:buSzPts val="3000"/>
              <a:buFont typeface="Arimo"/>
              <a:buChar char=""/>
            </a:pPr>
            <a:r>
              <a:rPr lang="de-DE">
                <a:latin typeface="Arial"/>
                <a:ea typeface="Arial"/>
                <a:cs typeface="Arial"/>
                <a:sym typeface="Arial"/>
              </a:rPr>
              <a:t>Redefähigkeiten gezielt entwickeln</a:t>
            </a:r>
            <a:endParaRPr/>
          </a:p>
        </p:txBody>
      </p:sp>
      <p:sp>
        <p:nvSpPr>
          <p:cNvPr id="79" name="Google Shape;79;p3"/>
          <p:cNvSpPr/>
          <p:nvPr/>
        </p:nvSpPr>
        <p:spPr>
          <a:xfrm>
            <a:off x="8458200" y="6400800"/>
            <a:ext cx="242888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de-DE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80" name="Google Shape;80;p3"/>
          <p:cNvSpPr txBox="1"/>
          <p:nvPr>
            <p:ph type="title"/>
          </p:nvPr>
        </p:nvSpPr>
        <p:spPr>
          <a:xfrm>
            <a:off x="685800" y="838200"/>
            <a:ext cx="6553200" cy="1143000"/>
          </a:xfrm>
          <a:prstGeom prst="rect">
            <a:avLst/>
          </a:prstGeom>
          <a:noFill/>
          <a:ln>
            <a:noFill/>
          </a:ln>
          <a:effectLst>
            <a:outerShdw blurRad="63500" rotWithShape="0" algn="ctr" dir="2700000" dist="17961">
              <a:schemeClr val="lt2">
                <a:alpha val="74902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>
                <a:latin typeface="Arial"/>
                <a:ea typeface="Arial"/>
                <a:cs typeface="Arial"/>
                <a:sym typeface="Arial"/>
              </a:rPr>
              <a:t>Den Einstieg erleichtern</a:t>
            </a:r>
            <a:endParaRPr/>
          </a:p>
        </p:txBody>
      </p:sp>
    </p:spTree>
  </p:cSld>
  <p:clrMapOvr>
    <a:masterClrMapping/>
  </p:clrMapOvr>
  <p:transition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4"/>
          <p:cNvSpPr txBox="1"/>
          <p:nvPr>
            <p:ph idx="1" type="body"/>
          </p:nvPr>
        </p:nvSpPr>
        <p:spPr>
          <a:xfrm>
            <a:off x="2209800" y="2840038"/>
            <a:ext cx="5943600" cy="213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98463" lvl="0" marL="398463" rtl="0" algn="l">
              <a:spcBef>
                <a:spcPts val="0"/>
              </a:spcBef>
              <a:spcAft>
                <a:spcPts val="0"/>
              </a:spcAft>
              <a:buClr>
                <a:srgbClr val="AF0029"/>
              </a:buClr>
              <a:buSzPts val="3000"/>
              <a:buFont typeface="Arimo"/>
              <a:buChar char=""/>
            </a:pPr>
            <a:r>
              <a:rPr lang="de-DE">
                <a:latin typeface="Arial"/>
                <a:ea typeface="Arial"/>
                <a:cs typeface="Arial"/>
                <a:sym typeface="Arial"/>
              </a:rPr>
              <a:t>Fähigkeiten weiter verfeinern</a:t>
            </a:r>
            <a:endParaRPr/>
          </a:p>
          <a:p>
            <a:pPr indent="-398463" lvl="0" marL="398463" rtl="0" algn="l">
              <a:spcBef>
                <a:spcPts val="2100"/>
              </a:spcBef>
              <a:spcAft>
                <a:spcPts val="0"/>
              </a:spcAft>
              <a:buClr>
                <a:srgbClr val="AF0029"/>
              </a:buClr>
              <a:buSzPts val="3000"/>
              <a:buFont typeface="Arimo"/>
              <a:buChar char=""/>
            </a:pPr>
            <a:r>
              <a:rPr lang="de-DE">
                <a:latin typeface="Arial"/>
                <a:ea typeface="Arial"/>
                <a:cs typeface="Arial"/>
                <a:sym typeface="Arial"/>
              </a:rPr>
              <a:t>Neue Fähigkeiten erlernen</a:t>
            </a:r>
            <a:endParaRPr/>
          </a:p>
        </p:txBody>
      </p:sp>
      <p:sp>
        <p:nvSpPr>
          <p:cNvPr id="87" name="Google Shape;87;p4"/>
          <p:cNvSpPr/>
          <p:nvPr/>
        </p:nvSpPr>
        <p:spPr>
          <a:xfrm>
            <a:off x="8458200" y="6400800"/>
            <a:ext cx="242888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de-DE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88" name="Google Shape;88;p4"/>
          <p:cNvSpPr txBox="1"/>
          <p:nvPr>
            <p:ph type="title"/>
          </p:nvPr>
        </p:nvSpPr>
        <p:spPr>
          <a:xfrm>
            <a:off x="685800" y="914400"/>
            <a:ext cx="7772400" cy="1066800"/>
          </a:xfrm>
          <a:prstGeom prst="rect">
            <a:avLst/>
          </a:prstGeom>
          <a:noFill/>
          <a:ln>
            <a:noFill/>
          </a:ln>
          <a:effectLst>
            <a:outerShdw blurRad="63500" rotWithShape="0" algn="ctr" dir="2700000" dist="17961">
              <a:schemeClr val="lt2">
                <a:alpha val="74902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>
                <a:latin typeface="Arial"/>
                <a:ea typeface="Arial"/>
                <a:cs typeface="Arial"/>
                <a:sym typeface="Arial"/>
              </a:rPr>
              <a:t>Besondere Fähigkeiten entwickeln</a:t>
            </a:r>
            <a:endParaRPr/>
          </a:p>
        </p:txBody>
      </p:sp>
      <p:sp>
        <p:nvSpPr>
          <p:cNvPr id="89" name="Google Shape;89;p4"/>
          <p:cNvSpPr txBox="1"/>
          <p:nvPr/>
        </p:nvSpPr>
        <p:spPr>
          <a:xfrm>
            <a:off x="1828800" y="2057400"/>
            <a:ext cx="6324600" cy="5540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de-DE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Erfahrene Mitglieder:</a:t>
            </a:r>
            <a:endParaRPr/>
          </a:p>
        </p:txBody>
      </p:sp>
    </p:spTree>
  </p:cSld>
  <p:clrMapOvr>
    <a:masterClrMapping/>
  </p:clrMapOvr>
  <p:transition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"/>
          <p:cNvSpPr txBox="1"/>
          <p:nvPr>
            <p:ph idx="1" type="body"/>
          </p:nvPr>
        </p:nvSpPr>
        <p:spPr>
          <a:xfrm>
            <a:off x="2057400" y="2286000"/>
            <a:ext cx="6629400" cy="32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98463" lvl="0" marL="398463" rtl="0" algn="l">
              <a:spcBef>
                <a:spcPts val="0"/>
              </a:spcBef>
              <a:spcAft>
                <a:spcPts val="0"/>
              </a:spcAft>
              <a:buClr>
                <a:srgbClr val="AF0029"/>
              </a:buClr>
              <a:buSzPts val="3000"/>
              <a:buFont typeface="Arimo"/>
              <a:buChar char=""/>
            </a:pPr>
            <a:r>
              <a:rPr lang="de-DE">
                <a:latin typeface="Arial"/>
                <a:ea typeface="Arial"/>
                <a:cs typeface="Arial"/>
                <a:sym typeface="Arial"/>
              </a:rPr>
              <a:t>Lernen von ihren Mentees</a:t>
            </a:r>
            <a:endParaRPr/>
          </a:p>
          <a:p>
            <a:pPr indent="-398463" lvl="0" marL="398463" rtl="0" algn="l">
              <a:spcBef>
                <a:spcPts val="2100"/>
              </a:spcBef>
              <a:spcAft>
                <a:spcPts val="0"/>
              </a:spcAft>
              <a:buClr>
                <a:srgbClr val="AF0029"/>
              </a:buClr>
              <a:buSzPts val="3000"/>
              <a:buFont typeface="Arimo"/>
              <a:buChar char=""/>
            </a:pPr>
            <a:r>
              <a:rPr lang="de-DE">
                <a:latin typeface="Arial"/>
                <a:ea typeface="Arial"/>
                <a:cs typeface="Arial"/>
                <a:sym typeface="Arial"/>
              </a:rPr>
              <a:t>Bleiben produktiv</a:t>
            </a:r>
            <a:endParaRPr/>
          </a:p>
          <a:p>
            <a:pPr indent="-398463" lvl="0" marL="398463" rtl="0" algn="l">
              <a:spcBef>
                <a:spcPts val="2100"/>
              </a:spcBef>
              <a:spcAft>
                <a:spcPts val="0"/>
              </a:spcAft>
              <a:buClr>
                <a:srgbClr val="AF0029"/>
              </a:buClr>
              <a:buSzPts val="3000"/>
              <a:buFont typeface="Arimo"/>
              <a:buChar char=""/>
            </a:pPr>
            <a:r>
              <a:rPr lang="de-DE">
                <a:latin typeface="Arial"/>
                <a:ea typeface="Arial"/>
                <a:cs typeface="Arial"/>
                <a:sym typeface="Arial"/>
              </a:rPr>
              <a:t>Tun etwas für andere</a:t>
            </a:r>
            <a:endParaRPr/>
          </a:p>
          <a:p>
            <a:pPr indent="-398463" lvl="0" marL="398463" rtl="0" algn="l">
              <a:spcBef>
                <a:spcPts val="2100"/>
              </a:spcBef>
              <a:spcAft>
                <a:spcPts val="0"/>
              </a:spcAft>
              <a:buClr>
                <a:srgbClr val="AF0029"/>
              </a:buClr>
              <a:buSzPts val="3000"/>
              <a:buFont typeface="Arimo"/>
              <a:buChar char=""/>
            </a:pPr>
            <a:r>
              <a:rPr lang="de-DE">
                <a:latin typeface="Arial"/>
                <a:ea typeface="Arial"/>
                <a:cs typeface="Arial"/>
                <a:sym typeface="Arial"/>
              </a:rPr>
              <a:t>Erhalten Anerkennung</a:t>
            </a:r>
            <a:endParaRPr/>
          </a:p>
        </p:txBody>
      </p:sp>
      <p:sp>
        <p:nvSpPr>
          <p:cNvPr id="96" name="Google Shape;96;p5"/>
          <p:cNvSpPr/>
          <p:nvPr/>
        </p:nvSpPr>
        <p:spPr>
          <a:xfrm>
            <a:off x="8458200" y="6400800"/>
            <a:ext cx="242888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de-DE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sp>
        <p:nvSpPr>
          <p:cNvPr id="97" name="Google Shape;97;p5"/>
          <p:cNvSpPr txBox="1"/>
          <p:nvPr>
            <p:ph type="title"/>
          </p:nvPr>
        </p:nvSpPr>
        <p:spPr>
          <a:xfrm>
            <a:off x="685800" y="914400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blurRad="63500" rotWithShape="0" algn="ctr" dir="2700000" dist="17961">
              <a:schemeClr val="lt2">
                <a:alpha val="74902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>
                <a:latin typeface="Arial"/>
                <a:ea typeface="Arial"/>
                <a:cs typeface="Arial"/>
                <a:sym typeface="Arial"/>
              </a:rPr>
              <a:t>Vorteile für Mentor:innen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6"/>
          <p:cNvSpPr txBox="1"/>
          <p:nvPr>
            <p:ph idx="1" type="body"/>
          </p:nvPr>
        </p:nvSpPr>
        <p:spPr>
          <a:xfrm>
            <a:off x="2286000" y="2362200"/>
            <a:ext cx="58674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98463" lvl="0" marL="398463" rtl="0" algn="l">
              <a:spcBef>
                <a:spcPts val="0"/>
              </a:spcBef>
              <a:spcAft>
                <a:spcPts val="0"/>
              </a:spcAft>
              <a:buClr>
                <a:srgbClr val="AF0029"/>
              </a:buClr>
              <a:buSzPts val="3000"/>
              <a:buFont typeface="Arimo"/>
              <a:buChar char=""/>
            </a:pPr>
            <a:r>
              <a:rPr lang="de-DE">
                <a:latin typeface="Arial"/>
                <a:ea typeface="Arial"/>
                <a:cs typeface="Arial"/>
                <a:sym typeface="Arial"/>
              </a:rPr>
              <a:t>Mehr Mitglieder</a:t>
            </a:r>
            <a:endParaRPr/>
          </a:p>
          <a:p>
            <a:pPr indent="-398463" lvl="0" marL="398463" rtl="0" algn="l">
              <a:spcBef>
                <a:spcPts val="2275"/>
              </a:spcBef>
              <a:spcAft>
                <a:spcPts val="0"/>
              </a:spcAft>
              <a:buClr>
                <a:srgbClr val="AF0029"/>
              </a:buClr>
              <a:buSzPts val="3000"/>
              <a:buFont typeface="Arimo"/>
              <a:buChar char=""/>
            </a:pPr>
            <a:r>
              <a:rPr lang="de-DE">
                <a:latin typeface="Arial"/>
                <a:ea typeface="Arial"/>
                <a:cs typeface="Arial"/>
                <a:sym typeface="Arial"/>
              </a:rPr>
              <a:t>Mehr zufriedenere Mitglieder</a:t>
            </a:r>
            <a:endParaRPr/>
          </a:p>
          <a:p>
            <a:pPr indent="-398463" lvl="0" marL="398463" rtl="0" algn="l">
              <a:spcBef>
                <a:spcPts val="2275"/>
              </a:spcBef>
              <a:spcAft>
                <a:spcPts val="0"/>
              </a:spcAft>
              <a:buClr>
                <a:srgbClr val="AF0029"/>
              </a:buClr>
              <a:buSzPts val="3000"/>
              <a:buFont typeface="Arimo"/>
              <a:buChar char=""/>
            </a:pPr>
            <a:r>
              <a:rPr lang="de-DE">
                <a:latin typeface="Arial"/>
                <a:ea typeface="Arial"/>
                <a:cs typeface="Arial"/>
                <a:sym typeface="Arial"/>
              </a:rPr>
              <a:t>Höhere Mitgliederbindung</a:t>
            </a:r>
            <a:endParaRPr/>
          </a:p>
        </p:txBody>
      </p:sp>
      <p:sp>
        <p:nvSpPr>
          <p:cNvPr id="104" name="Google Shape;104;p6"/>
          <p:cNvSpPr/>
          <p:nvPr/>
        </p:nvSpPr>
        <p:spPr>
          <a:xfrm>
            <a:off x="8458200" y="6400800"/>
            <a:ext cx="242888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de-DE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/>
          </a:p>
        </p:txBody>
      </p:sp>
      <p:sp>
        <p:nvSpPr>
          <p:cNvPr id="105" name="Google Shape;105;p6"/>
          <p:cNvSpPr txBox="1"/>
          <p:nvPr>
            <p:ph type="title"/>
          </p:nvPr>
        </p:nvSpPr>
        <p:spPr>
          <a:xfrm>
            <a:off x="685800" y="990600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blurRad="63500" rotWithShape="0" algn="ctr" dir="2700000" dist="17961">
              <a:schemeClr val="lt2">
                <a:alpha val="74902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>
                <a:latin typeface="Arial"/>
                <a:ea typeface="Arial"/>
                <a:cs typeface="Arial"/>
                <a:sym typeface="Arial"/>
              </a:rPr>
              <a:t>Vorteile für den Club</a:t>
            </a:r>
            <a:endParaRPr/>
          </a:p>
        </p:txBody>
      </p:sp>
    </p:spTree>
  </p:cSld>
  <p:clrMapOvr>
    <a:masterClrMapping/>
  </p:clrMapOvr>
  <p:transition>
    <p:cut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7"/>
          <p:cNvSpPr txBox="1"/>
          <p:nvPr>
            <p:ph idx="1" type="body"/>
          </p:nvPr>
        </p:nvSpPr>
        <p:spPr>
          <a:xfrm>
            <a:off x="762000" y="2057400"/>
            <a:ext cx="3962400" cy="434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98463" lvl="0" marL="39846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F0029"/>
              </a:buClr>
              <a:buSzPts val="2900"/>
              <a:buFont typeface="Arimo"/>
              <a:buChar char=""/>
            </a:pPr>
            <a:r>
              <a:rPr lang="de-DE" sz="2900">
                <a:latin typeface="Arial"/>
                <a:ea typeface="Arial"/>
                <a:cs typeface="Arial"/>
                <a:sym typeface="Arial"/>
              </a:rPr>
              <a:t>Verfügbar</a:t>
            </a:r>
            <a:endParaRPr/>
          </a:p>
          <a:p>
            <a:pPr indent="-398463" lvl="0" marL="398463" rtl="0" algn="l">
              <a:lnSpc>
                <a:spcPct val="90000"/>
              </a:lnSpc>
              <a:spcBef>
                <a:spcPts val="1450"/>
              </a:spcBef>
              <a:spcAft>
                <a:spcPts val="0"/>
              </a:spcAft>
              <a:buClr>
                <a:srgbClr val="AF0029"/>
              </a:buClr>
              <a:buSzPts val="2900"/>
              <a:buFont typeface="Arimo"/>
              <a:buChar char=""/>
            </a:pPr>
            <a:r>
              <a:rPr lang="de-DE" sz="2900">
                <a:latin typeface="Arial"/>
                <a:ea typeface="Arial"/>
                <a:cs typeface="Arial"/>
                <a:sym typeface="Arial"/>
              </a:rPr>
              <a:t>Geduldig</a:t>
            </a:r>
            <a:endParaRPr/>
          </a:p>
          <a:p>
            <a:pPr indent="-398463" lvl="0" marL="398463" rtl="0" algn="l">
              <a:lnSpc>
                <a:spcPct val="90000"/>
              </a:lnSpc>
              <a:spcBef>
                <a:spcPts val="1450"/>
              </a:spcBef>
              <a:spcAft>
                <a:spcPts val="0"/>
              </a:spcAft>
              <a:buClr>
                <a:srgbClr val="AF0029"/>
              </a:buClr>
              <a:buSzPts val="2900"/>
              <a:buFont typeface="Arimo"/>
              <a:buChar char=""/>
            </a:pPr>
            <a:r>
              <a:rPr lang="de-DE" sz="2900">
                <a:latin typeface="Arial"/>
                <a:ea typeface="Arial"/>
                <a:cs typeface="Arial"/>
                <a:sym typeface="Arial"/>
              </a:rPr>
              <a:t>Einfühlsam</a:t>
            </a:r>
            <a:endParaRPr/>
          </a:p>
          <a:p>
            <a:pPr indent="-398463" lvl="0" marL="398463" rtl="0" algn="l">
              <a:lnSpc>
                <a:spcPct val="90000"/>
              </a:lnSpc>
              <a:spcBef>
                <a:spcPts val="1450"/>
              </a:spcBef>
              <a:spcAft>
                <a:spcPts val="0"/>
              </a:spcAft>
              <a:buClr>
                <a:srgbClr val="AF0029"/>
              </a:buClr>
              <a:buSzPts val="2900"/>
              <a:buFont typeface="Arimo"/>
              <a:buChar char=""/>
            </a:pPr>
            <a:r>
              <a:rPr lang="de-DE" sz="2900">
                <a:latin typeface="Arial"/>
                <a:ea typeface="Arial"/>
                <a:cs typeface="Arial"/>
                <a:sym typeface="Arial"/>
              </a:rPr>
              <a:t>Respektvoll</a:t>
            </a:r>
            <a:endParaRPr/>
          </a:p>
          <a:p>
            <a:pPr indent="-398463" lvl="0" marL="398463" rtl="0" algn="l">
              <a:lnSpc>
                <a:spcPct val="90000"/>
              </a:lnSpc>
              <a:spcBef>
                <a:spcPts val="1450"/>
              </a:spcBef>
              <a:spcAft>
                <a:spcPts val="0"/>
              </a:spcAft>
              <a:buClr>
                <a:srgbClr val="AF0029"/>
              </a:buClr>
              <a:buSzPts val="2900"/>
              <a:buFont typeface="Arimo"/>
              <a:buChar char=""/>
            </a:pPr>
            <a:r>
              <a:rPr lang="de-DE" sz="2900">
                <a:latin typeface="Arial"/>
                <a:ea typeface="Arial"/>
                <a:cs typeface="Arial"/>
                <a:sym typeface="Arial"/>
              </a:rPr>
              <a:t>Flexibel</a:t>
            </a:r>
            <a:endParaRPr sz="29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7"/>
          <p:cNvSpPr/>
          <p:nvPr/>
        </p:nvSpPr>
        <p:spPr>
          <a:xfrm>
            <a:off x="8458200" y="6400800"/>
            <a:ext cx="242888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de-DE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/>
          </a:p>
        </p:txBody>
      </p:sp>
      <p:sp>
        <p:nvSpPr>
          <p:cNvPr id="113" name="Google Shape;113;p7"/>
          <p:cNvSpPr txBox="1"/>
          <p:nvPr>
            <p:ph type="title"/>
          </p:nvPr>
        </p:nvSpPr>
        <p:spPr>
          <a:xfrm>
            <a:off x="685800" y="914400"/>
            <a:ext cx="7772400" cy="1066800"/>
          </a:xfrm>
          <a:prstGeom prst="rect">
            <a:avLst/>
          </a:prstGeom>
          <a:noFill/>
          <a:ln>
            <a:noFill/>
          </a:ln>
          <a:effectLst>
            <a:outerShdw blurRad="63500" rotWithShape="0" algn="ctr" dir="2700000" dist="17961">
              <a:schemeClr val="lt2">
                <a:alpha val="74902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>
                <a:latin typeface="Arial"/>
                <a:ea typeface="Arial"/>
                <a:cs typeface="Arial"/>
                <a:sym typeface="Arial"/>
              </a:rPr>
              <a:t>Eigenschaften von Mentor:innen</a:t>
            </a:r>
            <a:endParaRPr sz="36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7"/>
          <p:cNvSpPr txBox="1"/>
          <p:nvPr/>
        </p:nvSpPr>
        <p:spPr>
          <a:xfrm>
            <a:off x="4518025" y="2057400"/>
            <a:ext cx="3892550" cy="434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98463" lvl="0" marL="39846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F0029"/>
              </a:buClr>
              <a:buSzPts val="2900"/>
              <a:buFont typeface="Arimo"/>
              <a:buChar char=""/>
            </a:pPr>
            <a:r>
              <a:rPr b="0" i="0" lang="de-DE" sz="2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Unterstützend</a:t>
            </a:r>
            <a:endParaRPr/>
          </a:p>
          <a:p>
            <a:pPr indent="-398463" lvl="0" marL="398463" marR="0" rtl="0" algn="l">
              <a:lnSpc>
                <a:spcPct val="90000"/>
              </a:lnSpc>
              <a:spcBef>
                <a:spcPts val="1450"/>
              </a:spcBef>
              <a:spcAft>
                <a:spcPts val="0"/>
              </a:spcAft>
              <a:buClr>
                <a:srgbClr val="AF0029"/>
              </a:buClr>
              <a:buSzPts val="2900"/>
              <a:buFont typeface="Arimo"/>
              <a:buChar char=""/>
            </a:pPr>
            <a:r>
              <a:rPr b="0" i="0" lang="de-DE" sz="2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Sachkundig</a:t>
            </a:r>
            <a:endParaRPr/>
          </a:p>
          <a:p>
            <a:pPr indent="-398463" lvl="0" marL="398463" marR="0" rtl="0" algn="l">
              <a:lnSpc>
                <a:spcPct val="90000"/>
              </a:lnSpc>
              <a:spcBef>
                <a:spcPts val="1450"/>
              </a:spcBef>
              <a:spcAft>
                <a:spcPts val="0"/>
              </a:spcAft>
              <a:buClr>
                <a:srgbClr val="AF0029"/>
              </a:buClr>
              <a:buSzPts val="2900"/>
              <a:buFont typeface="Arimo"/>
              <a:buChar char=""/>
            </a:pPr>
            <a:r>
              <a:rPr b="0" i="0" lang="de-DE" sz="2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Selbstbewusst</a:t>
            </a:r>
            <a:endParaRPr/>
          </a:p>
          <a:p>
            <a:pPr indent="-398463" lvl="0" marL="398463" marR="0" rtl="0" algn="l">
              <a:lnSpc>
                <a:spcPct val="90000"/>
              </a:lnSpc>
              <a:spcBef>
                <a:spcPts val="1450"/>
              </a:spcBef>
              <a:spcAft>
                <a:spcPts val="0"/>
              </a:spcAft>
              <a:buClr>
                <a:srgbClr val="AF0029"/>
              </a:buClr>
              <a:buSzPts val="2900"/>
              <a:buFont typeface="Arimo"/>
              <a:buChar char=""/>
            </a:pPr>
            <a:r>
              <a:rPr b="0" i="0" lang="de-DE" sz="2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Gute Zuhörer:innen</a:t>
            </a:r>
            <a:endParaRPr b="0" i="0" sz="29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98463" lvl="0" marL="398463" marR="0" rtl="0" algn="l">
              <a:lnSpc>
                <a:spcPct val="90000"/>
              </a:lnSpc>
              <a:spcBef>
                <a:spcPts val="1450"/>
              </a:spcBef>
              <a:spcAft>
                <a:spcPts val="0"/>
              </a:spcAft>
              <a:buClr>
                <a:srgbClr val="AF0029"/>
              </a:buClr>
              <a:buSzPts val="2900"/>
              <a:buFont typeface="Arimo"/>
              <a:buChar char=""/>
            </a:pPr>
            <a:r>
              <a:rPr b="0" i="0" lang="de-DE" sz="2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Mitfühlend gegenüber anderen</a:t>
            </a:r>
            <a:endParaRPr/>
          </a:p>
        </p:txBody>
      </p:sp>
    </p:spTree>
  </p:cSld>
  <p:clrMapOvr>
    <a:masterClrMapping/>
  </p:clrMapOvr>
  <p:transition>
    <p:cut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8"/>
          <p:cNvSpPr txBox="1"/>
          <p:nvPr>
            <p:ph idx="1" type="body"/>
          </p:nvPr>
        </p:nvSpPr>
        <p:spPr>
          <a:xfrm>
            <a:off x="1524000" y="2590800"/>
            <a:ext cx="67056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457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AutoNum type="arabicPeriod"/>
            </a:pPr>
            <a:r>
              <a:rPr lang="de-DE" sz="2800">
                <a:latin typeface="Arial"/>
                <a:ea typeface="Arial"/>
                <a:cs typeface="Arial"/>
                <a:sym typeface="Arial"/>
              </a:rPr>
              <a:t>Sitze neben dem neuen Mitglied.</a:t>
            </a:r>
            <a:endParaRPr sz="2800"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rtl="0" algn="l">
              <a:spcBef>
                <a:spcPts val="235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AutoNum type="arabicPeriod"/>
            </a:pPr>
            <a:r>
              <a:rPr lang="de-DE" sz="2800">
                <a:latin typeface="Arial"/>
                <a:ea typeface="Arial"/>
                <a:cs typeface="Arial"/>
                <a:sym typeface="Arial"/>
              </a:rPr>
              <a:t>Gib dem neuen Mitglied Orientierung bezüglich Clubgepflogenheiten und Abläufen.</a:t>
            </a:r>
            <a:endParaRPr sz="2800"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rtl="0" algn="l">
              <a:spcBef>
                <a:spcPts val="235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AutoNum type="arabicPeriod"/>
            </a:pPr>
            <a:r>
              <a:rPr lang="de-DE" sz="2800">
                <a:latin typeface="Arial"/>
                <a:ea typeface="Arial"/>
                <a:cs typeface="Arial"/>
                <a:sym typeface="Arial"/>
              </a:rPr>
              <a:t>Erkläre ihm, wie es sich einträgt.</a:t>
            </a:r>
            <a:endParaRPr sz="2800">
              <a:latin typeface="Arial"/>
              <a:ea typeface="Arial"/>
              <a:cs typeface="Arial"/>
              <a:sym typeface="Arial"/>
            </a:endParaRPr>
          </a:p>
          <a:p>
            <a:pPr indent="-457200" lvl="0" marL="457200" rtl="0" algn="l">
              <a:spcBef>
                <a:spcPts val="235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Verdana"/>
              <a:buAutoNum type="arabicPeriod"/>
            </a:pPr>
            <a:r>
              <a:rPr lang="de-DE" sz="2800">
                <a:latin typeface="Arial"/>
                <a:ea typeface="Arial"/>
                <a:cs typeface="Arial"/>
                <a:sym typeface="Arial"/>
              </a:rPr>
              <a:t>Hilf ihm beim Eisbrecher-Projekt.</a:t>
            </a:r>
            <a:endParaRPr/>
          </a:p>
        </p:txBody>
      </p:sp>
      <p:sp>
        <p:nvSpPr>
          <p:cNvPr id="121" name="Google Shape;121;p8"/>
          <p:cNvSpPr/>
          <p:nvPr/>
        </p:nvSpPr>
        <p:spPr>
          <a:xfrm>
            <a:off x="8458200" y="6400800"/>
            <a:ext cx="242888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de-DE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/>
          </a:p>
        </p:txBody>
      </p:sp>
      <p:sp>
        <p:nvSpPr>
          <p:cNvPr id="122" name="Google Shape;122;p8"/>
          <p:cNvSpPr txBox="1"/>
          <p:nvPr>
            <p:ph type="title"/>
          </p:nvPr>
        </p:nvSpPr>
        <p:spPr>
          <a:xfrm>
            <a:off x="685800" y="838200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blurRad="63500" rotWithShape="0" algn="ctr" dir="2700000" dist="17961">
              <a:schemeClr val="lt2">
                <a:alpha val="74902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>
                <a:latin typeface="Arial"/>
                <a:ea typeface="Arial"/>
                <a:cs typeface="Arial"/>
                <a:sym typeface="Arial"/>
              </a:rPr>
              <a:t>Die Mentoring-Schritte</a:t>
            </a:r>
            <a:endParaRPr/>
          </a:p>
        </p:txBody>
      </p:sp>
      <p:sp>
        <p:nvSpPr>
          <p:cNvPr id="123" name="Google Shape;123;p8"/>
          <p:cNvSpPr txBox="1"/>
          <p:nvPr/>
        </p:nvSpPr>
        <p:spPr>
          <a:xfrm>
            <a:off x="1524000" y="1884363"/>
            <a:ext cx="4038600" cy="554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de-DE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Erstes Treffen</a:t>
            </a:r>
            <a:endParaRPr/>
          </a:p>
        </p:txBody>
      </p:sp>
    </p:spTree>
  </p:cSld>
  <p:clrMapOvr>
    <a:masterClrMapping/>
  </p:clrMapOvr>
  <p:transition>
    <p:cut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9"/>
          <p:cNvSpPr txBox="1"/>
          <p:nvPr>
            <p:ph idx="1" type="body"/>
          </p:nvPr>
        </p:nvSpPr>
        <p:spPr>
          <a:xfrm>
            <a:off x="1600200" y="2590800"/>
            <a:ext cx="7933800" cy="38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515938" lvl="0" marL="515938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erdana"/>
              <a:buAutoNum type="arabicPeriod"/>
            </a:pPr>
            <a:r>
              <a:rPr lang="de-DE">
                <a:latin typeface="Arial"/>
                <a:ea typeface="Arial"/>
                <a:cs typeface="Arial"/>
                <a:sym typeface="Arial"/>
              </a:rPr>
              <a:t>Mache dein Mentee auf Ressourcen aufmerksam.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-515938" lvl="0" marL="515938" rtl="0" algn="l"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erdana"/>
              <a:buAutoNum type="arabicPeriod"/>
            </a:pPr>
            <a:r>
              <a:rPr lang="de-DE">
                <a:latin typeface="Arial"/>
                <a:ea typeface="Arial"/>
                <a:cs typeface="Arial"/>
                <a:sym typeface="Arial"/>
              </a:rPr>
              <a:t>Gib ihm positives Feedback.</a:t>
            </a:r>
            <a:endParaRPr/>
          </a:p>
          <a:p>
            <a:pPr indent="-515938" lvl="0" marL="515938" rtl="0" algn="l"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erdana"/>
              <a:buAutoNum type="arabicPeriod"/>
            </a:pPr>
            <a:r>
              <a:rPr lang="de-DE">
                <a:latin typeface="Arial"/>
                <a:ea typeface="Arial"/>
                <a:cs typeface="Arial"/>
                <a:sym typeface="Arial"/>
              </a:rPr>
              <a:t>Erkläre ihm seine Verantwortlichkeiten.</a:t>
            </a:r>
            <a:endParaRPr/>
          </a:p>
          <a:p>
            <a:pPr indent="-515938" lvl="0" marL="515938" rtl="0" algn="l">
              <a:spcBef>
                <a:spcPts val="15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Verdana"/>
              <a:buAutoNum type="arabicPeriod"/>
            </a:pPr>
            <a:r>
              <a:rPr lang="de-DE">
                <a:latin typeface="Arial"/>
                <a:ea typeface="Arial"/>
                <a:cs typeface="Arial"/>
                <a:sym typeface="Arial"/>
              </a:rPr>
              <a:t>Unterstütze dein Mentee bei Reden und anderen Aufgaben.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9"/>
          <p:cNvSpPr/>
          <p:nvPr/>
        </p:nvSpPr>
        <p:spPr>
          <a:xfrm>
            <a:off x="8458200" y="6400800"/>
            <a:ext cx="242888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de-DE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/>
          </a:p>
        </p:txBody>
      </p:sp>
      <p:sp>
        <p:nvSpPr>
          <p:cNvPr id="131" name="Google Shape;131;p9"/>
          <p:cNvSpPr txBox="1"/>
          <p:nvPr>
            <p:ph type="title"/>
          </p:nvPr>
        </p:nvSpPr>
        <p:spPr>
          <a:xfrm>
            <a:off x="685800" y="990600"/>
            <a:ext cx="7162800" cy="838200"/>
          </a:xfrm>
          <a:prstGeom prst="rect">
            <a:avLst/>
          </a:prstGeom>
          <a:noFill/>
          <a:ln>
            <a:noFill/>
          </a:ln>
          <a:effectLst>
            <a:outerShdw blurRad="63500" rotWithShape="0" algn="ctr" dir="2700000" dist="17961">
              <a:schemeClr val="lt2">
                <a:alpha val="74902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600">
                <a:latin typeface="Arial"/>
                <a:ea typeface="Arial"/>
                <a:cs typeface="Arial"/>
                <a:sym typeface="Arial"/>
              </a:rPr>
              <a:t>Die Mentoring-Schritte</a:t>
            </a:r>
            <a:endParaRPr/>
          </a:p>
        </p:txBody>
      </p:sp>
      <p:sp>
        <p:nvSpPr>
          <p:cNvPr id="132" name="Google Shape;132;p9"/>
          <p:cNvSpPr txBox="1"/>
          <p:nvPr/>
        </p:nvSpPr>
        <p:spPr>
          <a:xfrm>
            <a:off x="1600200" y="1884363"/>
            <a:ext cx="4495800" cy="554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de-DE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Nächstes Treffen</a:t>
            </a:r>
            <a:endParaRPr/>
          </a:p>
        </p:txBody>
      </p:sp>
    </p:spTree>
  </p:cSld>
  <p:clrMapOvr>
    <a:masterClrMapping/>
  </p:clrMapOvr>
  <p:transition>
    <p:cut/>
  </p:transition>
</p:sld>
</file>

<file path=ppt/theme/theme1.xml><?xml version="1.0" encoding="utf-8"?>
<a:theme xmlns:a="http://schemas.openxmlformats.org/drawingml/2006/main" xmlns:r="http://schemas.openxmlformats.org/officeDocument/2006/relationships" name="Blank">
  <a:themeElements>
    <a:clrScheme name="Custom 8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92A4A0"/>
      </a:accent1>
      <a:accent2>
        <a:srgbClr val="00293F"/>
      </a:accent2>
      <a:accent3>
        <a:srgbClr val="FFE775"/>
      </a:accent3>
      <a:accent4>
        <a:srgbClr val="B91428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2011-03-23T15:22:13Z</dcterms:created>
  <dc:creator>Corey Smith</dc:creator>
</cp:coreProperties>
</file>