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8" name="Google Shape;18;p2"/>
          <p:cNvSpPr/>
          <p:nvPr/>
        </p:nvSpPr>
        <p:spPr>
          <a:xfrm rot="-5400000">
            <a:off x="-10774" y="488756"/>
            <a:ext cx="519545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554182" y="4357255"/>
            <a:ext cx="8589818" cy="7862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0.png"/><Relationship Id="rId2" Type="http://schemas.openxmlformats.org/officeDocument/2006/relationships/image" Target="../media/image3.png"/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/>
          <p:nvPr/>
        </p:nvSpPr>
        <p:spPr>
          <a:xfrm rot="-5400000">
            <a:off x="-1313569" y="3331933"/>
            <a:ext cx="3125135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 txBox="1"/>
          <p:nvPr/>
        </p:nvSpPr>
        <p:spPr>
          <a:xfrm rot="-5400000">
            <a:off x="-1801257" y="2768489"/>
            <a:ext cx="4066873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pl-PL" sz="2000" u="none" cap="none" strike="noStrike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Kształcenie społeczno-emocjonalne</a:t>
            </a:r>
            <a:endParaRPr b="0" i="0" sz="1400" u="none" cap="none" strike="noStrike">
              <a:solidFill>
                <a:srgbClr val="000000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5" Type="http://schemas.openxmlformats.org/officeDocument/2006/relationships/image" Target="../media/image5.png"/><Relationship Id="rId6" Type="http://schemas.openxmlformats.org/officeDocument/2006/relationships/image" Target="../media/image19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png"/><Relationship Id="rId10" Type="http://schemas.openxmlformats.org/officeDocument/2006/relationships/image" Target="../media/image34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20.png"/><Relationship Id="rId5" Type="http://schemas.openxmlformats.org/officeDocument/2006/relationships/image" Target="../media/image10.png"/><Relationship Id="rId6" Type="http://schemas.openxmlformats.org/officeDocument/2006/relationships/image" Target="../media/image33.png"/><Relationship Id="rId7" Type="http://schemas.openxmlformats.org/officeDocument/2006/relationships/image" Target="../media/image35.png"/><Relationship Id="rId8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4.png"/><Relationship Id="rId5" Type="http://schemas.openxmlformats.org/officeDocument/2006/relationships/image" Target="../media/image4.png"/><Relationship Id="rId6" Type="http://schemas.openxmlformats.org/officeDocument/2006/relationships/image" Target="../media/image19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18.png"/><Relationship Id="rId7" Type="http://schemas.openxmlformats.org/officeDocument/2006/relationships/image" Target="../media/image16.png"/><Relationship Id="rId8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-1596492" y="2017046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pl-PL" sz="4800"/>
              <a:t>Przyjmij rolę</a:t>
            </a:r>
            <a:endParaRPr b="1" sz="4800"/>
          </a:p>
        </p:txBody>
      </p:sp>
      <p:sp>
        <p:nvSpPr>
          <p:cNvPr id="63" name="Google Shape;63;p13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Jaka jest moja rola i co mogę zrobić? &gt; Kształcenie społeczno-emocjonalne &gt; </a:t>
            </a:r>
            <a:r>
              <a:rPr b="1" i="0" lang="pl-PL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Przyjmij rolę</a:t>
            </a:r>
            <a:endParaRPr b="1" i="0" sz="1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 rotWithShape="1">
          <a:blip r:embed="rId4">
            <a:alphaModFix/>
          </a:blip>
          <a:srcRect b="22318" l="0" r="0" t="0"/>
          <a:stretch/>
        </p:blipFill>
        <p:spPr>
          <a:xfrm>
            <a:off x="6667349" y="3013312"/>
            <a:ext cx="896177" cy="69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97120">
            <a:off x="5177855" y="1148687"/>
            <a:ext cx="895593" cy="81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22800" y="1751411"/>
            <a:ext cx="896183" cy="82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87930" y="3371330"/>
            <a:ext cx="933101" cy="854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75522" y="541825"/>
            <a:ext cx="670834" cy="854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428877">
            <a:off x="5372924" y="3921698"/>
            <a:ext cx="896182" cy="820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133603" y="2710078"/>
            <a:ext cx="744431" cy="63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970182" y="2046912"/>
            <a:ext cx="984107" cy="890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/>
          <p:nvPr/>
        </p:nvSpPr>
        <p:spPr>
          <a:xfrm>
            <a:off x="2821325" y="860500"/>
            <a:ext cx="6201000" cy="382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Nastolatek z niepełnosprawnością uwielbia grać w gry internetowe dzięki specjalnie dostosowanemu joystickowi i komputerowi.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 w popularną strzelankę i jest członkiem klanu.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Niedawno jeden z najpopularniejszych członków klanu rzucał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czacie grupy dosadnymi żartami na temat osób z niepełnosprawnością. Niektórzy członkowie przyłączyli się do niego, inni odpowiedzieli tylko „LOL”.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Dotknięty żartami nastolatek skontaktował się z graczem, wyjaśnił mu swoją sytuację i poprosił go, żeby przestał. Gracz zignorował jego wiadomości i w dalszym ciągu opowiada przykre kawały.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Przywódca klanu jest dobrym przyjacielem nastolatka,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ale nigdy nie jest zalogowany, kiedy padają żarty...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3325" y="1139588"/>
            <a:ext cx="2042500" cy="3026363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Scenariusz 4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/>
          <p:nvPr/>
        </p:nvSpPr>
        <p:spPr>
          <a:xfrm>
            <a:off x="657500" y="914550"/>
            <a:ext cx="6467700" cy="377937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Osoba nieanglojęzyczna zaczęła prowadzić na YouTube kanał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poradami i pomysłami z zakresu diety i fitnessu. Na początku każdego filmu (a także w opisie) przeprasza i tłumaczy, że angielski nie jest jej językiem ojczystym, a nagrania służą jej również jako dodatkowe ćwiczenia językowe.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Wiele osób zamieściło pozytywne komentarze i polubiło kanał,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ale niewielka grupa użytkowników regularnie zamieszcza obraźliwe wpisy krytykujące wygląd, narodowość i słabą znajomość języka angielskiego youtubera.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Jeden z użytkowników tworzy nawet parodie filmów youtubera,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 których ubiera się jak on i otwarcie wyśmiewa jego akcent, znajomość języka i ruchy. Osoba ta zamieszcza linki do swoich wideo w komentarzach kanału youtubera.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56223" y="1121776"/>
            <a:ext cx="1617800" cy="289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Scenariusz 5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/>
        </p:nvSpPr>
        <p:spPr>
          <a:xfrm>
            <a:off x="2295295" y="713488"/>
            <a:ext cx="6610812" cy="429121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Kobieta z twojego sąsiedztwa o mieszanym pochodzeniu rasowym stała się </a:t>
            </a:r>
            <a:b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ostatnich latach sławna. Wystąpiła w wielu programach telewizyjnych i niedługo pojawi się w pełnometrażowym filmie. Na Instagramie i Twitterze śledzi ją wiele osób (a ich liczba w dalszym ciągu rośnie).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miarę rosnącej popularności jej ubiór na publikowanych online zdjęciach stał się bardziej prowokacyjny. Zaczęła również wykorzystywać internet do szerzenia zdecydowanych poglądów na temat praw zwierząt.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 jej zdjęciami i postami zaczęły się pojawiać złośliwe komentarze na temat</a:t>
            </a:r>
            <a:b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jej wyglądu, rasy, płci i przekonań. Niektóre z nich to wynik działania trolli, </a:t>
            </a:r>
            <a:b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tylko czekających na reakcję aktorki.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Kobieta zamieściła kilka wiadomości wideo, w których apeluje i prosi o zaprzestanie takich działań, ale to tylko pogarsza sytuację.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Choć nie zdarzyło ci się nigdy zauważyć, by któryś z twoich znajomych napisał obraźliwy komentarz na temat aktorki, to jednak widziałeś/widziałaś, że takie wypowiedzi lajkowali i przekazywali dalej obraźliwe uwagi i żarty na jej temat pisane przez innych użytkowników...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750" y="713488"/>
            <a:ext cx="1504950" cy="389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 txBox="1"/>
          <p:nvPr/>
        </p:nvSpPr>
        <p:spPr>
          <a:xfrm>
            <a:off x="415650" y="76200"/>
            <a:ext cx="8728200" cy="63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Scenariusz 6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pl-PL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Google Shape;17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5"/>
          <p:cNvPicPr preferRelativeResize="0"/>
          <p:nvPr/>
        </p:nvPicPr>
        <p:blipFill rotWithShape="1">
          <a:blip r:embed="rId7">
            <a:alphaModFix/>
          </a:blip>
          <a:srcRect b="6253" l="0" r="0" t="6262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/>
          <p:nvPr/>
        </p:nvSpPr>
        <p:spPr>
          <a:xfrm>
            <a:off x="482325" y="286575"/>
            <a:ext cx="86616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Jak zdefiniował(a)byś poniższe </a:t>
            </a: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role</a:t>
            </a: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1428375" y="1179800"/>
            <a:ext cx="3684776" cy="36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Hejter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Ofiara mowy nienawiści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Osoba postronna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Osoba postronna, </a:t>
            </a:r>
            <a:b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która przeciwstawia się hejterowi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3">
            <a:alphaModFix/>
          </a:blip>
          <a:srcRect b="22318" l="0" r="0" t="0"/>
          <a:stretch/>
        </p:blipFill>
        <p:spPr>
          <a:xfrm>
            <a:off x="755766" y="1830325"/>
            <a:ext cx="591409" cy="459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6404" y="1122202"/>
            <a:ext cx="501974" cy="459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4699" y="2592720"/>
            <a:ext cx="373550" cy="402826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/>
        </p:nvSpPr>
        <p:spPr>
          <a:xfrm>
            <a:off x="5853319" y="1221968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Osoba popierająca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Mąciwoda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Fan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Naśladowca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pl-PL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Żartowniś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6853" y="3470906"/>
            <a:ext cx="501974" cy="45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32248" y="1083651"/>
            <a:ext cx="501974" cy="45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96474" y="1816892"/>
            <a:ext cx="373550" cy="475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223449" y="2532825"/>
            <a:ext cx="519598" cy="4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223450" y="3248787"/>
            <a:ext cx="519599" cy="44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260678" y="3998136"/>
            <a:ext cx="445125" cy="40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/>
        </p:nvSpPr>
        <p:spPr>
          <a:xfrm>
            <a:off x="3792500" y="1051560"/>
            <a:ext cx="4704729" cy="281795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Czy każda z tych ról może przynieść coś </a:t>
            </a: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negatywnego</a:t>
            </a: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l-PL" sz="3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lub</a:t>
            </a: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pozytywnego</a:t>
            </a: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 sytuacji, w której dochodzi do mowy nienawiści?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 b="13186" l="0" r="0" t="0"/>
          <a:stretch/>
        </p:blipFill>
        <p:spPr>
          <a:xfrm>
            <a:off x="781100" y="1174063"/>
            <a:ext cx="2930701" cy="2544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/>
        </p:nvSpPr>
        <p:spPr>
          <a:xfrm>
            <a:off x="777625" y="1281113"/>
            <a:ext cx="4771200" cy="202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Czy wszyscy </a:t>
            </a: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zawsze</a:t>
            </a: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zachowują się tak samo</a:t>
            </a:r>
            <a:b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przyjmują tę samą rolę?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16"/>
          <p:cNvPicPr preferRelativeResize="0"/>
          <p:nvPr/>
        </p:nvPicPr>
        <p:blipFill rotWithShape="1">
          <a:blip r:embed="rId3">
            <a:alphaModFix/>
          </a:blip>
          <a:srcRect b="15318" l="0" r="0" t="0"/>
          <a:stretch/>
        </p:blipFill>
        <p:spPr>
          <a:xfrm>
            <a:off x="5869325" y="1093462"/>
            <a:ext cx="2693401" cy="228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/>
        </p:nvSpPr>
        <p:spPr>
          <a:xfrm>
            <a:off x="487350" y="118200"/>
            <a:ext cx="8656500" cy="1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Skąd wiesz</a:t>
            </a: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że w danej sytuacji pojawia się</a:t>
            </a:r>
            <a:b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lub nasila mowa nienawiści?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223200" y="1592475"/>
            <a:ext cx="35223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Słuchaj swoich emocji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Oceń sytuację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jakiej strategii możesz skorzystać, żeby zmienić konsekwencje sytuacji?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5459719" y="1317375"/>
            <a:ext cx="3849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 możesz zrobić</a:t>
            </a:r>
            <a:b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lub powiedzieć?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Jak możesz to powiedzieć lub zrobić?</a:t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Kiedy możesz to powiedzieć </a:t>
            </a:r>
            <a:b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lub zrobić?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01" y="1592472"/>
            <a:ext cx="507297" cy="47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3349" y="2260901"/>
            <a:ext cx="472394" cy="4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 rotWithShape="1">
          <a:blip r:embed="rId5">
            <a:alphaModFix/>
          </a:blip>
          <a:srcRect b="12049" l="0" r="0" t="0"/>
          <a:stretch/>
        </p:blipFill>
        <p:spPr>
          <a:xfrm>
            <a:off x="673312" y="2940954"/>
            <a:ext cx="592475" cy="52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26672" y="1587442"/>
            <a:ext cx="592450" cy="508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 rotWithShape="1">
          <a:blip r:embed="rId7">
            <a:alphaModFix/>
          </a:blip>
          <a:srcRect b="21297" l="0" r="0" t="0"/>
          <a:stretch/>
        </p:blipFill>
        <p:spPr>
          <a:xfrm>
            <a:off x="4780760" y="2571750"/>
            <a:ext cx="684275" cy="538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/>
          <p:cNvPicPr preferRelativeResize="0"/>
          <p:nvPr/>
        </p:nvPicPr>
        <p:blipFill rotWithShape="1">
          <a:blip r:embed="rId8">
            <a:alphaModFix/>
          </a:blip>
          <a:srcRect b="25188" l="0" r="0" t="0"/>
          <a:stretch/>
        </p:blipFill>
        <p:spPr>
          <a:xfrm>
            <a:off x="4762950" y="3523241"/>
            <a:ext cx="719897" cy="53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/>
        </p:nvSpPr>
        <p:spPr>
          <a:xfrm>
            <a:off x="509575" y="147800"/>
            <a:ext cx="8634300" cy="1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l-PL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przedstawionych na następnych slajdach scenariuszach </a:t>
            </a: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weź pod uwagę </a:t>
            </a:r>
            <a:b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l-PL" sz="30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następujące elementy: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1091850" y="1435549"/>
            <a:ext cx="7739916" cy="8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Czy możesz określić, jakie role są obecne w tym scenariuszu i co możesz zrobić, żeby zmienić zachowanie osób, które weszły w te role?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924" y="1501576"/>
            <a:ext cx="472394" cy="4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8"/>
          <p:cNvPicPr preferRelativeResize="0"/>
          <p:nvPr/>
        </p:nvPicPr>
        <p:blipFill rotWithShape="1">
          <a:blip r:embed="rId4">
            <a:alphaModFix/>
          </a:blip>
          <a:srcRect b="12049" l="0" r="0" t="0"/>
          <a:stretch/>
        </p:blipFill>
        <p:spPr>
          <a:xfrm>
            <a:off x="1129988" y="2309912"/>
            <a:ext cx="592475" cy="52109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 txBox="1"/>
          <p:nvPr/>
        </p:nvSpPr>
        <p:spPr>
          <a:xfrm>
            <a:off x="1722450" y="2236313"/>
            <a:ext cx="80583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Jak wprowadzić w życie twoją strategię?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18"/>
          <p:cNvPicPr preferRelativeResize="0"/>
          <p:nvPr/>
        </p:nvPicPr>
        <p:blipFill rotWithShape="1">
          <a:blip r:embed="rId5">
            <a:alphaModFix/>
          </a:blip>
          <a:srcRect b="21297" l="0" r="0" t="0"/>
          <a:stretch/>
        </p:blipFill>
        <p:spPr>
          <a:xfrm>
            <a:off x="1722460" y="3095575"/>
            <a:ext cx="684274" cy="53855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2355125" y="3031250"/>
            <a:ext cx="6573285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 zrobić, jeżeli interwencja okazała się nieskuteczna?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2946850" y="3789350"/>
            <a:ext cx="5514600" cy="6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Jaka jest twoja strategia wycofania się, </a:t>
            </a:r>
            <a:b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jeżeli coś pójdzie nie tak?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 rotWithShape="1">
          <a:blip r:embed="rId6">
            <a:alphaModFix/>
          </a:blip>
          <a:srcRect b="14471" l="0" r="0" t="0"/>
          <a:stretch/>
        </p:blipFill>
        <p:spPr>
          <a:xfrm>
            <a:off x="2406725" y="3889901"/>
            <a:ext cx="592450" cy="50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Scenariusz 1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767349" y="984225"/>
            <a:ext cx="5797001" cy="362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Pewnego dnia w szkole homoseksualny chłopiec decyduje się na coming out wobec swojego najlepszego przyjaciela.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Następnego dnia niektórzy uczniowie, a nawet nauczyciele, zaczynają traktować go chłodno. Niektórzy nawet zupełnie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 ignorują, gdy próbuje się do nich odezwać. Do jego szafki przyczepiono kartki z obraźliwymi żartami, pornograficzne zdjęcia i homofobiczne liściki.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Gdy wychodzi ze szkoły, zaczyna za nim iść starszy uczeń, krzycząc: „Podobały ci się żarty?”. Wykrzykuje obraźliwe hasła na temat osób homoseksualnych w obecności członka personelu szkolnego i wielu innych.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Chłopiec przechodzi obok niego, trzęsąc się ze strachu...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4675" y="1063225"/>
            <a:ext cx="1420125" cy="332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/>
        </p:nvSpPr>
        <p:spPr>
          <a:xfrm>
            <a:off x="2719625" y="1066375"/>
            <a:ext cx="5828700" cy="33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Pięcioro studentów uczestniczy w seminarium </a:t>
            </a:r>
            <a:b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wykładowcą. 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 koniec zajęć jedyna biała kobieta w klasie obraca się i pyta: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l-PL" sz="18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„Dlaczego wszyscy czarni mężczyźni nienawidzą białych kobiet?”.</a:t>
            </a:r>
            <a:endParaRPr b="1" i="0" sz="18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Inni studenci (wszyscy będący czarnymi mężczyznami) ostro reagują na jej uwagi. Kobieta wychodzi z sali zapłakana. Wykładowca idzie z nią porozmawiać...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1640825" y="496700"/>
            <a:ext cx="1212000" cy="688800"/>
          </a:xfrm>
          <a:prstGeom prst="wedgeEllipseCallout">
            <a:avLst>
              <a:gd fmla="val -50588" name="adj1"/>
              <a:gd fmla="val 100290" name="adj2"/>
            </a:avLst>
          </a:prstGeom>
          <a:solidFill>
            <a:srgbClr val="76B0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2030450" y="496700"/>
            <a:ext cx="7143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pl-PL" sz="3600" u="none" cap="none" strike="noStrike">
                <a:solidFill>
                  <a:srgbClr val="FFFFFF"/>
                </a:solidFill>
                <a:latin typeface="Lobster"/>
                <a:ea typeface="Lobster"/>
                <a:cs typeface="Lobster"/>
                <a:sym typeface="Lobster"/>
              </a:rPr>
              <a:t>?</a:t>
            </a:r>
            <a:endParaRPr b="0" i="0" sz="3600" u="none" cap="none" strike="noStrike">
              <a:solidFill>
                <a:srgbClr val="FFFFF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825" y="968297"/>
            <a:ext cx="1258625" cy="367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0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Scenariusz 2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/>
        </p:nvSpPr>
        <p:spPr>
          <a:xfrm>
            <a:off x="701925" y="1062225"/>
            <a:ext cx="6399600" cy="33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Rodzina uchodźców przeprowadziła się do niewielkiego miasteczka. Opuścili swój kraj, aby uciec przed wojną.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 kiedy się wprowadzili, na oficjalnym profilu miasta na Facebooku pojawiło się wiele obraźliwych komentarzy skierowanych przeciwko osobom pochodzącym z kraju uchodźców. W mieście pojawiło się też więcej grafitti, jasno komunikujących, że „obcy” są niemile widziani.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Nastoletni syn i córka rodziny uchodźców stali się celem ataków </a:t>
            </a:r>
            <a:b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pl-PL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 szkole  ̶  chłopca popchnięto i opluto, a dziewczynka stała się obiektem obraźliwych uwag i gestów. Oboje są nieszczęśliwi, czują, że nie mają przyjaciół, boją się nawet wyjść z domu...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75840" y="774599"/>
            <a:ext cx="878951" cy="351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415650" y="171700"/>
            <a:ext cx="87282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pl-PL" sz="36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Scenariusz 3</a:t>
            </a:r>
            <a:endParaRPr b="1" i="0" sz="36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