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69"/>
  </p:notesMasterIdLst>
  <p:sldIdLst>
    <p:sldId id="257" r:id="rId2"/>
    <p:sldId id="498" r:id="rId3"/>
    <p:sldId id="586" r:id="rId4"/>
    <p:sldId id="467" r:id="rId5"/>
    <p:sldId id="627" r:id="rId6"/>
    <p:sldId id="616" r:id="rId7"/>
    <p:sldId id="523" r:id="rId8"/>
    <p:sldId id="617" r:id="rId9"/>
    <p:sldId id="524" r:id="rId10"/>
    <p:sldId id="525" r:id="rId11"/>
    <p:sldId id="618" r:id="rId12"/>
    <p:sldId id="554" r:id="rId13"/>
    <p:sldId id="628" r:id="rId14"/>
    <p:sldId id="526" r:id="rId15"/>
    <p:sldId id="578" r:id="rId16"/>
    <p:sldId id="619" r:id="rId17"/>
    <p:sldId id="508" r:id="rId18"/>
    <p:sldId id="509" r:id="rId19"/>
    <p:sldId id="510" r:id="rId20"/>
    <p:sldId id="515" r:id="rId21"/>
    <p:sldId id="553" r:id="rId22"/>
    <p:sldId id="512" r:id="rId23"/>
    <p:sldId id="511" r:id="rId24"/>
    <p:sldId id="573" r:id="rId25"/>
    <p:sldId id="607" r:id="rId26"/>
    <p:sldId id="610" r:id="rId27"/>
    <p:sldId id="574" r:id="rId28"/>
    <p:sldId id="614" r:id="rId29"/>
    <p:sldId id="630" r:id="rId30"/>
    <p:sldId id="258" r:id="rId31"/>
    <p:sldId id="620" r:id="rId32"/>
    <p:sldId id="591" r:id="rId33"/>
    <p:sldId id="466" r:id="rId34"/>
    <p:sldId id="552" r:id="rId35"/>
    <p:sldId id="622" r:id="rId36"/>
    <p:sldId id="572" r:id="rId37"/>
    <p:sldId id="522" r:id="rId38"/>
    <p:sldId id="548" r:id="rId39"/>
    <p:sldId id="549" r:id="rId40"/>
    <p:sldId id="550" r:id="rId41"/>
    <p:sldId id="606" r:id="rId42"/>
    <p:sldId id="623" r:id="rId43"/>
    <p:sldId id="563" r:id="rId44"/>
    <p:sldId id="516" r:id="rId45"/>
    <p:sldId id="564" r:id="rId46"/>
    <p:sldId id="518" r:id="rId47"/>
    <p:sldId id="621" r:id="rId48"/>
    <p:sldId id="593" r:id="rId49"/>
    <p:sldId id="575" r:id="rId50"/>
    <p:sldId id="629" r:id="rId51"/>
    <p:sldId id="543" r:id="rId52"/>
    <p:sldId id="624" r:id="rId53"/>
    <p:sldId id="544" r:id="rId54"/>
    <p:sldId id="532" r:id="rId55"/>
    <p:sldId id="533" r:id="rId56"/>
    <p:sldId id="534" r:id="rId57"/>
    <p:sldId id="535" r:id="rId58"/>
    <p:sldId id="537" r:id="rId59"/>
    <p:sldId id="443" r:id="rId60"/>
    <p:sldId id="625" r:id="rId61"/>
    <p:sldId id="557" r:id="rId62"/>
    <p:sldId id="559" r:id="rId63"/>
    <p:sldId id="576" r:id="rId64"/>
    <p:sldId id="626" r:id="rId65"/>
    <p:sldId id="608" r:id="rId66"/>
    <p:sldId id="613" r:id="rId67"/>
    <p:sldId id="375" r:id="rId68"/>
  </p:sldIdLst>
  <p:sldSz cx="133207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357" autoAdjust="0"/>
  </p:normalViewPr>
  <p:slideViewPr>
    <p:cSldViewPr snapToGrid="0">
      <p:cViewPr varScale="1">
        <p:scale>
          <a:sx n="59" d="100"/>
          <a:sy n="59" d="100"/>
        </p:scale>
        <p:origin x="69" y="1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AA069-FB89-45F0-8EA7-BC6ED23BA6CD}" type="datetimeFigureOut">
              <a:rPr lang="zh-TW" altLang="en-US" smtClean="0"/>
              <a:t>2024/11/3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1143000"/>
            <a:ext cx="5438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F25F7-09B6-4964-ABDE-691BEA9045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25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02182" rtl="0" eaLnBrk="1" latinLnBrk="0" hangingPunct="1">
      <a:defRPr sz="1315" kern="1200">
        <a:solidFill>
          <a:schemeClr val="tx1"/>
        </a:solidFill>
        <a:latin typeface="+mn-lt"/>
        <a:ea typeface="+mn-ea"/>
        <a:cs typeface="+mn-cs"/>
      </a:defRPr>
    </a:lvl1pPr>
    <a:lvl2pPr marL="501091" algn="l" defTabSz="1002182" rtl="0" eaLnBrk="1" latinLnBrk="0" hangingPunct="1">
      <a:defRPr sz="1315" kern="1200">
        <a:solidFill>
          <a:schemeClr val="tx1"/>
        </a:solidFill>
        <a:latin typeface="+mn-lt"/>
        <a:ea typeface="+mn-ea"/>
        <a:cs typeface="+mn-cs"/>
      </a:defRPr>
    </a:lvl2pPr>
    <a:lvl3pPr marL="1002182" algn="l" defTabSz="1002182" rtl="0" eaLnBrk="1" latinLnBrk="0" hangingPunct="1">
      <a:defRPr sz="1315" kern="1200">
        <a:solidFill>
          <a:schemeClr val="tx1"/>
        </a:solidFill>
        <a:latin typeface="+mn-lt"/>
        <a:ea typeface="+mn-ea"/>
        <a:cs typeface="+mn-cs"/>
      </a:defRPr>
    </a:lvl3pPr>
    <a:lvl4pPr marL="1503274" algn="l" defTabSz="1002182" rtl="0" eaLnBrk="1" latinLnBrk="0" hangingPunct="1">
      <a:defRPr sz="1315" kern="1200">
        <a:solidFill>
          <a:schemeClr val="tx1"/>
        </a:solidFill>
        <a:latin typeface="+mn-lt"/>
        <a:ea typeface="+mn-ea"/>
        <a:cs typeface="+mn-cs"/>
      </a:defRPr>
    </a:lvl4pPr>
    <a:lvl5pPr marL="2004365" algn="l" defTabSz="1002182" rtl="0" eaLnBrk="1" latinLnBrk="0" hangingPunct="1">
      <a:defRPr sz="1315" kern="1200">
        <a:solidFill>
          <a:schemeClr val="tx1"/>
        </a:solidFill>
        <a:latin typeface="+mn-lt"/>
        <a:ea typeface="+mn-ea"/>
        <a:cs typeface="+mn-cs"/>
      </a:defRPr>
    </a:lvl5pPr>
    <a:lvl6pPr marL="2505456" algn="l" defTabSz="1002182" rtl="0" eaLnBrk="1" latinLnBrk="0" hangingPunct="1">
      <a:defRPr sz="1315" kern="1200">
        <a:solidFill>
          <a:schemeClr val="tx1"/>
        </a:solidFill>
        <a:latin typeface="+mn-lt"/>
        <a:ea typeface="+mn-ea"/>
        <a:cs typeface="+mn-cs"/>
      </a:defRPr>
    </a:lvl6pPr>
    <a:lvl7pPr marL="3006547" algn="l" defTabSz="1002182" rtl="0" eaLnBrk="1" latinLnBrk="0" hangingPunct="1">
      <a:defRPr sz="1315" kern="1200">
        <a:solidFill>
          <a:schemeClr val="tx1"/>
        </a:solidFill>
        <a:latin typeface="+mn-lt"/>
        <a:ea typeface="+mn-ea"/>
        <a:cs typeface="+mn-cs"/>
      </a:defRPr>
    </a:lvl7pPr>
    <a:lvl8pPr marL="3507638" algn="l" defTabSz="1002182" rtl="0" eaLnBrk="1" latinLnBrk="0" hangingPunct="1">
      <a:defRPr sz="1315" kern="1200">
        <a:solidFill>
          <a:schemeClr val="tx1"/>
        </a:solidFill>
        <a:latin typeface="+mn-lt"/>
        <a:ea typeface="+mn-ea"/>
        <a:cs typeface="+mn-cs"/>
      </a:defRPr>
    </a:lvl8pPr>
    <a:lvl9pPr marL="4008730" algn="l" defTabSz="1002182" rtl="0" eaLnBrk="1" latinLnBrk="0" hangingPunct="1">
      <a:defRPr sz="131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55955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公差（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Tolerance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）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=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許可偏差量。尺寸無法做到剛好，一定有容許誤差範圍和配合有關。本章以平實說明公差解釋，破除公差很難學的感覺，學會感覺和建立公差制度。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很多人對公差一知半解，卻忙於模型間搭配公差，詢問之下說不出所以然，特別是公差沒定義標準，下公差是奇檬子的，由於沒有制度規範，後輩無法依循。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近來興起模組化風潮，業界會為此建立公差制度，讓公差不再是門檻，不要因為公差產生糾紛和破壞感情，而是工讀生都會用的數值。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無論公差標準或是模組化，由工程師提出需求，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CAD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小組製作模組，希望你就是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CAD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小組成員，成員基本條件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很熟很強。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5225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32-2-3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不須定義公差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應該先要思考拿掉公差，而非胡亂每個地方下公差，陷入公差越嚴格越標準迷失。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</a:t>
            </a:r>
            <a:r>
              <a:rPr lang="zh-TW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外型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蓋板沒有配合需要，所以不需在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90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120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和厚度外型尺寸給公差。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</a:t>
            </a:r>
            <a:r>
              <a:rPr lang="zh-TW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同心度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柱孔不必很準，加工使用柱孔成型刀，同心度沒問題，就不必下幾何公差。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</a:t>
            </a:r>
            <a:r>
              <a:rPr lang="zh-TW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柱孔尺寸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柱孔放置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M5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內六角螺絲，</a:t>
            </a:r>
            <a:r>
              <a:rPr lang="en-US" altLang="zh-TW" sz="1800" spc="40">
                <a:effectLst/>
                <a:latin typeface="Vrinda" panose="020B0502040204020203" pitchFamily="34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Ø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6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小孔直徑就已足夠，沒下公差必要。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</a:t>
            </a:r>
            <a:r>
              <a:rPr lang="zh-TW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柱孔孔距</a:t>
            </a:r>
          </a:p>
          <a:p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承上節，柱孔距離也不必刻意加公差。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1534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55955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5421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964055-8604-47C4-85E5-4F891722437F}" type="slidenum">
              <a:rPr lang="zh-TW" altLang="en-US"/>
              <a:pPr/>
              <a:t>25</a:t>
            </a:fld>
            <a:endParaRPr lang="en-US" altLang="zh-TW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50" y="744538"/>
            <a:ext cx="6559550" cy="3722687"/>
          </a:xfrm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32-2-7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紙本公差查詢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表格單位</a:t>
            </a:r>
            <a:r>
              <a:rPr lang="en-US" altLang="zh-TW" sz="1800" spc="40">
                <a:effectLst/>
                <a:latin typeface="Swis721 Lt BT" panose="020B0403020202020204" pitchFamily="34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µ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m=0.001mm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，進行</a:t>
            </a:r>
            <a:r>
              <a:rPr lang="en-US" altLang="zh-TW" sz="1800" spc="40">
                <a:effectLst/>
                <a:latin typeface="Swis721 Lt BT" panose="020B0403020202020204" pitchFamily="34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Ø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24H7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、</a:t>
            </a:r>
            <a:r>
              <a:rPr lang="en-US" altLang="zh-TW" sz="1800" spc="40">
                <a:effectLst/>
                <a:latin typeface="Swis721 Lt BT" panose="020B0403020202020204" pitchFamily="34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Ø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10H7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公差查詢。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Ø24H7</a:t>
            </a:r>
            <a:endParaRPr lang="zh-TW" altLang="zh-TW" sz="1800" b="1" spc="40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pPr marL="540385" indent="-540385" algn="just">
              <a:lnSpc>
                <a:spcPts val="1650"/>
              </a:lnSpc>
              <a:spcBef>
                <a:spcPts val="300"/>
              </a:spcBef>
              <a:spcAft>
                <a:spcPts val="140"/>
              </a:spcAft>
              <a:tabLst>
                <a:tab pos="540385" algn="l"/>
              </a:tabLst>
            </a:pPr>
            <a:r>
              <a:rPr lang="zh-TW" altLang="zh-TW" sz="1800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步驟1 水平欄尺寸區分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對照尺寸範圍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18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～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24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24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～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30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都算。</a:t>
            </a:r>
          </a:p>
          <a:p>
            <a:pPr marL="540385" indent="-540385" algn="just">
              <a:lnSpc>
                <a:spcPts val="1650"/>
              </a:lnSpc>
              <a:spcBef>
                <a:spcPts val="300"/>
              </a:spcBef>
              <a:spcAft>
                <a:spcPts val="140"/>
              </a:spcAft>
              <a:tabLst>
                <a:tab pos="540385" algn="l"/>
              </a:tabLst>
            </a:pPr>
            <a:r>
              <a:rPr lang="zh-TW" altLang="zh-TW" sz="1800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步驟2 垂直行H7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由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H7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與水平共同區域得到</a:t>
            </a:r>
            <a:r>
              <a:rPr lang="en-US" altLang="zh-TW" sz="1800" b="1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+21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。</a:t>
            </a:r>
          </a:p>
          <a:p>
            <a:pPr marL="540385" indent="-540385" algn="just">
              <a:lnSpc>
                <a:spcPts val="1650"/>
              </a:lnSpc>
              <a:spcBef>
                <a:spcPts val="300"/>
              </a:spcBef>
              <a:spcAft>
                <a:spcPts val="140"/>
              </a:spcAft>
              <a:tabLst>
                <a:tab pos="540385" algn="l"/>
              </a:tabLst>
            </a:pPr>
            <a:r>
              <a:rPr lang="zh-TW" altLang="zh-TW" sz="1800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步驟3 換算</a:t>
            </a:r>
          </a:p>
          <a:p>
            <a:r>
              <a:rPr lang="en-US" altLang="zh-TW" sz="1800" spc="4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21X0.001=0.021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，</a:t>
            </a:r>
            <a:r>
              <a:rPr lang="en-US" altLang="zh-TW" sz="1800" b="1" spc="40">
                <a:effectLst/>
                <a:latin typeface="Swis721 Lt BT" panose="020B0403020202020204" pitchFamily="34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Ø</a:t>
            </a:r>
            <a:r>
              <a:rPr lang="en-US" altLang="zh-TW" sz="1800" b="1" spc="4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24h7=+0.021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9428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964055-8604-47C4-85E5-4F891722437F}" type="slidenum">
              <a:rPr lang="zh-TW" altLang="en-US"/>
              <a:pPr/>
              <a:t>26</a:t>
            </a:fld>
            <a:endParaRPr lang="en-US" altLang="zh-TW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50" y="744538"/>
            <a:ext cx="6559550" cy="3722687"/>
          </a:xfrm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zh-TW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練習：</a:t>
            </a:r>
            <a:r>
              <a:rPr lang="en-US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Ø10H7</a:t>
            </a:r>
            <a:endParaRPr lang="zh-TW" altLang="zh-TW" sz="1800" b="1" spc="40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r>
              <a:rPr lang="en-US" altLang="zh-TW" sz="1800" spc="4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6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～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10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、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10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～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14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都有包含</a:t>
            </a:r>
            <a:r>
              <a:rPr lang="en-US" altLang="zh-TW" sz="1800" spc="40">
                <a:effectLst/>
                <a:latin typeface="Swis721 Lt BT" panose="020B0403020202020204" pitchFamily="34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Ø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10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，並得到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+15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和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+18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怎麼辦，只要先看到的行數，例如：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6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～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10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以下（含）套用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+15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，</a:t>
            </a:r>
            <a:r>
              <a:rPr lang="en-US" altLang="zh-TW" sz="1800" spc="40">
                <a:effectLst/>
                <a:latin typeface="Swis721 Lt BT" panose="020B0403020202020204" pitchFamily="34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Ø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10h7=+0.015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8815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32-2-4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沒公差制度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公差多半是習慣，甚至每個人定義不一樣，說不定自己設計的也不一樣，就是沒有把公差為設計制度。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多半是憑印象勤做筆記記錄，例如：軸承與軸承座搭配時，軸承座公差為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+0.0015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還是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+0.0018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，因為這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種都有人使用？該哪一種好？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32-2-5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公差習慣給法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公差一定有習慣給法，先前有類似範例可以依循，何必重新定義，有可以抄就好這是人性，例如：升降柱與升降座搭配。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32-2-6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查公差方式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早期沒有電子化，會以紙本查詢公差表，容易眼花看錯行、拿錯表格、查詢慢，甚至還很多人不會看，造成公司不諒解。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時代不同用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APP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或是軟體查詢公差，教學過程還是會教查表，也會教更有效率查詢方式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=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用手邊資源，例如：手機或電腦。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723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964055-8604-47C4-85E5-4F891722437F}" type="slidenum">
              <a:rPr lang="zh-TW" altLang="en-US"/>
              <a:pPr/>
              <a:t>28</a:t>
            </a:fld>
            <a:endParaRPr lang="en-US" altLang="zh-TW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50" y="744538"/>
            <a:ext cx="6559550" cy="3722687"/>
          </a:xfrm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6123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32-2-8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公差簡易規則</a:t>
            </a:r>
          </a:p>
          <a:p>
            <a:r>
              <a:rPr lang="en-US" altLang="zh-TW" sz="1800" spc="4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H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一定為單向公差，一邊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=0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，例如：</a:t>
            </a:r>
            <a:r>
              <a:rPr lang="en-US" altLang="zh-TW" sz="1800" spc="40">
                <a:effectLst/>
                <a:latin typeface="Vrinda" panose="020B0502040204020203" pitchFamily="34" charset="0"/>
                <a:ea typeface="華康細圓體" panose="020F0309000000000000" pitchFamily="49" charset="-120"/>
              </a:rPr>
              <a:t>Ø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10H7=0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，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+0.015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。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JS=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雙向公差，例如：</a:t>
            </a:r>
            <a:r>
              <a:rPr lang="en-US" altLang="zh-TW" sz="1800" spc="40">
                <a:effectLst/>
                <a:latin typeface="Vrinda" panose="020B0502040204020203" pitchFamily="34" charset="0"/>
                <a:ea typeface="華康細圓體" panose="020F0309000000000000" pitchFamily="49" charset="-120"/>
              </a:rPr>
              <a:t>Ø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10JS6=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±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0.018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。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 PIC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基準上方為正、基準下方為負，有這觀念就不會搞錯。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646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4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在工程圖、型錄收集公差，討論公差一致性。例如：整理公差選用邏輯，會發現相同環境的公差原則，還是有些微出入，這到底是經驗、還是抄來抄去就失去原則。</a:t>
            </a:r>
          </a:p>
          <a:p>
            <a:r>
              <a:rPr lang="zh-TW" altLang="zh-TW" sz="14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以機構為主題，整理公差項目，開會討論共識，甚至會發現很多公差可以參考型錄根本不必想破頭。整理公差和討論並不難，就像圖框一樣有沒有人攬來做。</a:t>
            </a:r>
            <a:endParaRPr lang="zh-TW" altLang="en-US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223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32-3-1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機構相同：負載運動與不動的公差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就以相同機構，負載會動的機構公差有人配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+0.015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，也有人配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+0.018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，這麼多年都沒出事情，討論以後這類機構決定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+0.015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吧。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負載不動的機構公差整理出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種：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+0.05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+0.03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+0.01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，經開會決定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+0.03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吧。整理是機會教育，可遇不可求，過程必定學習到精華，例如：軸直徑和軸承規格相同，高轉速軸的軸承公差，會與低轉速不同。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5024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32-3-2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機構整體成為模組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缸體是常用機構，就把活塞外徑、缸管內徑、缸頭、缸蓋、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O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型環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...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等，建構為整體尺寸模組，這是最高境界，也是業界熱門的議題。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32-3-3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市購件公差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O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型環為市購件，收集型錄公差，將常用的規格與公差記錄起來。最高境界就是不必查型錄，查型錄成為不得已，除非有新規格時。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4118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09613" y="1143000"/>
            <a:ext cx="543877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本節讓你對公差產生感覺，先由視覺和觸覺學起，會比閱讀更容易學習。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32-1-1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何謂公差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公差來自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項：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精度、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配合。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</a:t>
            </a:r>
            <a:r>
              <a:rPr lang="zh-TW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精度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加工與檢驗不可能剛剛好（絕對值），這些和精度有關，就如同瘦肉精不可能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0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檢出。加工機台有精度，量測工具也有精度，精度就會產生誤差，就要訂出容許範圍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=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公差。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</a:t>
            </a:r>
            <a:r>
              <a:rPr lang="zh-TW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配合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件之間組裝會有容許範圍：干涉、剛好、有間隙，就要分別定義配合處的容許範圍。由極限值計算之間數值有多、有少、還是剛好。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0895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32-3-4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公差加工可行性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由懂加工的同事、加工廠商、供應商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...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等提供經驗，討論公差加工可行性、好不好檢驗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...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等。避免公差很理想，但不好加工、成本高、不好檢驗也沒用，或許公差可以放寬一些，好加工、成本降低，下圖左。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960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4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32-3-5 </a:t>
            </a:r>
            <a:r>
              <a:rPr lang="zh-TW" altLang="zh-TW" sz="14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指定公差外</a:t>
            </a:r>
          </a:p>
          <a:p>
            <a:r>
              <a:rPr lang="zh-TW" altLang="zh-TW" sz="14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指定公差外（又稱指定外公差），定期討論指定公差外的合理性，加工者和品保有沒有照表加工與檢驗，下圖右。常遇到沒在看這表格，也沒人反應，更沒人想整理這段。</a:t>
            </a:r>
            <a:endParaRPr lang="zh-TW" altLang="en-US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7433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0910" indent="-930910">
              <a:lnSpc>
                <a:spcPts val="2400"/>
              </a:lnSpc>
              <a:spcBef>
                <a:spcPts val="3000"/>
              </a:spcBef>
              <a:spcAft>
                <a:spcPts val="1200"/>
              </a:spcAft>
              <a:tabLst>
                <a:tab pos="540385" algn="l"/>
              </a:tabLst>
            </a:pPr>
            <a:r>
              <a:rPr lang="en-US" altLang="zh-TW" sz="1800" b="0" kern="0" spc="4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32-4</a:t>
            </a:r>
            <a:r>
              <a:rPr lang="zh-TW" altLang="zh-TW" sz="1800" b="1" kern="0" spc="4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規劃公差制度</a:t>
            </a:r>
            <a:endParaRPr lang="zh-TW" altLang="zh-TW" sz="1800" b="1" kern="0" spc="40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公差會憑個人印象或喜好，傳達過程又以口述不切實際，因為沒記錄。從現在開始將公差記錄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建立制度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說明制度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產生檔案。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詳實記錄與修正讓公差一致，憑據再度強化公差品質。不想學公差的也沒關係，只要會套公差樣式就好。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想學的同事，有公差制度可以閱讀，對主管而言當下立判有意願的勇士，收編成為管理公差制度的人才，納入核心投入資源培養。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要成為訂制度的人，前提對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有興趣，就會接受任何和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相關挑戰，你定義的制度會有公信力，甚至昇華為權威。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32-4-1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記錄公差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將模組以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WORD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圖表說明公差為何這麼定，記載參考圖面，讓讀者自行翻閱該模型的工程圖。將文件以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PDF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呈現，除了圖文彩色外，更可連結開啟圖面，說明越詳細越好，甚至成為一本書，工程記錄不怕多就怕少。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185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2-4-2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輸入公差數據</a:t>
            </a:r>
          </a:p>
          <a:p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除了文件記錄，還有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公差樣式範本製作，讓後輩只要看樣式名稱切換公差即可。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68569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32-4-3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公差管制作業文件</a:t>
            </a:r>
          </a:p>
          <a:p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成為公司管控的正式文件，接受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ISO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稽核，到這裡相信你具備管理觀念。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122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0910" indent="-930910">
              <a:lnSpc>
                <a:spcPts val="2400"/>
              </a:lnSpc>
              <a:spcBef>
                <a:spcPts val="3000"/>
              </a:spcBef>
              <a:spcAft>
                <a:spcPts val="1200"/>
              </a:spcAft>
              <a:tabLst>
                <a:tab pos="540385" algn="l"/>
              </a:tabLst>
            </a:pPr>
            <a:endParaRPr lang="zh-TW" altLang="zh-TW" sz="1800" spc="40">
              <a:effectLst/>
              <a:latin typeface="華康細圓體" panose="020F0309000000000000" pitchFamily="49" charset="-120"/>
              <a:ea typeface="華康細圓體" panose="020F0309000000000000" pitchFamily="49" charset="-12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32-5-1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迷失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 2D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單一設計與驗證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不要在工程圖進行單一設計和驗證，這是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20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年前的做法。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7846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4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32-5-2 </a:t>
            </a:r>
            <a:r>
              <a:rPr lang="zh-TW" altLang="zh-TW" sz="14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迷失</a:t>
            </a:r>
            <a:r>
              <a:rPr lang="en-US" altLang="zh-TW" sz="14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 </a:t>
            </a:r>
            <a:r>
              <a:rPr lang="zh-TW" altLang="zh-TW" sz="14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由工程圖設計與驗證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4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不能到了工程圖才下公差，來回開啟零件、組合件、工程圖，只會越來越亂。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42806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32-5-3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迷失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在組合件進行配合與材質</a:t>
            </a:r>
          </a:p>
          <a:p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由組合件直覺看出模型之間的位置，定義公差和材質已經來不急，無法靠時間</a:t>
            </a:r>
            <a:r>
              <a:rPr lang="zh-TW" altLang="zh-TW" sz="1800" b="1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自然演化設計品質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62132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0910" indent="-930910">
              <a:lnSpc>
                <a:spcPts val="2400"/>
              </a:lnSpc>
              <a:spcBef>
                <a:spcPts val="3000"/>
              </a:spcBef>
              <a:spcAft>
                <a:spcPts val="1200"/>
              </a:spcAft>
              <a:tabLst>
                <a:tab pos="540385" algn="l"/>
              </a:tabLst>
            </a:pPr>
            <a:r>
              <a:rPr lang="en-US" altLang="zh-TW" sz="1800" b="0" kern="0" spc="4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32-5 </a:t>
            </a:r>
            <a:r>
              <a:rPr lang="zh-TW" altLang="zh-TW" sz="1800" b="1" kern="0" spc="4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驗證公差設計流程（主動）</a:t>
            </a:r>
            <a:endParaRPr lang="zh-TW" altLang="zh-TW" sz="1800" b="1" kern="0" spc="40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最佳化驗證流程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=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順勢而為才有辦法落實，由建模順序順便加上公差，提高建模高度不會感到勞累，更可以達到畫中學，感覺很玄對吧。</a:t>
            </a:r>
          </a:p>
          <a:p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破除設計盲點依序：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草圖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零件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組合件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4.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工程圖。建模過程順便下公差是習慣，公差由清單套用，不是人工輸入。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04358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32-5-4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驗證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零件定義材質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零件範本可定義常用材質，每次開新零件有材質了。材質在零件定義而非工程圖，可避免零件與工程圖材質不同造成極大痛苦。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繪製草圖和建立特徵過程會順便看一下材質，就像開車習慣看後視鏡一樣，隨時注意周圍車況。</a:t>
            </a:r>
          </a:p>
          <a:p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早期多半為憑印象或翻資料確認材質，心中總是有罣礙，這部分就要進行材質規劃，在零件切換材質清單，下圖左（箭頭所示）。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62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96049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32-5-5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驗證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草圖定義尺寸公差</a:t>
            </a:r>
          </a:p>
          <a:p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尺寸標註順便下公差，公差可以不必很準，至少先想過避免沒下到公差。草圖不再只是完全定義，已經把草圖提升下公差，更能理解草圖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=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工程圖境界，下圖右（箭頭所示）。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74405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32-5-6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驗證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特徵定義公差</a:t>
            </a:r>
          </a:p>
          <a:p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特徵建構過程思考特徵尺寸需不需要下公差。有特徵讓草圖更具體，會慣性檢查草圖公差，如果不妥會修改草圖公差，由此開始讓公差擁有順便檢查機制，下圖左。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67924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32-5-7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驗證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4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組合件驗證材質相配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由組合件查看模型之間配合情形更具體。於特徵管理員查看模型之間材質搭配，讓機構活動更能深信驗證公差正確性。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例如：軸心材質黃銅，與轉承座材質鋁的配合公差，甚至思考換材質讓設計品質更穩定，公差肯定會再思考一下。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138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32-5-8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驗證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5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工程圖顯示公差</a:t>
            </a:r>
          </a:p>
          <a:p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工程圖呈現模型資訊，並進行全面性驗證：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材質、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尺寸、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公差。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42713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32-5-9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驗證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6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出圖前再檢查一次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列印工程圖之前再檢查一次零件、組合件，甚至機構搭配，最好配合雙螢幕，一邊工程圖、另一邊模型，可以讓檢查時間縮短，一面倒的贏。</a:t>
            </a:r>
          </a:p>
          <a:p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不過，絕大部分為單螢幕作業，造成：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檢查時間過久、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主管責怪、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沒檢查到、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4.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甚至自己也沒耐心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...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等，一面倒風險。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33055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0910" indent="-930910">
              <a:lnSpc>
                <a:spcPts val="2400"/>
              </a:lnSpc>
              <a:spcBef>
                <a:spcPts val="3000"/>
              </a:spcBef>
              <a:spcAft>
                <a:spcPts val="1200"/>
              </a:spcAft>
              <a:tabLst>
                <a:tab pos="540385" algn="l"/>
              </a:tabLst>
            </a:pPr>
            <a:r>
              <a:rPr lang="en-US" altLang="zh-TW" sz="1800" b="0" kern="0" spc="4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32-6 </a:t>
            </a:r>
            <a:r>
              <a:rPr lang="zh-TW" altLang="zh-TW" sz="1800" b="1" kern="0" spc="4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驗證公差設計：驗證流程（被動）</a:t>
            </a:r>
            <a:endParaRPr lang="zh-TW" altLang="zh-TW" sz="1800" b="1" kern="0" spc="40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被動就是出圖後的檢查流程，就是要養成習慣呀，本節可以體會由草圖到工程圖會順便驗證高達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11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次，圖面錯誤機率很低很低。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20507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4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32-6-1 </a:t>
            </a:r>
            <a:r>
              <a:rPr lang="zh-TW" altLang="zh-TW" sz="14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驗證</a:t>
            </a:r>
            <a:r>
              <a:rPr lang="en-US" altLang="zh-TW" sz="14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7 </a:t>
            </a:r>
            <a:r>
              <a:rPr lang="zh-TW" altLang="zh-TW" sz="14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出圖後檢查圖面</a:t>
            </a:r>
          </a:p>
          <a:p>
            <a:r>
              <a:rPr lang="zh-TW" altLang="zh-TW" sz="14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螢幕前面和紙張檢查感覺就會不同，圖紙會看到螢幕看不到的細節，一定會很納悶螢幕停留時間比圖紙多，為何還會沒看到錯誤，這就是盲點。</a:t>
            </a:r>
            <a:endParaRPr lang="zh-TW" altLang="en-US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43885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32-6-2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驗證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8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放隔天再看一次</a:t>
            </a:r>
          </a:p>
          <a:p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和各位分享消除盲點絕招，工程圖放隔天再看一次，會發現沒看到的錯誤。重點是你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Hold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得住嗎？因為主管會催出圖，當你有這樣的體驗，更能堅持正確比速度重要。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24502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32-6-3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驗證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9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繪圖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  <a:sym typeface="Wingdings" panose="05000000000000000000" pitchFamily="2" charset="2"/>
              </a:rPr>
              <a:t>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校正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  <a:sym typeface="Wingdings" panose="05000000000000000000" pitchFamily="2" charset="2"/>
              </a:rPr>
              <a:t>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核准</a:t>
            </a:r>
          </a:p>
          <a:p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常見的驗證制度：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繪圖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校正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核准，無形中自我驗證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9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次，若加上校正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+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核准，圖面驗證高達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11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次。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29245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0910" indent="-930910">
              <a:lnSpc>
                <a:spcPts val="2400"/>
              </a:lnSpc>
              <a:spcBef>
                <a:spcPts val="3000"/>
              </a:spcBef>
              <a:spcAft>
                <a:spcPts val="1200"/>
              </a:spcAft>
              <a:tabLst>
                <a:tab pos="540385" algn="l"/>
              </a:tabLst>
            </a:pPr>
            <a:r>
              <a:rPr lang="en-US" altLang="zh-TW" sz="1800" b="0" kern="0" spc="4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32-7 </a:t>
            </a:r>
            <a:r>
              <a:rPr lang="zh-TW" altLang="zh-TW" sz="1800" b="1" kern="0" spc="4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公差管制作業</a:t>
            </a:r>
            <a:endParaRPr lang="zh-TW" altLang="zh-TW" sz="1800" b="1" kern="0" spc="40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本節簡易製作公差管制作業給大家參考，可以在論壇取得</a:t>
            </a:r>
            <a:r>
              <a:rPr lang="en-US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WORD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文件自行下載再強化內容即可。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8033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55955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http://baike.soso.com/v1275302</a:t>
            </a:r>
            <a:r>
              <a:rPr lang="en-US" altLang="zh-TW"/>
              <a:t>.htm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zh-TW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憑感覺和經驗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你問人家公差要怎麼學，別人一時不知怎麼和你說，就算說了也聽不懂。因為情境太多、覺得是多年經驗、公司機密、不想告訴你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...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等，其實公差就是</a:t>
            </a:r>
            <a:r>
              <a:rPr lang="zh-TW" altLang="zh-TW" sz="1800" b="1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憑感覺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和</a:t>
            </a:r>
            <a:r>
              <a:rPr lang="zh-TW" altLang="zh-TW" sz="1800" b="1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經驗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63949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32-7-1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目的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(P)" panose="020F0300000000000000" pitchFamily="34" charset="-120"/>
                <a:cs typeface="Times New Roman" panose="02020603050405020304" pitchFamily="18" charset="0"/>
              </a:rPr>
              <a:t>對模型執行設計與修改作業，維持技術資料之可靠，將公差成為制度納入電腦檔案。以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(P)" panose="020F0300000000000000" pitchFamily="34" charset="-120"/>
                <a:cs typeface="Times New Roman" panose="02020603050405020304" pitchFamily="18" charset="0"/>
              </a:rPr>
              <a:t>SolidWorks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(P)" panose="020F0300000000000000" pitchFamily="34" charset="-120"/>
                <a:cs typeface="Times New Roman" panose="02020603050405020304" pitchFamily="18" charset="0"/>
              </a:rPr>
              <a:t>為主，將設計公差統一定義，讓設計人員不需重新思考直接套用，甚至可以完全避免人為因素與重新試誤。</a:t>
            </a:r>
            <a:endParaRPr lang="zh-TW" altLang="zh-TW" sz="1800" spc="40">
              <a:effectLst/>
              <a:latin typeface="華康細圓體" panose="020F0309000000000000" pitchFamily="49" charset="-120"/>
              <a:ea typeface="華康細圓體" panose="020F0309000000000000" pitchFamily="49" charset="-120"/>
              <a:cs typeface="Times New Roman" panose="02020603050405020304" pitchFamily="18" charset="0"/>
            </a:endParaRP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(P)" panose="020F0300000000000000" pitchFamily="34" charset="-120"/>
                <a:cs typeface="Times New Roman" panose="02020603050405020304" pitchFamily="18" charset="0"/>
              </a:rPr>
              <a:t>由於公差依工程師習慣定義，不容易傳承且花時間找尋技術資料，也會造成新進員工不知所措重新設計公差，造成公司投資浪費，本制度也可以做為新進人員教育訓練之用。</a:t>
            </a:r>
            <a:endParaRPr lang="zh-TW" altLang="zh-TW" sz="1800" spc="40">
              <a:effectLst/>
              <a:latin typeface="華康細圓體" panose="020F0309000000000000" pitchFamily="49" charset="-120"/>
              <a:ea typeface="華康細圓體" panose="020F0309000000000000" pitchFamily="49" charset="-12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32-7-2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範圍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凡研發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/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生技單位之技術文件、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SolidWorks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模型及圖面，以及所有規劃檔案</a:t>
            </a:r>
            <a:r>
              <a:rPr lang="en-US" altLang="zh-TW" sz="1800" spc="40">
                <a:effectLst/>
                <a:latin typeface="Swis721 Lt BT" panose="020B0403020202020204" pitchFamily="34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…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等。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32-7-3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依據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OP-A01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設計管制程序。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32-7-4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執行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由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RD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或生計部門統整設計圖面所有公差，每隔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個月進行公差數據制定會議，討論公差的合理性、便利性、可製造性、增列或簡化公差。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32-7-5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公差制度依據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依公差數據制定會議之決議產生共識，共識基準：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加工便利性、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加工費用、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組裝便利、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4.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通一公差，例如：油壓缸公差定義。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32-7-6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差制度命名原則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依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Windows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檔案定義為單行，所以定義公差檔案命名原則，以好排序為原則分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大類：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公差、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使用處，例如：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+0.05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軸棒用。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</a:t>
            </a:r>
            <a:r>
              <a:rPr lang="zh-TW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公差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記錄公差數據，例如：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+0.05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代表雙向公差。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</a:t>
            </a:r>
            <a:r>
              <a:rPr lang="zh-TW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使用處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記錄公差應用的機構。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32-7-7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公差定義範例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公差範例書寫格式。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</a:t>
            </a:r>
            <a:r>
              <a:rPr lang="zh-TW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主標題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5-1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軸承座公差，說明它們為固定用，公差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+0.015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。這段有奧義的，他和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公差樣式編碼原則相同，例如：軸承用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+0.015.SLDSTL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，下圖左。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</a:t>
            </a:r>
            <a:r>
              <a:rPr lang="zh-TW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副標題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說明配合的模型，例如：軸承和軸承座以及材質，因為公差和材質有關。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</a:t>
            </a:r>
            <a:r>
              <a:rPr lang="zh-TW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參考圖面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列出工程圖號，可見模型詳細尺寸。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</a:t>
            </a:r>
            <a:r>
              <a:rPr lang="zh-TW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圖解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閱讀習慣左文右圖，或是上文下圖皆可。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</a:t>
            </a:r>
            <a:r>
              <a:rPr lang="zh-TW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超連結或</a:t>
            </a:r>
            <a:r>
              <a:rPr lang="en-US" altLang="zh-TW" sz="1800" b="1" spc="4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QRCODE</a:t>
            </a:r>
            <a:endParaRPr lang="zh-TW" altLang="zh-TW" sz="1800" b="1" spc="40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連結參考文件。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32-7-8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公差定義之範例</a:t>
            </a:r>
          </a:p>
          <a:p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列舉公差範例與說明，讓設計人員體驗，範例也是教案，可於會議提出並增列。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33505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8406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32-1-2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公差感覺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要有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0.1mm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（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10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條）、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0.05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（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5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條）、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0.01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（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條）、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0.001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（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en-US" altLang="zh-TW" sz="1800" spc="40">
                <a:effectLst/>
                <a:latin typeface="Swis721 Lt BT" panose="020B0403020202020204" pitchFamily="34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µ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）感覺，沒有這些感覺無法體會什麼公差。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這麼說很抽象對吧，要有：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組裝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條和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5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條感覺、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機構活動感覺、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量測感覺、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4.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加工感覺、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5.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觸覺與視覺。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32-1-3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公差經驗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公差也是經驗傳承，公司經多次試誤才得到經驗值就是機密。試誤過程一定花了很多錢和時間投入，記錄在工程圖中。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2140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32-1-4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公差學習</a:t>
            </a:r>
          </a:p>
          <a:p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坊間有賣</a:t>
            </a:r>
            <a:r>
              <a:rPr lang="zh-TW" altLang="zh-TW" sz="1800" b="1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表面粗度樣板</a:t>
            </a:r>
            <a:r>
              <a:rPr lang="zh-TW" altLang="zh-TW" sz="1800" spc="4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，依等級排列用看的用摸的，得以感受之間的等級，成為工程師本能。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4254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學習管道除了學校，還有工研院、中國生產力中心，會開這類課程的單位已經不多，有開就去報名，給人教比較快。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很多人不知道公差也有書，這些屬於圖學基礎，不過圖學算是基礎門科，要詳盡了解公差內容要有公差專門書籍。除了書名有公差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字，還可以在精密量測、產品機構設計書中得到和公差有關知識。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4594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說明公差迷失與陋習，絕大部分沒定義標準形成災難。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32-2-1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工程圖定義公差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在工程圖定義公差，必須回到組合件確認模型間搭配情形。材質不同公差也會不同，例如：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SS400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軸心棒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+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黃銅環或</a:t>
            </a:r>
            <a:r>
              <a:rPr lang="en-US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POM</a:t>
            </a:r>
            <a:r>
              <a:rPr lang="zh-TW" altLang="zh-TW" sz="18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環，公差就會不同，這就是災難開始，下圖左。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2166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4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32-2-2 </a:t>
            </a:r>
            <a:r>
              <a:rPr lang="zh-TW" altLang="zh-TW" sz="14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公差每天不一樣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4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昨天下的公差今天再修一次，理論上修訂會比較理想，若屬於猶豫不決，會越改越恐慌，而不是越改越踏實。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4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例如：</a:t>
            </a:r>
            <a:r>
              <a:rPr lang="en-US" altLang="zh-TW" sz="1400" spc="40">
                <a:effectLst/>
                <a:latin typeface="Swis721 Lt BT" panose="020B0403020202020204" pitchFamily="34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Ø</a:t>
            </a:r>
            <a:r>
              <a:rPr lang="en-US" altLang="zh-TW" sz="14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25h7</a:t>
            </a:r>
            <a:r>
              <a:rPr lang="en-US" altLang="zh-TW" sz="14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400" spc="40">
                <a:effectLst/>
                <a:latin typeface="Swis721 Lt BT" panose="020B0403020202020204" pitchFamily="34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Ø</a:t>
            </a:r>
            <a:r>
              <a:rPr lang="en-US" altLang="zh-TW" sz="14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25</a:t>
            </a:r>
            <a:r>
              <a:rPr lang="zh-TW" altLang="zh-TW" sz="14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±</a:t>
            </a:r>
            <a:r>
              <a:rPr lang="en-US" altLang="zh-TW" sz="14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0.05</a:t>
            </a:r>
            <a:r>
              <a:rPr lang="en-US" altLang="zh-TW" sz="14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400" spc="40">
                <a:effectLst/>
                <a:latin typeface="Swis721 Lt BT" panose="020B0403020202020204" pitchFamily="34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Ø</a:t>
            </a:r>
            <a:r>
              <a:rPr lang="en-US" altLang="zh-TW" sz="14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28-0.021</a:t>
            </a:r>
            <a:r>
              <a:rPr lang="zh-TW" altLang="zh-TW" sz="1400" spc="4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，否決式的修訂公差會越來越亂。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F25F7-09B6-4964-ABDE-691BEA9045EB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0119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54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AB0EA609-B2B9-4D25-A0AD-AFECD29254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88136" y="18198"/>
            <a:ext cx="98666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95363"/>
            <a:r>
              <a:rPr lang="zh-TW" altLang="en-US" sz="4800" dirty="0">
                <a:solidFill>
                  <a:srgbClr val="0000FF"/>
                </a:solidFill>
                <a:latin typeface="華康細圓體" pitchFamily="49" charset="-120"/>
                <a:ea typeface="華康細圓體" pitchFamily="49" charset="-120"/>
              </a:rPr>
              <a:t>優</a:t>
            </a:r>
            <a:r>
              <a:rPr lang="zh-TW" altLang="en-US" sz="4800">
                <a:solidFill>
                  <a:srgbClr val="0000FF"/>
                </a:solidFill>
                <a:latin typeface="華康細圓體" pitchFamily="49" charset="-120"/>
                <a:ea typeface="華康細圓體" pitchFamily="49" charset="-120"/>
              </a:rPr>
              <a:t>化你設計</a:t>
            </a:r>
            <a:r>
              <a:rPr lang="zh-TW" altLang="en-US" sz="4800" dirty="0">
                <a:solidFill>
                  <a:srgbClr val="0000FF"/>
                </a:solidFill>
                <a:latin typeface="華康細圓體" pitchFamily="49" charset="-120"/>
                <a:ea typeface="華康細圓體" pitchFamily="49" charset="-120"/>
              </a:rPr>
              <a:t>與驗證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82A9CE2B-7B11-4EF2-B4B1-5210358F65E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11759" y="7045325"/>
            <a:ext cx="1149515" cy="300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fld id="{038630E6-9768-4EA1-B3E1-E333B35FCF1B}" type="slidenum">
              <a:rPr lang="en-US" altLang="zh-TW" sz="2000" b="1" smtClean="0">
                <a:solidFill>
                  <a:srgbClr val="FF0000"/>
                </a:solidFill>
                <a:latin typeface="Arial" pitchFamily="34" charset="0"/>
              </a:rPr>
              <a:pPr algn="ctr">
                <a:defRPr/>
              </a:pPr>
              <a:t>‹#›</a:t>
            </a:fld>
            <a:r>
              <a:rPr lang="en-US" altLang="zh-TW" sz="2000" b="1">
                <a:solidFill>
                  <a:srgbClr val="FF0000"/>
                </a:solidFill>
                <a:latin typeface="Arial" pitchFamily="34" charset="0"/>
              </a:rPr>
              <a:t>/66</a:t>
            </a:r>
            <a:endParaRPr lang="en-US" altLang="zh-TW" sz="2000" b="1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3E24CFE-93D9-414B-84D5-845B7C42E5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4145" y="6868764"/>
            <a:ext cx="2046568" cy="65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2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99073" rtl="0" eaLnBrk="1" latinLnBrk="0" hangingPunct="1">
        <a:lnSpc>
          <a:spcPct val="90000"/>
        </a:lnSpc>
        <a:spcBef>
          <a:spcPct val="0"/>
        </a:spcBef>
        <a:buNone/>
        <a:defRPr sz="48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9768" indent="-249768" algn="l" defTabSz="999073" rtl="0" eaLnBrk="1" latinLnBrk="0" hangingPunct="1">
        <a:lnSpc>
          <a:spcPct val="90000"/>
        </a:lnSpc>
        <a:spcBef>
          <a:spcPts val="1093"/>
        </a:spcBef>
        <a:buFont typeface="Arial" panose="020B0604020202020204" pitchFamily="34" charset="0"/>
        <a:buChar char="•"/>
        <a:defRPr sz="3059" kern="1200">
          <a:solidFill>
            <a:schemeClr val="tx1"/>
          </a:solidFill>
          <a:latin typeface="+mn-lt"/>
          <a:ea typeface="+mn-ea"/>
          <a:cs typeface="+mn-cs"/>
        </a:defRPr>
      </a:lvl1pPr>
      <a:lvl2pPr marL="749305" indent="-249768" algn="l" defTabSz="999073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2pPr>
      <a:lvl3pPr marL="1248842" indent="-249768" algn="l" defTabSz="999073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2185" kern="1200">
          <a:solidFill>
            <a:schemeClr val="tx1"/>
          </a:solidFill>
          <a:latin typeface="+mn-lt"/>
          <a:ea typeface="+mn-ea"/>
          <a:cs typeface="+mn-cs"/>
        </a:defRPr>
      </a:lvl3pPr>
      <a:lvl4pPr marL="1748379" indent="-249768" algn="l" defTabSz="999073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4pPr>
      <a:lvl5pPr marL="2247915" indent="-249768" algn="l" defTabSz="999073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5pPr>
      <a:lvl6pPr marL="2747452" indent="-249768" algn="l" defTabSz="999073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3246989" indent="-249768" algn="l" defTabSz="999073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746525" indent="-249768" algn="l" defTabSz="999073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4246062" indent="-249768" algn="l" defTabSz="999073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1pPr>
      <a:lvl2pPr marL="499537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2pPr>
      <a:lvl3pPr marL="999073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3pPr>
      <a:lvl4pPr marL="1498610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4pPr>
      <a:lvl5pPr marL="1998147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5pPr>
      <a:lvl6pPr marL="2497684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2997220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496757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3996294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olidworks.org.tw/forum.php?mod=viewthread&amp;tid=27485&amp;extra=page%3D1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hyperlink" Target="http://tw.page.bid.yahoo.com/tw/auction/b56020465;_ylt=Ag9Bgd_0GCUgGgIqAyld.d6pFLJ8?actsrch=srp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hyperlink" Target="https://www.sanmin.com.tw/Product/index/006744617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gif"/><Relationship Id="rId5" Type="http://schemas.openxmlformats.org/officeDocument/2006/relationships/hyperlink" Target="https://geometry-sw.com.tw/" TargetMode="External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寫生, 圖畫, 卡通 的圖片&#10;&#10;自動產生的描述">
            <a:extLst>
              <a:ext uri="{FF2B5EF4-FFF2-40B4-BE49-F238E27FC236}">
                <a16:creationId xmlns:a16="http://schemas.microsoft.com/office/drawing/2014/main" id="{56641AFA-6B8C-A614-4B65-0FBED5271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18649" r="6807" b="14414"/>
          <a:stretch/>
        </p:blipFill>
        <p:spPr>
          <a:xfrm>
            <a:off x="1066162" y="1219371"/>
            <a:ext cx="11739573" cy="5029634"/>
          </a:xfrm>
          <a:prstGeom prst="rect">
            <a:avLst/>
          </a:prstGeom>
        </p:spPr>
      </p:pic>
      <p:pic>
        <p:nvPicPr>
          <p:cNvPr id="3079" name="Picture 2" descr="http://www.principalspage.com/theblog/wp-content/uploads/2008/08/NEW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67" y="0"/>
            <a:ext cx="3440607" cy="305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avat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76" y="5672661"/>
            <a:ext cx="911762" cy="97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332923" y="5672661"/>
            <a:ext cx="5736239" cy="1094203"/>
          </a:xfrm>
          <a:prstGeom prst="rect">
            <a:avLst/>
          </a:prstGeom>
          <a:noFill/>
        </p:spPr>
        <p:txBody>
          <a:bodyPr wrap="none" lIns="90609" tIns="45304" rIns="90609" bIns="45304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zh-TW" altLang="en-US" sz="4756" b="1" spc="49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細圓體(P)" pitchFamily="34" charset="-120"/>
                <a:ea typeface="華康細圓體(P)" pitchFamily="34" charset="-120"/>
              </a:rPr>
              <a:t>優化公差設計與驗證</a:t>
            </a:r>
            <a:endParaRPr lang="zh-TW" altLang="en-US" sz="3765" b="1" spc="49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日期版面配置區 3"/>
          <p:cNvSpPr txBox="1">
            <a:spLocks/>
          </p:cNvSpPr>
          <p:nvPr/>
        </p:nvSpPr>
        <p:spPr>
          <a:xfrm>
            <a:off x="186520" y="6649549"/>
            <a:ext cx="1585649" cy="4574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 sz="1783"/>
              <a:pPr/>
              <a:t>2024/11/3</a:t>
            </a:fld>
            <a:endParaRPr lang="zh-TW" altLang="en-US" sz="1783" dirty="0"/>
          </a:p>
        </p:txBody>
      </p:sp>
      <p:sp>
        <p:nvSpPr>
          <p:cNvPr id="9" name="矩形 8"/>
          <p:cNvSpPr/>
          <p:nvPr/>
        </p:nvSpPr>
        <p:spPr>
          <a:xfrm>
            <a:off x="4494447" y="6907879"/>
            <a:ext cx="5209990" cy="580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171" dirty="0">
                <a:hlinkClick r:id="rId6"/>
              </a:rPr>
              <a:t>20-90-5 </a:t>
            </a:r>
            <a:r>
              <a:rPr lang="zh-TW" altLang="en-US" sz="3171">
                <a:hlinkClick r:id="rId6"/>
              </a:rPr>
              <a:t>優化公差設計驗證</a:t>
            </a:r>
            <a:endParaRPr lang="zh-TW" altLang="en-US" sz="3171" dirty="0">
              <a:solidFill>
                <a:srgbClr val="FF0000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46DD61C-C045-438B-BBD4-65E1B1BCD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2989" y="6907879"/>
            <a:ext cx="585689" cy="57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56" y="1680188"/>
            <a:ext cx="7131198" cy="510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5150216" y="6874844"/>
            <a:ext cx="3031599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感覺就是實務經驗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803340" y="2242301"/>
            <a:ext cx="4996054" cy="755071"/>
          </a:xfrm>
          <a:prstGeom prst="wedgeRoundRectCallout">
            <a:avLst>
              <a:gd name="adj1" fmla="val -5714"/>
              <a:gd name="adj2" fmla="val -29478"/>
              <a:gd name="adj3" fmla="val 16667"/>
            </a:avLst>
          </a:prstGeom>
          <a:solidFill>
            <a:srgbClr val="00CC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組裝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感覺</a:t>
            </a:r>
            <a:r>
              <a:rPr lang="en-US" altLang="zh-TW" sz="2774" dirty="0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包含活或死</a:t>
            </a:r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)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925173" y="5156189"/>
            <a:ext cx="2322197" cy="679564"/>
          </a:xfrm>
          <a:prstGeom prst="wedgeRoundRectCallout">
            <a:avLst>
              <a:gd name="adj1" fmla="val -34407"/>
              <a:gd name="adj2" fmla="val -40714"/>
              <a:gd name="adj3" fmla="val 16667"/>
            </a:avLst>
          </a:prstGeom>
          <a:solidFill>
            <a:srgbClr val="00CC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加工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經驗</a:t>
            </a: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909051" y="3268512"/>
            <a:ext cx="2932912" cy="755071"/>
          </a:xfrm>
          <a:prstGeom prst="wedgeRoundRectCallout">
            <a:avLst>
              <a:gd name="adj1" fmla="val -35476"/>
              <a:gd name="adj2" fmla="val -36220"/>
              <a:gd name="adj3" fmla="val 16667"/>
            </a:avLst>
          </a:prstGeom>
          <a:solidFill>
            <a:srgbClr val="00CC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機構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活動感覺</a:t>
            </a: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897186" y="6137781"/>
            <a:ext cx="2517668" cy="647790"/>
          </a:xfrm>
          <a:prstGeom prst="wedgeRoundRectCallout">
            <a:avLst>
              <a:gd name="adj1" fmla="val -32600"/>
              <a:gd name="adj2" fmla="val -35096"/>
              <a:gd name="adj3" fmla="val 16667"/>
            </a:avLst>
          </a:prstGeom>
          <a:solidFill>
            <a:srgbClr val="00CC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5.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觸覺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與視覺</a:t>
            </a: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925173" y="4250104"/>
            <a:ext cx="2377652" cy="716549"/>
          </a:xfrm>
          <a:prstGeom prst="wedgeRoundRectCallout">
            <a:avLst>
              <a:gd name="adj1" fmla="val -33028"/>
              <a:gd name="adj2" fmla="val -42962"/>
              <a:gd name="adj3" fmla="val 16667"/>
            </a:avLst>
          </a:prstGeom>
          <a:solidFill>
            <a:srgbClr val="00CC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量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測感覺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913875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1-3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公差感覺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公差感覺取得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48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695296" y="3692280"/>
            <a:ext cx="2793763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公差感覺</a:t>
            </a:r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695296" y="4702221"/>
            <a:ext cx="2793763" cy="755071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1-4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公差學習</a:t>
            </a:r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695295" y="5712162"/>
            <a:ext cx="2793763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algn="ctr" eaLnBrk="0" hangingPunct="0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1-5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公差災難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674505" y="2710688"/>
            <a:ext cx="2806020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1-2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公差難學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641674" y="1747904"/>
            <a:ext cx="2825376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1-1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何謂公差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314" y="1212595"/>
            <a:ext cx="5472373" cy="56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02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3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1-4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公差學習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公差感覺取得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62537" y="6922258"/>
            <a:ext cx="4099199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表面粗</a:t>
            </a: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度樣板</a:t>
            </a:r>
            <a:r>
              <a:rPr lang="en-US" altLang="zh-TW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威利小站</a:t>
            </a:r>
            <a:r>
              <a:rPr lang="en-US" altLang="zh-TW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026" name="Picture 2" descr="F:\SolidWorks Publisher(書籍內容)\張鴻澄\表面粗度樣板\IMG_1905.JPG"/>
          <p:cNvPicPr>
            <a:picLocks noChangeAspect="1" noChangeArrowheads="1"/>
          </p:cNvPicPr>
          <p:nvPr/>
        </p:nvPicPr>
        <p:blipFill rotWithShape="1"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" t="23702" r="3641" b="43851"/>
          <a:stretch/>
        </p:blipFill>
        <p:spPr bwMode="auto">
          <a:xfrm>
            <a:off x="496494" y="2269695"/>
            <a:ext cx="12327726" cy="324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1" r="21650" b="8430"/>
          <a:stretch/>
        </p:blipFill>
        <p:spPr bwMode="auto">
          <a:xfrm>
            <a:off x="7717456" y="6573600"/>
            <a:ext cx="2718256" cy="81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929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495148" y="6872622"/>
            <a:ext cx="2319866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表面粗度樣板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8" name="Picture 2" descr="F:\SolidWorks Publisher(書籍內容)\張鴻澄\表面粗度樣板\IMG_1905.JPG">
            <a:extLst>
              <a:ext uri="{FF2B5EF4-FFF2-40B4-BE49-F238E27FC236}">
                <a16:creationId xmlns:a16="http://schemas.microsoft.com/office/drawing/2014/main" id="{0E866D28-1FF0-45FD-AA33-9C19A4831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" t="23702" r="3641" b="43851"/>
          <a:stretch/>
        </p:blipFill>
        <p:spPr bwMode="auto">
          <a:xfrm>
            <a:off x="630886" y="33584"/>
            <a:ext cx="12490689" cy="328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17ADB34-71B4-470D-9E29-27962624D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172" y="3450515"/>
            <a:ext cx="9351784" cy="394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54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484000-1E72-4C32-8FA5-9EF60784D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876" y="2816732"/>
            <a:ext cx="3343974" cy="123511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22" y="2251736"/>
            <a:ext cx="2308822" cy="44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7630" r="26779" b="5725"/>
          <a:stretch/>
        </p:blipFill>
        <p:spPr bwMode="auto">
          <a:xfrm>
            <a:off x="2582973" y="2194189"/>
            <a:ext cx="4756947" cy="4409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3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1-4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公差學習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上公差相關課程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48186" y="6901439"/>
            <a:ext cx="3743332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工研院有公差相關課程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2205437" y="2798246"/>
            <a:ext cx="2491735" cy="906085"/>
          </a:xfrm>
          <a:prstGeom prst="wedgeRoundRectCallout">
            <a:avLst>
              <a:gd name="adj1" fmla="val -61363"/>
              <a:gd name="adj2" fmla="val 3906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請事假都要去</a:t>
            </a:r>
          </a:p>
        </p:txBody>
      </p:sp>
      <p:pic>
        <p:nvPicPr>
          <p:cNvPr id="1026" name="Picture 2" descr="CPC_Logo">
            <a:extLst>
              <a:ext uri="{FF2B5EF4-FFF2-40B4-BE49-F238E27FC236}">
                <a16:creationId xmlns:a16="http://schemas.microsoft.com/office/drawing/2014/main" id="{C1F54BA3-65CC-4905-B737-2B89BFB5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171" y="2142519"/>
            <a:ext cx="2803201" cy="57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377AEF97-946D-4DCE-B387-1F37A80A6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2012" y="3275960"/>
            <a:ext cx="3269839" cy="3473327"/>
          </a:xfrm>
          <a:prstGeom prst="rect">
            <a:avLst/>
          </a:prstGeom>
        </p:spPr>
      </p:pic>
      <p:sp>
        <p:nvSpPr>
          <p:cNvPr id="11" name="Rectangle 16">
            <a:extLst>
              <a:ext uri="{FF2B5EF4-FFF2-40B4-BE49-F238E27FC236}">
                <a16:creationId xmlns:a16="http://schemas.microsoft.com/office/drawing/2014/main" id="{E44E4060-52B6-4E04-8888-FC349B0D1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142" y="2142519"/>
            <a:ext cx="5435826" cy="4606768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783"/>
          </a:p>
        </p:txBody>
      </p:sp>
    </p:spTree>
    <p:extLst>
      <p:ext uri="{BB962C8B-B14F-4D97-AF65-F5344CB8AC3E}">
        <p14:creationId xmlns:p14="http://schemas.microsoft.com/office/powerpoint/2010/main" val="387075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/>
          <a:stretch/>
        </p:blipFill>
        <p:spPr bwMode="auto">
          <a:xfrm>
            <a:off x="5452242" y="2026800"/>
            <a:ext cx="3322313" cy="47200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3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1-4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公差學習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公差相關書籍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10645" y="6901439"/>
            <a:ext cx="4455066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很多機械書籍都有公差主題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3" t="10768" r="10640" b="3418"/>
          <a:stretch/>
        </p:blipFill>
        <p:spPr bwMode="auto">
          <a:xfrm>
            <a:off x="9303105" y="2026800"/>
            <a:ext cx="3153164" cy="47200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hlinkClick r:id="rId5"/>
            <a:extLst>
              <a:ext uri="{FF2B5EF4-FFF2-40B4-BE49-F238E27FC236}">
                <a16:creationId xmlns:a16="http://schemas.microsoft.com/office/drawing/2014/main" id="{6CE00A99-F6F8-434B-9E66-773CD73D0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22" y="2089416"/>
            <a:ext cx="3527899" cy="477442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832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695296" y="3692280"/>
            <a:ext cx="2793763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公差感覺</a:t>
            </a:r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695296" y="4702221"/>
            <a:ext cx="2793763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1-4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公差學習</a:t>
            </a:r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695295" y="5712162"/>
            <a:ext cx="2793763" cy="755071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1-5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公差災難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674505" y="2710688"/>
            <a:ext cx="2806020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1-2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公差難學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641674" y="1747904"/>
            <a:ext cx="2825376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1-1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何謂公差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314" y="1212595"/>
            <a:ext cx="5472373" cy="56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63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5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1-5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公差災難</a:t>
            </a:r>
            <a:endParaRPr lang="zh-TW" altLang="en-US" sz="3567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災難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在工程圖定義</a:t>
            </a:r>
            <a:endParaRPr lang="en-US" altLang="zh-TW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19636" y="6874844"/>
            <a:ext cx="3743332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工程圖定義</a:t>
            </a: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是災難開始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470" y="2188665"/>
            <a:ext cx="5058977" cy="4310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87" y="5246972"/>
            <a:ext cx="4977177" cy="147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358" y="2156644"/>
            <a:ext cx="4643689" cy="267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向上箭號 10"/>
          <p:cNvSpPr/>
          <p:nvPr/>
        </p:nvSpPr>
        <p:spPr bwMode="auto">
          <a:xfrm rot="20459653">
            <a:off x="11049287" y="5416543"/>
            <a:ext cx="321664" cy="1037807"/>
          </a:xfrm>
          <a:prstGeom prst="up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algn="ctr" defTabSz="986285"/>
            <a:endParaRPr lang="zh-TW" altLang="en-US" sz="1783" dirty="0">
              <a:solidFill>
                <a:srgbClr val="FF0000"/>
              </a:solidFill>
            </a:endParaRPr>
          </a:p>
        </p:txBody>
      </p:sp>
      <p:sp>
        <p:nvSpPr>
          <p:cNvPr id="12" name="向上箭號 11"/>
          <p:cNvSpPr/>
          <p:nvPr/>
        </p:nvSpPr>
        <p:spPr bwMode="auto">
          <a:xfrm rot="4333237">
            <a:off x="9534803" y="4654121"/>
            <a:ext cx="321664" cy="1037807"/>
          </a:xfrm>
          <a:prstGeom prst="up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algn="ctr" defTabSz="986285"/>
            <a:endParaRPr lang="zh-TW" altLang="en-US" sz="1783" dirty="0">
              <a:solidFill>
                <a:srgbClr val="FF0000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024" y="5260045"/>
            <a:ext cx="4977177" cy="147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7" y="2254662"/>
            <a:ext cx="2308822" cy="44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2224284" y="2430039"/>
            <a:ext cx="3148977" cy="1098209"/>
          </a:xfrm>
          <a:prstGeom prst="wedgeRoundRectCallout">
            <a:avLst>
              <a:gd name="adj1" fmla="val -61363"/>
              <a:gd name="adj2" fmla="val 3906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怎麼</a:t>
            </a:r>
            <a:r>
              <a:rPr lang="zh-TW" altLang="en-US" sz="2774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還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在工程圖定義公差</a:t>
            </a:r>
          </a:p>
        </p:txBody>
      </p:sp>
      <p:sp>
        <p:nvSpPr>
          <p:cNvPr id="17" name="向上箭號 16"/>
          <p:cNvSpPr/>
          <p:nvPr/>
        </p:nvSpPr>
        <p:spPr bwMode="auto">
          <a:xfrm rot="12941540">
            <a:off x="6667066" y="3521316"/>
            <a:ext cx="321664" cy="1037807"/>
          </a:xfrm>
          <a:prstGeom prst="up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algn="ctr" defTabSz="986285"/>
            <a:endParaRPr lang="zh-TW" altLang="en-US" sz="1783" dirty="0">
              <a:solidFill>
                <a:srgbClr val="FF0000"/>
              </a:solidFill>
            </a:endParaRPr>
          </a:p>
        </p:txBody>
      </p:sp>
      <p:sp>
        <p:nvSpPr>
          <p:cNvPr id="18" name="向上箭號 17"/>
          <p:cNvSpPr/>
          <p:nvPr/>
        </p:nvSpPr>
        <p:spPr bwMode="auto">
          <a:xfrm rot="17490428">
            <a:off x="6706446" y="6101908"/>
            <a:ext cx="518290" cy="1037807"/>
          </a:xfrm>
          <a:prstGeom prst="up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algn="ctr" defTabSz="986285"/>
            <a:endParaRPr lang="zh-TW" altLang="en-US" sz="1783" dirty="0">
              <a:solidFill>
                <a:srgbClr val="FF0000"/>
              </a:solidFill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2276798" y="4327357"/>
            <a:ext cx="3148977" cy="567182"/>
          </a:xfrm>
          <a:prstGeom prst="wedgeRoundRectCallout">
            <a:avLst>
              <a:gd name="adj1" fmla="val -59426"/>
              <a:gd name="adj2" fmla="val -34718"/>
              <a:gd name="adj3" fmla="val 16667"/>
            </a:avLst>
          </a:prstGeom>
          <a:solidFill>
            <a:srgbClr val="33CC33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774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是</a:t>
            </a:r>
            <a:r>
              <a:rPr lang="zh-TW" altLang="en-US" sz="2774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誰</a:t>
            </a:r>
            <a:r>
              <a:rPr lang="zh-TW" altLang="en-US" sz="2774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教你</a:t>
            </a:r>
            <a:r>
              <a:rPr lang="en-US" altLang="zh-TW" sz="2774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?</a:t>
            </a:r>
            <a:endParaRPr lang="zh-TW" altLang="en-US" sz="2774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2059746" y="5180292"/>
            <a:ext cx="3148977" cy="711441"/>
          </a:xfrm>
          <a:prstGeom prst="wedgeRoundRectCallout">
            <a:avLst>
              <a:gd name="adj1" fmla="val -59426"/>
              <a:gd name="adj2" fmla="val -3471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774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答案</a:t>
            </a:r>
            <a:r>
              <a:rPr lang="en-US" altLang="zh-TW" sz="2774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:</a:t>
            </a:r>
            <a:r>
              <a:rPr lang="zh-TW" altLang="en-US" sz="2774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沒人教</a:t>
            </a:r>
          </a:p>
        </p:txBody>
      </p:sp>
    </p:spTree>
    <p:extLst>
      <p:ext uri="{BB962C8B-B14F-4D97-AF65-F5344CB8AC3E}">
        <p14:creationId xmlns:p14="http://schemas.microsoft.com/office/powerpoint/2010/main" val="82895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7" grpId="0" animBg="1"/>
      <p:bldP spid="18" grpId="0" animBg="1"/>
      <p:bldP spid="14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5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1-5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公差災難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災難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重新定義公差</a:t>
            </a:r>
            <a:endParaRPr lang="en-US" altLang="zh-TW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12489" y="6874844"/>
            <a:ext cx="2675732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已經開始沒效率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637" y="2194189"/>
            <a:ext cx="7475204" cy="215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621" y="4669406"/>
            <a:ext cx="7414427" cy="206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4" y="2224226"/>
            <a:ext cx="2308822" cy="44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2247803" y="2503462"/>
            <a:ext cx="2718256" cy="1208114"/>
          </a:xfrm>
          <a:prstGeom prst="wedgeRoundRectCallout">
            <a:avLst>
              <a:gd name="adj1" fmla="val -61363"/>
              <a:gd name="adj2" fmla="val 3906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到底是 </a:t>
            </a:r>
            <a:r>
              <a:rPr lang="en-US" altLang="zh-TW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-0.05</a:t>
            </a:r>
          </a:p>
          <a:p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還  是 </a:t>
            </a:r>
            <a:r>
              <a:rPr lang="en-US" altLang="zh-TW" sz="2774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H7</a:t>
            </a:r>
            <a:endParaRPr lang="zh-TW" altLang="en-US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向上箭號 8"/>
          <p:cNvSpPr/>
          <p:nvPr/>
        </p:nvSpPr>
        <p:spPr bwMode="auto">
          <a:xfrm rot="18051459">
            <a:off x="11041892" y="3907716"/>
            <a:ext cx="321664" cy="1037807"/>
          </a:xfrm>
          <a:prstGeom prst="upArrow">
            <a:avLst/>
          </a:prstGeom>
          <a:solidFill>
            <a:srgbClr val="00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algn="ctr" defTabSz="986285"/>
            <a:endParaRPr lang="zh-TW" altLang="en-US" sz="1783" dirty="0">
              <a:solidFill>
                <a:srgbClr val="FF0000"/>
              </a:solidFill>
            </a:endParaRPr>
          </a:p>
        </p:txBody>
      </p:sp>
      <p:sp>
        <p:nvSpPr>
          <p:cNvPr id="10" name="向上箭號 9"/>
          <p:cNvSpPr/>
          <p:nvPr/>
        </p:nvSpPr>
        <p:spPr bwMode="auto">
          <a:xfrm rot="18066489">
            <a:off x="10870097" y="5950143"/>
            <a:ext cx="321664" cy="1037807"/>
          </a:xfrm>
          <a:prstGeom prst="upArrow">
            <a:avLst/>
          </a:prstGeom>
          <a:solidFill>
            <a:srgbClr val="00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algn="ctr" defTabSz="986285"/>
            <a:endParaRPr lang="zh-TW" altLang="en-US" sz="178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14" y="4453604"/>
            <a:ext cx="2527487" cy="218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601" y="4327264"/>
            <a:ext cx="2935339" cy="239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1429218" y="6179739"/>
            <a:ext cx="1074333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第</a:t>
            </a:r>
            <a:r>
              <a:rPr lang="en-US" altLang="zh-TW" sz="2774" b="1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2774" b="1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天</a:t>
            </a:r>
            <a:endParaRPr lang="en-US" altLang="zh-TW" sz="2774" b="1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5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1-5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公差災難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災難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2774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每天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公差不一樣</a:t>
            </a:r>
            <a:endParaRPr lang="en-US" altLang="zh-TW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12488" y="6874844"/>
            <a:ext cx="2853666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工程圖</a:t>
            </a: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想你設計</a:t>
            </a:r>
            <a:r>
              <a:rPr lang="en-US" altLang="zh-TW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?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58" y="2171273"/>
            <a:ext cx="7240390" cy="2151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024" y="4602877"/>
            <a:ext cx="2680503" cy="209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3" y="2164484"/>
            <a:ext cx="2308822" cy="44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2054422" y="2489182"/>
            <a:ext cx="3850864" cy="1208114"/>
          </a:xfrm>
          <a:prstGeom prst="wedgeRoundRectCallout">
            <a:avLst>
              <a:gd name="adj1" fmla="val -61363"/>
              <a:gd name="adj2" fmla="val 3906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別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鬧了</a:t>
            </a:r>
            <a:r>
              <a:rPr lang="en-US" altLang="zh-TW" sz="2774" dirty="0">
                <a:latin typeface="華康中圓體" pitchFamily="49" charset="-120"/>
                <a:ea typeface="華康中圓體" pitchFamily="49" charset="-120"/>
              </a:rPr>
              <a:t>!!</a:t>
            </a:r>
          </a:p>
          <a:p>
            <a:pPr>
              <a:lnSpc>
                <a:spcPct val="150000"/>
              </a:lnSpc>
            </a:pP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工程圖最容易有盲點</a:t>
            </a:r>
            <a:endParaRPr lang="zh-TW" altLang="en-US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1488118" y="4350143"/>
            <a:ext cx="4039632" cy="1208114"/>
          </a:xfrm>
          <a:prstGeom prst="wedgeRoundRectCallout">
            <a:avLst>
              <a:gd name="adj1" fmla="val -58389"/>
              <a:gd name="adj2" fmla="val -40152"/>
              <a:gd name="adj3" fmla="val 16667"/>
            </a:avLst>
          </a:prstGeom>
          <a:solidFill>
            <a:srgbClr val="00B05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最大迷失</a:t>
            </a:r>
            <a:r>
              <a:rPr lang="en-US" altLang="zh-TW" sz="2774" dirty="0">
                <a:latin typeface="華康中圓體" pitchFamily="49" charset="-120"/>
                <a:ea typeface="華康中圓體" pitchFamily="49" charset="-12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以為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改良你設計</a:t>
            </a:r>
            <a:endParaRPr lang="zh-TW" altLang="en-US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90309" y="6244126"/>
            <a:ext cx="1074333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第</a:t>
            </a:r>
            <a:r>
              <a:rPr lang="en-US" altLang="zh-TW" sz="2774" b="1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774" b="1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天</a:t>
            </a:r>
            <a:endParaRPr lang="en-US" altLang="zh-TW" sz="2774" b="1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844093" y="6160536"/>
            <a:ext cx="1074333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第</a:t>
            </a:r>
            <a:r>
              <a:rPr lang="en-US" altLang="zh-TW" sz="2774" b="1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2774" b="1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天</a:t>
            </a:r>
            <a:endParaRPr lang="en-US" altLang="zh-TW" sz="2774" b="1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04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0" grpId="0" animBg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F:\SolidWorks Files\Photo&amp;Video\Educators\BM_Stirling-motor_2_cb48dd52bd8dbc4a523a84d836d503b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5017" r="9812" b="3998"/>
          <a:stretch/>
        </p:blipFill>
        <p:spPr bwMode="auto">
          <a:xfrm>
            <a:off x="5603256" y="854673"/>
            <a:ext cx="7173175" cy="5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544281" y="1675036"/>
            <a:ext cx="3536249" cy="906085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公差認知</a:t>
            </a:r>
            <a:endParaRPr lang="zh-TW" altLang="en-US" sz="3171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544281" y="2991712"/>
            <a:ext cx="3536249" cy="906085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規畫公差制度</a:t>
            </a:r>
            <a:endParaRPr lang="en-US" altLang="zh-TW" sz="3171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gray">
          <a:xfrm>
            <a:off x="544281" y="4308387"/>
            <a:ext cx="3547197" cy="906085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驗證公差設計    </a:t>
            </a:r>
            <a:endParaRPr lang="en-US" altLang="zh-TW" sz="3171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1336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6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1-5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公差災難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災難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否決而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非修訂公差</a:t>
            </a:r>
            <a:endParaRPr lang="en-US" altLang="zh-TW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162" y="2171234"/>
            <a:ext cx="7240390" cy="2151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367" y="4556711"/>
            <a:ext cx="2527487" cy="218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185" y="4602877"/>
            <a:ext cx="2680503" cy="209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459" y="4485518"/>
            <a:ext cx="2935339" cy="239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四角星形 8"/>
          <p:cNvSpPr/>
          <p:nvPr/>
        </p:nvSpPr>
        <p:spPr bwMode="auto">
          <a:xfrm rot="2488819">
            <a:off x="3470415" y="1429234"/>
            <a:ext cx="6422020" cy="6114514"/>
          </a:xfrm>
          <a:prstGeom prst="star4">
            <a:avLst>
              <a:gd name="adj" fmla="val 712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defTabSz="986285"/>
            <a:endParaRPr lang="zh-TW" altLang="en-US" sz="1783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9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5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1-5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公差災難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災難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不需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定公差</a:t>
            </a:r>
            <a:endParaRPr lang="en-US" altLang="zh-TW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84718" y="6874844"/>
            <a:ext cx="1608133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實際案例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909" y="2571724"/>
            <a:ext cx="5203350" cy="325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60" y="2113964"/>
            <a:ext cx="7370993" cy="476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875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5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1-5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公差災難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災難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不需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定公差</a:t>
            </a:r>
            <a:endParaRPr lang="en-US" altLang="zh-TW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79925" y="6874844"/>
            <a:ext cx="1963999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勞民又傷財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6" r="15945"/>
          <a:stretch/>
        </p:blipFill>
        <p:spPr bwMode="auto">
          <a:xfrm>
            <a:off x="5936570" y="2496218"/>
            <a:ext cx="5933777" cy="42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3413550" y="5938358"/>
            <a:ext cx="2530337" cy="906085"/>
          </a:xfrm>
          <a:prstGeom prst="wedgeRoundRectCallout">
            <a:avLst>
              <a:gd name="adj1" fmla="val 72307"/>
              <a:gd name="adj2" fmla="val -55487"/>
              <a:gd name="adj3" fmla="val 16667"/>
            </a:avLst>
          </a:prstGeom>
          <a:solidFill>
            <a:srgbClr val="00B05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市購車輪</a:t>
            </a:r>
            <a:endParaRPr lang="en-US" altLang="zh-TW" sz="2774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沒陪林</a:t>
            </a:r>
            <a:r>
              <a:rPr lang="en-US" altLang="zh-TW" sz="2774" dirty="0">
                <a:latin typeface="華康中圓體" pitchFamily="49" charset="-120"/>
                <a:ea typeface="華康中圓體" pitchFamily="49" charset="-120"/>
              </a:rPr>
              <a:t>)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8134771" y="5941284"/>
            <a:ext cx="1991313" cy="906085"/>
          </a:xfrm>
          <a:prstGeom prst="wedgeRoundRectCallout">
            <a:avLst>
              <a:gd name="adj1" fmla="val 60306"/>
              <a:gd name="adj2" fmla="val -5199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定義</a:t>
            </a:r>
            <a:endParaRPr lang="en-US" altLang="zh-TW" sz="2774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寬度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公差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" y="2038650"/>
            <a:ext cx="3089067" cy="328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3942102" y="3553317"/>
            <a:ext cx="2589649" cy="1052468"/>
          </a:xfrm>
          <a:prstGeom prst="wedgeRoundRectCallout">
            <a:avLst>
              <a:gd name="adj1" fmla="val 89328"/>
              <a:gd name="adj2" fmla="val 2808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鍍鉻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條</a:t>
            </a:r>
            <a:endParaRPr lang="en-US" altLang="zh-TW" sz="2774" dirty="0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en-US" altLang="zh-TW" sz="2774" dirty="0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工程圖僅鑽孔</a:t>
            </a:r>
            <a:r>
              <a:rPr lang="en-US" altLang="zh-TW" sz="2774" dirty="0">
                <a:latin typeface="華康中圓體" pitchFamily="49" charset="-120"/>
                <a:ea typeface="華康中圓體" pitchFamily="49" charset="-120"/>
              </a:rPr>
              <a:t>)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四角星形 9"/>
          <p:cNvSpPr/>
          <p:nvPr/>
        </p:nvSpPr>
        <p:spPr bwMode="auto">
          <a:xfrm rot="2488819">
            <a:off x="2111012" y="5775354"/>
            <a:ext cx="1401064" cy="1235931"/>
          </a:xfrm>
          <a:prstGeom prst="star4">
            <a:avLst>
              <a:gd name="adj" fmla="val 712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defTabSz="986285"/>
            <a:endParaRPr lang="zh-TW" altLang="en-US" sz="1783">
              <a:solidFill>
                <a:srgbClr val="FF0000"/>
              </a:solidFill>
            </a:endParaRPr>
          </a:p>
        </p:txBody>
      </p:sp>
      <p:sp>
        <p:nvSpPr>
          <p:cNvPr id="11" name="四角星形 10"/>
          <p:cNvSpPr/>
          <p:nvPr/>
        </p:nvSpPr>
        <p:spPr bwMode="auto">
          <a:xfrm rot="2488819">
            <a:off x="5063840" y="2298322"/>
            <a:ext cx="1401064" cy="1235931"/>
          </a:xfrm>
          <a:prstGeom prst="star4">
            <a:avLst>
              <a:gd name="adj" fmla="val 712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defTabSz="986285"/>
            <a:endParaRPr lang="zh-TW" altLang="en-US" sz="1783">
              <a:solidFill>
                <a:srgbClr val="FF0000"/>
              </a:solidFill>
            </a:endParaRPr>
          </a:p>
        </p:txBody>
      </p:sp>
      <p:sp>
        <p:nvSpPr>
          <p:cNvPr id="12" name="四角星形 11"/>
          <p:cNvSpPr/>
          <p:nvPr/>
        </p:nvSpPr>
        <p:spPr bwMode="auto">
          <a:xfrm rot="2488819">
            <a:off x="10235671" y="5776362"/>
            <a:ext cx="1401064" cy="1235931"/>
          </a:xfrm>
          <a:prstGeom prst="star4">
            <a:avLst>
              <a:gd name="adj" fmla="val 712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defTabSz="986285"/>
            <a:endParaRPr lang="zh-TW" altLang="en-US" sz="1783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6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4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1-5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公差災難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災難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沒有公差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制度 </a:t>
            </a:r>
            <a:endParaRPr lang="en-US" altLang="zh-TW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10789" y="6859476"/>
            <a:ext cx="7301999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每個人定義一定不一樣</a:t>
            </a:r>
            <a:r>
              <a:rPr lang="en-US" altLang="zh-TW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說不定自己也不一樣</a:t>
            </a:r>
            <a:r>
              <a:rPr lang="en-US" altLang="zh-TW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02" y="2059677"/>
            <a:ext cx="4718538" cy="402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1259735" y="6191288"/>
            <a:ext cx="2869270" cy="579674"/>
          </a:xfrm>
          <a:prstGeom prst="wedgeRoundRectCallout">
            <a:avLst>
              <a:gd name="adj1" fmla="val 42786"/>
              <a:gd name="adj2" fmla="val 3583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有負載公差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575" y="1967669"/>
            <a:ext cx="5335953" cy="390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8267075" y="6196066"/>
            <a:ext cx="2935651" cy="528549"/>
          </a:xfrm>
          <a:prstGeom prst="wedgeRoundRectCallout">
            <a:avLst>
              <a:gd name="adj1" fmla="val -16236"/>
              <a:gd name="adj2" fmla="val 3793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沒負載公差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向上箭號 8"/>
          <p:cNvSpPr/>
          <p:nvPr/>
        </p:nvSpPr>
        <p:spPr bwMode="auto">
          <a:xfrm rot="10800000">
            <a:off x="2230943" y="2059677"/>
            <a:ext cx="321664" cy="862411"/>
          </a:xfrm>
          <a:prstGeom prst="upArrow">
            <a:avLst/>
          </a:prstGeom>
          <a:solidFill>
            <a:srgbClr val="FF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algn="ctr" defTabSz="986285"/>
            <a:endParaRPr lang="zh-TW" altLang="en-US" sz="1783" dirty="0">
              <a:solidFill>
                <a:srgbClr val="FF0000"/>
              </a:solidFill>
            </a:endParaRPr>
          </a:p>
        </p:txBody>
      </p:sp>
      <p:sp>
        <p:nvSpPr>
          <p:cNvPr id="11" name="向上箭號 10"/>
          <p:cNvSpPr/>
          <p:nvPr/>
        </p:nvSpPr>
        <p:spPr bwMode="auto">
          <a:xfrm rot="10800000">
            <a:off x="4430467" y="2276552"/>
            <a:ext cx="321664" cy="1037807"/>
          </a:xfrm>
          <a:prstGeom prst="upArrow">
            <a:avLst/>
          </a:prstGeom>
          <a:solidFill>
            <a:srgbClr val="FF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algn="ctr" defTabSz="986285"/>
            <a:endParaRPr lang="zh-TW" altLang="en-US" sz="1783" dirty="0">
              <a:solidFill>
                <a:srgbClr val="FF0000"/>
              </a:solidFill>
            </a:endParaRPr>
          </a:p>
        </p:txBody>
      </p:sp>
      <p:sp>
        <p:nvSpPr>
          <p:cNvPr id="12" name="向上箭號 11"/>
          <p:cNvSpPr/>
          <p:nvPr/>
        </p:nvSpPr>
        <p:spPr bwMode="auto">
          <a:xfrm rot="10800000">
            <a:off x="6961353" y="3337442"/>
            <a:ext cx="321664" cy="1037807"/>
          </a:xfrm>
          <a:prstGeom prst="upArrow">
            <a:avLst/>
          </a:prstGeom>
          <a:solidFill>
            <a:srgbClr val="FF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algn="ctr" defTabSz="986285"/>
            <a:endParaRPr lang="zh-TW" altLang="en-US" sz="1783" dirty="0">
              <a:solidFill>
                <a:srgbClr val="FF0000"/>
              </a:solidFill>
            </a:endParaRPr>
          </a:p>
        </p:txBody>
      </p:sp>
      <p:sp>
        <p:nvSpPr>
          <p:cNvPr id="13" name="向上箭號 12"/>
          <p:cNvSpPr/>
          <p:nvPr/>
        </p:nvSpPr>
        <p:spPr bwMode="auto">
          <a:xfrm rot="6296873">
            <a:off x="8116650" y="3120577"/>
            <a:ext cx="300850" cy="1037807"/>
          </a:xfrm>
          <a:prstGeom prst="upArrow">
            <a:avLst/>
          </a:prstGeom>
          <a:solidFill>
            <a:srgbClr val="FF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algn="ctr" defTabSz="986285"/>
            <a:endParaRPr lang="zh-TW" altLang="en-US" sz="178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7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5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1-5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公差災難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災難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公差用註解</a:t>
            </a:r>
            <a:endParaRPr lang="en-US" altLang="zh-TW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01440" y="6874844"/>
            <a:ext cx="2319866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無法產生關聯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73"/>
          <a:stretch/>
        </p:blipFill>
        <p:spPr bwMode="auto">
          <a:xfrm>
            <a:off x="4080388" y="2136093"/>
            <a:ext cx="4983470" cy="415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1" t="-3636" r="174" b="40000"/>
          <a:stretch/>
        </p:blipFill>
        <p:spPr bwMode="auto">
          <a:xfrm>
            <a:off x="9454119" y="2458464"/>
            <a:ext cx="3505848" cy="264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F08F02E-D51B-4C84-8A48-5902587D7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8" y="2117895"/>
            <a:ext cx="3598890" cy="475694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9339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4" name="Picture 6"/>
          <p:cNvPicPr>
            <a:picLocks noChangeAspect="1" noChangeArrowheads="1"/>
          </p:cNvPicPr>
          <p:nvPr/>
        </p:nvPicPr>
        <p:blipFill rotWithShape="1"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3" b="9254"/>
          <a:stretch/>
        </p:blipFill>
        <p:spPr bwMode="auto">
          <a:xfrm>
            <a:off x="1663008" y="2026453"/>
            <a:ext cx="10080198" cy="473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35" name="Text Box 7"/>
          <p:cNvSpPr txBox="1">
            <a:spLocks noChangeAspect="1" noChangeArrowheads="1"/>
          </p:cNvSpPr>
          <p:nvPr/>
        </p:nvSpPr>
        <p:spPr bwMode="auto">
          <a:xfrm>
            <a:off x="1601380" y="173199"/>
            <a:ext cx="1585649" cy="548933"/>
          </a:xfrm>
          <a:prstGeom prst="rect">
            <a:avLst/>
          </a:prstGeom>
          <a:solidFill>
            <a:srgbClr val="FF66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50850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03288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52550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06575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637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209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781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353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3567" b="1">
                <a:solidFill>
                  <a:schemeClr val="tx1">
                    <a:lumMod val="95000"/>
                    <a:lumOff val="5000"/>
                  </a:schemeClr>
                </a:solidFill>
                <a:latin typeface="Vrinda" panose="020B0502040204020203" pitchFamily="34" charset="0"/>
                <a:ea typeface="華康中圓體" pitchFamily="49" charset="-120"/>
                <a:cs typeface="Vrinda" panose="020B0502040204020203" pitchFamily="34" charset="0"/>
              </a:rPr>
              <a:t>Ø</a:t>
            </a:r>
            <a:r>
              <a:rPr lang="en-US" altLang="zh-TW" sz="3567" b="1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24h7</a:t>
            </a:r>
            <a:endParaRPr lang="zh-TW" altLang="en-US" sz="3567" b="1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27336" name="Rectangle 8"/>
          <p:cNvSpPr>
            <a:spLocks noChangeArrowheads="1"/>
          </p:cNvSpPr>
          <p:nvPr/>
        </p:nvSpPr>
        <p:spPr bwMode="auto">
          <a:xfrm>
            <a:off x="1663009" y="5063458"/>
            <a:ext cx="10056324" cy="906085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783"/>
          </a:p>
        </p:txBody>
      </p:sp>
      <p:sp>
        <p:nvSpPr>
          <p:cNvPr id="227340" name="Text Box 12"/>
          <p:cNvSpPr txBox="1">
            <a:spLocks noChangeAspect="1" noChangeArrowheads="1"/>
          </p:cNvSpPr>
          <p:nvPr/>
        </p:nvSpPr>
        <p:spPr bwMode="auto">
          <a:xfrm>
            <a:off x="4753655" y="3326797"/>
            <a:ext cx="3699849" cy="1372363"/>
          </a:xfrm>
          <a:prstGeom prst="rect">
            <a:avLst/>
          </a:prstGeom>
          <a:solidFill>
            <a:srgbClr val="FF66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50850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03288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52550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06575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637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209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781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353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1982" b="1">
                <a:latin typeface="SimSun-PUA" pitchFamily="2" charset="-122"/>
                <a:ea typeface="SimSun-PUA" pitchFamily="2" charset="-122"/>
              </a:rPr>
              <a:t> </a:t>
            </a:r>
            <a:r>
              <a:rPr lang="en-US" altLang="zh-TW" sz="3567" b="1">
                <a:latin typeface="SimSun-PUA" pitchFamily="2" charset="-122"/>
                <a:ea typeface="SimSun-PUA" pitchFamily="2" charset="-122"/>
              </a:rPr>
              <a:t>  0</a:t>
            </a:r>
          </a:p>
          <a:p>
            <a:pPr algn="ctr">
              <a:spcBef>
                <a:spcPct val="50000"/>
              </a:spcBef>
            </a:pPr>
            <a:r>
              <a:rPr lang="en-US" altLang="zh-TW" sz="3567" b="1">
                <a:solidFill>
                  <a:schemeClr val="tx1">
                    <a:lumMod val="95000"/>
                    <a:lumOff val="5000"/>
                  </a:schemeClr>
                </a:solidFill>
                <a:latin typeface="Vrinda" panose="020B0502040204020203" pitchFamily="34" charset="0"/>
                <a:ea typeface="華康中圓體" pitchFamily="49" charset="-120"/>
                <a:cs typeface="Vrinda" panose="020B0502040204020203" pitchFamily="34" charset="0"/>
              </a:rPr>
              <a:t>Ø</a:t>
            </a:r>
            <a:r>
              <a:rPr lang="en-US" altLang="zh-TW" sz="3567" b="1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24</a:t>
            </a:r>
            <a:r>
              <a:rPr lang="zh-TW" altLang="en-US" sz="3567" b="1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</a:t>
            </a:r>
            <a:r>
              <a:rPr lang="en-US" altLang="zh-TW" sz="3567" b="1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-0.021</a:t>
            </a:r>
            <a:endParaRPr lang="zh-TW" altLang="en-US" sz="3567" b="1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27344" name="Rectangle 16"/>
          <p:cNvSpPr>
            <a:spLocks noChangeArrowheads="1"/>
          </p:cNvSpPr>
          <p:nvPr/>
        </p:nvSpPr>
        <p:spPr bwMode="auto">
          <a:xfrm>
            <a:off x="10284698" y="2464385"/>
            <a:ext cx="528550" cy="3505159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783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913875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1-5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公差災難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災難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8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還在查公差表</a:t>
            </a:r>
            <a:endParaRPr lang="en-US" altLang="zh-TW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266759" y="6911811"/>
            <a:ext cx="2675732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21</a:t>
            </a: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*</a:t>
            </a:r>
            <a:r>
              <a:rPr lang="en-US" altLang="zh-TW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0.001=0.021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D5E9E5B-DFF1-4608-90A6-13EDDF7D8D93}"/>
              </a:ext>
            </a:extLst>
          </p:cNvPr>
          <p:cNvSpPr/>
          <p:nvPr/>
        </p:nvSpPr>
        <p:spPr>
          <a:xfrm>
            <a:off x="8622937" y="6936886"/>
            <a:ext cx="2675732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1mm=1000µ</a:t>
            </a: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微米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060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6" grpId="0" animBg="1"/>
      <p:bldP spid="227340" grpId="0" animBg="1"/>
      <p:bldP spid="2273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3" b="9254"/>
          <a:stretch/>
        </p:blipFill>
        <p:spPr bwMode="auto">
          <a:xfrm>
            <a:off x="1639135" y="2079597"/>
            <a:ext cx="10080198" cy="473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35" name="Text Box 7"/>
          <p:cNvSpPr txBox="1">
            <a:spLocks noChangeAspect="1" noChangeArrowheads="1"/>
          </p:cNvSpPr>
          <p:nvPr/>
        </p:nvSpPr>
        <p:spPr bwMode="auto">
          <a:xfrm>
            <a:off x="1450366" y="198102"/>
            <a:ext cx="1585649" cy="548933"/>
          </a:xfrm>
          <a:prstGeom prst="rect">
            <a:avLst/>
          </a:prstGeom>
          <a:solidFill>
            <a:srgbClr val="FF66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50850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03288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52550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06575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637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209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781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353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3567" b="1">
                <a:solidFill>
                  <a:schemeClr val="tx1">
                    <a:lumMod val="95000"/>
                    <a:lumOff val="5000"/>
                  </a:schemeClr>
                </a:solidFill>
                <a:latin typeface="Vrinda" panose="020B0502040204020203" pitchFamily="34" charset="0"/>
                <a:ea typeface="華康中圓體" pitchFamily="49" charset="-120"/>
                <a:cs typeface="Vrinda" panose="020B0502040204020203" pitchFamily="34" charset="0"/>
              </a:rPr>
              <a:t>Ø</a:t>
            </a:r>
            <a:r>
              <a:rPr lang="en-US" altLang="zh-TW" sz="3567" b="1"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10</a:t>
            </a:r>
            <a:r>
              <a:rPr lang="en-US" altLang="zh-TW" sz="3567" b="1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h7</a:t>
            </a:r>
            <a:endParaRPr lang="zh-TW" altLang="en-US" sz="3567" b="1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27336" name="Rectangle 8"/>
          <p:cNvSpPr>
            <a:spLocks noChangeArrowheads="1"/>
          </p:cNvSpPr>
          <p:nvPr/>
        </p:nvSpPr>
        <p:spPr bwMode="auto">
          <a:xfrm>
            <a:off x="1639134" y="3930853"/>
            <a:ext cx="10004692" cy="1208115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783"/>
          </a:p>
        </p:txBody>
      </p:sp>
      <p:sp>
        <p:nvSpPr>
          <p:cNvPr id="227340" name="Text Box 12"/>
          <p:cNvSpPr txBox="1">
            <a:spLocks noChangeAspect="1" noChangeArrowheads="1"/>
          </p:cNvSpPr>
          <p:nvPr/>
        </p:nvSpPr>
        <p:spPr bwMode="auto">
          <a:xfrm>
            <a:off x="5206696" y="5272259"/>
            <a:ext cx="2793763" cy="1372363"/>
          </a:xfrm>
          <a:prstGeom prst="rect">
            <a:avLst/>
          </a:prstGeom>
          <a:solidFill>
            <a:srgbClr val="FF66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50850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03288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52550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06575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637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209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781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353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1982" b="1">
                <a:latin typeface="SimSun-PUA" pitchFamily="2" charset="-122"/>
                <a:ea typeface="SimSun-PUA" pitchFamily="2" charset="-122"/>
              </a:rPr>
              <a:t> </a:t>
            </a:r>
            <a:r>
              <a:rPr lang="en-US" altLang="zh-TW" sz="3567" b="1">
                <a:latin typeface="SimSun-PUA" pitchFamily="2" charset="-122"/>
                <a:ea typeface="SimSun-PUA" pitchFamily="2" charset="-122"/>
              </a:rPr>
              <a:t>  0</a:t>
            </a:r>
          </a:p>
          <a:p>
            <a:pPr algn="ctr">
              <a:spcBef>
                <a:spcPct val="50000"/>
              </a:spcBef>
            </a:pPr>
            <a:r>
              <a:rPr lang="en-US" altLang="zh-TW" sz="3567" b="1">
                <a:solidFill>
                  <a:schemeClr val="tx1">
                    <a:lumMod val="95000"/>
                    <a:lumOff val="5000"/>
                  </a:schemeClr>
                </a:solidFill>
                <a:latin typeface="Vrinda" panose="020B0502040204020203" pitchFamily="34" charset="0"/>
                <a:ea typeface="華康中圓體" pitchFamily="49" charset="-120"/>
                <a:cs typeface="Vrinda" panose="020B0502040204020203" pitchFamily="34" charset="0"/>
              </a:rPr>
              <a:t>Ø</a:t>
            </a:r>
            <a:r>
              <a:rPr lang="en-US" altLang="zh-TW" sz="3567" b="1">
                <a:latin typeface="SimSun" panose="02010600030101010101" pitchFamily="2" charset="-122"/>
                <a:ea typeface="SimSun" panose="02010600030101010101" pitchFamily="2" charset="-122"/>
                <a:cs typeface="Verdana" panose="020B0604030504040204" pitchFamily="34" charset="0"/>
              </a:rPr>
              <a:t>10</a:t>
            </a:r>
            <a:r>
              <a:rPr lang="zh-TW" altLang="en-US" sz="3567" b="1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3567" b="1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-0.015</a:t>
            </a:r>
            <a:endParaRPr lang="zh-TW" altLang="en-US" sz="3567" b="1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27344" name="Rectangle 16"/>
          <p:cNvSpPr>
            <a:spLocks noChangeArrowheads="1"/>
          </p:cNvSpPr>
          <p:nvPr/>
        </p:nvSpPr>
        <p:spPr bwMode="auto">
          <a:xfrm>
            <a:off x="10284698" y="2464388"/>
            <a:ext cx="528550" cy="267458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783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913875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1-5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公差災難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災難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8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還在查公差表</a:t>
            </a:r>
            <a:endParaRPr lang="en-US" altLang="zh-TW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66759" y="6911811"/>
            <a:ext cx="2675732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15</a:t>
            </a: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*</a:t>
            </a:r>
            <a:r>
              <a:rPr lang="en-US" altLang="zh-TW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0.001=0.015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706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6" grpId="0" animBg="1"/>
      <p:bldP spid="227340" grpId="0" animBg="1"/>
      <p:bldP spid="2273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1-5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公差災難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公差查詢程式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05437" y="6630466"/>
            <a:ext cx="1151277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774" b="1">
                <a:solidFill>
                  <a:srgbClr val="FF0000"/>
                </a:solidFill>
                <a:latin typeface="Vrinda" panose="020B0502040204020203" pitchFamily="34" charset="0"/>
                <a:ea typeface="華康中圓體" pitchFamily="49" charset="-120"/>
                <a:cs typeface="Vrinda" panose="020B0502040204020203" pitchFamily="34" charset="0"/>
              </a:rPr>
              <a:t>Ø</a:t>
            </a:r>
            <a:r>
              <a:rPr lang="en-US" altLang="zh-TW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24H7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907" y="2128000"/>
            <a:ext cx="4596495" cy="439828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95" y="2068296"/>
            <a:ext cx="4655085" cy="445435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685463" y="6619787"/>
            <a:ext cx="1151277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774" b="1">
                <a:solidFill>
                  <a:srgbClr val="FF0000"/>
                </a:solidFill>
                <a:latin typeface="Vrinda" panose="020B0502040204020203" pitchFamily="34" charset="0"/>
                <a:ea typeface="華康中圓體" pitchFamily="49" charset="-120"/>
                <a:cs typeface="Vrinda" panose="020B0502040204020203" pitchFamily="34" charset="0"/>
              </a:rPr>
              <a:t>Ø10</a:t>
            </a:r>
            <a:r>
              <a:rPr lang="en-US" altLang="zh-TW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H7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8815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5" name="Text Box 7"/>
          <p:cNvSpPr txBox="1">
            <a:spLocks noChangeAspect="1" noChangeArrowheads="1"/>
          </p:cNvSpPr>
          <p:nvPr/>
        </p:nvSpPr>
        <p:spPr bwMode="auto">
          <a:xfrm>
            <a:off x="1950072" y="5790066"/>
            <a:ext cx="1585649" cy="548933"/>
          </a:xfrm>
          <a:prstGeom prst="rect">
            <a:avLst/>
          </a:prstGeom>
          <a:solidFill>
            <a:srgbClr val="FF66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50850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03288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52550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06575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637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209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781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353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3567" b="1">
                <a:solidFill>
                  <a:schemeClr val="tx1">
                    <a:lumMod val="95000"/>
                    <a:lumOff val="5000"/>
                  </a:schemeClr>
                </a:solidFill>
                <a:latin typeface="Vrinda" panose="020B0502040204020203" pitchFamily="34" charset="0"/>
                <a:ea typeface="華康中圓體" pitchFamily="49" charset="-120"/>
                <a:cs typeface="Vrinda" panose="020B0502040204020203" pitchFamily="34" charset="0"/>
              </a:rPr>
              <a:t>Ø</a:t>
            </a:r>
            <a:r>
              <a:rPr lang="en-US" altLang="zh-TW" sz="3567" b="1"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10</a:t>
            </a:r>
            <a:r>
              <a:rPr lang="en-US" altLang="zh-TW" sz="3567" b="1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h7</a:t>
            </a:r>
            <a:endParaRPr lang="zh-TW" altLang="en-US" sz="3567" b="1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913875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1-5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公差災難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災難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8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還在查公差表</a:t>
            </a:r>
            <a:endParaRPr lang="en-US" altLang="zh-TW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972FB0DC-8511-47E6-8843-04D128383A0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529627" y="3244164"/>
            <a:ext cx="1585649" cy="548933"/>
          </a:xfrm>
          <a:prstGeom prst="rect">
            <a:avLst/>
          </a:prstGeom>
          <a:solidFill>
            <a:srgbClr val="33CC33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50850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03288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52550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06575" algn="l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637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209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781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35375" defTabSz="903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3567" b="1">
                <a:solidFill>
                  <a:schemeClr val="tx1">
                    <a:lumMod val="95000"/>
                    <a:lumOff val="5000"/>
                  </a:schemeClr>
                </a:solidFill>
                <a:latin typeface="Vrinda" panose="020B0502040204020203" pitchFamily="34" charset="0"/>
                <a:ea typeface="華康中圓體" pitchFamily="49" charset="-120"/>
                <a:cs typeface="Vrinda" panose="020B0502040204020203" pitchFamily="34" charset="0"/>
              </a:rPr>
              <a:t>Ø</a:t>
            </a:r>
            <a:r>
              <a:rPr lang="en-US" altLang="zh-TW" sz="3567" b="1"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10</a:t>
            </a:r>
            <a:r>
              <a:rPr lang="en-US" altLang="zh-TW" sz="3567" b="1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H7</a:t>
            </a:r>
            <a:endParaRPr lang="zh-TW" altLang="en-US" sz="3567" b="1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E11B9AC-10A9-4FC5-9BB8-019848D1F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58" y="2357260"/>
            <a:ext cx="6420881" cy="284515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60288A9-1E6B-4644-9751-17FE611C8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930" y="3793097"/>
            <a:ext cx="6597725" cy="300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8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/>
          <p:cNvCxnSpPr/>
          <p:nvPr/>
        </p:nvCxnSpPr>
        <p:spPr>
          <a:xfrm>
            <a:off x="1625197" y="1157358"/>
            <a:ext cx="0" cy="503515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>
            <a:off x="1203292" y="1157358"/>
            <a:ext cx="0" cy="2727378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1203292" y="3896950"/>
            <a:ext cx="0" cy="2400467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470097" y="3556503"/>
            <a:ext cx="385042" cy="495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22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0</a:t>
            </a:r>
            <a:endParaRPr lang="zh-TW" altLang="en-US" sz="2622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 rot="16200000">
            <a:off x="83312" y="2196614"/>
            <a:ext cx="1446230" cy="495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22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正偏差</a:t>
            </a:r>
            <a:r>
              <a:rPr lang="en-US" altLang="zh-TW" sz="2622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+</a:t>
            </a:r>
            <a:endParaRPr lang="zh-TW" altLang="en-US" sz="2622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 rot="16200000">
            <a:off x="136211" y="4974198"/>
            <a:ext cx="1340432" cy="495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22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負偏差</a:t>
            </a:r>
            <a:r>
              <a:rPr lang="en-US" altLang="zh-TW" sz="2622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endParaRPr lang="zh-TW" altLang="en-US" sz="2622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8" name="直線單箭頭接點 27"/>
          <p:cNvCxnSpPr/>
          <p:nvPr/>
        </p:nvCxnSpPr>
        <p:spPr>
          <a:xfrm flipV="1">
            <a:off x="12115112" y="3896950"/>
            <a:ext cx="0" cy="2400467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 rot="16200000">
            <a:off x="11080502" y="4974198"/>
            <a:ext cx="1531188" cy="495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22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基準尺度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11361782" y="3360241"/>
            <a:ext cx="1194558" cy="495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22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基準線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6870155" y="5143526"/>
            <a:ext cx="707245" cy="720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軸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2410492" y="5521822"/>
            <a:ext cx="342325" cy="1039029"/>
            <a:chOff x="1654680" y="3767535"/>
            <a:chExt cx="234989" cy="713241"/>
          </a:xfrm>
        </p:grpSpPr>
        <p:sp>
          <p:nvSpPr>
            <p:cNvPr id="35" name="矩形 34"/>
            <p:cNvSpPr/>
            <p:nvPr/>
          </p:nvSpPr>
          <p:spPr>
            <a:xfrm>
              <a:off x="1688059" y="3767535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27" name="矩形 126"/>
            <p:cNvSpPr/>
            <p:nvPr/>
          </p:nvSpPr>
          <p:spPr>
            <a:xfrm>
              <a:off x="1676436" y="4064839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1654680" y="4083918"/>
              <a:ext cx="223597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b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8" name="群組 57"/>
          <p:cNvGrpSpPr/>
          <p:nvPr/>
        </p:nvGrpSpPr>
        <p:grpSpPr>
          <a:xfrm>
            <a:off x="3344654" y="4873556"/>
            <a:ext cx="328324" cy="1041550"/>
            <a:chOff x="2295940" y="3322533"/>
            <a:chExt cx="225378" cy="714972"/>
          </a:xfrm>
        </p:grpSpPr>
        <p:sp>
          <p:nvSpPr>
            <p:cNvPr id="44" name="矩形 43"/>
            <p:cNvSpPr/>
            <p:nvPr/>
          </p:nvSpPr>
          <p:spPr>
            <a:xfrm>
              <a:off x="2330549" y="3322533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30" name="矩形 129"/>
            <p:cNvSpPr/>
            <p:nvPr/>
          </p:nvSpPr>
          <p:spPr>
            <a:xfrm>
              <a:off x="2295940" y="3621568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2296620" y="3590895"/>
              <a:ext cx="224698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d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5" name="群組 54"/>
          <p:cNvGrpSpPr/>
          <p:nvPr/>
        </p:nvGrpSpPr>
        <p:grpSpPr>
          <a:xfrm>
            <a:off x="3723181" y="4658910"/>
            <a:ext cx="321115" cy="1024103"/>
            <a:chOff x="2555776" y="3175189"/>
            <a:chExt cx="220429" cy="702995"/>
          </a:xfrm>
        </p:grpSpPr>
        <p:sp>
          <p:nvSpPr>
            <p:cNvPr id="47" name="矩形 46"/>
            <p:cNvSpPr/>
            <p:nvPr/>
          </p:nvSpPr>
          <p:spPr>
            <a:xfrm>
              <a:off x="2597350" y="3175189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31" name="矩形 130"/>
            <p:cNvSpPr/>
            <p:nvPr/>
          </p:nvSpPr>
          <p:spPr>
            <a:xfrm>
              <a:off x="2555776" y="3462247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2562511" y="3424251"/>
              <a:ext cx="213694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e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3974575" y="4461699"/>
            <a:ext cx="386644" cy="996524"/>
            <a:chOff x="2728348" y="3039814"/>
            <a:chExt cx="265412" cy="684064"/>
          </a:xfrm>
        </p:grpSpPr>
        <p:sp>
          <p:nvSpPr>
            <p:cNvPr id="50" name="矩形 49"/>
            <p:cNvSpPr/>
            <p:nvPr/>
          </p:nvSpPr>
          <p:spPr>
            <a:xfrm>
              <a:off x="2789046" y="3039814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32" name="矩形 131"/>
            <p:cNvSpPr/>
            <p:nvPr/>
          </p:nvSpPr>
          <p:spPr>
            <a:xfrm>
              <a:off x="2769009" y="3307941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2728348" y="3302863"/>
              <a:ext cx="265412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ef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4356646" y="4351459"/>
            <a:ext cx="310632" cy="1001866"/>
            <a:chOff x="2990615" y="2964139"/>
            <a:chExt cx="213233" cy="687731"/>
          </a:xfrm>
        </p:grpSpPr>
        <p:sp>
          <p:nvSpPr>
            <p:cNvPr id="53" name="矩形 52"/>
            <p:cNvSpPr/>
            <p:nvPr/>
          </p:nvSpPr>
          <p:spPr>
            <a:xfrm>
              <a:off x="3032246" y="2964139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33" name="矩形 132"/>
            <p:cNvSpPr/>
            <p:nvPr/>
          </p:nvSpPr>
          <p:spPr>
            <a:xfrm>
              <a:off x="2990615" y="3235933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3015013" y="3230855"/>
              <a:ext cx="178482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f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4613887" y="4196939"/>
            <a:ext cx="402673" cy="1038883"/>
            <a:chOff x="3167206" y="2858069"/>
            <a:chExt cx="276415" cy="713141"/>
          </a:xfrm>
        </p:grpSpPr>
        <p:sp>
          <p:nvSpPr>
            <p:cNvPr id="56" name="矩形 55"/>
            <p:cNvSpPr/>
            <p:nvPr/>
          </p:nvSpPr>
          <p:spPr>
            <a:xfrm>
              <a:off x="3233406" y="2858069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34" name="矩形 133"/>
            <p:cNvSpPr/>
            <p:nvPr/>
          </p:nvSpPr>
          <p:spPr>
            <a:xfrm>
              <a:off x="3203848" y="3155273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3167206" y="3155273"/>
              <a:ext cx="276415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fg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5024038" y="3994061"/>
            <a:ext cx="327334" cy="1032830"/>
            <a:chOff x="3448748" y="2718804"/>
            <a:chExt cx="224698" cy="708986"/>
          </a:xfrm>
        </p:grpSpPr>
        <p:sp>
          <p:nvSpPr>
            <p:cNvPr id="59" name="矩形 58"/>
            <p:cNvSpPr/>
            <p:nvPr/>
          </p:nvSpPr>
          <p:spPr>
            <a:xfrm>
              <a:off x="3489089" y="2718804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35" name="矩形 134"/>
            <p:cNvSpPr/>
            <p:nvPr/>
          </p:nvSpPr>
          <p:spPr>
            <a:xfrm>
              <a:off x="3454480" y="3011853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3448748" y="2967866"/>
              <a:ext cx="224698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g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5650538" y="3682974"/>
            <a:ext cx="310632" cy="1077438"/>
            <a:chOff x="3878807" y="2505258"/>
            <a:chExt cx="213233" cy="739607"/>
          </a:xfrm>
        </p:grpSpPr>
        <p:sp>
          <p:nvSpPr>
            <p:cNvPr id="123" name="矩形 122"/>
            <p:cNvSpPr/>
            <p:nvPr/>
          </p:nvSpPr>
          <p:spPr>
            <a:xfrm>
              <a:off x="3901888" y="2611678"/>
              <a:ext cx="144016" cy="236461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37" name="矩形 136"/>
            <p:cNvSpPr/>
            <p:nvPr/>
          </p:nvSpPr>
          <p:spPr>
            <a:xfrm>
              <a:off x="3878807" y="2828928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24" name="矩形 123"/>
            <p:cNvSpPr/>
            <p:nvPr/>
          </p:nvSpPr>
          <p:spPr>
            <a:xfrm>
              <a:off x="3901888" y="2505258"/>
              <a:ext cx="144016" cy="142326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66" name="文字方塊 65"/>
            <p:cNvSpPr txBox="1"/>
            <p:nvPr/>
          </p:nvSpPr>
          <p:spPr>
            <a:xfrm>
              <a:off x="3902354" y="2848139"/>
              <a:ext cx="166377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j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5334933" y="3884737"/>
            <a:ext cx="320921" cy="1022593"/>
            <a:chOff x="3662163" y="2643758"/>
            <a:chExt cx="220296" cy="701959"/>
          </a:xfrm>
        </p:grpSpPr>
        <p:sp>
          <p:nvSpPr>
            <p:cNvPr id="121" name="矩形 120"/>
            <p:cNvSpPr/>
            <p:nvPr/>
          </p:nvSpPr>
          <p:spPr>
            <a:xfrm>
              <a:off x="3700303" y="2643758"/>
              <a:ext cx="144016" cy="318104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36" name="矩形 135"/>
            <p:cNvSpPr/>
            <p:nvPr/>
          </p:nvSpPr>
          <p:spPr>
            <a:xfrm>
              <a:off x="3667713" y="2929780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22" name="文字方塊 121"/>
            <p:cNvSpPr txBox="1"/>
            <p:nvPr/>
          </p:nvSpPr>
          <p:spPr>
            <a:xfrm>
              <a:off x="3662163" y="2942823"/>
              <a:ext cx="220296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h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5985943" y="2989980"/>
            <a:ext cx="359713" cy="1871631"/>
            <a:chOff x="4109051" y="2029552"/>
            <a:chExt cx="246925" cy="1284781"/>
          </a:xfrm>
        </p:grpSpPr>
        <p:sp>
          <p:nvSpPr>
            <p:cNvPr id="68" name="矩形 67"/>
            <p:cNvSpPr/>
            <p:nvPr/>
          </p:nvSpPr>
          <p:spPr>
            <a:xfrm>
              <a:off x="4155443" y="2610720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38" name="矩形 137"/>
            <p:cNvSpPr/>
            <p:nvPr/>
          </p:nvSpPr>
          <p:spPr>
            <a:xfrm>
              <a:off x="4134955" y="2898396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25" name="矩形 124"/>
            <p:cNvSpPr/>
            <p:nvPr/>
          </p:nvSpPr>
          <p:spPr>
            <a:xfrm>
              <a:off x="4155443" y="2427734"/>
              <a:ext cx="144016" cy="218892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4109051" y="2942823"/>
              <a:ext cx="236802" cy="2480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js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0" name="矩形 139"/>
            <p:cNvSpPr/>
            <p:nvPr/>
          </p:nvSpPr>
          <p:spPr>
            <a:xfrm>
              <a:off x="4142743" y="2029552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6371689" y="2865442"/>
            <a:ext cx="310632" cy="1330698"/>
            <a:chOff x="4373843" y="1944064"/>
            <a:chExt cx="213233" cy="913457"/>
          </a:xfrm>
        </p:grpSpPr>
        <p:sp>
          <p:nvSpPr>
            <p:cNvPr id="75" name="矩形 74"/>
            <p:cNvSpPr/>
            <p:nvPr/>
          </p:nvSpPr>
          <p:spPr>
            <a:xfrm>
              <a:off x="4409390" y="2325556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63" name="文字方塊 62"/>
            <p:cNvSpPr txBox="1"/>
            <p:nvPr/>
          </p:nvSpPr>
          <p:spPr>
            <a:xfrm>
              <a:off x="4377302" y="2609495"/>
              <a:ext cx="208192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k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1" name="矩形 140"/>
            <p:cNvSpPr/>
            <p:nvPr/>
          </p:nvSpPr>
          <p:spPr>
            <a:xfrm>
              <a:off x="4373843" y="1944064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6668268" y="2694712"/>
            <a:ext cx="393056" cy="1462515"/>
            <a:chOff x="4577432" y="1826866"/>
            <a:chExt cx="269813" cy="1003943"/>
          </a:xfrm>
        </p:grpSpPr>
        <p:sp>
          <p:nvSpPr>
            <p:cNvPr id="80" name="矩形 79"/>
            <p:cNvSpPr/>
            <p:nvPr/>
          </p:nvSpPr>
          <p:spPr>
            <a:xfrm>
              <a:off x="4640331" y="2211710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79" name="文字方塊 78"/>
            <p:cNvSpPr txBox="1"/>
            <p:nvPr/>
          </p:nvSpPr>
          <p:spPr>
            <a:xfrm>
              <a:off x="4577432" y="2582783"/>
              <a:ext cx="269813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m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2" name="矩形 141"/>
            <p:cNvSpPr/>
            <p:nvPr/>
          </p:nvSpPr>
          <p:spPr>
            <a:xfrm>
              <a:off x="4585729" y="1826866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6990993" y="2488780"/>
            <a:ext cx="346757" cy="1353749"/>
            <a:chOff x="4798962" y="1685504"/>
            <a:chExt cx="238031" cy="929281"/>
          </a:xfrm>
        </p:grpSpPr>
        <p:sp>
          <p:nvSpPr>
            <p:cNvPr id="83" name="矩形 82"/>
            <p:cNvSpPr/>
            <p:nvPr/>
          </p:nvSpPr>
          <p:spPr>
            <a:xfrm>
              <a:off x="4854836" y="2076986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82" name="文字方塊 81"/>
            <p:cNvSpPr txBox="1"/>
            <p:nvPr/>
          </p:nvSpPr>
          <p:spPr>
            <a:xfrm>
              <a:off x="4816697" y="2366759"/>
              <a:ext cx="220296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n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3" name="矩形 142"/>
            <p:cNvSpPr/>
            <p:nvPr/>
          </p:nvSpPr>
          <p:spPr>
            <a:xfrm>
              <a:off x="4798962" y="1685504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7327794" y="2384055"/>
            <a:ext cx="334458" cy="1353576"/>
            <a:chOff x="5030166" y="1613615"/>
            <a:chExt cx="229589" cy="929162"/>
          </a:xfrm>
        </p:grpSpPr>
        <p:sp>
          <p:nvSpPr>
            <p:cNvPr id="86" name="矩形 85"/>
            <p:cNvSpPr/>
            <p:nvPr/>
          </p:nvSpPr>
          <p:spPr>
            <a:xfrm>
              <a:off x="5069957" y="2004978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85" name="文字方塊 84"/>
            <p:cNvSpPr txBox="1"/>
            <p:nvPr/>
          </p:nvSpPr>
          <p:spPr>
            <a:xfrm>
              <a:off x="5030166" y="2294751"/>
              <a:ext cx="223597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p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4" name="矩形 143"/>
            <p:cNvSpPr/>
            <p:nvPr/>
          </p:nvSpPr>
          <p:spPr>
            <a:xfrm>
              <a:off x="5046522" y="1613615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7662269" y="2273649"/>
            <a:ext cx="310632" cy="1345546"/>
            <a:chOff x="5259755" y="1537827"/>
            <a:chExt cx="213233" cy="923650"/>
          </a:xfrm>
        </p:grpSpPr>
        <p:sp>
          <p:nvSpPr>
            <p:cNvPr id="89" name="矩形 88"/>
            <p:cNvSpPr/>
            <p:nvPr/>
          </p:nvSpPr>
          <p:spPr>
            <a:xfrm>
              <a:off x="5300183" y="1923678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88" name="文字方塊 87"/>
            <p:cNvSpPr txBox="1"/>
            <p:nvPr/>
          </p:nvSpPr>
          <p:spPr>
            <a:xfrm>
              <a:off x="5280200" y="2213451"/>
              <a:ext cx="183984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r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5" name="矩形 144"/>
            <p:cNvSpPr/>
            <p:nvPr/>
          </p:nvSpPr>
          <p:spPr>
            <a:xfrm>
              <a:off x="5259755" y="1537827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7988534" y="2158955"/>
            <a:ext cx="310632" cy="1355340"/>
            <a:chOff x="5483726" y="1459096"/>
            <a:chExt cx="213233" cy="930373"/>
          </a:xfrm>
        </p:grpSpPr>
        <p:sp>
          <p:nvSpPr>
            <p:cNvPr id="92" name="矩形 91"/>
            <p:cNvSpPr/>
            <p:nvPr/>
          </p:nvSpPr>
          <p:spPr>
            <a:xfrm>
              <a:off x="5525392" y="1851670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91" name="文字方塊 90"/>
            <p:cNvSpPr txBox="1"/>
            <p:nvPr/>
          </p:nvSpPr>
          <p:spPr>
            <a:xfrm>
              <a:off x="5498806" y="2141443"/>
              <a:ext cx="197188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s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6" name="矩形 145"/>
            <p:cNvSpPr/>
            <p:nvPr/>
          </p:nvSpPr>
          <p:spPr>
            <a:xfrm>
              <a:off x="5483726" y="1459096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8309217" y="2081091"/>
            <a:ext cx="310632" cy="1346004"/>
            <a:chOff x="5703855" y="1405646"/>
            <a:chExt cx="213233" cy="923964"/>
          </a:xfrm>
        </p:grpSpPr>
        <p:sp>
          <p:nvSpPr>
            <p:cNvPr id="95" name="矩形 94"/>
            <p:cNvSpPr/>
            <p:nvPr/>
          </p:nvSpPr>
          <p:spPr>
            <a:xfrm>
              <a:off x="5745337" y="1791811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94" name="文字方塊 93"/>
            <p:cNvSpPr txBox="1"/>
            <p:nvPr/>
          </p:nvSpPr>
          <p:spPr>
            <a:xfrm>
              <a:off x="5725903" y="2081584"/>
              <a:ext cx="182883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t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7" name="矩形 146"/>
            <p:cNvSpPr/>
            <p:nvPr/>
          </p:nvSpPr>
          <p:spPr>
            <a:xfrm>
              <a:off x="5703855" y="1405646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8605454" y="1951748"/>
            <a:ext cx="344550" cy="1356912"/>
            <a:chOff x="5907208" y="1316858"/>
            <a:chExt cx="236516" cy="931452"/>
          </a:xfrm>
        </p:grpSpPr>
        <p:sp>
          <p:nvSpPr>
            <p:cNvPr id="98" name="矩形 97"/>
            <p:cNvSpPr/>
            <p:nvPr/>
          </p:nvSpPr>
          <p:spPr>
            <a:xfrm>
              <a:off x="5945347" y="1710511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97" name="文字方塊 96"/>
            <p:cNvSpPr txBox="1"/>
            <p:nvPr/>
          </p:nvSpPr>
          <p:spPr>
            <a:xfrm>
              <a:off x="5907208" y="2000284"/>
              <a:ext cx="220296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u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8" name="矩形 147"/>
            <p:cNvSpPr/>
            <p:nvPr/>
          </p:nvSpPr>
          <p:spPr>
            <a:xfrm>
              <a:off x="5930491" y="1316858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8978856" y="1855992"/>
            <a:ext cx="310632" cy="1361264"/>
            <a:chOff x="6163530" y="1251127"/>
            <a:chExt cx="213233" cy="934439"/>
          </a:xfrm>
        </p:grpSpPr>
        <p:sp>
          <p:nvSpPr>
            <p:cNvPr id="101" name="矩形 100"/>
            <p:cNvSpPr/>
            <p:nvPr/>
          </p:nvSpPr>
          <p:spPr>
            <a:xfrm>
              <a:off x="6198139" y="1647767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00" name="文字方塊 99"/>
            <p:cNvSpPr txBox="1"/>
            <p:nvPr/>
          </p:nvSpPr>
          <p:spPr>
            <a:xfrm>
              <a:off x="6167151" y="1937540"/>
              <a:ext cx="205991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v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9" name="矩形 148"/>
            <p:cNvSpPr/>
            <p:nvPr/>
          </p:nvSpPr>
          <p:spPr>
            <a:xfrm>
              <a:off x="6163530" y="1251127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9301497" y="1748887"/>
            <a:ext cx="310632" cy="1358009"/>
            <a:chOff x="6385004" y="1177605"/>
            <a:chExt cx="213233" cy="932205"/>
          </a:xfrm>
        </p:grpSpPr>
        <p:sp>
          <p:nvSpPr>
            <p:cNvPr id="104" name="矩形 103"/>
            <p:cNvSpPr/>
            <p:nvPr/>
          </p:nvSpPr>
          <p:spPr>
            <a:xfrm>
              <a:off x="6419613" y="1572011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03" name="文字方塊 102"/>
            <p:cNvSpPr txBox="1"/>
            <p:nvPr/>
          </p:nvSpPr>
          <p:spPr>
            <a:xfrm>
              <a:off x="6390826" y="1861784"/>
              <a:ext cx="201590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x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0" name="矩形 149"/>
            <p:cNvSpPr/>
            <p:nvPr/>
          </p:nvSpPr>
          <p:spPr>
            <a:xfrm>
              <a:off x="6385004" y="1177605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9629579" y="1601649"/>
            <a:ext cx="312850" cy="1349079"/>
            <a:chOff x="6610223" y="1076533"/>
            <a:chExt cx="214756" cy="926075"/>
          </a:xfrm>
        </p:grpSpPr>
        <p:sp>
          <p:nvSpPr>
            <p:cNvPr id="107" name="矩形 106"/>
            <p:cNvSpPr/>
            <p:nvPr/>
          </p:nvSpPr>
          <p:spPr>
            <a:xfrm>
              <a:off x="6649426" y="1464809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06" name="文字方塊 105"/>
            <p:cNvSpPr txBox="1"/>
            <p:nvPr/>
          </p:nvSpPr>
          <p:spPr>
            <a:xfrm>
              <a:off x="6617887" y="1754582"/>
              <a:ext cx="207092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y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1" name="矩形 150"/>
            <p:cNvSpPr/>
            <p:nvPr/>
          </p:nvSpPr>
          <p:spPr>
            <a:xfrm>
              <a:off x="6610223" y="1076533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9940208" y="1477381"/>
            <a:ext cx="312910" cy="1345855"/>
            <a:chOff x="6823456" y="991229"/>
            <a:chExt cx="214797" cy="923862"/>
          </a:xfrm>
        </p:grpSpPr>
        <p:sp>
          <p:nvSpPr>
            <p:cNvPr id="110" name="矩形 109"/>
            <p:cNvSpPr/>
            <p:nvPr/>
          </p:nvSpPr>
          <p:spPr>
            <a:xfrm>
              <a:off x="6865450" y="137729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09" name="文字方塊 108"/>
            <p:cNvSpPr txBox="1"/>
            <p:nvPr/>
          </p:nvSpPr>
          <p:spPr>
            <a:xfrm>
              <a:off x="6836663" y="1667065"/>
              <a:ext cx="201590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z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2" name="矩形 151"/>
            <p:cNvSpPr/>
            <p:nvPr/>
          </p:nvSpPr>
          <p:spPr>
            <a:xfrm>
              <a:off x="6823456" y="991229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10208657" y="1368214"/>
            <a:ext cx="417101" cy="1348651"/>
            <a:chOff x="7007733" y="916292"/>
            <a:chExt cx="286319" cy="925781"/>
          </a:xfrm>
        </p:grpSpPr>
        <p:sp>
          <p:nvSpPr>
            <p:cNvPr id="113" name="矩形 112"/>
            <p:cNvSpPr/>
            <p:nvPr/>
          </p:nvSpPr>
          <p:spPr>
            <a:xfrm>
              <a:off x="7078885" y="1304274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12" name="文字方塊 111"/>
            <p:cNvSpPr txBox="1"/>
            <p:nvPr/>
          </p:nvSpPr>
          <p:spPr>
            <a:xfrm>
              <a:off x="7007733" y="1594047"/>
              <a:ext cx="286319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za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3" name="矩形 152"/>
            <p:cNvSpPr/>
            <p:nvPr/>
          </p:nvSpPr>
          <p:spPr>
            <a:xfrm>
              <a:off x="7044276" y="916292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10588152" y="1225865"/>
            <a:ext cx="434734" cy="1375573"/>
            <a:chOff x="7268230" y="818576"/>
            <a:chExt cx="298423" cy="944262"/>
          </a:xfrm>
        </p:grpSpPr>
        <p:sp>
          <p:nvSpPr>
            <p:cNvPr id="116" name="矩形 115"/>
            <p:cNvSpPr/>
            <p:nvPr/>
          </p:nvSpPr>
          <p:spPr>
            <a:xfrm>
              <a:off x="7345433" y="1225039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15" name="文字方塊 114"/>
            <p:cNvSpPr txBox="1"/>
            <p:nvPr/>
          </p:nvSpPr>
          <p:spPr>
            <a:xfrm>
              <a:off x="7268230" y="1514812"/>
              <a:ext cx="298423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zb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4" name="矩形 153"/>
            <p:cNvSpPr/>
            <p:nvPr/>
          </p:nvSpPr>
          <p:spPr>
            <a:xfrm>
              <a:off x="7311095" y="818576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10930122" y="1105949"/>
            <a:ext cx="405880" cy="1359355"/>
            <a:chOff x="7502972" y="736260"/>
            <a:chExt cx="278616" cy="933129"/>
          </a:xfrm>
        </p:grpSpPr>
        <p:sp>
          <p:nvSpPr>
            <p:cNvPr id="119" name="矩形 118"/>
            <p:cNvSpPr/>
            <p:nvPr/>
          </p:nvSpPr>
          <p:spPr>
            <a:xfrm>
              <a:off x="7570272" y="1131590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18" name="文字方塊 117"/>
            <p:cNvSpPr txBox="1"/>
            <p:nvPr/>
          </p:nvSpPr>
          <p:spPr>
            <a:xfrm>
              <a:off x="7502972" y="1421363"/>
              <a:ext cx="278616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zc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5" name="矩形 154"/>
            <p:cNvSpPr/>
            <p:nvPr/>
          </p:nvSpPr>
          <p:spPr>
            <a:xfrm>
              <a:off x="7555614" y="736260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</p:grpSp>
      <p:grpSp>
        <p:nvGrpSpPr>
          <p:cNvPr id="65" name="群組 64"/>
          <p:cNvGrpSpPr/>
          <p:nvPr/>
        </p:nvGrpSpPr>
        <p:grpSpPr>
          <a:xfrm>
            <a:off x="2112678" y="5934591"/>
            <a:ext cx="310631" cy="992221"/>
            <a:chOff x="1450250" y="4050880"/>
            <a:chExt cx="213233" cy="681110"/>
          </a:xfrm>
        </p:grpSpPr>
        <p:sp>
          <p:nvSpPr>
            <p:cNvPr id="26" name="矩形 25"/>
            <p:cNvSpPr/>
            <p:nvPr/>
          </p:nvSpPr>
          <p:spPr>
            <a:xfrm>
              <a:off x="1484859" y="4050880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4" name="矩形 3"/>
            <p:cNvSpPr/>
            <p:nvPr/>
          </p:nvSpPr>
          <p:spPr>
            <a:xfrm>
              <a:off x="1450250" y="4316053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1451120" y="4310975"/>
              <a:ext cx="211493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a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2" name="群組 61"/>
          <p:cNvGrpSpPr/>
          <p:nvPr/>
        </p:nvGrpSpPr>
        <p:grpSpPr>
          <a:xfrm>
            <a:off x="2742073" y="5171466"/>
            <a:ext cx="310631" cy="1037234"/>
            <a:chOff x="1882298" y="3527033"/>
            <a:chExt cx="213233" cy="712009"/>
          </a:xfrm>
        </p:grpSpPr>
        <p:sp>
          <p:nvSpPr>
            <p:cNvPr id="38" name="矩形 37"/>
            <p:cNvSpPr/>
            <p:nvPr/>
          </p:nvSpPr>
          <p:spPr>
            <a:xfrm>
              <a:off x="1916907" y="3527033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28" name="矩形 127"/>
            <p:cNvSpPr/>
            <p:nvPr/>
          </p:nvSpPr>
          <p:spPr>
            <a:xfrm>
              <a:off x="1882298" y="3823105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1887020" y="3806919"/>
              <a:ext cx="203791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c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1" name="群組 60"/>
          <p:cNvGrpSpPr/>
          <p:nvPr/>
        </p:nvGrpSpPr>
        <p:grpSpPr>
          <a:xfrm>
            <a:off x="3026606" y="5075319"/>
            <a:ext cx="444768" cy="1012300"/>
            <a:chOff x="2077614" y="3461033"/>
            <a:chExt cx="305311" cy="694893"/>
          </a:xfrm>
        </p:grpSpPr>
        <p:sp>
          <p:nvSpPr>
            <p:cNvPr id="41" name="矩形 40"/>
            <p:cNvSpPr/>
            <p:nvPr/>
          </p:nvSpPr>
          <p:spPr>
            <a:xfrm>
              <a:off x="2112223" y="3461033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29" name="矩形 128"/>
            <p:cNvSpPr/>
            <p:nvPr/>
          </p:nvSpPr>
          <p:spPr>
            <a:xfrm>
              <a:off x="2077614" y="3739989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2081200" y="3734911"/>
              <a:ext cx="301725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cd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5" name="直線接點 4"/>
          <p:cNvCxnSpPr/>
          <p:nvPr/>
        </p:nvCxnSpPr>
        <p:spPr>
          <a:xfrm>
            <a:off x="890902" y="3884736"/>
            <a:ext cx="12063403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620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695296" y="3692280"/>
            <a:ext cx="2793763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公差感覺</a:t>
            </a:r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695296" y="4702221"/>
            <a:ext cx="2793763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1-4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公差學習</a:t>
            </a:r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695295" y="5712162"/>
            <a:ext cx="2793763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algn="ctr" eaLnBrk="0" hangingPunct="0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1-5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公差災難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674505" y="2710688"/>
            <a:ext cx="2806020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1-2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公差難學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641674" y="1747904"/>
            <a:ext cx="2825376" cy="755071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1-1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何謂公差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314" y="1212595"/>
            <a:ext cx="5472373" cy="56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53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群組 269"/>
          <p:cNvGrpSpPr/>
          <p:nvPr/>
        </p:nvGrpSpPr>
        <p:grpSpPr>
          <a:xfrm>
            <a:off x="7566949" y="4174775"/>
            <a:ext cx="371555" cy="1460362"/>
            <a:chOff x="2955132" y="3054309"/>
            <a:chExt cx="255054" cy="1002465"/>
          </a:xfrm>
        </p:grpSpPr>
        <p:sp>
          <p:nvSpPr>
            <p:cNvPr id="271" name="矩形 270"/>
            <p:cNvSpPr/>
            <p:nvPr/>
          </p:nvSpPr>
          <p:spPr>
            <a:xfrm>
              <a:off x="2989741" y="334180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72" name="矩形 271"/>
            <p:cNvSpPr/>
            <p:nvPr/>
          </p:nvSpPr>
          <p:spPr>
            <a:xfrm>
              <a:off x="2955132" y="3640837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73" name="文字方塊 272"/>
            <p:cNvSpPr txBox="1"/>
            <p:nvPr/>
          </p:nvSpPr>
          <p:spPr>
            <a:xfrm>
              <a:off x="2995392" y="3054309"/>
              <a:ext cx="214794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S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62" name="群組 261"/>
          <p:cNvGrpSpPr/>
          <p:nvPr/>
        </p:nvGrpSpPr>
        <p:grpSpPr>
          <a:xfrm>
            <a:off x="6947107" y="3969684"/>
            <a:ext cx="371556" cy="1460362"/>
            <a:chOff x="2955132" y="3054309"/>
            <a:chExt cx="255054" cy="1002465"/>
          </a:xfrm>
        </p:grpSpPr>
        <p:sp>
          <p:nvSpPr>
            <p:cNvPr id="263" name="矩形 262"/>
            <p:cNvSpPr/>
            <p:nvPr/>
          </p:nvSpPr>
          <p:spPr>
            <a:xfrm>
              <a:off x="2989741" y="334180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64" name="矩形 263"/>
            <p:cNvSpPr/>
            <p:nvPr/>
          </p:nvSpPr>
          <p:spPr>
            <a:xfrm>
              <a:off x="2955132" y="3640837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65" name="文字方塊 264"/>
            <p:cNvSpPr txBox="1"/>
            <p:nvPr/>
          </p:nvSpPr>
          <p:spPr>
            <a:xfrm>
              <a:off x="2990990" y="3054309"/>
              <a:ext cx="219196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P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58" name="群組 257"/>
          <p:cNvGrpSpPr/>
          <p:nvPr/>
        </p:nvGrpSpPr>
        <p:grpSpPr>
          <a:xfrm>
            <a:off x="6621105" y="3849656"/>
            <a:ext cx="365806" cy="1460362"/>
            <a:chOff x="2942607" y="3054309"/>
            <a:chExt cx="251107" cy="1002465"/>
          </a:xfrm>
        </p:grpSpPr>
        <p:sp>
          <p:nvSpPr>
            <p:cNvPr id="259" name="矩形 258"/>
            <p:cNvSpPr/>
            <p:nvPr/>
          </p:nvSpPr>
          <p:spPr>
            <a:xfrm>
              <a:off x="2989741" y="334180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60" name="矩形 259"/>
            <p:cNvSpPr/>
            <p:nvPr/>
          </p:nvSpPr>
          <p:spPr>
            <a:xfrm>
              <a:off x="2955132" y="3640837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61" name="文字方塊 260"/>
            <p:cNvSpPr txBox="1"/>
            <p:nvPr/>
          </p:nvSpPr>
          <p:spPr>
            <a:xfrm>
              <a:off x="2942607" y="3054309"/>
              <a:ext cx="251107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N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5" name="直線接點 4"/>
          <p:cNvCxnSpPr/>
          <p:nvPr/>
        </p:nvCxnSpPr>
        <p:spPr>
          <a:xfrm>
            <a:off x="1625197" y="1157358"/>
            <a:ext cx="0" cy="503515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>
            <a:off x="1203292" y="1157358"/>
            <a:ext cx="0" cy="2727378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 flipV="1">
            <a:off x="1203292" y="3896950"/>
            <a:ext cx="0" cy="2400467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470097" y="3556503"/>
            <a:ext cx="385042" cy="495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22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0</a:t>
            </a:r>
            <a:endParaRPr lang="zh-TW" altLang="en-US" sz="2622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 rot="16200000">
            <a:off x="83312" y="2196614"/>
            <a:ext cx="1446230" cy="495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22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正偏差</a:t>
            </a:r>
            <a:r>
              <a:rPr lang="en-US" altLang="zh-TW" sz="2622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+</a:t>
            </a:r>
            <a:endParaRPr lang="zh-TW" altLang="en-US" sz="2622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 rot="16200000">
            <a:off x="136211" y="4974198"/>
            <a:ext cx="1340432" cy="495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22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負偏差</a:t>
            </a:r>
            <a:r>
              <a:rPr lang="en-US" altLang="zh-TW" sz="2622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endParaRPr lang="zh-TW" altLang="en-US" sz="2622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 flipV="1">
            <a:off x="12115112" y="3896950"/>
            <a:ext cx="0" cy="2400467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 rot="16200000">
            <a:off x="11080502" y="4974198"/>
            <a:ext cx="1531188" cy="495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22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基準尺度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1361782" y="3360241"/>
            <a:ext cx="1194558" cy="495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22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基準線</a:t>
            </a:r>
          </a:p>
        </p:txBody>
      </p:sp>
      <p:sp>
        <p:nvSpPr>
          <p:cNvPr id="103" name="文字方塊 102"/>
          <p:cNvSpPr txBox="1"/>
          <p:nvPr/>
        </p:nvSpPr>
        <p:spPr>
          <a:xfrm>
            <a:off x="6474103" y="2101451"/>
            <a:ext cx="707245" cy="720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孔</a:t>
            </a:r>
          </a:p>
        </p:txBody>
      </p:sp>
      <p:grpSp>
        <p:nvGrpSpPr>
          <p:cNvPr id="239" name="群組 238"/>
          <p:cNvGrpSpPr/>
          <p:nvPr/>
        </p:nvGrpSpPr>
        <p:grpSpPr>
          <a:xfrm>
            <a:off x="5102758" y="2846711"/>
            <a:ext cx="364389" cy="1038025"/>
            <a:chOff x="3876930" y="397560"/>
            <a:chExt cx="250135" cy="712552"/>
          </a:xfrm>
        </p:grpSpPr>
        <p:sp>
          <p:nvSpPr>
            <p:cNvPr id="240" name="矩形 239"/>
            <p:cNvSpPr/>
            <p:nvPr/>
          </p:nvSpPr>
          <p:spPr>
            <a:xfrm>
              <a:off x="3932804" y="78904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41" name="矩形 240"/>
            <p:cNvSpPr/>
            <p:nvPr/>
          </p:nvSpPr>
          <p:spPr>
            <a:xfrm>
              <a:off x="3876930" y="397560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42" name="文字方塊 241"/>
            <p:cNvSpPr txBox="1"/>
            <p:nvPr/>
          </p:nvSpPr>
          <p:spPr>
            <a:xfrm>
              <a:off x="3882560" y="529115"/>
              <a:ext cx="244505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H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35" name="群組 234"/>
          <p:cNvGrpSpPr/>
          <p:nvPr/>
        </p:nvGrpSpPr>
        <p:grpSpPr>
          <a:xfrm>
            <a:off x="4778124" y="2736842"/>
            <a:ext cx="361183" cy="1038025"/>
            <a:chOff x="3876930" y="397560"/>
            <a:chExt cx="247934" cy="712552"/>
          </a:xfrm>
        </p:grpSpPr>
        <p:sp>
          <p:nvSpPr>
            <p:cNvPr id="236" name="矩形 235"/>
            <p:cNvSpPr/>
            <p:nvPr/>
          </p:nvSpPr>
          <p:spPr>
            <a:xfrm>
              <a:off x="3932804" y="78904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37" name="矩形 236"/>
            <p:cNvSpPr/>
            <p:nvPr/>
          </p:nvSpPr>
          <p:spPr>
            <a:xfrm>
              <a:off x="3876930" y="397560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38" name="文字方塊 237"/>
            <p:cNvSpPr txBox="1"/>
            <p:nvPr/>
          </p:nvSpPr>
          <p:spPr>
            <a:xfrm>
              <a:off x="3884761" y="529115"/>
              <a:ext cx="240103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G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31" name="群組 230"/>
          <p:cNvGrpSpPr/>
          <p:nvPr/>
        </p:nvGrpSpPr>
        <p:grpSpPr>
          <a:xfrm>
            <a:off x="4460829" y="2644347"/>
            <a:ext cx="466795" cy="1038025"/>
            <a:chOff x="3844598" y="397560"/>
            <a:chExt cx="320431" cy="712552"/>
          </a:xfrm>
        </p:grpSpPr>
        <p:sp>
          <p:nvSpPr>
            <p:cNvPr id="232" name="矩形 231"/>
            <p:cNvSpPr/>
            <p:nvPr/>
          </p:nvSpPr>
          <p:spPr>
            <a:xfrm>
              <a:off x="3932804" y="78904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33" name="矩形 232"/>
            <p:cNvSpPr/>
            <p:nvPr/>
          </p:nvSpPr>
          <p:spPr>
            <a:xfrm>
              <a:off x="3876930" y="397560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34" name="文字方塊 233"/>
            <p:cNvSpPr txBox="1"/>
            <p:nvPr/>
          </p:nvSpPr>
          <p:spPr>
            <a:xfrm>
              <a:off x="3844598" y="529115"/>
              <a:ext cx="320431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FG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27" name="群組 226"/>
          <p:cNvGrpSpPr/>
          <p:nvPr/>
        </p:nvGrpSpPr>
        <p:grpSpPr>
          <a:xfrm>
            <a:off x="4216562" y="2561827"/>
            <a:ext cx="337137" cy="1038025"/>
            <a:chOff x="3876930" y="397560"/>
            <a:chExt cx="231428" cy="712552"/>
          </a:xfrm>
        </p:grpSpPr>
        <p:sp>
          <p:nvSpPr>
            <p:cNvPr id="228" name="矩形 227"/>
            <p:cNvSpPr/>
            <p:nvPr/>
          </p:nvSpPr>
          <p:spPr>
            <a:xfrm>
              <a:off x="3932804" y="78904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29" name="矩形 228"/>
            <p:cNvSpPr/>
            <p:nvPr/>
          </p:nvSpPr>
          <p:spPr>
            <a:xfrm>
              <a:off x="3876930" y="397560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30" name="文字方塊 229"/>
            <p:cNvSpPr txBox="1"/>
            <p:nvPr/>
          </p:nvSpPr>
          <p:spPr>
            <a:xfrm>
              <a:off x="3901266" y="529115"/>
              <a:ext cx="207092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F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23" name="群組 222"/>
          <p:cNvGrpSpPr/>
          <p:nvPr/>
        </p:nvGrpSpPr>
        <p:grpSpPr>
          <a:xfrm>
            <a:off x="3887214" y="2354272"/>
            <a:ext cx="423514" cy="1038025"/>
            <a:chOff x="3859452" y="397560"/>
            <a:chExt cx="290721" cy="712552"/>
          </a:xfrm>
        </p:grpSpPr>
        <p:sp>
          <p:nvSpPr>
            <p:cNvPr id="224" name="矩形 223"/>
            <p:cNvSpPr/>
            <p:nvPr/>
          </p:nvSpPr>
          <p:spPr>
            <a:xfrm>
              <a:off x="3932804" y="78904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25" name="矩形 224"/>
            <p:cNvSpPr/>
            <p:nvPr/>
          </p:nvSpPr>
          <p:spPr>
            <a:xfrm>
              <a:off x="3876930" y="397560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26" name="文字方塊 225"/>
            <p:cNvSpPr txBox="1"/>
            <p:nvPr/>
          </p:nvSpPr>
          <p:spPr>
            <a:xfrm>
              <a:off x="3859452" y="529115"/>
              <a:ext cx="290721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EF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19" name="群組 218"/>
          <p:cNvGrpSpPr/>
          <p:nvPr/>
        </p:nvGrpSpPr>
        <p:grpSpPr>
          <a:xfrm>
            <a:off x="3627206" y="2152738"/>
            <a:ext cx="339544" cy="1038025"/>
            <a:chOff x="3876930" y="397560"/>
            <a:chExt cx="233080" cy="712552"/>
          </a:xfrm>
        </p:grpSpPr>
        <p:sp>
          <p:nvSpPr>
            <p:cNvPr id="220" name="矩形 219"/>
            <p:cNvSpPr/>
            <p:nvPr/>
          </p:nvSpPr>
          <p:spPr>
            <a:xfrm>
              <a:off x="3932804" y="78904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21" name="矩形 220"/>
            <p:cNvSpPr/>
            <p:nvPr/>
          </p:nvSpPr>
          <p:spPr>
            <a:xfrm>
              <a:off x="3876930" y="397560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22" name="文字方塊 221"/>
            <p:cNvSpPr txBox="1"/>
            <p:nvPr/>
          </p:nvSpPr>
          <p:spPr>
            <a:xfrm>
              <a:off x="3899617" y="529115"/>
              <a:ext cx="210393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E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15" name="群組 214"/>
          <p:cNvGrpSpPr/>
          <p:nvPr/>
        </p:nvGrpSpPr>
        <p:grpSpPr>
          <a:xfrm>
            <a:off x="3301575" y="1936843"/>
            <a:ext cx="363588" cy="1038025"/>
            <a:chOff x="3876930" y="397560"/>
            <a:chExt cx="249585" cy="712552"/>
          </a:xfrm>
        </p:grpSpPr>
        <p:sp>
          <p:nvSpPr>
            <p:cNvPr id="216" name="矩形 215"/>
            <p:cNvSpPr/>
            <p:nvPr/>
          </p:nvSpPr>
          <p:spPr>
            <a:xfrm>
              <a:off x="3932804" y="78904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17" name="矩形 216"/>
            <p:cNvSpPr/>
            <p:nvPr/>
          </p:nvSpPr>
          <p:spPr>
            <a:xfrm>
              <a:off x="3876930" y="397560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18" name="文字方塊 217"/>
            <p:cNvSpPr txBox="1"/>
            <p:nvPr/>
          </p:nvSpPr>
          <p:spPr>
            <a:xfrm>
              <a:off x="3883111" y="529115"/>
              <a:ext cx="243404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D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11" name="群組 210"/>
          <p:cNvGrpSpPr/>
          <p:nvPr/>
        </p:nvGrpSpPr>
        <p:grpSpPr>
          <a:xfrm>
            <a:off x="2950251" y="1727946"/>
            <a:ext cx="503662" cy="1038025"/>
            <a:chOff x="3831944" y="397560"/>
            <a:chExt cx="345739" cy="712552"/>
          </a:xfrm>
        </p:grpSpPr>
        <p:sp>
          <p:nvSpPr>
            <p:cNvPr id="212" name="矩形 211"/>
            <p:cNvSpPr/>
            <p:nvPr/>
          </p:nvSpPr>
          <p:spPr>
            <a:xfrm>
              <a:off x="3932804" y="78904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13" name="矩形 212"/>
            <p:cNvSpPr/>
            <p:nvPr/>
          </p:nvSpPr>
          <p:spPr>
            <a:xfrm>
              <a:off x="3876930" y="397560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14" name="文字方塊 213"/>
            <p:cNvSpPr txBox="1"/>
            <p:nvPr/>
          </p:nvSpPr>
          <p:spPr>
            <a:xfrm>
              <a:off x="3831944" y="529115"/>
              <a:ext cx="345739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CD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07" name="群組 206"/>
          <p:cNvGrpSpPr/>
          <p:nvPr/>
        </p:nvGrpSpPr>
        <p:grpSpPr>
          <a:xfrm>
            <a:off x="2676412" y="1582438"/>
            <a:ext cx="353168" cy="1038025"/>
            <a:chOff x="3876930" y="397560"/>
            <a:chExt cx="242432" cy="712552"/>
          </a:xfrm>
        </p:grpSpPr>
        <p:sp>
          <p:nvSpPr>
            <p:cNvPr id="208" name="矩形 207"/>
            <p:cNvSpPr/>
            <p:nvPr/>
          </p:nvSpPr>
          <p:spPr>
            <a:xfrm>
              <a:off x="3932804" y="78904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09" name="矩形 208"/>
            <p:cNvSpPr/>
            <p:nvPr/>
          </p:nvSpPr>
          <p:spPr>
            <a:xfrm>
              <a:off x="3876930" y="397560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10" name="文字方塊 209"/>
            <p:cNvSpPr txBox="1"/>
            <p:nvPr/>
          </p:nvSpPr>
          <p:spPr>
            <a:xfrm>
              <a:off x="3890263" y="529115"/>
              <a:ext cx="229099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C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03" name="群組 202"/>
          <p:cNvGrpSpPr/>
          <p:nvPr/>
        </p:nvGrpSpPr>
        <p:grpSpPr>
          <a:xfrm>
            <a:off x="2362268" y="1196353"/>
            <a:ext cx="347559" cy="1038025"/>
            <a:chOff x="3876930" y="397560"/>
            <a:chExt cx="238582" cy="712552"/>
          </a:xfrm>
        </p:grpSpPr>
        <p:sp>
          <p:nvSpPr>
            <p:cNvPr id="204" name="矩形 203"/>
            <p:cNvSpPr/>
            <p:nvPr/>
          </p:nvSpPr>
          <p:spPr>
            <a:xfrm>
              <a:off x="3932804" y="78904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05" name="矩形 204"/>
            <p:cNvSpPr/>
            <p:nvPr/>
          </p:nvSpPr>
          <p:spPr>
            <a:xfrm>
              <a:off x="3876930" y="397560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06" name="文字方塊 205"/>
            <p:cNvSpPr txBox="1"/>
            <p:nvPr/>
          </p:nvSpPr>
          <p:spPr>
            <a:xfrm>
              <a:off x="3894115" y="529115"/>
              <a:ext cx="221397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B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2048772" y="732656"/>
            <a:ext cx="356374" cy="1038025"/>
            <a:chOff x="3876930" y="397560"/>
            <a:chExt cx="244633" cy="712552"/>
          </a:xfrm>
        </p:grpSpPr>
        <p:sp>
          <p:nvSpPr>
            <p:cNvPr id="137" name="矩形 136"/>
            <p:cNvSpPr/>
            <p:nvPr/>
          </p:nvSpPr>
          <p:spPr>
            <a:xfrm>
              <a:off x="3932804" y="78904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39" name="矩形 138"/>
            <p:cNvSpPr/>
            <p:nvPr/>
          </p:nvSpPr>
          <p:spPr>
            <a:xfrm>
              <a:off x="3876930" y="397560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138" name="文字方塊 137"/>
            <p:cNvSpPr txBox="1"/>
            <p:nvPr/>
          </p:nvSpPr>
          <p:spPr>
            <a:xfrm>
              <a:off x="3888062" y="529115"/>
              <a:ext cx="233501" cy="24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A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5432714" y="2912105"/>
            <a:ext cx="310632" cy="1235320"/>
            <a:chOff x="3975737" y="283605"/>
            <a:chExt cx="213233" cy="847985"/>
          </a:xfrm>
        </p:grpSpPr>
        <p:sp>
          <p:nvSpPr>
            <p:cNvPr id="243" name="矩形 242"/>
            <p:cNvSpPr/>
            <p:nvPr/>
          </p:nvSpPr>
          <p:spPr>
            <a:xfrm>
              <a:off x="3998699" y="913799"/>
              <a:ext cx="144016" cy="217791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44" name="矩形 243"/>
            <p:cNvSpPr/>
            <p:nvPr/>
          </p:nvSpPr>
          <p:spPr>
            <a:xfrm>
              <a:off x="3998699" y="687981"/>
              <a:ext cx="144016" cy="261724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46" name="矩形 245"/>
            <p:cNvSpPr/>
            <p:nvPr/>
          </p:nvSpPr>
          <p:spPr>
            <a:xfrm>
              <a:off x="3975737" y="283605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45" name="文字方塊 244"/>
            <p:cNvSpPr txBox="1"/>
            <p:nvPr/>
          </p:nvSpPr>
          <p:spPr>
            <a:xfrm>
              <a:off x="3999165" y="410982"/>
              <a:ext cx="166377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j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654070" y="2986299"/>
            <a:ext cx="397866" cy="1314354"/>
            <a:chOff x="4038314" y="290668"/>
            <a:chExt cx="273115" cy="902238"/>
          </a:xfrm>
        </p:grpSpPr>
        <p:sp>
          <p:nvSpPr>
            <p:cNvPr id="247" name="矩形 246"/>
            <p:cNvSpPr/>
            <p:nvPr/>
          </p:nvSpPr>
          <p:spPr>
            <a:xfrm>
              <a:off x="4102863" y="871836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48" name="矩形 247"/>
            <p:cNvSpPr/>
            <p:nvPr/>
          </p:nvSpPr>
          <p:spPr>
            <a:xfrm>
              <a:off x="4102863" y="688850"/>
              <a:ext cx="144016" cy="218892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50" name="矩形 249"/>
            <p:cNvSpPr/>
            <p:nvPr/>
          </p:nvSpPr>
          <p:spPr>
            <a:xfrm>
              <a:off x="4090163" y="290668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49" name="文字方塊 248"/>
            <p:cNvSpPr txBox="1"/>
            <p:nvPr/>
          </p:nvSpPr>
          <p:spPr>
            <a:xfrm>
              <a:off x="4038314" y="429960"/>
              <a:ext cx="273115" cy="2480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JS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6011171" y="3268620"/>
            <a:ext cx="328777" cy="1474283"/>
            <a:chOff x="4123969" y="350535"/>
            <a:chExt cx="225689" cy="1012021"/>
          </a:xfrm>
        </p:grpSpPr>
        <p:sp>
          <p:nvSpPr>
            <p:cNvPr id="251" name="矩形 250"/>
            <p:cNvSpPr/>
            <p:nvPr/>
          </p:nvSpPr>
          <p:spPr>
            <a:xfrm>
              <a:off x="4158578" y="735644"/>
              <a:ext cx="144016" cy="236461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52" name="矩形 251"/>
            <p:cNvSpPr/>
            <p:nvPr/>
          </p:nvSpPr>
          <p:spPr>
            <a:xfrm>
              <a:off x="4158578" y="629224"/>
              <a:ext cx="144016" cy="142326"/>
            </a:xfrm>
            <a:prstGeom prst="rect">
              <a:avLst/>
            </a:prstGeom>
            <a:gradFill>
              <a:gsLst>
                <a:gs pos="55000">
                  <a:srgbClr val="F686BE"/>
                </a:gs>
                <a:gs pos="0">
                  <a:schemeClr val="bg1"/>
                </a:gs>
                <a:gs pos="100000">
                  <a:srgbClr val="F25CA7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54" name="矩形 253"/>
            <p:cNvSpPr/>
            <p:nvPr/>
          </p:nvSpPr>
          <p:spPr>
            <a:xfrm>
              <a:off x="4123969" y="946619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53" name="文字方塊 252"/>
            <p:cNvSpPr txBox="1"/>
            <p:nvPr/>
          </p:nvSpPr>
          <p:spPr>
            <a:xfrm>
              <a:off x="4127161" y="350535"/>
              <a:ext cx="222497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K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6303120" y="3469014"/>
            <a:ext cx="401072" cy="1533945"/>
            <a:chOff x="2930503" y="3003798"/>
            <a:chExt cx="275316" cy="1052976"/>
          </a:xfrm>
        </p:grpSpPr>
        <p:sp>
          <p:nvSpPr>
            <p:cNvPr id="255" name="矩形 254"/>
            <p:cNvSpPr/>
            <p:nvPr/>
          </p:nvSpPr>
          <p:spPr>
            <a:xfrm>
              <a:off x="2989741" y="334180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56" name="矩形 255"/>
            <p:cNvSpPr/>
            <p:nvPr/>
          </p:nvSpPr>
          <p:spPr>
            <a:xfrm>
              <a:off x="2955132" y="3640837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22"/>
            </a:p>
          </p:txBody>
        </p:sp>
        <p:sp>
          <p:nvSpPr>
            <p:cNvPr id="257" name="文字方塊 256"/>
            <p:cNvSpPr txBox="1"/>
            <p:nvPr/>
          </p:nvSpPr>
          <p:spPr>
            <a:xfrm>
              <a:off x="2930503" y="3003798"/>
              <a:ext cx="275316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M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66" name="群組 265"/>
          <p:cNvGrpSpPr/>
          <p:nvPr/>
        </p:nvGrpSpPr>
        <p:grpSpPr>
          <a:xfrm>
            <a:off x="7247645" y="4057396"/>
            <a:ext cx="371555" cy="1460362"/>
            <a:chOff x="2955132" y="3054309"/>
            <a:chExt cx="255054" cy="1002465"/>
          </a:xfrm>
        </p:grpSpPr>
        <p:sp>
          <p:nvSpPr>
            <p:cNvPr id="267" name="矩形 266"/>
            <p:cNvSpPr/>
            <p:nvPr/>
          </p:nvSpPr>
          <p:spPr>
            <a:xfrm>
              <a:off x="2989741" y="334180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68" name="矩形 267"/>
            <p:cNvSpPr/>
            <p:nvPr/>
          </p:nvSpPr>
          <p:spPr>
            <a:xfrm>
              <a:off x="2955132" y="3640837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69" name="文字方塊 268"/>
            <p:cNvSpPr txBox="1"/>
            <p:nvPr/>
          </p:nvSpPr>
          <p:spPr>
            <a:xfrm>
              <a:off x="2984388" y="3054309"/>
              <a:ext cx="225798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R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74" name="群組 273"/>
          <p:cNvGrpSpPr/>
          <p:nvPr/>
        </p:nvGrpSpPr>
        <p:grpSpPr>
          <a:xfrm>
            <a:off x="7861404" y="4257960"/>
            <a:ext cx="371556" cy="1460362"/>
            <a:chOff x="2955132" y="3054309"/>
            <a:chExt cx="255054" cy="1002465"/>
          </a:xfrm>
        </p:grpSpPr>
        <p:sp>
          <p:nvSpPr>
            <p:cNvPr id="275" name="矩形 274"/>
            <p:cNvSpPr/>
            <p:nvPr/>
          </p:nvSpPr>
          <p:spPr>
            <a:xfrm>
              <a:off x="2989741" y="334180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76" name="矩形 275"/>
            <p:cNvSpPr/>
            <p:nvPr/>
          </p:nvSpPr>
          <p:spPr>
            <a:xfrm>
              <a:off x="2955132" y="3640837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77" name="文字方塊 276"/>
            <p:cNvSpPr txBox="1"/>
            <p:nvPr/>
          </p:nvSpPr>
          <p:spPr>
            <a:xfrm>
              <a:off x="2996492" y="3054309"/>
              <a:ext cx="213694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T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78" name="群組 277"/>
          <p:cNvGrpSpPr/>
          <p:nvPr/>
        </p:nvGrpSpPr>
        <p:grpSpPr>
          <a:xfrm>
            <a:off x="8169376" y="4363735"/>
            <a:ext cx="371555" cy="1460362"/>
            <a:chOff x="2955132" y="3054309"/>
            <a:chExt cx="255054" cy="1002465"/>
          </a:xfrm>
        </p:grpSpPr>
        <p:sp>
          <p:nvSpPr>
            <p:cNvPr id="279" name="矩形 278"/>
            <p:cNvSpPr/>
            <p:nvPr/>
          </p:nvSpPr>
          <p:spPr>
            <a:xfrm>
              <a:off x="2989741" y="334180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80" name="矩形 279"/>
            <p:cNvSpPr/>
            <p:nvPr/>
          </p:nvSpPr>
          <p:spPr>
            <a:xfrm>
              <a:off x="2955132" y="3640837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81" name="文字方塊 280"/>
            <p:cNvSpPr txBox="1"/>
            <p:nvPr/>
          </p:nvSpPr>
          <p:spPr>
            <a:xfrm>
              <a:off x="2970082" y="3054309"/>
              <a:ext cx="240104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U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82" name="群組 281"/>
          <p:cNvGrpSpPr/>
          <p:nvPr/>
        </p:nvGrpSpPr>
        <p:grpSpPr>
          <a:xfrm>
            <a:off x="8498120" y="4497482"/>
            <a:ext cx="371555" cy="1460362"/>
            <a:chOff x="2955132" y="3054309"/>
            <a:chExt cx="255054" cy="1002465"/>
          </a:xfrm>
        </p:grpSpPr>
        <p:sp>
          <p:nvSpPr>
            <p:cNvPr id="283" name="矩形 282"/>
            <p:cNvSpPr/>
            <p:nvPr/>
          </p:nvSpPr>
          <p:spPr>
            <a:xfrm>
              <a:off x="2989741" y="334180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84" name="矩形 283"/>
            <p:cNvSpPr/>
            <p:nvPr/>
          </p:nvSpPr>
          <p:spPr>
            <a:xfrm>
              <a:off x="2955132" y="3640837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85" name="文字方塊 284"/>
            <p:cNvSpPr txBox="1"/>
            <p:nvPr/>
          </p:nvSpPr>
          <p:spPr>
            <a:xfrm>
              <a:off x="2981086" y="3054309"/>
              <a:ext cx="229100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V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86" name="群組 285"/>
          <p:cNvGrpSpPr/>
          <p:nvPr/>
        </p:nvGrpSpPr>
        <p:grpSpPr>
          <a:xfrm>
            <a:off x="8807893" y="4599079"/>
            <a:ext cx="371555" cy="1460362"/>
            <a:chOff x="2955132" y="3054309"/>
            <a:chExt cx="255054" cy="1002465"/>
          </a:xfrm>
        </p:grpSpPr>
        <p:sp>
          <p:nvSpPr>
            <p:cNvPr id="287" name="矩形 286"/>
            <p:cNvSpPr/>
            <p:nvPr/>
          </p:nvSpPr>
          <p:spPr>
            <a:xfrm>
              <a:off x="2989741" y="334180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88" name="矩形 287"/>
            <p:cNvSpPr/>
            <p:nvPr/>
          </p:nvSpPr>
          <p:spPr>
            <a:xfrm>
              <a:off x="2955132" y="3640837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89" name="文字方塊 288"/>
            <p:cNvSpPr txBox="1"/>
            <p:nvPr/>
          </p:nvSpPr>
          <p:spPr>
            <a:xfrm>
              <a:off x="2986589" y="3054309"/>
              <a:ext cx="223597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X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90" name="群組 289"/>
          <p:cNvGrpSpPr/>
          <p:nvPr/>
        </p:nvGrpSpPr>
        <p:grpSpPr>
          <a:xfrm>
            <a:off x="9132378" y="4685177"/>
            <a:ext cx="371555" cy="1460362"/>
            <a:chOff x="2955132" y="3054309"/>
            <a:chExt cx="255054" cy="1002465"/>
          </a:xfrm>
        </p:grpSpPr>
        <p:sp>
          <p:nvSpPr>
            <p:cNvPr id="291" name="矩形 290"/>
            <p:cNvSpPr/>
            <p:nvPr/>
          </p:nvSpPr>
          <p:spPr>
            <a:xfrm>
              <a:off x="2989741" y="334180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92" name="矩形 291"/>
            <p:cNvSpPr/>
            <p:nvPr/>
          </p:nvSpPr>
          <p:spPr>
            <a:xfrm>
              <a:off x="2955132" y="3640837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93" name="文字方塊 292"/>
            <p:cNvSpPr txBox="1"/>
            <p:nvPr/>
          </p:nvSpPr>
          <p:spPr>
            <a:xfrm>
              <a:off x="2992090" y="3054309"/>
              <a:ext cx="218096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Y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94" name="群組 293"/>
          <p:cNvGrpSpPr/>
          <p:nvPr/>
        </p:nvGrpSpPr>
        <p:grpSpPr>
          <a:xfrm>
            <a:off x="9444124" y="4802915"/>
            <a:ext cx="371556" cy="1460362"/>
            <a:chOff x="2955132" y="3054309"/>
            <a:chExt cx="255054" cy="1002465"/>
          </a:xfrm>
        </p:grpSpPr>
        <p:sp>
          <p:nvSpPr>
            <p:cNvPr id="295" name="矩形 294"/>
            <p:cNvSpPr/>
            <p:nvPr/>
          </p:nvSpPr>
          <p:spPr>
            <a:xfrm>
              <a:off x="2989741" y="334180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96" name="矩形 295"/>
            <p:cNvSpPr/>
            <p:nvPr/>
          </p:nvSpPr>
          <p:spPr>
            <a:xfrm>
              <a:off x="2955132" y="3640837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297" name="文字方塊 296"/>
            <p:cNvSpPr txBox="1"/>
            <p:nvPr/>
          </p:nvSpPr>
          <p:spPr>
            <a:xfrm>
              <a:off x="2988790" y="3054309"/>
              <a:ext cx="221396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Z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98" name="群組 297"/>
          <p:cNvGrpSpPr/>
          <p:nvPr/>
        </p:nvGrpSpPr>
        <p:grpSpPr>
          <a:xfrm>
            <a:off x="9706009" y="4904956"/>
            <a:ext cx="478016" cy="1460362"/>
            <a:chOff x="2918359" y="3054309"/>
            <a:chExt cx="328134" cy="1002465"/>
          </a:xfrm>
        </p:grpSpPr>
        <p:sp>
          <p:nvSpPr>
            <p:cNvPr id="299" name="矩形 298"/>
            <p:cNvSpPr/>
            <p:nvPr/>
          </p:nvSpPr>
          <p:spPr>
            <a:xfrm>
              <a:off x="2989741" y="334180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300" name="矩形 299"/>
            <p:cNvSpPr/>
            <p:nvPr/>
          </p:nvSpPr>
          <p:spPr>
            <a:xfrm>
              <a:off x="2955132" y="3640837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301" name="文字方塊 300"/>
            <p:cNvSpPr txBox="1"/>
            <p:nvPr/>
          </p:nvSpPr>
          <p:spPr>
            <a:xfrm>
              <a:off x="2918359" y="3054309"/>
              <a:ext cx="328134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ZA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02" name="群組 301"/>
          <p:cNvGrpSpPr/>
          <p:nvPr/>
        </p:nvGrpSpPr>
        <p:grpSpPr>
          <a:xfrm>
            <a:off x="9991015" y="5151753"/>
            <a:ext cx="460382" cy="1460362"/>
            <a:chOff x="2926095" y="3054309"/>
            <a:chExt cx="316029" cy="1002465"/>
          </a:xfrm>
        </p:grpSpPr>
        <p:sp>
          <p:nvSpPr>
            <p:cNvPr id="303" name="矩形 302"/>
            <p:cNvSpPr/>
            <p:nvPr/>
          </p:nvSpPr>
          <p:spPr>
            <a:xfrm>
              <a:off x="2989741" y="334180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304" name="矩形 303"/>
            <p:cNvSpPr/>
            <p:nvPr/>
          </p:nvSpPr>
          <p:spPr>
            <a:xfrm>
              <a:off x="2955132" y="3640837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305" name="文字方塊 304"/>
            <p:cNvSpPr txBox="1"/>
            <p:nvPr/>
          </p:nvSpPr>
          <p:spPr>
            <a:xfrm>
              <a:off x="2926095" y="3054309"/>
              <a:ext cx="316029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ZB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06" name="群組 305"/>
          <p:cNvGrpSpPr/>
          <p:nvPr/>
        </p:nvGrpSpPr>
        <p:grpSpPr>
          <a:xfrm>
            <a:off x="10298697" y="5361551"/>
            <a:ext cx="471603" cy="1460362"/>
            <a:chOff x="2918392" y="3054309"/>
            <a:chExt cx="323732" cy="1002465"/>
          </a:xfrm>
        </p:grpSpPr>
        <p:sp>
          <p:nvSpPr>
            <p:cNvPr id="307" name="矩形 306"/>
            <p:cNvSpPr/>
            <p:nvPr/>
          </p:nvSpPr>
          <p:spPr>
            <a:xfrm>
              <a:off x="2989741" y="3341802"/>
              <a:ext cx="144016" cy="321070"/>
            </a:xfrm>
            <a:prstGeom prst="rect">
              <a:avLst/>
            </a:prstGeom>
            <a:gradFill>
              <a:gsLst>
                <a:gs pos="55000">
                  <a:srgbClr val="75BEF1"/>
                </a:gs>
                <a:gs pos="100000">
                  <a:schemeClr val="bg1"/>
                </a:gs>
                <a:gs pos="0">
                  <a:srgbClr val="0087E6"/>
                </a:gs>
              </a:gsLst>
              <a:lin ang="5400000" scaled="0"/>
            </a:gra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308" name="矩形 307"/>
            <p:cNvSpPr/>
            <p:nvPr/>
          </p:nvSpPr>
          <p:spPr>
            <a:xfrm>
              <a:off x="2955132" y="3640837"/>
              <a:ext cx="213233" cy="415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TW" altLang="en-US" sz="2622"/>
            </a:p>
          </p:txBody>
        </p:sp>
        <p:sp>
          <p:nvSpPr>
            <p:cNvPr id="309" name="文字方塊 308"/>
            <p:cNvSpPr txBox="1"/>
            <p:nvPr/>
          </p:nvSpPr>
          <p:spPr>
            <a:xfrm>
              <a:off x="2918392" y="3054309"/>
              <a:ext cx="323732" cy="248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74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ZC</a:t>
              </a:r>
              <a:endParaRPr lang="zh-TW" altLang="en-US" sz="1748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101" name="直線接點 100"/>
          <p:cNvCxnSpPr/>
          <p:nvPr/>
        </p:nvCxnSpPr>
        <p:spPr>
          <a:xfrm>
            <a:off x="890902" y="3884736"/>
            <a:ext cx="12063403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661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F:\SolidWorks Files\Photo&amp;Video\Educators\BM_Stirling-motor_2_cb48dd52bd8dbc4a523a84d836d503b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5017" r="9812" b="3998"/>
          <a:stretch/>
        </p:blipFill>
        <p:spPr bwMode="auto">
          <a:xfrm>
            <a:off x="5452242" y="986075"/>
            <a:ext cx="7173175" cy="5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670787" y="1655498"/>
            <a:ext cx="3234221" cy="789323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公差認知</a:t>
            </a: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670787" y="2817931"/>
            <a:ext cx="3234221" cy="789323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規畫公差制度</a:t>
            </a:r>
            <a:endParaRPr lang="en-US" altLang="zh-TW" sz="3171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gray">
          <a:xfrm>
            <a:off x="675723" y="3980363"/>
            <a:ext cx="3322313" cy="789323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驗證公差設計    </a:t>
            </a:r>
            <a:endParaRPr lang="en-US" altLang="zh-TW" sz="3171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2214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748917" y="4081867"/>
            <a:ext cx="2799757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公差制度</a:t>
            </a:r>
            <a:endParaRPr lang="zh-TW" altLang="en-US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728126" y="2888970"/>
            <a:ext cx="2812042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整合公差</a:t>
            </a:r>
            <a:endParaRPr lang="zh-TW" altLang="en-US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695295" y="1816653"/>
            <a:ext cx="2831437" cy="755071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</a:t>
            </a: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收集公差</a:t>
            </a:r>
            <a:r>
              <a:rPr lang="en-US" altLang="zh-TW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343" y="1758590"/>
            <a:ext cx="4869664" cy="501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9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2-1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收集公差</a:t>
            </a:r>
            <a:endParaRPr lang="zh-TW" altLang="en-US" sz="3567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工程圖找既定公差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23" y="2187777"/>
            <a:ext cx="6720132" cy="468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向上箭號 6"/>
          <p:cNvSpPr/>
          <p:nvPr/>
        </p:nvSpPr>
        <p:spPr bwMode="auto">
          <a:xfrm rot="4333237">
            <a:off x="2587835" y="4030920"/>
            <a:ext cx="321664" cy="1037807"/>
          </a:xfrm>
          <a:prstGeom prst="up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algn="ctr" defTabSz="986285"/>
            <a:endParaRPr lang="zh-TW" altLang="en-US" sz="1783" dirty="0">
              <a:solidFill>
                <a:srgbClr val="FF0000"/>
              </a:solidFill>
            </a:endParaRPr>
          </a:p>
        </p:txBody>
      </p:sp>
      <p:sp>
        <p:nvSpPr>
          <p:cNvPr id="8" name="向上箭號 7"/>
          <p:cNvSpPr/>
          <p:nvPr/>
        </p:nvSpPr>
        <p:spPr bwMode="auto">
          <a:xfrm rot="21214272">
            <a:off x="8557702" y="4876170"/>
            <a:ext cx="321664" cy="1037807"/>
          </a:xfrm>
          <a:prstGeom prst="up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algn="ctr" defTabSz="986285"/>
            <a:endParaRPr lang="zh-TW" altLang="en-US" sz="1783" dirty="0">
              <a:solidFill>
                <a:srgbClr val="FF0000"/>
              </a:solidFill>
            </a:endParaRPr>
          </a:p>
        </p:txBody>
      </p:sp>
      <p:sp>
        <p:nvSpPr>
          <p:cNvPr id="9" name="向上箭號 8"/>
          <p:cNvSpPr/>
          <p:nvPr/>
        </p:nvSpPr>
        <p:spPr bwMode="auto">
          <a:xfrm rot="21214272">
            <a:off x="9412369" y="4876170"/>
            <a:ext cx="321664" cy="1037807"/>
          </a:xfrm>
          <a:prstGeom prst="up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algn="ctr" defTabSz="986285"/>
            <a:endParaRPr lang="zh-TW" altLang="en-US" sz="178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2-1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收集公差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型錄找公差範例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5" name="圖片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60" y="2355860"/>
            <a:ext cx="6400682" cy="402701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9079074" y="6521716"/>
            <a:ext cx="1510142" cy="604057"/>
          </a:xfrm>
          <a:prstGeom prst="wedgeRoundRectCallout">
            <a:avLst>
              <a:gd name="adj1" fmla="val -50410"/>
              <a:gd name="adj2" fmla="val 2621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網路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0950404-6B44-41D9-BCAF-0D8476B0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266" y="2355860"/>
            <a:ext cx="5999978" cy="4027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DEB03ED1-BB4B-4EE4-B4A7-4AC87BAFF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813" y="6521715"/>
            <a:ext cx="1510142" cy="604057"/>
          </a:xfrm>
          <a:prstGeom prst="wedgeRoundRectCallout">
            <a:avLst>
              <a:gd name="adj1" fmla="val -39131"/>
              <a:gd name="adj2" fmla="val 1286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紙本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Line 25">
            <a:extLst>
              <a:ext uri="{FF2B5EF4-FFF2-40B4-BE49-F238E27FC236}">
                <a16:creationId xmlns:a16="http://schemas.microsoft.com/office/drawing/2014/main" id="{20CA5637-F6DC-4A3A-B59A-22ED47E29F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30884" y="4303059"/>
            <a:ext cx="521162" cy="45009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7642" tIns="28820" rIns="57642" bIns="28820"/>
          <a:lstStyle/>
          <a:p>
            <a:endParaRPr lang="zh-TW" altLang="en-US" sz="552"/>
          </a:p>
        </p:txBody>
      </p:sp>
      <p:sp>
        <p:nvSpPr>
          <p:cNvPr id="10" name="Line 25">
            <a:extLst>
              <a:ext uri="{FF2B5EF4-FFF2-40B4-BE49-F238E27FC236}">
                <a16:creationId xmlns:a16="http://schemas.microsoft.com/office/drawing/2014/main" id="{842A2989-97E5-43DF-881C-E9606AB605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89216" y="5181600"/>
            <a:ext cx="521162" cy="45009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7642" tIns="28820" rIns="57642" bIns="28820"/>
          <a:lstStyle/>
          <a:p>
            <a:endParaRPr lang="zh-TW" altLang="en-US" sz="552"/>
          </a:p>
        </p:txBody>
      </p:sp>
    </p:spTree>
    <p:extLst>
      <p:ext uri="{BB962C8B-B14F-4D97-AF65-F5344CB8AC3E}">
        <p14:creationId xmlns:p14="http://schemas.microsoft.com/office/powerpoint/2010/main" val="1769379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748917" y="4081867"/>
            <a:ext cx="2799757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公差制度</a:t>
            </a:r>
            <a:endParaRPr lang="zh-TW" altLang="en-US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728126" y="2888970"/>
            <a:ext cx="2812042" cy="755071"/>
          </a:xfrm>
          <a:prstGeom prst="roundRect">
            <a:avLst>
              <a:gd name="adj" fmla="val 11125"/>
            </a:avLst>
          </a:prstGeom>
          <a:solidFill>
            <a:srgbClr val="0066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整合公差</a:t>
            </a:r>
            <a:endParaRPr lang="zh-TW" altLang="en-US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695295" y="1816653"/>
            <a:ext cx="2831437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2-1</a:t>
            </a:r>
            <a:r>
              <a:rPr lang="zh-TW" altLang="en-US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收集公差</a:t>
            </a:r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endParaRPr lang="zh-TW" altLang="en-US" sz="3171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343" y="1758590"/>
            <a:ext cx="4869664" cy="501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8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新增資料夾\1.gif"/>
          <p:cNvPicPr>
            <a:picLocks noChangeAspect="1" noChangeArrowheads="1" noCrop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21" y="2075257"/>
            <a:ext cx="6651809" cy="479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5754271" y="5214473"/>
            <a:ext cx="2189706" cy="756803"/>
          </a:xfrm>
          <a:prstGeom prst="wedgeRoundRectCallout">
            <a:avLst>
              <a:gd name="adj1" fmla="val 29473"/>
              <a:gd name="adj2" fmla="val -8557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負載與移動</a:t>
            </a:r>
          </a:p>
        </p:txBody>
      </p:sp>
      <p:sp>
        <p:nvSpPr>
          <p:cNvPr id="10" name="矩形 9"/>
          <p:cNvSpPr/>
          <p:nvPr/>
        </p:nvSpPr>
        <p:spPr>
          <a:xfrm>
            <a:off x="746373" y="3270683"/>
            <a:ext cx="3137247" cy="231845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查到公差</a:t>
            </a:r>
            <a:endParaRPr lang="en-US" altLang="zh-TW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spcBef>
                <a:spcPct val="50000"/>
              </a:spcBef>
            </a:pPr>
            <a:r>
              <a:rPr lang="en-US" altLang="zh-TW" sz="3765" b="1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+0.015</a:t>
            </a:r>
          </a:p>
          <a:p>
            <a:pPr algn="ctr">
              <a:spcBef>
                <a:spcPct val="50000"/>
              </a:spcBef>
            </a:pPr>
            <a:r>
              <a:rPr lang="en-US" altLang="zh-TW" sz="3765" b="1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+0.018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1215705" y="5924568"/>
            <a:ext cx="1627103" cy="604057"/>
          </a:xfrm>
          <a:prstGeom prst="wedgeRoundRectCallout">
            <a:avLst>
              <a:gd name="adj1" fmla="val -1090"/>
              <a:gd name="adj2" fmla="val -9725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整合公差</a:t>
            </a:r>
          </a:p>
        </p:txBody>
      </p:sp>
      <p:sp>
        <p:nvSpPr>
          <p:cNvPr id="15" name="矩形 14"/>
          <p:cNvSpPr/>
          <p:nvPr/>
        </p:nvSpPr>
        <p:spPr>
          <a:xfrm>
            <a:off x="5452244" y="6874844"/>
            <a:ext cx="2141933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整 合 公 差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2-2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整合公差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負載動公差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7" name="Picture 4" descr="http://ico.ooopic.com/ajax/iconpng/?id=163220.png">
            <a:extLst>
              <a:ext uri="{FF2B5EF4-FFF2-40B4-BE49-F238E27FC236}">
                <a16:creationId xmlns:a16="http://schemas.microsoft.com/office/drawing/2014/main" id="{21F163B7-1BD8-4DA0-BA30-450385EAF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386" y="3178266"/>
            <a:ext cx="1826251" cy="182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02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3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2-2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整合公差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負載不動公差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52244" y="6874844"/>
            <a:ext cx="2141933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整 合 公 差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271" y="2157291"/>
            <a:ext cx="6267090" cy="469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393266" y="3475018"/>
            <a:ext cx="3212754" cy="318753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查到公差</a:t>
            </a:r>
            <a:endParaRPr lang="en-US" altLang="zh-TW" sz="3765" b="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spcBef>
                <a:spcPct val="50000"/>
              </a:spcBef>
            </a:pPr>
            <a:r>
              <a:rPr lang="en-US" altLang="zh-TW" sz="3765" b="1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+0.05</a:t>
            </a:r>
          </a:p>
          <a:p>
            <a:pPr algn="ctr">
              <a:spcBef>
                <a:spcPct val="50000"/>
              </a:spcBef>
            </a:pPr>
            <a:r>
              <a:rPr lang="en-US" altLang="zh-TW" sz="3765" b="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+0.03</a:t>
            </a:r>
          </a:p>
          <a:p>
            <a:pPr algn="ctr">
              <a:spcBef>
                <a:spcPct val="50000"/>
              </a:spcBef>
            </a:pPr>
            <a:r>
              <a:rPr lang="en-US" altLang="zh-TW" sz="3765" b="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+0.01</a:t>
            </a:r>
            <a:endParaRPr lang="en-US" altLang="zh-TW" sz="3765" b="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0" name="Picture 4" descr="http://ico.ooopic.com/ajax/iconpng/?id=163220.png">
            <a:extLst>
              <a:ext uri="{FF2B5EF4-FFF2-40B4-BE49-F238E27FC236}">
                <a16:creationId xmlns:a16="http://schemas.microsoft.com/office/drawing/2014/main" id="{974920C7-D7DC-4475-A0C3-19B6BDC46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880" y="4155402"/>
            <a:ext cx="1826251" cy="182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615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2-2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整合公差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機構整體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751" y="2475940"/>
            <a:ext cx="7535152" cy="202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6433835" y="4154140"/>
            <a:ext cx="2408734" cy="756803"/>
          </a:xfrm>
          <a:prstGeom prst="wedgeRoundRectCallout">
            <a:avLst>
              <a:gd name="adj1" fmla="val -11100"/>
              <a:gd name="adj2" fmla="val -10700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活塞外徑公差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10209191" y="1763120"/>
            <a:ext cx="2376494" cy="701032"/>
          </a:xfrm>
          <a:prstGeom prst="wedgeRoundRectCallout">
            <a:avLst>
              <a:gd name="adj1" fmla="val -54656"/>
              <a:gd name="adj2" fmla="val 14253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鋼管內徑公差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2E757B-5068-45FF-B749-78825B18D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" t="3174" r="2281" b="3174"/>
          <a:stretch/>
        </p:blipFill>
        <p:spPr bwMode="auto">
          <a:xfrm>
            <a:off x="166746" y="2077401"/>
            <a:ext cx="5361006" cy="445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5A011C3-47FB-41DB-9B81-9B4BDBA2E6DE}"/>
              </a:ext>
            </a:extLst>
          </p:cNvPr>
          <p:cNvSpPr/>
          <p:nvPr/>
        </p:nvSpPr>
        <p:spPr>
          <a:xfrm>
            <a:off x="1299352" y="6855141"/>
            <a:ext cx="2592633" cy="641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783"/>
              <a:t>汶展工業</a:t>
            </a:r>
            <a:endParaRPr lang="en-US" altLang="zh-TW" sz="1783"/>
          </a:p>
          <a:p>
            <a:r>
              <a:rPr lang="zh-TW" altLang="en-US" sz="1783"/>
              <a:t>wenchan-industry.com.tw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906E3CE-6BEE-4728-B8F4-555DFC6B1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6005" y="5177034"/>
            <a:ext cx="3343974" cy="161805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ECFD7F4-C636-49B5-BEF6-8AAEF5E28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2695" y="5079950"/>
            <a:ext cx="2308421" cy="181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6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76" y="2420711"/>
            <a:ext cx="3605454" cy="383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884" y="2000136"/>
            <a:ext cx="5809972" cy="487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4967729" y="6874844"/>
            <a:ext cx="3387466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讓市購件為主要設計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4319638" y="4836938"/>
            <a:ext cx="2233257" cy="1068111"/>
          </a:xfrm>
          <a:prstGeom prst="wedgeRoundRectCallout">
            <a:avLst>
              <a:gd name="adj1" fmla="val 35321"/>
              <a:gd name="adj2" fmla="val -8557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三住銅套</a:t>
            </a:r>
            <a:endParaRPr lang="en-US" altLang="zh-TW" sz="2774" dirty="0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en-US" altLang="zh-TW" sz="2774" dirty="0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參照市購件</a:t>
            </a:r>
            <a:r>
              <a:rPr lang="en-US" altLang="zh-TW" sz="2774" dirty="0">
                <a:latin typeface="華康中圓體" pitchFamily="49" charset="-120"/>
                <a:ea typeface="華康中圓體" pitchFamily="49" charset="-120"/>
              </a:rPr>
              <a:t>)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5231784" y="2170798"/>
            <a:ext cx="2857146" cy="1068111"/>
          </a:xfrm>
          <a:prstGeom prst="wedgeRoundRectCallout">
            <a:avLst>
              <a:gd name="adj1" fmla="val 36569"/>
              <a:gd name="adj2" fmla="val 6908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三住導桿</a:t>
            </a:r>
            <a:endParaRPr lang="en-US" altLang="zh-TW" sz="2774" dirty="0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en-US" altLang="zh-TW" sz="2774" dirty="0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參照市購件</a:t>
            </a:r>
            <a:r>
              <a:rPr lang="en-US" altLang="zh-TW" sz="2774" dirty="0">
                <a:latin typeface="華康中圓體" pitchFamily="49" charset="-120"/>
                <a:ea typeface="華康中圓體" pitchFamily="49" charset="-120"/>
              </a:rPr>
              <a:t>)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2-2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整合公差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市購件公差配合設計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19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4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1-1 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何謂公差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(Tolerance)?  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尺寸容許誤差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4ACFC2F-D542-4A4B-95E2-D280EECD7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58" y="2269695"/>
            <a:ext cx="4077384" cy="5130835"/>
          </a:xfrm>
          <a:prstGeom prst="rect">
            <a:avLst/>
          </a:prstGeom>
        </p:spPr>
      </p:pic>
      <p:sp>
        <p:nvSpPr>
          <p:cNvPr id="10" name="AutoShape 12">
            <a:extLst>
              <a:ext uri="{FF2B5EF4-FFF2-40B4-BE49-F238E27FC236}">
                <a16:creationId xmlns:a16="http://schemas.microsoft.com/office/drawing/2014/main" id="{F4EF5927-8392-40D0-BF5C-E3070DFB7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665" y="6730793"/>
            <a:ext cx="2793763" cy="755071"/>
          </a:xfrm>
          <a:prstGeom prst="wedgeRoundRectCallout">
            <a:avLst>
              <a:gd name="adj1" fmla="val 5484"/>
              <a:gd name="adj2" fmla="val -3897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和</a:t>
            </a:r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…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精度有關</a:t>
            </a:r>
            <a:endParaRPr lang="en-US" altLang="zh-TW" sz="2774" dirty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7" name="0檢出">
            <a:hlinkClick r:id="" action="ppaction://media"/>
            <a:extLst>
              <a:ext uri="{FF2B5EF4-FFF2-40B4-BE49-F238E27FC236}">
                <a16:creationId xmlns:a16="http://schemas.microsoft.com/office/drawing/2014/main" id="{5E9E95D6-33A3-4CA9-A5BA-42ED5DCB13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9200" y="2064360"/>
            <a:ext cx="8112294" cy="456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5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5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3"/>
          <a:stretch/>
        </p:blipFill>
        <p:spPr bwMode="auto">
          <a:xfrm>
            <a:off x="2143500" y="2398936"/>
            <a:ext cx="8612187" cy="430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2584" y="903577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2-2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整合公差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公差加工可行性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17244" y="6874844"/>
            <a:ext cx="2675732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加工廠提供經驗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6962384" y="3251288"/>
            <a:ext cx="2304953" cy="766082"/>
          </a:xfrm>
          <a:prstGeom prst="wedgeRoundRectCallout">
            <a:avLst>
              <a:gd name="adj1" fmla="val -46451"/>
              <a:gd name="adj2" fmla="val 11172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可製造公差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9418351" y="4308388"/>
            <a:ext cx="2304953" cy="766083"/>
          </a:xfrm>
          <a:prstGeom prst="wedgeRoundRectCallout">
            <a:avLst>
              <a:gd name="adj1" fmla="val -46451"/>
              <a:gd name="adj2" fmla="val 11172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高轉速公差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4" y="2248380"/>
            <a:ext cx="2308822" cy="44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2547607" y="2398937"/>
            <a:ext cx="2763269" cy="1068111"/>
          </a:xfrm>
          <a:prstGeom prst="wedgeRoundRectCallout">
            <a:avLst>
              <a:gd name="adj1" fmla="val -74228"/>
              <a:gd name="adj2" fmla="val 3497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加工者提供</a:t>
            </a:r>
            <a:endParaRPr lang="en-US" altLang="zh-TW" sz="2774" dirty="0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加工與客戶經驗</a:t>
            </a:r>
          </a:p>
        </p:txBody>
      </p:sp>
    </p:spTree>
    <p:extLst>
      <p:ext uri="{BB962C8B-B14F-4D97-AF65-F5344CB8AC3E}">
        <p14:creationId xmlns:p14="http://schemas.microsoft.com/office/powerpoint/2010/main" val="155985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2-2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整合公差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指定公差外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17245" y="6874844"/>
            <a:ext cx="3031599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當公差成為範圍時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30145"/>
          <a:stretch/>
        </p:blipFill>
        <p:spPr>
          <a:xfrm>
            <a:off x="1676887" y="1979812"/>
            <a:ext cx="9199810" cy="460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96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748917" y="4081867"/>
            <a:ext cx="2799757" cy="755071"/>
          </a:xfrm>
          <a:prstGeom prst="roundRect">
            <a:avLst>
              <a:gd name="adj" fmla="val 11125"/>
            </a:avLst>
          </a:prstGeom>
          <a:solidFill>
            <a:srgbClr val="0066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2-3</a:t>
            </a:r>
            <a:r>
              <a:rPr lang="zh-TW" altLang="en-US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公差制度</a:t>
            </a:r>
            <a:endParaRPr lang="zh-TW" altLang="en-US" sz="3171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728126" y="2888970"/>
            <a:ext cx="2812042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整合公差</a:t>
            </a:r>
            <a:endParaRPr lang="zh-TW" altLang="en-US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695295" y="1816653"/>
            <a:ext cx="2831437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2-1</a:t>
            </a:r>
            <a:r>
              <a:rPr lang="zh-TW" altLang="en-US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收集公差</a:t>
            </a:r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endParaRPr lang="zh-TW" altLang="en-US" sz="3171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343" y="1758590"/>
            <a:ext cx="4869664" cy="501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71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3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2-3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公差制度</a:t>
            </a:r>
            <a:endParaRPr lang="zh-TW" altLang="en-US" sz="3567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紀錄公差數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據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679" y="2010246"/>
            <a:ext cx="7899811" cy="467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22B4924-F072-437F-B31E-0C4A4C53F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8" y="3402302"/>
            <a:ext cx="4405950" cy="29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70EF049-7599-436A-99D0-87BA535F5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854" y="3548297"/>
            <a:ext cx="585689" cy="57945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D9CFA37-4BFA-4140-AD15-FF6E5CFD4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855" y="5975613"/>
            <a:ext cx="585689" cy="57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22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3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2-3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公差制度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建立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公差數據</a:t>
            </a:r>
          </a:p>
        </p:txBody>
      </p:sp>
      <p:sp>
        <p:nvSpPr>
          <p:cNvPr id="6" name="矩形 5"/>
          <p:cNvSpPr/>
          <p:nvPr/>
        </p:nvSpPr>
        <p:spPr>
          <a:xfrm>
            <a:off x="4697172" y="6874844"/>
            <a:ext cx="3565400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輸入先前</a:t>
            </a: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討論好公差</a:t>
            </a:r>
            <a:r>
              <a:rPr lang="en-US" altLang="zh-TW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4863527" y="2425066"/>
            <a:ext cx="1893970" cy="766082"/>
          </a:xfrm>
          <a:prstGeom prst="wedgeRoundRectCallout">
            <a:avLst>
              <a:gd name="adj1" fmla="val -82825"/>
              <a:gd name="adj2" fmla="val 106429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儲存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樣式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BBCA963-A40F-4E02-B29B-B6A782EBD0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06" y="2102056"/>
            <a:ext cx="11255520" cy="4372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71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3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2-3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公差制度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紀錄和套用公差數據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9369" y="2393801"/>
            <a:ext cx="33009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zh-TW" sz="540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軸棒</a:t>
            </a:r>
            <a:r>
              <a:rPr lang="en-US" altLang="zh-TW" sz="540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+0.05</a:t>
            </a:r>
            <a:endParaRPr lang="en-US" altLang="zh-TW" sz="54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99020" y="3317131"/>
            <a:ext cx="1406154" cy="580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171" b="1"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3171" b="1">
                <a:latin typeface="華康中圓體" pitchFamily="49" charset="-120"/>
                <a:ea typeface="華康中圓體" pitchFamily="49" charset="-120"/>
              </a:rPr>
              <a:t>公差</a:t>
            </a:r>
            <a:endParaRPr lang="en-US" altLang="zh-TW" sz="3171" b="1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6504" y="3317130"/>
            <a:ext cx="1813317" cy="580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171" b="1"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3171" b="1">
                <a:latin typeface="華康中圓體" pitchFamily="49" charset="-120"/>
                <a:ea typeface="華康中圓體" pitchFamily="49" charset="-120"/>
              </a:rPr>
              <a:t>使用</a:t>
            </a:r>
            <a:r>
              <a:rPr lang="zh-TW" altLang="en-US" sz="3171" b="1" dirty="0">
                <a:latin typeface="華康中圓體" pitchFamily="49" charset="-120"/>
                <a:ea typeface="華康中圓體" pitchFamily="49" charset="-120"/>
              </a:rPr>
              <a:t>處</a:t>
            </a:r>
            <a:endParaRPr lang="en-US" altLang="zh-TW" sz="3171" b="1" dirty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24670C9C-34E1-4462-AE80-936DE51B9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228" y="2211393"/>
            <a:ext cx="8123833" cy="41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EFFD79E1-3C0B-4FB6-97C2-92DEDE781621}"/>
              </a:ext>
            </a:extLst>
          </p:cNvPr>
          <p:cNvSpPr/>
          <p:nvPr/>
        </p:nvSpPr>
        <p:spPr>
          <a:xfrm>
            <a:off x="8579273" y="2088592"/>
            <a:ext cx="896399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套用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59EC6B7-621E-41B3-B51F-D286FDBB20F2}"/>
              </a:ext>
            </a:extLst>
          </p:cNvPr>
          <p:cNvSpPr/>
          <p:nvPr/>
        </p:nvSpPr>
        <p:spPr>
          <a:xfrm>
            <a:off x="5509378" y="6800122"/>
            <a:ext cx="3743332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晚輩設計只要</a:t>
            </a: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用套就</a:t>
            </a: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好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2034279-1BF3-4AB3-8653-C60FFA5B4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925" y="3779837"/>
            <a:ext cx="2531792" cy="322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9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" y="2142249"/>
            <a:ext cx="3609516" cy="47106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3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2-3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公差制度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你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就是制度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89825" y="6898759"/>
            <a:ext cx="3387466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你要成為</a:t>
            </a: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訂制度人</a:t>
            </a:r>
            <a:r>
              <a:rPr lang="en-US" altLang="zh-TW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…</a:t>
            </a: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9605134" y="2142249"/>
            <a:ext cx="3404741" cy="1359128"/>
          </a:xfrm>
          <a:prstGeom prst="wedgeRoundRectCallout">
            <a:avLst>
              <a:gd name="adj1" fmla="val -30441"/>
              <a:gd name="adj2" fmla="val -48679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150000"/>
              </a:lnSpc>
            </a:pPr>
            <a:r>
              <a:rPr lang="en-US" altLang="zh-TW" sz="2774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SolidWorks</a:t>
            </a:r>
            <a:r>
              <a:rPr lang="zh-TW" altLang="en-US" sz="2774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要</a:t>
            </a:r>
            <a:r>
              <a:rPr lang="zh-TW" altLang="en-US" sz="2774" dirty="0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很強</a:t>
            </a:r>
            <a:endParaRPr lang="en-US" altLang="zh-TW" sz="2774" dirty="0">
              <a:solidFill>
                <a:srgbClr val="00CC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774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制度才</a:t>
            </a:r>
            <a:r>
              <a:rPr lang="zh-TW" altLang="en-US" sz="2774" dirty="0">
                <a:solidFill>
                  <a:srgbClr val="00CC00"/>
                </a:solidFill>
                <a:latin typeface="華康中圓體" pitchFamily="49" charset="-120"/>
                <a:ea typeface="華康中圓體" pitchFamily="49" charset="-120"/>
              </a:rPr>
              <a:t>會有公信力</a:t>
            </a:r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78269B80-3B0D-4CE4-B297-D7743F294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459" y="2253488"/>
            <a:ext cx="3408613" cy="830851"/>
          </a:xfrm>
          <a:prstGeom prst="wedgeRoundRectCallout">
            <a:avLst>
              <a:gd name="adj1" fmla="val -65153"/>
              <a:gd name="adj2" fmla="val 5384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協助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你變強</a:t>
            </a:r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EF2A3866-4662-4C51-849D-CCE7245F3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331" y="3306203"/>
            <a:ext cx="3404740" cy="608715"/>
          </a:xfrm>
          <a:prstGeom prst="wedgeRoundRectCallout">
            <a:avLst>
              <a:gd name="adj1" fmla="val -76386"/>
              <a:gd name="adj2" fmla="val -42517"/>
              <a:gd name="adj3" fmla="val 16667"/>
            </a:avLst>
          </a:prstGeom>
          <a:solidFill>
            <a:srgbClr val="FF0066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教你建立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制度</a:t>
            </a:r>
          </a:p>
        </p:txBody>
      </p:sp>
      <p:sp>
        <p:nvSpPr>
          <p:cNvPr id="15" name="AutoShape 12">
            <a:extLst>
              <a:ext uri="{FF2B5EF4-FFF2-40B4-BE49-F238E27FC236}">
                <a16:creationId xmlns:a16="http://schemas.microsoft.com/office/drawing/2014/main" id="{D9232E1D-909B-4A7F-BE82-527D6DCCE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2836" y="4160738"/>
            <a:ext cx="3271974" cy="625379"/>
          </a:xfrm>
          <a:prstGeom prst="wedgeRoundRectCallout">
            <a:avLst>
              <a:gd name="adj1" fmla="val -71786"/>
              <a:gd name="adj2" fmla="val -75589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你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要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有</a:t>
            </a:r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ISO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觀念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AutoShape 12">
            <a:extLst>
              <a:ext uri="{FF2B5EF4-FFF2-40B4-BE49-F238E27FC236}">
                <a16:creationId xmlns:a16="http://schemas.microsoft.com/office/drawing/2014/main" id="{7B152C58-0EB4-45C5-B238-1FA9447CC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8452" y="5036395"/>
            <a:ext cx="3498496" cy="690692"/>
          </a:xfrm>
          <a:prstGeom prst="wedgeRoundRectCallout">
            <a:avLst>
              <a:gd name="adj1" fmla="val -70632"/>
              <a:gd name="adj2" fmla="val -39254"/>
              <a:gd name="adj3" fmla="val 16667"/>
            </a:avLst>
          </a:prstGeom>
          <a:solidFill>
            <a:srgbClr val="FF0066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菜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鳥自己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做一次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0812478-0C1D-48D4-8EBB-438B82FF6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69" y="2211130"/>
            <a:ext cx="2308822" cy="44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2">
            <a:extLst>
              <a:ext uri="{FF2B5EF4-FFF2-40B4-BE49-F238E27FC236}">
                <a16:creationId xmlns:a16="http://schemas.microsoft.com/office/drawing/2014/main" id="{38B26C92-F9FB-49DB-9FA8-F05151232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9575" y="5977369"/>
            <a:ext cx="3498496" cy="579668"/>
          </a:xfrm>
          <a:prstGeom prst="wedgeRoundRectCallout">
            <a:avLst>
              <a:gd name="adj1" fmla="val -70632"/>
              <a:gd name="adj2" fmla="val -39254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5.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熟手</a:t>
            </a:r>
            <a:r>
              <a:rPr lang="en-US" altLang="zh-TW" sz="2774" dirty="0">
                <a:latin typeface="華康中圓體" pitchFamily="49" charset="-120"/>
                <a:ea typeface="華康中圓體" pitchFamily="49" charset="-120"/>
              </a:rPr>
              <a:t>!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指揮別人做</a:t>
            </a:r>
          </a:p>
        </p:txBody>
      </p:sp>
    </p:spTree>
    <p:extLst>
      <p:ext uri="{BB962C8B-B14F-4D97-AF65-F5344CB8AC3E}">
        <p14:creationId xmlns:p14="http://schemas.microsoft.com/office/powerpoint/2010/main" val="69095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1" grpId="0" animBg="1"/>
      <p:bldP spid="15" grpId="0" animBg="1"/>
      <p:bldP spid="16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F:\SolidWorks Files\Photo&amp;Video\Educators\BM_Stirling-motor_2_cb48dd52bd8dbc4a523a84d836d503b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5017" r="9812" b="3998"/>
          <a:stretch/>
        </p:blipFill>
        <p:spPr bwMode="auto">
          <a:xfrm>
            <a:off x="5452242" y="986075"/>
            <a:ext cx="7173175" cy="5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556865" y="1716293"/>
            <a:ext cx="3536249" cy="789323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公差認知</a:t>
            </a: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556865" y="2798246"/>
            <a:ext cx="3536249" cy="789323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規畫公差制度</a:t>
            </a:r>
            <a:endParaRPr lang="en-US" altLang="zh-TW" sz="3171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gray">
          <a:xfrm>
            <a:off x="544280" y="3821092"/>
            <a:ext cx="3548834" cy="78932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驗證公差設計   </a:t>
            </a:r>
            <a:endParaRPr lang="en-US" altLang="zh-TW" sz="3171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92750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803632" y="3175780"/>
            <a:ext cx="3899473" cy="72239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3-2</a:t>
            </a: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驗證流程</a:t>
            </a:r>
            <a:r>
              <a:rPr lang="en-US" altLang="zh-TW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主動</a:t>
            </a:r>
            <a:r>
              <a:rPr lang="en-US" altLang="zh-TW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) </a:t>
            </a:r>
            <a:endParaRPr lang="zh-TW" altLang="en-US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770801" y="2194188"/>
            <a:ext cx="3926370" cy="722393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3-1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設計迷失</a:t>
            </a:r>
            <a:endParaRPr lang="zh-TW" altLang="en-US" sz="3171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343" y="1758590"/>
            <a:ext cx="4869664" cy="5012508"/>
          </a:xfrm>
          <a:prstGeom prst="rect">
            <a:avLst/>
          </a:prstGeom>
        </p:spPr>
      </p:pic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808476" y="4187807"/>
            <a:ext cx="3899473" cy="72239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3-3</a:t>
            </a: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驗證流程</a:t>
            </a:r>
            <a:r>
              <a:rPr lang="en-US" altLang="zh-TW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被動</a:t>
            </a:r>
            <a:r>
              <a:rPr lang="en-US" altLang="zh-TW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) </a:t>
            </a:r>
            <a:endParaRPr lang="zh-TW" altLang="en-US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818601" y="5171643"/>
            <a:ext cx="3899473" cy="72239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驗證制度</a:t>
            </a:r>
            <a:endParaRPr lang="zh-TW" altLang="en-US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85600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63" y="2053077"/>
            <a:ext cx="7814986" cy="483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1676888" y="4761430"/>
            <a:ext cx="2308822" cy="1352887"/>
          </a:xfrm>
          <a:prstGeom prst="wedgeRoundRectCallout">
            <a:avLst>
              <a:gd name="adj1" fmla="val -62758"/>
              <a:gd name="adj2" fmla="val -57565"/>
              <a:gd name="adj3" fmla="val 16667"/>
            </a:avLst>
          </a:prstGeom>
          <a:solidFill>
            <a:srgbClr val="00B05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150000"/>
              </a:lnSpc>
            </a:pPr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客戶越來越</a:t>
            </a:r>
            <a:endParaRPr lang="en-US" altLang="zh-TW" sz="2774"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挑剔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2"/>
            <a:ext cx="13333297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3-1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設計迷失</a:t>
            </a:r>
            <a:endParaRPr lang="zh-TW" altLang="en-US" sz="3567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迷失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在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2D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單一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設計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和驗證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74707" y="6924668"/>
            <a:ext cx="3387466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20</a:t>
            </a: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年觀念和做法設計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11" y="2273599"/>
            <a:ext cx="2308822" cy="44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2054424" y="2571724"/>
            <a:ext cx="2491735" cy="1068111"/>
          </a:xfrm>
          <a:prstGeom prst="wedgeRoundRectCallout">
            <a:avLst>
              <a:gd name="adj1" fmla="val -74228"/>
              <a:gd name="adj2" fmla="val 3497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否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覺得</a:t>
            </a:r>
            <a:endParaRPr lang="en-US" altLang="zh-TW" sz="2774" dirty="0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錢越來越難賺</a:t>
            </a:r>
          </a:p>
        </p:txBody>
      </p:sp>
    </p:spTree>
    <p:extLst>
      <p:ext uri="{BB962C8B-B14F-4D97-AF65-F5344CB8AC3E}">
        <p14:creationId xmlns:p14="http://schemas.microsoft.com/office/powerpoint/2010/main" val="21970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4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1-1 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何謂公差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(Tolerance)?  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兩件配合準度與互換性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30" y="2118681"/>
            <a:ext cx="7765553" cy="490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2D13A755-8463-4F65-9222-959F65FDF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86" y="2496216"/>
            <a:ext cx="2430414" cy="1057100"/>
          </a:xfrm>
          <a:prstGeom prst="wedgeRoundRectCallout">
            <a:avLst>
              <a:gd name="adj1" fmla="val 5484"/>
              <a:gd name="adj2" fmla="val -3897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好處</a:t>
            </a:r>
            <a:endParaRPr lang="en-US" altLang="zh-TW" sz="2774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搭配良好</a:t>
            </a:r>
            <a:endParaRPr lang="en-US" altLang="zh-TW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37622FB1-1743-4584-BABA-A40942B95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86" y="4006358"/>
            <a:ext cx="2430414" cy="1057100"/>
          </a:xfrm>
          <a:prstGeom prst="wedgeRoundRectCallout">
            <a:avLst>
              <a:gd name="adj1" fmla="val 5484"/>
              <a:gd name="adj2" fmla="val -38971"/>
              <a:gd name="adj3" fmla="val 16667"/>
            </a:avLst>
          </a:prstGeom>
          <a:solidFill>
            <a:schemeClr val="accent2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77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壞處</a:t>
            </a:r>
            <a:endParaRPr lang="en-US" altLang="zh-TW" sz="2774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77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成本提高</a:t>
            </a:r>
            <a:endParaRPr lang="en-US" altLang="zh-TW" sz="277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C4AF12D0-A8D3-48AA-8155-186A826BE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86" y="5516501"/>
            <a:ext cx="2430414" cy="1057100"/>
          </a:xfrm>
          <a:prstGeom prst="wedgeRoundRectCallout">
            <a:avLst>
              <a:gd name="adj1" fmla="val 5484"/>
              <a:gd name="adj2" fmla="val -38971"/>
              <a:gd name="adj3" fmla="val 16667"/>
            </a:avLst>
          </a:prstGeom>
          <a:solidFill>
            <a:srgbClr val="00CC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搭配良好</a:t>
            </a:r>
            <a:r>
              <a:rPr lang="en-US" altLang="zh-TW" sz="277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?</a:t>
            </a:r>
          </a:p>
          <a:p>
            <a:pPr algn="ctr"/>
            <a:r>
              <a:rPr lang="zh-TW" altLang="en-US" sz="277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成本降低</a:t>
            </a:r>
            <a:r>
              <a:rPr lang="en-US" altLang="zh-TW" sz="277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?</a:t>
            </a:r>
            <a:endParaRPr lang="en-US" altLang="zh-TW" sz="277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838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3-1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設計迷失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迷失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驗證零件、組合件或工程圖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17607" y="6918730"/>
            <a:ext cx="5522666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774" b="1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[</a:t>
            </a:r>
            <a:r>
              <a:rPr lang="zh-TW" altLang="en-US" sz="2774" b="1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來回</a:t>
            </a:r>
            <a:r>
              <a:rPr lang="en-US" altLang="zh-TW" sz="2774" b="1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]</a:t>
            </a: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工程圖與模型查看公差搭配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293A3F9-1838-491A-B892-862FD9BDF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49" y="2647087"/>
            <a:ext cx="4687812" cy="287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226457D4-7195-4069-B442-6A9589FB3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703" y="2542124"/>
            <a:ext cx="3176015" cy="316763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8330016-F767-418A-8168-E6D59A76F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160" y="2972605"/>
            <a:ext cx="4198659" cy="279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12">
            <a:extLst>
              <a:ext uri="{FF2B5EF4-FFF2-40B4-BE49-F238E27FC236}">
                <a16:creationId xmlns:a16="http://schemas.microsoft.com/office/drawing/2014/main" id="{4CAD49E1-510F-4AAF-AFC1-C30962875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683" y="6012216"/>
            <a:ext cx="2491735" cy="760151"/>
          </a:xfrm>
          <a:prstGeom prst="wedgeRoundRectCallout">
            <a:avLst>
              <a:gd name="adj1" fmla="val -48658"/>
              <a:gd name="adj2" fmla="val -3055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如何看出材質</a:t>
            </a:r>
            <a:r>
              <a:rPr lang="en-US" altLang="zh-TW" sz="2774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?</a:t>
            </a:r>
            <a:endParaRPr lang="zh-TW" altLang="en-US" sz="2774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向上箭號 7">
            <a:extLst>
              <a:ext uri="{FF2B5EF4-FFF2-40B4-BE49-F238E27FC236}">
                <a16:creationId xmlns:a16="http://schemas.microsoft.com/office/drawing/2014/main" id="{F0391C73-D95E-4150-BDD5-10450AC1753F}"/>
              </a:ext>
            </a:extLst>
          </p:cNvPr>
          <p:cNvSpPr/>
          <p:nvPr/>
        </p:nvSpPr>
        <p:spPr bwMode="auto">
          <a:xfrm rot="5400000">
            <a:off x="4345466" y="5750941"/>
            <a:ext cx="341432" cy="595529"/>
          </a:xfrm>
          <a:prstGeom prst="up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algn="ctr" defTabSz="986285"/>
            <a:r>
              <a:rPr lang="en-US" altLang="zh-TW" sz="1783">
                <a:solidFill>
                  <a:srgbClr val="FF0000"/>
                </a:solidFill>
              </a:rPr>
              <a:t>…………………………………………….</a:t>
            </a:r>
            <a:endParaRPr lang="zh-TW" altLang="en-US" sz="1783" dirty="0">
              <a:solidFill>
                <a:srgbClr val="FF0000"/>
              </a:solidFill>
            </a:endParaRPr>
          </a:p>
        </p:txBody>
      </p:sp>
      <p:sp>
        <p:nvSpPr>
          <p:cNvPr id="17" name="向上箭號 7">
            <a:extLst>
              <a:ext uri="{FF2B5EF4-FFF2-40B4-BE49-F238E27FC236}">
                <a16:creationId xmlns:a16="http://schemas.microsoft.com/office/drawing/2014/main" id="{1EBBEBB5-55CF-4159-AF11-75C50E499ECA}"/>
              </a:ext>
            </a:extLst>
          </p:cNvPr>
          <p:cNvSpPr/>
          <p:nvPr/>
        </p:nvSpPr>
        <p:spPr bwMode="auto">
          <a:xfrm rot="5400000">
            <a:off x="8931582" y="5891512"/>
            <a:ext cx="341432" cy="595529"/>
          </a:xfrm>
          <a:prstGeom prst="up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609" tIns="45304" rIns="90609" bIns="45304" numCol="1" rtlCol="0" anchor="t" anchorCtr="0" compatLnSpc="1">
            <a:prstTxWarp prst="textNoShape">
              <a:avLst/>
            </a:prstTxWarp>
          </a:bodyPr>
          <a:lstStyle/>
          <a:p>
            <a:pPr algn="ctr" defTabSz="986285"/>
            <a:endParaRPr lang="zh-TW" altLang="en-US" sz="178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3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3-1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設計迷失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迷失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組合件配合與材質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45845" y="6874844"/>
            <a:ext cx="2675732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驗證可以很多關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55560B7-9203-49A2-ACF4-3ADC8A2C0D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649"/>
          <a:stretch/>
        </p:blipFill>
        <p:spPr>
          <a:xfrm>
            <a:off x="242252" y="1971161"/>
            <a:ext cx="5335473" cy="490368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15D953D-6BF8-4E87-B55D-1D8C8F182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469" y="2120428"/>
            <a:ext cx="3671457" cy="460514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33B2E16-81DD-47E6-8D22-B4E1875FA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670" y="2027789"/>
            <a:ext cx="2424404" cy="460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416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803632" y="3175780"/>
            <a:ext cx="3899473" cy="722393"/>
          </a:xfrm>
          <a:prstGeom prst="roundRect">
            <a:avLst>
              <a:gd name="adj" fmla="val 11125"/>
            </a:avLst>
          </a:prstGeom>
          <a:solidFill>
            <a:srgbClr val="0066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3-2</a:t>
            </a: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驗證流程</a:t>
            </a:r>
            <a:r>
              <a:rPr lang="en-US" altLang="zh-TW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主動</a:t>
            </a:r>
            <a:r>
              <a:rPr lang="en-US" altLang="zh-TW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) </a:t>
            </a:r>
            <a:endParaRPr lang="zh-TW" altLang="en-US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770801" y="2194188"/>
            <a:ext cx="3926370" cy="72239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3-1</a:t>
            </a:r>
            <a:r>
              <a:rPr lang="zh-TW" altLang="en-US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設計迷失</a:t>
            </a:r>
            <a:endParaRPr lang="zh-TW" altLang="en-US" sz="3171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343" y="1758590"/>
            <a:ext cx="4869664" cy="5012508"/>
          </a:xfrm>
          <a:prstGeom prst="rect">
            <a:avLst/>
          </a:prstGeom>
        </p:spPr>
      </p:pic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808476" y="4187807"/>
            <a:ext cx="3899473" cy="72239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3-3</a:t>
            </a: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驗證流程</a:t>
            </a:r>
            <a:r>
              <a:rPr lang="en-US" altLang="zh-TW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被動</a:t>
            </a:r>
            <a:r>
              <a:rPr lang="en-US" altLang="zh-TW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) </a:t>
            </a:r>
            <a:endParaRPr lang="zh-TW" altLang="en-US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818601" y="5171643"/>
            <a:ext cx="3899473" cy="72239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驗證制度</a:t>
            </a:r>
            <a:endParaRPr lang="zh-TW" altLang="en-US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87884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10" y="2049019"/>
            <a:ext cx="4005231" cy="214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03" y="4353835"/>
            <a:ext cx="4107061" cy="26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441" y="4610714"/>
            <a:ext cx="3624342" cy="225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84" y="2078073"/>
            <a:ext cx="3624342" cy="2207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3-2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驗證流程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主動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zh-TW" altLang="en-US" sz="3567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0.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最佳化驗證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流程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99200" y="6862903"/>
            <a:ext cx="3387466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讓公差成為設計制度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544281" y="3547799"/>
            <a:ext cx="1351933" cy="579488"/>
          </a:xfrm>
          <a:prstGeom prst="wedgeRoundRectCallout">
            <a:avLst>
              <a:gd name="adj1" fmla="val -15582"/>
              <a:gd name="adj2" fmla="val -4183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 dirty="0"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 草圖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966153" y="6281129"/>
            <a:ext cx="1510142" cy="604057"/>
          </a:xfrm>
          <a:prstGeom prst="wedgeRoundRectCallout">
            <a:avLst>
              <a:gd name="adj1" fmla="val -15582"/>
              <a:gd name="adj2" fmla="val -4183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 dirty="0"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 零件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11196976" y="3662007"/>
            <a:ext cx="1510142" cy="676215"/>
          </a:xfrm>
          <a:prstGeom prst="wedgeRoundRectCallout">
            <a:avLst>
              <a:gd name="adj1" fmla="val -15582"/>
              <a:gd name="adj2" fmla="val -4183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 dirty="0"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 組合件</a:t>
            </a: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11045962" y="5995202"/>
            <a:ext cx="1812171" cy="666836"/>
          </a:xfrm>
          <a:prstGeom prst="wedgeRoundRectCallout">
            <a:avLst>
              <a:gd name="adj1" fmla="val -15582"/>
              <a:gd name="adj2" fmla="val -4183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 dirty="0">
                <a:latin typeface="華康中圓體" pitchFamily="49" charset="-120"/>
                <a:ea typeface="華康中圓體" pitchFamily="49" charset="-120"/>
              </a:rPr>
              <a:t>4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 工程圖</a:t>
            </a:r>
          </a:p>
        </p:txBody>
      </p:sp>
    </p:spTree>
    <p:extLst>
      <p:ext uri="{BB962C8B-B14F-4D97-AF65-F5344CB8AC3E}">
        <p14:creationId xmlns:p14="http://schemas.microsoft.com/office/powerpoint/2010/main" val="128295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-1" y="913872"/>
            <a:ext cx="13320713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3-2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驗證流程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主動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zh-TW" altLang="en-US" sz="3567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零件定義材質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50215" y="6875629"/>
            <a:ext cx="2675732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材質是設計開始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29942" y="2186151"/>
            <a:ext cx="2929291" cy="44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7675136" y="2169998"/>
            <a:ext cx="2793763" cy="1283621"/>
          </a:xfrm>
          <a:prstGeom prst="wedgeRoundRectCallout">
            <a:avLst>
              <a:gd name="adj1" fmla="val 75185"/>
              <a:gd name="adj2" fmla="val 211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材質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在零件訂</a:t>
            </a:r>
            <a:endParaRPr lang="en-US" altLang="zh-TW" sz="2774" dirty="0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而非工程圖</a:t>
            </a: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7307784" y="4543784"/>
            <a:ext cx="4001877" cy="1510142"/>
          </a:xfrm>
          <a:prstGeom prst="wedgeRoundRectCallout">
            <a:avLst>
              <a:gd name="adj1" fmla="val 47764"/>
              <a:gd name="adj2" fmla="val -108365"/>
              <a:gd name="adj3" fmla="val 16667"/>
            </a:avLst>
          </a:prstGeom>
          <a:solidFill>
            <a:schemeClr val="accent2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77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可</a:t>
            </a:r>
            <a:r>
              <a:rPr lang="zh-TW" altLang="en-US" sz="2774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避免零件與工程圖材質不同</a:t>
            </a:r>
            <a:endParaRPr lang="en-US" altLang="zh-TW" sz="277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774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造成極大痛苦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6023379-1A24-4FA4-B64A-FFC9FD278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9175"/>
            <a:ext cx="4337758" cy="445825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D3F404F-B91D-4F09-BC54-5AF9808BD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801" y="3133036"/>
            <a:ext cx="3725115" cy="31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964" y="2403830"/>
            <a:ext cx="6800400" cy="427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3-2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驗證流程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主動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zh-TW" altLang="en-US" sz="3567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草圖定義尺寸公差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15578" y="6874844"/>
            <a:ext cx="5814047" cy="519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大概訂一下</a:t>
            </a:r>
            <a:r>
              <a:rPr lang="en-US" altLang="zh-TW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2263576" y="2571723"/>
            <a:ext cx="2467534" cy="679564"/>
          </a:xfrm>
          <a:prstGeom prst="wedgeRoundRectCallout">
            <a:avLst>
              <a:gd name="adj1" fmla="val -74228"/>
              <a:gd name="adj2" fmla="val 3497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初步定義公差</a:t>
            </a:r>
            <a:endParaRPr lang="en-US" altLang="zh-TW" sz="2774" dirty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3" y="2197902"/>
            <a:ext cx="2308822" cy="44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AD6B4C78-1EDD-41F5-BC5C-049533F62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576" y="3998463"/>
            <a:ext cx="3093388" cy="906085"/>
          </a:xfrm>
          <a:prstGeom prst="wedgeRoundRectCallout">
            <a:avLst>
              <a:gd name="adj1" fmla="val -57137"/>
              <a:gd name="adj2" fmla="val 28724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畫草圖不再只是</a:t>
            </a:r>
            <a:endParaRPr lang="en-US" altLang="zh-TW" sz="2774" dirty="0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完全定義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0035BFBD-BA3A-4355-8948-267D2DFD8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1957" y="5576217"/>
            <a:ext cx="3093388" cy="906085"/>
          </a:xfrm>
          <a:prstGeom prst="wedgeRoundRectCallout">
            <a:avLst>
              <a:gd name="adj1" fmla="val -71602"/>
              <a:gd name="adj2" fmla="val -42219"/>
              <a:gd name="adj3" fmla="val 16667"/>
            </a:avLst>
          </a:prstGeom>
          <a:solidFill>
            <a:srgbClr val="33CC33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草圖＝工程圖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90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216" y="2065550"/>
            <a:ext cx="6871147" cy="479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3-2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驗證流程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主動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zh-TW" altLang="en-US" sz="3567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特質定義公差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2129930" y="2496217"/>
            <a:ext cx="2793763" cy="1068111"/>
          </a:xfrm>
          <a:prstGeom prst="wedgeRoundRectCallout">
            <a:avLst>
              <a:gd name="adj1" fmla="val -59389"/>
              <a:gd name="adj2" fmla="val 2734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建模時公差</a:t>
            </a:r>
            <a:endParaRPr lang="en-US" altLang="zh-TW" sz="2774" dirty="0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留意一下</a:t>
            </a:r>
            <a:endParaRPr lang="en-US" altLang="zh-TW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1752393" y="4912444"/>
            <a:ext cx="2982531" cy="1068111"/>
          </a:xfrm>
          <a:prstGeom prst="wedgeRoundRectCallout">
            <a:avLst>
              <a:gd name="adj1" fmla="val -44680"/>
              <a:gd name="adj2" fmla="val -10132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如不妥</a:t>
            </a:r>
            <a:r>
              <a:rPr lang="en-US" altLang="zh-TW" sz="2774" dirty="0">
                <a:latin typeface="華康中圓體" pitchFamily="49" charset="-120"/>
                <a:ea typeface="華康中圓體" pitchFamily="49" charset="-120"/>
              </a:rPr>
              <a:t>!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 </a:t>
            </a:r>
            <a:endParaRPr lang="en-US" altLang="zh-TW" sz="2774" dirty="0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就修改一下公差</a:t>
            </a:r>
            <a:endParaRPr lang="en-US" altLang="zh-TW" sz="2774" dirty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32" y="2367525"/>
            <a:ext cx="2308822" cy="44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1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456" y="2211733"/>
            <a:ext cx="5147683" cy="452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3-2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驗證流程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主動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zh-TW" altLang="en-US" sz="3567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組合件驗證材質相配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60" y="2164487"/>
            <a:ext cx="2308822" cy="44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1796395" y="4217171"/>
            <a:ext cx="3134601" cy="1510142"/>
          </a:xfrm>
          <a:prstGeom prst="wedgeRoundRectCallout">
            <a:avLst>
              <a:gd name="adj1" fmla="val -60144"/>
              <a:gd name="adj2" fmla="val -38760"/>
              <a:gd name="adj3" fmla="val 16667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150000"/>
              </a:lnSpc>
            </a:pPr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 材質更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精確判斷公差</a:t>
            </a: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2054423" y="2564344"/>
            <a:ext cx="2618548" cy="830578"/>
          </a:xfrm>
          <a:prstGeom prst="wedgeRoundRectCallout">
            <a:avLst>
              <a:gd name="adj1" fmla="val -74228"/>
              <a:gd name="adj2" fmla="val 3497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 零件搭配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公差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D8C2373-E0FA-453E-BAD7-4F7275C8D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923" y="2393815"/>
            <a:ext cx="3277418" cy="411090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D6D1528-881A-4F55-A391-3D5C218F6597}"/>
              </a:ext>
            </a:extLst>
          </p:cNvPr>
          <p:cNvSpPr/>
          <p:nvPr/>
        </p:nvSpPr>
        <p:spPr>
          <a:xfrm>
            <a:off x="6141173" y="6924532"/>
            <a:ext cx="1608133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機構運動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259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14" y="1996306"/>
            <a:ext cx="7634654" cy="474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3-2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驗證流程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主動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zh-TW" altLang="en-US" sz="3567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工程圖顯示公差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2507466" y="2434885"/>
            <a:ext cx="2165504" cy="766083"/>
          </a:xfrm>
          <a:prstGeom prst="wedgeRoundRectCallout">
            <a:avLst>
              <a:gd name="adj1" fmla="val -74228"/>
              <a:gd name="adj2" fmla="val 3497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驗證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材質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2280944" y="4491752"/>
            <a:ext cx="2058100" cy="679564"/>
          </a:xfrm>
          <a:prstGeom prst="wedgeRoundRectCallout">
            <a:avLst>
              <a:gd name="adj1" fmla="val -54009"/>
              <a:gd name="adj2" fmla="val -91276"/>
              <a:gd name="adj3" fmla="val 16667"/>
            </a:avLst>
          </a:prstGeom>
          <a:solidFill>
            <a:srgbClr val="00B05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驗證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尺寸</a:t>
            </a: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1943852" y="5782536"/>
            <a:ext cx="2183463" cy="679564"/>
          </a:xfrm>
          <a:prstGeom prst="wedgeRoundRectCallout">
            <a:avLst>
              <a:gd name="adj1" fmla="val -54009"/>
              <a:gd name="adj2" fmla="val -9127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驗證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公差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8" y="2242977"/>
            <a:ext cx="2308822" cy="44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61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59" y="2282047"/>
            <a:ext cx="5276203" cy="421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3-2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驗證流程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主動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zh-TW" altLang="en-US" sz="3567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出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圖前最後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一次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2D+3D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公差驗證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646" y="2282047"/>
            <a:ext cx="5675309" cy="43799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448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695296" y="3692280"/>
            <a:ext cx="2793763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公差感覺</a:t>
            </a:r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695296" y="4702221"/>
            <a:ext cx="2793763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1-4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公差學習</a:t>
            </a:r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695295" y="5712162"/>
            <a:ext cx="2793763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algn="ctr" eaLnBrk="0" hangingPunct="0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1-5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公差災難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674505" y="2710688"/>
            <a:ext cx="2806020" cy="755071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1-2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公差難學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641674" y="1747904"/>
            <a:ext cx="2825376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1-1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何謂公差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314" y="1212595"/>
            <a:ext cx="5472373" cy="56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490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803632" y="3175780"/>
            <a:ext cx="3899473" cy="72239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3-2</a:t>
            </a: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驗證流程</a:t>
            </a:r>
            <a:r>
              <a:rPr lang="en-US" altLang="zh-TW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主動</a:t>
            </a:r>
            <a:r>
              <a:rPr lang="en-US" altLang="zh-TW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) </a:t>
            </a:r>
            <a:endParaRPr lang="zh-TW" altLang="en-US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770801" y="2194188"/>
            <a:ext cx="3926370" cy="72239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3-1</a:t>
            </a:r>
            <a:r>
              <a:rPr lang="zh-TW" altLang="en-US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設計迷失</a:t>
            </a:r>
            <a:endParaRPr lang="zh-TW" altLang="en-US" sz="3171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343" y="1758590"/>
            <a:ext cx="4869664" cy="5012508"/>
          </a:xfrm>
          <a:prstGeom prst="rect">
            <a:avLst/>
          </a:prstGeom>
        </p:spPr>
      </p:pic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808476" y="4187807"/>
            <a:ext cx="3899473" cy="722393"/>
          </a:xfrm>
          <a:prstGeom prst="roundRect">
            <a:avLst>
              <a:gd name="adj" fmla="val 11125"/>
            </a:avLst>
          </a:prstGeom>
          <a:solidFill>
            <a:srgbClr val="0066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3-3</a:t>
            </a:r>
            <a:r>
              <a:rPr lang="zh-TW" altLang="en-US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驗證流程</a:t>
            </a:r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被動</a:t>
            </a:r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 </a:t>
            </a:r>
            <a:endParaRPr lang="zh-TW" altLang="en-US" sz="3171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818601" y="5171643"/>
            <a:ext cx="3899473" cy="72239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驗證制度</a:t>
            </a:r>
            <a:endParaRPr lang="zh-TW" altLang="en-US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15731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3" y="2404635"/>
            <a:ext cx="2117345" cy="449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3-3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驗證流程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被動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zh-TW" altLang="en-US" sz="3567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出圖後再看一次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1991806" y="2253621"/>
            <a:ext cx="4454920" cy="1733576"/>
          </a:xfrm>
          <a:prstGeom prst="wedgeRoundRectCallout">
            <a:avLst>
              <a:gd name="adj1" fmla="val -68702"/>
              <a:gd name="adj2" fmla="val 15773"/>
              <a:gd name="adj3" fmla="val 16667"/>
            </a:avLst>
          </a:prstGeom>
          <a:solidFill>
            <a:schemeClr val="accent2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eaLnBrk="0" hangingPunct="0">
              <a:lnSpc>
                <a:spcPct val="150000"/>
              </a:lnSpc>
              <a:buFont typeface="Wingdings" pitchFamily="2" charset="2"/>
              <a:buNone/>
            </a:pPr>
            <a:r>
              <a:rPr lang="en-US" altLang="zh-TW" sz="3171" b="1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1.</a:t>
            </a:r>
            <a:r>
              <a:rPr lang="zh-TW" altLang="en-US" sz="3171" b="1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這</a:t>
            </a:r>
            <a:r>
              <a:rPr lang="zh-TW" altLang="en-US" sz="3171" b="1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段流程</a:t>
            </a:r>
            <a:r>
              <a:rPr lang="zh-TW" altLang="en-US" sz="3171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不包含</a:t>
            </a:r>
            <a:endParaRPr lang="en-US" altLang="zh-TW" sz="3171" b="1" dirty="0">
              <a:solidFill>
                <a:srgbClr val="FF0000"/>
              </a:solidFill>
              <a:latin typeface="華康細圓體(P)" pitchFamily="34" charset="-120"/>
              <a:ea typeface="華康細圓體(P)" pitchFamily="34" charset="-120"/>
            </a:endParaRPr>
          </a:p>
          <a:p>
            <a:pPr eaLnBrk="0" hangingPunct="0">
              <a:lnSpc>
                <a:spcPct val="150000"/>
              </a:lnSpc>
              <a:buFont typeface="Wingdings" pitchFamily="2" charset="2"/>
              <a:buNone/>
            </a:pPr>
            <a:r>
              <a:rPr lang="zh-TW" altLang="en-US" sz="3171" b="1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發行流程：校正</a:t>
            </a:r>
            <a:r>
              <a:rPr lang="en-US" altLang="zh-TW" sz="3171" b="1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&gt;</a:t>
            </a:r>
            <a:r>
              <a:rPr lang="zh-TW" altLang="en-US" sz="3171" b="1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核准</a:t>
            </a: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1992775" y="4429080"/>
            <a:ext cx="3170331" cy="866788"/>
          </a:xfrm>
          <a:prstGeom prst="wedgeRoundRectCallout">
            <a:avLst>
              <a:gd name="adj1" fmla="val -61010"/>
              <a:gd name="adj2" fmla="val -27448"/>
              <a:gd name="adj3" fmla="val 16667"/>
            </a:avLst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eaLnBrk="0" hangingPunct="0">
              <a:lnSpc>
                <a:spcPct val="150000"/>
              </a:lnSpc>
              <a:buFont typeface="Wingdings" pitchFamily="2" charset="2"/>
              <a:buNone/>
            </a:pPr>
            <a:r>
              <a:rPr lang="en-US" altLang="zh-TW" sz="3171" b="1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2.</a:t>
            </a:r>
            <a:r>
              <a:rPr lang="zh-TW" altLang="en-US" sz="3171" b="1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還有一項絕招</a:t>
            </a:r>
            <a:endParaRPr lang="zh-TW" altLang="en-US" sz="3171" b="1" dirty="0">
              <a:solidFill>
                <a:schemeClr val="bg1"/>
              </a:solidFill>
              <a:latin typeface="華康細圓體(P)" pitchFamily="34" charset="-120"/>
              <a:ea typeface="華康細圓體(P)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6C818F6-E2FE-48DA-B6A6-E6C55D190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371" y="2253622"/>
            <a:ext cx="6047068" cy="431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6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0FA06E38-C612-4333-BBD4-ADE5B7693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64" y="2392709"/>
            <a:ext cx="6047068" cy="431750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0061" y="2392709"/>
            <a:ext cx="2038692" cy="449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3-3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驗證流程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被動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zh-TW" altLang="en-US" sz="3567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8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放隔天再看一次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7065979" y="2392711"/>
            <a:ext cx="3832204" cy="1641508"/>
          </a:xfrm>
          <a:prstGeom prst="wedgeRoundRectCallout">
            <a:avLst>
              <a:gd name="adj1" fmla="val 61475"/>
              <a:gd name="adj2" fmla="val 11752"/>
              <a:gd name="adj3" fmla="val 16667"/>
            </a:avLst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eaLnBrk="0" hangingPunct="0">
              <a:lnSpc>
                <a:spcPct val="150000"/>
              </a:lnSpc>
              <a:buFont typeface="Wingdings" pitchFamily="2" charset="2"/>
              <a:buNone/>
            </a:pPr>
            <a:r>
              <a:rPr lang="en-US" altLang="zh-TW" sz="3171" b="1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1.</a:t>
            </a:r>
            <a:r>
              <a:rPr lang="zh-TW" altLang="en-US" sz="3171" b="1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可以</a:t>
            </a:r>
            <a:r>
              <a:rPr lang="zh-TW" altLang="en-US" sz="3171" b="1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破除盲點</a:t>
            </a:r>
            <a:endParaRPr lang="en-US" altLang="zh-TW" sz="3171" b="1" dirty="0">
              <a:solidFill>
                <a:schemeClr val="bg1"/>
              </a:solidFill>
              <a:latin typeface="華康細圓體(P)" pitchFamily="34" charset="-120"/>
              <a:ea typeface="華康細圓體(P)" pitchFamily="34" charset="-120"/>
            </a:endParaRPr>
          </a:p>
          <a:p>
            <a:pPr eaLnBrk="0" hangingPunct="0">
              <a:lnSpc>
                <a:spcPct val="150000"/>
              </a:lnSpc>
              <a:buFont typeface="Wingdings" pitchFamily="2" charset="2"/>
              <a:buNone/>
            </a:pPr>
            <a:r>
              <a:rPr lang="zh-TW" altLang="en-US" sz="3171" b="1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是</a:t>
            </a:r>
            <a:r>
              <a:rPr lang="en-US" altLang="zh-TW" sz="3171" b="1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Know</a:t>
            </a:r>
            <a:r>
              <a:rPr lang="zh-TW" altLang="en-US" sz="3171" b="1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  </a:t>
            </a:r>
            <a:r>
              <a:rPr lang="en-US" altLang="zh-TW" sz="3171" b="1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How</a:t>
            </a:r>
            <a:r>
              <a:rPr lang="zh-TW" altLang="en-US" sz="3171" b="1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呀</a:t>
            </a:r>
            <a:endParaRPr lang="zh-TW" altLang="en-US" sz="3171" b="1" dirty="0">
              <a:solidFill>
                <a:schemeClr val="bg1"/>
              </a:solidFill>
              <a:latin typeface="華康細圓體(P)" pitchFamily="34" charset="-120"/>
              <a:ea typeface="華康細圓體(P)" pitchFamily="34" charset="-120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7065979" y="4487049"/>
            <a:ext cx="3832204" cy="1641508"/>
          </a:xfrm>
          <a:prstGeom prst="wedgeRoundRectCallout">
            <a:avLst>
              <a:gd name="adj1" fmla="val 61475"/>
              <a:gd name="adj2" fmla="val 11752"/>
              <a:gd name="adj3" fmla="val 16667"/>
            </a:avLst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eaLnBrk="0" hangingPunct="0">
              <a:lnSpc>
                <a:spcPct val="150000"/>
              </a:lnSpc>
              <a:buFont typeface="Wingdings" pitchFamily="2" charset="2"/>
              <a:buNone/>
            </a:pPr>
            <a:r>
              <a:rPr lang="en-US" altLang="zh-TW" sz="3171" b="1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2.</a:t>
            </a:r>
            <a:r>
              <a:rPr lang="zh-TW" altLang="en-US" sz="3171" b="1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重點</a:t>
            </a:r>
            <a:r>
              <a:rPr lang="zh-TW" altLang="en-US" sz="3171" b="1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是</a:t>
            </a:r>
            <a:r>
              <a:rPr lang="en-US" altLang="zh-TW" sz="3171" b="1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…</a:t>
            </a:r>
          </a:p>
          <a:p>
            <a:pPr eaLnBrk="0" hangingPunct="0">
              <a:lnSpc>
                <a:spcPct val="150000"/>
              </a:lnSpc>
              <a:buFont typeface="Wingdings" pitchFamily="2" charset="2"/>
              <a:buNone/>
            </a:pPr>
            <a:r>
              <a:rPr lang="zh-TW" altLang="en-US" sz="3171" b="1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你</a:t>
            </a:r>
            <a:r>
              <a:rPr lang="en-US" altLang="zh-TW" sz="3171" b="1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Hole</a:t>
            </a:r>
            <a:r>
              <a:rPr lang="zh-TW" altLang="en-US" sz="3171" b="1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得</a:t>
            </a:r>
            <a:r>
              <a:rPr lang="zh-TW" altLang="en-US" sz="3171" b="1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住嗎</a:t>
            </a:r>
            <a:r>
              <a:rPr lang="en-US" altLang="zh-TW" sz="3171" b="1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?</a:t>
            </a:r>
            <a:endParaRPr lang="zh-TW" altLang="en-US" sz="3171" b="1" dirty="0">
              <a:solidFill>
                <a:schemeClr val="bg1"/>
              </a:solidFill>
              <a:latin typeface="華康細圓體(P)" pitchFamily="34" charset="-120"/>
              <a:ea typeface="華康細圓體(P)" pitchFamily="34" charset="-120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814017" y="2489596"/>
            <a:ext cx="2880563" cy="788281"/>
          </a:xfrm>
          <a:prstGeom prst="wedgeRoundRectCallout">
            <a:avLst>
              <a:gd name="adj1" fmla="val 43858"/>
              <a:gd name="adj2" fmla="val 18246"/>
              <a:gd name="adj3" fmla="val 16667"/>
            </a:avLst>
          </a:prstGeom>
          <a:solidFill>
            <a:schemeClr val="accent2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eaLnBrk="0" hangingPunct="0">
              <a:lnSpc>
                <a:spcPct val="150000"/>
              </a:lnSpc>
              <a:buFont typeface="Wingdings" pitchFamily="2" charset="2"/>
              <a:buNone/>
            </a:pPr>
            <a:r>
              <a:rPr lang="zh-TW" altLang="en-US" sz="3171" b="1" dirty="0">
                <a:solidFill>
                  <a:srgbClr val="FFFF00"/>
                </a:solidFill>
                <a:latin typeface="華康細圓體(P)" pitchFamily="34" charset="-120"/>
                <a:ea typeface="華康細圓體(P)" pitchFamily="34" charset="-120"/>
              </a:rPr>
              <a:t>明天試試看</a:t>
            </a:r>
          </a:p>
        </p:txBody>
      </p:sp>
    </p:spTree>
    <p:extLst>
      <p:ext uri="{BB962C8B-B14F-4D97-AF65-F5344CB8AC3E}">
        <p14:creationId xmlns:p14="http://schemas.microsoft.com/office/powerpoint/2010/main" val="285540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3-3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驗證流程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被動</a:t>
            </a: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zh-TW" altLang="en-US" sz="3567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9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繪圖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&gt;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校正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&gt;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核准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11922" y="6908664"/>
            <a:ext cx="2675732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常見的驗證制度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0410135-65E9-4F48-B48F-6F64AF06D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770" y="4831701"/>
            <a:ext cx="4926839" cy="190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2E2D27A-AD21-4765-BF6B-93BE41E0D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52" y="2269694"/>
            <a:ext cx="11930123" cy="2265214"/>
          </a:xfrm>
          <a:prstGeom prst="wedgeRoundRectCallout">
            <a:avLst>
              <a:gd name="adj1" fmla="val 20949"/>
              <a:gd name="adj2" fmla="val 134440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EFBA0AC-6A08-4E85-AB87-30C33B744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6" y="2444779"/>
            <a:ext cx="11198625" cy="178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6641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803632" y="3175780"/>
            <a:ext cx="3899473" cy="72239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3-2</a:t>
            </a: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驗證流程</a:t>
            </a:r>
            <a:r>
              <a:rPr lang="en-US" altLang="zh-TW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主動</a:t>
            </a:r>
            <a:r>
              <a:rPr lang="en-US" altLang="zh-TW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) </a:t>
            </a:r>
            <a:endParaRPr lang="zh-TW" altLang="en-US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770801" y="2194188"/>
            <a:ext cx="3926370" cy="72239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3-1</a:t>
            </a:r>
            <a:r>
              <a:rPr lang="zh-TW" altLang="en-US" sz="317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設計迷失</a:t>
            </a:r>
            <a:endParaRPr lang="zh-TW" altLang="en-US" sz="3171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343" y="1758590"/>
            <a:ext cx="4869664" cy="5012508"/>
          </a:xfrm>
          <a:prstGeom prst="rect">
            <a:avLst/>
          </a:prstGeom>
        </p:spPr>
      </p:pic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808476" y="4187807"/>
            <a:ext cx="3899473" cy="72239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3-3</a:t>
            </a: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驗證流程</a:t>
            </a:r>
            <a:r>
              <a:rPr lang="en-US" altLang="zh-TW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被動</a:t>
            </a:r>
            <a:r>
              <a:rPr lang="en-US" altLang="zh-TW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) </a:t>
            </a:r>
            <a:endParaRPr lang="zh-TW" altLang="en-US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818601" y="5171643"/>
            <a:ext cx="3899473" cy="722393"/>
          </a:xfrm>
          <a:prstGeom prst="roundRect">
            <a:avLst>
              <a:gd name="adj" fmla="val 11125"/>
            </a:avLst>
          </a:prstGeom>
          <a:solidFill>
            <a:srgbClr val="0066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317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317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驗證制度</a:t>
            </a:r>
            <a:endParaRPr lang="zh-TW" altLang="en-US" sz="3171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51450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2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3-4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驗證制度</a:t>
            </a:r>
            <a:endParaRPr lang="zh-TW" altLang="en-US" sz="3567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納入</a:t>
            </a:r>
            <a:r>
              <a:rPr lang="zh-TW" altLang="en-US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設計流程管制程序</a:t>
            </a:r>
            <a:r>
              <a:rPr lang="en-US" altLang="zh-TW" sz="2774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05630" y="6874844"/>
            <a:ext cx="4099199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74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設計與變更流程管制程序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5" y="2089614"/>
            <a:ext cx="3377867" cy="4780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201" y="2043174"/>
            <a:ext cx="3322313" cy="4745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076" y="2043174"/>
            <a:ext cx="3300789" cy="46806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64578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3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3-4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驗證制度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公差分析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49996" y="6874844"/>
            <a:ext cx="1608133" cy="519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77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適合模組</a:t>
            </a:r>
            <a:endParaRPr lang="en-US" altLang="zh-TW" sz="2774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3001219" y="2214762"/>
            <a:ext cx="7305689" cy="444256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394" y="2208488"/>
            <a:ext cx="872325" cy="87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458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944861" y="5244629"/>
            <a:ext cx="1627688" cy="1527907"/>
            <a:chOff x="530763" y="5337866"/>
            <a:chExt cx="1657350" cy="1555750"/>
          </a:xfrm>
        </p:grpSpPr>
        <p:grpSp>
          <p:nvGrpSpPr>
            <p:cNvPr id="642054" name="Group 3"/>
            <p:cNvGrpSpPr>
              <a:grpSpLocks/>
            </p:cNvGrpSpPr>
            <p:nvPr/>
          </p:nvGrpSpPr>
          <p:grpSpPr bwMode="auto">
            <a:xfrm>
              <a:off x="530763" y="5337866"/>
              <a:ext cx="1657350" cy="1555750"/>
              <a:chOff x="4884" y="2843"/>
              <a:chExt cx="680" cy="692"/>
            </a:xfrm>
          </p:grpSpPr>
          <p:sp>
            <p:nvSpPr>
              <p:cNvPr id="642055" name="Oval 4"/>
              <p:cNvSpPr>
                <a:spLocks noChangeArrowheads="1"/>
              </p:cNvSpPr>
              <p:nvPr/>
            </p:nvSpPr>
            <p:spPr bwMode="auto">
              <a:xfrm>
                <a:off x="4884" y="2850"/>
                <a:ext cx="680" cy="680"/>
              </a:xfrm>
              <a:prstGeom prst="ellipse">
                <a:avLst/>
              </a:prstGeom>
              <a:solidFill>
                <a:srgbClr val="FF0000"/>
              </a:solidFill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0" hangingPunct="0"/>
                <a:endParaRPr lang="en-US" altLang="zh-TW" sz="2357">
                  <a:ea typeface="MS PGothic" pitchFamily="34" charset="-128"/>
                </a:endParaRPr>
              </a:p>
            </p:txBody>
          </p:sp>
          <p:sp>
            <p:nvSpPr>
              <p:cNvPr id="642056" name="Rectangle 5"/>
              <p:cNvSpPr>
                <a:spLocks noChangeArrowheads="1"/>
              </p:cNvSpPr>
              <p:nvPr/>
            </p:nvSpPr>
            <p:spPr bwMode="auto">
              <a:xfrm>
                <a:off x="4884" y="318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2357">
                  <a:ea typeface="MS PGothic" pitchFamily="34" charset="-128"/>
                </a:endParaRPr>
              </a:p>
            </p:txBody>
          </p:sp>
          <p:sp>
            <p:nvSpPr>
              <p:cNvPr id="642057" name="Rectangle 6"/>
              <p:cNvSpPr>
                <a:spLocks noChangeArrowheads="1"/>
              </p:cNvSpPr>
              <p:nvPr/>
            </p:nvSpPr>
            <p:spPr bwMode="auto">
              <a:xfrm>
                <a:off x="5470" y="317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2357">
                  <a:ea typeface="MS PGothic" pitchFamily="34" charset="-128"/>
                </a:endParaRPr>
              </a:p>
            </p:txBody>
          </p:sp>
          <p:sp>
            <p:nvSpPr>
              <p:cNvPr id="642058" name="Rectangle 7"/>
              <p:cNvSpPr>
                <a:spLocks noChangeArrowheads="1"/>
              </p:cNvSpPr>
              <p:nvPr/>
            </p:nvSpPr>
            <p:spPr bwMode="auto">
              <a:xfrm rot="-5400000">
                <a:off x="5188" y="346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2357">
                  <a:ea typeface="MS PGothic" pitchFamily="34" charset="-128"/>
                </a:endParaRPr>
              </a:p>
            </p:txBody>
          </p:sp>
          <p:sp>
            <p:nvSpPr>
              <p:cNvPr id="642059" name="Rectangle 8"/>
              <p:cNvSpPr>
                <a:spLocks noChangeArrowheads="1"/>
              </p:cNvSpPr>
              <p:nvPr/>
            </p:nvSpPr>
            <p:spPr bwMode="auto">
              <a:xfrm rot="-5400000">
                <a:off x="5180" y="285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2357">
                  <a:ea typeface="MS PGothic" pitchFamily="34" charset="-128"/>
                </a:endParaRPr>
              </a:p>
            </p:txBody>
          </p:sp>
        </p:grpSp>
        <p:sp>
          <p:nvSpPr>
            <p:cNvPr id="642060" name="Text Box 9"/>
            <p:cNvSpPr txBox="1">
              <a:spLocks noChangeArrowheads="1"/>
            </p:cNvSpPr>
            <p:nvPr/>
          </p:nvSpPr>
          <p:spPr bwMode="auto">
            <a:xfrm>
              <a:off x="959622" y="5619097"/>
              <a:ext cx="904574" cy="463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r>
                <a:rPr lang="en-US" altLang="zh-TW" sz="2357" dirty="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20</a:t>
              </a:r>
              <a:r>
                <a:rPr lang="en-US" altLang="ko-KR" sz="2357" dirty="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 </a:t>
              </a:r>
              <a:r>
                <a:rPr lang="en-US" altLang="ko-KR" sz="1376" dirty="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min</a:t>
              </a:r>
            </a:p>
          </p:txBody>
        </p:sp>
        <p:sp>
          <p:nvSpPr>
            <p:cNvPr id="642062" name="Oval 11"/>
            <p:cNvSpPr>
              <a:spLocks noChangeArrowheads="1"/>
            </p:cNvSpPr>
            <p:nvPr/>
          </p:nvSpPr>
          <p:spPr bwMode="auto">
            <a:xfrm>
              <a:off x="1277938" y="6081713"/>
              <a:ext cx="176212" cy="1476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0" hangingPunct="0"/>
              <a:endParaRPr lang="en-US" altLang="zh-TW" sz="2357">
                <a:ea typeface="MS PGothic" pitchFamily="34" charset="-128"/>
              </a:endParaRPr>
            </a:p>
          </p:txBody>
        </p:sp>
      </p:grpSp>
      <p:pic>
        <p:nvPicPr>
          <p:cNvPr id="642050" name="Picture 2" descr="Multi-Product_Graphic_with_Sustainabil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07" y="773111"/>
            <a:ext cx="8541903" cy="601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2061" name="Line 10"/>
          <p:cNvSpPr>
            <a:spLocks noChangeShapeType="1"/>
          </p:cNvSpPr>
          <p:nvPr/>
        </p:nvSpPr>
        <p:spPr bwMode="auto">
          <a:xfrm>
            <a:off x="1708444" y="6058315"/>
            <a:ext cx="542685" cy="369579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767"/>
          </a:p>
        </p:txBody>
      </p:sp>
      <p:pic>
        <p:nvPicPr>
          <p:cNvPr id="2" name="Picture 2" descr="http://www.solidworks.com.tw/attachments/Image/authorized-training-center_1.png">
            <a:extLst>
              <a:ext uri="{FF2B5EF4-FFF2-40B4-BE49-F238E27FC236}">
                <a16:creationId xmlns:a16="http://schemas.microsoft.com/office/drawing/2014/main" id="{C12DB08E-A94D-FE9F-0FBF-4466F7582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2" y="3719986"/>
            <a:ext cx="1237548" cy="123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34">
            <a:extLst>
              <a:ext uri="{FF2B5EF4-FFF2-40B4-BE49-F238E27FC236}">
                <a16:creationId xmlns:a16="http://schemas.microsoft.com/office/drawing/2014/main" id="{A27A031C-3713-DF5A-CB60-C036ADAD79E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7536" y="810934"/>
            <a:ext cx="4100017" cy="2302888"/>
          </a:xfrm>
          <a:prstGeom prst="roundRect">
            <a:avLst>
              <a:gd name="adj" fmla="val 20877"/>
            </a:avLst>
          </a:prstGeom>
          <a:solidFill>
            <a:srgbClr val="00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幾何科技 </a:t>
            </a:r>
            <a:endParaRPr lang="en-US" altLang="zh-TW" sz="280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 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養成訓練與顧問服務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geometry-sw.com.tw</a:t>
            </a:r>
            <a:endParaRPr lang="en-US" altLang="zh-TW" sz="2800" dirty="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 descr="一張含有 圖形, 圓形, 鮮豔, 符號 的圖片&#10;&#10;自動產生的描述">
            <a:extLst>
              <a:ext uri="{FF2B5EF4-FFF2-40B4-BE49-F238E27FC236}">
                <a16:creationId xmlns:a16="http://schemas.microsoft.com/office/drawing/2014/main" id="{D016575C-6598-7333-BE86-12A63FEC3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452" y="957029"/>
            <a:ext cx="1263774" cy="8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c.baike.soso.com/p/20090708/20090708111930-15304362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91" y="2121884"/>
            <a:ext cx="4719247" cy="4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3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1-2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公差很難學</a:t>
            </a:r>
            <a:endParaRPr lang="zh-TW" altLang="en-US" sz="3567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公差靠試誤經驗與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KNOW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HOW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7943978" y="2250727"/>
            <a:ext cx="3402010" cy="604057"/>
          </a:xfrm>
          <a:prstGeom prst="wedgeRoundRectCallout">
            <a:avLst>
              <a:gd name="adj1" fmla="val 63399"/>
              <a:gd name="adj2" fmla="val 11997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別人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不知怎麼教你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9769" y="2121883"/>
            <a:ext cx="2126645" cy="44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8832262" y="6075300"/>
            <a:ext cx="3057514" cy="653008"/>
          </a:xfrm>
          <a:prstGeom prst="wedgeRoundRectCallout">
            <a:avLst>
              <a:gd name="adj1" fmla="val 25485"/>
              <a:gd name="adj2" fmla="val -19723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別人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怕被你取代</a:t>
            </a:r>
            <a:endParaRPr lang="en-US" altLang="zh-TW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8019484" y="3442090"/>
            <a:ext cx="3020284" cy="678808"/>
          </a:xfrm>
          <a:prstGeom prst="wedgeRoundRectCallout">
            <a:avLst>
              <a:gd name="adj1" fmla="val 75502"/>
              <a:gd name="adj2" fmla="val -4767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別人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不想告訴你</a:t>
            </a:r>
            <a:endParaRPr lang="en-US" altLang="zh-TW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8396040" y="4801217"/>
            <a:ext cx="2430414" cy="653008"/>
          </a:xfrm>
          <a:prstGeom prst="wedgeRoundRectCallout">
            <a:avLst>
              <a:gd name="adj1" fmla="val 70726"/>
              <a:gd name="adj2" fmla="val -14014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公差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是機密</a:t>
            </a:r>
            <a:endParaRPr lang="en-US" altLang="zh-TW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23879" y="6756434"/>
            <a:ext cx="3260369" cy="458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189"/>
              <a:t>http://pic.baike.soso.com/p/20090708/20090708111930-1530436273.jpg</a:t>
            </a:r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97DE3AD3-5A7C-41E3-9040-29F118154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458" y="2809248"/>
            <a:ext cx="1936620" cy="906085"/>
          </a:xfrm>
          <a:prstGeom prst="wedgeRoundRectCallout">
            <a:avLst>
              <a:gd name="adj1" fmla="val -58966"/>
              <a:gd name="adj2" fmla="val 112934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別擔心</a:t>
            </a:r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!</a:t>
            </a:r>
          </a:p>
          <a:p>
            <a:pPr algn="ctr"/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我</a:t>
            </a:r>
            <a:r>
              <a:rPr lang="zh-TW" altLang="en-US" sz="2774" dirty="0">
                <a:latin typeface="華康中圓體" pitchFamily="49" charset="-120"/>
                <a:ea typeface="華康中圓體" pitchFamily="49" charset="-120"/>
              </a:rPr>
              <a:t>教你</a:t>
            </a:r>
            <a:r>
              <a:rPr lang="en-US" altLang="zh-TW" sz="2774" dirty="0">
                <a:latin typeface="華康中圓體" pitchFamily="49" charset="-120"/>
                <a:ea typeface="華康中圓體" pitchFamily="49" charset="-120"/>
              </a:rPr>
              <a:t>!!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C49132A1-A1D2-42EB-890A-3E09DE46C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20" y="4598956"/>
            <a:ext cx="1640590" cy="906085"/>
          </a:xfrm>
          <a:prstGeom prst="wedgeRoundRectCallout">
            <a:avLst>
              <a:gd name="adj1" fmla="val -70153"/>
              <a:gd name="adj2" fmla="val -60179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憑感覺</a:t>
            </a:r>
            <a:endParaRPr lang="en-US" altLang="zh-TW" sz="2774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經驗</a:t>
            </a:r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!!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75ECA87-9EBC-4982-9E94-77E83020D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688" y="2854785"/>
            <a:ext cx="2847392" cy="41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0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8" grpId="0" animBg="1"/>
      <p:bldP spid="12" grpId="0" animBg="1"/>
      <p:bldP spid="1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695296" y="3692280"/>
            <a:ext cx="2793763" cy="755071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1-3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公差感覺</a:t>
            </a:r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695296" y="4702221"/>
            <a:ext cx="2793763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1-4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公差學習</a:t>
            </a:r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695295" y="5712162"/>
            <a:ext cx="2793763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algn="ctr" eaLnBrk="0" hangingPunct="0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1-5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公差災難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674505" y="2710688"/>
            <a:ext cx="2806020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1-2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公差難學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641674" y="1747904"/>
            <a:ext cx="2825376" cy="755071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285"/>
            <a:r>
              <a:rPr lang="en-US" altLang="zh-TW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1-1</a:t>
            </a:r>
            <a:r>
              <a:rPr lang="zh-TW" altLang="en-US" sz="2774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何謂公差</a:t>
            </a:r>
            <a:endParaRPr lang="zh-TW" altLang="en-US" sz="2774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314" y="1212595"/>
            <a:ext cx="5472373" cy="56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85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00" y="1971163"/>
            <a:ext cx="5809972" cy="487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913874"/>
            <a:ext cx="13308128" cy="10410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1-3</a:t>
            </a:r>
            <a:r>
              <a:rPr lang="zh-TW" altLang="en-US" sz="3567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公差感覺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感覺就是實務經驗</a:t>
            </a:r>
            <a:r>
              <a:rPr lang="en-US" altLang="zh-TW" sz="2774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endParaRPr lang="zh-TW" altLang="en-US" sz="2774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1416763" y="2430962"/>
            <a:ext cx="3699849" cy="679564"/>
          </a:xfrm>
          <a:prstGeom prst="wedgeRoundRectCallout">
            <a:avLst>
              <a:gd name="adj1" fmla="val 83375"/>
              <a:gd name="adj2" fmla="val 39061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1.+0.1(10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條</a:t>
            </a:r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)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感覺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1416764" y="5602261"/>
            <a:ext cx="3473327" cy="755071"/>
          </a:xfrm>
          <a:prstGeom prst="wedgeRoundRectCallout">
            <a:avLst>
              <a:gd name="adj1" fmla="val 72309"/>
              <a:gd name="adj2" fmla="val 16448"/>
              <a:gd name="adj3" fmla="val 16667"/>
            </a:avLst>
          </a:prstGeom>
          <a:solidFill>
            <a:srgbClr val="00CC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4.+0.001(1</a:t>
            </a:r>
            <a:r>
              <a:rPr lang="el-GR" altLang="zh-TW" sz="2774">
                <a:latin typeface="華康中圓體" pitchFamily="49" charset="-120"/>
                <a:ea typeface="華康細圓體"/>
              </a:rPr>
              <a:t>μ</a:t>
            </a:r>
            <a:r>
              <a:rPr lang="en-US" altLang="zh-TW" sz="2774">
                <a:latin typeface="華康中圓體" pitchFamily="49" charset="-120"/>
                <a:ea typeface="華康細圓體"/>
              </a:rPr>
              <a:t>)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感覺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1416763" y="4545163"/>
            <a:ext cx="3624342" cy="675896"/>
          </a:xfrm>
          <a:prstGeom prst="wedgeRoundRectCallout">
            <a:avLst>
              <a:gd name="adj1" fmla="val 73673"/>
              <a:gd name="adj2" fmla="val -24629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3.+0.01(1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條</a:t>
            </a:r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)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感覺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1416764" y="3459719"/>
            <a:ext cx="3850863" cy="679564"/>
          </a:xfrm>
          <a:prstGeom prst="wedgeRoundRectCallout">
            <a:avLst>
              <a:gd name="adj1" fmla="val 77443"/>
              <a:gd name="adj2" fmla="val -24235"/>
              <a:gd name="adj3" fmla="val 16667"/>
            </a:avLst>
          </a:prstGeom>
          <a:solidFill>
            <a:srgbClr val="00CC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2.+0.05(5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條</a:t>
            </a:r>
            <a:r>
              <a:rPr lang="en-US" altLang="zh-TW" sz="2774">
                <a:latin typeface="華康中圓體" pitchFamily="49" charset="-120"/>
                <a:ea typeface="華康中圓體" pitchFamily="49" charset="-120"/>
              </a:rPr>
              <a:t>)</a:t>
            </a:r>
            <a:r>
              <a:rPr lang="zh-TW" altLang="en-US" sz="2774">
                <a:latin typeface="華康中圓體" pitchFamily="49" charset="-120"/>
                <a:ea typeface="華康中圓體" pitchFamily="49" charset="-120"/>
              </a:rPr>
              <a:t>感覺</a:t>
            </a:r>
            <a:endParaRPr lang="zh-TW" altLang="en-US" sz="2774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492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</TotalTime>
  <Words>4652</Words>
  <Application>Microsoft Office PowerPoint</Application>
  <PresentationFormat>自訂</PresentationFormat>
  <Paragraphs>582</Paragraphs>
  <Slides>67</Slides>
  <Notes>41</Notes>
  <HiddenSlides>0</HiddenSlides>
  <MMClips>1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67</vt:i4>
      </vt:variant>
    </vt:vector>
  </HeadingPairs>
  <TitlesOfParts>
    <vt:vector size="83" baseType="lpstr">
      <vt:lpstr>Adobe Myungjo Std M</vt:lpstr>
      <vt:lpstr>Arial Unicode MS</vt:lpstr>
      <vt:lpstr>MS PGothic</vt:lpstr>
      <vt:lpstr>SimSun</vt:lpstr>
      <vt:lpstr>SimSun-PUA</vt:lpstr>
      <vt:lpstr>Swis721 Lt BT</vt:lpstr>
      <vt:lpstr>華康中圓體</vt:lpstr>
      <vt:lpstr>華康細圓體</vt:lpstr>
      <vt:lpstr>華康細圓體(P)</vt:lpstr>
      <vt:lpstr>微軟正黑體</vt:lpstr>
      <vt:lpstr>Arial</vt:lpstr>
      <vt:lpstr>Calibri</vt:lpstr>
      <vt:lpstr>Times New Roman</vt:lpstr>
      <vt:lpstr>Vrinda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solidworks</dc:title>
  <dc:creator>武大郎</dc:creator>
  <cp:lastModifiedBy>幾何科技有限公司</cp:lastModifiedBy>
  <cp:revision>12</cp:revision>
  <dcterms:created xsi:type="dcterms:W3CDTF">2020-01-19T06:47:19Z</dcterms:created>
  <dcterms:modified xsi:type="dcterms:W3CDTF">2024-11-03T11:18:21Z</dcterms:modified>
</cp:coreProperties>
</file>