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SzPts val="1400"/>
              <a:buChar char="●"/>
              <a:defRPr/>
            </a:lvl1pPr>
            <a:lvl2pPr indent="-317500" lvl="1" marL="914400" marR="0" rtl="0" algn="l">
              <a:spcBef>
                <a:spcPts val="0"/>
              </a:spcBef>
              <a:spcAft>
                <a:spcPts val="0"/>
              </a:spcAft>
              <a:buSzPts val="1400"/>
              <a:buChar char="○"/>
              <a:defRPr/>
            </a:lvl2pPr>
            <a:lvl3pPr indent="-317500" lvl="2" marL="1371600" marR="0" rtl="0" algn="l">
              <a:spcBef>
                <a:spcPts val="0"/>
              </a:spcBef>
              <a:spcAft>
                <a:spcPts val="0"/>
              </a:spcAft>
              <a:buSzPts val="1400"/>
              <a:buChar char="■"/>
              <a:defRPr/>
            </a:lvl3pPr>
            <a:lvl4pPr indent="-317500" lvl="3" marL="1828800" marR="0" rtl="0" algn="l">
              <a:spcBef>
                <a:spcPts val="0"/>
              </a:spcBef>
              <a:spcAft>
                <a:spcPts val="0"/>
              </a:spcAft>
              <a:buSzPts val="1400"/>
              <a:buChar char="●"/>
              <a:defRPr/>
            </a:lvl4pPr>
            <a:lvl5pPr indent="-317500" lvl="4" marL="2286000" marR="0" rtl="0" algn="l">
              <a:spcBef>
                <a:spcPts val="0"/>
              </a:spcBef>
              <a:spcAft>
                <a:spcPts val="0"/>
              </a:spcAft>
              <a:buSzPts val="1400"/>
              <a:buChar char="○"/>
              <a:defRPr/>
            </a:lvl5pPr>
            <a:lvl6pPr indent="-317500" lvl="5" marL="2743200" marR="0" rtl="0" algn="l">
              <a:spcBef>
                <a:spcPts val="0"/>
              </a:spcBef>
              <a:spcAft>
                <a:spcPts val="0"/>
              </a:spcAft>
              <a:buSzPts val="1400"/>
              <a:buChar char="■"/>
              <a:defRPr/>
            </a:lvl6pPr>
            <a:lvl7pPr indent="-317500" lvl="6" marL="3200400" marR="0" rtl="0" algn="l">
              <a:spcBef>
                <a:spcPts val="0"/>
              </a:spcBef>
              <a:spcAft>
                <a:spcPts val="0"/>
              </a:spcAft>
              <a:buSzPts val="1400"/>
              <a:buChar char="●"/>
              <a:defRPr/>
            </a:lvl7pPr>
            <a:lvl8pPr indent="-317500" lvl="7" marL="3657600" marR="0" rtl="0" algn="l">
              <a:spcBef>
                <a:spcPts val="0"/>
              </a:spcBef>
              <a:spcAft>
                <a:spcPts val="0"/>
              </a:spcAft>
              <a:buSzPts val="1400"/>
              <a:buChar char="○"/>
              <a:defRPr/>
            </a:lvl8pPr>
            <a:lvl9pPr indent="-317500" lvl="8" marL="4114800" marR="0" rtl="0" algn="l">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Hello and welcome to this lesson on Mitigation of Greenhouse Gas Emissions. My name is David Smith and I’m a Program Specialist with Texas A&amp;M AgriLife Extension in the Department of Biological and Agricultural Engineering at Texas A&amp;M University.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7" name="Google Shape;6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One of the challenges in identifying effective mitigation practices for livestock and poultry operations is that animal agriculture is extremely diverse. This is true even within a given animal species. </a:t>
            </a:r>
            <a:endParaRPr b="0" i="0" sz="1200" u="none" cap="none" strike="noStrike">
              <a:solidFill>
                <a:schemeClr val="dk1"/>
              </a:solidFill>
              <a:latin typeface="Calibri"/>
              <a:ea typeface="Calibri"/>
              <a:cs typeface="Calibri"/>
              <a:sym typeface="Calibri"/>
            </a:endParaRPr>
          </a:p>
        </p:txBody>
      </p:sp>
      <p:sp>
        <p:nvSpPr>
          <p:cNvPr id="144" name="Google Shape;14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Just look at beef cattle operations. You have confined feeder operations, cow-calf operations, and stocker operations. You also have seedstock and niche markets to consider. With each of these you’re dealing with different environments, from non-vegetative feedlots with high-density stocking, to pasture and rangeland environments with variable stocking rates. Where greenhouse gas emissions occur and what mitigation options are most appropriate will ultimately depend upon the type of operation.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1" name="Google Shape;15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Greenhouse gas mitigation options are also somewhat dependent upon location and climate. </a:t>
            </a:r>
            <a:endParaRPr b="0" i="0" sz="1200" u="none" cap="none" strike="noStrike">
              <a:solidFill>
                <a:schemeClr val="dk1"/>
              </a:solidFill>
              <a:latin typeface="Calibri"/>
              <a:ea typeface="Calibri"/>
              <a:cs typeface="Calibri"/>
              <a:sym typeface="Calibri"/>
            </a:endParaRPr>
          </a:p>
        </p:txBody>
      </p:sp>
      <p:sp>
        <p:nvSpPr>
          <p:cNvPr id="163" name="Google Shape;163;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Dairy operations in the American southwest, for example, may have access to a greater amount of cropland and pastures and long growing season which provides more flexibility and increased opportunity for land application. In the northeast, where cropland and growing season is limited, mitigation might focus more on manure storage and utilization for energy production. Also, whether a dairy is totally confined, totally pasture-based, or a mix of the two will determine which mitigation options might be appropriate from a dietary standpoint. Each type of operation produces greenhouse gases in different amounts and at different points along the production system. </a:t>
            </a:r>
            <a:endParaRPr/>
          </a:p>
        </p:txBody>
      </p:sp>
      <p:sp>
        <p:nvSpPr>
          <p:cNvPr id="169" name="Google Shape;16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beef cattle operations, one of the most effective mitigation strategies is to increase cattle production efficiency. In a cow-calf operation it all starts with improving fertility, pregnancy rate, and successful deliveries through good breeding practices. Maintaining a healthy herd also results in fewer culled cattle and lower mortality rates. This minimizes feed and pasture resources spent on unhealthy cattle and replacements, as well as reducing overall greenhouse gas emissions. Faster weight gain through improved pastures and supplements is something many ranchers already do to increase profitability, but it also can reduce greenhouse gas emissions per unit of beef produced.</a:t>
            </a:r>
            <a:endParaRPr/>
          </a:p>
        </p:txBody>
      </p:sp>
      <p:sp>
        <p:nvSpPr>
          <p:cNvPr id="180" name="Google Shape;180;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we look at feeder cattle operations, there’s a lot of ongoing research exploring the potential of dietary additives such as ionophores, oils, and vaccines in reducing enteric methane formation in the rumen. </a:t>
            </a:r>
            <a:endParaRPr b="0" i="0" sz="1200" u="none" cap="none" strike="noStrike">
              <a:solidFill>
                <a:schemeClr val="dk1"/>
              </a:solidFill>
              <a:latin typeface="Calibri"/>
              <a:ea typeface="Calibri"/>
              <a:cs typeface="Calibri"/>
              <a:sym typeface="Calibri"/>
            </a:endParaRPr>
          </a:p>
        </p:txBody>
      </p:sp>
      <p:sp>
        <p:nvSpPr>
          <p:cNvPr id="190" name="Google Shape;190;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Results thus far show various levels of effectiveness, particularly long-term impacts. </a:t>
            </a:r>
            <a:endParaRPr b="0" i="0" sz="1200" u="none" cap="none" strike="noStrike">
              <a:solidFill>
                <a:schemeClr val="dk1"/>
              </a:solidFill>
              <a:latin typeface="Calibri"/>
              <a:ea typeface="Calibri"/>
              <a:cs typeface="Calibri"/>
              <a:sym typeface="Calibri"/>
            </a:endParaRPr>
          </a:p>
        </p:txBody>
      </p:sp>
      <p:sp>
        <p:nvSpPr>
          <p:cNvPr id="199" name="Google Shape;199;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recent FAO report reviewed several hundred published research studies and found significant inconsistency feed supplements in reducing rumen methane. </a:t>
            </a:r>
            <a:endParaRPr b="0" i="0" sz="1200" u="none" cap="none" strike="noStrike">
              <a:solidFill>
                <a:schemeClr val="dk1"/>
              </a:solidFill>
              <a:latin typeface="Calibri"/>
              <a:ea typeface="Calibri"/>
              <a:cs typeface="Calibri"/>
              <a:sym typeface="Calibri"/>
            </a:endParaRPr>
          </a:p>
        </p:txBody>
      </p:sp>
      <p:sp>
        <p:nvSpPr>
          <p:cNvPr id="207" name="Google Shape;207;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They looked at such things as potential methane mitigating effect and whether the mitigating impact was effective over the long-term. They also considered animal and environmental safety and regional applicability. For many feed additives their mitigating effect was short-lived, depended upon diet composition, and affected by other factors such as feed intake and daily weight gain.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example, research showed that overall, ionophores, such as monensin, do not appear to have a consistent direct effect on reducing enteric methane production in beef cattle and in cases where a reduction did occur, the effect was short lived.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 the other hand, individual studies do indicate improvement in feed efficiency that may reduce methane emissions per unit of meat. When evaluated on this basis, ionophores may have a methane mitigating effect in ruminants after all.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5" name="Google Shape;215;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Other diet-related mitigation strategies being studied include inclusion of concentrate feeds, increasing the digestibility of forage, and precision feeding. If you compare methane emission on a per head basis, emissions from grain-fed cattle are typically lower than for cattle on pasture. However, concentrate supplementation is not a very practical substitute for high-quality forage, and in many areas of the world is not an economically feasible or socially acceptable option. Improving forage digestibility by feeding legumes or preserved silage also appears to reduce enteric methane and may also reduce urinary nitrogen losses and, consequently, nitrous oxide emissions from manure deposited on soil. Through feed analysis and precision feeding we can more closely match animal requirements and dietary nutrient needs. This is important for maximizing feed utilization, stabilizing rumen fermentation, improving rumen health, and minimizing nitrogen excretion in manure and urine.</a:t>
            </a:r>
            <a:endParaRPr/>
          </a:p>
        </p:txBody>
      </p:sp>
      <p:sp>
        <p:nvSpPr>
          <p:cNvPr id="224" name="Google Shape;224;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the previous lesson, we looked at some of the contributions of greenhouse gases from different types of livestock and poultry operations. </a:t>
            </a:r>
            <a:endParaRPr/>
          </a:p>
        </p:txBody>
      </p:sp>
      <p:sp>
        <p:nvSpPr>
          <p:cNvPr id="75" name="Google Shape;7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Cattle feedlots also generate a significant amount of ammonia, methane, and nitrous oxide emissions from manure and urine deposited on the ground. The manure is periodically scraped, piled and stored until it is either land applied, used to generate energy, or composted. Later in is this presentation we’ll discuss some of the ways greenhouse gas emissions can be reduced using different manure management methods.</a:t>
            </a:r>
            <a:endParaRPr/>
          </a:p>
        </p:txBody>
      </p:sp>
      <p:sp>
        <p:nvSpPr>
          <p:cNvPr id="234" name="Google Shape;234;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Another approach that’s been practiced throughout history, and is growing in popularity among cow/calf and stocker operators in the US, is rotational grazing (sometimes called controlled or mob grazing). In this system, forage supply and growth is controlled by strategically moving herds of cattle through partitioned paddocks within the ranch. With rotational grazing, along with genetic selection of cattle that conform to local climate conditions, many ranchers are moving from high input operations to a low or no input systems. Using proper stocking rates and adjusting breeding and calving seasons that coincide with forage production cycles, these producers are substantially reducing or totally eliminating supplemental feeding and seeing their profit margins increase. Eliminating inputs such as supplemental hay may also reduce overall greenhouse gas emissions by reducing the use of fuel and fertilizer-related products needed to apply, grow, harvest, and transport the hay.</a:t>
            </a:r>
            <a:endParaRPr/>
          </a:p>
        </p:txBody>
      </p:sp>
      <p:sp>
        <p:nvSpPr>
          <p:cNvPr id="243" name="Google Shape;243;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dairy industry in the US has been very successful in increasing milk productivity. While the dairy herd has declined about two million head since 1985, milk production per cow has continued to rise. </a:t>
            </a:r>
            <a:endParaRPr b="0" i="0" sz="1200" u="none" cap="none" strike="noStrike">
              <a:solidFill>
                <a:schemeClr val="dk1"/>
              </a:solidFill>
              <a:latin typeface="Calibri"/>
              <a:ea typeface="Calibri"/>
              <a:cs typeface="Calibri"/>
              <a:sym typeface="Calibri"/>
            </a:endParaRPr>
          </a:p>
        </p:txBody>
      </p:sp>
      <p:sp>
        <p:nvSpPr>
          <p:cNvPr id="252" name="Google Shape;252;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dairy industry has also made public their goal to reduce greenhouse gas emissions. In January 2009, the Innovation Center for U.S. Dairy announced a voluntary goal to reduce the greenhouse gas emission of a gallon of milk, from farm to retail, by 25 percent by 2020. </a:t>
            </a:r>
            <a:endParaRPr b="0" i="0" sz="1200" u="none" cap="none" strike="noStrike">
              <a:solidFill>
                <a:schemeClr val="dk1"/>
              </a:solidFill>
              <a:latin typeface="Calibri"/>
              <a:ea typeface="Calibri"/>
              <a:cs typeface="Calibri"/>
              <a:sym typeface="Calibri"/>
            </a:endParaRPr>
          </a:p>
        </p:txBody>
      </p:sp>
      <p:sp>
        <p:nvSpPr>
          <p:cNvPr id="259" name="Google Shape;259;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dairy operations the key approach to greenhouse gas mitigation is increasing the lifetime production efficiency of the cow, through genetic selection, earlier weaning, dietary changes, improving herd health, and reducing cattle stress. </a:t>
            </a:r>
            <a:endParaRPr/>
          </a:p>
        </p:txBody>
      </p:sp>
      <p:sp>
        <p:nvSpPr>
          <p:cNvPr id="266" name="Google Shape;266;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 an individual cow basis, methane emission per unit of milk can be reduced using two different approaches. The first approach is to increase milk yield per cow with correspondingly smaller increases in dry matter intake. This “dilutes” the cow’s maintenance energy cost and increases its energy efficiency resulting in less methane produced.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second approach is to reduce body size without reducing milk yield and milk components. This will reduce the maintenance energy requirements of the cow, and thus the methane produced per cow. Both approaches are based on the fact that maintenance energy requirement is largely a function of body size. Because methane production is proportional to the energy intake of the animal, reducing maintenance energy costs and energy intake while maintaining milk yield would decrease enteric methane, both on a per head per day basis and a per pound of milk basis. </a:t>
            </a:r>
            <a:endParaRPr/>
          </a:p>
        </p:txBody>
      </p:sp>
      <p:sp>
        <p:nvSpPr>
          <p:cNvPr id="275" name="Google Shape;275;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Improved genetics and artificial insemination of dairy cattle has greatly enhanced our ability to identify and select for breeds genetically superior for milk production. Genetic approaches that increase lifetime productivity, including those that promote better health, disease resistance, reproduction, and heat tolerance lead to improvements in individual and herd productivity, and indirectly reduce methane emissions per unit of milk.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But we’re also recognizing that breeding for increased milk production does have tradeoffs. Genetics selected primarily for milk productivity have shown to increase the incidences of common diseases in dairy cattle (such as ketosis and mastitis) and have low to moderate heritability (Uribe et al., 1995; Zwald et al., 2004). Studies also show heat tolerance to be a heritable trait (Ravagnolo and Miszt, 2000), and the threshold at which cows begin experiencing heat stress is lower in higher producing dairy cows. Since high producing cows generally eat more, energy needed to maintain body function is also increased. </a:t>
            </a:r>
            <a:endParaRPr/>
          </a:p>
        </p:txBody>
      </p:sp>
      <p:sp>
        <p:nvSpPr>
          <p:cNvPr id="299" name="Google Shape;299;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makes sense that management practices that enhance the ability of an individual cow to increase milk yields and reach its genetic potential will reduce the amount of methane produced per unit of milk of the whole herd. These management approaches include practices to improve herd health, reduce death loss, lameness and diseases, and using performance enhancing technologies such as BST.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we look over the past 60 years, we see that as milk yield has steadily increased, pregnancy rate has consistently declined. This decline in fertility, with the advent of artificial insemination and genetic selection, is found in all the major dairy breeds in the U.S., but is most pronounced in Holsteins (Lucy, 2001). This trend is often been associated with the selection for increasing milk yield (Lucy, 2001), however there are many management factors that may be responsible for the declines in reproductive efficiency over this time period. Currently, approximately 19% of culling decisions are for reproductive reasons (Hadley et al., 2006). Better estrus detection, estrus synchronization, prevention of early embryonic death, heat stress abatement, and transition cow health would result in improvements in reproduction, and reducing the number of cows culled due to poor reproduction. In turn, reduced culling reduces the need for replacement animals and can reduce whole herd methane emissions.</a:t>
            </a:r>
            <a:endParaRPr/>
          </a:p>
        </p:txBody>
      </p:sp>
      <p:sp>
        <p:nvSpPr>
          <p:cNvPr id="308" name="Google Shape;308;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swine operations, mitigating greenhouse gas emissions can come from improved feed efficiencies, and increasing the number of piglets weaned per sow over her lifetime. We know that healthier pigs utilize feed more efficiently, so we can continue to improve herd health and reduce animal stress. Since most swine operations  use confined housing, we can also reduce energy consumption by using energy efficient cooling and heating systems, and conducting regular fan maintenance. There is also a lot of research being done on handling, storing, and utilizing manure to minimize odor and reduce amount of greenhouse gases being released. Later, we’ll discuss systems specifically designed to capture and utilize manure methane for on and off-farm energy use.</a:t>
            </a:r>
            <a:endParaRPr b="0" i="0" sz="1200" u="none" cap="none" strike="noStrike">
              <a:solidFill>
                <a:schemeClr val="dk1"/>
              </a:solidFill>
              <a:latin typeface="Calibri"/>
              <a:ea typeface="Calibri"/>
              <a:cs typeface="Calibri"/>
              <a:sym typeface="Calibri"/>
            </a:endParaRPr>
          </a:p>
        </p:txBody>
      </p:sp>
      <p:sp>
        <p:nvSpPr>
          <p:cNvPr id="323" name="Google Shape;323;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Much of the attention for reducing greenhouse gas production in swine operation is focused on feeding strategies, such as increasing the average daily gain and minimizing feed waste. One strategy is switching from a dry feed to wet/dry feeders. Several studies have evaluated the effects of conventional dry feeders versus wet/dry feeders on the growth performance of finishing pigs. </a:t>
            </a:r>
            <a:endParaRPr b="0" i="0" sz="1200" u="none" cap="none" strike="noStrike">
              <a:solidFill>
                <a:schemeClr val="dk1"/>
              </a:solidFill>
              <a:latin typeface="Calibri"/>
              <a:ea typeface="Calibri"/>
              <a:cs typeface="Calibri"/>
              <a:sym typeface="Calibri"/>
            </a:endParaRPr>
          </a:p>
        </p:txBody>
      </p:sp>
      <p:sp>
        <p:nvSpPr>
          <p:cNvPr id="331" name="Google Shape;331;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saw that in the US, animal agriculture has dramatically increased its production efficiency, as it continues to produce more product with fewer resources. </a:t>
            </a:r>
            <a:endParaRPr b="0" i="0" sz="1200" u="none" cap="none" strike="noStrike">
              <a:solidFill>
                <a:schemeClr val="dk1"/>
              </a:solidFill>
              <a:latin typeface="Calibri"/>
              <a:ea typeface="Calibri"/>
              <a:cs typeface="Calibri"/>
              <a:sym typeface="Calibri"/>
            </a:endParaRPr>
          </a:p>
        </p:txBody>
      </p:sp>
      <p:sp>
        <p:nvSpPr>
          <p:cNvPr id="82" name="Google Shape;8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Research trials conducted at Kansas State University in 2008 showed pigs using the wet-dry feeder had greater average daily gain, higher daily feed intake, and a final weight comparable to pigs using the conventional dry feeder.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0" name="Google Shape;340;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However, pigs using the wet-dry feeder consumed more feed, had a higher feed to gain ratio, and had a higher feed cost per pig than pigs using the conventional feeder. This study also showed a reduction in net income per pig for pigs fed with the wet-dry feeder.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2" name="Google Shape;352;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Another mitigation options showing potential for swine operations is use of amino acid supplements to reduce the crude protein content in the diet, which also lowers the amount of manure nitrogen excreted.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one study, researchers reported a reduction of methane emissions by 27 percent and carbon dioxide emissions by nearly 4 percent when pigs were fed 16 percent crude protein (supplemented with amino acids) diets compared to a diet containing 19 percent crude protein (Atakora et al., 2003).</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2" name="Google Shape;362;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another study researchers found that by reducing the crude protein diet and supplementing with amino acids on feeder pigs and sows, they were able to reduce greenhouse gas CO2-equivalents by up to 16 percent.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2" name="Google Shape;372;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in a third study, researchers showed that a 20 percent reduction in dietary protein with amino acid supplements can reduce nitrogen excretion by as much as 35 percent.</a:t>
            </a:r>
            <a:endParaRPr/>
          </a:p>
        </p:txBody>
      </p:sp>
      <p:sp>
        <p:nvSpPr>
          <p:cNvPr id="382" name="Google Shape;382;p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swine facilities, manure management is critical for keeping animals healthy, for reducing nuisance odors, and for controlling greenhouse gas emissions. Proper storage, treatment, and application of manure can help prevent excessive ammonia, hydrogen sulfide, methane and nitrous oxide emissions. Frequent removal of manure from hog facilities helps keep manure methane production to a minimum. Separation of manure into liquid and solids and anaerobically composting the solids has been shown to reduce methane, but may have a variable effect on nitrous oxide emissions, and may even tend to increase ammonia and total manure nitrogen losses.</a:t>
            </a:r>
            <a:endParaRPr/>
          </a:p>
        </p:txBody>
      </p:sp>
      <p:sp>
        <p:nvSpPr>
          <p:cNvPr id="392" name="Google Shape;392;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 compared to beef and dairy cattle and swine, the total amount of greenhouse gas emissions is relatively small. Much of the greenhouse gas contribution from poultry operations is carbon dioxide released during the burning fossil fuels used to produce electricity, power combustion units such as furnaces and incinerators, and to power trucks, tractors and generators used on the farm. Methane and nitrous oxide emissions also occur during manure handling and storage and land application of manure.</a:t>
            </a:r>
            <a:endParaRPr/>
          </a:p>
        </p:txBody>
      </p:sp>
      <p:sp>
        <p:nvSpPr>
          <p:cNvPr id="404" name="Google Shape;404;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recent University of Georgia study found that the greenhouse gas mitigation practices are largely farm dependent, and the relative amounts of greenhouse gas emissions vary considerably with type of poultry operation. For example, the study found that about 68% of emissions from broiler and pullet farms came from propane use, while only 3% of emissions from breeder farms were from propane use. Propane is mainly used for heating purposes.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Reducing heat loss in poultry barns is key to reducing propane use. For houses without walls, insulated curtains help to limit heat loss, while for enclosed houses, walls and ceiling can be insulated.</a:t>
            </a:r>
            <a:endParaRPr b="0" i="0" sz="1200" u="none" cap="none" strike="noStrike">
              <a:solidFill>
                <a:schemeClr val="dk1"/>
              </a:solidFill>
              <a:latin typeface="Calibri"/>
              <a:ea typeface="Calibri"/>
              <a:cs typeface="Calibri"/>
              <a:sym typeface="Calibri"/>
            </a:endParaRPr>
          </a:p>
        </p:txBody>
      </p:sp>
      <p:sp>
        <p:nvSpPr>
          <p:cNvPr id="414" name="Google Shape;414;p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 breeder farms, the same study found that electricity used for lighting and ventilation was responsible for about 85% of greenhouse gas emissions. Improving energy efficiency of exhaust fans, lighting, generators and incinerators can reduce the total amount of electricity used, thus resulting in fewer emissions.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Other energy reduction strategies include installing circulatory fans to prevent temperature stratification inside barns and using radiant instead of propane heaters for brooding operations.</a:t>
            </a:r>
            <a:endParaRPr/>
          </a:p>
        </p:txBody>
      </p:sp>
      <p:sp>
        <p:nvSpPr>
          <p:cNvPr id="423" name="Google Shape;423;p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With all animal production system, managing large quantities of manure poses both a significant challenge and potential opportunity for mitigating greenhouse gas emissions. In the next few slides we will discuss some of these options.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Semi-permeable and impermeable manure storage covers offer many benefits, including odor control and for reducing greenhouse gas emissions as they trap manure gases such as methane, hydrogen sulfide, and ammonia and keep them within the manure liquid, instead of escaping to the atmosphere. </a:t>
            </a:r>
            <a:endParaRPr b="0" i="0" sz="1200" u="none" cap="none" strike="noStrike">
              <a:solidFill>
                <a:schemeClr val="dk1"/>
              </a:solidFill>
              <a:latin typeface="Calibri"/>
              <a:ea typeface="Calibri"/>
              <a:cs typeface="Calibri"/>
              <a:sym typeface="Calibri"/>
            </a:endParaRPr>
          </a:p>
        </p:txBody>
      </p:sp>
      <p:sp>
        <p:nvSpPr>
          <p:cNvPr id="433" name="Google Shape;433;p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Combusting captured methane under impermeable methane that would otherwise be released into the atmosphere, can be flared off or used to generate on-farm power.</a:t>
            </a:r>
            <a:endParaRPr/>
          </a:p>
        </p:txBody>
      </p:sp>
      <p:sp>
        <p:nvSpPr>
          <p:cNvPr id="442" name="Google Shape;442;p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Like covered manure storage systems, anaerobic digesters provide a means to reduce methane emissions from animal manure that would have been emitted into the atmosphere, and using it to generate power for on-farm and off-farm uses. There are several different types and designs of aerobic digesters that can be customized for different livestock and poultry operations and site-specific conditions, such as plug flow, covered lagoons, and complete mix digesters. </a:t>
            </a:r>
            <a:endParaRPr b="0" i="0" sz="1200" u="none" cap="none" strike="noStrike">
              <a:solidFill>
                <a:schemeClr val="dk1"/>
              </a:solidFill>
              <a:latin typeface="Calibri"/>
              <a:ea typeface="Calibri"/>
              <a:cs typeface="Calibri"/>
              <a:sym typeface="Calibri"/>
            </a:endParaRPr>
          </a:p>
        </p:txBody>
      </p:sp>
      <p:sp>
        <p:nvSpPr>
          <p:cNvPr id="451" name="Google Shape;451;p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Basically the way they work is by separating the biogas (which is mainly methane), from the solids and liquids portion of the manure. The biogas is then conditioned to remove moisture and hydrogen sulfide, and can then be used to power electric generators, boilers, heaters, or chillers. Heat and electricity generated can be used for farm or home use, or in some cases sold to energy companies. The solids and liquids portion of the manure can then be separated. Liquids can be stored in lagoons and used with irrigation as a fertilizer. Solids can be used or sold as organic fertilizer, compost, or bedding material.</a:t>
            </a:r>
            <a:endParaRPr b="0" i="0" sz="1200" u="none" cap="none" strike="noStrike">
              <a:solidFill>
                <a:schemeClr val="dk1"/>
              </a:solidFill>
              <a:latin typeface="Calibri"/>
              <a:ea typeface="Calibri"/>
              <a:cs typeface="Calibri"/>
              <a:sym typeface="Calibri"/>
            </a:endParaRPr>
          </a:p>
        </p:txBody>
      </p:sp>
      <p:sp>
        <p:nvSpPr>
          <p:cNvPr id="460" name="Google Shape;460;p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technology is still cost prohibitive to many farmers and ranchers, so of course the benefits of aerobic digesters should be weighed against the initial capital costs. Other benefits such as better control of manure odors, renewable energy generation, as well as potential revenue sources which include a reduction in energy purchased, sale of excess electricity or biogas, value-added products such as fertilizers and compost, and the potential value of carbon credits. This system also reduces manure pathogens and improves water quality.</a:t>
            </a:r>
            <a:endParaRPr b="0" i="0" sz="1200" u="none" cap="none" strike="noStrike">
              <a:solidFill>
                <a:schemeClr val="dk1"/>
              </a:solidFill>
              <a:latin typeface="Calibri"/>
              <a:ea typeface="Calibri"/>
              <a:cs typeface="Calibri"/>
              <a:sym typeface="Calibri"/>
            </a:endParaRPr>
          </a:p>
        </p:txBody>
      </p:sp>
      <p:sp>
        <p:nvSpPr>
          <p:cNvPr id="466" name="Google Shape;466;p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Land application of solid and liquid manure offers many management and agronomic benefits including reducing the storage time of manure, and providing advanced biological treatment by soil organisms. It also enables beneficial utilization of manure nutrients such as nitrogen and phosphorus, and helps build soil organic matter.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While surface application techniques are relatively fast and inexpensive compared to other application methods, nitrogen and phosphorus in manure is more susceptible to being lost to runoff and ammonia volatilization. Tilling in, knifing in, or subsurface injection of manure places nutrient under the soil surface where they are less vulnerable to those losses. Soil injection reduces nitrous oxide emissions by minimizing manure nitrogen contact with air and reduces nitrogen losses from leaching and runoff.</a:t>
            </a:r>
            <a:endParaRPr b="0" i="0" sz="1200" u="none" cap="none" strike="noStrike">
              <a:solidFill>
                <a:schemeClr val="dk1"/>
              </a:solidFill>
              <a:latin typeface="Calibri"/>
              <a:ea typeface="Calibri"/>
              <a:cs typeface="Calibri"/>
              <a:sym typeface="Calibri"/>
            </a:endParaRPr>
          </a:p>
        </p:txBody>
      </p:sp>
      <p:sp>
        <p:nvSpPr>
          <p:cNvPr id="473" name="Google Shape;473;p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several strategies for reducing loss of greenhouse gas emissions during land application, such as lowering the overall concentration of nitrogen in manure being applied (applying composted manure for example). It’s also important to avoid applying manure to saturated soils, which encourages conditions and maintaining soil pH above 6.5, as these conditions promote release of nitrous oxide. Other recommendations include restricting application to land during the growing season and balancing the quantity of manure with the nutritional requirements of the crop.</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While surface application techniques are relatively fast and inexpensive compared to other application methods, nitrogen and phosphorus in manure is more susceptible to being lost to runoff and ammonia volatilization. Tilling in, knifing in, or subsurface injection of manure places nutrient under the soil surface where they are less vulnerable to those losses. Soil injection reduces nitrous oxide emissions by minimizing manure nitrogen contact with air and reduces nitrogen losses from leaching and runoff.</a:t>
            </a:r>
            <a:endParaRPr b="0" i="0" sz="1200" u="none" cap="none" strike="noStrike">
              <a:solidFill>
                <a:schemeClr val="dk1"/>
              </a:solidFill>
              <a:latin typeface="Calibri"/>
              <a:ea typeface="Calibri"/>
              <a:cs typeface="Calibri"/>
              <a:sym typeface="Calibri"/>
            </a:endParaRPr>
          </a:p>
        </p:txBody>
      </p:sp>
      <p:sp>
        <p:nvSpPr>
          <p:cNvPr id="483" name="Google Shape;483;p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livestock systems on pasture and rangeland, there are several different options that can improve our ability to reduce greenhouse gas emissions as well as sequester carbon in our soils. Grassland systems are one of the most productive systems for sequestering carbon into the soil. One of the most important things ranchers can do, especially with beef cattle, is utilize appropriate stocking density to maintain vegetation that can sequester and utilize carbon. As we mentioned earlier, rotational grazing as part of intensive pasture management is showing promise in maintaining healthy pastures.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some parts of the country, silvopasture is considered a mitigation option – this is where trees are strategically planted within a pasture system and cattle are allowed to graze among the trees. This gives the benefit of shade to the cattle which tends to increase productivity as well as having a double cropping system on that acreage.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We’ve already discussed the importance of using proper land application strategies to minimize loss of methane and nitrous oxide. Whether you’re applying organic or synthetic fertilizer, you should always start with a soil test to determine baseline levels and nutrient deficiency in the soil, and balance fertilizer application with the appropriate needs of the forage. Other practices include using slow-release forms of the fertilizer which slow the microbial processes leading to nitrous oxide formation, scheduling the timing of fertilization with plant uptake, and placing the fertilizer more precisely into the soil so that its more accessible to plant roots.</a:t>
            </a:r>
            <a:endParaRPr b="0" i="0" sz="1200" u="none" cap="none" strike="noStrike">
              <a:solidFill>
                <a:schemeClr val="dk1"/>
              </a:solidFill>
              <a:latin typeface="Calibri"/>
              <a:ea typeface="Calibri"/>
              <a:cs typeface="Calibri"/>
              <a:sym typeface="Calibri"/>
            </a:endParaRPr>
          </a:p>
        </p:txBody>
      </p:sp>
      <p:sp>
        <p:nvSpPr>
          <p:cNvPr id="490" name="Google Shape;490;p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this lesson, we discussed several greenhouse gas mitigation options available to animal agriculture production. Archibeque and others in 2012 released a report summarizing the current of mitigation alternatives for beef, dairy, and swine operations. In addition to the practices we discussed already, they listed several new and emerging ones where further research is needed before widespread implementation. In their report they looked at such things as changes in grazing systems, feeding strategies and diets, and manure management. The complete report is listed under the Required Reading portion of this lesson. In it you’ll learn more about these emerging mitigation alternatives.</a:t>
            </a:r>
            <a:endParaRPr b="0" i="0" sz="1200" u="none" cap="none" strike="noStrike">
              <a:solidFill>
                <a:schemeClr val="dk1"/>
              </a:solidFill>
              <a:latin typeface="Calibri"/>
              <a:ea typeface="Calibri"/>
              <a:cs typeface="Calibri"/>
              <a:sym typeface="Calibri"/>
            </a:endParaRPr>
          </a:p>
        </p:txBody>
      </p:sp>
      <p:sp>
        <p:nvSpPr>
          <p:cNvPr id="500" name="Google Shape;500;p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in summary, you should now know that </a:t>
            </a:r>
            <a:r>
              <a:rPr b="0" i="0" lang="en-US" sz="1800" u="none" cap="none" strike="noStrike">
                <a:solidFill>
                  <a:srgbClr val="FF0000"/>
                </a:solidFill>
                <a:latin typeface="Calibri"/>
                <a:ea typeface="Calibri"/>
                <a:cs typeface="Calibri"/>
                <a:sym typeface="Calibri"/>
              </a:rPr>
              <a:t>m</a:t>
            </a:r>
            <a:r>
              <a:rPr b="0" i="0" lang="en-US" sz="1200" u="none" cap="none" strike="noStrike">
                <a:solidFill>
                  <a:schemeClr val="dk1"/>
                </a:solidFill>
                <a:latin typeface="Calibri"/>
                <a:ea typeface="Calibri"/>
                <a:cs typeface="Calibri"/>
                <a:sym typeface="Calibri"/>
              </a:rPr>
              <a:t>itigation is any practice that reduces the amount of greenhouse gases released into the atmosphere. The four main categories of mitigation we’ve discussed here are improved production efficiency, manure management, energy efficiency, and carbon sequestration. However, we should remember that every farm and ranch is different, and that mitigation practices should be tailored to the specific species, type of operation and the local environment.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Finally, while we recognize that some mitigation practices are currently cost prohibitive, we should also weight the additional environmental benefits such as odor reduction, improved air and water quality, and reduced pathogens, as well as potential financial benefits such as the ability to produce biogas or electricity to off-farm users, or market manure bi-products, such as compost and organic fertilizers.</a:t>
            </a:r>
            <a:endParaRPr b="0" i="0" sz="1200" u="none" cap="none" strike="noStrike">
              <a:solidFill>
                <a:schemeClr val="dk1"/>
              </a:solidFill>
              <a:latin typeface="Calibri"/>
              <a:ea typeface="Calibri"/>
              <a:cs typeface="Calibri"/>
              <a:sym typeface="Calibri"/>
            </a:endParaRPr>
          </a:p>
        </p:txBody>
      </p:sp>
      <p:sp>
        <p:nvSpPr>
          <p:cNvPr id="512" name="Google Shape;512;p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should also now recognize that the overall carbon footprint of agriculture is relatively small compared to other sectors of the economy such as transportation.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8" name="Google Shape;9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1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7" name="Google Shape;527;p1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1" name="Google Shape;541;p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5" name="Google Shape;555;p1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8" name="Google Shape;588;p1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1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47" name="Google Shape;647;p1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While this is true, animal agriculture is often called upon to defend its impact on the environment, and therefore must continually demonstrate its commitment to stewardship. One way to do that is to identify and adopt best management practices that continue to improve production efficiency while at the same time reduce its share of greenhouse gas emissions.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6" name="Google Shape;10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1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63" name="Google Shape;663;p1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79" name="Google Shape;679;p1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p1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95" name="Google Shape;695;p1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11" name="Google Shape;711;p1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1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27" name="Google Shape;727;p1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43" name="Google Shape;743;p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9" name="Google Shape;759;p1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1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67" name="Google Shape;767;p1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75" name="Google Shape;775;p1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1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85" name="Google Shape;785;p1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this lesson, we will define what we mean by mitigation in the context of greenhouse gas emissions. We will discuss several species-specific mitigation options available to farmers and ranchers. And finally, we will consider how some of these mitigation practices might have other environmental and financial benefits beyond just reducing greenhouse gas emissions.</a:t>
            </a:r>
            <a:endParaRPr b="0" i="0" sz="1200" u="none" cap="none" strike="noStrike">
              <a:solidFill>
                <a:schemeClr val="dk1"/>
              </a:solidFill>
              <a:latin typeface="Calibri"/>
              <a:ea typeface="Calibri"/>
              <a:cs typeface="Calibri"/>
              <a:sym typeface="Calibri"/>
            </a:endParaRPr>
          </a:p>
        </p:txBody>
      </p:sp>
      <p:sp>
        <p:nvSpPr>
          <p:cNvPr id="114" name="Google Shape;11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 name="Google Shape;794;p1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95" name="Google Shape;795;p1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Let’s start out by defining what we mean by mitigation in the context of this lesson. Mitigation is defined as any practice that reduces the amount of heat trapping gases, called greenhouse gases, from being released into the atmosphere. Let’s take a look at some examples from other industries. In the airline industry, we talk about mitigation in terms of flying fewer miles (by improving flight schedules), or improving the fuel efficiency of airplanes. In the energy sector, mitigation might include cleaner burning fuels (drilling for more natural gas compared to mining more coal), as well as improving energy conservation throughout an electrical grid. Manufacturing facilities might look at carbon capture methods or improving the production efficiency through automation and control. And in agriculture, we might consider soil carbon sequestration and improved fertilizer efficiency, which improves crop production while reducing greenhouse gas emissions.</a:t>
            </a:r>
            <a:endParaRPr b="0" i="0" sz="1200" u="none" cap="none" strike="noStrike">
              <a:solidFill>
                <a:schemeClr val="dk1"/>
              </a:solidFill>
              <a:latin typeface="Calibri"/>
              <a:ea typeface="Calibri"/>
              <a:cs typeface="Calibri"/>
              <a:sym typeface="Calibri"/>
            </a:endParaRPr>
          </a:p>
        </p:txBody>
      </p:sp>
      <p:sp>
        <p:nvSpPr>
          <p:cNvPr id="121" name="Google Shape;12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if you look at animal agriculture from a big picture perspective, there are really four main categories of mitigation practices. First, we can look at production efficiency (producing more output of meat, milk and eggs per unit input). Second, there’s a lot we can do to improve manure management practices that not only reduce greenhouse gas emissions, but at the same time address water and air quality concerns. Third is energy efficiency. As we continue the trend toward more controlled environments within animal production, there is a growing need to be more energy efficient in our lighting, heating and cooling systems. And finally, a win-win for farmers is carbon capture and storage (called carbon sequestration) by increasing organic matter in soils and maintaining cover crops and trees on crop, pasture, and range lands.</a:t>
            </a:r>
            <a:endParaRPr b="0" i="0" sz="1200" u="none" cap="none" strike="noStrike">
              <a:solidFill>
                <a:schemeClr val="dk1"/>
              </a:solidFill>
              <a:latin typeface="Calibri"/>
              <a:ea typeface="Calibri"/>
              <a:cs typeface="Calibri"/>
              <a:sym typeface="Calibri"/>
            </a:endParaRPr>
          </a:p>
        </p:txBody>
      </p:sp>
      <p:sp>
        <p:nvSpPr>
          <p:cNvPr id="136" name="Google Shape;13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jpg"/><Relationship Id="rId4"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 Id="rId3"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descr="photostrip3.jpg" id="14" name="Google Shape;14;p2"/>
          <p:cNvPicPr preferRelativeResize="0"/>
          <p:nvPr/>
        </p:nvPicPr>
        <p:blipFill rotWithShape="1">
          <a:blip r:embed="rId2">
            <a:alphaModFix/>
          </a:blip>
          <a:srcRect b="0" l="0" r="0" t="0"/>
          <a:stretch/>
        </p:blipFill>
        <p:spPr>
          <a:xfrm>
            <a:off x="152400" y="5410200"/>
            <a:ext cx="8839200" cy="1078585"/>
          </a:xfrm>
          <a:prstGeom prst="rect">
            <a:avLst/>
          </a:prstGeom>
          <a:noFill/>
          <a:ln>
            <a:noFill/>
          </a:ln>
        </p:spPr>
      </p:pic>
      <p:sp>
        <p:nvSpPr>
          <p:cNvPr id="15" name="Google Shape;15;p2"/>
          <p:cNvSpPr txBox="1"/>
          <p:nvPr>
            <p:ph type="ctrTitle"/>
          </p:nvPr>
        </p:nvSpPr>
        <p:spPr>
          <a:xfrm>
            <a:off x="685800" y="2289449"/>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Arial"/>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6" name="Google Shape;16;p2"/>
          <p:cNvSpPr txBox="1"/>
          <p:nvPr>
            <p:ph idx="1" type="subTitle"/>
          </p:nvPr>
        </p:nvSpPr>
        <p:spPr>
          <a:xfrm>
            <a:off x="1371600" y="3965712"/>
            <a:ext cx="6400800" cy="1292088"/>
          </a:xfrm>
          <a:prstGeom prst="rect">
            <a:avLst/>
          </a:prstGeom>
          <a:noFill/>
          <a:ln>
            <a:noFill/>
          </a:ln>
        </p:spPr>
        <p:txBody>
          <a:bodyPr anchorCtr="0" anchor="t" bIns="91425" lIns="91425" spcFirstLastPara="1" rIns="91425" wrap="square" tIns="91425">
            <a:noAutofit/>
          </a:bodyPr>
          <a:lstStyle>
            <a:lvl1pPr indent="0" lvl="0" marL="0" marR="0" rtl="0" algn="ctr">
              <a:spcBef>
                <a:spcPts val="560"/>
              </a:spcBef>
              <a:spcAft>
                <a:spcPts val="0"/>
              </a:spcAft>
              <a:buClr>
                <a:srgbClr val="3F3F3F"/>
              </a:buClr>
              <a:buSzPts val="1400"/>
              <a:buFont typeface="Arial"/>
              <a:buNone/>
              <a:defRPr/>
            </a:lvl1pPr>
            <a:lvl2pPr indent="0" lvl="1" marL="457200" marR="0" rtl="0" algn="ctr">
              <a:spcBef>
                <a:spcPts val="560"/>
              </a:spcBef>
              <a:spcAft>
                <a:spcPts val="0"/>
              </a:spcAft>
              <a:buClr>
                <a:srgbClr val="888888"/>
              </a:buClr>
              <a:buSzPts val="1400"/>
              <a:buFont typeface="Arial"/>
              <a:buNone/>
              <a:defRPr/>
            </a:lvl2pPr>
            <a:lvl3pPr indent="0" lvl="2" marL="914400" marR="0" rtl="0" algn="ctr">
              <a:spcBef>
                <a:spcPts val="480"/>
              </a:spcBef>
              <a:spcAft>
                <a:spcPts val="0"/>
              </a:spcAft>
              <a:buClr>
                <a:srgbClr val="888888"/>
              </a:buClr>
              <a:buSzPts val="1400"/>
              <a:buFont typeface="Arial"/>
              <a:buNone/>
              <a:defRPr/>
            </a:lvl3pPr>
            <a:lvl4pPr indent="0" lvl="3" marL="1371600" marR="0" rtl="0" algn="ctr">
              <a:spcBef>
                <a:spcPts val="400"/>
              </a:spcBef>
              <a:spcAft>
                <a:spcPts val="0"/>
              </a:spcAft>
              <a:buClr>
                <a:srgbClr val="888888"/>
              </a:buClr>
              <a:buSzPts val="1400"/>
              <a:buFont typeface="Arial"/>
              <a:buNone/>
              <a:defRPr/>
            </a:lvl4pPr>
            <a:lvl5pPr indent="0" lvl="4" marL="1828800" marR="0" rtl="0" algn="ctr">
              <a:spcBef>
                <a:spcPts val="400"/>
              </a:spcBef>
              <a:spcAft>
                <a:spcPts val="0"/>
              </a:spcAft>
              <a:buClr>
                <a:srgbClr val="888888"/>
              </a:buClr>
              <a:buSzPts val="1400"/>
              <a:buFont typeface="Arial"/>
              <a:buNone/>
              <a:defRPr/>
            </a:lvl5pPr>
            <a:lvl6pPr indent="0" lvl="5" marL="2286000" marR="0" rtl="0" algn="ctr">
              <a:spcBef>
                <a:spcPts val="400"/>
              </a:spcBef>
              <a:spcAft>
                <a:spcPts val="0"/>
              </a:spcAft>
              <a:buClr>
                <a:srgbClr val="888888"/>
              </a:buClr>
              <a:buSzPts val="1400"/>
              <a:buFont typeface="Arial"/>
              <a:buNone/>
              <a:defRPr/>
            </a:lvl6pPr>
            <a:lvl7pPr indent="0" lvl="6" marL="2743200" marR="0" rtl="0" algn="ctr">
              <a:spcBef>
                <a:spcPts val="400"/>
              </a:spcBef>
              <a:spcAft>
                <a:spcPts val="0"/>
              </a:spcAft>
              <a:buClr>
                <a:srgbClr val="888888"/>
              </a:buClr>
              <a:buSzPts val="1400"/>
              <a:buFont typeface="Arial"/>
              <a:buNone/>
              <a:defRPr/>
            </a:lvl7pPr>
            <a:lvl8pPr indent="0" lvl="7" marL="3200400" marR="0" rtl="0" algn="ctr">
              <a:spcBef>
                <a:spcPts val="400"/>
              </a:spcBef>
              <a:spcAft>
                <a:spcPts val="0"/>
              </a:spcAft>
              <a:buClr>
                <a:srgbClr val="888888"/>
              </a:buClr>
              <a:buSzPts val="1400"/>
              <a:buFont typeface="Arial"/>
              <a:buNone/>
              <a:defRPr/>
            </a:lvl8pPr>
            <a:lvl9pPr indent="0" lvl="8" marL="3657600" marR="0" rtl="0" algn="ctr">
              <a:spcBef>
                <a:spcPts val="400"/>
              </a:spcBef>
              <a:spcAft>
                <a:spcPts val="0"/>
              </a:spcAft>
              <a:buClr>
                <a:srgbClr val="888888"/>
              </a:buClr>
              <a:buSzPts val="1400"/>
              <a:buFont typeface="Arial"/>
              <a:buNone/>
              <a:defRPr/>
            </a:lvl9pPr>
          </a:lstStyle>
          <a:p/>
        </p:txBody>
      </p:sp>
      <p:pic>
        <p:nvPicPr>
          <p:cNvPr descr="AACC_logo_stacked.jpg" id="17" name="Google Shape;17;p2"/>
          <p:cNvPicPr preferRelativeResize="0"/>
          <p:nvPr/>
        </p:nvPicPr>
        <p:blipFill rotWithShape="1">
          <a:blip r:embed="rId3">
            <a:alphaModFix/>
          </a:blip>
          <a:srcRect b="0" l="0" r="0" t="0"/>
          <a:stretch/>
        </p:blipFill>
        <p:spPr>
          <a:xfrm>
            <a:off x="812291" y="481997"/>
            <a:ext cx="2323991" cy="17125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3" name="Shape 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3"/>
          <p:cNvSpPr txBox="1"/>
          <p:nvPr>
            <p:ph type="title"/>
          </p:nvPr>
        </p:nvSpPr>
        <p:spPr>
          <a:xfrm>
            <a:off x="457200" y="274638"/>
            <a:ext cx="8229600" cy="639762"/>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 name="Google Shape;20;p3"/>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1" name="Google Shape;21;p3"/>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pic>
        <p:nvPicPr>
          <p:cNvPr descr="AACC_logo_stacked.jpg" id="22" name="Google Shape;22;p3"/>
          <p:cNvPicPr preferRelativeResize="0"/>
          <p:nvPr/>
        </p:nvPicPr>
        <p:blipFill rotWithShape="1">
          <a:blip r:embed="rId2">
            <a:alphaModFix/>
          </a:blip>
          <a:srcRect b="0" l="0" r="0" t="0"/>
          <a:stretch/>
        </p:blipFill>
        <p:spPr>
          <a:xfrm>
            <a:off x="8077200" y="249487"/>
            <a:ext cx="826104" cy="608761"/>
          </a:xfrm>
          <a:prstGeom prst="rect">
            <a:avLst/>
          </a:prstGeom>
          <a:noFill/>
          <a:ln>
            <a:noFill/>
          </a:ln>
        </p:spPr>
      </p:pic>
      <p:cxnSp>
        <p:nvCxnSpPr>
          <p:cNvPr id="23" name="Google Shape;23;p3"/>
          <p:cNvCxnSpPr/>
          <p:nvPr/>
        </p:nvCxnSpPr>
        <p:spPr>
          <a:xfrm rot="10800000">
            <a:off x="4419598" y="914400"/>
            <a:ext cx="4483706" cy="0"/>
          </a:xfrm>
          <a:prstGeom prst="straightConnector1">
            <a:avLst/>
          </a:prstGeom>
          <a:noFill/>
          <a:ln cap="flat" cmpd="sng" w="19050">
            <a:solidFill>
              <a:srgbClr val="E2D6CC"/>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pic>
        <p:nvPicPr>
          <p:cNvPr descr="AACC_logo_stacked.jpg" id="26" name="Google Shape;26;p4"/>
          <p:cNvPicPr preferRelativeResize="0"/>
          <p:nvPr/>
        </p:nvPicPr>
        <p:blipFill rotWithShape="1">
          <a:blip r:embed="rId2">
            <a:alphaModFix/>
          </a:blip>
          <a:srcRect b="0" l="0" r="0" t="0"/>
          <a:stretch/>
        </p:blipFill>
        <p:spPr>
          <a:xfrm>
            <a:off x="8077200" y="249487"/>
            <a:ext cx="826104" cy="608761"/>
          </a:xfrm>
          <a:prstGeom prst="rect">
            <a:avLst/>
          </a:prstGeom>
          <a:noFill/>
          <a:ln>
            <a:noFill/>
          </a:ln>
        </p:spPr>
      </p:pic>
      <p:cxnSp>
        <p:nvCxnSpPr>
          <p:cNvPr id="27" name="Google Shape;27;p4"/>
          <p:cNvCxnSpPr/>
          <p:nvPr/>
        </p:nvCxnSpPr>
        <p:spPr>
          <a:xfrm rot="10800000">
            <a:off x="4419598" y="914400"/>
            <a:ext cx="4483706" cy="0"/>
          </a:xfrm>
          <a:prstGeom prst="straightConnector1">
            <a:avLst/>
          </a:prstGeom>
          <a:noFill/>
          <a:ln cap="flat" cmpd="sng" w="19050">
            <a:solidFill>
              <a:srgbClr val="E2D6CC"/>
            </a:solidFill>
            <a:prstDash val="solid"/>
            <a:round/>
            <a:headEnd len="sm" w="sm" type="none"/>
            <a:tailEnd len="sm" w="sm" type="none"/>
          </a:ln>
        </p:spPr>
      </p:cxnSp>
      <p:sp>
        <p:nvSpPr>
          <p:cNvPr id="28" name="Google Shape;28;p4"/>
          <p:cNvSpPr txBox="1"/>
          <p:nvPr>
            <p:ph type="title"/>
          </p:nvPr>
        </p:nvSpPr>
        <p:spPr>
          <a:xfrm>
            <a:off x="457200" y="76200"/>
            <a:ext cx="8229600" cy="1020762"/>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
  <p:cSld name="1_Closing Slide">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a:off x="653697" y="4245960"/>
            <a:ext cx="4908903" cy="935640"/>
          </a:xfrm>
          <a:prstGeom prst="rect">
            <a:avLst/>
          </a:prstGeom>
          <a:noFill/>
          <a:ln>
            <a:noFill/>
          </a:ln>
        </p:spPr>
      </p:pic>
      <p:pic>
        <p:nvPicPr>
          <p:cNvPr descr="LPE logo.jpg" id="31" name="Google Shape;31;p5"/>
          <p:cNvPicPr preferRelativeResize="0"/>
          <p:nvPr/>
        </p:nvPicPr>
        <p:blipFill rotWithShape="1">
          <a:blip r:embed="rId3">
            <a:alphaModFix/>
          </a:blip>
          <a:srcRect b="0" l="0" r="0" t="0"/>
          <a:stretch/>
        </p:blipFill>
        <p:spPr>
          <a:xfrm>
            <a:off x="653697" y="5562600"/>
            <a:ext cx="1175103" cy="734439"/>
          </a:xfrm>
          <a:prstGeom prst="rect">
            <a:avLst/>
          </a:prstGeom>
          <a:noFill/>
          <a:ln>
            <a:noFill/>
          </a:ln>
        </p:spPr>
      </p:pic>
      <p:sp>
        <p:nvSpPr>
          <p:cNvPr id="32" name="Google Shape;32;p5"/>
          <p:cNvSpPr txBox="1"/>
          <p:nvPr/>
        </p:nvSpPr>
        <p:spPr>
          <a:xfrm>
            <a:off x="2286000" y="5700564"/>
            <a:ext cx="3546328" cy="5909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1800" u="none" cap="none" strike="noStrike">
                <a:solidFill>
                  <a:srgbClr val="3F3F3F"/>
                </a:solidFill>
                <a:latin typeface="Calibri"/>
                <a:ea typeface="Calibri"/>
                <a:cs typeface="Calibri"/>
                <a:sym typeface="Calibri"/>
              </a:rPr>
              <a:t>Livestock and Poultry</a:t>
            </a:r>
            <a:endParaRPr/>
          </a:p>
          <a:p>
            <a:pPr indent="0" lvl="0" marL="0" marR="0" rtl="0" algn="l">
              <a:lnSpc>
                <a:spcPct val="90000"/>
              </a:lnSpc>
              <a:spcBef>
                <a:spcPts val="0"/>
              </a:spcBef>
              <a:spcAft>
                <a:spcPts val="0"/>
              </a:spcAft>
              <a:buNone/>
            </a:pPr>
            <a:r>
              <a:rPr b="1" i="0" lang="en-US" sz="1800" u="none" cap="none" strike="noStrike">
                <a:solidFill>
                  <a:srgbClr val="3F3F3F"/>
                </a:solidFill>
                <a:latin typeface="Calibri"/>
                <a:ea typeface="Calibri"/>
                <a:cs typeface="Calibri"/>
                <a:sym typeface="Calibri"/>
              </a:rPr>
              <a:t>Environmental Learning Center</a:t>
            </a:r>
            <a:endParaRPr b="1" i="0" sz="1800" u="none" cap="none" strike="noStrike">
              <a:solidFill>
                <a:srgbClr val="3F3F3F"/>
              </a:solidFill>
              <a:latin typeface="Calibri"/>
              <a:ea typeface="Calibri"/>
              <a:cs typeface="Calibri"/>
              <a:sym typeface="Calibri"/>
            </a:endParaRPr>
          </a:p>
        </p:txBody>
      </p:sp>
      <p:sp>
        <p:nvSpPr>
          <p:cNvPr id="33" name="Google Shape;33;p5"/>
          <p:cNvSpPr txBox="1"/>
          <p:nvPr/>
        </p:nvSpPr>
        <p:spPr>
          <a:xfrm>
            <a:off x="609600" y="228600"/>
            <a:ext cx="384227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006838"/>
                </a:solidFill>
                <a:latin typeface="Calibri"/>
                <a:ea typeface="Calibri"/>
                <a:cs typeface="Calibri"/>
                <a:sym typeface="Calibri"/>
              </a:rPr>
              <a:t>Project Support</a:t>
            </a:r>
            <a:endParaRPr b="1" i="0" sz="4400" u="none" cap="none" strike="noStrike">
              <a:solidFill>
                <a:srgbClr val="006838"/>
              </a:solidFill>
              <a:latin typeface="Calibri"/>
              <a:ea typeface="Calibri"/>
              <a:cs typeface="Calibri"/>
              <a:sym typeface="Calibri"/>
            </a:endParaRPr>
          </a:p>
        </p:txBody>
      </p:sp>
      <p:sp>
        <p:nvSpPr>
          <p:cNvPr id="34" name="Google Shape;34;p5"/>
          <p:cNvSpPr txBox="1"/>
          <p:nvPr/>
        </p:nvSpPr>
        <p:spPr>
          <a:xfrm>
            <a:off x="653697" y="2362200"/>
            <a:ext cx="7803849"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Font typeface="Calibri"/>
              <a:buNone/>
            </a:pPr>
            <a:r>
              <a:rPr b="0" i="0" lang="en-US" sz="2000" u="none" cap="none" strike="noStrike">
                <a:solidFill>
                  <a:srgbClr val="3F3F3F"/>
                </a:solidFill>
                <a:latin typeface="Calibri"/>
                <a:ea typeface="Calibri"/>
                <a:cs typeface="Calibri"/>
                <a:sym typeface="Calibri"/>
              </a:rPr>
              <a:t>This project was supported by Agricultural and Food Research Initiative Competitive Grant No. 2011-67003-30206 from the USDA National Institute of Food and Agriculture.</a:t>
            </a:r>
            <a:endParaRPr/>
          </a:p>
        </p:txBody>
      </p:sp>
      <p:pic>
        <p:nvPicPr>
          <p:cNvPr descr="AACC_logo_stacked.jpg" id="35" name="Google Shape;35;p5"/>
          <p:cNvPicPr preferRelativeResize="0"/>
          <p:nvPr/>
        </p:nvPicPr>
        <p:blipFill rotWithShape="1">
          <a:blip r:embed="rId4">
            <a:alphaModFix/>
          </a:blip>
          <a:srcRect b="0" l="0" r="0" t="0"/>
          <a:stretch/>
        </p:blipFill>
        <p:spPr>
          <a:xfrm>
            <a:off x="8077200" y="249487"/>
            <a:ext cx="826104" cy="608761"/>
          </a:xfrm>
          <a:prstGeom prst="rect">
            <a:avLst/>
          </a:prstGeom>
          <a:noFill/>
          <a:ln>
            <a:noFill/>
          </a:ln>
        </p:spPr>
      </p:pic>
      <p:cxnSp>
        <p:nvCxnSpPr>
          <p:cNvPr id="36" name="Google Shape;36;p5"/>
          <p:cNvCxnSpPr/>
          <p:nvPr/>
        </p:nvCxnSpPr>
        <p:spPr>
          <a:xfrm rot="10800000">
            <a:off x="4419598" y="914400"/>
            <a:ext cx="4483706" cy="0"/>
          </a:xfrm>
          <a:prstGeom prst="straightConnector1">
            <a:avLst/>
          </a:prstGeom>
          <a:noFill/>
          <a:ln cap="flat" cmpd="sng" w="19050">
            <a:solidFill>
              <a:srgbClr val="E2D6CC"/>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37" name="Shape 37"/>
        <p:cNvGrpSpPr/>
        <p:nvPr/>
      </p:nvGrpSpPr>
      <p:grpSpPr>
        <a:xfrm>
          <a:off x="0" y="0"/>
          <a:ext cx="0" cy="0"/>
          <a:chOff x="0" y="0"/>
          <a:chExt cx="0" cy="0"/>
        </a:xfrm>
      </p:grpSpPr>
      <p:sp>
        <p:nvSpPr>
          <p:cNvPr id="38" name="Google Shape;38;p6"/>
          <p:cNvSpPr/>
          <p:nvPr/>
        </p:nvSpPr>
        <p:spPr>
          <a:xfrm>
            <a:off x="1198280" y="4979313"/>
            <a:ext cx="6612220" cy="4308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2800" u="none" cap="none" strike="noStrike">
                <a:solidFill>
                  <a:srgbClr val="006838"/>
                </a:solidFill>
                <a:latin typeface="Arial"/>
                <a:ea typeface="Arial"/>
                <a:cs typeface="Arial"/>
                <a:sym typeface="Arial"/>
              </a:rPr>
              <a:t>www.animalagclimatechange.org</a:t>
            </a:r>
            <a:endParaRPr b="1" i="0" sz="2800" u="none" cap="none" strike="noStrike">
              <a:solidFill>
                <a:srgbClr val="006838"/>
              </a:solidFill>
              <a:latin typeface="Arial"/>
              <a:ea typeface="Arial"/>
              <a:cs typeface="Arial"/>
              <a:sym typeface="Arial"/>
            </a:endParaRPr>
          </a:p>
        </p:txBody>
      </p:sp>
      <p:pic>
        <p:nvPicPr>
          <p:cNvPr descr="USregions_map.jpg" id="39" name="Google Shape;39;p6"/>
          <p:cNvPicPr preferRelativeResize="0"/>
          <p:nvPr/>
        </p:nvPicPr>
        <p:blipFill rotWithShape="1">
          <a:blip r:embed="rId2">
            <a:alphaModFix/>
          </a:blip>
          <a:srcRect b="0" l="0" r="0" t="0"/>
          <a:stretch/>
        </p:blipFill>
        <p:spPr>
          <a:xfrm>
            <a:off x="728066" y="1874837"/>
            <a:ext cx="4148734" cy="2544763"/>
          </a:xfrm>
          <a:prstGeom prst="rect">
            <a:avLst/>
          </a:prstGeom>
          <a:noFill/>
          <a:ln>
            <a:noFill/>
          </a:ln>
        </p:spPr>
      </p:pic>
      <p:sp>
        <p:nvSpPr>
          <p:cNvPr id="40" name="Google Shape;40;p6"/>
          <p:cNvSpPr txBox="1"/>
          <p:nvPr/>
        </p:nvSpPr>
        <p:spPr>
          <a:xfrm>
            <a:off x="5330686" y="1981200"/>
            <a:ext cx="3432314"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Font typeface="Calibri"/>
              <a:buNone/>
            </a:pPr>
            <a:r>
              <a:rPr b="1" i="0" lang="en-US" sz="1800" u="none" cap="none" strike="noStrike">
                <a:solidFill>
                  <a:srgbClr val="595959"/>
                </a:solidFill>
                <a:latin typeface="Calibri"/>
                <a:ea typeface="Calibri"/>
                <a:cs typeface="Calibri"/>
                <a:sym typeface="Calibri"/>
              </a:rPr>
              <a:t>National Lead: </a:t>
            </a:r>
            <a:r>
              <a:rPr b="0" i="0" lang="en-US" sz="1800" u="none" cap="none" strike="noStrike">
                <a:solidFill>
                  <a:srgbClr val="595959"/>
                </a:solidFill>
                <a:latin typeface="Calibri"/>
                <a:ea typeface="Calibri"/>
                <a:cs typeface="Calibri"/>
                <a:sym typeface="Calibri"/>
              </a:rPr>
              <a:t>University of Nebraska</a:t>
            </a:r>
            <a:endParaRPr/>
          </a:p>
          <a:p>
            <a:pPr indent="0" lvl="0" marL="0" marR="0" rtl="0" algn="l">
              <a:spcBef>
                <a:spcPts val="0"/>
              </a:spcBef>
              <a:spcAft>
                <a:spcPts val="0"/>
              </a:spcAft>
              <a:buNone/>
            </a:pPr>
            <a:r>
              <a:t/>
            </a:r>
            <a:endParaRPr b="1" i="0" sz="1800" u="none" cap="none" strike="noStrike">
              <a:solidFill>
                <a:srgbClr val="595959"/>
              </a:solidFill>
              <a:latin typeface="Calibri"/>
              <a:ea typeface="Calibri"/>
              <a:cs typeface="Calibri"/>
              <a:sym typeface="Calibri"/>
            </a:endParaRPr>
          </a:p>
          <a:p>
            <a:pPr indent="0" lvl="0" marL="0" marR="0" rtl="0" algn="l">
              <a:spcBef>
                <a:spcPts val="0"/>
              </a:spcBef>
              <a:spcAft>
                <a:spcPts val="0"/>
              </a:spcAft>
              <a:buNone/>
            </a:pPr>
            <a:r>
              <a:rPr b="1" i="0" lang="en-US" sz="1800" u="none" cap="none" strike="noStrike">
                <a:solidFill>
                  <a:srgbClr val="595959"/>
                </a:solidFill>
                <a:latin typeface="Calibri"/>
                <a:ea typeface="Calibri"/>
                <a:cs typeface="Calibri"/>
                <a:sym typeface="Calibri"/>
              </a:rPr>
              <a:t>Regional Partners: </a:t>
            </a:r>
            <a:r>
              <a:rPr b="0" i="0" lang="en-US" sz="1800" u="none" cap="none" strike="noStrike">
                <a:solidFill>
                  <a:srgbClr val="595959"/>
                </a:solidFill>
                <a:latin typeface="Calibri"/>
                <a:ea typeface="Calibri"/>
                <a:cs typeface="Calibri"/>
                <a:sym typeface="Calibri"/>
              </a:rPr>
              <a:t>University of Georgia; Cornell University; University of Minnesota; Texas A&amp;M AgriLife Extension, and Washington State University.</a:t>
            </a:r>
            <a:endParaRPr b="0" i="0" sz="1800" u="none" cap="none" strike="noStrike">
              <a:solidFill>
                <a:srgbClr val="595959"/>
              </a:solidFill>
              <a:latin typeface="Calibri"/>
              <a:ea typeface="Calibri"/>
              <a:cs typeface="Calibri"/>
              <a:sym typeface="Calibri"/>
            </a:endParaRPr>
          </a:p>
        </p:txBody>
      </p:sp>
      <p:sp>
        <p:nvSpPr>
          <p:cNvPr id="41" name="Google Shape;41;p6"/>
          <p:cNvSpPr txBox="1"/>
          <p:nvPr/>
        </p:nvSpPr>
        <p:spPr>
          <a:xfrm>
            <a:off x="609600" y="249487"/>
            <a:ext cx="393659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rgbClr val="006838"/>
                </a:solidFill>
                <a:latin typeface="Calibri"/>
                <a:ea typeface="Calibri"/>
                <a:cs typeface="Calibri"/>
                <a:sym typeface="Calibri"/>
              </a:rPr>
              <a:t>Project Partners</a:t>
            </a:r>
            <a:endParaRPr b="1" i="0" sz="4400" u="none" cap="none" strike="noStrike">
              <a:solidFill>
                <a:srgbClr val="006838"/>
              </a:solidFill>
              <a:latin typeface="Calibri"/>
              <a:ea typeface="Calibri"/>
              <a:cs typeface="Calibri"/>
              <a:sym typeface="Calibri"/>
            </a:endParaRPr>
          </a:p>
        </p:txBody>
      </p:sp>
      <p:sp>
        <p:nvSpPr>
          <p:cNvPr id="42" name="Google Shape;42;p6"/>
          <p:cNvSpPr txBox="1"/>
          <p:nvPr/>
        </p:nvSpPr>
        <p:spPr>
          <a:xfrm>
            <a:off x="629912" y="5486400"/>
            <a:ext cx="7983359"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1600" u="none" cap="none" strike="noStrike">
                <a:solidFill>
                  <a:srgbClr val="3F3F3F"/>
                </a:solidFill>
                <a:latin typeface="Calibri"/>
                <a:ea typeface="Calibri"/>
                <a:cs typeface="Calibri"/>
                <a:sym typeface="Calibri"/>
              </a:rPr>
              <a:t>Our Mission </a:t>
            </a:r>
            <a:endParaRPr/>
          </a:p>
          <a:p>
            <a:pPr indent="0" lvl="0" marL="0" marR="0" rtl="0" algn="ctr">
              <a:spcBef>
                <a:spcPts val="0"/>
              </a:spcBef>
              <a:spcAft>
                <a:spcPts val="0"/>
              </a:spcAft>
              <a:buNone/>
            </a:pPr>
            <a:r>
              <a:rPr b="0" i="1" lang="en-US" sz="1600" u="none" cap="none" strike="noStrike">
                <a:solidFill>
                  <a:srgbClr val="3F3F3F"/>
                </a:solidFill>
                <a:latin typeface="Calibri"/>
                <a:ea typeface="Calibri"/>
                <a:cs typeface="Calibri"/>
                <a:sym typeface="Calibri"/>
              </a:rPr>
              <a:t>Animal agriculture in a changing climate fosters animal production</a:t>
            </a:r>
            <a:endParaRPr/>
          </a:p>
          <a:p>
            <a:pPr indent="0" lvl="0" marL="0" marR="0" rtl="0" algn="ctr">
              <a:spcBef>
                <a:spcPts val="0"/>
              </a:spcBef>
              <a:spcAft>
                <a:spcPts val="0"/>
              </a:spcAft>
              <a:buNone/>
            </a:pPr>
            <a:r>
              <a:rPr b="0" i="1" lang="en-US" sz="1600" u="none" cap="none" strike="noStrike">
                <a:solidFill>
                  <a:srgbClr val="3F3F3F"/>
                </a:solidFill>
                <a:latin typeface="Calibri"/>
                <a:ea typeface="Calibri"/>
                <a:cs typeface="Calibri"/>
                <a:sym typeface="Calibri"/>
              </a:rPr>
              <a:t>practices that are: environmentally sound and economically viable,</a:t>
            </a:r>
            <a:endParaRPr/>
          </a:p>
          <a:p>
            <a:pPr indent="0" lvl="0" marL="0" marR="0" rtl="0" algn="ctr">
              <a:spcBef>
                <a:spcPts val="0"/>
              </a:spcBef>
              <a:spcAft>
                <a:spcPts val="0"/>
              </a:spcAft>
              <a:buNone/>
            </a:pPr>
            <a:r>
              <a:rPr b="0" i="1" lang="en-US" sz="1600" u="none" cap="none" strike="noStrike">
                <a:solidFill>
                  <a:srgbClr val="3F3F3F"/>
                </a:solidFill>
                <a:latin typeface="Calibri"/>
                <a:ea typeface="Calibri"/>
                <a:cs typeface="Calibri"/>
                <a:sym typeface="Calibri"/>
              </a:rPr>
              <a:t>and that create resiliency for animal producers and their partners.</a:t>
            </a:r>
            <a:endParaRPr/>
          </a:p>
        </p:txBody>
      </p:sp>
      <p:pic>
        <p:nvPicPr>
          <p:cNvPr descr="AACC_logo_stacked.jpg" id="43" name="Google Shape;43;p6"/>
          <p:cNvPicPr preferRelativeResize="0"/>
          <p:nvPr/>
        </p:nvPicPr>
        <p:blipFill rotWithShape="1">
          <a:blip r:embed="rId3">
            <a:alphaModFix/>
          </a:blip>
          <a:srcRect b="0" l="0" r="0" t="0"/>
          <a:stretch/>
        </p:blipFill>
        <p:spPr>
          <a:xfrm>
            <a:off x="8077200" y="249487"/>
            <a:ext cx="826104" cy="608761"/>
          </a:xfrm>
          <a:prstGeom prst="rect">
            <a:avLst/>
          </a:prstGeom>
          <a:noFill/>
          <a:ln>
            <a:noFill/>
          </a:ln>
        </p:spPr>
      </p:pic>
      <p:cxnSp>
        <p:nvCxnSpPr>
          <p:cNvPr id="44" name="Google Shape;44;p6"/>
          <p:cNvCxnSpPr/>
          <p:nvPr/>
        </p:nvCxnSpPr>
        <p:spPr>
          <a:xfrm rot="10800000">
            <a:off x="4419598" y="914400"/>
            <a:ext cx="4483706" cy="0"/>
          </a:xfrm>
          <a:prstGeom prst="straightConnector1">
            <a:avLst/>
          </a:prstGeom>
          <a:noFill/>
          <a:ln cap="flat" cmpd="sng" w="19050">
            <a:solidFill>
              <a:srgbClr val="E2D6CC"/>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9029" y="685800"/>
            <a:ext cx="8229600" cy="914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8"/>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9" name="Google Shape;49;p8"/>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Clr>
                <a:srgbClr val="3F3F3F"/>
              </a:buClr>
              <a:buSzPts val="1400"/>
              <a:buFont typeface="Arial"/>
              <a:buNone/>
              <a:defRPr/>
            </a:lvl1pPr>
            <a:lvl2pPr indent="-228600" lvl="1" marL="914400" rtl="0">
              <a:spcBef>
                <a:spcPts val="560"/>
              </a:spcBef>
              <a:spcAft>
                <a:spcPts val="0"/>
              </a:spcAft>
              <a:buClr>
                <a:srgbClr val="888888"/>
              </a:buClr>
              <a:buSzPts val="1400"/>
              <a:buFont typeface="Calibri"/>
              <a:buNone/>
              <a:defRPr/>
            </a:lvl2pPr>
            <a:lvl3pPr indent="-228600" lvl="2" marL="1371600" rtl="0">
              <a:spcBef>
                <a:spcPts val="480"/>
              </a:spcBef>
              <a:spcAft>
                <a:spcPts val="0"/>
              </a:spcAft>
              <a:buClr>
                <a:srgbClr val="888888"/>
              </a:buClr>
              <a:buSzPts val="1400"/>
              <a:buFont typeface="Calibri"/>
              <a:buNone/>
              <a:defRPr/>
            </a:lvl3pPr>
            <a:lvl4pPr indent="-228600" lvl="3" marL="1828800" rtl="0">
              <a:spcBef>
                <a:spcPts val="400"/>
              </a:spcBef>
              <a:spcAft>
                <a:spcPts val="0"/>
              </a:spcAft>
              <a:buClr>
                <a:srgbClr val="888888"/>
              </a:buClr>
              <a:buSzPts val="1400"/>
              <a:buFont typeface="Calibri"/>
              <a:buNone/>
              <a:defRPr/>
            </a:lvl4pPr>
            <a:lvl5pPr indent="-228600" lvl="4" marL="2286000" rtl="0">
              <a:spcBef>
                <a:spcPts val="400"/>
              </a:spcBef>
              <a:spcAft>
                <a:spcPts val="0"/>
              </a:spcAft>
              <a:buClr>
                <a:srgbClr val="888888"/>
              </a:buClr>
              <a:buSzPts val="1400"/>
              <a:buFont typeface="Calibri"/>
              <a:buNone/>
              <a:defRPr/>
            </a:lvl5pPr>
            <a:lvl6pPr indent="-228600" lvl="5" marL="2743200" rtl="0">
              <a:spcBef>
                <a:spcPts val="400"/>
              </a:spcBef>
              <a:spcAft>
                <a:spcPts val="0"/>
              </a:spcAft>
              <a:buClr>
                <a:srgbClr val="888888"/>
              </a:buClr>
              <a:buSzPts val="1400"/>
              <a:buFont typeface="Calibri"/>
              <a:buNone/>
              <a:defRPr/>
            </a:lvl6pPr>
            <a:lvl7pPr indent="-228600" lvl="6" marL="3200400" rtl="0">
              <a:spcBef>
                <a:spcPts val="400"/>
              </a:spcBef>
              <a:spcAft>
                <a:spcPts val="0"/>
              </a:spcAft>
              <a:buClr>
                <a:srgbClr val="888888"/>
              </a:buClr>
              <a:buSzPts val="1400"/>
              <a:buFont typeface="Calibri"/>
              <a:buNone/>
              <a:defRPr/>
            </a:lvl7pPr>
            <a:lvl8pPr indent="-228600" lvl="7" marL="3657600" rtl="0">
              <a:spcBef>
                <a:spcPts val="400"/>
              </a:spcBef>
              <a:spcAft>
                <a:spcPts val="0"/>
              </a:spcAft>
              <a:buClr>
                <a:srgbClr val="888888"/>
              </a:buClr>
              <a:buSzPts val="1400"/>
              <a:buFont typeface="Calibri"/>
              <a:buNone/>
              <a:defRPr/>
            </a:lvl8pPr>
            <a:lvl9pPr indent="-228600" lvl="8" marL="4114800" rtl="0">
              <a:spcBef>
                <a:spcPts val="400"/>
              </a:spcBef>
              <a:spcAft>
                <a:spcPts val="0"/>
              </a:spcAft>
              <a:buClr>
                <a:srgbClr val="888888"/>
              </a:buClr>
              <a:buSzPts val="1400"/>
              <a:buFont typeface="Calibri"/>
              <a:buNone/>
              <a:defRPr/>
            </a:lvl9pPr>
          </a:lstStyle>
          <a:p/>
        </p:txBody>
      </p:sp>
      <p:pic>
        <p:nvPicPr>
          <p:cNvPr descr="AACC_logo_stacked.jpg" id="50" name="Google Shape;50;p8"/>
          <p:cNvPicPr preferRelativeResize="0"/>
          <p:nvPr/>
        </p:nvPicPr>
        <p:blipFill rotWithShape="1">
          <a:blip r:embed="rId2">
            <a:alphaModFix/>
          </a:blip>
          <a:srcRect b="0" l="0" r="0" t="0"/>
          <a:stretch/>
        </p:blipFill>
        <p:spPr>
          <a:xfrm>
            <a:off x="8077200" y="249487"/>
            <a:ext cx="826104" cy="608761"/>
          </a:xfrm>
          <a:prstGeom prst="rect">
            <a:avLst/>
          </a:prstGeom>
          <a:noFill/>
          <a:ln>
            <a:noFill/>
          </a:ln>
        </p:spPr>
      </p:pic>
      <p:cxnSp>
        <p:nvCxnSpPr>
          <p:cNvPr id="51" name="Google Shape;51;p8"/>
          <p:cNvCxnSpPr/>
          <p:nvPr/>
        </p:nvCxnSpPr>
        <p:spPr>
          <a:xfrm rot="10800000">
            <a:off x="4419598" y="914400"/>
            <a:ext cx="4483706" cy="0"/>
          </a:xfrm>
          <a:prstGeom prst="straightConnector1">
            <a:avLst/>
          </a:prstGeom>
          <a:noFill/>
          <a:ln cap="flat" cmpd="sng" w="19050">
            <a:solidFill>
              <a:srgbClr val="E2D6CC"/>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mpare"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8"/>
            <a:ext cx="8229600" cy="792162"/>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Clr>
                <a:srgbClr val="3F3F3F"/>
              </a:buClr>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Clr>
                <a:srgbClr val="3F3F3F"/>
              </a:buClr>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pic>
        <p:nvPicPr>
          <p:cNvPr descr="AACC_logo_stacked.jpg" id="58" name="Google Shape;58;p9"/>
          <p:cNvPicPr preferRelativeResize="0"/>
          <p:nvPr/>
        </p:nvPicPr>
        <p:blipFill rotWithShape="1">
          <a:blip r:embed="rId2">
            <a:alphaModFix/>
          </a:blip>
          <a:srcRect b="0" l="0" r="0" t="0"/>
          <a:stretch/>
        </p:blipFill>
        <p:spPr>
          <a:xfrm>
            <a:off x="8077200" y="249487"/>
            <a:ext cx="826104" cy="608761"/>
          </a:xfrm>
          <a:prstGeom prst="rect">
            <a:avLst/>
          </a:prstGeom>
          <a:noFill/>
          <a:ln>
            <a:noFill/>
          </a:ln>
        </p:spPr>
      </p:pic>
      <p:cxnSp>
        <p:nvCxnSpPr>
          <p:cNvPr id="59" name="Google Shape;59;p9"/>
          <p:cNvCxnSpPr/>
          <p:nvPr/>
        </p:nvCxnSpPr>
        <p:spPr>
          <a:xfrm rot="10800000">
            <a:off x="4419598" y="914400"/>
            <a:ext cx="4483706" cy="0"/>
          </a:xfrm>
          <a:prstGeom prst="straightConnector1">
            <a:avLst/>
          </a:prstGeom>
          <a:noFill/>
          <a:ln cap="flat" cmpd="sng" w="19050">
            <a:solidFill>
              <a:srgbClr val="E2D6CC"/>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60" name="Shape 60"/>
        <p:cNvGrpSpPr/>
        <p:nvPr/>
      </p:nvGrpSpPr>
      <p:grpSpPr>
        <a:xfrm>
          <a:off x="0" y="0"/>
          <a:ext cx="0" cy="0"/>
          <a:chOff x="0" y="0"/>
          <a:chExt cx="0" cy="0"/>
        </a:xfrm>
      </p:grpSpPr>
      <p:pic>
        <p:nvPicPr>
          <p:cNvPr descr="AACC_logo_stacked.jpg" id="61" name="Google Shape;61;p10"/>
          <p:cNvPicPr preferRelativeResize="0"/>
          <p:nvPr/>
        </p:nvPicPr>
        <p:blipFill rotWithShape="1">
          <a:blip r:embed="rId2">
            <a:alphaModFix/>
          </a:blip>
          <a:srcRect b="0" l="0" r="0" t="0"/>
          <a:stretch/>
        </p:blipFill>
        <p:spPr>
          <a:xfrm>
            <a:off x="8077200" y="249487"/>
            <a:ext cx="826104" cy="608761"/>
          </a:xfrm>
          <a:prstGeom prst="rect">
            <a:avLst/>
          </a:prstGeom>
          <a:noFill/>
          <a:ln>
            <a:noFill/>
          </a:ln>
        </p:spPr>
      </p:pic>
      <p:cxnSp>
        <p:nvCxnSpPr>
          <p:cNvPr id="62" name="Google Shape;62;p10"/>
          <p:cNvCxnSpPr/>
          <p:nvPr/>
        </p:nvCxnSpPr>
        <p:spPr>
          <a:xfrm rot="10800000">
            <a:off x="4419598" y="914400"/>
            <a:ext cx="4483706" cy="0"/>
          </a:xfrm>
          <a:prstGeom prst="straightConnector1">
            <a:avLst/>
          </a:prstGeom>
          <a:noFill/>
          <a:ln cap="flat" cmpd="sng" w="19050">
            <a:solidFill>
              <a:srgbClr val="E2D6CC"/>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mt="1000"/>
          </a:blip>
          <a:stretch>
            <a:fillRect b="0" l="0" r="0" t="0"/>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640"/>
              </a:spcBef>
              <a:spcAft>
                <a:spcPts val="0"/>
              </a:spcAft>
              <a:buClr>
                <a:schemeClr val="dk1"/>
              </a:buClr>
              <a:buSzPts val="1400"/>
              <a:buFont typeface="Arial"/>
              <a:buChar char="•"/>
              <a:defRPr/>
            </a:lvl1pPr>
            <a:lvl2pPr indent="-317500" lvl="1" marL="914400" marR="0" rtl="0" algn="l">
              <a:spcBef>
                <a:spcPts val="560"/>
              </a:spcBef>
              <a:spcAft>
                <a:spcPts val="0"/>
              </a:spcAft>
              <a:buClr>
                <a:schemeClr val="dk1"/>
              </a:buClr>
              <a:buSzPts val="1400"/>
              <a:buFont typeface="Arial"/>
              <a:buChar char="–"/>
              <a:defRPr/>
            </a:lvl2pPr>
            <a:lvl3pPr indent="-317500" lvl="2" marL="1371600" marR="0" rtl="0" algn="l">
              <a:spcBef>
                <a:spcPts val="480"/>
              </a:spcBef>
              <a:spcAft>
                <a:spcPts val="0"/>
              </a:spcAft>
              <a:buClr>
                <a:schemeClr val="dk1"/>
              </a:buClr>
              <a:buSzPts val="1400"/>
              <a:buFont typeface="Arial"/>
              <a:buChar char="•"/>
              <a:defRPr/>
            </a:lvl3pPr>
            <a:lvl4pPr indent="-317500" lvl="3" marL="1828800" marR="0" rtl="0" algn="l">
              <a:spcBef>
                <a:spcPts val="400"/>
              </a:spcBef>
              <a:spcAft>
                <a:spcPts val="0"/>
              </a:spcAft>
              <a:buClr>
                <a:schemeClr val="dk1"/>
              </a:buClr>
              <a:buSzPts val="1400"/>
              <a:buFont typeface="Arial"/>
              <a:buChar char="–"/>
              <a:defRPr/>
            </a:lvl4pPr>
            <a:lvl5pPr indent="-317500" lvl="4" marL="2286000" marR="0" rtl="0" algn="l">
              <a:spcBef>
                <a:spcPts val="400"/>
              </a:spcBef>
              <a:spcAft>
                <a:spcPts val="0"/>
              </a:spcAft>
              <a:buClr>
                <a:schemeClr val="dk1"/>
              </a:buClr>
              <a:buSzPts val="1400"/>
              <a:buFont typeface="Arial"/>
              <a:buChar char="»"/>
              <a:defRPr/>
            </a:lvl5pPr>
            <a:lvl6pPr indent="-317500" lvl="5" marL="2743200" marR="0" rtl="0" algn="l">
              <a:spcBef>
                <a:spcPts val="400"/>
              </a:spcBef>
              <a:spcAft>
                <a:spcPts val="0"/>
              </a:spcAft>
              <a:buClr>
                <a:schemeClr val="dk1"/>
              </a:buClr>
              <a:buSzPts val="1400"/>
              <a:buFont typeface="Arial"/>
              <a:buChar char="•"/>
              <a:defRPr/>
            </a:lvl6pPr>
            <a:lvl7pPr indent="-317500" lvl="6" marL="3200400" marR="0" rtl="0" algn="l">
              <a:spcBef>
                <a:spcPts val="400"/>
              </a:spcBef>
              <a:spcAft>
                <a:spcPts val="0"/>
              </a:spcAft>
              <a:buClr>
                <a:schemeClr val="dk1"/>
              </a:buClr>
              <a:buSzPts val="1400"/>
              <a:buFont typeface="Arial"/>
              <a:buChar char="•"/>
              <a:defRPr/>
            </a:lvl7pPr>
            <a:lvl8pPr indent="-317500" lvl="7" marL="3657600" marR="0" rtl="0" algn="l">
              <a:spcBef>
                <a:spcPts val="400"/>
              </a:spcBef>
              <a:spcAft>
                <a:spcPts val="0"/>
              </a:spcAft>
              <a:buClr>
                <a:schemeClr val="dk1"/>
              </a:buClr>
              <a:buSzPts val="1400"/>
              <a:buFont typeface="Arial"/>
              <a:buChar char="•"/>
              <a:defRPr/>
            </a:lvl8pPr>
            <a:lvl9pPr indent="-317500" lvl="8" marL="4114800" marR="0" rtl="0" algn="l">
              <a:spcBef>
                <a:spcPts val="400"/>
              </a:spcBef>
              <a:spcAft>
                <a:spcPts val="0"/>
              </a:spcAft>
              <a:buClr>
                <a:schemeClr val="dk1"/>
              </a:buClr>
              <a:buSzPts val="1400"/>
              <a:buFont typeface="Arial"/>
              <a:buChar char="•"/>
              <a:defRPr/>
            </a:lvl9pPr>
          </a:lstStyle>
          <a:p/>
        </p:txBody>
      </p:sp>
      <p:sp>
        <p:nvSpPr>
          <p:cNvPr id="12" name="Google Shape;12;p1"/>
          <p:cNvSpPr/>
          <p:nvPr/>
        </p:nvSpPr>
        <p:spPr>
          <a:xfrm>
            <a:off x="0" y="0"/>
            <a:ext cx="9144000" cy="6858000"/>
          </a:xfrm>
          <a:prstGeom prst="rect">
            <a:avLst/>
          </a:prstGeom>
          <a:gradFill>
            <a:gsLst>
              <a:gs pos="0">
                <a:srgbClr val="FFFFFF">
                  <a:alpha val="0"/>
                </a:srgbClr>
              </a:gs>
              <a:gs pos="96000">
                <a:srgbClr val="FFFFFF">
                  <a:alpha val="0"/>
                </a:srgbClr>
              </a:gs>
              <a:gs pos="99000">
                <a:srgbClr val="E2DEDA"/>
              </a:gs>
              <a:gs pos="100000">
                <a:srgbClr val="E2DEDA"/>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35.jpg"/><Relationship Id="rId5" Type="http://schemas.openxmlformats.org/officeDocument/2006/relationships/image" Target="../media/image25.jpg"/><Relationship Id="rId6" Type="http://schemas.openxmlformats.org/officeDocument/2006/relationships/image" Target="../media/image24.jpg"/><Relationship Id="rId7" Type="http://schemas.openxmlformats.org/officeDocument/2006/relationships/image" Target="../media/image22.jpg"/><Relationship Id="rId8"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30.jpg"/><Relationship Id="rId5" Type="http://schemas.openxmlformats.org/officeDocument/2006/relationships/image" Target="../media/image15.jpg"/><Relationship Id="rId6" Type="http://schemas.openxmlformats.org/officeDocument/2006/relationships/image" Target="../media/image21.jpg"/><Relationship Id="rId7" Type="http://schemas.openxmlformats.org/officeDocument/2006/relationships/image" Target="../media/image26.jpg"/><Relationship Id="rId8" Type="http://schemas.openxmlformats.org/officeDocument/2006/relationships/image" Target="../media/image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6.jpg"/><Relationship Id="rId4" Type="http://schemas.openxmlformats.org/officeDocument/2006/relationships/image" Target="../media/image40.jpg"/><Relationship Id="rId5"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6.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8.jpg"/><Relationship Id="rId4" Type="http://schemas.openxmlformats.org/officeDocument/2006/relationships/image" Target="../media/image47.jpg"/><Relationship Id="rId5" Type="http://schemas.openxmlformats.org/officeDocument/2006/relationships/image" Target="../media/image4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5.jpg"/><Relationship Id="rId4" Type="http://schemas.openxmlformats.org/officeDocument/2006/relationships/image" Target="../media/image5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0.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8.jpg"/><Relationship Id="rId4" Type="http://schemas.openxmlformats.org/officeDocument/2006/relationships/image" Target="../media/image64.jpg"/><Relationship Id="rId5" Type="http://schemas.openxmlformats.org/officeDocument/2006/relationships/image" Target="../media/image5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1.jpg"/><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4.jpg"/><Relationship Id="rId4" Type="http://schemas.openxmlformats.org/officeDocument/2006/relationships/image" Target="../media/image58.jpg"/><Relationship Id="rId5" Type="http://schemas.openxmlformats.org/officeDocument/2006/relationships/image" Target="../media/image6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5.jpg"/><Relationship Id="rId4" Type="http://schemas.openxmlformats.org/officeDocument/2006/relationships/image" Target="../media/image6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5.jpg"/><Relationship Id="rId4" Type="http://schemas.openxmlformats.org/officeDocument/2006/relationships/image" Target="../media/image6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5.jpg"/><Relationship Id="rId4" Type="http://schemas.openxmlformats.org/officeDocument/2006/relationships/image" Target="../media/image6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3.gif"/><Relationship Id="rId4" Type="http://schemas.openxmlformats.org/officeDocument/2006/relationships/image" Target="../media/image71.jpg"/><Relationship Id="rId5" Type="http://schemas.openxmlformats.org/officeDocument/2006/relationships/image" Target="../media/image6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2.png"/><Relationship Id="rId4" Type="http://schemas.openxmlformats.org/officeDocument/2006/relationships/image" Target="../media/image70.jpg"/><Relationship Id="rId5" Type="http://schemas.openxmlformats.org/officeDocument/2006/relationships/image" Target="../media/image66.jpg"/><Relationship Id="rId6" Type="http://schemas.openxmlformats.org/officeDocument/2006/relationships/image" Target="../media/image7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3.jpg"/><Relationship Id="rId4" Type="http://schemas.openxmlformats.org/officeDocument/2006/relationships/image" Target="../media/image8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8.jpg"/><Relationship Id="rId4" Type="http://schemas.openxmlformats.org/officeDocument/2006/relationships/image" Target="../media/image7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4.jpg"/><Relationship Id="rId4" Type="http://schemas.openxmlformats.org/officeDocument/2006/relationships/image" Target="../media/image7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3.jpg"/><Relationship Id="rId4" Type="http://schemas.openxmlformats.org/officeDocument/2006/relationships/image" Target="../media/image80.jpg"/><Relationship Id="rId5" Type="http://schemas.openxmlformats.org/officeDocument/2006/relationships/image" Target="../media/image1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9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4.jpg"/><Relationship Id="rId4" Type="http://schemas.openxmlformats.org/officeDocument/2006/relationships/image" Target="../media/image82.jpg"/><Relationship Id="rId5" Type="http://schemas.openxmlformats.org/officeDocument/2006/relationships/image" Target="../media/image8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5.gif"/><Relationship Id="rId4" Type="http://schemas.openxmlformats.org/officeDocument/2006/relationships/image" Target="../media/image85.jpg"/><Relationship Id="rId5" Type="http://schemas.openxmlformats.org/officeDocument/2006/relationships/image" Target="../media/image8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jpg"/><Relationship Id="rId4" Type="http://schemas.openxmlformats.org/officeDocument/2006/relationships/image" Target="../media/image22.jpg"/><Relationship Id="rId5" Type="http://schemas.openxmlformats.org/officeDocument/2006/relationships/image" Target="../media/image65.jpg"/><Relationship Id="rId6" Type="http://schemas.openxmlformats.org/officeDocument/2006/relationships/image" Target="../media/image9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91.png"/><Relationship Id="rId4" Type="http://schemas.openxmlformats.org/officeDocument/2006/relationships/image" Target="../media/image9.png"/><Relationship Id="rId5" Type="http://schemas.openxmlformats.org/officeDocument/2006/relationships/image" Target="../media/image94.jpg"/><Relationship Id="rId6" Type="http://schemas.openxmlformats.org/officeDocument/2006/relationships/image" Target="../media/image8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89.jpg"/><Relationship Id="rId4" Type="http://schemas.openxmlformats.org/officeDocument/2006/relationships/image" Target="../media/image99.jpg"/><Relationship Id="rId5" Type="http://schemas.openxmlformats.org/officeDocument/2006/relationships/image" Target="../media/image96.jpg"/><Relationship Id="rId6" Type="http://schemas.openxmlformats.org/officeDocument/2006/relationships/image" Target="../media/image10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93.jpg"/><Relationship Id="rId4" Type="http://schemas.openxmlformats.org/officeDocument/2006/relationships/image" Target="../media/image97.jpg"/><Relationship Id="rId5" Type="http://schemas.openxmlformats.org/officeDocument/2006/relationships/image" Target="../media/image95.jpg"/><Relationship Id="rId6" Type="http://schemas.openxmlformats.org/officeDocument/2006/relationships/image" Target="../media/image98.jpg"/><Relationship Id="rId7" Type="http://schemas.openxmlformats.org/officeDocument/2006/relationships/image" Target="../media/image104.jpg"/><Relationship Id="rId8" Type="http://schemas.openxmlformats.org/officeDocument/2006/relationships/image" Target="../media/image8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08.jpg"/><Relationship Id="rId4" Type="http://schemas.openxmlformats.org/officeDocument/2006/relationships/image" Target="../media/image140.jpg"/><Relationship Id="rId5" Type="http://schemas.openxmlformats.org/officeDocument/2006/relationships/image" Target="../media/image112.jpg"/><Relationship Id="rId6" Type="http://schemas.openxmlformats.org/officeDocument/2006/relationships/image" Target="../media/image118.jpg"/><Relationship Id="rId7" Type="http://schemas.openxmlformats.org/officeDocument/2006/relationships/image" Target="../media/image11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106.jpg"/><Relationship Id="rId4" Type="http://schemas.openxmlformats.org/officeDocument/2006/relationships/image" Target="../media/image105.jpg"/><Relationship Id="rId5" Type="http://schemas.openxmlformats.org/officeDocument/2006/relationships/image" Target="../media/image11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107.jpg"/><Relationship Id="rId4" Type="http://schemas.openxmlformats.org/officeDocument/2006/relationships/image" Target="../media/image100.jpg"/><Relationship Id="rId5" Type="http://schemas.openxmlformats.org/officeDocument/2006/relationships/image" Target="../media/image114.jpg"/><Relationship Id="rId6" Type="http://schemas.openxmlformats.org/officeDocument/2006/relationships/image" Target="../media/image102.jpg"/><Relationship Id="rId7" Type="http://schemas.openxmlformats.org/officeDocument/2006/relationships/image" Target="../media/image111.jpg"/><Relationship Id="rId8" Type="http://schemas.openxmlformats.org/officeDocument/2006/relationships/image" Target="../media/image10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17.jpg"/><Relationship Id="rId4" Type="http://schemas.openxmlformats.org/officeDocument/2006/relationships/image" Target="../media/image113.jpg"/><Relationship Id="rId5" Type="http://schemas.openxmlformats.org/officeDocument/2006/relationships/image" Target="../media/image120.jpg"/><Relationship Id="rId6" Type="http://schemas.openxmlformats.org/officeDocument/2006/relationships/image" Target="../media/image42.jpg"/><Relationship Id="rId7" Type="http://schemas.openxmlformats.org/officeDocument/2006/relationships/image" Target="../media/image12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55.gif"/><Relationship Id="rId4" Type="http://schemas.openxmlformats.org/officeDocument/2006/relationships/image" Target="../media/image116.jpg"/><Relationship Id="rId5" Type="http://schemas.openxmlformats.org/officeDocument/2006/relationships/image" Target="../media/image121.jpg"/><Relationship Id="rId6" Type="http://schemas.openxmlformats.org/officeDocument/2006/relationships/image" Target="../media/image123.jpg"/><Relationship Id="rId7" Type="http://schemas.openxmlformats.org/officeDocument/2006/relationships/image" Target="../media/image12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122.jpg"/><Relationship Id="rId4" Type="http://schemas.openxmlformats.org/officeDocument/2006/relationships/image" Target="../media/image135.jpg"/><Relationship Id="rId5" Type="http://schemas.openxmlformats.org/officeDocument/2006/relationships/image" Target="../media/image125.jpg"/><Relationship Id="rId6" Type="http://schemas.openxmlformats.org/officeDocument/2006/relationships/image" Target="../media/image133.jpg"/><Relationship Id="rId7" Type="http://schemas.openxmlformats.org/officeDocument/2006/relationships/image" Target="../media/image1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image" Target="../media/image7.jpg"/><Relationship Id="rId5" Type="http://schemas.openxmlformats.org/officeDocument/2006/relationships/image" Target="../media/image1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129.jpg"/><Relationship Id="rId4" Type="http://schemas.openxmlformats.org/officeDocument/2006/relationships/image" Target="../media/image128.jpg"/><Relationship Id="rId5" Type="http://schemas.openxmlformats.org/officeDocument/2006/relationships/image" Target="../media/image58.jpg"/><Relationship Id="rId6" Type="http://schemas.openxmlformats.org/officeDocument/2006/relationships/image" Target="../media/image124.jpg"/><Relationship Id="rId7" Type="http://schemas.openxmlformats.org/officeDocument/2006/relationships/image" Target="../media/image13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132.jpg"/><Relationship Id="rId4" Type="http://schemas.openxmlformats.org/officeDocument/2006/relationships/image" Target="../media/image67.jpg"/><Relationship Id="rId5" Type="http://schemas.openxmlformats.org/officeDocument/2006/relationships/image" Target="../media/image63.gif"/><Relationship Id="rId6" Type="http://schemas.openxmlformats.org/officeDocument/2006/relationships/image" Target="../media/image141.jpg"/><Relationship Id="rId7" Type="http://schemas.openxmlformats.org/officeDocument/2006/relationships/image" Target="../media/image6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136.png"/><Relationship Id="rId4" Type="http://schemas.openxmlformats.org/officeDocument/2006/relationships/image" Target="../media/image134.jpg"/><Relationship Id="rId5" Type="http://schemas.openxmlformats.org/officeDocument/2006/relationships/image" Target="../media/image143.png"/><Relationship Id="rId6" Type="http://schemas.openxmlformats.org/officeDocument/2006/relationships/image" Target="../media/image148.jpg"/><Relationship Id="rId7" Type="http://schemas.openxmlformats.org/officeDocument/2006/relationships/image" Target="../media/image13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144.jpg"/><Relationship Id="rId4" Type="http://schemas.openxmlformats.org/officeDocument/2006/relationships/image" Target="../media/image156.jpg"/><Relationship Id="rId5" Type="http://schemas.openxmlformats.org/officeDocument/2006/relationships/image" Target="../media/image147.jpg"/><Relationship Id="rId6" Type="http://schemas.openxmlformats.org/officeDocument/2006/relationships/image" Target="../media/image150.jpg"/><Relationship Id="rId7" Type="http://schemas.openxmlformats.org/officeDocument/2006/relationships/image" Target="../media/image14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153.jpg"/><Relationship Id="rId4" Type="http://schemas.openxmlformats.org/officeDocument/2006/relationships/image" Target="../media/image146.jpg"/><Relationship Id="rId5" Type="http://schemas.openxmlformats.org/officeDocument/2006/relationships/image" Target="../media/image138.jpg"/><Relationship Id="rId6" Type="http://schemas.openxmlformats.org/officeDocument/2006/relationships/image" Target="../media/image139.jpg"/><Relationship Id="rId7" Type="http://schemas.openxmlformats.org/officeDocument/2006/relationships/image" Target="../media/image15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145.jpg"/><Relationship Id="rId4" Type="http://schemas.openxmlformats.org/officeDocument/2006/relationships/image" Target="../media/image149.jpg"/><Relationship Id="rId5" Type="http://schemas.openxmlformats.org/officeDocument/2006/relationships/image" Target="../media/image155.jpg"/><Relationship Id="rId6" Type="http://schemas.openxmlformats.org/officeDocument/2006/relationships/image" Target="../media/image152.jpg"/><Relationship Id="rId7" Type="http://schemas.openxmlformats.org/officeDocument/2006/relationships/image" Target="../media/image15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5.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ctrTitle"/>
          </p:nvPr>
        </p:nvSpPr>
        <p:spPr>
          <a:xfrm>
            <a:off x="1143000" y="2895600"/>
            <a:ext cx="65532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Arial"/>
              <a:buNone/>
            </a:pPr>
            <a:r>
              <a:rPr b="1" i="0" lang="en-US" sz="3950" u="none" cap="none" strike="noStrike">
                <a:solidFill>
                  <a:schemeClr val="dk1"/>
                </a:solidFill>
                <a:latin typeface="Arial"/>
                <a:ea typeface="Arial"/>
                <a:cs typeface="Arial"/>
                <a:sym typeface="Arial"/>
              </a:rPr>
              <a:t>Mitigation of Greenhouse Gas Emissions</a:t>
            </a:r>
            <a:endParaRPr b="1" i="0" sz="3950" u="none" cap="none" strike="noStrike">
              <a:solidFill>
                <a:schemeClr val="dk1"/>
              </a:solidFill>
              <a:latin typeface="Arial"/>
              <a:ea typeface="Arial"/>
              <a:cs typeface="Arial"/>
              <a:sym typeface="Arial"/>
            </a:endParaRPr>
          </a:p>
        </p:txBody>
      </p:sp>
      <p:sp>
        <p:nvSpPr>
          <p:cNvPr id="70" name="Google Shape;70;p12"/>
          <p:cNvSpPr txBox="1"/>
          <p:nvPr>
            <p:ph idx="1" type="subTitle"/>
          </p:nvPr>
        </p:nvSpPr>
        <p:spPr>
          <a:xfrm>
            <a:off x="1676400" y="4572000"/>
            <a:ext cx="54864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0" i="0" lang="en-US" sz="2000" u="none" cap="none" strike="noStrike">
                <a:solidFill>
                  <a:srgbClr val="3F3F3F"/>
                </a:solidFill>
                <a:latin typeface="Arial"/>
                <a:ea typeface="Arial"/>
                <a:cs typeface="Arial"/>
                <a:sym typeface="Arial"/>
              </a:rPr>
              <a:t>David Smith, Texas A&amp;M University</a:t>
            </a:r>
            <a:endParaRPr b="0" i="0" sz="2000" u="none" cap="none" strike="noStrike">
              <a:solidFill>
                <a:srgbClr val="3F3F3F"/>
              </a:solidFill>
              <a:latin typeface="Arial"/>
              <a:ea typeface="Arial"/>
              <a:cs typeface="Arial"/>
              <a:sym typeface="Arial"/>
            </a:endParaRPr>
          </a:p>
        </p:txBody>
      </p:sp>
      <p:pic>
        <p:nvPicPr>
          <p:cNvPr id="71" name="Google Shape;71;p12"/>
          <p:cNvPicPr preferRelativeResize="0"/>
          <p:nvPr/>
        </p:nvPicPr>
        <p:blipFill rotWithShape="1">
          <a:blip r:embed="rId3">
            <a:alphaModFix/>
          </a:blip>
          <a:srcRect b="0" l="0" r="0" t="0"/>
          <a:stretch/>
        </p:blipFill>
        <p:spPr>
          <a:xfrm>
            <a:off x="7111181" y="609600"/>
            <a:ext cx="1452339" cy="22098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2800" u="none" cap="none" strike="noStrike">
                <a:solidFill>
                  <a:srgbClr val="006838"/>
                </a:solidFill>
                <a:latin typeface="Arial"/>
                <a:ea typeface="Arial"/>
                <a:cs typeface="Arial"/>
                <a:sym typeface="Arial"/>
              </a:rPr>
              <a:t>Variation in Farm/Ranch Operations</a:t>
            </a:r>
            <a:endParaRPr/>
          </a:p>
        </p:txBody>
      </p:sp>
      <p:pic>
        <p:nvPicPr>
          <p:cNvPr id="147" name="Google Shape;147;p21"/>
          <p:cNvPicPr preferRelativeResize="0"/>
          <p:nvPr>
            <p:ph idx="1" type="body"/>
          </p:nvPr>
        </p:nvPicPr>
        <p:blipFill rotWithShape="1">
          <a:blip r:embed="rId3">
            <a:alphaModFix/>
          </a:blip>
          <a:srcRect b="0" l="0" r="0" t="0"/>
          <a:stretch/>
        </p:blipFill>
        <p:spPr>
          <a:xfrm>
            <a:off x="685800" y="1284985"/>
            <a:ext cx="7848600" cy="56052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b="0" l="0" r="0" t="0"/>
          <a:stretch/>
        </p:blipFill>
        <p:spPr>
          <a:xfrm>
            <a:off x="649165" y="1454014"/>
            <a:ext cx="2765215" cy="1866520"/>
          </a:xfrm>
          <a:prstGeom prst="rect">
            <a:avLst/>
          </a:prstGeom>
          <a:noFill/>
          <a:ln cap="flat" cmpd="sng" w="9525">
            <a:solidFill>
              <a:schemeClr val="dk1"/>
            </a:solidFill>
            <a:prstDash val="solid"/>
            <a:round/>
            <a:headEnd len="sm" w="sm" type="none"/>
            <a:tailEnd len="sm" w="sm" type="none"/>
          </a:ln>
        </p:spPr>
      </p:pic>
      <p:sp>
        <p:nvSpPr>
          <p:cNvPr id="154" name="Google Shape;154;p22"/>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2800" u="none" cap="none" strike="noStrike">
                <a:solidFill>
                  <a:srgbClr val="006838"/>
                </a:solidFill>
                <a:latin typeface="Arial"/>
                <a:ea typeface="Arial"/>
                <a:cs typeface="Arial"/>
                <a:sym typeface="Arial"/>
              </a:rPr>
              <a:t>Variation in Farm/Ranch Operations</a:t>
            </a:r>
            <a:endParaRPr b="1" i="0" sz="2800" u="none" cap="none" strike="noStrike">
              <a:solidFill>
                <a:srgbClr val="006838"/>
              </a:solidFill>
              <a:latin typeface="Arial"/>
              <a:ea typeface="Arial"/>
              <a:cs typeface="Arial"/>
              <a:sym typeface="Arial"/>
            </a:endParaRPr>
          </a:p>
        </p:txBody>
      </p:sp>
      <p:pic>
        <p:nvPicPr>
          <p:cNvPr id="155" name="Google Shape;155;p22"/>
          <p:cNvPicPr preferRelativeResize="0"/>
          <p:nvPr/>
        </p:nvPicPr>
        <p:blipFill rotWithShape="1">
          <a:blip r:embed="rId4">
            <a:alphaModFix/>
          </a:blip>
          <a:srcRect b="0" l="0" r="0" t="0"/>
          <a:stretch/>
        </p:blipFill>
        <p:spPr>
          <a:xfrm>
            <a:off x="2879500" y="2045518"/>
            <a:ext cx="2667823" cy="1784978"/>
          </a:xfrm>
          <a:prstGeom prst="rect">
            <a:avLst/>
          </a:prstGeom>
          <a:noFill/>
          <a:ln cap="flat" cmpd="sng" w="9525">
            <a:solidFill>
              <a:schemeClr val="dk1"/>
            </a:solidFill>
            <a:prstDash val="solid"/>
            <a:round/>
            <a:headEnd len="sm" w="sm" type="none"/>
            <a:tailEnd len="sm" w="sm" type="none"/>
          </a:ln>
        </p:spPr>
      </p:pic>
      <p:pic>
        <p:nvPicPr>
          <p:cNvPr id="156" name="Google Shape;156;p22"/>
          <p:cNvPicPr preferRelativeResize="0"/>
          <p:nvPr/>
        </p:nvPicPr>
        <p:blipFill rotWithShape="1">
          <a:blip r:embed="rId5">
            <a:alphaModFix/>
          </a:blip>
          <a:srcRect b="0" l="0" r="0" t="0"/>
          <a:stretch/>
        </p:blipFill>
        <p:spPr>
          <a:xfrm>
            <a:off x="517230" y="3882820"/>
            <a:ext cx="2759370" cy="2073708"/>
          </a:xfrm>
          <a:prstGeom prst="rect">
            <a:avLst/>
          </a:prstGeom>
          <a:noFill/>
          <a:ln cap="flat" cmpd="sng" w="9525">
            <a:solidFill>
              <a:schemeClr val="dk1"/>
            </a:solidFill>
            <a:prstDash val="solid"/>
            <a:round/>
            <a:headEnd len="sm" w="sm" type="none"/>
            <a:tailEnd len="sm" w="sm" type="none"/>
          </a:ln>
        </p:spPr>
      </p:pic>
      <p:pic>
        <p:nvPicPr>
          <p:cNvPr id="157" name="Google Shape;157;p22"/>
          <p:cNvPicPr preferRelativeResize="0"/>
          <p:nvPr/>
        </p:nvPicPr>
        <p:blipFill rotWithShape="1">
          <a:blip r:embed="rId6">
            <a:alphaModFix/>
          </a:blip>
          <a:srcRect b="0" l="0" r="0" t="0"/>
          <a:stretch/>
        </p:blipFill>
        <p:spPr>
          <a:xfrm>
            <a:off x="2743200" y="4595061"/>
            <a:ext cx="3121152" cy="1508760"/>
          </a:xfrm>
          <a:prstGeom prst="rect">
            <a:avLst/>
          </a:prstGeom>
          <a:noFill/>
          <a:ln cap="flat" cmpd="sng" w="9525">
            <a:solidFill>
              <a:schemeClr val="dk1"/>
            </a:solidFill>
            <a:prstDash val="solid"/>
            <a:round/>
            <a:headEnd len="sm" w="sm" type="none"/>
            <a:tailEnd len="sm" w="sm" type="none"/>
          </a:ln>
        </p:spPr>
      </p:pic>
      <p:pic>
        <p:nvPicPr>
          <p:cNvPr id="158" name="Google Shape;158;p22"/>
          <p:cNvPicPr preferRelativeResize="0"/>
          <p:nvPr/>
        </p:nvPicPr>
        <p:blipFill rotWithShape="1">
          <a:blip r:embed="rId7">
            <a:alphaModFix/>
          </a:blip>
          <a:srcRect b="0" l="0" r="0" t="0"/>
          <a:stretch/>
        </p:blipFill>
        <p:spPr>
          <a:xfrm>
            <a:off x="5716458" y="2172082"/>
            <a:ext cx="3207634" cy="1710738"/>
          </a:xfrm>
          <a:prstGeom prst="rect">
            <a:avLst/>
          </a:prstGeom>
          <a:noFill/>
          <a:ln cap="flat" cmpd="sng" w="9525">
            <a:solidFill>
              <a:schemeClr val="dk1"/>
            </a:solidFill>
            <a:prstDash val="solid"/>
            <a:round/>
            <a:headEnd len="sm" w="sm" type="none"/>
            <a:tailEnd len="sm" w="sm" type="none"/>
          </a:ln>
        </p:spPr>
      </p:pic>
      <p:pic>
        <p:nvPicPr>
          <p:cNvPr id="159" name="Google Shape;159;p22"/>
          <p:cNvPicPr preferRelativeResize="0"/>
          <p:nvPr/>
        </p:nvPicPr>
        <p:blipFill rotWithShape="1">
          <a:blip r:embed="rId8">
            <a:alphaModFix/>
          </a:blip>
          <a:srcRect b="0" l="0" r="0" t="0"/>
          <a:stretch/>
        </p:blipFill>
        <p:spPr>
          <a:xfrm>
            <a:off x="5991077" y="3798966"/>
            <a:ext cx="2933015" cy="209501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nvSpPr>
        <p:spPr>
          <a:xfrm>
            <a:off x="1053465" y="2948677"/>
            <a:ext cx="732623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chemeClr val="dk1"/>
                </a:solidFill>
                <a:latin typeface="Calibri"/>
                <a:ea typeface="Calibri"/>
                <a:cs typeface="Calibri"/>
                <a:sym typeface="Calibri"/>
              </a:rPr>
              <a:t>Local climate and environmental concerns</a:t>
            </a:r>
            <a:endParaRPr b="1"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4"/>
          <p:cNvPicPr preferRelativeResize="0"/>
          <p:nvPr/>
        </p:nvPicPr>
        <p:blipFill rotWithShape="1">
          <a:blip r:embed="rId3">
            <a:alphaModFix/>
          </a:blip>
          <a:srcRect b="0" l="0" r="0" t="0"/>
          <a:stretch/>
        </p:blipFill>
        <p:spPr>
          <a:xfrm>
            <a:off x="1261281" y="533400"/>
            <a:ext cx="3662172" cy="2126203"/>
          </a:xfrm>
          <a:prstGeom prst="rect">
            <a:avLst/>
          </a:prstGeom>
          <a:noFill/>
          <a:ln cap="flat" cmpd="sng" w="9525">
            <a:solidFill>
              <a:schemeClr val="dk1"/>
            </a:solidFill>
            <a:prstDash val="solid"/>
            <a:round/>
            <a:headEnd len="sm" w="sm" type="none"/>
            <a:tailEnd len="sm" w="sm" type="none"/>
          </a:ln>
        </p:spPr>
      </p:pic>
      <p:pic>
        <p:nvPicPr>
          <p:cNvPr id="172" name="Google Shape;172;p24"/>
          <p:cNvPicPr preferRelativeResize="0"/>
          <p:nvPr>
            <p:ph idx="1" type="body"/>
          </p:nvPr>
        </p:nvPicPr>
        <p:blipFill rotWithShape="1">
          <a:blip r:embed="rId4">
            <a:alphaModFix/>
          </a:blip>
          <a:srcRect b="0" l="0" r="0" t="0"/>
          <a:stretch/>
        </p:blipFill>
        <p:spPr>
          <a:xfrm>
            <a:off x="4923453" y="377301"/>
            <a:ext cx="3625517" cy="2438400"/>
          </a:xfrm>
          <a:prstGeom prst="rect">
            <a:avLst/>
          </a:prstGeom>
          <a:noFill/>
          <a:ln>
            <a:noFill/>
          </a:ln>
        </p:spPr>
      </p:pic>
      <p:pic>
        <p:nvPicPr>
          <p:cNvPr id="173" name="Google Shape;173;p24"/>
          <p:cNvPicPr preferRelativeResize="0"/>
          <p:nvPr/>
        </p:nvPicPr>
        <p:blipFill rotWithShape="1">
          <a:blip r:embed="rId5">
            <a:alphaModFix/>
          </a:blip>
          <a:srcRect b="0" l="0" r="0" t="0"/>
          <a:stretch/>
        </p:blipFill>
        <p:spPr>
          <a:xfrm>
            <a:off x="5410200" y="2418336"/>
            <a:ext cx="3352800" cy="2514600"/>
          </a:xfrm>
          <a:prstGeom prst="rect">
            <a:avLst/>
          </a:prstGeom>
          <a:noFill/>
          <a:ln>
            <a:noFill/>
          </a:ln>
        </p:spPr>
      </p:pic>
      <p:pic>
        <p:nvPicPr>
          <p:cNvPr id="174" name="Google Shape;174;p24"/>
          <p:cNvPicPr preferRelativeResize="0"/>
          <p:nvPr/>
        </p:nvPicPr>
        <p:blipFill rotWithShape="1">
          <a:blip r:embed="rId6">
            <a:alphaModFix/>
          </a:blip>
          <a:srcRect b="0" l="0" r="0" t="0"/>
          <a:stretch/>
        </p:blipFill>
        <p:spPr>
          <a:xfrm>
            <a:off x="4648200" y="4267200"/>
            <a:ext cx="3276600" cy="2457450"/>
          </a:xfrm>
          <a:prstGeom prst="rect">
            <a:avLst/>
          </a:prstGeom>
          <a:noFill/>
          <a:ln>
            <a:noFill/>
          </a:ln>
        </p:spPr>
      </p:pic>
      <p:pic>
        <p:nvPicPr>
          <p:cNvPr id="175" name="Google Shape;175;p24"/>
          <p:cNvPicPr preferRelativeResize="0"/>
          <p:nvPr>
            <p:ph idx="2" type="body"/>
          </p:nvPr>
        </p:nvPicPr>
        <p:blipFill rotWithShape="1">
          <a:blip r:embed="rId7">
            <a:alphaModFix/>
          </a:blip>
          <a:srcRect b="0" l="0" r="0" t="0"/>
          <a:stretch/>
        </p:blipFill>
        <p:spPr>
          <a:xfrm>
            <a:off x="1303713" y="4267200"/>
            <a:ext cx="3583297" cy="2398818"/>
          </a:xfrm>
          <a:prstGeom prst="rect">
            <a:avLst/>
          </a:prstGeom>
          <a:noFill/>
          <a:ln>
            <a:noFill/>
          </a:ln>
        </p:spPr>
      </p:pic>
      <p:pic>
        <p:nvPicPr>
          <p:cNvPr id="176" name="Google Shape;176;p24"/>
          <p:cNvPicPr preferRelativeResize="0"/>
          <p:nvPr/>
        </p:nvPicPr>
        <p:blipFill rotWithShape="1">
          <a:blip r:embed="rId8">
            <a:alphaModFix/>
          </a:blip>
          <a:srcRect b="0" l="0" r="0" t="0"/>
          <a:stretch/>
        </p:blipFill>
        <p:spPr>
          <a:xfrm>
            <a:off x="457200" y="2431588"/>
            <a:ext cx="3442252" cy="2292539"/>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5"/>
          <p:cNvPicPr preferRelativeResize="0"/>
          <p:nvPr>
            <p:ph idx="1" type="body"/>
          </p:nvPr>
        </p:nvPicPr>
        <p:blipFill rotWithShape="1">
          <a:blip r:embed="rId3">
            <a:alphaModFix/>
          </a:blip>
          <a:srcRect b="0" l="0" r="0" t="0"/>
          <a:stretch/>
        </p:blipFill>
        <p:spPr>
          <a:xfrm>
            <a:off x="457200" y="1676400"/>
            <a:ext cx="4038600" cy="2884714"/>
          </a:xfrm>
          <a:prstGeom prst="rect">
            <a:avLst/>
          </a:prstGeom>
          <a:noFill/>
          <a:ln cap="flat" cmpd="sng" w="9525">
            <a:solidFill>
              <a:schemeClr val="dk1"/>
            </a:solidFill>
            <a:prstDash val="solid"/>
            <a:round/>
            <a:headEnd len="sm" w="sm" type="none"/>
            <a:tailEnd len="sm" w="sm" type="none"/>
          </a:ln>
        </p:spPr>
      </p:pic>
      <p:pic>
        <p:nvPicPr>
          <p:cNvPr id="183" name="Google Shape;183;p25"/>
          <p:cNvPicPr preferRelativeResize="0"/>
          <p:nvPr>
            <p:ph idx="2" type="body"/>
          </p:nvPr>
        </p:nvPicPr>
        <p:blipFill rotWithShape="1">
          <a:blip r:embed="rId4">
            <a:alphaModFix/>
          </a:blip>
          <a:srcRect b="0" l="0" r="0" t="0"/>
          <a:stretch/>
        </p:blipFill>
        <p:spPr>
          <a:xfrm>
            <a:off x="4648200" y="2642480"/>
            <a:ext cx="4038600" cy="2917888"/>
          </a:xfrm>
          <a:prstGeom prst="rect">
            <a:avLst/>
          </a:prstGeom>
          <a:noFill/>
          <a:ln cap="flat" cmpd="sng" w="9525">
            <a:solidFill>
              <a:schemeClr val="dk1"/>
            </a:solidFill>
            <a:prstDash val="solid"/>
            <a:round/>
            <a:headEnd len="sm" w="sm" type="none"/>
            <a:tailEnd len="sm" w="sm" type="none"/>
          </a:ln>
        </p:spPr>
      </p:pic>
      <p:sp>
        <p:nvSpPr>
          <p:cNvPr id="184" name="Google Shape;184;p25"/>
          <p:cNvSpPr txBox="1"/>
          <p:nvPr>
            <p:ph type="title"/>
          </p:nvPr>
        </p:nvSpPr>
        <p:spPr>
          <a:xfrm>
            <a:off x="381000" y="2286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Beef Cattle</a:t>
            </a:r>
            <a:endParaRPr b="1" i="0" sz="4400" u="none" cap="none" strike="noStrike">
              <a:solidFill>
                <a:srgbClr val="006838"/>
              </a:solidFill>
              <a:latin typeface="Arial"/>
              <a:ea typeface="Arial"/>
              <a:cs typeface="Arial"/>
              <a:sym typeface="Arial"/>
            </a:endParaRPr>
          </a:p>
        </p:txBody>
      </p:sp>
      <p:sp>
        <p:nvSpPr>
          <p:cNvPr id="185" name="Google Shape;185;p25"/>
          <p:cNvSpPr txBox="1"/>
          <p:nvPr/>
        </p:nvSpPr>
        <p:spPr>
          <a:xfrm>
            <a:off x="1219200" y="4800600"/>
            <a:ext cx="2363724" cy="70788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Faster weight gain</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Diet manipulation</a:t>
            </a:r>
            <a:endParaRPr b="0" i="0" sz="2000" u="none" cap="none" strike="noStrike">
              <a:solidFill>
                <a:schemeClr val="dk1"/>
              </a:solidFill>
              <a:latin typeface="Calibri"/>
              <a:ea typeface="Calibri"/>
              <a:cs typeface="Calibri"/>
              <a:sym typeface="Calibri"/>
            </a:endParaRPr>
          </a:p>
        </p:txBody>
      </p:sp>
      <p:sp>
        <p:nvSpPr>
          <p:cNvPr id="186" name="Google Shape;186;p25"/>
          <p:cNvSpPr txBox="1"/>
          <p:nvPr/>
        </p:nvSpPr>
        <p:spPr>
          <a:xfrm>
            <a:off x="4648200" y="1828800"/>
            <a:ext cx="3813736" cy="70788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Improve pregnancy rate</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Healthier cattle, lower mortality</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Feed Additives</a:t>
            </a:r>
            <a:endParaRPr/>
          </a:p>
        </p:txBody>
      </p:sp>
      <p:pic>
        <p:nvPicPr>
          <p:cNvPr id="193" name="Google Shape;193;p26"/>
          <p:cNvPicPr preferRelativeResize="0"/>
          <p:nvPr/>
        </p:nvPicPr>
        <p:blipFill rotWithShape="1">
          <a:blip r:embed="rId3">
            <a:alphaModFix/>
          </a:blip>
          <a:srcRect b="0" l="0" r="0" t="0"/>
          <a:stretch/>
        </p:blipFill>
        <p:spPr>
          <a:xfrm>
            <a:off x="381000" y="1371599"/>
            <a:ext cx="3505200" cy="2475895"/>
          </a:xfrm>
          <a:prstGeom prst="rect">
            <a:avLst/>
          </a:prstGeom>
          <a:noFill/>
          <a:ln cap="flat" cmpd="sng" w="19050">
            <a:solidFill>
              <a:schemeClr val="dk1"/>
            </a:solidFill>
            <a:prstDash val="solid"/>
            <a:round/>
            <a:headEnd len="sm" w="sm" type="none"/>
            <a:tailEnd len="sm" w="sm" type="none"/>
          </a:ln>
        </p:spPr>
      </p:pic>
      <p:pic>
        <p:nvPicPr>
          <p:cNvPr id="194" name="Google Shape;194;p26"/>
          <p:cNvPicPr preferRelativeResize="0"/>
          <p:nvPr/>
        </p:nvPicPr>
        <p:blipFill rotWithShape="1">
          <a:blip r:embed="rId4">
            <a:alphaModFix/>
          </a:blip>
          <a:srcRect b="0" l="0" r="0" t="0"/>
          <a:stretch/>
        </p:blipFill>
        <p:spPr>
          <a:xfrm>
            <a:off x="2551602" y="1524000"/>
            <a:ext cx="6365684" cy="3276600"/>
          </a:xfrm>
          <a:prstGeom prst="rect">
            <a:avLst/>
          </a:prstGeom>
          <a:noFill/>
          <a:ln cap="flat" cmpd="sng" w="19050">
            <a:solidFill>
              <a:schemeClr val="dk1"/>
            </a:solidFill>
            <a:prstDash val="solid"/>
            <a:round/>
            <a:headEnd len="sm" w="sm" type="none"/>
            <a:tailEnd len="sm" w="sm" type="none"/>
          </a:ln>
        </p:spPr>
      </p:pic>
      <p:pic>
        <p:nvPicPr>
          <p:cNvPr id="195" name="Google Shape;195;p26"/>
          <p:cNvPicPr preferRelativeResize="0"/>
          <p:nvPr/>
        </p:nvPicPr>
        <p:blipFill rotWithShape="1">
          <a:blip r:embed="rId5">
            <a:alphaModFix/>
          </a:blip>
          <a:srcRect b="0" l="0" r="0" t="0"/>
          <a:stretch/>
        </p:blipFill>
        <p:spPr>
          <a:xfrm>
            <a:off x="457200" y="4540250"/>
            <a:ext cx="8079086" cy="23050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7"/>
          <p:cNvPicPr preferRelativeResize="0"/>
          <p:nvPr>
            <p:ph idx="1" type="body"/>
          </p:nvPr>
        </p:nvPicPr>
        <p:blipFill rotWithShape="1">
          <a:blip r:embed="rId3">
            <a:alphaModFix/>
          </a:blip>
          <a:srcRect b="0" l="0" r="0" t="0"/>
          <a:stretch/>
        </p:blipFill>
        <p:spPr>
          <a:xfrm>
            <a:off x="381000" y="1371599"/>
            <a:ext cx="3505200" cy="2475895"/>
          </a:xfrm>
          <a:prstGeom prst="rect">
            <a:avLst/>
          </a:prstGeom>
          <a:noFill/>
          <a:ln cap="flat" cmpd="sng" w="19050">
            <a:solidFill>
              <a:schemeClr val="dk1"/>
            </a:solidFill>
            <a:prstDash val="solid"/>
            <a:round/>
            <a:headEnd len="sm" w="sm" type="none"/>
            <a:tailEnd len="sm" w="sm" type="none"/>
          </a:ln>
        </p:spPr>
      </p:pic>
      <p:sp>
        <p:nvSpPr>
          <p:cNvPr id="202" name="Google Shape;202;p27"/>
          <p:cNvSpPr txBox="1"/>
          <p:nvPr>
            <p:ph type="title"/>
          </p:nvPr>
        </p:nvSpPr>
        <p:spPr>
          <a:xfrm>
            <a:off x="424883"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Feed Additives</a:t>
            </a:r>
            <a:endParaRPr b="1" i="0" sz="4400" u="none" cap="none" strike="noStrike">
              <a:solidFill>
                <a:srgbClr val="006838"/>
              </a:solidFill>
              <a:latin typeface="Arial"/>
              <a:ea typeface="Arial"/>
              <a:cs typeface="Arial"/>
              <a:sym typeface="Arial"/>
            </a:endParaRPr>
          </a:p>
        </p:txBody>
      </p:sp>
      <p:pic>
        <p:nvPicPr>
          <p:cNvPr id="203" name="Google Shape;203;p27"/>
          <p:cNvPicPr preferRelativeResize="0"/>
          <p:nvPr/>
        </p:nvPicPr>
        <p:blipFill rotWithShape="1">
          <a:blip r:embed="rId4">
            <a:alphaModFix/>
          </a:blip>
          <a:srcRect b="0" l="0" r="0" t="0"/>
          <a:stretch/>
        </p:blipFill>
        <p:spPr>
          <a:xfrm>
            <a:off x="2209800" y="3001135"/>
            <a:ext cx="6555087" cy="371627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381001"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Feed Additives</a:t>
            </a:r>
            <a:endParaRPr/>
          </a:p>
        </p:txBody>
      </p:sp>
      <p:pic>
        <p:nvPicPr>
          <p:cNvPr id="210" name="Google Shape;210;p28"/>
          <p:cNvPicPr preferRelativeResize="0"/>
          <p:nvPr/>
        </p:nvPicPr>
        <p:blipFill rotWithShape="1">
          <a:blip r:embed="rId3">
            <a:alphaModFix/>
          </a:blip>
          <a:srcRect b="0" l="0" r="0" t="0"/>
          <a:stretch/>
        </p:blipFill>
        <p:spPr>
          <a:xfrm>
            <a:off x="381000" y="1371599"/>
            <a:ext cx="3505200" cy="2475895"/>
          </a:xfrm>
          <a:prstGeom prst="rect">
            <a:avLst/>
          </a:prstGeom>
          <a:noFill/>
          <a:ln cap="flat" cmpd="sng" w="19050">
            <a:solidFill>
              <a:schemeClr val="dk1"/>
            </a:solidFill>
            <a:prstDash val="solid"/>
            <a:round/>
            <a:headEnd len="sm" w="sm" type="none"/>
            <a:tailEnd len="sm" w="sm" type="none"/>
          </a:ln>
        </p:spPr>
      </p:pic>
      <p:pic>
        <p:nvPicPr>
          <p:cNvPr id="211" name="Google Shape;211;p28"/>
          <p:cNvPicPr preferRelativeResize="0"/>
          <p:nvPr/>
        </p:nvPicPr>
        <p:blipFill rotWithShape="1">
          <a:blip r:embed="rId4">
            <a:alphaModFix/>
          </a:blip>
          <a:srcRect b="0" l="0" r="0" t="0"/>
          <a:stretch/>
        </p:blipFill>
        <p:spPr>
          <a:xfrm>
            <a:off x="4191001" y="1202354"/>
            <a:ext cx="4650086" cy="5636153"/>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Feed Additives</a:t>
            </a:r>
            <a:endParaRPr/>
          </a:p>
        </p:txBody>
      </p:sp>
      <p:pic>
        <p:nvPicPr>
          <p:cNvPr id="218" name="Google Shape;218;p29"/>
          <p:cNvPicPr preferRelativeResize="0"/>
          <p:nvPr/>
        </p:nvPicPr>
        <p:blipFill rotWithShape="1">
          <a:blip r:embed="rId3">
            <a:alphaModFix/>
          </a:blip>
          <a:srcRect b="0" l="0" r="0" t="0"/>
          <a:stretch/>
        </p:blipFill>
        <p:spPr>
          <a:xfrm>
            <a:off x="87766" y="1943100"/>
            <a:ext cx="8903834" cy="4556596"/>
          </a:xfrm>
          <a:prstGeom prst="rect">
            <a:avLst/>
          </a:prstGeom>
          <a:noFill/>
          <a:ln cap="flat" cmpd="sng" w="19050">
            <a:solidFill>
              <a:schemeClr val="dk1"/>
            </a:solidFill>
            <a:prstDash val="solid"/>
            <a:round/>
            <a:headEnd len="sm" w="sm" type="none"/>
            <a:tailEnd len="sm" w="sm" type="none"/>
          </a:ln>
        </p:spPr>
      </p:pic>
      <p:sp>
        <p:nvSpPr>
          <p:cNvPr id="219" name="Google Shape;219;p29"/>
          <p:cNvSpPr/>
          <p:nvPr/>
        </p:nvSpPr>
        <p:spPr>
          <a:xfrm>
            <a:off x="2667000" y="2417146"/>
            <a:ext cx="6324599" cy="533400"/>
          </a:xfrm>
          <a:prstGeom prst="roundRect">
            <a:avLst>
              <a:gd fmla="val 16667" name="adj"/>
            </a:avLst>
          </a:prstGeom>
          <a:noFill/>
          <a:ln cap="flat" cmpd="sng" w="25400">
            <a:solidFill>
              <a:srgbClr val="395E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p29"/>
          <p:cNvSpPr/>
          <p:nvPr/>
        </p:nvSpPr>
        <p:spPr>
          <a:xfrm>
            <a:off x="178047" y="4969107"/>
            <a:ext cx="5155953" cy="234944"/>
          </a:xfrm>
          <a:prstGeom prst="roundRect">
            <a:avLst>
              <a:gd fmla="val 16667" name="adj"/>
            </a:avLst>
          </a:prstGeom>
          <a:noFill/>
          <a:ln cap="flat" cmpd="sng" w="25400">
            <a:solidFill>
              <a:srgbClr val="395E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idx="1" type="body"/>
          </p:nvPr>
        </p:nvSpPr>
        <p:spPr>
          <a:xfrm>
            <a:off x="380495" y="1371600"/>
            <a:ext cx="7924800" cy="1969008"/>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Inclusion of concentrate feeds</a:t>
            </a:r>
            <a:endParaRPr/>
          </a:p>
          <a:p>
            <a:pPr indent="-285750" lvl="1" marL="742950" marR="0" rtl="0" algn="l">
              <a:spcBef>
                <a:spcPts val="64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Increasing digestibility of forage</a:t>
            </a:r>
            <a:endParaRPr/>
          </a:p>
          <a:p>
            <a:pPr indent="-285750" lvl="1" marL="742950" marR="0" rtl="0" algn="l">
              <a:spcBef>
                <a:spcPts val="64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Precision feeding</a:t>
            </a:r>
            <a:endParaRPr b="0" i="0" sz="3200" u="none" cap="none" strike="noStrike">
              <a:solidFill>
                <a:srgbClr val="3F3F3F"/>
              </a:solidFill>
              <a:latin typeface="Arial"/>
              <a:ea typeface="Arial"/>
              <a:cs typeface="Arial"/>
              <a:sym typeface="Arial"/>
            </a:endParaRPr>
          </a:p>
        </p:txBody>
      </p:sp>
      <p:sp>
        <p:nvSpPr>
          <p:cNvPr id="227" name="Google Shape;227;p30"/>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Diet</a:t>
            </a:r>
            <a:endParaRPr b="1" i="0" sz="4400" u="none" cap="none" strike="noStrike">
              <a:solidFill>
                <a:srgbClr val="006838"/>
              </a:solidFill>
              <a:latin typeface="Arial"/>
              <a:ea typeface="Arial"/>
              <a:cs typeface="Arial"/>
              <a:sym typeface="Arial"/>
            </a:endParaRPr>
          </a:p>
        </p:txBody>
      </p:sp>
      <p:pic>
        <p:nvPicPr>
          <p:cNvPr id="228" name="Google Shape;228;p30"/>
          <p:cNvPicPr preferRelativeResize="0"/>
          <p:nvPr/>
        </p:nvPicPr>
        <p:blipFill rotWithShape="1">
          <a:blip r:embed="rId3">
            <a:alphaModFix/>
          </a:blip>
          <a:srcRect b="0" l="0" r="0" t="0"/>
          <a:stretch/>
        </p:blipFill>
        <p:spPr>
          <a:xfrm>
            <a:off x="152400" y="3429000"/>
            <a:ext cx="3048000" cy="2286000"/>
          </a:xfrm>
          <a:prstGeom prst="rect">
            <a:avLst/>
          </a:prstGeom>
          <a:noFill/>
          <a:ln>
            <a:noFill/>
          </a:ln>
        </p:spPr>
      </p:pic>
      <p:pic>
        <p:nvPicPr>
          <p:cNvPr id="229" name="Google Shape;229;p30"/>
          <p:cNvPicPr preferRelativeResize="0"/>
          <p:nvPr/>
        </p:nvPicPr>
        <p:blipFill rotWithShape="1">
          <a:blip r:embed="rId4">
            <a:alphaModFix/>
          </a:blip>
          <a:srcRect b="0" l="0" r="0" t="0"/>
          <a:stretch/>
        </p:blipFill>
        <p:spPr>
          <a:xfrm>
            <a:off x="2667000" y="4032469"/>
            <a:ext cx="3351790" cy="2307021"/>
          </a:xfrm>
          <a:prstGeom prst="rect">
            <a:avLst/>
          </a:prstGeom>
          <a:noFill/>
          <a:ln>
            <a:noFill/>
          </a:ln>
        </p:spPr>
      </p:pic>
      <p:pic>
        <p:nvPicPr>
          <p:cNvPr id="230" name="Google Shape;230;p30"/>
          <p:cNvPicPr preferRelativeResize="0"/>
          <p:nvPr/>
        </p:nvPicPr>
        <p:blipFill rotWithShape="1">
          <a:blip r:embed="rId5">
            <a:alphaModFix/>
          </a:blip>
          <a:srcRect b="0" l="0" r="0" t="0"/>
          <a:stretch/>
        </p:blipFill>
        <p:spPr>
          <a:xfrm>
            <a:off x="5545518" y="4579007"/>
            <a:ext cx="3407979" cy="22719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3"/>
          <p:cNvPicPr preferRelativeResize="0"/>
          <p:nvPr>
            <p:ph idx="1" type="body"/>
          </p:nvPr>
        </p:nvPicPr>
        <p:blipFill rotWithShape="1">
          <a:blip r:embed="rId3">
            <a:alphaModFix/>
          </a:blip>
          <a:srcRect b="0" l="0" r="0" t="0"/>
          <a:stretch/>
        </p:blipFill>
        <p:spPr>
          <a:xfrm>
            <a:off x="838200" y="1384029"/>
            <a:ext cx="7620000" cy="4635771"/>
          </a:xfrm>
          <a:prstGeom prst="rect">
            <a:avLst/>
          </a:prstGeom>
          <a:noFill/>
          <a:ln>
            <a:noFill/>
          </a:ln>
        </p:spPr>
      </p:pic>
      <p:sp>
        <p:nvSpPr>
          <p:cNvPr id="78" name="Google Shape;78;p13"/>
          <p:cNvSpPr txBox="1"/>
          <p:nvPr/>
        </p:nvSpPr>
        <p:spPr>
          <a:xfrm>
            <a:off x="6400800" y="6019800"/>
            <a:ext cx="228600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2060"/>
                </a:solidFill>
                <a:latin typeface="Verdana"/>
                <a:ea typeface="Verdana"/>
                <a:cs typeface="Verdana"/>
                <a:sym typeface="Verdana"/>
              </a:rPr>
              <a:t>USDA 2011</a:t>
            </a:r>
            <a:endParaRPr b="0" i="0" sz="2400" u="none" cap="none" strike="noStrike">
              <a:solidFill>
                <a:srgbClr val="002060"/>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1"/>
          <p:cNvPicPr preferRelativeResize="0"/>
          <p:nvPr>
            <p:ph idx="1" type="body"/>
          </p:nvPr>
        </p:nvPicPr>
        <p:blipFill rotWithShape="1">
          <a:blip r:embed="rId3">
            <a:alphaModFix/>
          </a:blip>
          <a:srcRect b="0" l="0" r="0" t="0"/>
          <a:stretch/>
        </p:blipFill>
        <p:spPr>
          <a:xfrm>
            <a:off x="381000" y="1981200"/>
            <a:ext cx="4176888" cy="2819400"/>
          </a:xfrm>
          <a:prstGeom prst="rect">
            <a:avLst/>
          </a:prstGeom>
          <a:noFill/>
          <a:ln cap="flat" cmpd="sng" w="9525">
            <a:solidFill>
              <a:schemeClr val="dk1"/>
            </a:solidFill>
            <a:prstDash val="solid"/>
            <a:round/>
            <a:headEnd len="sm" w="sm" type="none"/>
            <a:tailEnd len="sm" w="sm" type="none"/>
          </a:ln>
        </p:spPr>
      </p:pic>
      <p:pic>
        <p:nvPicPr>
          <p:cNvPr id="237" name="Google Shape;237;p31"/>
          <p:cNvPicPr preferRelativeResize="0"/>
          <p:nvPr>
            <p:ph idx="2" type="body"/>
          </p:nvPr>
        </p:nvPicPr>
        <p:blipFill rotWithShape="1">
          <a:blip r:embed="rId4">
            <a:alphaModFix/>
          </a:blip>
          <a:srcRect b="0" l="0" r="0" t="0"/>
          <a:stretch/>
        </p:blipFill>
        <p:spPr>
          <a:xfrm>
            <a:off x="4876800" y="1981200"/>
            <a:ext cx="3897788" cy="2819400"/>
          </a:xfrm>
          <a:prstGeom prst="rect">
            <a:avLst/>
          </a:prstGeom>
          <a:noFill/>
          <a:ln cap="flat" cmpd="sng" w="9525">
            <a:solidFill>
              <a:schemeClr val="dk1"/>
            </a:solidFill>
            <a:prstDash val="solid"/>
            <a:round/>
            <a:headEnd len="sm" w="sm" type="none"/>
            <a:tailEnd len="sm" w="sm" type="none"/>
          </a:ln>
        </p:spPr>
      </p:pic>
      <p:sp>
        <p:nvSpPr>
          <p:cNvPr id="238" name="Google Shape;238;p31"/>
          <p:cNvSpPr txBox="1"/>
          <p:nvPr>
            <p:ph type="title"/>
          </p:nvPr>
        </p:nvSpPr>
        <p:spPr>
          <a:xfrm>
            <a:off x="457200" y="274638"/>
            <a:ext cx="8229600" cy="639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Feedlot Manure</a:t>
            </a:r>
            <a:endParaRPr b="1" i="0" sz="4400" u="none" cap="none" strike="noStrike">
              <a:solidFill>
                <a:srgbClr val="006838"/>
              </a:solidFill>
              <a:latin typeface="Arial"/>
              <a:ea typeface="Arial"/>
              <a:cs typeface="Arial"/>
              <a:sym typeface="Arial"/>
            </a:endParaRPr>
          </a:p>
        </p:txBody>
      </p:sp>
      <p:sp>
        <p:nvSpPr>
          <p:cNvPr id="239" name="Google Shape;239;p31"/>
          <p:cNvSpPr txBox="1"/>
          <p:nvPr/>
        </p:nvSpPr>
        <p:spPr>
          <a:xfrm>
            <a:off x="3200400" y="5029200"/>
            <a:ext cx="2948499" cy="120032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Ammonia (NH</a:t>
            </a:r>
            <a:r>
              <a:rPr b="0" baseline="-25000" i="0" lang="en-US" sz="2400" u="none" cap="none" strike="noStrike">
                <a:solidFill>
                  <a:schemeClr val="dk1"/>
                </a:solidFill>
                <a:latin typeface="Calibri"/>
                <a:ea typeface="Calibri"/>
                <a:cs typeface="Calibri"/>
                <a:sym typeface="Calibri"/>
              </a:rPr>
              <a:t>3</a:t>
            </a:r>
            <a:r>
              <a:rPr b="0" i="0" lang="en-US" sz="2400" u="none" cap="none" strike="noStrike">
                <a:solidFill>
                  <a:schemeClr val="dk1"/>
                </a:solidFill>
                <a:latin typeface="Calibri"/>
                <a:ea typeface="Calibri"/>
                <a:cs typeface="Calibri"/>
                <a:sym typeface="Calibri"/>
              </a:rPr>
              <a:t>)</a:t>
            </a: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Methane (CH</a:t>
            </a:r>
            <a:r>
              <a:rPr b="0" baseline="-25000" i="0" lang="en-US" sz="2400" u="none" cap="none" strike="noStrike">
                <a:solidFill>
                  <a:schemeClr val="dk1"/>
                </a:solidFill>
                <a:latin typeface="Calibri"/>
                <a:ea typeface="Calibri"/>
                <a:cs typeface="Calibri"/>
                <a:sym typeface="Calibri"/>
              </a:rPr>
              <a:t>4</a:t>
            </a:r>
            <a:r>
              <a:rPr b="0" i="0" lang="en-US" sz="2400" u="none" cap="none" strike="noStrike">
                <a:solidFill>
                  <a:schemeClr val="dk1"/>
                </a:solidFill>
                <a:latin typeface="Calibri"/>
                <a:ea typeface="Calibri"/>
                <a:cs typeface="Calibri"/>
                <a:sym typeface="Calibri"/>
              </a:rPr>
              <a:t>)</a:t>
            </a: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Nitrous oxide (N</a:t>
            </a:r>
            <a:r>
              <a:rPr b="0" baseline="-25000" i="0" lang="en-US" sz="2400" u="none" cap="none" strike="noStrike">
                <a:solidFill>
                  <a:schemeClr val="dk1"/>
                </a:solidFill>
                <a:latin typeface="Calibri"/>
                <a:ea typeface="Calibri"/>
                <a:cs typeface="Calibri"/>
                <a:sym typeface="Calibri"/>
              </a:rPr>
              <a:t>2</a:t>
            </a:r>
            <a:r>
              <a:rPr b="0" i="0" lang="en-US" sz="2400" u="none" cap="none" strike="noStrike">
                <a:solidFill>
                  <a:schemeClr val="dk1"/>
                </a:solidFill>
                <a:latin typeface="Calibri"/>
                <a:ea typeface="Calibri"/>
                <a:cs typeface="Calibri"/>
                <a:sym typeface="Calibri"/>
              </a:rPr>
              <a:t>O)</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2"/>
          <p:cNvPicPr preferRelativeResize="0"/>
          <p:nvPr>
            <p:ph idx="1" type="body"/>
          </p:nvPr>
        </p:nvPicPr>
        <p:blipFill rotWithShape="1">
          <a:blip r:embed="rId3">
            <a:alphaModFix/>
          </a:blip>
          <a:srcRect b="0" l="0" r="0" t="0"/>
          <a:stretch/>
        </p:blipFill>
        <p:spPr>
          <a:xfrm>
            <a:off x="609600" y="1600200"/>
            <a:ext cx="3581400" cy="2557120"/>
          </a:xfrm>
          <a:prstGeom prst="rect">
            <a:avLst/>
          </a:prstGeom>
          <a:noFill/>
          <a:ln cap="flat" cmpd="sng" w="19050">
            <a:solidFill>
              <a:schemeClr val="dk1"/>
            </a:solidFill>
            <a:prstDash val="solid"/>
            <a:round/>
            <a:headEnd len="sm" w="sm" type="none"/>
            <a:tailEnd len="sm" w="sm" type="none"/>
          </a:ln>
        </p:spPr>
      </p:pic>
      <p:pic>
        <p:nvPicPr>
          <p:cNvPr id="246" name="Google Shape;246;p32"/>
          <p:cNvPicPr preferRelativeResize="0"/>
          <p:nvPr>
            <p:ph idx="2" type="body"/>
          </p:nvPr>
        </p:nvPicPr>
        <p:blipFill rotWithShape="1">
          <a:blip r:embed="rId4">
            <a:alphaModFix/>
          </a:blip>
          <a:srcRect b="0" l="0" r="0" t="0"/>
          <a:stretch/>
        </p:blipFill>
        <p:spPr>
          <a:xfrm>
            <a:off x="4724400" y="1600200"/>
            <a:ext cx="3810000" cy="2533650"/>
          </a:xfrm>
          <a:prstGeom prst="rect">
            <a:avLst/>
          </a:prstGeom>
          <a:noFill/>
          <a:ln cap="flat" cmpd="sng" w="19050">
            <a:solidFill>
              <a:schemeClr val="dk1"/>
            </a:solidFill>
            <a:prstDash val="solid"/>
            <a:round/>
            <a:headEnd len="sm" w="sm" type="none"/>
            <a:tailEnd len="sm" w="sm" type="none"/>
          </a:ln>
        </p:spPr>
      </p:pic>
      <p:sp>
        <p:nvSpPr>
          <p:cNvPr id="247" name="Google Shape;247;p32"/>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3950" u="none" cap="none" strike="noStrike">
                <a:solidFill>
                  <a:srgbClr val="006838"/>
                </a:solidFill>
                <a:latin typeface="Arial"/>
                <a:ea typeface="Arial"/>
                <a:cs typeface="Arial"/>
                <a:sym typeface="Arial"/>
              </a:rPr>
              <a:t>Pasture/Rangeland Sustainability</a:t>
            </a:r>
            <a:endParaRPr b="1" i="0" sz="3950" u="none" cap="none" strike="noStrike">
              <a:solidFill>
                <a:srgbClr val="006838"/>
              </a:solidFill>
              <a:latin typeface="Arial"/>
              <a:ea typeface="Arial"/>
              <a:cs typeface="Arial"/>
              <a:sym typeface="Arial"/>
            </a:endParaRPr>
          </a:p>
        </p:txBody>
      </p:sp>
      <p:sp>
        <p:nvSpPr>
          <p:cNvPr id="248" name="Google Shape;248;p32"/>
          <p:cNvSpPr txBox="1"/>
          <p:nvPr/>
        </p:nvSpPr>
        <p:spPr>
          <a:xfrm>
            <a:off x="1219200" y="4648200"/>
            <a:ext cx="6106095" cy="156966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Proper stocking rates</a:t>
            </a: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Genetics compatible to local climate</a:t>
            </a: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High input → low or no input</a:t>
            </a: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Calving season in sync with forage availability</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Dairy Operations</a:t>
            </a:r>
            <a:endParaRPr/>
          </a:p>
        </p:txBody>
      </p:sp>
      <p:pic>
        <p:nvPicPr>
          <p:cNvPr id="255" name="Google Shape;255;p33"/>
          <p:cNvPicPr preferRelativeResize="0"/>
          <p:nvPr>
            <p:ph idx="1" type="body"/>
          </p:nvPr>
        </p:nvPicPr>
        <p:blipFill rotWithShape="1">
          <a:blip r:embed="rId3">
            <a:alphaModFix/>
          </a:blip>
          <a:srcRect b="0" l="0" r="0" t="0"/>
          <a:stretch/>
        </p:blipFill>
        <p:spPr>
          <a:xfrm>
            <a:off x="1143000" y="1600200"/>
            <a:ext cx="6858000" cy="4912179"/>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Dairy Operations</a:t>
            </a:r>
            <a:endParaRPr/>
          </a:p>
        </p:txBody>
      </p:sp>
      <p:pic>
        <p:nvPicPr>
          <p:cNvPr id="262" name="Google Shape;262;p34"/>
          <p:cNvPicPr preferRelativeResize="0"/>
          <p:nvPr>
            <p:ph idx="1" type="body"/>
          </p:nvPr>
        </p:nvPicPr>
        <p:blipFill rotWithShape="1">
          <a:blip r:embed="rId3">
            <a:alphaModFix/>
          </a:blip>
          <a:srcRect b="0" l="0" r="0" t="0"/>
          <a:stretch/>
        </p:blipFill>
        <p:spPr>
          <a:xfrm>
            <a:off x="685800" y="1676400"/>
            <a:ext cx="7805083" cy="4763833"/>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txBox="1"/>
          <p:nvPr>
            <p:ph idx="1" type="body"/>
          </p:nvPr>
        </p:nvSpPr>
        <p:spPr>
          <a:xfrm>
            <a:off x="4601307" y="4114800"/>
            <a:ext cx="3663462" cy="25347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3F3F3F"/>
              </a:buClr>
              <a:buSzPts val="2400"/>
              <a:buFont typeface="Arial"/>
              <a:buChar char="•"/>
            </a:pPr>
            <a:r>
              <a:rPr b="0" i="0" lang="en-US" sz="2400" u="none" cap="none" strike="noStrike">
                <a:solidFill>
                  <a:srgbClr val="3F3F3F"/>
                </a:solidFill>
                <a:latin typeface="Arial"/>
                <a:ea typeface="Arial"/>
                <a:cs typeface="Arial"/>
                <a:sym typeface="Arial"/>
              </a:rPr>
              <a:t>Increase production efficiency</a:t>
            </a:r>
            <a:endParaRPr/>
          </a:p>
          <a:p>
            <a:pPr indent="-285750" lvl="1" marL="74295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Genetic selection</a:t>
            </a:r>
            <a:endParaRPr/>
          </a:p>
          <a:p>
            <a:pPr indent="-285750" lvl="1" marL="74295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Earlier weaning</a:t>
            </a:r>
            <a:endParaRPr/>
          </a:p>
          <a:p>
            <a:pPr indent="-285750" lvl="1" marL="74295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Dietary change</a:t>
            </a:r>
            <a:endParaRPr/>
          </a:p>
          <a:p>
            <a:pPr indent="-285750" lvl="1" marL="74295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Better herd health</a:t>
            </a:r>
            <a:endParaRPr/>
          </a:p>
          <a:p>
            <a:pPr indent="-285750" lvl="1" marL="74295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Reduce cow stress</a:t>
            </a:r>
            <a:endParaRPr b="0" i="0" sz="2000" u="none" cap="none" strike="noStrike">
              <a:solidFill>
                <a:srgbClr val="3F3F3F"/>
              </a:solidFill>
              <a:latin typeface="Arial"/>
              <a:ea typeface="Arial"/>
              <a:cs typeface="Arial"/>
              <a:sym typeface="Arial"/>
            </a:endParaRPr>
          </a:p>
        </p:txBody>
      </p:sp>
      <p:pic>
        <p:nvPicPr>
          <p:cNvPr id="269" name="Google Shape;269;p35"/>
          <p:cNvPicPr preferRelativeResize="0"/>
          <p:nvPr>
            <p:ph idx="2" type="body"/>
          </p:nvPr>
        </p:nvPicPr>
        <p:blipFill rotWithShape="1">
          <a:blip r:embed="rId3">
            <a:alphaModFix/>
          </a:blip>
          <a:srcRect b="0" l="0" r="0" t="0"/>
          <a:stretch/>
        </p:blipFill>
        <p:spPr>
          <a:xfrm>
            <a:off x="4724400" y="1288416"/>
            <a:ext cx="3282461" cy="2461846"/>
          </a:xfrm>
          <a:prstGeom prst="rect">
            <a:avLst/>
          </a:prstGeom>
          <a:noFill/>
          <a:ln cap="flat" cmpd="sng" w="9525">
            <a:solidFill>
              <a:schemeClr val="dk1"/>
            </a:solidFill>
            <a:prstDash val="solid"/>
            <a:round/>
            <a:headEnd len="sm" w="sm" type="none"/>
            <a:tailEnd len="sm" w="sm" type="none"/>
          </a:ln>
        </p:spPr>
      </p:pic>
      <p:sp>
        <p:nvSpPr>
          <p:cNvPr id="270" name="Google Shape;270;p35"/>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Dairy Operations</a:t>
            </a:r>
            <a:endParaRPr b="1" i="0" sz="4400" u="none" cap="none" strike="noStrike">
              <a:solidFill>
                <a:srgbClr val="006838"/>
              </a:solidFill>
              <a:latin typeface="Arial"/>
              <a:ea typeface="Arial"/>
              <a:cs typeface="Arial"/>
              <a:sym typeface="Arial"/>
            </a:endParaRPr>
          </a:p>
        </p:txBody>
      </p:sp>
      <p:pic>
        <p:nvPicPr>
          <p:cNvPr id="271" name="Google Shape;271;p35"/>
          <p:cNvPicPr preferRelativeResize="0"/>
          <p:nvPr/>
        </p:nvPicPr>
        <p:blipFill rotWithShape="1">
          <a:blip r:embed="rId4">
            <a:alphaModFix/>
          </a:blip>
          <a:srcRect b="0" l="0" r="0" t="0"/>
          <a:stretch/>
        </p:blipFill>
        <p:spPr>
          <a:xfrm>
            <a:off x="1295400" y="1528058"/>
            <a:ext cx="2463053" cy="467524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6"/>
          <p:cNvPicPr preferRelativeResize="0"/>
          <p:nvPr>
            <p:ph idx="1" type="body"/>
          </p:nvPr>
        </p:nvPicPr>
        <p:blipFill rotWithShape="1">
          <a:blip r:embed="rId3">
            <a:alphaModFix/>
          </a:blip>
          <a:srcRect b="0" l="0" r="0" t="0"/>
          <a:stretch/>
        </p:blipFill>
        <p:spPr>
          <a:xfrm>
            <a:off x="2784471" y="2440313"/>
            <a:ext cx="3432553" cy="2383717"/>
          </a:xfrm>
          <a:prstGeom prst="rect">
            <a:avLst/>
          </a:prstGeom>
          <a:noFill/>
          <a:ln cap="flat" cmpd="sng" w="19050">
            <a:solidFill>
              <a:schemeClr val="dk1"/>
            </a:solidFill>
            <a:prstDash val="solid"/>
            <a:round/>
            <a:headEnd len="sm" w="sm" type="none"/>
            <a:tailEnd len="sm" w="sm" type="none"/>
          </a:ln>
        </p:spPr>
      </p:pic>
      <p:sp>
        <p:nvSpPr>
          <p:cNvPr id="278" name="Google Shape;278;p36"/>
          <p:cNvSpPr txBox="1"/>
          <p:nvPr>
            <p:ph type="title"/>
          </p:nvPr>
        </p:nvSpPr>
        <p:spPr>
          <a:xfrm>
            <a:off x="451508" y="3810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3200" u="none" cap="none" strike="noStrike">
                <a:solidFill>
                  <a:srgbClr val="006838"/>
                </a:solidFill>
                <a:latin typeface="Arial"/>
                <a:ea typeface="Arial"/>
                <a:cs typeface="Arial"/>
                <a:sym typeface="Arial"/>
              </a:rPr>
              <a:t>Reducing Methane per Unit of Milk </a:t>
            </a:r>
            <a:br>
              <a:rPr b="1" i="0" lang="en-US" sz="3200" u="none" cap="none" strike="noStrike">
                <a:solidFill>
                  <a:srgbClr val="006838"/>
                </a:solidFill>
                <a:latin typeface="Arial"/>
                <a:ea typeface="Arial"/>
                <a:cs typeface="Arial"/>
                <a:sym typeface="Arial"/>
              </a:rPr>
            </a:br>
            <a:r>
              <a:rPr b="1" i="0" lang="en-US" sz="3200" u="none" cap="none" strike="noStrike">
                <a:solidFill>
                  <a:srgbClr val="006838"/>
                </a:solidFill>
                <a:latin typeface="Arial"/>
                <a:ea typeface="Arial"/>
                <a:cs typeface="Arial"/>
                <a:sym typeface="Arial"/>
              </a:rPr>
              <a:t>on an Individual Cow Basis</a:t>
            </a:r>
            <a:endParaRPr b="1" i="0" sz="3200" u="none" cap="none" strike="noStrike">
              <a:solidFill>
                <a:srgbClr val="006838"/>
              </a:solidFill>
              <a:latin typeface="Arial"/>
              <a:ea typeface="Arial"/>
              <a:cs typeface="Arial"/>
              <a:sym typeface="Arial"/>
            </a:endParaRPr>
          </a:p>
        </p:txBody>
      </p:sp>
      <p:grpSp>
        <p:nvGrpSpPr>
          <p:cNvPr id="279" name="Google Shape;279;p36"/>
          <p:cNvGrpSpPr/>
          <p:nvPr/>
        </p:nvGrpSpPr>
        <p:grpSpPr>
          <a:xfrm>
            <a:off x="262466" y="2006739"/>
            <a:ext cx="2263378" cy="4394061"/>
            <a:chOff x="262466" y="2006739"/>
            <a:chExt cx="2263378" cy="4394061"/>
          </a:xfrm>
        </p:grpSpPr>
        <p:sp>
          <p:nvSpPr>
            <p:cNvPr id="280" name="Google Shape;280;p36"/>
            <p:cNvSpPr txBox="1"/>
            <p:nvPr/>
          </p:nvSpPr>
          <p:spPr>
            <a:xfrm>
              <a:off x="457201" y="2006739"/>
              <a:ext cx="206864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sng" cap="none" strike="noStrike">
                  <a:solidFill>
                    <a:srgbClr val="452325"/>
                  </a:solidFill>
                  <a:latin typeface="Calibri"/>
                  <a:ea typeface="Calibri"/>
                  <a:cs typeface="Calibri"/>
                  <a:sym typeface="Calibri"/>
                </a:rPr>
                <a:t>Approach #1</a:t>
              </a:r>
              <a:endParaRPr b="1" i="0" sz="2800" u="sng" cap="none" strike="noStrike">
                <a:solidFill>
                  <a:srgbClr val="452325"/>
                </a:solidFill>
                <a:latin typeface="Calibri"/>
                <a:ea typeface="Calibri"/>
                <a:cs typeface="Calibri"/>
                <a:sym typeface="Calibri"/>
              </a:endParaRPr>
            </a:p>
          </p:txBody>
        </p:sp>
        <p:sp>
          <p:nvSpPr>
            <p:cNvPr id="281" name="Google Shape;281;p36"/>
            <p:cNvSpPr/>
            <p:nvPr/>
          </p:nvSpPr>
          <p:spPr>
            <a:xfrm rot="10800000">
              <a:off x="262466" y="3276600"/>
              <a:ext cx="457200" cy="990600"/>
            </a:xfrm>
            <a:prstGeom prst="downArrow">
              <a:avLst>
                <a:gd fmla="val 50000" name="adj1"/>
                <a:gd fmla="val 50000" name="adj2"/>
              </a:avLst>
            </a:prstGeom>
            <a:solidFill>
              <a:schemeClr val="accent1"/>
            </a:solidFill>
            <a:ln cap="flat" cmpd="sng" w="25400">
              <a:solidFill>
                <a:srgbClr val="395E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2" name="Google Shape;282;p36"/>
            <p:cNvSpPr txBox="1"/>
            <p:nvPr/>
          </p:nvSpPr>
          <p:spPr>
            <a:xfrm>
              <a:off x="948267" y="3568467"/>
              <a:ext cx="139820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Milk/cow</a:t>
              </a:r>
              <a:endParaRPr b="1" i="0" sz="2400" u="none" cap="none" strike="noStrike">
                <a:solidFill>
                  <a:schemeClr val="dk1"/>
                </a:solidFill>
                <a:latin typeface="Calibri"/>
                <a:ea typeface="Calibri"/>
                <a:cs typeface="Calibri"/>
                <a:sym typeface="Calibri"/>
              </a:endParaRPr>
            </a:p>
          </p:txBody>
        </p:sp>
        <p:sp>
          <p:nvSpPr>
            <p:cNvPr id="283" name="Google Shape;283;p36"/>
            <p:cNvSpPr/>
            <p:nvPr/>
          </p:nvSpPr>
          <p:spPr>
            <a:xfrm rot="10800000">
              <a:off x="262466" y="4572000"/>
              <a:ext cx="457200" cy="495300"/>
            </a:xfrm>
            <a:prstGeom prst="downArrow">
              <a:avLst>
                <a:gd fmla="val 50000" name="adj1"/>
                <a:gd fmla="val 50000" name="adj2"/>
              </a:avLst>
            </a:prstGeom>
            <a:solidFill>
              <a:schemeClr val="accent1"/>
            </a:solidFill>
            <a:ln cap="flat" cmpd="sng" w="25400">
              <a:solidFill>
                <a:srgbClr val="395E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4" name="Google Shape;284;p36"/>
            <p:cNvSpPr txBox="1"/>
            <p:nvPr/>
          </p:nvSpPr>
          <p:spPr>
            <a:xfrm>
              <a:off x="948267" y="4546133"/>
              <a:ext cx="137576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DMI/cow</a:t>
              </a:r>
              <a:endParaRPr b="1" i="0" sz="2400" u="none" cap="none" strike="noStrike">
                <a:solidFill>
                  <a:schemeClr val="dk1"/>
                </a:solidFill>
                <a:latin typeface="Calibri"/>
                <a:ea typeface="Calibri"/>
                <a:cs typeface="Calibri"/>
                <a:sym typeface="Calibri"/>
              </a:endParaRPr>
            </a:p>
          </p:txBody>
        </p:sp>
        <p:sp>
          <p:nvSpPr>
            <p:cNvPr id="285" name="Google Shape;285;p36"/>
            <p:cNvSpPr/>
            <p:nvPr/>
          </p:nvSpPr>
          <p:spPr>
            <a:xfrm>
              <a:off x="262466" y="5410200"/>
              <a:ext cx="457200" cy="990600"/>
            </a:xfrm>
            <a:prstGeom prst="downArrow">
              <a:avLst>
                <a:gd fmla="val 50000" name="adj1"/>
                <a:gd fmla="val 50000" name="adj2"/>
              </a:avLst>
            </a:prstGeom>
            <a:solidFill>
              <a:schemeClr val="accent1"/>
            </a:solidFill>
            <a:ln cap="flat" cmpd="sng" w="25400">
              <a:solidFill>
                <a:srgbClr val="395E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6" name="Google Shape;286;p36"/>
            <p:cNvSpPr txBox="1"/>
            <p:nvPr/>
          </p:nvSpPr>
          <p:spPr>
            <a:xfrm>
              <a:off x="979176" y="5674667"/>
              <a:ext cx="134370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CH</a:t>
              </a:r>
              <a:r>
                <a:rPr b="1" baseline="-25000" i="0" lang="en-US" sz="2400" u="none" cap="none" strike="noStrike">
                  <a:solidFill>
                    <a:schemeClr val="dk1"/>
                  </a:solidFill>
                  <a:latin typeface="Calibri"/>
                  <a:ea typeface="Calibri"/>
                  <a:cs typeface="Calibri"/>
                  <a:sym typeface="Calibri"/>
                </a:rPr>
                <a:t>4</a:t>
              </a:r>
              <a:r>
                <a:rPr b="1" i="0" lang="en-US" sz="2400" u="none" cap="none" strike="noStrike">
                  <a:solidFill>
                    <a:schemeClr val="dk1"/>
                  </a:solidFill>
                  <a:latin typeface="Calibri"/>
                  <a:ea typeface="Calibri"/>
                  <a:cs typeface="Calibri"/>
                  <a:sym typeface="Calibri"/>
                </a:rPr>
                <a:t>/cow</a:t>
              </a:r>
              <a:endParaRPr b="1" i="0" sz="2400" u="none" cap="none" strike="noStrike">
                <a:solidFill>
                  <a:schemeClr val="dk1"/>
                </a:solidFill>
                <a:latin typeface="Calibri"/>
                <a:ea typeface="Calibri"/>
                <a:cs typeface="Calibri"/>
                <a:sym typeface="Calibri"/>
              </a:endParaRPr>
            </a:p>
          </p:txBody>
        </p:sp>
        <p:cxnSp>
          <p:nvCxnSpPr>
            <p:cNvPr id="287" name="Google Shape;287;p36"/>
            <p:cNvCxnSpPr/>
            <p:nvPr/>
          </p:nvCxnSpPr>
          <p:spPr>
            <a:xfrm>
              <a:off x="262466" y="5257800"/>
              <a:ext cx="2060411" cy="0"/>
            </a:xfrm>
            <a:prstGeom prst="straightConnector1">
              <a:avLst/>
            </a:prstGeom>
            <a:noFill/>
            <a:ln cap="flat" cmpd="sng" w="38100">
              <a:solidFill>
                <a:srgbClr val="4A7DBB"/>
              </a:solidFill>
              <a:prstDash val="solid"/>
              <a:round/>
              <a:headEnd len="sm" w="sm" type="none"/>
              <a:tailEnd len="sm" w="sm" type="none"/>
            </a:ln>
          </p:spPr>
        </p:cxnSp>
      </p:grpSp>
      <p:grpSp>
        <p:nvGrpSpPr>
          <p:cNvPr id="288" name="Google Shape;288;p36"/>
          <p:cNvGrpSpPr/>
          <p:nvPr/>
        </p:nvGrpSpPr>
        <p:grpSpPr>
          <a:xfrm>
            <a:off x="5969541" y="1981200"/>
            <a:ext cx="3174459" cy="4807324"/>
            <a:chOff x="5969541" y="1981200"/>
            <a:chExt cx="3174459" cy="4807324"/>
          </a:xfrm>
        </p:grpSpPr>
        <p:pic>
          <p:nvPicPr>
            <p:cNvPr id="289" name="Google Shape;289;p36"/>
            <p:cNvPicPr preferRelativeResize="0"/>
            <p:nvPr/>
          </p:nvPicPr>
          <p:blipFill rotWithShape="1">
            <a:blip r:embed="rId4">
              <a:alphaModFix/>
            </a:blip>
            <a:srcRect b="0" l="0" r="0" t="0"/>
            <a:stretch/>
          </p:blipFill>
          <p:spPr>
            <a:xfrm>
              <a:off x="6248400" y="2710720"/>
              <a:ext cx="1861280" cy="1861280"/>
            </a:xfrm>
            <a:prstGeom prst="rect">
              <a:avLst/>
            </a:prstGeom>
            <a:noFill/>
            <a:ln>
              <a:noFill/>
            </a:ln>
          </p:spPr>
        </p:pic>
        <p:sp>
          <p:nvSpPr>
            <p:cNvPr id="290" name="Google Shape;290;p36"/>
            <p:cNvSpPr txBox="1"/>
            <p:nvPr/>
          </p:nvSpPr>
          <p:spPr>
            <a:xfrm>
              <a:off x="6612465" y="1981200"/>
              <a:ext cx="206864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sng" cap="none" strike="noStrike">
                  <a:solidFill>
                    <a:srgbClr val="452325"/>
                  </a:solidFill>
                  <a:latin typeface="Calibri"/>
                  <a:ea typeface="Calibri"/>
                  <a:cs typeface="Calibri"/>
                  <a:sym typeface="Calibri"/>
                </a:rPr>
                <a:t>Approach #2</a:t>
              </a:r>
              <a:endParaRPr b="1" i="0" sz="2800" u="sng" cap="none" strike="noStrike">
                <a:solidFill>
                  <a:srgbClr val="452325"/>
                </a:solidFill>
                <a:latin typeface="Calibri"/>
                <a:ea typeface="Calibri"/>
                <a:cs typeface="Calibri"/>
                <a:sym typeface="Calibri"/>
              </a:endParaRPr>
            </a:p>
          </p:txBody>
        </p:sp>
        <p:pic>
          <p:nvPicPr>
            <p:cNvPr id="291" name="Google Shape;291;p36"/>
            <p:cNvPicPr preferRelativeResize="0"/>
            <p:nvPr/>
          </p:nvPicPr>
          <p:blipFill rotWithShape="1">
            <a:blip r:embed="rId5">
              <a:alphaModFix/>
            </a:blip>
            <a:srcRect b="0" l="0" r="0" t="0"/>
            <a:stretch/>
          </p:blipFill>
          <p:spPr>
            <a:xfrm>
              <a:off x="7646787" y="3099719"/>
              <a:ext cx="1497213" cy="1497213"/>
            </a:xfrm>
            <a:prstGeom prst="rect">
              <a:avLst/>
            </a:prstGeom>
            <a:noFill/>
            <a:ln>
              <a:noFill/>
            </a:ln>
          </p:spPr>
        </p:pic>
        <p:sp>
          <p:nvSpPr>
            <p:cNvPr id="292" name="Google Shape;292;p36"/>
            <p:cNvSpPr txBox="1"/>
            <p:nvPr/>
          </p:nvSpPr>
          <p:spPr>
            <a:xfrm>
              <a:off x="5969541" y="4824030"/>
              <a:ext cx="3174459" cy="646331"/>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Maintain milk/cow</a:t>
              </a:r>
              <a:endParaRPr/>
            </a:p>
            <a:p>
              <a:pPr indent="-285750" lvl="0" marL="2857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Reduce maintenance energy</a:t>
              </a:r>
              <a:endParaRPr b="1" i="0" sz="1800" u="none" cap="none" strike="noStrike">
                <a:solidFill>
                  <a:schemeClr val="dk1"/>
                </a:solidFill>
                <a:latin typeface="Calibri"/>
                <a:ea typeface="Calibri"/>
                <a:cs typeface="Calibri"/>
                <a:sym typeface="Calibri"/>
              </a:endParaRPr>
            </a:p>
          </p:txBody>
        </p:sp>
        <p:cxnSp>
          <p:nvCxnSpPr>
            <p:cNvPr id="293" name="Google Shape;293;p36"/>
            <p:cNvCxnSpPr/>
            <p:nvPr/>
          </p:nvCxnSpPr>
          <p:spPr>
            <a:xfrm>
              <a:off x="6526564" y="5634326"/>
              <a:ext cx="2060411" cy="0"/>
            </a:xfrm>
            <a:prstGeom prst="straightConnector1">
              <a:avLst/>
            </a:prstGeom>
            <a:noFill/>
            <a:ln cap="flat" cmpd="sng" w="38100">
              <a:solidFill>
                <a:srgbClr val="4A7DBB"/>
              </a:solidFill>
              <a:prstDash val="solid"/>
              <a:round/>
              <a:headEnd len="sm" w="sm" type="none"/>
              <a:tailEnd len="sm" w="sm" type="none"/>
            </a:ln>
          </p:spPr>
        </p:cxnSp>
        <p:sp>
          <p:nvSpPr>
            <p:cNvPr id="294" name="Google Shape;294;p36"/>
            <p:cNvSpPr/>
            <p:nvPr/>
          </p:nvSpPr>
          <p:spPr>
            <a:xfrm>
              <a:off x="6612465" y="5797924"/>
              <a:ext cx="457200" cy="990600"/>
            </a:xfrm>
            <a:prstGeom prst="downArrow">
              <a:avLst>
                <a:gd fmla="val 50000" name="adj1"/>
                <a:gd fmla="val 50000" name="adj2"/>
              </a:avLst>
            </a:prstGeom>
            <a:solidFill>
              <a:schemeClr val="accent1"/>
            </a:solidFill>
            <a:ln cap="flat" cmpd="sng" w="25400">
              <a:solidFill>
                <a:srgbClr val="395E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5" name="Google Shape;295;p36"/>
            <p:cNvSpPr txBox="1"/>
            <p:nvPr/>
          </p:nvSpPr>
          <p:spPr>
            <a:xfrm>
              <a:off x="7179040" y="5939135"/>
              <a:ext cx="134370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CH</a:t>
              </a:r>
              <a:r>
                <a:rPr b="1" baseline="-25000" i="0" lang="en-US" sz="2400" u="none" cap="none" strike="noStrike">
                  <a:solidFill>
                    <a:schemeClr val="dk1"/>
                  </a:solidFill>
                  <a:latin typeface="Calibri"/>
                  <a:ea typeface="Calibri"/>
                  <a:cs typeface="Calibri"/>
                  <a:sym typeface="Calibri"/>
                </a:rPr>
                <a:t>4</a:t>
              </a:r>
              <a:r>
                <a:rPr b="1" i="0" lang="en-US" sz="2400" u="none" cap="none" strike="noStrike">
                  <a:solidFill>
                    <a:schemeClr val="dk1"/>
                  </a:solidFill>
                  <a:latin typeface="Calibri"/>
                  <a:ea typeface="Calibri"/>
                  <a:cs typeface="Calibri"/>
                  <a:sym typeface="Calibri"/>
                </a:rPr>
                <a:t>/cow</a:t>
              </a:r>
              <a:endParaRPr b="1"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7"/>
          <p:cNvPicPr preferRelativeResize="0"/>
          <p:nvPr>
            <p:ph idx="1" type="body"/>
          </p:nvPr>
        </p:nvPicPr>
        <p:blipFill rotWithShape="1">
          <a:blip r:embed="rId3">
            <a:alphaModFix/>
          </a:blip>
          <a:srcRect b="0" l="0" r="0" t="0"/>
          <a:stretch/>
        </p:blipFill>
        <p:spPr>
          <a:xfrm>
            <a:off x="685800" y="5202203"/>
            <a:ext cx="3048000" cy="1440405"/>
          </a:xfrm>
          <a:prstGeom prst="rect">
            <a:avLst/>
          </a:prstGeom>
          <a:noFill/>
          <a:ln>
            <a:noFill/>
          </a:ln>
        </p:spPr>
      </p:pic>
      <p:sp>
        <p:nvSpPr>
          <p:cNvPr id="302" name="Google Shape;302;p37"/>
          <p:cNvSpPr txBox="1"/>
          <p:nvPr>
            <p:ph idx="2" type="body"/>
          </p:nvPr>
        </p:nvSpPr>
        <p:spPr>
          <a:xfrm>
            <a:off x="381000" y="1371600"/>
            <a:ext cx="8229600" cy="3657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F3F3F"/>
              </a:buClr>
              <a:buSzPts val="2400"/>
              <a:buFont typeface="Arial"/>
              <a:buChar char="•"/>
            </a:pPr>
            <a:r>
              <a:rPr b="0" i="0" lang="en-US" sz="2400" u="none" cap="none" strike="noStrike">
                <a:solidFill>
                  <a:srgbClr val="3F3F3F"/>
                </a:solidFill>
                <a:latin typeface="Arial"/>
                <a:ea typeface="Arial"/>
                <a:cs typeface="Arial"/>
                <a:sym typeface="Arial"/>
              </a:rPr>
              <a:t>Increasing lifetime productivity will indirectly reduce methane emissions per unit of milk</a:t>
            </a:r>
            <a:endParaRPr/>
          </a:p>
          <a:p>
            <a:pPr indent="-342900" lvl="0" marL="34290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Arial"/>
                <a:ea typeface="Arial"/>
                <a:cs typeface="Arial"/>
                <a:sym typeface="Arial"/>
              </a:rPr>
              <a:t>Tradeoffs:</a:t>
            </a:r>
            <a:endParaRPr/>
          </a:p>
          <a:p>
            <a:pPr indent="-285750" lvl="1" marL="742950" marR="0" rtl="0" algn="l">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Increased incidence of common diseases</a:t>
            </a:r>
            <a:endParaRPr/>
          </a:p>
          <a:p>
            <a:pPr indent="-285750" lvl="1" marL="742950" marR="0" rtl="0" algn="l">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Lower heat stress threshold </a:t>
            </a:r>
            <a:r>
              <a:rPr b="0" i="0" lang="en-US" sz="1500" u="none" cap="none" strike="noStrike">
                <a:solidFill>
                  <a:srgbClr val="3F3F3F"/>
                </a:solidFill>
                <a:latin typeface="Arial"/>
                <a:ea typeface="Arial"/>
                <a:cs typeface="Arial"/>
                <a:sym typeface="Arial"/>
              </a:rPr>
              <a:t>(Rauw et al., 1998 &amp; Ravagnolo and Miszt, 2000)</a:t>
            </a:r>
            <a:endParaRPr/>
          </a:p>
          <a:p>
            <a:pPr indent="-285750" lvl="1" marL="742950" marR="0" rtl="0" algn="l">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Increased energy maintenance needs</a:t>
            </a:r>
            <a:endParaRPr b="0" i="0" sz="2000" u="none" cap="none" strike="noStrike">
              <a:solidFill>
                <a:srgbClr val="3F3F3F"/>
              </a:solidFill>
              <a:latin typeface="Arial"/>
              <a:ea typeface="Arial"/>
              <a:cs typeface="Arial"/>
              <a:sym typeface="Arial"/>
            </a:endParaRPr>
          </a:p>
        </p:txBody>
      </p:sp>
      <p:sp>
        <p:nvSpPr>
          <p:cNvPr id="303" name="Google Shape;303;p37"/>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Genetics</a:t>
            </a:r>
            <a:endParaRPr b="1" i="0" sz="4400" u="none" cap="none" strike="noStrike">
              <a:solidFill>
                <a:srgbClr val="006838"/>
              </a:solidFill>
              <a:latin typeface="Arial"/>
              <a:ea typeface="Arial"/>
              <a:cs typeface="Arial"/>
              <a:sym typeface="Arial"/>
            </a:endParaRPr>
          </a:p>
        </p:txBody>
      </p:sp>
      <p:pic>
        <p:nvPicPr>
          <p:cNvPr id="304" name="Google Shape;304;p37"/>
          <p:cNvPicPr preferRelativeResize="0"/>
          <p:nvPr/>
        </p:nvPicPr>
        <p:blipFill rotWithShape="1">
          <a:blip r:embed="rId4">
            <a:alphaModFix/>
          </a:blip>
          <a:srcRect b="0" l="0" r="0" t="0"/>
          <a:stretch/>
        </p:blipFill>
        <p:spPr>
          <a:xfrm>
            <a:off x="6553200" y="5175504"/>
            <a:ext cx="2200656" cy="1467104"/>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8"/>
          <p:cNvSpPr txBox="1"/>
          <p:nvPr>
            <p:ph idx="1" type="body"/>
          </p:nvPr>
        </p:nvSpPr>
        <p:spPr>
          <a:xfrm>
            <a:off x="236231" y="2330458"/>
            <a:ext cx="3886200" cy="356920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Improve overall herd health</a:t>
            </a:r>
            <a:endParaRPr/>
          </a:p>
          <a:p>
            <a:pPr indent="-342900" lvl="0" marL="34290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Reduce death loss, lameness, and diseases</a:t>
            </a:r>
            <a:endParaRPr/>
          </a:p>
          <a:p>
            <a:pPr indent="-342900" lvl="0" marL="34290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Utilize performance enhancing technologies (rBST)</a:t>
            </a:r>
            <a:endParaRPr/>
          </a:p>
          <a:p>
            <a:pPr indent="-342900" lvl="0" marL="34290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Improve estrus detection and synchronization</a:t>
            </a:r>
            <a:endParaRPr/>
          </a:p>
          <a:p>
            <a:pPr indent="-342900" lvl="0" marL="34290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Reduce heat stress</a:t>
            </a:r>
            <a:endParaRPr/>
          </a:p>
          <a:p>
            <a:pPr indent="-342900" lvl="0" marL="342900" marR="0" rtl="0" algn="l">
              <a:lnSpc>
                <a:spcPct val="90000"/>
              </a:lnSpc>
              <a:spcBef>
                <a:spcPts val="400"/>
              </a:spcBef>
              <a:spcAft>
                <a:spcPts val="0"/>
              </a:spcAft>
              <a:buClr>
                <a:srgbClr val="3F3F3F"/>
              </a:buClr>
              <a:buSzPts val="2000"/>
              <a:buFont typeface="Arial"/>
              <a:buChar char="•"/>
            </a:pPr>
            <a:r>
              <a:rPr b="0" i="0" lang="en-US" sz="2000" u="none" cap="none" strike="noStrike">
                <a:solidFill>
                  <a:srgbClr val="3F3F3F"/>
                </a:solidFill>
                <a:latin typeface="Arial"/>
                <a:ea typeface="Arial"/>
                <a:cs typeface="Arial"/>
                <a:sym typeface="Arial"/>
              </a:rPr>
              <a:t>Reduce culled cows due to poor reproduction</a:t>
            </a:r>
            <a:endParaRPr b="0" i="0" sz="2000" u="none" cap="none" strike="noStrike">
              <a:solidFill>
                <a:srgbClr val="3F3F3F"/>
              </a:solidFill>
              <a:latin typeface="Arial"/>
              <a:ea typeface="Arial"/>
              <a:cs typeface="Arial"/>
              <a:sym typeface="Arial"/>
            </a:endParaRPr>
          </a:p>
        </p:txBody>
      </p:sp>
      <p:pic>
        <p:nvPicPr>
          <p:cNvPr id="311" name="Google Shape;311;p38"/>
          <p:cNvPicPr preferRelativeResize="0"/>
          <p:nvPr>
            <p:ph idx="2" type="body"/>
          </p:nvPr>
        </p:nvPicPr>
        <p:blipFill rotWithShape="1">
          <a:blip r:embed="rId3">
            <a:alphaModFix/>
          </a:blip>
          <a:srcRect b="0" l="0" r="0" t="0"/>
          <a:stretch/>
        </p:blipFill>
        <p:spPr>
          <a:xfrm>
            <a:off x="4091212" y="2169140"/>
            <a:ext cx="4866910" cy="3058180"/>
          </a:xfrm>
          <a:prstGeom prst="rect">
            <a:avLst/>
          </a:prstGeom>
          <a:noFill/>
          <a:ln>
            <a:noFill/>
          </a:ln>
        </p:spPr>
      </p:pic>
      <p:sp>
        <p:nvSpPr>
          <p:cNvPr id="312" name="Google Shape;312;p38"/>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Management and Fertility</a:t>
            </a:r>
            <a:endParaRPr b="1" i="0" sz="4400" u="none" cap="none" strike="noStrike">
              <a:solidFill>
                <a:srgbClr val="006838"/>
              </a:solidFill>
              <a:latin typeface="Arial"/>
              <a:ea typeface="Arial"/>
              <a:cs typeface="Arial"/>
              <a:sym typeface="Arial"/>
            </a:endParaRPr>
          </a:p>
        </p:txBody>
      </p:sp>
      <p:sp>
        <p:nvSpPr>
          <p:cNvPr id="313" name="Google Shape;313;p38"/>
          <p:cNvSpPr txBox="1"/>
          <p:nvPr/>
        </p:nvSpPr>
        <p:spPr>
          <a:xfrm>
            <a:off x="533400" y="1676400"/>
            <a:ext cx="329186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sng" cap="none" strike="noStrike">
                <a:solidFill>
                  <a:schemeClr val="dk1"/>
                </a:solidFill>
                <a:latin typeface="Calibri"/>
                <a:ea typeface="Calibri"/>
                <a:cs typeface="Calibri"/>
                <a:sym typeface="Calibri"/>
              </a:rPr>
              <a:t>Mitigation Strategies</a:t>
            </a:r>
            <a:endParaRPr b="1" i="0" sz="2800" u="sng" cap="none" strike="noStrike">
              <a:solidFill>
                <a:schemeClr val="dk1"/>
              </a:solidFill>
              <a:latin typeface="Calibri"/>
              <a:ea typeface="Calibri"/>
              <a:cs typeface="Calibri"/>
              <a:sym typeface="Calibri"/>
            </a:endParaRPr>
          </a:p>
        </p:txBody>
      </p:sp>
      <p:cxnSp>
        <p:nvCxnSpPr>
          <p:cNvPr id="314" name="Google Shape;314;p38"/>
          <p:cNvCxnSpPr/>
          <p:nvPr/>
        </p:nvCxnSpPr>
        <p:spPr>
          <a:xfrm flipH="1" rot="10800000">
            <a:off x="5791200" y="2971800"/>
            <a:ext cx="1828800" cy="1447800"/>
          </a:xfrm>
          <a:prstGeom prst="straightConnector1">
            <a:avLst/>
          </a:prstGeom>
          <a:noFill/>
          <a:ln cap="flat" cmpd="sng" w="50800">
            <a:solidFill>
              <a:srgbClr val="4A7DBB"/>
            </a:solidFill>
            <a:prstDash val="solid"/>
            <a:round/>
            <a:headEnd len="sm" w="sm" type="none"/>
            <a:tailEnd len="med" w="med" type="stealth"/>
          </a:ln>
        </p:spPr>
      </p:cxnSp>
      <p:cxnSp>
        <p:nvCxnSpPr>
          <p:cNvPr id="315" name="Google Shape;315;p38"/>
          <p:cNvCxnSpPr/>
          <p:nvPr/>
        </p:nvCxnSpPr>
        <p:spPr>
          <a:xfrm>
            <a:off x="5867400" y="2819400"/>
            <a:ext cx="1676400" cy="1338590"/>
          </a:xfrm>
          <a:prstGeom prst="straightConnector1">
            <a:avLst/>
          </a:prstGeom>
          <a:noFill/>
          <a:ln cap="flat" cmpd="sng" w="50800">
            <a:solidFill>
              <a:srgbClr val="C00000"/>
            </a:solidFill>
            <a:prstDash val="solid"/>
            <a:round/>
            <a:headEnd len="sm" w="sm" type="none"/>
            <a:tailEnd len="med" w="med" type="stealth"/>
          </a:ln>
        </p:spPr>
      </p:cxnSp>
      <p:sp>
        <p:nvSpPr>
          <p:cNvPr id="316" name="Google Shape;316;p38"/>
          <p:cNvSpPr txBox="1"/>
          <p:nvPr/>
        </p:nvSpPr>
        <p:spPr>
          <a:xfrm>
            <a:off x="4731333" y="1614844"/>
            <a:ext cx="380537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C00000"/>
                </a:solidFill>
                <a:latin typeface="Calibri"/>
                <a:ea typeface="Calibri"/>
                <a:cs typeface="Calibri"/>
                <a:sym typeface="Calibri"/>
              </a:rPr>
              <a:t>Trends in milk yield (</a:t>
            </a:r>
            <a:r>
              <a:rPr b="1" i="0" lang="en-US" sz="1800" u="none" cap="none" strike="noStrike">
                <a:solidFill>
                  <a:schemeClr val="dk1"/>
                </a:solidFill>
                <a:latin typeface="Calibri"/>
                <a:ea typeface="Calibri"/>
                <a:cs typeface="Calibri"/>
                <a:sym typeface="Calibri"/>
              </a:rPr>
              <a:t>●</a:t>
            </a:r>
            <a:r>
              <a:rPr b="1" i="0" lang="en-US" sz="1800" u="none" cap="none" strike="noStrike">
                <a:solidFill>
                  <a:srgbClr val="C00000"/>
                </a:solidFill>
                <a:latin typeface="Calibri"/>
                <a:ea typeface="Calibri"/>
                <a:cs typeface="Calibri"/>
                <a:sym typeface="Calibri"/>
              </a:rPr>
              <a:t>) and Daughter Pregnancy Rate (</a:t>
            </a:r>
            <a:r>
              <a:rPr b="1" i="0" lang="en-US" sz="1800" u="none" cap="none" strike="noStrike">
                <a:solidFill>
                  <a:schemeClr val="dk1"/>
                </a:solidFill>
                <a:latin typeface="Calibri"/>
                <a:ea typeface="Calibri"/>
                <a:cs typeface="Calibri"/>
                <a:sym typeface="Calibri"/>
              </a:rPr>
              <a:t>○</a:t>
            </a:r>
            <a:r>
              <a:rPr b="1" i="0" lang="en-US" sz="1800" u="none" cap="none" strike="noStrike">
                <a:solidFill>
                  <a:srgbClr val="C00000"/>
                </a:solidFill>
                <a:latin typeface="Calibri"/>
                <a:ea typeface="Calibri"/>
                <a:cs typeface="Calibri"/>
                <a:sym typeface="Calibri"/>
              </a:rPr>
              <a:t>) for US Holsteins. </a:t>
            </a:r>
            <a:endParaRPr/>
          </a:p>
        </p:txBody>
      </p:sp>
      <p:grpSp>
        <p:nvGrpSpPr>
          <p:cNvPr id="317" name="Google Shape;317;p38"/>
          <p:cNvGrpSpPr/>
          <p:nvPr/>
        </p:nvGrpSpPr>
        <p:grpSpPr>
          <a:xfrm>
            <a:off x="4191000" y="5486400"/>
            <a:ext cx="4648200" cy="958417"/>
            <a:chOff x="4191000" y="5486400"/>
            <a:chExt cx="4648200" cy="958417"/>
          </a:xfrm>
        </p:grpSpPr>
        <p:sp>
          <p:nvSpPr>
            <p:cNvPr id="318" name="Google Shape;318;p38"/>
            <p:cNvSpPr txBox="1"/>
            <p:nvPr/>
          </p:nvSpPr>
          <p:spPr>
            <a:xfrm>
              <a:off x="5523076" y="6075485"/>
              <a:ext cx="222189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Source: Hansen, 2008</a:t>
              </a:r>
              <a:endParaRPr b="0" i="0" sz="1800" u="none" cap="none" strike="noStrike">
                <a:solidFill>
                  <a:schemeClr val="dk1"/>
                </a:solidFill>
                <a:latin typeface="Calibri"/>
                <a:ea typeface="Calibri"/>
                <a:cs typeface="Calibri"/>
                <a:sym typeface="Calibri"/>
              </a:endParaRPr>
            </a:p>
          </p:txBody>
        </p:sp>
        <p:sp>
          <p:nvSpPr>
            <p:cNvPr id="319" name="Google Shape;319;p38"/>
            <p:cNvSpPr txBox="1"/>
            <p:nvPr/>
          </p:nvSpPr>
          <p:spPr>
            <a:xfrm>
              <a:off x="4191000" y="5486400"/>
              <a:ext cx="464820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Calibri"/>
                  <a:ea typeface="Calibri"/>
                  <a:cs typeface="Calibri"/>
                  <a:sym typeface="Calibri"/>
                </a:rPr>
                <a:t>Data are from USDA-ARS Animal Improvement Programs Laboratory, February 2007</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txBox="1"/>
          <p:nvPr>
            <p:ph idx="1" type="body"/>
          </p:nvPr>
        </p:nvSpPr>
        <p:spPr>
          <a:xfrm>
            <a:off x="304800" y="2819400"/>
            <a:ext cx="4800600" cy="2438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Improve feed efficiency</a:t>
            </a:r>
            <a:endParaRPr/>
          </a:p>
          <a:p>
            <a:pPr indent="-342900" lvl="0" marL="342900" marR="0" rtl="0" algn="l">
              <a:lnSpc>
                <a:spcPct val="8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Increase number of piglets weaned over the sow’s lifetime</a:t>
            </a:r>
            <a:endParaRPr/>
          </a:p>
          <a:p>
            <a:pPr indent="-342900" lvl="0" marL="342900" marR="0" rtl="0" algn="l">
              <a:lnSpc>
                <a:spcPct val="8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Improve herd health</a:t>
            </a:r>
            <a:endParaRPr/>
          </a:p>
          <a:p>
            <a:pPr indent="-342900" lvl="0" marL="342900" marR="0" rtl="0" algn="l">
              <a:lnSpc>
                <a:spcPct val="8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Reduce animal stress</a:t>
            </a:r>
            <a:endParaRPr/>
          </a:p>
          <a:p>
            <a:pPr indent="-342900" lvl="0" marL="342900" marR="0" rtl="0" algn="l">
              <a:lnSpc>
                <a:spcPct val="8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Increase energy efficiency</a:t>
            </a:r>
            <a:endParaRPr/>
          </a:p>
          <a:p>
            <a:pPr indent="-342900" lvl="0" marL="342900" marR="0" rtl="0" algn="l">
              <a:lnSpc>
                <a:spcPct val="8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Manure storage and management</a:t>
            </a:r>
            <a:endParaRPr b="0" i="0" sz="2200" u="none" cap="none" strike="noStrike">
              <a:solidFill>
                <a:srgbClr val="3F3F3F"/>
              </a:solidFill>
              <a:latin typeface="Arial"/>
              <a:ea typeface="Arial"/>
              <a:cs typeface="Arial"/>
              <a:sym typeface="Arial"/>
            </a:endParaRPr>
          </a:p>
        </p:txBody>
      </p:sp>
      <p:pic>
        <p:nvPicPr>
          <p:cNvPr id="326" name="Google Shape;326;p39"/>
          <p:cNvPicPr preferRelativeResize="0"/>
          <p:nvPr>
            <p:ph idx="2" type="body"/>
          </p:nvPr>
        </p:nvPicPr>
        <p:blipFill rotWithShape="1">
          <a:blip r:embed="rId3">
            <a:alphaModFix/>
          </a:blip>
          <a:srcRect b="0" l="0" r="0" t="0"/>
          <a:stretch/>
        </p:blipFill>
        <p:spPr>
          <a:xfrm>
            <a:off x="5202281" y="1765300"/>
            <a:ext cx="2930437" cy="4102100"/>
          </a:xfrm>
          <a:prstGeom prst="rect">
            <a:avLst/>
          </a:prstGeom>
          <a:noFill/>
          <a:ln cap="flat" cmpd="sng" w="9525">
            <a:solidFill>
              <a:schemeClr val="dk1"/>
            </a:solidFill>
            <a:prstDash val="solid"/>
            <a:round/>
            <a:headEnd len="sm" w="sm" type="none"/>
            <a:tailEnd len="sm" w="sm" type="none"/>
          </a:ln>
        </p:spPr>
      </p:pic>
      <p:sp>
        <p:nvSpPr>
          <p:cNvPr id="327" name="Google Shape;327;p39"/>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Swine Operations</a:t>
            </a:r>
            <a:endParaRPr b="1" i="0" sz="4400" u="none" cap="none" strike="noStrike">
              <a:solidFill>
                <a:srgbClr val="006838"/>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0"/>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Dry versus Wet/Dry Feeders</a:t>
            </a:r>
            <a:endParaRPr/>
          </a:p>
        </p:txBody>
      </p:sp>
      <p:pic>
        <p:nvPicPr>
          <p:cNvPr id="334" name="Google Shape;334;p40"/>
          <p:cNvPicPr preferRelativeResize="0"/>
          <p:nvPr/>
        </p:nvPicPr>
        <p:blipFill rotWithShape="1">
          <a:blip r:embed="rId3">
            <a:alphaModFix/>
          </a:blip>
          <a:srcRect b="0" l="0" r="0" t="0"/>
          <a:stretch/>
        </p:blipFill>
        <p:spPr>
          <a:xfrm>
            <a:off x="229071" y="1840810"/>
            <a:ext cx="3295650" cy="3295650"/>
          </a:xfrm>
          <a:prstGeom prst="rect">
            <a:avLst/>
          </a:prstGeom>
          <a:noFill/>
          <a:ln cap="flat" cmpd="sng" w="19050">
            <a:solidFill>
              <a:schemeClr val="dk1"/>
            </a:solidFill>
            <a:prstDash val="solid"/>
            <a:round/>
            <a:headEnd len="sm" w="sm" type="none"/>
            <a:tailEnd len="sm" w="sm" type="none"/>
          </a:ln>
        </p:spPr>
      </p:pic>
      <p:pic>
        <p:nvPicPr>
          <p:cNvPr id="335" name="Google Shape;335;p40"/>
          <p:cNvPicPr preferRelativeResize="0"/>
          <p:nvPr/>
        </p:nvPicPr>
        <p:blipFill rotWithShape="1">
          <a:blip r:embed="rId4">
            <a:alphaModFix/>
          </a:blip>
          <a:srcRect b="0" l="0" r="0" t="0"/>
          <a:stretch/>
        </p:blipFill>
        <p:spPr>
          <a:xfrm>
            <a:off x="5910112" y="1840810"/>
            <a:ext cx="2743200" cy="3286125"/>
          </a:xfrm>
          <a:prstGeom prst="rect">
            <a:avLst/>
          </a:prstGeom>
          <a:noFill/>
          <a:ln cap="flat" cmpd="sng" w="19050">
            <a:solidFill>
              <a:schemeClr val="dk1"/>
            </a:solidFill>
            <a:prstDash val="solid"/>
            <a:round/>
            <a:headEnd len="sm" w="sm" type="none"/>
            <a:tailEnd len="sm" w="sm" type="none"/>
          </a:ln>
        </p:spPr>
      </p:pic>
      <p:pic>
        <p:nvPicPr>
          <p:cNvPr id="336" name="Google Shape;336;p40"/>
          <p:cNvPicPr preferRelativeResize="0"/>
          <p:nvPr/>
        </p:nvPicPr>
        <p:blipFill rotWithShape="1">
          <a:blip r:embed="rId5">
            <a:alphaModFix/>
          </a:blip>
          <a:srcRect b="0" l="0" r="0" t="0"/>
          <a:stretch/>
        </p:blipFill>
        <p:spPr>
          <a:xfrm>
            <a:off x="3368650" y="4062228"/>
            <a:ext cx="2685579" cy="2148463"/>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4"/>
          <p:cNvPicPr preferRelativeResize="0"/>
          <p:nvPr/>
        </p:nvPicPr>
        <p:blipFill rotWithShape="1">
          <a:blip r:embed="rId3">
            <a:alphaModFix/>
          </a:blip>
          <a:srcRect b="25738" l="51907" r="1396" t="8751"/>
          <a:stretch/>
        </p:blipFill>
        <p:spPr>
          <a:xfrm>
            <a:off x="1905000" y="1579069"/>
            <a:ext cx="5367378" cy="4323155"/>
          </a:xfrm>
          <a:prstGeom prst="rect">
            <a:avLst/>
          </a:prstGeom>
          <a:noFill/>
          <a:ln>
            <a:noFill/>
          </a:ln>
        </p:spPr>
      </p:pic>
      <p:sp>
        <p:nvSpPr>
          <p:cNvPr id="85" name="Google Shape;85;p14"/>
          <p:cNvSpPr txBox="1"/>
          <p:nvPr/>
        </p:nvSpPr>
        <p:spPr>
          <a:xfrm>
            <a:off x="2743200" y="924580"/>
            <a:ext cx="410227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1"/>
                </a:solidFill>
                <a:latin typeface="Calibri"/>
                <a:ea typeface="Calibri"/>
                <a:cs typeface="Calibri"/>
                <a:sym typeface="Calibri"/>
              </a:rPr>
              <a:t>Reduced Carbon Footprint</a:t>
            </a:r>
            <a:endParaRPr b="1" i="0" sz="2800" u="none" cap="none" strike="noStrike">
              <a:solidFill>
                <a:schemeClr val="dk1"/>
              </a:solidFill>
              <a:latin typeface="Calibri"/>
              <a:ea typeface="Calibri"/>
              <a:cs typeface="Calibri"/>
              <a:sym typeface="Calibri"/>
            </a:endParaRPr>
          </a:p>
        </p:txBody>
      </p:sp>
      <p:sp>
        <p:nvSpPr>
          <p:cNvPr id="86" name="Google Shape;86;p14"/>
          <p:cNvSpPr txBox="1"/>
          <p:nvPr/>
        </p:nvSpPr>
        <p:spPr>
          <a:xfrm>
            <a:off x="3317963" y="5871167"/>
            <a:ext cx="295275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Per gallon of milk</a:t>
            </a:r>
            <a:endParaRPr/>
          </a:p>
        </p:txBody>
      </p:sp>
      <p:sp>
        <p:nvSpPr>
          <p:cNvPr id="87" name="Google Shape;87;p14"/>
          <p:cNvSpPr txBox="1"/>
          <p:nvPr/>
        </p:nvSpPr>
        <p:spPr>
          <a:xfrm>
            <a:off x="7162800" y="6305034"/>
            <a:ext cx="14097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Capper 2009</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1"/>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Dry versus Wet/Dry Feeders</a:t>
            </a:r>
            <a:endParaRPr/>
          </a:p>
        </p:txBody>
      </p:sp>
      <p:pic>
        <p:nvPicPr>
          <p:cNvPr id="343" name="Google Shape;343;p41"/>
          <p:cNvPicPr preferRelativeResize="0"/>
          <p:nvPr/>
        </p:nvPicPr>
        <p:blipFill rotWithShape="1">
          <a:blip r:embed="rId3">
            <a:alphaModFix/>
          </a:blip>
          <a:srcRect b="0" l="0" r="0" t="0"/>
          <a:stretch/>
        </p:blipFill>
        <p:spPr>
          <a:xfrm>
            <a:off x="685800" y="1676400"/>
            <a:ext cx="7864549" cy="4267200"/>
          </a:xfrm>
          <a:prstGeom prst="rect">
            <a:avLst/>
          </a:prstGeom>
          <a:noFill/>
          <a:ln>
            <a:noFill/>
          </a:ln>
        </p:spPr>
      </p:pic>
      <p:cxnSp>
        <p:nvCxnSpPr>
          <p:cNvPr id="344" name="Google Shape;344;p41"/>
          <p:cNvCxnSpPr/>
          <p:nvPr/>
        </p:nvCxnSpPr>
        <p:spPr>
          <a:xfrm>
            <a:off x="4896321" y="3429000"/>
            <a:ext cx="1371600" cy="0"/>
          </a:xfrm>
          <a:prstGeom prst="straightConnector1">
            <a:avLst/>
          </a:prstGeom>
          <a:noFill/>
          <a:ln cap="flat" cmpd="sng" w="38100">
            <a:solidFill>
              <a:srgbClr val="9E0838"/>
            </a:solidFill>
            <a:prstDash val="solid"/>
            <a:round/>
            <a:headEnd len="sm" w="sm" type="none"/>
            <a:tailEnd len="med" w="med" type="stealth"/>
          </a:ln>
        </p:spPr>
      </p:cxnSp>
      <p:cxnSp>
        <p:nvCxnSpPr>
          <p:cNvPr id="345" name="Google Shape;345;p41"/>
          <p:cNvCxnSpPr/>
          <p:nvPr/>
        </p:nvCxnSpPr>
        <p:spPr>
          <a:xfrm>
            <a:off x="4896321" y="3733800"/>
            <a:ext cx="1371600" cy="0"/>
          </a:xfrm>
          <a:prstGeom prst="straightConnector1">
            <a:avLst/>
          </a:prstGeom>
          <a:noFill/>
          <a:ln cap="flat" cmpd="sng" w="38100">
            <a:solidFill>
              <a:srgbClr val="9E0838"/>
            </a:solidFill>
            <a:prstDash val="solid"/>
            <a:round/>
            <a:headEnd len="sm" w="sm" type="none"/>
            <a:tailEnd len="med" w="med" type="stealth"/>
          </a:ln>
        </p:spPr>
      </p:cxnSp>
      <p:cxnSp>
        <p:nvCxnSpPr>
          <p:cNvPr id="346" name="Google Shape;346;p41"/>
          <p:cNvCxnSpPr/>
          <p:nvPr/>
        </p:nvCxnSpPr>
        <p:spPr>
          <a:xfrm>
            <a:off x="4896321" y="4038600"/>
            <a:ext cx="1371600" cy="0"/>
          </a:xfrm>
          <a:prstGeom prst="straightConnector1">
            <a:avLst/>
          </a:prstGeom>
          <a:noFill/>
          <a:ln cap="flat" cmpd="sng" w="38100">
            <a:solidFill>
              <a:srgbClr val="9E0838"/>
            </a:solidFill>
            <a:prstDash val="solid"/>
            <a:round/>
            <a:headEnd len="sm" w="sm" type="none"/>
            <a:tailEnd len="med" w="med" type="stealth"/>
          </a:ln>
        </p:spPr>
      </p:cxnSp>
      <p:cxnSp>
        <p:nvCxnSpPr>
          <p:cNvPr id="347" name="Google Shape;347;p41"/>
          <p:cNvCxnSpPr/>
          <p:nvPr/>
        </p:nvCxnSpPr>
        <p:spPr>
          <a:xfrm>
            <a:off x="4896321" y="4343400"/>
            <a:ext cx="1371600" cy="0"/>
          </a:xfrm>
          <a:prstGeom prst="straightConnector1">
            <a:avLst/>
          </a:prstGeom>
          <a:noFill/>
          <a:ln cap="flat" cmpd="sng" w="38100">
            <a:solidFill>
              <a:srgbClr val="9E0838"/>
            </a:solidFill>
            <a:prstDash val="solid"/>
            <a:round/>
            <a:headEnd len="sm" w="sm" type="none"/>
            <a:tailEnd len="med" w="med" type="stealth"/>
          </a:ln>
        </p:spPr>
      </p:cxnSp>
      <p:sp>
        <p:nvSpPr>
          <p:cNvPr id="348" name="Google Shape;348;p41"/>
          <p:cNvSpPr txBox="1"/>
          <p:nvPr/>
        </p:nvSpPr>
        <p:spPr>
          <a:xfrm>
            <a:off x="3140765" y="6308899"/>
            <a:ext cx="27892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Bergstrom, J. R., et al., 2008</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2"/>
          <p:cNvSpPr txBox="1"/>
          <p:nvPr>
            <p:ph type="title"/>
          </p:nvPr>
        </p:nvSpPr>
        <p:spPr>
          <a:xfrm>
            <a:off x="420577"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Dry versus Wet/Dry Feeders</a:t>
            </a:r>
            <a:endParaRPr/>
          </a:p>
        </p:txBody>
      </p:sp>
      <p:sp>
        <p:nvSpPr>
          <p:cNvPr id="355" name="Google Shape;355;p42"/>
          <p:cNvSpPr txBox="1"/>
          <p:nvPr/>
        </p:nvSpPr>
        <p:spPr>
          <a:xfrm>
            <a:off x="3140765" y="6308899"/>
            <a:ext cx="27892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Bergstrom, J. R., et al., 2008</a:t>
            </a:r>
            <a:endParaRPr b="0" i="0" sz="1800" u="none" cap="none" strike="noStrike">
              <a:solidFill>
                <a:schemeClr val="dk1"/>
              </a:solidFill>
              <a:latin typeface="Calibri"/>
              <a:ea typeface="Calibri"/>
              <a:cs typeface="Calibri"/>
              <a:sym typeface="Calibri"/>
            </a:endParaRPr>
          </a:p>
        </p:txBody>
      </p:sp>
      <p:pic>
        <p:nvPicPr>
          <p:cNvPr id="356" name="Google Shape;356;p42"/>
          <p:cNvPicPr preferRelativeResize="0"/>
          <p:nvPr/>
        </p:nvPicPr>
        <p:blipFill rotWithShape="1">
          <a:blip r:embed="rId3">
            <a:alphaModFix/>
          </a:blip>
          <a:srcRect b="0" l="0" r="0" t="0"/>
          <a:stretch/>
        </p:blipFill>
        <p:spPr>
          <a:xfrm>
            <a:off x="1488412" y="1422538"/>
            <a:ext cx="6067425" cy="4905375"/>
          </a:xfrm>
          <a:prstGeom prst="rect">
            <a:avLst/>
          </a:prstGeom>
          <a:noFill/>
          <a:ln>
            <a:noFill/>
          </a:ln>
        </p:spPr>
      </p:pic>
      <p:cxnSp>
        <p:nvCxnSpPr>
          <p:cNvPr id="357" name="Google Shape;357;p42"/>
          <p:cNvCxnSpPr/>
          <p:nvPr/>
        </p:nvCxnSpPr>
        <p:spPr>
          <a:xfrm>
            <a:off x="5029200" y="4953000"/>
            <a:ext cx="900790" cy="0"/>
          </a:xfrm>
          <a:prstGeom prst="straightConnector1">
            <a:avLst/>
          </a:prstGeom>
          <a:noFill/>
          <a:ln cap="flat" cmpd="sng" w="38100">
            <a:solidFill>
              <a:srgbClr val="9E0838"/>
            </a:solidFill>
            <a:prstDash val="solid"/>
            <a:round/>
            <a:headEnd len="sm" w="sm" type="none"/>
            <a:tailEnd len="med" w="med" type="stealth"/>
          </a:ln>
        </p:spPr>
      </p:cxnSp>
      <p:cxnSp>
        <p:nvCxnSpPr>
          <p:cNvPr id="358" name="Google Shape;358;p42"/>
          <p:cNvCxnSpPr/>
          <p:nvPr/>
        </p:nvCxnSpPr>
        <p:spPr>
          <a:xfrm>
            <a:off x="5029200" y="5410200"/>
            <a:ext cx="900790" cy="0"/>
          </a:xfrm>
          <a:prstGeom prst="straightConnector1">
            <a:avLst/>
          </a:prstGeom>
          <a:noFill/>
          <a:ln cap="flat" cmpd="sng" w="38100">
            <a:solidFill>
              <a:srgbClr val="9E0838"/>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3"/>
          <p:cNvSpPr txBox="1"/>
          <p:nvPr>
            <p:ph idx="1" type="body"/>
          </p:nvPr>
        </p:nvSpPr>
        <p:spPr>
          <a:xfrm>
            <a:off x="815008" y="3429000"/>
            <a:ext cx="7391400" cy="2895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F3F3F"/>
              </a:buClr>
              <a:buSzPts val="2400"/>
              <a:buFont typeface="Arial"/>
              <a:buChar char="•"/>
            </a:pPr>
            <a:r>
              <a:rPr b="0" i="0" lang="en-US" sz="2400" u="none" cap="none" strike="noStrike">
                <a:solidFill>
                  <a:srgbClr val="3F3F3F"/>
                </a:solidFill>
                <a:latin typeface="Arial"/>
                <a:ea typeface="Arial"/>
                <a:cs typeface="Arial"/>
                <a:sym typeface="Arial"/>
              </a:rPr>
              <a:t>Crude protein reduced from 19 to 16%</a:t>
            </a:r>
            <a:endParaRPr/>
          </a:p>
          <a:p>
            <a:pPr indent="-342900" lvl="0" marL="34290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Arial"/>
                <a:ea typeface="Arial"/>
                <a:cs typeface="Arial"/>
                <a:sym typeface="Arial"/>
              </a:rPr>
              <a:t>Fed amino acid supplements</a:t>
            </a:r>
            <a:endParaRPr/>
          </a:p>
          <a:p>
            <a:pPr indent="-342900" lvl="0" marL="34290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Arial"/>
                <a:ea typeface="Arial"/>
                <a:cs typeface="Arial"/>
                <a:sym typeface="Arial"/>
              </a:rPr>
              <a:t>CH</a:t>
            </a:r>
            <a:r>
              <a:rPr b="0" baseline="-25000" i="0" lang="en-US" sz="2400" u="none" cap="none" strike="noStrike">
                <a:solidFill>
                  <a:srgbClr val="3F3F3F"/>
                </a:solidFill>
                <a:latin typeface="Arial"/>
                <a:ea typeface="Arial"/>
                <a:cs typeface="Arial"/>
                <a:sym typeface="Arial"/>
              </a:rPr>
              <a:t>4</a:t>
            </a:r>
            <a:r>
              <a:rPr b="0" i="0" lang="en-US" sz="2400" u="none" cap="none" strike="noStrike">
                <a:solidFill>
                  <a:srgbClr val="3F3F3F"/>
                </a:solidFill>
                <a:latin typeface="Arial"/>
                <a:ea typeface="Arial"/>
                <a:cs typeface="Arial"/>
                <a:sym typeface="Arial"/>
              </a:rPr>
              <a:t> was reduced 27.3% </a:t>
            </a:r>
            <a:endParaRPr/>
          </a:p>
          <a:p>
            <a:pPr indent="-342900" lvl="0" marL="342900" marR="0" rtl="0" algn="l">
              <a:spcBef>
                <a:spcPts val="480"/>
              </a:spcBef>
              <a:spcAft>
                <a:spcPts val="0"/>
              </a:spcAft>
              <a:buClr>
                <a:srgbClr val="3F3F3F"/>
              </a:buClr>
              <a:buSzPts val="2400"/>
              <a:buFont typeface="Arial"/>
              <a:buChar char="•"/>
            </a:pPr>
            <a:r>
              <a:rPr b="0" i="0" lang="en-US" sz="2400" u="none" cap="none" strike="noStrike">
                <a:solidFill>
                  <a:srgbClr val="3F3F3F"/>
                </a:solidFill>
                <a:latin typeface="Arial"/>
                <a:ea typeface="Arial"/>
                <a:cs typeface="Arial"/>
                <a:sym typeface="Arial"/>
              </a:rPr>
              <a:t>CO</a:t>
            </a:r>
            <a:r>
              <a:rPr b="0" baseline="-25000" i="0" lang="en-US" sz="2400" u="none" cap="none" strike="noStrike">
                <a:solidFill>
                  <a:srgbClr val="3F3F3F"/>
                </a:solidFill>
                <a:latin typeface="Arial"/>
                <a:ea typeface="Arial"/>
                <a:cs typeface="Arial"/>
                <a:sym typeface="Arial"/>
              </a:rPr>
              <a:t>2</a:t>
            </a:r>
            <a:r>
              <a:rPr b="0" i="0" lang="en-US" sz="2400" u="none" cap="none" strike="noStrike">
                <a:solidFill>
                  <a:srgbClr val="3F3F3F"/>
                </a:solidFill>
                <a:latin typeface="Arial"/>
                <a:ea typeface="Arial"/>
                <a:cs typeface="Arial"/>
                <a:sym typeface="Arial"/>
              </a:rPr>
              <a:t> reduced 3.8% </a:t>
            </a:r>
            <a:endParaRPr/>
          </a:p>
          <a:p>
            <a:pPr indent="0" lvl="0" marL="0" marR="0" rtl="0" algn="l">
              <a:spcBef>
                <a:spcPts val="480"/>
              </a:spcBef>
              <a:spcAft>
                <a:spcPts val="0"/>
              </a:spcAft>
              <a:buClr>
                <a:srgbClr val="3F3F3F"/>
              </a:buClr>
              <a:buFont typeface="Arial"/>
              <a:buNone/>
            </a:pPr>
            <a:r>
              <a:t/>
            </a:r>
            <a:endParaRPr b="0" i="0" sz="2400" u="none" cap="none" strike="noStrike">
              <a:solidFill>
                <a:srgbClr val="3F3F3F"/>
              </a:solidFill>
              <a:latin typeface="Arial"/>
              <a:ea typeface="Arial"/>
              <a:cs typeface="Arial"/>
              <a:sym typeface="Arial"/>
            </a:endParaRPr>
          </a:p>
          <a:p>
            <a:pPr indent="0" lvl="0" marL="0" marR="0" rtl="0" algn="ctr">
              <a:spcBef>
                <a:spcPts val="480"/>
              </a:spcBef>
              <a:spcAft>
                <a:spcPts val="0"/>
              </a:spcAft>
              <a:buClr>
                <a:srgbClr val="3F3F3F"/>
              </a:buClr>
              <a:buFont typeface="Arial"/>
              <a:buNone/>
            </a:pPr>
            <a:r>
              <a:rPr b="0" i="0" lang="en-US" sz="2400" u="none" cap="none" strike="noStrike">
                <a:solidFill>
                  <a:srgbClr val="3F3F3F"/>
                </a:solidFill>
                <a:latin typeface="Arial"/>
                <a:ea typeface="Arial"/>
                <a:cs typeface="Arial"/>
                <a:sym typeface="Arial"/>
              </a:rPr>
              <a:t>(Atakora, et al., 2003)</a:t>
            </a:r>
            <a:endParaRPr/>
          </a:p>
        </p:txBody>
      </p:sp>
      <p:sp>
        <p:nvSpPr>
          <p:cNvPr id="365" name="Google Shape;365;p43"/>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Reducing Crude Protein</a:t>
            </a:r>
            <a:endParaRPr b="1" i="0" sz="4400" u="none" cap="none" strike="noStrike">
              <a:solidFill>
                <a:srgbClr val="006838"/>
              </a:solidFill>
              <a:latin typeface="Arial"/>
              <a:ea typeface="Arial"/>
              <a:cs typeface="Arial"/>
              <a:sym typeface="Arial"/>
            </a:endParaRPr>
          </a:p>
        </p:txBody>
      </p:sp>
      <p:sp>
        <p:nvSpPr>
          <p:cNvPr id="366" name="Google Shape;366;p43"/>
          <p:cNvSpPr txBox="1"/>
          <p:nvPr/>
        </p:nvSpPr>
        <p:spPr>
          <a:xfrm>
            <a:off x="762000" y="5410200"/>
            <a:ext cx="7391400" cy="838200"/>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367" name="Google Shape;367;p43"/>
          <p:cNvPicPr preferRelativeResize="0"/>
          <p:nvPr/>
        </p:nvPicPr>
        <p:blipFill rotWithShape="1">
          <a:blip r:embed="rId3">
            <a:alphaModFix/>
          </a:blip>
          <a:srcRect b="0" l="0" r="0" t="0"/>
          <a:stretch/>
        </p:blipFill>
        <p:spPr>
          <a:xfrm>
            <a:off x="1295400" y="1381929"/>
            <a:ext cx="2838450" cy="1884731"/>
          </a:xfrm>
          <a:prstGeom prst="rect">
            <a:avLst/>
          </a:prstGeom>
          <a:noFill/>
          <a:ln cap="flat" cmpd="sng" w="19050">
            <a:solidFill>
              <a:schemeClr val="dk1"/>
            </a:solidFill>
            <a:prstDash val="solid"/>
            <a:round/>
            <a:headEnd len="sm" w="sm" type="none"/>
            <a:tailEnd len="sm" w="sm" type="none"/>
          </a:ln>
        </p:spPr>
      </p:pic>
      <p:pic>
        <p:nvPicPr>
          <p:cNvPr id="368" name="Google Shape;368;p43"/>
          <p:cNvPicPr preferRelativeResize="0"/>
          <p:nvPr/>
        </p:nvPicPr>
        <p:blipFill rotWithShape="1">
          <a:blip r:embed="rId4">
            <a:alphaModFix/>
          </a:blip>
          <a:srcRect b="0" l="0" r="0" t="0"/>
          <a:stretch/>
        </p:blipFill>
        <p:spPr>
          <a:xfrm>
            <a:off x="5105400" y="1381930"/>
            <a:ext cx="2519694" cy="188473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Reducing Crude Protein</a:t>
            </a:r>
            <a:endParaRPr b="1" i="0" sz="4400" u="none" cap="none" strike="noStrike">
              <a:solidFill>
                <a:srgbClr val="006838"/>
              </a:solidFill>
              <a:latin typeface="Arial"/>
              <a:ea typeface="Arial"/>
              <a:cs typeface="Arial"/>
              <a:sym typeface="Arial"/>
            </a:endParaRPr>
          </a:p>
        </p:txBody>
      </p:sp>
      <p:sp>
        <p:nvSpPr>
          <p:cNvPr id="375" name="Google Shape;375;p44"/>
          <p:cNvSpPr txBox="1"/>
          <p:nvPr/>
        </p:nvSpPr>
        <p:spPr>
          <a:xfrm>
            <a:off x="914400" y="5715000"/>
            <a:ext cx="7239000" cy="838200"/>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376" name="Google Shape;376;p44"/>
          <p:cNvSpPr txBox="1"/>
          <p:nvPr/>
        </p:nvSpPr>
        <p:spPr>
          <a:xfrm>
            <a:off x="914400" y="3657600"/>
            <a:ext cx="7391400" cy="2895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Finisher pigs &amp; sows fed wheat-barely-canola</a:t>
            </a:r>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Crude protein reduced and amino acid supplemented</a:t>
            </a:r>
            <a:endParaRPr/>
          </a:p>
          <a:p>
            <a:pPr indent="-342900" lvl="0" marL="34290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CO</a:t>
            </a:r>
            <a:r>
              <a:rPr b="0" baseline="-25000" i="0" lang="en-US" sz="2600" u="none" cap="none" strike="noStrike">
                <a:solidFill>
                  <a:schemeClr val="dk1"/>
                </a:solidFill>
                <a:latin typeface="Arial"/>
                <a:ea typeface="Arial"/>
                <a:cs typeface="Arial"/>
                <a:sym typeface="Arial"/>
              </a:rPr>
              <a:t>2</a:t>
            </a:r>
            <a:r>
              <a:rPr b="0" i="0" lang="en-US" sz="2600" u="none" cap="none" strike="noStrike">
                <a:solidFill>
                  <a:schemeClr val="dk1"/>
                </a:solidFill>
                <a:latin typeface="Arial"/>
                <a:ea typeface="Arial"/>
                <a:cs typeface="Arial"/>
                <a:sym typeface="Arial"/>
              </a:rPr>
              <a:t>-equivalent reduced 14.3 to 16.5%</a:t>
            </a:r>
            <a:endParaRPr/>
          </a:p>
          <a:p>
            <a:pPr indent="-178435" lvl="0" marL="342900" marR="0" rtl="0" algn="l">
              <a:spcBef>
                <a:spcPts val="518"/>
              </a:spcBef>
              <a:spcAft>
                <a:spcPts val="0"/>
              </a:spcAft>
              <a:buClr>
                <a:schemeClr val="dk1"/>
              </a:buClr>
              <a:buSzPts val="2590"/>
              <a:buFont typeface="Arial"/>
              <a:buNone/>
            </a:pPr>
            <a:r>
              <a:t/>
            </a:r>
            <a:endParaRPr b="0" i="0" sz="2600" u="none" cap="none" strike="noStrike">
              <a:solidFill>
                <a:schemeClr val="dk1"/>
              </a:solidFill>
              <a:latin typeface="Arial"/>
              <a:ea typeface="Arial"/>
              <a:cs typeface="Arial"/>
              <a:sym typeface="Arial"/>
            </a:endParaRPr>
          </a:p>
          <a:p>
            <a:pPr indent="0" lvl="0" marL="0" marR="0" rtl="0" algn="ctr">
              <a:spcBef>
                <a:spcPts val="520"/>
              </a:spcBef>
              <a:spcAft>
                <a:spcPts val="0"/>
              </a:spcAft>
              <a:buClr>
                <a:schemeClr val="dk1"/>
              </a:buClr>
              <a:buFont typeface="Arial"/>
              <a:buNone/>
            </a:pPr>
            <a:r>
              <a:rPr b="0" i="0" lang="en-US" sz="2600" u="none" cap="none" strike="noStrike">
                <a:solidFill>
                  <a:schemeClr val="dk1"/>
                </a:solidFill>
                <a:latin typeface="Arial"/>
                <a:ea typeface="Arial"/>
                <a:cs typeface="Arial"/>
                <a:sym typeface="Arial"/>
              </a:rPr>
              <a:t>Atakora et al. (2004)</a:t>
            </a:r>
            <a:endParaRPr b="0" i="0" sz="2600" u="none" cap="none" strike="noStrike">
              <a:solidFill>
                <a:schemeClr val="dk1"/>
              </a:solidFill>
              <a:latin typeface="Arial"/>
              <a:ea typeface="Arial"/>
              <a:cs typeface="Arial"/>
              <a:sym typeface="Arial"/>
            </a:endParaRPr>
          </a:p>
        </p:txBody>
      </p:sp>
      <p:pic>
        <p:nvPicPr>
          <p:cNvPr id="377" name="Google Shape;377;p44"/>
          <p:cNvPicPr preferRelativeResize="0"/>
          <p:nvPr/>
        </p:nvPicPr>
        <p:blipFill rotWithShape="1">
          <a:blip r:embed="rId3">
            <a:alphaModFix/>
          </a:blip>
          <a:srcRect b="0" l="0" r="0" t="0"/>
          <a:stretch/>
        </p:blipFill>
        <p:spPr>
          <a:xfrm>
            <a:off x="1295400" y="1381929"/>
            <a:ext cx="2838450" cy="1884731"/>
          </a:xfrm>
          <a:prstGeom prst="rect">
            <a:avLst/>
          </a:prstGeom>
          <a:noFill/>
          <a:ln cap="flat" cmpd="sng" w="19050">
            <a:solidFill>
              <a:schemeClr val="dk1"/>
            </a:solidFill>
            <a:prstDash val="solid"/>
            <a:round/>
            <a:headEnd len="sm" w="sm" type="none"/>
            <a:tailEnd len="sm" w="sm" type="none"/>
          </a:ln>
        </p:spPr>
      </p:pic>
      <p:pic>
        <p:nvPicPr>
          <p:cNvPr id="378" name="Google Shape;378;p44"/>
          <p:cNvPicPr preferRelativeResize="0"/>
          <p:nvPr/>
        </p:nvPicPr>
        <p:blipFill rotWithShape="1">
          <a:blip r:embed="rId4">
            <a:alphaModFix/>
          </a:blip>
          <a:srcRect b="0" l="0" r="0" t="0"/>
          <a:stretch/>
        </p:blipFill>
        <p:spPr>
          <a:xfrm>
            <a:off x="5105400" y="1381930"/>
            <a:ext cx="2519694" cy="188473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Reducing Crude Protein</a:t>
            </a:r>
            <a:endParaRPr b="1" i="0" sz="4400" u="none" cap="none" strike="noStrike">
              <a:solidFill>
                <a:srgbClr val="006838"/>
              </a:solidFill>
              <a:latin typeface="Arial"/>
              <a:ea typeface="Arial"/>
              <a:cs typeface="Arial"/>
              <a:sym typeface="Arial"/>
            </a:endParaRPr>
          </a:p>
        </p:txBody>
      </p:sp>
      <p:sp>
        <p:nvSpPr>
          <p:cNvPr id="385" name="Google Shape;385;p45"/>
          <p:cNvSpPr txBox="1"/>
          <p:nvPr/>
        </p:nvSpPr>
        <p:spPr>
          <a:xfrm>
            <a:off x="762000" y="5410200"/>
            <a:ext cx="7391400" cy="994954"/>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386" name="Google Shape;386;p45"/>
          <p:cNvSpPr txBox="1"/>
          <p:nvPr/>
        </p:nvSpPr>
        <p:spPr>
          <a:xfrm>
            <a:off x="990600" y="3509554"/>
            <a:ext cx="7391400" cy="2895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20% reduction in dietary protein</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Amino acid supplement</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Nitrogen excretion reduced 35%</a:t>
            </a:r>
            <a:endParaRPr/>
          </a:p>
          <a:p>
            <a:pPr indent="0" lvl="0" marL="0" marR="0" rtl="0" algn="l">
              <a:spcBef>
                <a:spcPts val="560"/>
              </a:spcBef>
              <a:spcAft>
                <a:spcPts val="0"/>
              </a:spcAft>
              <a:buClr>
                <a:schemeClr val="dk1"/>
              </a:buClr>
              <a:buFont typeface="Arial"/>
              <a:buNone/>
            </a:pPr>
            <a:r>
              <a:t/>
            </a:r>
            <a:endParaRPr b="0" i="0" sz="2800" u="none" cap="none" strike="noStrike">
              <a:solidFill>
                <a:schemeClr val="dk1"/>
              </a:solidFill>
              <a:latin typeface="Arial"/>
              <a:ea typeface="Arial"/>
              <a:cs typeface="Arial"/>
              <a:sym typeface="Arial"/>
            </a:endParaRPr>
          </a:p>
          <a:p>
            <a:pPr indent="0" lvl="0" marL="0" marR="0" rtl="0" algn="ctr">
              <a:spcBef>
                <a:spcPts val="560"/>
              </a:spcBef>
              <a:spcAft>
                <a:spcPts val="0"/>
              </a:spcAft>
              <a:buClr>
                <a:schemeClr val="dk1"/>
              </a:buClr>
              <a:buFont typeface="Arial"/>
              <a:buNone/>
            </a:pPr>
            <a:r>
              <a:rPr b="0" i="0" lang="en-US" sz="2800" u="none" cap="none" strike="noStrike">
                <a:solidFill>
                  <a:schemeClr val="dk1"/>
                </a:solidFill>
                <a:latin typeface="Arial"/>
                <a:ea typeface="Arial"/>
                <a:cs typeface="Arial"/>
                <a:sym typeface="Arial"/>
              </a:rPr>
              <a:t>(Möhn and Susenbeth, 1995) </a:t>
            </a:r>
            <a:endParaRPr/>
          </a:p>
        </p:txBody>
      </p:sp>
      <p:pic>
        <p:nvPicPr>
          <p:cNvPr id="387" name="Google Shape;387;p45"/>
          <p:cNvPicPr preferRelativeResize="0"/>
          <p:nvPr/>
        </p:nvPicPr>
        <p:blipFill rotWithShape="1">
          <a:blip r:embed="rId3">
            <a:alphaModFix/>
          </a:blip>
          <a:srcRect b="0" l="0" r="0" t="0"/>
          <a:stretch/>
        </p:blipFill>
        <p:spPr>
          <a:xfrm>
            <a:off x="1295400" y="1381929"/>
            <a:ext cx="2838450" cy="1884731"/>
          </a:xfrm>
          <a:prstGeom prst="rect">
            <a:avLst/>
          </a:prstGeom>
          <a:noFill/>
          <a:ln cap="flat" cmpd="sng" w="19050">
            <a:solidFill>
              <a:schemeClr val="dk1"/>
            </a:solidFill>
            <a:prstDash val="solid"/>
            <a:round/>
            <a:headEnd len="sm" w="sm" type="none"/>
            <a:tailEnd len="sm" w="sm" type="none"/>
          </a:ln>
        </p:spPr>
      </p:pic>
      <p:pic>
        <p:nvPicPr>
          <p:cNvPr id="388" name="Google Shape;388;p45"/>
          <p:cNvPicPr preferRelativeResize="0"/>
          <p:nvPr/>
        </p:nvPicPr>
        <p:blipFill rotWithShape="1">
          <a:blip r:embed="rId4">
            <a:alphaModFix/>
          </a:blip>
          <a:srcRect b="0" l="0" r="0" t="0"/>
          <a:stretch/>
        </p:blipFill>
        <p:spPr>
          <a:xfrm>
            <a:off x="5105400" y="1381930"/>
            <a:ext cx="2519694" cy="188473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46"/>
          <p:cNvPicPr preferRelativeResize="0"/>
          <p:nvPr>
            <p:ph idx="1" type="body"/>
          </p:nvPr>
        </p:nvPicPr>
        <p:blipFill rotWithShape="1">
          <a:blip r:embed="rId3">
            <a:alphaModFix/>
          </a:blip>
          <a:srcRect b="0" l="0" r="0" t="0"/>
          <a:stretch/>
        </p:blipFill>
        <p:spPr>
          <a:xfrm>
            <a:off x="533400" y="2503086"/>
            <a:ext cx="3776433" cy="2857568"/>
          </a:xfrm>
          <a:prstGeom prst="rect">
            <a:avLst/>
          </a:prstGeom>
          <a:noFill/>
          <a:ln cap="flat" cmpd="sng" w="19050">
            <a:solidFill>
              <a:schemeClr val="dk1"/>
            </a:solidFill>
            <a:prstDash val="solid"/>
            <a:round/>
            <a:headEnd len="sm" w="sm" type="none"/>
            <a:tailEnd len="sm" w="sm" type="none"/>
          </a:ln>
        </p:spPr>
      </p:pic>
      <p:pic>
        <p:nvPicPr>
          <p:cNvPr id="395" name="Google Shape;395;p46"/>
          <p:cNvPicPr preferRelativeResize="0"/>
          <p:nvPr>
            <p:ph idx="2" type="body"/>
          </p:nvPr>
        </p:nvPicPr>
        <p:blipFill rotWithShape="1">
          <a:blip r:embed="rId4">
            <a:alphaModFix/>
          </a:blip>
          <a:srcRect b="0" l="0" r="0" t="0"/>
          <a:stretch/>
        </p:blipFill>
        <p:spPr>
          <a:xfrm>
            <a:off x="5049684" y="1524000"/>
            <a:ext cx="3052526" cy="2289395"/>
          </a:xfrm>
          <a:prstGeom prst="rect">
            <a:avLst/>
          </a:prstGeom>
          <a:noFill/>
          <a:ln cap="flat" cmpd="sng" w="19050">
            <a:solidFill>
              <a:schemeClr val="dk1"/>
            </a:solidFill>
            <a:prstDash val="solid"/>
            <a:round/>
            <a:headEnd len="sm" w="sm" type="none"/>
            <a:tailEnd len="sm" w="sm" type="none"/>
          </a:ln>
        </p:spPr>
      </p:pic>
      <p:sp>
        <p:nvSpPr>
          <p:cNvPr id="396" name="Google Shape;396;p46"/>
          <p:cNvSpPr txBox="1"/>
          <p:nvPr>
            <p:ph type="title"/>
          </p:nvPr>
        </p:nvSpPr>
        <p:spPr>
          <a:xfrm>
            <a:off x="457200" y="427038"/>
            <a:ext cx="8229600" cy="639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3950" u="none" cap="none" strike="noStrike">
                <a:solidFill>
                  <a:srgbClr val="006838"/>
                </a:solidFill>
                <a:latin typeface="Arial"/>
                <a:ea typeface="Arial"/>
                <a:cs typeface="Arial"/>
                <a:sym typeface="Arial"/>
              </a:rPr>
              <a:t>Manure Storage and Management</a:t>
            </a:r>
            <a:endParaRPr b="1" i="0" sz="3950" u="none" cap="none" strike="noStrike">
              <a:solidFill>
                <a:srgbClr val="006838"/>
              </a:solidFill>
              <a:latin typeface="Arial"/>
              <a:ea typeface="Arial"/>
              <a:cs typeface="Arial"/>
              <a:sym typeface="Arial"/>
            </a:endParaRPr>
          </a:p>
        </p:txBody>
      </p:sp>
      <p:sp>
        <p:nvSpPr>
          <p:cNvPr id="397" name="Google Shape;397;p46"/>
          <p:cNvSpPr txBox="1"/>
          <p:nvPr/>
        </p:nvSpPr>
        <p:spPr>
          <a:xfrm>
            <a:off x="4876800" y="3812811"/>
            <a:ext cx="353744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Swine manure slurry application</a:t>
            </a:r>
            <a:endParaRPr b="0" i="0" sz="2000" u="none" cap="none" strike="noStrike">
              <a:solidFill>
                <a:schemeClr val="dk1"/>
              </a:solidFill>
              <a:latin typeface="Calibri"/>
              <a:ea typeface="Calibri"/>
              <a:cs typeface="Calibri"/>
              <a:sym typeface="Calibri"/>
            </a:endParaRPr>
          </a:p>
        </p:txBody>
      </p:sp>
      <p:sp>
        <p:nvSpPr>
          <p:cNvPr id="398" name="Google Shape;398;p46"/>
          <p:cNvSpPr txBox="1"/>
          <p:nvPr/>
        </p:nvSpPr>
        <p:spPr>
          <a:xfrm>
            <a:off x="990600" y="5510360"/>
            <a:ext cx="271830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Manure solids separator</a:t>
            </a:r>
            <a:endParaRPr b="0" i="0" sz="2000" u="none" cap="none" strike="noStrike">
              <a:solidFill>
                <a:schemeClr val="dk1"/>
              </a:solidFill>
              <a:latin typeface="Calibri"/>
              <a:ea typeface="Calibri"/>
              <a:cs typeface="Calibri"/>
              <a:sym typeface="Calibri"/>
            </a:endParaRPr>
          </a:p>
        </p:txBody>
      </p:sp>
      <p:pic>
        <p:nvPicPr>
          <p:cNvPr id="399" name="Google Shape;399;p46"/>
          <p:cNvPicPr preferRelativeResize="0"/>
          <p:nvPr/>
        </p:nvPicPr>
        <p:blipFill rotWithShape="1">
          <a:blip r:embed="rId5">
            <a:alphaModFix/>
          </a:blip>
          <a:srcRect b="0" l="0" r="0" t="0"/>
          <a:stretch/>
        </p:blipFill>
        <p:spPr>
          <a:xfrm>
            <a:off x="5161721" y="4473882"/>
            <a:ext cx="2782069" cy="1691498"/>
          </a:xfrm>
          <a:prstGeom prst="rect">
            <a:avLst/>
          </a:prstGeom>
          <a:noFill/>
          <a:ln cap="flat" cmpd="sng" w="19050">
            <a:solidFill>
              <a:schemeClr val="dk1"/>
            </a:solidFill>
            <a:prstDash val="solid"/>
            <a:round/>
            <a:headEnd len="sm" w="sm" type="none"/>
            <a:tailEnd len="sm" w="sm" type="none"/>
          </a:ln>
        </p:spPr>
      </p:pic>
      <p:sp>
        <p:nvSpPr>
          <p:cNvPr id="400" name="Google Shape;400;p46"/>
          <p:cNvSpPr txBox="1"/>
          <p:nvPr/>
        </p:nvSpPr>
        <p:spPr>
          <a:xfrm>
            <a:off x="5078280" y="6165380"/>
            <a:ext cx="294894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Swine manure composting</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47"/>
          <p:cNvPicPr preferRelativeResize="0"/>
          <p:nvPr>
            <p:ph idx="1" type="body"/>
          </p:nvPr>
        </p:nvPicPr>
        <p:blipFill rotWithShape="1">
          <a:blip r:embed="rId3">
            <a:alphaModFix/>
          </a:blip>
          <a:srcRect b="0" l="0" r="0" t="0"/>
          <a:stretch/>
        </p:blipFill>
        <p:spPr>
          <a:xfrm>
            <a:off x="438150" y="4648200"/>
            <a:ext cx="4038600" cy="1865990"/>
          </a:xfrm>
          <a:prstGeom prst="rect">
            <a:avLst/>
          </a:prstGeom>
          <a:noFill/>
          <a:ln cap="flat" cmpd="sng" w="19050">
            <a:solidFill>
              <a:schemeClr val="dk1"/>
            </a:solidFill>
            <a:prstDash val="solid"/>
            <a:round/>
            <a:headEnd len="sm" w="sm" type="none"/>
            <a:tailEnd len="sm" w="sm" type="none"/>
          </a:ln>
        </p:spPr>
      </p:pic>
      <p:pic>
        <p:nvPicPr>
          <p:cNvPr id="407" name="Google Shape;407;p47"/>
          <p:cNvPicPr preferRelativeResize="0"/>
          <p:nvPr>
            <p:ph idx="2" type="body"/>
          </p:nvPr>
        </p:nvPicPr>
        <p:blipFill rotWithShape="1">
          <a:blip r:embed="rId4">
            <a:alphaModFix/>
          </a:blip>
          <a:srcRect b="0" l="0" r="0" t="0"/>
          <a:stretch/>
        </p:blipFill>
        <p:spPr>
          <a:xfrm>
            <a:off x="4648200" y="1524000"/>
            <a:ext cx="4038600" cy="2430926"/>
          </a:xfrm>
          <a:prstGeom prst="rect">
            <a:avLst/>
          </a:prstGeom>
          <a:noFill/>
          <a:ln cap="flat" cmpd="sng" w="19050">
            <a:solidFill>
              <a:schemeClr val="dk1"/>
            </a:solidFill>
            <a:prstDash val="solid"/>
            <a:round/>
            <a:headEnd len="sm" w="sm" type="none"/>
            <a:tailEnd len="sm" w="sm" type="none"/>
          </a:ln>
        </p:spPr>
      </p:pic>
      <p:sp>
        <p:nvSpPr>
          <p:cNvPr id="408" name="Google Shape;408;p47"/>
          <p:cNvSpPr txBox="1"/>
          <p:nvPr>
            <p:ph type="title"/>
          </p:nvPr>
        </p:nvSpPr>
        <p:spPr>
          <a:xfrm>
            <a:off x="457200" y="274638"/>
            <a:ext cx="8229600" cy="639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Poultry Operations</a:t>
            </a:r>
            <a:endParaRPr b="1" i="0" sz="4400" u="none" cap="none" strike="noStrike">
              <a:solidFill>
                <a:srgbClr val="006838"/>
              </a:solidFill>
              <a:latin typeface="Arial"/>
              <a:ea typeface="Arial"/>
              <a:cs typeface="Arial"/>
              <a:sym typeface="Arial"/>
            </a:endParaRPr>
          </a:p>
        </p:txBody>
      </p:sp>
      <p:pic>
        <p:nvPicPr>
          <p:cNvPr id="409" name="Google Shape;409;p47"/>
          <p:cNvPicPr preferRelativeResize="0"/>
          <p:nvPr/>
        </p:nvPicPr>
        <p:blipFill rotWithShape="1">
          <a:blip r:embed="rId5">
            <a:alphaModFix/>
          </a:blip>
          <a:srcRect b="0" l="0" r="0" t="0"/>
          <a:stretch/>
        </p:blipFill>
        <p:spPr>
          <a:xfrm>
            <a:off x="4953000" y="4051852"/>
            <a:ext cx="3543300" cy="2657475"/>
          </a:xfrm>
          <a:prstGeom prst="rect">
            <a:avLst/>
          </a:prstGeom>
          <a:noFill/>
          <a:ln cap="flat" cmpd="sng" w="19050">
            <a:solidFill>
              <a:schemeClr val="dk1"/>
            </a:solidFill>
            <a:prstDash val="solid"/>
            <a:round/>
            <a:headEnd len="sm" w="sm" type="none"/>
            <a:tailEnd len="sm" w="sm" type="none"/>
          </a:ln>
        </p:spPr>
      </p:pic>
      <p:pic>
        <p:nvPicPr>
          <p:cNvPr id="410" name="Google Shape;410;p47"/>
          <p:cNvPicPr preferRelativeResize="0"/>
          <p:nvPr/>
        </p:nvPicPr>
        <p:blipFill rotWithShape="1">
          <a:blip r:embed="rId6">
            <a:alphaModFix/>
          </a:blip>
          <a:srcRect b="0" l="0" r="0" t="0"/>
          <a:stretch/>
        </p:blipFill>
        <p:spPr>
          <a:xfrm>
            <a:off x="609600" y="1600200"/>
            <a:ext cx="3733800" cy="269042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8"/>
          <p:cNvSpPr txBox="1"/>
          <p:nvPr>
            <p:ph type="title"/>
          </p:nvPr>
        </p:nvSpPr>
        <p:spPr>
          <a:xfrm>
            <a:off x="52881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Poultry Operations</a:t>
            </a:r>
            <a:endParaRPr b="1" i="0" sz="4400" u="none" cap="none" strike="noStrike">
              <a:solidFill>
                <a:srgbClr val="006838"/>
              </a:solidFill>
              <a:latin typeface="Arial"/>
              <a:ea typeface="Arial"/>
              <a:cs typeface="Arial"/>
              <a:sym typeface="Arial"/>
            </a:endParaRPr>
          </a:p>
        </p:txBody>
      </p:sp>
      <p:sp>
        <p:nvSpPr>
          <p:cNvPr id="417" name="Google Shape;417;p48"/>
          <p:cNvSpPr txBox="1"/>
          <p:nvPr/>
        </p:nvSpPr>
        <p:spPr>
          <a:xfrm>
            <a:off x="1358145" y="6170948"/>
            <a:ext cx="16494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(Dunkley, 2011)</a:t>
            </a:r>
            <a:endParaRPr b="0" i="0" sz="1800" u="none" cap="none" strike="noStrike">
              <a:solidFill>
                <a:schemeClr val="dk1"/>
              </a:solidFill>
              <a:latin typeface="Calibri"/>
              <a:ea typeface="Calibri"/>
              <a:cs typeface="Calibri"/>
              <a:sym typeface="Calibri"/>
            </a:endParaRPr>
          </a:p>
        </p:txBody>
      </p:sp>
      <p:sp>
        <p:nvSpPr>
          <p:cNvPr id="418" name="Google Shape;418;p48"/>
          <p:cNvSpPr txBox="1"/>
          <p:nvPr/>
        </p:nvSpPr>
        <p:spPr>
          <a:xfrm>
            <a:off x="381000" y="1563757"/>
            <a:ext cx="4343400"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sng" cap="none" strike="noStrike">
                <a:solidFill>
                  <a:srgbClr val="9E0838"/>
                </a:solidFill>
                <a:latin typeface="Calibri"/>
                <a:ea typeface="Calibri"/>
                <a:cs typeface="Calibri"/>
                <a:sym typeface="Calibri"/>
              </a:rPr>
              <a:t>Propane Use:</a:t>
            </a:r>
            <a:endParaRPr/>
          </a:p>
          <a:p>
            <a:pPr indent="0" lvl="0" marL="0" marR="0" rtl="0" algn="l">
              <a:spcBef>
                <a:spcPts val="0"/>
              </a:spcBef>
              <a:spcAft>
                <a:spcPts val="0"/>
              </a:spcAft>
              <a:buNone/>
            </a:pPr>
            <a:r>
              <a:t/>
            </a:r>
            <a:endParaRPr b="1" i="0" sz="2400" u="sng" cap="none" strike="noStrike">
              <a:solidFill>
                <a:srgbClr val="9E0838"/>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Broiler and pullet farms – 68% of emissions</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Breeder farms – 3% of emissions</a:t>
            </a:r>
            <a:endParaRPr/>
          </a:p>
          <a:p>
            <a:pPr indent="-190500" lvl="0" marL="3429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2400" u="sng" cap="none" strike="noStrike">
                <a:solidFill>
                  <a:srgbClr val="9E0838"/>
                </a:solidFill>
                <a:latin typeface="Calibri"/>
                <a:ea typeface="Calibri"/>
                <a:cs typeface="Calibri"/>
                <a:sym typeface="Calibri"/>
              </a:rPr>
              <a:t>Reduce heat loss in houses </a:t>
            </a:r>
            <a:endParaRPr b="1" i="0" sz="2400" u="sng" cap="none" strike="noStrike">
              <a:solidFill>
                <a:srgbClr val="9E0838"/>
              </a:solidFill>
              <a:latin typeface="Calibri"/>
              <a:ea typeface="Calibri"/>
              <a:cs typeface="Calibri"/>
              <a:sym typeface="Calibri"/>
            </a:endParaRPr>
          </a:p>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Insulated curtains (houses without walls)</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Insulate walls and ceilings</a:t>
            </a:r>
            <a:endParaRPr b="0" i="0" sz="2400" u="none" cap="none" strike="noStrike">
              <a:solidFill>
                <a:schemeClr val="dk1"/>
              </a:solidFill>
              <a:latin typeface="Calibri"/>
              <a:ea typeface="Calibri"/>
              <a:cs typeface="Calibri"/>
              <a:sym typeface="Calibri"/>
            </a:endParaRPr>
          </a:p>
        </p:txBody>
      </p:sp>
      <p:pic>
        <p:nvPicPr>
          <p:cNvPr id="419" name="Google Shape;419;p48"/>
          <p:cNvPicPr preferRelativeResize="0"/>
          <p:nvPr/>
        </p:nvPicPr>
        <p:blipFill rotWithShape="1">
          <a:blip r:embed="rId3">
            <a:alphaModFix/>
          </a:blip>
          <a:srcRect b="0" l="0" r="0" t="0"/>
          <a:stretch/>
        </p:blipFill>
        <p:spPr>
          <a:xfrm>
            <a:off x="4800600" y="1507435"/>
            <a:ext cx="3810000" cy="28575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9"/>
          <p:cNvSpPr txBox="1"/>
          <p:nvPr>
            <p:ph type="title"/>
          </p:nvPr>
        </p:nvSpPr>
        <p:spPr>
          <a:xfrm>
            <a:off x="457200" y="274638"/>
            <a:ext cx="8229600" cy="639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Poultry Operations</a:t>
            </a:r>
            <a:endParaRPr b="1" i="0" sz="4400" u="none" cap="none" strike="noStrike">
              <a:solidFill>
                <a:srgbClr val="006838"/>
              </a:solidFill>
              <a:latin typeface="Arial"/>
              <a:ea typeface="Arial"/>
              <a:cs typeface="Arial"/>
              <a:sym typeface="Arial"/>
            </a:endParaRPr>
          </a:p>
        </p:txBody>
      </p:sp>
      <p:sp>
        <p:nvSpPr>
          <p:cNvPr id="426" name="Google Shape;426;p49"/>
          <p:cNvSpPr txBox="1"/>
          <p:nvPr>
            <p:ph idx="1" type="body"/>
          </p:nvPr>
        </p:nvSpPr>
        <p:spPr>
          <a:xfrm>
            <a:off x="4648200" y="1828800"/>
            <a:ext cx="4038600" cy="48006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9E0838"/>
              </a:buClr>
              <a:buFont typeface="Arial"/>
              <a:buNone/>
            </a:pPr>
            <a:r>
              <a:rPr b="1" i="0" lang="en-US" sz="1950" u="sng" cap="none" strike="noStrike">
                <a:solidFill>
                  <a:srgbClr val="9E0838"/>
                </a:solidFill>
                <a:latin typeface="Calibri"/>
                <a:ea typeface="Calibri"/>
                <a:cs typeface="Calibri"/>
                <a:sym typeface="Calibri"/>
              </a:rPr>
              <a:t>Electricity Use:</a:t>
            </a:r>
            <a:endParaRPr/>
          </a:p>
          <a:p>
            <a:pPr indent="0" lvl="0" marL="0" marR="0" rtl="0" algn="l">
              <a:lnSpc>
                <a:spcPct val="80000"/>
              </a:lnSpc>
              <a:spcBef>
                <a:spcPts val="392"/>
              </a:spcBef>
              <a:spcAft>
                <a:spcPts val="0"/>
              </a:spcAft>
              <a:buClr>
                <a:schemeClr val="dk1"/>
              </a:buClr>
              <a:buFont typeface="Arial"/>
              <a:buNone/>
            </a:pPr>
            <a:r>
              <a:t/>
            </a:r>
            <a:endParaRPr b="0" i="0" sz="1950" u="none" cap="none" strike="noStrike">
              <a:solidFill>
                <a:schemeClr val="dk1"/>
              </a:solidFill>
              <a:latin typeface="Calibri"/>
              <a:ea typeface="Calibri"/>
              <a:cs typeface="Calibri"/>
              <a:sym typeface="Calibri"/>
            </a:endParaRPr>
          </a:p>
          <a:p>
            <a:pPr indent="-342900" lvl="0" marL="342900" marR="0" rtl="0" algn="l">
              <a:lnSpc>
                <a:spcPct val="80000"/>
              </a:lnSpc>
              <a:spcBef>
                <a:spcPts val="390"/>
              </a:spcBef>
              <a:spcAft>
                <a:spcPts val="0"/>
              </a:spcAft>
              <a:buClr>
                <a:schemeClr val="dk1"/>
              </a:buClr>
              <a:buSzPts val="1950"/>
              <a:buFont typeface="Arial"/>
              <a:buChar char="•"/>
            </a:pPr>
            <a:r>
              <a:rPr b="0" i="0" lang="en-US" sz="1950" u="none" cap="none" strike="noStrike">
                <a:solidFill>
                  <a:schemeClr val="dk1"/>
                </a:solidFill>
                <a:latin typeface="Calibri"/>
                <a:ea typeface="Calibri"/>
                <a:cs typeface="Calibri"/>
                <a:sym typeface="Calibri"/>
              </a:rPr>
              <a:t>Breeder farms – 85% of emissions</a:t>
            </a:r>
            <a:endParaRPr/>
          </a:p>
          <a:p>
            <a:pPr indent="0" lvl="0" marL="0" marR="0" rtl="0" algn="l">
              <a:lnSpc>
                <a:spcPct val="80000"/>
              </a:lnSpc>
              <a:spcBef>
                <a:spcPts val="392"/>
              </a:spcBef>
              <a:spcAft>
                <a:spcPts val="0"/>
              </a:spcAft>
              <a:buClr>
                <a:schemeClr val="dk1"/>
              </a:buClr>
              <a:buFont typeface="Arial"/>
              <a:buNone/>
            </a:pPr>
            <a:r>
              <a:t/>
            </a:r>
            <a:endParaRPr b="0" i="0" sz="1950" u="none" cap="none" strike="noStrike">
              <a:solidFill>
                <a:schemeClr val="dk1"/>
              </a:solidFill>
              <a:latin typeface="Calibri"/>
              <a:ea typeface="Calibri"/>
              <a:cs typeface="Calibri"/>
              <a:sym typeface="Calibri"/>
            </a:endParaRPr>
          </a:p>
          <a:p>
            <a:pPr indent="0" lvl="0" marL="0" marR="0" rtl="0" algn="l">
              <a:lnSpc>
                <a:spcPct val="80000"/>
              </a:lnSpc>
              <a:spcBef>
                <a:spcPts val="390"/>
              </a:spcBef>
              <a:spcAft>
                <a:spcPts val="0"/>
              </a:spcAft>
              <a:buClr>
                <a:srgbClr val="9E0838"/>
              </a:buClr>
              <a:buFont typeface="Arial"/>
              <a:buNone/>
            </a:pPr>
            <a:r>
              <a:rPr b="1" i="0" lang="en-US" sz="1950" u="sng" cap="none" strike="noStrike">
                <a:solidFill>
                  <a:srgbClr val="9E0838"/>
                </a:solidFill>
                <a:latin typeface="Calibri"/>
                <a:ea typeface="Calibri"/>
                <a:cs typeface="Calibri"/>
                <a:sym typeface="Calibri"/>
              </a:rPr>
              <a:t>Reduce electricity use in houses</a:t>
            </a:r>
            <a:endParaRPr/>
          </a:p>
          <a:p>
            <a:pPr indent="0" lvl="0" marL="0" marR="0" rtl="0" algn="l">
              <a:lnSpc>
                <a:spcPct val="80000"/>
              </a:lnSpc>
              <a:spcBef>
                <a:spcPts val="392"/>
              </a:spcBef>
              <a:spcAft>
                <a:spcPts val="0"/>
              </a:spcAft>
              <a:buClr>
                <a:schemeClr val="dk1"/>
              </a:buClr>
              <a:buFont typeface="Arial"/>
              <a:buNone/>
            </a:pPr>
            <a:r>
              <a:t/>
            </a:r>
            <a:endParaRPr b="0" i="0" sz="1950" u="none" cap="none" strike="noStrike">
              <a:solidFill>
                <a:schemeClr val="dk1"/>
              </a:solidFill>
              <a:latin typeface="Calibri"/>
              <a:ea typeface="Calibri"/>
              <a:cs typeface="Calibri"/>
              <a:sym typeface="Calibri"/>
            </a:endParaRPr>
          </a:p>
          <a:p>
            <a:pPr indent="-342900" lvl="0" marL="342900" marR="0" rtl="0" algn="l">
              <a:lnSpc>
                <a:spcPct val="80000"/>
              </a:lnSpc>
              <a:spcBef>
                <a:spcPts val="390"/>
              </a:spcBef>
              <a:spcAft>
                <a:spcPts val="0"/>
              </a:spcAft>
              <a:buClr>
                <a:schemeClr val="dk1"/>
              </a:buClr>
              <a:buSzPts val="1950"/>
              <a:buFont typeface="Arial"/>
              <a:buChar char="•"/>
            </a:pPr>
            <a:r>
              <a:rPr b="0" i="0" lang="en-US" sz="1950" u="none" cap="none" strike="noStrike">
                <a:solidFill>
                  <a:schemeClr val="dk1"/>
                </a:solidFill>
                <a:latin typeface="Calibri"/>
                <a:ea typeface="Calibri"/>
                <a:cs typeface="Calibri"/>
                <a:sym typeface="Calibri"/>
              </a:rPr>
              <a:t>Improve energy efficiency</a:t>
            </a:r>
            <a:endParaRPr/>
          </a:p>
          <a:p>
            <a:pPr indent="-285750" lvl="1" marL="742950" marR="0" rtl="0" algn="l">
              <a:lnSpc>
                <a:spcPct val="80000"/>
              </a:lnSpc>
              <a:spcBef>
                <a:spcPts val="34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exhaust fans</a:t>
            </a:r>
            <a:endParaRPr/>
          </a:p>
          <a:p>
            <a:pPr indent="-285750" lvl="1" marL="742950" marR="0" rtl="0" algn="l">
              <a:lnSpc>
                <a:spcPct val="80000"/>
              </a:lnSpc>
              <a:spcBef>
                <a:spcPts val="34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lighting</a:t>
            </a:r>
            <a:endParaRPr/>
          </a:p>
          <a:p>
            <a:pPr indent="-285750" lvl="1" marL="742950" marR="0" rtl="0" algn="l">
              <a:lnSpc>
                <a:spcPct val="80000"/>
              </a:lnSpc>
              <a:spcBef>
                <a:spcPts val="34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generators</a:t>
            </a:r>
            <a:endParaRPr/>
          </a:p>
          <a:p>
            <a:pPr indent="-285750" lvl="1" marL="742950" marR="0" rtl="0" algn="l">
              <a:lnSpc>
                <a:spcPct val="80000"/>
              </a:lnSpc>
              <a:spcBef>
                <a:spcPts val="340"/>
              </a:spcBef>
              <a:spcAft>
                <a:spcPts val="0"/>
              </a:spcAft>
              <a:buClr>
                <a:schemeClr val="dk1"/>
              </a:buClr>
              <a:buSzPts val="1700"/>
              <a:buFont typeface="Arial"/>
              <a:buChar char="•"/>
            </a:pPr>
            <a:r>
              <a:rPr b="0" i="0" lang="en-US" sz="1700" u="none" cap="none" strike="noStrike">
                <a:solidFill>
                  <a:schemeClr val="dk1"/>
                </a:solidFill>
                <a:latin typeface="Calibri"/>
                <a:ea typeface="Calibri"/>
                <a:cs typeface="Calibri"/>
                <a:sym typeface="Calibri"/>
              </a:rPr>
              <a:t>incinerators</a:t>
            </a:r>
            <a:endParaRPr/>
          </a:p>
          <a:p>
            <a:pPr indent="-342900" lvl="0" marL="342900" marR="0" rtl="0" algn="l">
              <a:lnSpc>
                <a:spcPct val="80000"/>
              </a:lnSpc>
              <a:spcBef>
                <a:spcPts val="390"/>
              </a:spcBef>
              <a:spcAft>
                <a:spcPts val="0"/>
              </a:spcAft>
              <a:buClr>
                <a:schemeClr val="dk1"/>
              </a:buClr>
              <a:buSzPts val="1950"/>
              <a:buFont typeface="Arial"/>
              <a:buChar char="•"/>
            </a:pPr>
            <a:r>
              <a:rPr b="0" i="0" lang="en-US" sz="1950" u="none" cap="none" strike="noStrike">
                <a:solidFill>
                  <a:schemeClr val="dk1"/>
                </a:solidFill>
                <a:latin typeface="Calibri"/>
                <a:ea typeface="Calibri"/>
                <a:cs typeface="Calibri"/>
                <a:sym typeface="Calibri"/>
              </a:rPr>
              <a:t>Install circulatory fans to reduce temperature stratification</a:t>
            </a:r>
            <a:endParaRPr/>
          </a:p>
          <a:p>
            <a:pPr indent="-342900" lvl="0" marL="342900" marR="0" rtl="0" algn="l">
              <a:lnSpc>
                <a:spcPct val="80000"/>
              </a:lnSpc>
              <a:spcBef>
                <a:spcPts val="390"/>
              </a:spcBef>
              <a:spcAft>
                <a:spcPts val="0"/>
              </a:spcAft>
              <a:buClr>
                <a:schemeClr val="dk1"/>
              </a:buClr>
              <a:buSzPts val="1950"/>
              <a:buFont typeface="Arial"/>
              <a:buChar char="•"/>
            </a:pPr>
            <a:r>
              <a:rPr b="0" i="0" lang="en-US" sz="1950" u="none" cap="none" strike="noStrike">
                <a:solidFill>
                  <a:schemeClr val="dk1"/>
                </a:solidFill>
                <a:latin typeface="Calibri"/>
                <a:ea typeface="Calibri"/>
                <a:cs typeface="Calibri"/>
                <a:sym typeface="Calibri"/>
              </a:rPr>
              <a:t>Use radiant instead of gas heaters for brooding</a:t>
            </a:r>
            <a:endParaRPr b="0" i="0" sz="1950" u="none" cap="none" strike="noStrike">
              <a:solidFill>
                <a:schemeClr val="dk1"/>
              </a:solidFill>
              <a:latin typeface="Calibri"/>
              <a:ea typeface="Calibri"/>
              <a:cs typeface="Calibri"/>
              <a:sym typeface="Calibri"/>
            </a:endParaRPr>
          </a:p>
        </p:txBody>
      </p:sp>
      <p:pic>
        <p:nvPicPr>
          <p:cNvPr id="427" name="Google Shape;427;p49"/>
          <p:cNvPicPr preferRelativeResize="0"/>
          <p:nvPr>
            <p:ph idx="2" type="body"/>
          </p:nvPr>
        </p:nvPicPr>
        <p:blipFill rotWithShape="1">
          <a:blip r:embed="rId3">
            <a:alphaModFix/>
          </a:blip>
          <a:srcRect b="0" l="0" r="0" t="0"/>
          <a:stretch/>
        </p:blipFill>
        <p:spPr>
          <a:xfrm>
            <a:off x="609600" y="1828800"/>
            <a:ext cx="3133898" cy="2344189"/>
          </a:xfrm>
          <a:prstGeom prst="rect">
            <a:avLst/>
          </a:prstGeom>
          <a:noFill/>
          <a:ln cap="flat" cmpd="sng" w="9525">
            <a:solidFill>
              <a:schemeClr val="dk1"/>
            </a:solidFill>
            <a:prstDash val="solid"/>
            <a:round/>
            <a:headEnd len="sm" w="sm" type="none"/>
            <a:tailEnd len="sm" w="sm" type="none"/>
          </a:ln>
        </p:spPr>
      </p:pic>
      <p:pic>
        <p:nvPicPr>
          <p:cNvPr id="428" name="Google Shape;428;p49"/>
          <p:cNvPicPr preferRelativeResize="0"/>
          <p:nvPr/>
        </p:nvPicPr>
        <p:blipFill rotWithShape="1">
          <a:blip r:embed="rId4">
            <a:alphaModFix/>
          </a:blip>
          <a:srcRect b="0" l="0" r="0" t="0"/>
          <a:stretch/>
        </p:blipFill>
        <p:spPr>
          <a:xfrm>
            <a:off x="304789" y="4419600"/>
            <a:ext cx="4123960" cy="2285734"/>
          </a:xfrm>
          <a:prstGeom prst="rect">
            <a:avLst/>
          </a:prstGeom>
          <a:noFill/>
          <a:ln cap="flat" cmpd="sng" w="9525">
            <a:solidFill>
              <a:schemeClr val="dk1"/>
            </a:solidFill>
            <a:prstDash val="solid"/>
            <a:round/>
            <a:headEnd len="sm" w="sm" type="none"/>
            <a:tailEnd len="sm" w="sm" type="none"/>
          </a:ln>
        </p:spPr>
      </p:pic>
      <p:sp>
        <p:nvSpPr>
          <p:cNvPr id="429" name="Google Shape;429;p49"/>
          <p:cNvSpPr txBox="1"/>
          <p:nvPr/>
        </p:nvSpPr>
        <p:spPr>
          <a:xfrm>
            <a:off x="6019800" y="6331437"/>
            <a:ext cx="16494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(Dunkley, 2011)</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0"/>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Methane Capture</a:t>
            </a:r>
            <a:endParaRPr b="1" i="0" sz="4400" u="none" cap="none" strike="noStrike">
              <a:solidFill>
                <a:srgbClr val="006838"/>
              </a:solidFill>
              <a:latin typeface="Arial"/>
              <a:ea typeface="Arial"/>
              <a:cs typeface="Arial"/>
              <a:sym typeface="Arial"/>
            </a:endParaRPr>
          </a:p>
        </p:txBody>
      </p:sp>
      <p:pic>
        <p:nvPicPr>
          <p:cNvPr id="436" name="Google Shape;436;p50"/>
          <p:cNvPicPr preferRelativeResize="0"/>
          <p:nvPr/>
        </p:nvPicPr>
        <p:blipFill rotWithShape="1">
          <a:blip r:embed="rId3">
            <a:alphaModFix/>
          </a:blip>
          <a:srcRect b="0" l="0" r="0" t="0"/>
          <a:stretch/>
        </p:blipFill>
        <p:spPr>
          <a:xfrm>
            <a:off x="762000" y="2050773"/>
            <a:ext cx="3429000" cy="2571750"/>
          </a:xfrm>
          <a:prstGeom prst="rect">
            <a:avLst/>
          </a:prstGeom>
          <a:noFill/>
          <a:ln cap="flat" cmpd="sng" w="9525">
            <a:solidFill>
              <a:schemeClr val="dk1"/>
            </a:solidFill>
            <a:prstDash val="solid"/>
            <a:round/>
            <a:headEnd len="sm" w="sm" type="none"/>
            <a:tailEnd len="sm" w="sm" type="none"/>
          </a:ln>
        </p:spPr>
      </p:pic>
      <p:sp>
        <p:nvSpPr>
          <p:cNvPr id="437" name="Google Shape;437;p50"/>
          <p:cNvSpPr txBox="1"/>
          <p:nvPr/>
        </p:nvSpPr>
        <p:spPr>
          <a:xfrm>
            <a:off x="2667000" y="5148590"/>
            <a:ext cx="358200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Manure Storage Covers</a:t>
            </a:r>
            <a:endParaRPr b="0" i="0" sz="2800" u="none" cap="none" strike="noStrike">
              <a:solidFill>
                <a:schemeClr val="dk1"/>
              </a:solidFill>
              <a:latin typeface="Calibri"/>
              <a:ea typeface="Calibri"/>
              <a:cs typeface="Calibri"/>
              <a:sym typeface="Calibri"/>
            </a:endParaRPr>
          </a:p>
        </p:txBody>
      </p:sp>
      <p:pic>
        <p:nvPicPr>
          <p:cNvPr id="438" name="Google Shape;438;p50"/>
          <p:cNvPicPr preferRelativeResize="0"/>
          <p:nvPr/>
        </p:nvPicPr>
        <p:blipFill rotWithShape="1">
          <a:blip r:embed="rId4">
            <a:alphaModFix/>
          </a:blip>
          <a:srcRect b="0" l="0" r="0" t="0"/>
          <a:stretch/>
        </p:blipFill>
        <p:spPr>
          <a:xfrm>
            <a:off x="5001039" y="2034621"/>
            <a:ext cx="3454238" cy="2587902"/>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5"/>
          <p:cNvPicPr preferRelativeResize="0"/>
          <p:nvPr/>
        </p:nvPicPr>
        <p:blipFill rotWithShape="1">
          <a:blip r:embed="rId3">
            <a:alphaModFix/>
          </a:blip>
          <a:srcRect b="0" l="0" r="0" t="0"/>
          <a:stretch/>
        </p:blipFill>
        <p:spPr>
          <a:xfrm>
            <a:off x="228600" y="1371600"/>
            <a:ext cx="8534400" cy="4953000"/>
          </a:xfrm>
          <a:prstGeom prst="rect">
            <a:avLst/>
          </a:prstGeom>
          <a:noFill/>
          <a:ln>
            <a:noFill/>
          </a:ln>
        </p:spPr>
      </p:pic>
      <p:sp>
        <p:nvSpPr>
          <p:cNvPr id="93" name="Google Shape;93;p15"/>
          <p:cNvSpPr txBox="1"/>
          <p:nvPr/>
        </p:nvSpPr>
        <p:spPr>
          <a:xfrm>
            <a:off x="6172200" y="6305034"/>
            <a:ext cx="2819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Capper et al. 2009, 2011</a:t>
            </a:r>
            <a:endParaRPr b="0" i="0" sz="1800" u="none" cap="none" strike="noStrike">
              <a:solidFill>
                <a:schemeClr val="dk1"/>
              </a:solidFill>
              <a:latin typeface="Calibri"/>
              <a:ea typeface="Calibri"/>
              <a:cs typeface="Calibri"/>
              <a:sym typeface="Calibri"/>
            </a:endParaRPr>
          </a:p>
        </p:txBody>
      </p:sp>
      <p:sp>
        <p:nvSpPr>
          <p:cNvPr id="94" name="Google Shape;94;p15"/>
          <p:cNvSpPr txBox="1"/>
          <p:nvPr/>
        </p:nvSpPr>
        <p:spPr>
          <a:xfrm>
            <a:off x="2743199" y="838200"/>
            <a:ext cx="410227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1"/>
                </a:solidFill>
                <a:latin typeface="Calibri"/>
                <a:ea typeface="Calibri"/>
                <a:cs typeface="Calibri"/>
                <a:sym typeface="Calibri"/>
              </a:rPr>
              <a:t>Reduced Carbon Footprint</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51"/>
          <p:cNvPicPr preferRelativeResize="0"/>
          <p:nvPr>
            <p:ph idx="1" type="body"/>
          </p:nvPr>
        </p:nvPicPr>
        <p:blipFill rotWithShape="1">
          <a:blip r:embed="rId3">
            <a:alphaModFix/>
          </a:blip>
          <a:srcRect b="0" l="0" r="0" t="0"/>
          <a:stretch/>
        </p:blipFill>
        <p:spPr>
          <a:xfrm>
            <a:off x="533400" y="1747105"/>
            <a:ext cx="3076575" cy="4102100"/>
          </a:xfrm>
          <a:prstGeom prst="rect">
            <a:avLst/>
          </a:prstGeom>
          <a:noFill/>
          <a:ln cap="flat" cmpd="sng" w="9525">
            <a:solidFill>
              <a:schemeClr val="dk1"/>
            </a:solidFill>
            <a:prstDash val="solid"/>
            <a:round/>
            <a:headEnd len="sm" w="sm" type="none"/>
            <a:tailEnd len="sm" w="sm" type="none"/>
          </a:ln>
        </p:spPr>
      </p:pic>
      <p:sp>
        <p:nvSpPr>
          <p:cNvPr id="445" name="Google Shape;445;p51"/>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Methane Capture</a:t>
            </a:r>
            <a:endParaRPr b="1" i="0" sz="4400" u="none" cap="none" strike="noStrike">
              <a:solidFill>
                <a:srgbClr val="006838"/>
              </a:solidFill>
              <a:latin typeface="Arial"/>
              <a:ea typeface="Arial"/>
              <a:cs typeface="Arial"/>
              <a:sym typeface="Arial"/>
            </a:endParaRPr>
          </a:p>
        </p:txBody>
      </p:sp>
      <p:sp>
        <p:nvSpPr>
          <p:cNvPr id="446" name="Google Shape;446;p51"/>
          <p:cNvSpPr txBox="1"/>
          <p:nvPr/>
        </p:nvSpPr>
        <p:spPr>
          <a:xfrm>
            <a:off x="3886200" y="4953000"/>
            <a:ext cx="5105400" cy="914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Converts methane to carbon dioxide</a:t>
            </a:r>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Source of on-farm renewable energy</a:t>
            </a:r>
            <a:endParaRPr b="0" i="0" sz="2000" u="none" cap="none" strike="noStrike">
              <a:solidFill>
                <a:schemeClr val="dk1"/>
              </a:solidFill>
              <a:latin typeface="Arial"/>
              <a:ea typeface="Arial"/>
              <a:cs typeface="Arial"/>
              <a:sym typeface="Arial"/>
            </a:endParaRPr>
          </a:p>
        </p:txBody>
      </p:sp>
      <p:pic>
        <p:nvPicPr>
          <p:cNvPr id="447" name="Google Shape;447;p51"/>
          <p:cNvPicPr preferRelativeResize="0"/>
          <p:nvPr>
            <p:ph idx="2" type="body"/>
          </p:nvPr>
        </p:nvPicPr>
        <p:blipFill rotWithShape="1">
          <a:blip r:embed="rId4">
            <a:alphaModFix/>
          </a:blip>
          <a:srcRect b="0" l="0" r="0" t="0"/>
          <a:stretch/>
        </p:blipFill>
        <p:spPr>
          <a:xfrm>
            <a:off x="4648200" y="1447800"/>
            <a:ext cx="4038600" cy="30289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2"/>
          <p:cNvSpPr txBox="1"/>
          <p:nvPr>
            <p:ph type="title"/>
          </p:nvPr>
        </p:nvSpPr>
        <p:spPr>
          <a:xfrm>
            <a:off x="3810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Anaerobic Digestion</a:t>
            </a:r>
            <a:endParaRPr b="1" i="0" sz="4400" u="none" cap="none" strike="noStrike">
              <a:solidFill>
                <a:srgbClr val="006838"/>
              </a:solidFill>
              <a:latin typeface="Arial"/>
              <a:ea typeface="Arial"/>
              <a:cs typeface="Arial"/>
              <a:sym typeface="Arial"/>
            </a:endParaRPr>
          </a:p>
        </p:txBody>
      </p:sp>
      <p:pic>
        <p:nvPicPr>
          <p:cNvPr id="454" name="Google Shape;454;p52"/>
          <p:cNvPicPr preferRelativeResize="0"/>
          <p:nvPr/>
        </p:nvPicPr>
        <p:blipFill rotWithShape="1">
          <a:blip r:embed="rId3">
            <a:alphaModFix/>
          </a:blip>
          <a:srcRect b="0" l="0" r="0" t="0"/>
          <a:stretch/>
        </p:blipFill>
        <p:spPr>
          <a:xfrm>
            <a:off x="762000" y="1371600"/>
            <a:ext cx="3413760" cy="2384298"/>
          </a:xfrm>
          <a:prstGeom prst="rect">
            <a:avLst/>
          </a:prstGeom>
          <a:noFill/>
          <a:ln cap="flat" cmpd="sng" w="19050">
            <a:solidFill>
              <a:schemeClr val="dk1"/>
            </a:solidFill>
            <a:prstDash val="solid"/>
            <a:round/>
            <a:headEnd len="sm" w="sm" type="none"/>
            <a:tailEnd len="sm" w="sm" type="none"/>
          </a:ln>
        </p:spPr>
      </p:pic>
      <p:pic>
        <p:nvPicPr>
          <p:cNvPr id="455" name="Google Shape;455;p52"/>
          <p:cNvPicPr preferRelativeResize="0"/>
          <p:nvPr/>
        </p:nvPicPr>
        <p:blipFill rotWithShape="1">
          <a:blip r:embed="rId4">
            <a:alphaModFix/>
          </a:blip>
          <a:srcRect b="0" l="0" r="0" t="0"/>
          <a:stretch/>
        </p:blipFill>
        <p:spPr>
          <a:xfrm>
            <a:off x="4800600" y="1371600"/>
            <a:ext cx="3124200" cy="2404960"/>
          </a:xfrm>
          <a:prstGeom prst="rect">
            <a:avLst/>
          </a:prstGeom>
          <a:noFill/>
          <a:ln cap="flat" cmpd="sng" w="19050">
            <a:solidFill>
              <a:schemeClr val="dk1"/>
            </a:solidFill>
            <a:prstDash val="solid"/>
            <a:round/>
            <a:headEnd len="sm" w="sm" type="none"/>
            <a:tailEnd len="sm" w="sm" type="none"/>
          </a:ln>
        </p:spPr>
      </p:pic>
      <p:pic>
        <p:nvPicPr>
          <p:cNvPr id="456" name="Google Shape;456;p52"/>
          <p:cNvPicPr preferRelativeResize="0"/>
          <p:nvPr/>
        </p:nvPicPr>
        <p:blipFill rotWithShape="1">
          <a:blip r:embed="rId5">
            <a:alphaModFix/>
          </a:blip>
          <a:srcRect b="0" l="0" r="0" t="0"/>
          <a:stretch/>
        </p:blipFill>
        <p:spPr>
          <a:xfrm>
            <a:off x="1785979" y="3945928"/>
            <a:ext cx="5465480" cy="2495903"/>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53"/>
          <p:cNvPicPr preferRelativeResize="0"/>
          <p:nvPr/>
        </p:nvPicPr>
        <p:blipFill rotWithShape="1">
          <a:blip r:embed="rId3">
            <a:alphaModFix/>
          </a:blip>
          <a:srcRect b="0" l="0" r="0" t="0"/>
          <a:stretch/>
        </p:blipFill>
        <p:spPr>
          <a:xfrm>
            <a:off x="207487" y="74679"/>
            <a:ext cx="8622464" cy="671320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54"/>
          <p:cNvPicPr preferRelativeResize="0"/>
          <p:nvPr/>
        </p:nvPicPr>
        <p:blipFill rotWithShape="1">
          <a:blip r:embed="rId3">
            <a:alphaModFix/>
          </a:blip>
          <a:srcRect b="0" l="0" r="0" t="0"/>
          <a:stretch/>
        </p:blipFill>
        <p:spPr>
          <a:xfrm>
            <a:off x="284649" y="2010303"/>
            <a:ext cx="4267200" cy="2841955"/>
          </a:xfrm>
          <a:prstGeom prst="rect">
            <a:avLst/>
          </a:prstGeom>
          <a:noFill/>
          <a:ln cap="flat" cmpd="sng" w="19050">
            <a:solidFill>
              <a:schemeClr val="dk1"/>
            </a:solidFill>
            <a:prstDash val="solid"/>
            <a:round/>
            <a:headEnd len="sm" w="sm" type="none"/>
            <a:tailEnd len="sm" w="sm" type="none"/>
          </a:ln>
        </p:spPr>
      </p:pic>
      <p:sp>
        <p:nvSpPr>
          <p:cNvPr id="469" name="Google Shape;469;p54"/>
          <p:cNvSpPr txBox="1"/>
          <p:nvPr/>
        </p:nvSpPr>
        <p:spPr>
          <a:xfrm>
            <a:off x="4619900" y="2123230"/>
            <a:ext cx="4367265" cy="261610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sng" cap="none" strike="noStrike">
                <a:solidFill>
                  <a:schemeClr val="dk1"/>
                </a:solidFill>
                <a:latin typeface="Calibri"/>
                <a:ea typeface="Calibri"/>
                <a:cs typeface="Calibri"/>
                <a:sym typeface="Calibri"/>
              </a:rPr>
              <a:t>Other Benefits</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Odor control</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Renewable energy generation</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Potential revenue source</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Pathogen reduction</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Improvement in water quality</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Conversion of nutrients from organic to inorganic form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5"/>
          <p:cNvSpPr txBox="1"/>
          <p:nvPr>
            <p:ph idx="1" type="body"/>
          </p:nvPr>
        </p:nvSpPr>
        <p:spPr>
          <a:xfrm>
            <a:off x="4152900" y="1676400"/>
            <a:ext cx="4191000" cy="1600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Reduce storage time</a:t>
            </a:r>
            <a:endParaRPr/>
          </a:p>
          <a:p>
            <a:pPr indent="-342900" lvl="0" marL="342900" marR="0" rtl="0" algn="l">
              <a:lnSpc>
                <a:spcPct val="9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Biological treatment </a:t>
            </a:r>
            <a:endParaRPr/>
          </a:p>
          <a:p>
            <a:pPr indent="-342900" lvl="0" marL="342900" marR="0" rtl="0" algn="l">
              <a:lnSpc>
                <a:spcPct val="9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Crop nutrient source</a:t>
            </a:r>
            <a:endParaRPr/>
          </a:p>
          <a:p>
            <a:pPr indent="-342900" lvl="0" marL="342900" marR="0" rtl="0" algn="l">
              <a:lnSpc>
                <a:spcPct val="9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Build organic matter</a:t>
            </a:r>
            <a:endParaRPr/>
          </a:p>
        </p:txBody>
      </p:sp>
      <p:sp>
        <p:nvSpPr>
          <p:cNvPr id="476" name="Google Shape;476;p55"/>
          <p:cNvSpPr txBox="1"/>
          <p:nvPr>
            <p:ph type="title"/>
          </p:nvPr>
        </p:nvSpPr>
        <p:spPr>
          <a:xfrm>
            <a:off x="457200" y="762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Land Application</a:t>
            </a:r>
            <a:endParaRPr b="1" i="0" sz="4400" u="none" cap="none" strike="noStrike">
              <a:solidFill>
                <a:srgbClr val="006838"/>
              </a:solidFill>
              <a:latin typeface="Arial"/>
              <a:ea typeface="Arial"/>
              <a:cs typeface="Arial"/>
              <a:sym typeface="Arial"/>
            </a:endParaRPr>
          </a:p>
        </p:txBody>
      </p:sp>
      <p:pic>
        <p:nvPicPr>
          <p:cNvPr id="477" name="Google Shape;477;p55"/>
          <p:cNvPicPr preferRelativeResize="0"/>
          <p:nvPr/>
        </p:nvPicPr>
        <p:blipFill rotWithShape="1">
          <a:blip r:embed="rId3">
            <a:alphaModFix/>
          </a:blip>
          <a:srcRect b="0" l="0" r="0" t="0"/>
          <a:stretch/>
        </p:blipFill>
        <p:spPr>
          <a:xfrm>
            <a:off x="609600" y="3962400"/>
            <a:ext cx="3048000" cy="2286000"/>
          </a:xfrm>
          <a:prstGeom prst="rect">
            <a:avLst/>
          </a:prstGeom>
          <a:noFill/>
          <a:ln cap="flat" cmpd="sng" w="9525">
            <a:solidFill>
              <a:schemeClr val="dk1"/>
            </a:solidFill>
            <a:prstDash val="solid"/>
            <a:round/>
            <a:headEnd len="sm" w="sm" type="none"/>
            <a:tailEnd len="sm" w="sm" type="none"/>
          </a:ln>
        </p:spPr>
      </p:pic>
      <p:pic>
        <p:nvPicPr>
          <p:cNvPr id="478" name="Google Shape;478;p55"/>
          <p:cNvPicPr preferRelativeResize="0"/>
          <p:nvPr/>
        </p:nvPicPr>
        <p:blipFill rotWithShape="1">
          <a:blip r:embed="rId4">
            <a:alphaModFix/>
          </a:blip>
          <a:srcRect b="0" l="0" r="0" t="0"/>
          <a:stretch/>
        </p:blipFill>
        <p:spPr>
          <a:xfrm>
            <a:off x="587188" y="1219200"/>
            <a:ext cx="3070412" cy="2252390"/>
          </a:xfrm>
          <a:prstGeom prst="rect">
            <a:avLst/>
          </a:prstGeom>
          <a:noFill/>
          <a:ln cap="flat" cmpd="sng" w="9525">
            <a:solidFill>
              <a:schemeClr val="dk1"/>
            </a:solidFill>
            <a:prstDash val="solid"/>
            <a:round/>
            <a:headEnd len="sm" w="sm" type="none"/>
            <a:tailEnd len="sm" w="sm" type="none"/>
          </a:ln>
        </p:spPr>
      </p:pic>
      <p:pic>
        <p:nvPicPr>
          <p:cNvPr id="479" name="Google Shape;479;p55"/>
          <p:cNvPicPr preferRelativeResize="0"/>
          <p:nvPr/>
        </p:nvPicPr>
        <p:blipFill rotWithShape="1">
          <a:blip r:embed="rId5">
            <a:alphaModFix/>
          </a:blip>
          <a:srcRect b="0" l="0" r="0" t="0"/>
          <a:stretch/>
        </p:blipFill>
        <p:spPr>
          <a:xfrm>
            <a:off x="4343400" y="3717811"/>
            <a:ext cx="3810000" cy="25273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6"/>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Land Application</a:t>
            </a:r>
            <a:endParaRPr b="1" i="0" sz="4400" u="none" cap="none" strike="noStrike">
              <a:solidFill>
                <a:srgbClr val="006838"/>
              </a:solidFill>
              <a:latin typeface="Arial"/>
              <a:ea typeface="Arial"/>
              <a:cs typeface="Arial"/>
              <a:sym typeface="Arial"/>
            </a:endParaRPr>
          </a:p>
        </p:txBody>
      </p:sp>
      <p:sp>
        <p:nvSpPr>
          <p:cNvPr id="486" name="Google Shape;486;p56"/>
          <p:cNvSpPr txBox="1"/>
          <p:nvPr>
            <p:ph idx="1" type="body"/>
          </p:nvPr>
        </p:nvSpPr>
        <p:spPr>
          <a:xfrm>
            <a:off x="609600" y="2003311"/>
            <a:ext cx="7543800" cy="34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Font typeface="Arial"/>
              <a:buNone/>
            </a:pPr>
            <a:r>
              <a:rPr b="1" i="0" lang="en-US" sz="2200" u="sng" cap="none" strike="noStrike">
                <a:solidFill>
                  <a:srgbClr val="3F3F3F"/>
                </a:solidFill>
                <a:latin typeface="Arial"/>
                <a:ea typeface="Arial"/>
                <a:cs typeface="Arial"/>
                <a:sym typeface="Arial"/>
              </a:rPr>
              <a:t>Mitigation Strategies</a:t>
            </a:r>
            <a:endParaRPr/>
          </a:p>
          <a:p>
            <a:pPr indent="0" lvl="0" marL="0" marR="0" rtl="0" algn="l">
              <a:spcBef>
                <a:spcPts val="444"/>
              </a:spcBef>
              <a:spcAft>
                <a:spcPts val="0"/>
              </a:spcAft>
              <a:buClr>
                <a:srgbClr val="3F3F3F"/>
              </a:buClr>
              <a:buFont typeface="Arial"/>
              <a:buNone/>
            </a:pPr>
            <a:r>
              <a:t/>
            </a:r>
            <a:endParaRPr b="0" i="0" sz="2200" u="none" cap="none" strike="noStrike">
              <a:solidFill>
                <a:srgbClr val="3F3F3F"/>
              </a:solidFill>
              <a:latin typeface="Arial"/>
              <a:ea typeface="Arial"/>
              <a:cs typeface="Arial"/>
              <a:sym typeface="Arial"/>
            </a:endParaRPr>
          </a:p>
          <a:p>
            <a:pPr indent="-342900" lvl="0" marL="342900" marR="0" rtl="0" algn="l">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Reduce initial N concentration</a:t>
            </a:r>
            <a:endParaRPr/>
          </a:p>
          <a:p>
            <a:pPr indent="-342900" lvl="0" marL="342900" marR="0" rtl="0" algn="l">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Avoid application to wet soils</a:t>
            </a:r>
            <a:endParaRPr/>
          </a:p>
          <a:p>
            <a:pPr indent="-342900" lvl="0" marL="342900" marR="0" rtl="0" algn="l">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Maintain pH &gt; 6.5</a:t>
            </a:r>
            <a:endParaRPr/>
          </a:p>
          <a:p>
            <a:pPr indent="-342900" lvl="0" marL="342900" marR="0" rtl="0" algn="l">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Apply to a growing crop</a:t>
            </a:r>
            <a:endParaRPr/>
          </a:p>
          <a:p>
            <a:pPr indent="-342900" lvl="0" marL="342900" marR="0" rtl="0" algn="l">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Balance manure nutrient application with crop needs</a:t>
            </a:r>
            <a:endParaRPr/>
          </a:p>
          <a:p>
            <a:pPr indent="-342900" lvl="0" marL="342900" marR="0" rtl="0" algn="l">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Apply or move manure subsurface</a:t>
            </a:r>
            <a:endParaRPr/>
          </a:p>
          <a:p>
            <a:pPr indent="-201930" lvl="0" marL="342900" marR="0" rtl="0" algn="l">
              <a:spcBef>
                <a:spcPts val="444"/>
              </a:spcBef>
              <a:spcAft>
                <a:spcPts val="0"/>
              </a:spcAft>
              <a:buClr>
                <a:srgbClr val="3F3F3F"/>
              </a:buClr>
              <a:buSzPts val="2220"/>
              <a:buFont typeface="Arial"/>
              <a:buNone/>
            </a:pPr>
            <a:r>
              <a:t/>
            </a:r>
            <a:endParaRPr b="0" i="0" sz="2200" u="none" cap="none" strike="noStrike">
              <a:solidFill>
                <a:srgbClr val="3F3F3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7"/>
          <p:cNvSpPr txBox="1"/>
          <p:nvPr>
            <p:ph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Land &amp; Pasture Management</a:t>
            </a:r>
            <a:endParaRPr b="1" i="0" sz="4000" u="none" cap="none" strike="noStrike">
              <a:solidFill>
                <a:srgbClr val="006838"/>
              </a:solidFill>
              <a:latin typeface="Arial"/>
              <a:ea typeface="Arial"/>
              <a:cs typeface="Arial"/>
              <a:sym typeface="Arial"/>
            </a:endParaRPr>
          </a:p>
        </p:txBody>
      </p:sp>
      <p:sp>
        <p:nvSpPr>
          <p:cNvPr id="493" name="Google Shape;493;p57"/>
          <p:cNvSpPr txBox="1"/>
          <p:nvPr>
            <p:ph idx="1" type="body"/>
          </p:nvPr>
        </p:nvSpPr>
        <p:spPr>
          <a:xfrm>
            <a:off x="452544" y="1828799"/>
            <a:ext cx="4621308" cy="224509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F3F3F"/>
              </a:buClr>
              <a:buSzPts val="2600"/>
              <a:buFont typeface="Arial"/>
              <a:buChar char="•"/>
            </a:pPr>
            <a:r>
              <a:rPr b="0" i="0" lang="en-US" sz="2600" u="none" cap="none" strike="noStrike">
                <a:solidFill>
                  <a:srgbClr val="3F3F3F"/>
                </a:solidFill>
                <a:latin typeface="Arial"/>
                <a:ea typeface="Arial"/>
                <a:cs typeface="Arial"/>
                <a:sym typeface="Arial"/>
              </a:rPr>
              <a:t>Maintain vegetation</a:t>
            </a:r>
            <a:endParaRPr/>
          </a:p>
          <a:p>
            <a:pPr indent="-342900" lvl="0" marL="342900" marR="0" rtl="0" algn="l">
              <a:spcBef>
                <a:spcPts val="520"/>
              </a:spcBef>
              <a:spcAft>
                <a:spcPts val="0"/>
              </a:spcAft>
              <a:buClr>
                <a:srgbClr val="3F3F3F"/>
              </a:buClr>
              <a:buSzPts val="2600"/>
              <a:buFont typeface="Arial"/>
              <a:buChar char="•"/>
            </a:pPr>
            <a:r>
              <a:rPr b="0" i="0" lang="en-US" sz="2600" u="none" cap="none" strike="noStrike">
                <a:solidFill>
                  <a:srgbClr val="3F3F3F"/>
                </a:solidFill>
                <a:latin typeface="Arial"/>
                <a:ea typeface="Arial"/>
                <a:cs typeface="Arial"/>
                <a:sym typeface="Arial"/>
              </a:rPr>
              <a:t>Plant trees - Silvopasture</a:t>
            </a:r>
            <a:endParaRPr b="0" i="0" sz="2600" u="none" cap="none" strike="noStrike">
              <a:solidFill>
                <a:srgbClr val="3F3F3F"/>
              </a:solidFill>
              <a:latin typeface="Arial"/>
              <a:ea typeface="Arial"/>
              <a:cs typeface="Arial"/>
              <a:sym typeface="Arial"/>
            </a:endParaRPr>
          </a:p>
          <a:p>
            <a:pPr indent="-342900" lvl="0" marL="342900" marR="0" rtl="0" algn="l">
              <a:spcBef>
                <a:spcPts val="520"/>
              </a:spcBef>
              <a:spcAft>
                <a:spcPts val="0"/>
              </a:spcAft>
              <a:buClr>
                <a:srgbClr val="3F3F3F"/>
              </a:buClr>
              <a:buSzPts val="2600"/>
              <a:buFont typeface="Arial"/>
              <a:buChar char="•"/>
            </a:pPr>
            <a:r>
              <a:rPr b="0" i="0" lang="en-US" sz="2600" u="none" cap="none" strike="noStrike">
                <a:solidFill>
                  <a:srgbClr val="3F3F3F"/>
                </a:solidFill>
                <a:latin typeface="Arial"/>
                <a:ea typeface="Arial"/>
                <a:cs typeface="Arial"/>
                <a:sym typeface="Arial"/>
              </a:rPr>
              <a:t>Fertilizer application BMP’s</a:t>
            </a:r>
            <a:endParaRPr b="0" i="0" sz="2600" u="none" cap="none" strike="noStrike">
              <a:solidFill>
                <a:srgbClr val="3F3F3F"/>
              </a:solidFill>
              <a:latin typeface="Arial"/>
              <a:ea typeface="Arial"/>
              <a:cs typeface="Arial"/>
              <a:sym typeface="Arial"/>
            </a:endParaRPr>
          </a:p>
        </p:txBody>
      </p:sp>
      <p:pic>
        <p:nvPicPr>
          <p:cNvPr id="494" name="Google Shape;494;p57"/>
          <p:cNvPicPr preferRelativeResize="0"/>
          <p:nvPr/>
        </p:nvPicPr>
        <p:blipFill rotWithShape="1">
          <a:blip r:embed="rId3">
            <a:alphaModFix/>
          </a:blip>
          <a:srcRect b="0" l="0" r="0" t="0"/>
          <a:stretch/>
        </p:blipFill>
        <p:spPr>
          <a:xfrm>
            <a:off x="4979895" y="4073891"/>
            <a:ext cx="3482788" cy="2316054"/>
          </a:xfrm>
          <a:prstGeom prst="rect">
            <a:avLst/>
          </a:prstGeom>
          <a:noFill/>
          <a:ln cap="flat" cmpd="sng" w="9525">
            <a:solidFill>
              <a:schemeClr val="dk1"/>
            </a:solidFill>
            <a:prstDash val="solid"/>
            <a:round/>
            <a:headEnd len="sm" w="sm" type="none"/>
            <a:tailEnd len="sm" w="sm" type="none"/>
          </a:ln>
        </p:spPr>
      </p:pic>
      <p:pic>
        <p:nvPicPr>
          <p:cNvPr id="495" name="Google Shape;495;p57"/>
          <p:cNvPicPr preferRelativeResize="0"/>
          <p:nvPr/>
        </p:nvPicPr>
        <p:blipFill rotWithShape="1">
          <a:blip r:embed="rId4">
            <a:alphaModFix/>
          </a:blip>
          <a:srcRect b="0" l="0" r="0" t="0"/>
          <a:stretch/>
        </p:blipFill>
        <p:spPr>
          <a:xfrm>
            <a:off x="5078507" y="1371600"/>
            <a:ext cx="3276600" cy="2460051"/>
          </a:xfrm>
          <a:prstGeom prst="rect">
            <a:avLst/>
          </a:prstGeom>
          <a:noFill/>
          <a:ln cap="flat" cmpd="sng" w="9525">
            <a:solidFill>
              <a:schemeClr val="dk1"/>
            </a:solidFill>
            <a:prstDash val="solid"/>
            <a:round/>
            <a:headEnd len="sm" w="sm" type="none"/>
            <a:tailEnd len="sm" w="sm" type="none"/>
          </a:ln>
        </p:spPr>
      </p:pic>
      <p:pic>
        <p:nvPicPr>
          <p:cNvPr id="496" name="Google Shape;496;p57"/>
          <p:cNvPicPr preferRelativeResize="0"/>
          <p:nvPr/>
        </p:nvPicPr>
        <p:blipFill rotWithShape="1">
          <a:blip r:embed="rId5">
            <a:alphaModFix/>
          </a:blip>
          <a:srcRect b="0" l="0" r="0" t="0"/>
          <a:stretch/>
        </p:blipFill>
        <p:spPr>
          <a:xfrm>
            <a:off x="609600" y="4212802"/>
            <a:ext cx="3714161" cy="217714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8"/>
          <p:cNvSpPr txBox="1"/>
          <p:nvPr>
            <p:ph idx="1" type="body"/>
          </p:nvPr>
        </p:nvSpPr>
        <p:spPr>
          <a:xfrm>
            <a:off x="457200" y="1524000"/>
            <a:ext cx="49530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Grazing system changes</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Changing from traditional pasture grazing to intensive feedlot system</a:t>
            </a:r>
            <a:endParaRPr/>
          </a:p>
          <a:p>
            <a:pPr indent="-342900" lvl="0" marL="342900" marR="0" rtl="0" algn="l">
              <a:lnSpc>
                <a:spcPct val="8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Feeding strategies</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Lipid supplements</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Ionophores</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Plant compounds</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Probiotics and organic acids</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Improved genetics</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Lower protein diet (swine)</a:t>
            </a:r>
            <a:endParaRPr/>
          </a:p>
          <a:p>
            <a:pPr indent="-342900" lvl="0" marL="342900" marR="0" rtl="0" algn="l">
              <a:lnSpc>
                <a:spcPct val="80000"/>
              </a:lnSpc>
              <a:spcBef>
                <a:spcPts val="440"/>
              </a:spcBef>
              <a:spcAft>
                <a:spcPts val="0"/>
              </a:spcAft>
              <a:buClr>
                <a:srgbClr val="3F3F3F"/>
              </a:buClr>
              <a:buSzPts val="2200"/>
              <a:buFont typeface="Arial"/>
              <a:buChar char="•"/>
            </a:pPr>
            <a:r>
              <a:rPr b="0" i="0" lang="en-US" sz="2200" u="none" cap="none" strike="noStrike">
                <a:solidFill>
                  <a:srgbClr val="3F3F3F"/>
                </a:solidFill>
                <a:latin typeface="Arial"/>
                <a:ea typeface="Arial"/>
                <a:cs typeface="Arial"/>
                <a:sym typeface="Arial"/>
              </a:rPr>
              <a:t>Manure management</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Manure compaction</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Frequency of spreading</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Manure aeration</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Solid-liquid separation (swine)</a:t>
            </a:r>
            <a:endParaRPr/>
          </a:p>
          <a:p>
            <a:pPr indent="-285750" lvl="1" marL="742950" marR="0" rtl="0" algn="l">
              <a:lnSpc>
                <a:spcPct val="80000"/>
              </a:lnSpc>
              <a:spcBef>
                <a:spcPts val="370"/>
              </a:spcBef>
              <a:spcAft>
                <a:spcPts val="0"/>
              </a:spcAft>
              <a:buClr>
                <a:srgbClr val="3F3F3F"/>
              </a:buClr>
              <a:buSzPts val="1850"/>
              <a:buFont typeface="Arial"/>
              <a:buChar char="−"/>
            </a:pPr>
            <a:r>
              <a:rPr b="0" i="0" lang="en-US" sz="1850" u="none" cap="none" strike="noStrike">
                <a:solidFill>
                  <a:srgbClr val="3F3F3F"/>
                </a:solidFill>
                <a:latin typeface="Arial"/>
                <a:ea typeface="Arial"/>
                <a:cs typeface="Arial"/>
                <a:sym typeface="Arial"/>
              </a:rPr>
              <a:t>Bedding materials (swine)</a:t>
            </a:r>
            <a:endParaRPr b="0" i="0" sz="1850" u="none" cap="none" strike="noStrike">
              <a:solidFill>
                <a:srgbClr val="3F3F3F"/>
              </a:solidFill>
              <a:latin typeface="Arial"/>
              <a:ea typeface="Arial"/>
              <a:cs typeface="Arial"/>
              <a:sym typeface="Arial"/>
            </a:endParaRPr>
          </a:p>
        </p:txBody>
      </p:sp>
      <p:sp>
        <p:nvSpPr>
          <p:cNvPr id="503" name="Google Shape;503;p58"/>
          <p:cNvSpPr txBox="1"/>
          <p:nvPr>
            <p:ph type="title"/>
          </p:nvPr>
        </p:nvSpPr>
        <p:spPr>
          <a:xfrm>
            <a:off x="441044" y="228600"/>
            <a:ext cx="8229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Emerging Mitigation Practices</a:t>
            </a:r>
            <a:endParaRPr b="1" i="0" sz="4000" u="none" cap="none" strike="noStrike">
              <a:solidFill>
                <a:srgbClr val="006838"/>
              </a:solidFill>
              <a:latin typeface="Arial"/>
              <a:ea typeface="Arial"/>
              <a:cs typeface="Arial"/>
              <a:sym typeface="Arial"/>
            </a:endParaRPr>
          </a:p>
        </p:txBody>
      </p:sp>
      <p:sp>
        <p:nvSpPr>
          <p:cNvPr id="504" name="Google Shape;504;p58"/>
          <p:cNvSpPr txBox="1"/>
          <p:nvPr/>
        </p:nvSpPr>
        <p:spPr>
          <a:xfrm>
            <a:off x="6172200" y="6251972"/>
            <a:ext cx="250119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(Archibeque et al., 2012)</a:t>
            </a:r>
            <a:endParaRPr b="0" i="0" sz="1800" u="none" cap="none" strike="noStrike">
              <a:solidFill>
                <a:schemeClr val="dk1"/>
              </a:solidFill>
              <a:latin typeface="Calibri"/>
              <a:ea typeface="Calibri"/>
              <a:cs typeface="Calibri"/>
              <a:sym typeface="Calibri"/>
            </a:endParaRPr>
          </a:p>
        </p:txBody>
      </p:sp>
      <p:pic>
        <p:nvPicPr>
          <p:cNvPr id="505" name="Google Shape;505;p58"/>
          <p:cNvPicPr preferRelativeResize="0"/>
          <p:nvPr/>
        </p:nvPicPr>
        <p:blipFill rotWithShape="1">
          <a:blip r:embed="rId3">
            <a:alphaModFix/>
          </a:blip>
          <a:srcRect b="0" l="0" r="0" t="0"/>
          <a:stretch/>
        </p:blipFill>
        <p:spPr>
          <a:xfrm>
            <a:off x="6553200" y="1447800"/>
            <a:ext cx="2120198" cy="1431134"/>
          </a:xfrm>
          <a:prstGeom prst="rect">
            <a:avLst/>
          </a:prstGeom>
          <a:noFill/>
          <a:ln cap="flat" cmpd="sng" w="9525">
            <a:solidFill>
              <a:schemeClr val="dk1"/>
            </a:solidFill>
            <a:prstDash val="solid"/>
            <a:round/>
            <a:headEnd len="sm" w="sm" type="none"/>
            <a:tailEnd len="sm" w="sm" type="none"/>
          </a:ln>
        </p:spPr>
      </p:pic>
      <p:pic>
        <p:nvPicPr>
          <p:cNvPr id="506" name="Google Shape;506;p58"/>
          <p:cNvPicPr preferRelativeResize="0"/>
          <p:nvPr/>
        </p:nvPicPr>
        <p:blipFill rotWithShape="1">
          <a:blip r:embed="rId4">
            <a:alphaModFix/>
          </a:blip>
          <a:srcRect b="0" l="0" r="0" t="0"/>
          <a:stretch/>
        </p:blipFill>
        <p:spPr>
          <a:xfrm>
            <a:off x="4948570" y="2667000"/>
            <a:ext cx="2447260" cy="1305205"/>
          </a:xfrm>
          <a:prstGeom prst="rect">
            <a:avLst/>
          </a:prstGeom>
          <a:noFill/>
          <a:ln cap="flat" cmpd="sng" w="9525">
            <a:solidFill>
              <a:schemeClr val="dk1"/>
            </a:solidFill>
            <a:prstDash val="solid"/>
            <a:round/>
            <a:headEnd len="sm" w="sm" type="none"/>
            <a:tailEnd len="sm" w="sm" type="none"/>
          </a:ln>
        </p:spPr>
      </p:pic>
      <p:pic>
        <p:nvPicPr>
          <p:cNvPr id="507" name="Google Shape;507;p58"/>
          <p:cNvPicPr preferRelativeResize="0"/>
          <p:nvPr/>
        </p:nvPicPr>
        <p:blipFill rotWithShape="1">
          <a:blip r:embed="rId5">
            <a:alphaModFix/>
          </a:blip>
          <a:srcRect b="0" l="0" r="0" t="0"/>
          <a:stretch/>
        </p:blipFill>
        <p:spPr>
          <a:xfrm>
            <a:off x="6583017" y="3810000"/>
            <a:ext cx="2111726" cy="1402186"/>
          </a:xfrm>
          <a:prstGeom prst="rect">
            <a:avLst/>
          </a:prstGeom>
          <a:noFill/>
          <a:ln cap="flat" cmpd="sng" w="19050">
            <a:solidFill>
              <a:schemeClr val="dk1"/>
            </a:solidFill>
            <a:prstDash val="solid"/>
            <a:round/>
            <a:headEnd len="sm" w="sm" type="none"/>
            <a:tailEnd len="sm" w="sm" type="none"/>
          </a:ln>
        </p:spPr>
      </p:pic>
      <p:pic>
        <p:nvPicPr>
          <p:cNvPr id="508" name="Google Shape;508;p58"/>
          <p:cNvPicPr preferRelativeResize="0"/>
          <p:nvPr>
            <p:ph idx="2" type="body"/>
          </p:nvPr>
        </p:nvPicPr>
        <p:blipFill rotWithShape="1">
          <a:blip r:embed="rId6">
            <a:alphaModFix/>
          </a:blip>
          <a:srcRect b="0" l="0" r="0" t="0"/>
          <a:stretch/>
        </p:blipFill>
        <p:spPr>
          <a:xfrm>
            <a:off x="5105400" y="4784873"/>
            <a:ext cx="1960703" cy="14670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9"/>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Summary</a:t>
            </a:r>
            <a:endParaRPr b="1" i="0" sz="4400" u="none" cap="none" strike="noStrike">
              <a:solidFill>
                <a:srgbClr val="006838"/>
              </a:solidFill>
              <a:latin typeface="Arial"/>
              <a:ea typeface="Arial"/>
              <a:cs typeface="Arial"/>
              <a:sym typeface="Arial"/>
            </a:endParaRPr>
          </a:p>
        </p:txBody>
      </p:sp>
      <p:sp>
        <p:nvSpPr>
          <p:cNvPr id="515" name="Google Shape;515;p59"/>
          <p:cNvSpPr txBox="1"/>
          <p:nvPr>
            <p:ph idx="1" type="body"/>
          </p:nvPr>
        </p:nvSpPr>
        <p:spPr>
          <a:xfrm>
            <a:off x="457200" y="1764792"/>
            <a:ext cx="8229600" cy="448360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Mitigation practices reduce the amount of greenhouse gases released into the atmosphere.</a:t>
            </a:r>
            <a:endParaRPr/>
          </a:p>
          <a:p>
            <a:pPr indent="-342900" lvl="0" marL="342900" marR="0" rtl="0" algn="l">
              <a:spcBef>
                <a:spcPts val="64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Mitigation options vary depending with species, type of operation, and local environment.</a:t>
            </a:r>
            <a:endParaRPr/>
          </a:p>
          <a:p>
            <a:pPr indent="-342900" lvl="0" marL="342900" marR="0" rtl="0" algn="l">
              <a:spcBef>
                <a:spcPts val="64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Mitigation practices can have additional environmental and financial benefits.</a:t>
            </a:r>
            <a:endParaRPr b="0" i="0" sz="3200" u="none" cap="none" strike="noStrike">
              <a:solidFill>
                <a:srgbClr val="3F3F3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6"/>
          <p:cNvPicPr preferRelativeResize="0"/>
          <p:nvPr/>
        </p:nvPicPr>
        <p:blipFill rotWithShape="1">
          <a:blip r:embed="rId3">
            <a:alphaModFix/>
          </a:blip>
          <a:srcRect b="0" l="0" r="0" t="0"/>
          <a:stretch/>
        </p:blipFill>
        <p:spPr>
          <a:xfrm>
            <a:off x="457200" y="2209800"/>
            <a:ext cx="8214851" cy="3657600"/>
          </a:xfrm>
          <a:prstGeom prst="rect">
            <a:avLst/>
          </a:prstGeom>
          <a:noFill/>
          <a:ln>
            <a:noFill/>
          </a:ln>
        </p:spPr>
      </p:pic>
      <p:sp>
        <p:nvSpPr>
          <p:cNvPr id="101" name="Google Shape;101;p16"/>
          <p:cNvSpPr txBox="1"/>
          <p:nvPr/>
        </p:nvSpPr>
        <p:spPr>
          <a:xfrm>
            <a:off x="1169727" y="797951"/>
            <a:ext cx="707559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Relative Contribution to US Greenhouse Gas Emissions</a:t>
            </a:r>
            <a:endParaRPr b="1" i="0" sz="2400" u="none" cap="none" strike="noStrike">
              <a:solidFill>
                <a:schemeClr val="dk1"/>
              </a:solidFill>
              <a:latin typeface="Calibri"/>
              <a:ea typeface="Calibri"/>
              <a:cs typeface="Calibri"/>
              <a:sym typeface="Calibri"/>
            </a:endParaRPr>
          </a:p>
        </p:txBody>
      </p:sp>
      <p:sp>
        <p:nvSpPr>
          <p:cNvPr id="102" name="Google Shape;102;p16"/>
          <p:cNvSpPr txBox="1"/>
          <p:nvPr/>
        </p:nvSpPr>
        <p:spPr>
          <a:xfrm>
            <a:off x="7010400" y="6172200"/>
            <a:ext cx="183861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Verdana"/>
                <a:ea typeface="Verdana"/>
                <a:cs typeface="Verdana"/>
                <a:sym typeface="Verdana"/>
              </a:rPr>
              <a:t>EPA 2012</a:t>
            </a:r>
            <a:endParaRPr b="0" i="0" sz="2400" u="none" cap="none" strike="noStrike">
              <a:solidFill>
                <a:schemeClr val="dk1"/>
              </a:solidFill>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2"/>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Graphic Sources</a:t>
            </a:r>
            <a:endParaRPr b="1" i="0" sz="4000" u="none" cap="none" strike="noStrike">
              <a:solidFill>
                <a:srgbClr val="006838"/>
              </a:solidFill>
              <a:latin typeface="Arial"/>
              <a:ea typeface="Arial"/>
              <a:cs typeface="Arial"/>
              <a:sym typeface="Arial"/>
            </a:endParaRPr>
          </a:p>
        </p:txBody>
      </p:sp>
      <p:pic>
        <p:nvPicPr>
          <p:cNvPr id="530" name="Google Shape;530;p62"/>
          <p:cNvPicPr preferRelativeResize="0"/>
          <p:nvPr>
            <p:ph idx="1" type="body"/>
          </p:nvPr>
        </p:nvPicPr>
        <p:blipFill rotWithShape="1">
          <a:blip r:embed="rId3">
            <a:alphaModFix/>
          </a:blip>
          <a:srcRect b="0" l="0" r="0" t="0"/>
          <a:stretch/>
        </p:blipFill>
        <p:spPr>
          <a:xfrm>
            <a:off x="533400" y="1752600"/>
            <a:ext cx="1123511" cy="683509"/>
          </a:xfrm>
          <a:prstGeom prst="rect">
            <a:avLst/>
          </a:prstGeom>
          <a:noFill/>
          <a:ln cap="flat" cmpd="sng" w="9525">
            <a:solidFill>
              <a:schemeClr val="dk1"/>
            </a:solidFill>
            <a:prstDash val="solid"/>
            <a:miter lim="8000"/>
            <a:headEnd len="sm" w="sm" type="none"/>
            <a:tailEnd len="sm" w="sm" type="none"/>
          </a:ln>
        </p:spPr>
      </p:pic>
      <p:sp>
        <p:nvSpPr>
          <p:cNvPr id="531" name="Google Shape;531;p62"/>
          <p:cNvSpPr/>
          <p:nvPr/>
        </p:nvSpPr>
        <p:spPr>
          <a:xfrm>
            <a:off x="1676400" y="1925234"/>
            <a:ext cx="7162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http://www.usda.gov/oce/climate_change/AFGGInventory1990_2008.htm</a:t>
            </a:r>
            <a:endParaRPr/>
          </a:p>
        </p:txBody>
      </p:sp>
      <p:pic>
        <p:nvPicPr>
          <p:cNvPr id="532" name="Google Shape;532;p62"/>
          <p:cNvPicPr preferRelativeResize="0"/>
          <p:nvPr/>
        </p:nvPicPr>
        <p:blipFill rotWithShape="1">
          <a:blip r:embed="rId4">
            <a:alphaModFix/>
          </a:blip>
          <a:srcRect b="25738" l="51907" r="1396" t="8751"/>
          <a:stretch/>
        </p:blipFill>
        <p:spPr>
          <a:xfrm>
            <a:off x="685800" y="2743200"/>
            <a:ext cx="762000" cy="613753"/>
          </a:xfrm>
          <a:prstGeom prst="rect">
            <a:avLst/>
          </a:prstGeom>
          <a:noFill/>
          <a:ln>
            <a:noFill/>
          </a:ln>
        </p:spPr>
      </p:pic>
      <p:sp>
        <p:nvSpPr>
          <p:cNvPr id="533" name="Google Shape;533;p62"/>
          <p:cNvSpPr/>
          <p:nvPr/>
        </p:nvSpPr>
        <p:spPr>
          <a:xfrm>
            <a:off x="1676400" y="2828836"/>
            <a:ext cx="6934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Capper, J. L., R. A. Cady and D. E. Bauman (2009) “The Environmental Impact of Dairy Production, 1944 vs 2007.” J. An Sci. 2009.87:2160-2167</a:t>
            </a:r>
            <a:endParaRPr/>
          </a:p>
        </p:txBody>
      </p:sp>
      <p:pic>
        <p:nvPicPr>
          <p:cNvPr id="534" name="Google Shape;534;p62"/>
          <p:cNvPicPr preferRelativeResize="0"/>
          <p:nvPr/>
        </p:nvPicPr>
        <p:blipFill rotWithShape="1">
          <a:blip r:embed="rId5">
            <a:alphaModFix/>
          </a:blip>
          <a:srcRect b="0" l="0" r="0" t="0"/>
          <a:stretch/>
        </p:blipFill>
        <p:spPr>
          <a:xfrm>
            <a:off x="451937" y="4038600"/>
            <a:ext cx="1224463" cy="725400"/>
          </a:xfrm>
          <a:prstGeom prst="rect">
            <a:avLst/>
          </a:prstGeom>
          <a:noFill/>
          <a:ln>
            <a:noFill/>
          </a:ln>
        </p:spPr>
      </p:pic>
      <p:sp>
        <p:nvSpPr>
          <p:cNvPr id="535" name="Google Shape;535;p62"/>
          <p:cNvSpPr/>
          <p:nvPr/>
        </p:nvSpPr>
        <p:spPr>
          <a:xfrm>
            <a:off x="1676400" y="3699756"/>
            <a:ext cx="69342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Adapted from: Capper, J. L., R. A. Cady and D. E. Bauman. 2009. “The Environmental Impact of Dairy Production, 1944 vs 2007.” J. An Sci. 2009.87:2160-2167, and Capper, J.L. 2011. “The environmental impact of beef production in the United States: 1977 compared with 2007.” J. An Sci. 2011.89:4249-4261</a:t>
            </a:r>
            <a:endParaRPr/>
          </a:p>
        </p:txBody>
      </p:sp>
      <p:pic>
        <p:nvPicPr>
          <p:cNvPr id="536" name="Google Shape;536;p62"/>
          <p:cNvPicPr preferRelativeResize="0"/>
          <p:nvPr/>
        </p:nvPicPr>
        <p:blipFill rotWithShape="1">
          <a:blip r:embed="rId6">
            <a:alphaModFix/>
          </a:blip>
          <a:srcRect b="0" l="0" r="0" t="0"/>
          <a:stretch/>
        </p:blipFill>
        <p:spPr>
          <a:xfrm flipH="1" rot="10800000">
            <a:off x="352927" y="5553565"/>
            <a:ext cx="1323474" cy="589266"/>
          </a:xfrm>
          <a:prstGeom prst="rect">
            <a:avLst/>
          </a:prstGeom>
          <a:noFill/>
          <a:ln>
            <a:noFill/>
          </a:ln>
        </p:spPr>
      </p:pic>
      <p:sp>
        <p:nvSpPr>
          <p:cNvPr id="537" name="Google Shape;537;p62"/>
          <p:cNvSpPr/>
          <p:nvPr/>
        </p:nvSpPr>
        <p:spPr>
          <a:xfrm>
            <a:off x="1676400" y="5490167"/>
            <a:ext cx="7162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http://www.epa.gov/climatechange/ghgemissions/usinventoryreport.html</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3"/>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Photo Sources</a:t>
            </a:r>
            <a:endParaRPr b="1" i="0" sz="4000" u="none" cap="none" strike="noStrike">
              <a:solidFill>
                <a:srgbClr val="006838"/>
              </a:solidFill>
              <a:latin typeface="Arial"/>
              <a:ea typeface="Arial"/>
              <a:cs typeface="Arial"/>
              <a:sym typeface="Arial"/>
            </a:endParaRPr>
          </a:p>
        </p:txBody>
      </p:sp>
      <p:pic>
        <p:nvPicPr>
          <p:cNvPr id="544" name="Google Shape;544;p63"/>
          <p:cNvPicPr preferRelativeResize="0"/>
          <p:nvPr/>
        </p:nvPicPr>
        <p:blipFill rotWithShape="1">
          <a:blip r:embed="rId3">
            <a:alphaModFix/>
          </a:blip>
          <a:srcRect b="0" l="0" r="0" t="0"/>
          <a:stretch/>
        </p:blipFill>
        <p:spPr>
          <a:xfrm>
            <a:off x="685800" y="1981200"/>
            <a:ext cx="1746160" cy="671600"/>
          </a:xfrm>
          <a:prstGeom prst="rect">
            <a:avLst/>
          </a:prstGeom>
          <a:noFill/>
          <a:ln>
            <a:noFill/>
          </a:ln>
        </p:spPr>
      </p:pic>
      <p:sp>
        <p:nvSpPr>
          <p:cNvPr id="545" name="Google Shape;545;p63"/>
          <p:cNvSpPr/>
          <p:nvPr/>
        </p:nvSpPr>
        <p:spPr>
          <a:xfrm>
            <a:off x="2431960" y="1974867"/>
            <a:ext cx="61786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http://www.opposingviews.com/arguments/animal-agriculture-causes-global-warming</a:t>
            </a:r>
            <a:endParaRPr/>
          </a:p>
        </p:txBody>
      </p:sp>
      <p:pic>
        <p:nvPicPr>
          <p:cNvPr id="546" name="Google Shape;546;p63"/>
          <p:cNvPicPr preferRelativeResize="0"/>
          <p:nvPr/>
        </p:nvPicPr>
        <p:blipFill rotWithShape="1">
          <a:blip r:embed="rId4">
            <a:alphaModFix/>
          </a:blip>
          <a:srcRect b="0" l="0" r="0" t="0"/>
          <a:stretch/>
        </p:blipFill>
        <p:spPr>
          <a:xfrm>
            <a:off x="919936" y="3048001"/>
            <a:ext cx="1277888" cy="762000"/>
          </a:xfrm>
          <a:prstGeom prst="rect">
            <a:avLst/>
          </a:prstGeom>
          <a:noFill/>
          <a:ln>
            <a:noFill/>
          </a:ln>
        </p:spPr>
      </p:pic>
      <p:sp>
        <p:nvSpPr>
          <p:cNvPr id="547" name="Google Shape;547;p63"/>
          <p:cNvSpPr/>
          <p:nvPr/>
        </p:nvSpPr>
        <p:spPr>
          <a:xfrm>
            <a:off x="2403886" y="3244335"/>
            <a:ext cx="65877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http://www.fao.org/newsroom/en/news/2006/1000448/index.html</a:t>
            </a:r>
            <a:endParaRPr/>
          </a:p>
        </p:txBody>
      </p:sp>
      <p:pic>
        <p:nvPicPr>
          <p:cNvPr id="548" name="Google Shape;548;p63"/>
          <p:cNvPicPr preferRelativeResize="0"/>
          <p:nvPr/>
        </p:nvPicPr>
        <p:blipFill rotWithShape="1">
          <a:blip r:embed="rId5">
            <a:alphaModFix/>
          </a:blip>
          <a:srcRect b="0" l="0" r="0" t="0"/>
          <a:stretch/>
        </p:blipFill>
        <p:spPr>
          <a:xfrm>
            <a:off x="919936" y="4191000"/>
            <a:ext cx="1244317" cy="810928"/>
          </a:xfrm>
          <a:prstGeom prst="rect">
            <a:avLst/>
          </a:prstGeom>
          <a:noFill/>
          <a:ln>
            <a:noFill/>
          </a:ln>
        </p:spPr>
      </p:pic>
      <p:sp>
        <p:nvSpPr>
          <p:cNvPr id="549" name="Google Shape;549;p63"/>
          <p:cNvSpPr/>
          <p:nvPr/>
        </p:nvSpPr>
        <p:spPr>
          <a:xfrm>
            <a:off x="2286000" y="4273298"/>
            <a:ext cx="6553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http://climatecrocks.com/2012/11/11/meatless-monday/</a:t>
            </a:r>
            <a:endParaRPr/>
          </a:p>
        </p:txBody>
      </p:sp>
      <p:pic>
        <p:nvPicPr>
          <p:cNvPr id="550" name="Google Shape;550;p63"/>
          <p:cNvPicPr preferRelativeResize="0"/>
          <p:nvPr/>
        </p:nvPicPr>
        <p:blipFill rotWithShape="1">
          <a:blip r:embed="rId6">
            <a:alphaModFix/>
          </a:blip>
          <a:srcRect b="0" l="0" r="0" t="0"/>
          <a:stretch/>
        </p:blipFill>
        <p:spPr>
          <a:xfrm>
            <a:off x="1064119" y="5386774"/>
            <a:ext cx="1100134" cy="785426"/>
          </a:xfrm>
          <a:prstGeom prst="rect">
            <a:avLst/>
          </a:prstGeom>
          <a:noFill/>
          <a:ln>
            <a:noFill/>
          </a:ln>
        </p:spPr>
      </p:pic>
      <p:sp>
        <p:nvSpPr>
          <p:cNvPr id="551" name="Google Shape;551;p63"/>
          <p:cNvSpPr/>
          <p:nvPr/>
        </p:nvSpPr>
        <p:spPr>
          <a:xfrm>
            <a:off x="2286000" y="5571585"/>
            <a:ext cx="6553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http://www.animalagclimatechange.org</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4"/>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pic>
        <p:nvPicPr>
          <p:cNvPr id="558" name="Google Shape;558;p64"/>
          <p:cNvPicPr preferRelativeResize="0"/>
          <p:nvPr/>
        </p:nvPicPr>
        <p:blipFill rotWithShape="1">
          <a:blip r:embed="rId3">
            <a:alphaModFix/>
          </a:blip>
          <a:srcRect b="0" l="0" r="0" t="0"/>
          <a:stretch/>
        </p:blipFill>
        <p:spPr>
          <a:xfrm>
            <a:off x="533400" y="1905000"/>
            <a:ext cx="855310" cy="577334"/>
          </a:xfrm>
          <a:prstGeom prst="rect">
            <a:avLst/>
          </a:prstGeom>
          <a:noFill/>
          <a:ln cap="flat" cmpd="sng" w="9525">
            <a:solidFill>
              <a:schemeClr val="dk1"/>
            </a:solidFill>
            <a:prstDash val="solid"/>
            <a:round/>
            <a:headEnd len="sm" w="sm" type="none"/>
            <a:tailEnd len="sm" w="sm" type="none"/>
          </a:ln>
        </p:spPr>
      </p:pic>
      <p:sp>
        <p:nvSpPr>
          <p:cNvPr id="559" name="Google Shape;559;p64"/>
          <p:cNvSpPr txBox="1"/>
          <p:nvPr/>
        </p:nvSpPr>
        <p:spPr>
          <a:xfrm>
            <a:off x="1524000" y="2031429"/>
            <a:ext cx="53665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http://www.flickr.com/photos/sraproject/3239349122/</a:t>
            </a:r>
            <a:endParaRPr/>
          </a:p>
        </p:txBody>
      </p:sp>
      <p:pic>
        <p:nvPicPr>
          <p:cNvPr id="560" name="Google Shape;560;p64"/>
          <p:cNvPicPr preferRelativeResize="0"/>
          <p:nvPr/>
        </p:nvPicPr>
        <p:blipFill rotWithShape="1">
          <a:blip r:embed="rId4">
            <a:alphaModFix/>
          </a:blip>
          <a:srcRect b="0" l="0" r="0" t="0"/>
          <a:stretch/>
        </p:blipFill>
        <p:spPr>
          <a:xfrm>
            <a:off x="533401" y="2743200"/>
            <a:ext cx="797218" cy="533400"/>
          </a:xfrm>
          <a:prstGeom prst="rect">
            <a:avLst/>
          </a:prstGeom>
          <a:noFill/>
          <a:ln cap="flat" cmpd="sng" w="9525">
            <a:solidFill>
              <a:schemeClr val="dk1"/>
            </a:solidFill>
            <a:prstDash val="solid"/>
            <a:round/>
            <a:headEnd len="sm" w="sm" type="none"/>
            <a:tailEnd len="sm" w="sm" type="none"/>
          </a:ln>
        </p:spPr>
      </p:pic>
      <p:sp>
        <p:nvSpPr>
          <p:cNvPr id="561" name="Google Shape;561;p64"/>
          <p:cNvSpPr txBox="1"/>
          <p:nvPr/>
        </p:nvSpPr>
        <p:spPr>
          <a:xfrm>
            <a:off x="1505078" y="2825234"/>
            <a:ext cx="76658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http://www.flickr.com/photos/agrilife/4581263029/in/set-72157617951702825</a:t>
            </a:r>
            <a:endParaRPr/>
          </a:p>
        </p:txBody>
      </p:sp>
      <p:pic>
        <p:nvPicPr>
          <p:cNvPr id="562" name="Google Shape;562;p64"/>
          <p:cNvPicPr preferRelativeResize="0"/>
          <p:nvPr/>
        </p:nvPicPr>
        <p:blipFill rotWithShape="1">
          <a:blip r:embed="rId5">
            <a:alphaModFix/>
          </a:blip>
          <a:srcRect b="0" l="0" r="0" t="0"/>
          <a:stretch/>
        </p:blipFill>
        <p:spPr>
          <a:xfrm>
            <a:off x="560295" y="3581400"/>
            <a:ext cx="857250" cy="457200"/>
          </a:xfrm>
          <a:prstGeom prst="rect">
            <a:avLst/>
          </a:prstGeom>
          <a:noFill/>
          <a:ln cap="flat" cmpd="sng" w="9525">
            <a:solidFill>
              <a:schemeClr val="dk1"/>
            </a:solidFill>
            <a:prstDash val="solid"/>
            <a:round/>
            <a:headEnd len="sm" w="sm" type="none"/>
            <a:tailEnd len="sm" w="sm" type="none"/>
          </a:ln>
        </p:spPr>
      </p:pic>
      <p:sp>
        <p:nvSpPr>
          <p:cNvPr id="563" name="Google Shape;563;p64"/>
          <p:cNvSpPr txBox="1"/>
          <p:nvPr/>
        </p:nvSpPr>
        <p:spPr>
          <a:xfrm>
            <a:off x="1524000" y="3581400"/>
            <a:ext cx="63444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http://www.ny.nrcs.usda.gov/news/newsletter/winter_2011.html</a:t>
            </a:r>
            <a:endParaRPr/>
          </a:p>
        </p:txBody>
      </p:sp>
      <p:pic>
        <p:nvPicPr>
          <p:cNvPr id="564" name="Google Shape;564;p64"/>
          <p:cNvPicPr preferRelativeResize="0"/>
          <p:nvPr/>
        </p:nvPicPr>
        <p:blipFill rotWithShape="1">
          <a:blip r:embed="rId6">
            <a:alphaModFix/>
          </a:blip>
          <a:srcRect b="0" l="0" r="0" t="0"/>
          <a:stretch/>
        </p:blipFill>
        <p:spPr>
          <a:xfrm>
            <a:off x="560296" y="4343401"/>
            <a:ext cx="853440" cy="609600"/>
          </a:xfrm>
          <a:prstGeom prst="rect">
            <a:avLst/>
          </a:prstGeom>
          <a:noFill/>
          <a:ln cap="flat" cmpd="sng" w="9525">
            <a:solidFill>
              <a:schemeClr val="dk1"/>
            </a:solidFill>
            <a:prstDash val="solid"/>
            <a:round/>
            <a:headEnd len="sm" w="sm" type="none"/>
            <a:tailEnd len="sm" w="sm" type="none"/>
          </a:ln>
        </p:spPr>
      </p:pic>
      <p:sp>
        <p:nvSpPr>
          <p:cNvPr id="565" name="Google Shape;565;p64"/>
          <p:cNvSpPr txBox="1"/>
          <p:nvPr/>
        </p:nvSpPr>
        <p:spPr>
          <a:xfrm>
            <a:off x="1505078" y="4463535"/>
            <a:ext cx="39398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http://www.nc.nrcs.usda.gov/technical/</a:t>
            </a:r>
            <a:endParaRPr/>
          </a:p>
        </p:txBody>
      </p:sp>
      <p:pic>
        <p:nvPicPr>
          <p:cNvPr id="566" name="Google Shape;566;p64"/>
          <p:cNvPicPr preferRelativeResize="0"/>
          <p:nvPr/>
        </p:nvPicPr>
        <p:blipFill rotWithShape="1">
          <a:blip r:embed="rId7">
            <a:alphaModFix/>
          </a:blip>
          <a:srcRect b="0" l="0" r="0" t="0"/>
          <a:stretch/>
        </p:blipFill>
        <p:spPr>
          <a:xfrm>
            <a:off x="579345" y="5293450"/>
            <a:ext cx="838200" cy="405185"/>
          </a:xfrm>
          <a:prstGeom prst="rect">
            <a:avLst/>
          </a:prstGeom>
          <a:noFill/>
          <a:ln cap="flat" cmpd="sng" w="9525">
            <a:solidFill>
              <a:schemeClr val="dk1"/>
            </a:solidFill>
            <a:prstDash val="solid"/>
            <a:round/>
            <a:headEnd len="sm" w="sm" type="none"/>
            <a:tailEnd len="sm" w="sm" type="none"/>
          </a:ln>
        </p:spPr>
      </p:pic>
      <p:sp>
        <p:nvSpPr>
          <p:cNvPr id="567" name="Google Shape;567;p64"/>
          <p:cNvSpPr txBox="1"/>
          <p:nvPr/>
        </p:nvSpPr>
        <p:spPr>
          <a:xfrm>
            <a:off x="1524000" y="5329303"/>
            <a:ext cx="59048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http://commons.wikimedia.org/wiki/File:Suckling_piglets.jpg</a:t>
            </a:r>
            <a:endParaRPr/>
          </a:p>
        </p:txBody>
      </p:sp>
      <p:pic>
        <p:nvPicPr>
          <p:cNvPr id="568" name="Google Shape;568;p64"/>
          <p:cNvPicPr preferRelativeResize="0"/>
          <p:nvPr/>
        </p:nvPicPr>
        <p:blipFill rotWithShape="1">
          <a:blip r:embed="rId8">
            <a:alphaModFix/>
          </a:blip>
          <a:srcRect b="0" l="0" r="0" t="0"/>
          <a:stretch/>
        </p:blipFill>
        <p:spPr>
          <a:xfrm>
            <a:off x="604156" y="6050138"/>
            <a:ext cx="813389" cy="611274"/>
          </a:xfrm>
          <a:prstGeom prst="rect">
            <a:avLst/>
          </a:prstGeom>
          <a:noFill/>
          <a:ln cap="flat" cmpd="sng" w="9525">
            <a:solidFill>
              <a:schemeClr val="dk1"/>
            </a:solidFill>
            <a:prstDash val="solid"/>
            <a:round/>
            <a:headEnd len="sm" w="sm" type="none"/>
            <a:tailEnd len="sm" w="sm" type="none"/>
          </a:ln>
        </p:spPr>
      </p:pic>
      <p:sp>
        <p:nvSpPr>
          <p:cNvPr id="569" name="Google Shape;569;p64"/>
          <p:cNvSpPr txBox="1"/>
          <p:nvPr/>
        </p:nvSpPr>
        <p:spPr>
          <a:xfrm>
            <a:off x="1524000" y="6171109"/>
            <a:ext cx="602902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http://agbioresearch.msu.edu/spotlight/tackling_disease.html</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5"/>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sp>
        <p:nvSpPr>
          <p:cNvPr id="575" name="Google Shape;575;p65"/>
          <p:cNvSpPr txBox="1"/>
          <p:nvPr/>
        </p:nvSpPr>
        <p:spPr>
          <a:xfrm>
            <a:off x="1676400" y="1919106"/>
            <a:ext cx="6553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http://agnews.tamu.edu/upload/uploaded/77a6d7afbc5432f166a1a2b5e2725c8f.jpg</a:t>
            </a:r>
            <a:endParaRPr/>
          </a:p>
        </p:txBody>
      </p:sp>
      <p:pic>
        <p:nvPicPr>
          <p:cNvPr id="576" name="Google Shape;576;p65"/>
          <p:cNvPicPr preferRelativeResize="0"/>
          <p:nvPr/>
        </p:nvPicPr>
        <p:blipFill rotWithShape="1">
          <a:blip r:embed="rId3">
            <a:alphaModFix/>
          </a:blip>
          <a:srcRect b="0" l="0" r="0" t="0"/>
          <a:stretch/>
        </p:blipFill>
        <p:spPr>
          <a:xfrm>
            <a:off x="442033" y="1902008"/>
            <a:ext cx="1081967" cy="628174"/>
          </a:xfrm>
          <a:prstGeom prst="rect">
            <a:avLst/>
          </a:prstGeom>
          <a:noFill/>
          <a:ln cap="flat" cmpd="sng" w="9525">
            <a:solidFill>
              <a:schemeClr val="dk1"/>
            </a:solidFill>
            <a:prstDash val="solid"/>
            <a:round/>
            <a:headEnd len="sm" w="sm" type="none"/>
            <a:tailEnd len="sm" w="sm" type="none"/>
          </a:ln>
        </p:spPr>
      </p:pic>
      <p:pic>
        <p:nvPicPr>
          <p:cNvPr id="577" name="Google Shape;577;p65"/>
          <p:cNvPicPr preferRelativeResize="0"/>
          <p:nvPr/>
        </p:nvPicPr>
        <p:blipFill rotWithShape="1">
          <a:blip r:embed="rId4">
            <a:alphaModFix/>
          </a:blip>
          <a:srcRect b="0" l="0" r="0" t="0"/>
          <a:stretch/>
        </p:blipFill>
        <p:spPr>
          <a:xfrm>
            <a:off x="442033" y="2815700"/>
            <a:ext cx="1081967" cy="727695"/>
          </a:xfrm>
          <a:prstGeom prst="rect">
            <a:avLst/>
          </a:prstGeom>
          <a:noFill/>
          <a:ln>
            <a:noFill/>
          </a:ln>
        </p:spPr>
      </p:pic>
      <p:sp>
        <p:nvSpPr>
          <p:cNvPr id="578" name="Google Shape;578;p65"/>
          <p:cNvSpPr/>
          <p:nvPr/>
        </p:nvSpPr>
        <p:spPr>
          <a:xfrm>
            <a:off x="1676400" y="2994881"/>
            <a:ext cx="6324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http://www.agweb.com/assets/1/9/Texas-cotton-.jpg</a:t>
            </a:r>
            <a:endParaRPr/>
          </a:p>
        </p:txBody>
      </p:sp>
      <p:pic>
        <p:nvPicPr>
          <p:cNvPr id="579" name="Google Shape;579;p65"/>
          <p:cNvPicPr preferRelativeResize="0"/>
          <p:nvPr/>
        </p:nvPicPr>
        <p:blipFill rotWithShape="1">
          <a:blip r:embed="rId5">
            <a:alphaModFix/>
          </a:blip>
          <a:srcRect b="0" l="0" r="0" t="0"/>
          <a:stretch/>
        </p:blipFill>
        <p:spPr>
          <a:xfrm>
            <a:off x="442032" y="3809999"/>
            <a:ext cx="1081967" cy="811475"/>
          </a:xfrm>
          <a:prstGeom prst="rect">
            <a:avLst/>
          </a:prstGeom>
          <a:noFill/>
          <a:ln>
            <a:noFill/>
          </a:ln>
        </p:spPr>
      </p:pic>
      <p:sp>
        <p:nvSpPr>
          <p:cNvPr id="580" name="Google Shape;580;p65"/>
          <p:cNvSpPr/>
          <p:nvPr/>
        </p:nvSpPr>
        <p:spPr>
          <a:xfrm>
            <a:off x="1676400" y="3892570"/>
            <a:ext cx="653332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http://upload.wikimedia.org/wikipedia/commons/8/80/Grain_field_pivot_irrigation_2181.jpg</a:t>
            </a:r>
            <a:endParaRPr/>
          </a:p>
        </p:txBody>
      </p:sp>
      <p:pic>
        <p:nvPicPr>
          <p:cNvPr id="581" name="Google Shape;581;p65"/>
          <p:cNvPicPr preferRelativeResize="0"/>
          <p:nvPr/>
        </p:nvPicPr>
        <p:blipFill rotWithShape="1">
          <a:blip r:embed="rId6">
            <a:alphaModFix/>
          </a:blip>
          <a:srcRect b="0" l="0" r="0" t="0"/>
          <a:stretch/>
        </p:blipFill>
        <p:spPr>
          <a:xfrm>
            <a:off x="442033" y="4876799"/>
            <a:ext cx="1081966" cy="811475"/>
          </a:xfrm>
          <a:prstGeom prst="rect">
            <a:avLst/>
          </a:prstGeom>
          <a:noFill/>
          <a:ln>
            <a:noFill/>
          </a:ln>
        </p:spPr>
      </p:pic>
      <p:sp>
        <p:nvSpPr>
          <p:cNvPr id="582" name="Google Shape;582;p65"/>
          <p:cNvSpPr/>
          <p:nvPr/>
        </p:nvSpPr>
        <p:spPr>
          <a:xfrm>
            <a:off x="1696278" y="4959370"/>
            <a:ext cx="653332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http://www.uvm.edu/extension/cropsoil/wp-content/uploads/028.jpg</a:t>
            </a:r>
            <a:endParaRPr/>
          </a:p>
        </p:txBody>
      </p:sp>
      <p:pic>
        <p:nvPicPr>
          <p:cNvPr id="583" name="Google Shape;583;p65"/>
          <p:cNvPicPr preferRelativeResize="0"/>
          <p:nvPr/>
        </p:nvPicPr>
        <p:blipFill rotWithShape="1">
          <a:blip r:embed="rId7">
            <a:alphaModFix/>
          </a:blip>
          <a:srcRect b="0" l="0" r="0" t="0"/>
          <a:stretch/>
        </p:blipFill>
        <p:spPr>
          <a:xfrm>
            <a:off x="442033" y="6008429"/>
            <a:ext cx="1081967" cy="724317"/>
          </a:xfrm>
          <a:prstGeom prst="rect">
            <a:avLst/>
          </a:prstGeom>
          <a:noFill/>
          <a:ln>
            <a:noFill/>
          </a:ln>
        </p:spPr>
      </p:pic>
      <p:sp>
        <p:nvSpPr>
          <p:cNvPr id="584" name="Google Shape;584;p65"/>
          <p:cNvSpPr/>
          <p:nvPr/>
        </p:nvSpPr>
        <p:spPr>
          <a:xfrm>
            <a:off x="1696278" y="6008429"/>
            <a:ext cx="653332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http://organic.tfrec.wsu.edu/compost/Compost%20systems/Rynk%2085mid.jpg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6"/>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pic>
        <p:nvPicPr>
          <p:cNvPr id="591" name="Google Shape;591;p66"/>
          <p:cNvPicPr preferRelativeResize="0"/>
          <p:nvPr/>
        </p:nvPicPr>
        <p:blipFill rotWithShape="1">
          <a:blip r:embed="rId3">
            <a:alphaModFix/>
          </a:blip>
          <a:srcRect b="0" l="0" r="0" t="0"/>
          <a:stretch/>
        </p:blipFill>
        <p:spPr>
          <a:xfrm>
            <a:off x="533400" y="2811014"/>
            <a:ext cx="853440" cy="609600"/>
          </a:xfrm>
          <a:prstGeom prst="rect">
            <a:avLst/>
          </a:prstGeom>
          <a:noFill/>
          <a:ln cap="flat" cmpd="sng" w="9525">
            <a:solidFill>
              <a:schemeClr val="dk1"/>
            </a:solidFill>
            <a:prstDash val="solid"/>
            <a:round/>
            <a:headEnd len="sm" w="sm" type="none"/>
            <a:tailEnd len="sm" w="sm" type="none"/>
          </a:ln>
        </p:spPr>
      </p:pic>
      <p:sp>
        <p:nvSpPr>
          <p:cNvPr id="592" name="Google Shape;592;p66"/>
          <p:cNvSpPr txBox="1"/>
          <p:nvPr/>
        </p:nvSpPr>
        <p:spPr>
          <a:xfrm>
            <a:off x="1524000" y="2931148"/>
            <a:ext cx="53665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http://www.in.nrcs.usda.gov/programs/GRP/GRP.html</a:t>
            </a:r>
            <a:endParaRPr/>
          </a:p>
        </p:txBody>
      </p:sp>
      <p:pic>
        <p:nvPicPr>
          <p:cNvPr id="593" name="Google Shape;593;p66"/>
          <p:cNvPicPr preferRelativeResize="0"/>
          <p:nvPr/>
        </p:nvPicPr>
        <p:blipFill rotWithShape="1">
          <a:blip r:embed="rId4">
            <a:alphaModFix/>
          </a:blip>
          <a:srcRect b="0" l="0" r="0" t="0"/>
          <a:stretch/>
        </p:blipFill>
        <p:spPr>
          <a:xfrm>
            <a:off x="533400" y="3719119"/>
            <a:ext cx="843737" cy="609600"/>
          </a:xfrm>
          <a:prstGeom prst="rect">
            <a:avLst/>
          </a:prstGeom>
          <a:noFill/>
          <a:ln cap="flat" cmpd="sng" w="9525">
            <a:solidFill>
              <a:schemeClr val="dk1"/>
            </a:solidFill>
            <a:prstDash val="solid"/>
            <a:round/>
            <a:headEnd len="sm" w="sm" type="none"/>
            <a:tailEnd len="sm" w="sm" type="none"/>
          </a:ln>
        </p:spPr>
      </p:pic>
      <p:sp>
        <p:nvSpPr>
          <p:cNvPr id="594" name="Google Shape;594;p66"/>
          <p:cNvSpPr txBox="1"/>
          <p:nvPr/>
        </p:nvSpPr>
        <p:spPr>
          <a:xfrm>
            <a:off x="1524000" y="3839253"/>
            <a:ext cx="53665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http://www.ars.usda.gov/Main/docs.htm?docid=16944</a:t>
            </a:r>
            <a:endParaRPr/>
          </a:p>
        </p:txBody>
      </p:sp>
      <p:pic>
        <p:nvPicPr>
          <p:cNvPr id="595" name="Google Shape;595;p66"/>
          <p:cNvPicPr preferRelativeResize="0"/>
          <p:nvPr/>
        </p:nvPicPr>
        <p:blipFill rotWithShape="1">
          <a:blip r:embed="rId5">
            <a:alphaModFix/>
          </a:blip>
          <a:srcRect b="0" l="0" r="0" t="0"/>
          <a:stretch/>
        </p:blipFill>
        <p:spPr>
          <a:xfrm>
            <a:off x="533400" y="1905000"/>
            <a:ext cx="913942" cy="608685"/>
          </a:xfrm>
          <a:prstGeom prst="rect">
            <a:avLst/>
          </a:prstGeom>
          <a:noFill/>
          <a:ln cap="flat" cmpd="sng" w="19050">
            <a:solidFill>
              <a:schemeClr val="dk1"/>
            </a:solidFill>
            <a:prstDash val="solid"/>
            <a:round/>
            <a:headEnd len="sm" w="sm" type="none"/>
            <a:tailEnd len="sm" w="sm" type="none"/>
          </a:ln>
        </p:spPr>
      </p:pic>
      <p:sp>
        <p:nvSpPr>
          <p:cNvPr id="596" name="Google Shape;596;p66"/>
          <p:cNvSpPr/>
          <p:nvPr/>
        </p:nvSpPr>
        <p:spPr>
          <a:xfrm>
            <a:off x="1524000" y="2024676"/>
            <a:ext cx="69815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http://farm6.static.flickr.com/5014/5567999271_a2267f224c.jpg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7"/>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pic>
        <p:nvPicPr>
          <p:cNvPr id="602" name="Google Shape;602;p67"/>
          <p:cNvPicPr preferRelativeResize="0"/>
          <p:nvPr/>
        </p:nvPicPr>
        <p:blipFill rotWithShape="1">
          <a:blip r:embed="rId3">
            <a:alphaModFix/>
          </a:blip>
          <a:srcRect b="0" l="0" r="0" t="0"/>
          <a:stretch/>
        </p:blipFill>
        <p:spPr>
          <a:xfrm>
            <a:off x="494637" y="1890461"/>
            <a:ext cx="922020" cy="651268"/>
          </a:xfrm>
          <a:prstGeom prst="rect">
            <a:avLst/>
          </a:prstGeom>
          <a:noFill/>
          <a:ln>
            <a:noFill/>
          </a:ln>
        </p:spPr>
      </p:pic>
      <p:sp>
        <p:nvSpPr>
          <p:cNvPr id="603" name="Google Shape;603;p67"/>
          <p:cNvSpPr txBox="1"/>
          <p:nvPr/>
        </p:nvSpPr>
        <p:spPr>
          <a:xfrm>
            <a:off x="1524000" y="1895398"/>
            <a:ext cx="731519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http://paleodietnews.com/wp-content/uploads/2012/02/Cattle_eatingcorn-UDSA.jpg</a:t>
            </a:r>
            <a:endParaRPr/>
          </a:p>
        </p:txBody>
      </p:sp>
      <p:pic>
        <p:nvPicPr>
          <p:cNvPr id="604" name="Google Shape;604;p67"/>
          <p:cNvPicPr preferRelativeResize="0"/>
          <p:nvPr/>
        </p:nvPicPr>
        <p:blipFill rotWithShape="1">
          <a:blip r:embed="rId4">
            <a:alphaModFix/>
          </a:blip>
          <a:srcRect b="0" l="0" r="0" t="0"/>
          <a:stretch/>
        </p:blipFill>
        <p:spPr>
          <a:xfrm>
            <a:off x="478848" y="2819400"/>
            <a:ext cx="953598" cy="490844"/>
          </a:xfrm>
          <a:prstGeom prst="rect">
            <a:avLst/>
          </a:prstGeom>
          <a:noFill/>
          <a:ln cap="flat" cmpd="sng" w="19050">
            <a:solidFill>
              <a:schemeClr val="dk1"/>
            </a:solidFill>
            <a:prstDash val="solid"/>
            <a:round/>
            <a:headEnd len="sm" w="sm" type="none"/>
            <a:tailEnd len="sm" w="sm" type="none"/>
          </a:ln>
        </p:spPr>
      </p:pic>
      <p:sp>
        <p:nvSpPr>
          <p:cNvPr id="605" name="Google Shape;605;p67"/>
          <p:cNvSpPr/>
          <p:nvPr/>
        </p:nvSpPr>
        <p:spPr>
          <a:xfrm>
            <a:off x="1547190" y="2741656"/>
            <a:ext cx="691100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http://link.springer.com/static-content/lookinside/681/art%253A10.1007%252FBF00302453/000.png</a:t>
            </a:r>
            <a:endParaRPr/>
          </a:p>
        </p:txBody>
      </p:sp>
      <p:pic>
        <p:nvPicPr>
          <p:cNvPr id="606" name="Google Shape;606;p67"/>
          <p:cNvPicPr preferRelativeResize="0"/>
          <p:nvPr/>
        </p:nvPicPr>
        <p:blipFill rotWithShape="1">
          <a:blip r:embed="rId5">
            <a:alphaModFix/>
          </a:blip>
          <a:srcRect b="0" l="0" r="0" t="0"/>
          <a:stretch/>
        </p:blipFill>
        <p:spPr>
          <a:xfrm>
            <a:off x="494637" y="3657600"/>
            <a:ext cx="1072967" cy="306129"/>
          </a:xfrm>
          <a:prstGeom prst="rect">
            <a:avLst/>
          </a:prstGeom>
          <a:noFill/>
          <a:ln cap="flat" cmpd="sng" w="19050">
            <a:solidFill>
              <a:schemeClr val="dk1"/>
            </a:solidFill>
            <a:prstDash val="solid"/>
            <a:round/>
            <a:headEnd len="sm" w="sm" type="none"/>
            <a:tailEnd len="sm" w="sm" type="none"/>
          </a:ln>
        </p:spPr>
      </p:pic>
      <p:sp>
        <p:nvSpPr>
          <p:cNvPr id="607" name="Google Shape;607;p67"/>
          <p:cNvSpPr/>
          <p:nvPr/>
        </p:nvSpPr>
        <p:spPr>
          <a:xfrm>
            <a:off x="1567604" y="3583321"/>
            <a:ext cx="711919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http://www.journalofanimalscience.org/content/73/8/2483.full.pdf+html</a:t>
            </a:r>
            <a:endParaRPr/>
          </a:p>
        </p:txBody>
      </p:sp>
      <p:pic>
        <p:nvPicPr>
          <p:cNvPr id="608" name="Google Shape;608;p67"/>
          <p:cNvPicPr preferRelativeResize="0"/>
          <p:nvPr/>
        </p:nvPicPr>
        <p:blipFill rotWithShape="1">
          <a:blip r:embed="rId6">
            <a:alphaModFix/>
          </a:blip>
          <a:srcRect b="0" l="0" r="0" t="0"/>
          <a:stretch/>
        </p:blipFill>
        <p:spPr>
          <a:xfrm>
            <a:off x="497950" y="4267200"/>
            <a:ext cx="990600" cy="561600"/>
          </a:xfrm>
          <a:prstGeom prst="rect">
            <a:avLst/>
          </a:prstGeom>
          <a:noFill/>
          <a:ln cap="flat" cmpd="sng" w="19050">
            <a:solidFill>
              <a:schemeClr val="dk1"/>
            </a:solidFill>
            <a:prstDash val="solid"/>
            <a:round/>
            <a:headEnd len="sm" w="sm" type="none"/>
            <a:tailEnd len="sm" w="sm" type="none"/>
          </a:ln>
        </p:spPr>
      </p:pic>
      <p:sp>
        <p:nvSpPr>
          <p:cNvPr id="609" name="Google Shape;609;p67"/>
          <p:cNvSpPr/>
          <p:nvPr/>
        </p:nvSpPr>
        <p:spPr>
          <a:xfrm>
            <a:off x="1567604" y="4367135"/>
            <a:ext cx="687403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http://www.hindawi.com/journals/arch/2010/945785/abs/</a:t>
            </a:r>
            <a:endParaRPr/>
          </a:p>
        </p:txBody>
      </p:sp>
      <p:pic>
        <p:nvPicPr>
          <p:cNvPr id="610" name="Google Shape;610;p67"/>
          <p:cNvPicPr preferRelativeResize="0"/>
          <p:nvPr/>
        </p:nvPicPr>
        <p:blipFill rotWithShape="1">
          <a:blip r:embed="rId7">
            <a:alphaModFix/>
          </a:blip>
          <a:srcRect b="0" l="0" r="0" t="0"/>
          <a:stretch/>
        </p:blipFill>
        <p:spPr>
          <a:xfrm>
            <a:off x="497950" y="5079033"/>
            <a:ext cx="961437" cy="492022"/>
          </a:xfrm>
          <a:prstGeom prst="rect">
            <a:avLst/>
          </a:prstGeom>
          <a:noFill/>
          <a:ln cap="flat" cmpd="sng" w="19050">
            <a:solidFill>
              <a:schemeClr val="dk1"/>
            </a:solidFill>
            <a:prstDash val="solid"/>
            <a:round/>
            <a:headEnd len="sm" w="sm" type="none"/>
            <a:tailEnd len="sm" w="sm" type="none"/>
          </a:ln>
        </p:spPr>
      </p:pic>
      <p:pic>
        <p:nvPicPr>
          <p:cNvPr id="611" name="Google Shape;611;p67"/>
          <p:cNvPicPr preferRelativeResize="0"/>
          <p:nvPr/>
        </p:nvPicPr>
        <p:blipFill rotWithShape="1">
          <a:blip r:embed="rId8">
            <a:alphaModFix/>
          </a:blip>
          <a:srcRect b="0" l="0" r="0" t="0"/>
          <a:stretch/>
        </p:blipFill>
        <p:spPr>
          <a:xfrm>
            <a:off x="573198" y="5791200"/>
            <a:ext cx="764897" cy="927096"/>
          </a:xfrm>
          <a:prstGeom prst="rect">
            <a:avLst/>
          </a:prstGeom>
          <a:noFill/>
          <a:ln cap="flat" cmpd="sng" w="19050">
            <a:solidFill>
              <a:schemeClr val="dk1"/>
            </a:solidFill>
            <a:prstDash val="solid"/>
            <a:round/>
            <a:headEnd len="sm" w="sm" type="none"/>
            <a:tailEnd len="sm" w="sm" type="none"/>
          </a:ln>
        </p:spPr>
      </p:pic>
      <p:sp>
        <p:nvSpPr>
          <p:cNvPr id="612" name="Google Shape;612;p67"/>
          <p:cNvSpPr/>
          <p:nvPr/>
        </p:nvSpPr>
        <p:spPr>
          <a:xfrm>
            <a:off x="1567604" y="5001878"/>
            <a:ext cx="536659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http://www.fao.org/docrep/018/i3288e/i3288e.pdf</a:t>
            </a:r>
            <a:endParaRPr/>
          </a:p>
        </p:txBody>
      </p:sp>
      <p:sp>
        <p:nvSpPr>
          <p:cNvPr id="613" name="Google Shape;613;p67"/>
          <p:cNvSpPr/>
          <p:nvPr/>
        </p:nvSpPr>
        <p:spPr>
          <a:xfrm>
            <a:off x="1567604" y="5931582"/>
            <a:ext cx="551899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http://www.fao.org/docrep/018/i3288e/i3288e.pdf</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8"/>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sp>
        <p:nvSpPr>
          <p:cNvPr id="619" name="Google Shape;619;p68"/>
          <p:cNvSpPr txBox="1"/>
          <p:nvPr/>
        </p:nvSpPr>
        <p:spPr>
          <a:xfrm>
            <a:off x="1524000" y="1962633"/>
            <a:ext cx="74676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http://www.precisionnutrition.com/wordpress/wp-content/uploads/2010/06/feedlot-day-a-corn-based-feed1.jpg</a:t>
            </a:r>
            <a:endParaRPr/>
          </a:p>
        </p:txBody>
      </p:sp>
      <p:pic>
        <p:nvPicPr>
          <p:cNvPr id="620" name="Google Shape;620;p68"/>
          <p:cNvPicPr preferRelativeResize="0"/>
          <p:nvPr/>
        </p:nvPicPr>
        <p:blipFill rotWithShape="1">
          <a:blip r:embed="rId3">
            <a:alphaModFix/>
          </a:blip>
          <a:srcRect b="0" l="0" r="0" t="0"/>
          <a:stretch/>
        </p:blipFill>
        <p:spPr>
          <a:xfrm>
            <a:off x="524206" y="1922058"/>
            <a:ext cx="969977" cy="727482"/>
          </a:xfrm>
          <a:prstGeom prst="rect">
            <a:avLst/>
          </a:prstGeom>
          <a:noFill/>
          <a:ln>
            <a:noFill/>
          </a:ln>
        </p:spPr>
      </p:pic>
      <p:pic>
        <p:nvPicPr>
          <p:cNvPr id="621" name="Google Shape;621;p68"/>
          <p:cNvPicPr preferRelativeResize="0"/>
          <p:nvPr/>
        </p:nvPicPr>
        <p:blipFill rotWithShape="1">
          <a:blip r:embed="rId4">
            <a:alphaModFix/>
          </a:blip>
          <a:srcRect b="0" l="0" r="0" t="0"/>
          <a:stretch/>
        </p:blipFill>
        <p:spPr>
          <a:xfrm>
            <a:off x="524205" y="2895600"/>
            <a:ext cx="969977" cy="667630"/>
          </a:xfrm>
          <a:prstGeom prst="rect">
            <a:avLst/>
          </a:prstGeom>
          <a:noFill/>
          <a:ln>
            <a:noFill/>
          </a:ln>
        </p:spPr>
      </p:pic>
      <p:sp>
        <p:nvSpPr>
          <p:cNvPr id="622" name="Google Shape;622;p68"/>
          <p:cNvSpPr/>
          <p:nvPr/>
        </p:nvSpPr>
        <p:spPr>
          <a:xfrm>
            <a:off x="1533939" y="2895600"/>
            <a:ext cx="71628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http://www.tarleton.edu/Departments/range/New%20Photo%20Slides/Photo%20Slides%201-137/white%20clover%20colony.jpg</a:t>
            </a:r>
            <a:endParaRPr/>
          </a:p>
        </p:txBody>
      </p:sp>
      <p:pic>
        <p:nvPicPr>
          <p:cNvPr id="623" name="Google Shape;623;p68"/>
          <p:cNvPicPr preferRelativeResize="0"/>
          <p:nvPr/>
        </p:nvPicPr>
        <p:blipFill rotWithShape="1">
          <a:blip r:embed="rId5">
            <a:alphaModFix/>
          </a:blip>
          <a:srcRect b="0" l="0" r="0" t="0"/>
          <a:stretch/>
        </p:blipFill>
        <p:spPr>
          <a:xfrm>
            <a:off x="524205" y="3886200"/>
            <a:ext cx="969977" cy="646651"/>
          </a:xfrm>
          <a:prstGeom prst="rect">
            <a:avLst/>
          </a:prstGeom>
          <a:noFill/>
          <a:ln>
            <a:noFill/>
          </a:ln>
        </p:spPr>
      </p:pic>
      <p:sp>
        <p:nvSpPr>
          <p:cNvPr id="624" name="Google Shape;624;p68"/>
          <p:cNvSpPr/>
          <p:nvPr/>
        </p:nvSpPr>
        <p:spPr>
          <a:xfrm>
            <a:off x="1494183" y="3886200"/>
            <a:ext cx="71628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http://www.agweb.com/assets/1/9/NewsMainImage/Nutrition-Forages%20at%20dairy%204-23-12%20113%20-%20Copy.JPG</a:t>
            </a:r>
            <a:endParaRPr/>
          </a:p>
        </p:txBody>
      </p:sp>
      <p:pic>
        <p:nvPicPr>
          <p:cNvPr id="625" name="Google Shape;625;p68"/>
          <p:cNvPicPr preferRelativeResize="0"/>
          <p:nvPr/>
        </p:nvPicPr>
        <p:blipFill rotWithShape="1">
          <a:blip r:embed="rId6">
            <a:alphaModFix/>
          </a:blip>
          <a:srcRect b="0" l="0" r="0" t="0"/>
          <a:stretch/>
        </p:blipFill>
        <p:spPr>
          <a:xfrm>
            <a:off x="527519" y="4816791"/>
            <a:ext cx="969977" cy="701617"/>
          </a:xfrm>
          <a:prstGeom prst="rect">
            <a:avLst/>
          </a:prstGeom>
          <a:noFill/>
          <a:ln cap="flat" cmpd="sng" w="9525">
            <a:solidFill>
              <a:schemeClr val="dk1"/>
            </a:solidFill>
            <a:prstDash val="solid"/>
            <a:round/>
            <a:headEnd len="sm" w="sm" type="none"/>
            <a:tailEnd len="sm" w="sm" type="none"/>
          </a:ln>
        </p:spPr>
      </p:pic>
      <p:sp>
        <p:nvSpPr>
          <p:cNvPr id="626" name="Google Shape;626;p68"/>
          <p:cNvSpPr/>
          <p:nvPr/>
        </p:nvSpPr>
        <p:spPr>
          <a:xfrm>
            <a:off x="1533939" y="4816791"/>
            <a:ext cx="70965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http://www.agweb.com/assets/1/9/NewsMainImage/pC8-Take-the-Risk-Out-of-Manure-Fertilizer.jpg</a:t>
            </a:r>
            <a:endParaRPr/>
          </a:p>
        </p:txBody>
      </p:sp>
      <p:pic>
        <p:nvPicPr>
          <p:cNvPr id="627" name="Google Shape;627;p68"/>
          <p:cNvPicPr preferRelativeResize="0"/>
          <p:nvPr/>
        </p:nvPicPr>
        <p:blipFill rotWithShape="1">
          <a:blip r:embed="rId7">
            <a:alphaModFix/>
          </a:blip>
          <a:srcRect b="0" l="0" r="0" t="0"/>
          <a:stretch/>
        </p:blipFill>
        <p:spPr>
          <a:xfrm>
            <a:off x="527519" y="5791199"/>
            <a:ext cx="966663" cy="690197"/>
          </a:xfrm>
          <a:prstGeom prst="rect">
            <a:avLst/>
          </a:prstGeom>
          <a:noFill/>
          <a:ln cap="flat" cmpd="sng" w="19050">
            <a:solidFill>
              <a:schemeClr val="dk1"/>
            </a:solidFill>
            <a:prstDash val="solid"/>
            <a:round/>
            <a:headEnd len="sm" w="sm" type="none"/>
            <a:tailEnd len="sm" w="sm" type="none"/>
          </a:ln>
        </p:spPr>
      </p:pic>
      <p:sp>
        <p:nvSpPr>
          <p:cNvPr id="628" name="Google Shape;628;p68"/>
          <p:cNvSpPr/>
          <p:nvPr/>
        </p:nvSpPr>
        <p:spPr>
          <a:xfrm>
            <a:off x="1533939" y="5951631"/>
            <a:ext cx="709654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http://farm3.static.flickr.com/2677/5733884797_06a02cafb5.jpg</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9"/>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sp>
        <p:nvSpPr>
          <p:cNvPr id="634" name="Google Shape;634;p69"/>
          <p:cNvSpPr txBox="1"/>
          <p:nvPr/>
        </p:nvSpPr>
        <p:spPr>
          <a:xfrm>
            <a:off x="1500809" y="2101780"/>
            <a:ext cx="7467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http://www.nrcs.usda.gov/Internet/FSE_MEDIA/nrcs142p2_004761.gif</a:t>
            </a:r>
            <a:endParaRPr/>
          </a:p>
        </p:txBody>
      </p:sp>
      <p:pic>
        <p:nvPicPr>
          <p:cNvPr id="635" name="Google Shape;635;p69"/>
          <p:cNvPicPr preferRelativeResize="0"/>
          <p:nvPr/>
        </p:nvPicPr>
        <p:blipFill rotWithShape="1">
          <a:blip r:embed="rId3">
            <a:alphaModFix/>
          </a:blip>
          <a:srcRect b="0" l="0" r="0" t="0"/>
          <a:stretch/>
        </p:blipFill>
        <p:spPr>
          <a:xfrm>
            <a:off x="514267" y="1963929"/>
            <a:ext cx="969977" cy="645035"/>
          </a:xfrm>
          <a:prstGeom prst="rect">
            <a:avLst/>
          </a:prstGeom>
          <a:noFill/>
          <a:ln cap="flat" cmpd="sng" w="19050">
            <a:solidFill>
              <a:schemeClr val="dk1"/>
            </a:solidFill>
            <a:prstDash val="solid"/>
            <a:round/>
            <a:headEnd len="sm" w="sm" type="none"/>
            <a:tailEnd len="sm" w="sm" type="none"/>
          </a:ln>
        </p:spPr>
      </p:pic>
      <p:pic>
        <p:nvPicPr>
          <p:cNvPr id="636" name="Google Shape;636;p69"/>
          <p:cNvPicPr preferRelativeResize="0"/>
          <p:nvPr/>
        </p:nvPicPr>
        <p:blipFill rotWithShape="1">
          <a:blip r:embed="rId4">
            <a:alphaModFix/>
          </a:blip>
          <a:srcRect b="0" l="0" r="0" t="0"/>
          <a:stretch/>
        </p:blipFill>
        <p:spPr>
          <a:xfrm>
            <a:off x="514267" y="2971801"/>
            <a:ext cx="969977" cy="694766"/>
          </a:xfrm>
          <a:prstGeom prst="rect">
            <a:avLst/>
          </a:prstGeom>
          <a:noFill/>
          <a:ln cap="flat" cmpd="sng" w="19050">
            <a:solidFill>
              <a:schemeClr val="dk1"/>
            </a:solidFill>
            <a:prstDash val="solid"/>
            <a:round/>
            <a:headEnd len="sm" w="sm" type="none"/>
            <a:tailEnd len="sm" w="sm" type="none"/>
          </a:ln>
        </p:spPr>
      </p:pic>
      <p:sp>
        <p:nvSpPr>
          <p:cNvPr id="637" name="Google Shape;637;p69"/>
          <p:cNvSpPr/>
          <p:nvPr/>
        </p:nvSpPr>
        <p:spPr>
          <a:xfrm>
            <a:off x="1500809" y="3134518"/>
            <a:ext cx="69573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http://blogs.oregonstate.edu/abouck/files/2011/09/milk-production.jpg</a:t>
            </a:r>
            <a:endParaRPr/>
          </a:p>
        </p:txBody>
      </p:sp>
      <p:pic>
        <p:nvPicPr>
          <p:cNvPr id="638" name="Google Shape;638;p69"/>
          <p:cNvPicPr preferRelativeResize="0"/>
          <p:nvPr/>
        </p:nvPicPr>
        <p:blipFill rotWithShape="1">
          <a:blip r:embed="rId5">
            <a:alphaModFix/>
          </a:blip>
          <a:srcRect b="0" l="0" r="0" t="0"/>
          <a:stretch/>
        </p:blipFill>
        <p:spPr>
          <a:xfrm>
            <a:off x="514267" y="4038600"/>
            <a:ext cx="990600" cy="604613"/>
          </a:xfrm>
          <a:prstGeom prst="rect">
            <a:avLst/>
          </a:prstGeom>
          <a:noFill/>
          <a:ln cap="flat" cmpd="sng" w="19050">
            <a:solidFill>
              <a:schemeClr val="dk1"/>
            </a:solidFill>
            <a:prstDash val="solid"/>
            <a:round/>
            <a:headEnd len="sm" w="sm" type="none"/>
            <a:tailEnd len="sm" w="sm" type="none"/>
          </a:ln>
        </p:spPr>
      </p:pic>
      <p:sp>
        <p:nvSpPr>
          <p:cNvPr id="639" name="Google Shape;639;p69"/>
          <p:cNvSpPr/>
          <p:nvPr/>
        </p:nvSpPr>
        <p:spPr>
          <a:xfrm>
            <a:off x="1504866" y="4017740"/>
            <a:ext cx="695333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http://www.environmentalleader.com/2009/12/16/u-s-dairy-industry-plans-25-ghg-emissions-cut-by-2020/</a:t>
            </a:r>
            <a:endParaRPr/>
          </a:p>
        </p:txBody>
      </p:sp>
      <p:pic>
        <p:nvPicPr>
          <p:cNvPr id="640" name="Google Shape;640;p69"/>
          <p:cNvPicPr preferRelativeResize="0"/>
          <p:nvPr/>
        </p:nvPicPr>
        <p:blipFill rotWithShape="1">
          <a:blip r:embed="rId6">
            <a:alphaModFix/>
          </a:blip>
          <a:srcRect b="0" l="0" r="0" t="0"/>
          <a:stretch/>
        </p:blipFill>
        <p:spPr>
          <a:xfrm>
            <a:off x="687207" y="4879862"/>
            <a:ext cx="536122" cy="1017640"/>
          </a:xfrm>
          <a:prstGeom prst="rect">
            <a:avLst/>
          </a:prstGeom>
          <a:noFill/>
          <a:ln cap="flat" cmpd="sng" w="9525">
            <a:solidFill>
              <a:schemeClr val="dk1"/>
            </a:solidFill>
            <a:prstDash val="solid"/>
            <a:round/>
            <a:headEnd len="sm" w="sm" type="none"/>
            <a:tailEnd len="sm" w="sm" type="none"/>
          </a:ln>
        </p:spPr>
      </p:pic>
      <p:sp>
        <p:nvSpPr>
          <p:cNvPr id="641" name="Google Shape;641;p69"/>
          <p:cNvSpPr txBox="1"/>
          <p:nvPr/>
        </p:nvSpPr>
        <p:spPr>
          <a:xfrm>
            <a:off x="1523999" y="5204016"/>
            <a:ext cx="68704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http://www.dateline.ucdavis.edu/dl_detail.lasso?id=10566&amp;fu=080808</a:t>
            </a:r>
            <a:endParaRPr/>
          </a:p>
        </p:txBody>
      </p:sp>
      <p:pic>
        <p:nvPicPr>
          <p:cNvPr id="642" name="Google Shape;642;p69"/>
          <p:cNvPicPr preferRelativeResize="0"/>
          <p:nvPr/>
        </p:nvPicPr>
        <p:blipFill rotWithShape="1">
          <a:blip r:embed="rId7">
            <a:alphaModFix/>
          </a:blip>
          <a:srcRect b="0" l="0" r="0" t="0"/>
          <a:stretch/>
        </p:blipFill>
        <p:spPr>
          <a:xfrm>
            <a:off x="533400" y="6099062"/>
            <a:ext cx="843737" cy="632803"/>
          </a:xfrm>
          <a:prstGeom prst="rect">
            <a:avLst/>
          </a:prstGeom>
          <a:noFill/>
          <a:ln cap="flat" cmpd="sng" w="9525">
            <a:solidFill>
              <a:schemeClr val="dk1"/>
            </a:solidFill>
            <a:prstDash val="solid"/>
            <a:round/>
            <a:headEnd len="sm" w="sm" type="none"/>
            <a:tailEnd len="sm" w="sm" type="none"/>
          </a:ln>
        </p:spPr>
      </p:pic>
      <p:sp>
        <p:nvSpPr>
          <p:cNvPr id="643" name="Google Shape;643;p69"/>
          <p:cNvSpPr txBox="1"/>
          <p:nvPr/>
        </p:nvSpPr>
        <p:spPr>
          <a:xfrm>
            <a:off x="1524000" y="6230797"/>
            <a:ext cx="701268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http://www.ma.nrcs.usda.gov/news/news_Grass-based_Dairy_Tour.html</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0"/>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sp>
        <p:nvSpPr>
          <p:cNvPr id="650" name="Google Shape;650;p70"/>
          <p:cNvSpPr txBox="1"/>
          <p:nvPr/>
        </p:nvSpPr>
        <p:spPr>
          <a:xfrm>
            <a:off x="1500809" y="2101780"/>
            <a:ext cx="7467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http://www.ars.usda.gov/is/graphics/photos/may12/d1189-2i.jpg</a:t>
            </a:r>
            <a:endParaRPr/>
          </a:p>
        </p:txBody>
      </p:sp>
      <p:pic>
        <p:nvPicPr>
          <p:cNvPr id="651" name="Google Shape;651;p70"/>
          <p:cNvPicPr preferRelativeResize="0"/>
          <p:nvPr/>
        </p:nvPicPr>
        <p:blipFill rotWithShape="1">
          <a:blip r:embed="rId3">
            <a:alphaModFix/>
          </a:blip>
          <a:srcRect b="0" l="0" r="0" t="0"/>
          <a:stretch/>
        </p:blipFill>
        <p:spPr>
          <a:xfrm>
            <a:off x="678975" y="5871865"/>
            <a:ext cx="544354" cy="762000"/>
          </a:xfrm>
          <a:prstGeom prst="rect">
            <a:avLst/>
          </a:prstGeom>
          <a:noFill/>
          <a:ln cap="flat" cmpd="sng" w="9525">
            <a:solidFill>
              <a:schemeClr val="dk1"/>
            </a:solidFill>
            <a:prstDash val="solid"/>
            <a:round/>
            <a:headEnd len="sm" w="sm" type="none"/>
            <a:tailEnd len="sm" w="sm" type="none"/>
          </a:ln>
        </p:spPr>
      </p:pic>
      <p:sp>
        <p:nvSpPr>
          <p:cNvPr id="652" name="Google Shape;652;p70"/>
          <p:cNvSpPr txBox="1"/>
          <p:nvPr/>
        </p:nvSpPr>
        <p:spPr>
          <a:xfrm>
            <a:off x="1451532" y="5929699"/>
            <a:ext cx="739140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http://photogallery.nrcs.usda.gov/netpub/server.np?find&amp;catalog=catalog&amp;template=detail.np&amp;field=itemid&amp;op=matches&amp;value=279&amp;site=PhotoGallery</a:t>
            </a:r>
            <a:endParaRPr/>
          </a:p>
        </p:txBody>
      </p:sp>
      <p:pic>
        <p:nvPicPr>
          <p:cNvPr id="653" name="Google Shape;653;p70"/>
          <p:cNvPicPr preferRelativeResize="0"/>
          <p:nvPr/>
        </p:nvPicPr>
        <p:blipFill rotWithShape="1">
          <a:blip r:embed="rId4">
            <a:alphaModFix/>
          </a:blip>
          <a:srcRect b="0" l="0" r="0" t="0"/>
          <a:stretch/>
        </p:blipFill>
        <p:spPr>
          <a:xfrm>
            <a:off x="534144" y="1956550"/>
            <a:ext cx="950099" cy="659791"/>
          </a:xfrm>
          <a:prstGeom prst="rect">
            <a:avLst/>
          </a:prstGeom>
          <a:noFill/>
          <a:ln cap="flat" cmpd="sng" w="19050">
            <a:solidFill>
              <a:schemeClr val="dk1"/>
            </a:solidFill>
            <a:prstDash val="solid"/>
            <a:round/>
            <a:headEnd len="sm" w="sm" type="none"/>
            <a:tailEnd len="sm" w="sm" type="none"/>
          </a:ln>
        </p:spPr>
      </p:pic>
      <p:pic>
        <p:nvPicPr>
          <p:cNvPr id="654" name="Google Shape;654;p70"/>
          <p:cNvPicPr preferRelativeResize="0"/>
          <p:nvPr/>
        </p:nvPicPr>
        <p:blipFill rotWithShape="1">
          <a:blip r:embed="rId5">
            <a:alphaModFix/>
          </a:blip>
          <a:srcRect b="0" l="0" r="0" t="0"/>
          <a:stretch/>
        </p:blipFill>
        <p:spPr>
          <a:xfrm>
            <a:off x="534144" y="2895600"/>
            <a:ext cx="930640" cy="930640"/>
          </a:xfrm>
          <a:prstGeom prst="rect">
            <a:avLst/>
          </a:prstGeom>
          <a:noFill/>
          <a:ln>
            <a:noFill/>
          </a:ln>
        </p:spPr>
      </p:pic>
      <p:sp>
        <p:nvSpPr>
          <p:cNvPr id="655" name="Google Shape;655;p70"/>
          <p:cNvSpPr/>
          <p:nvPr/>
        </p:nvSpPr>
        <p:spPr>
          <a:xfrm>
            <a:off x="1464784" y="3176254"/>
            <a:ext cx="74506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http://pested.ifas.ufl.edu/newsletters/2010-09/dairy%20cow%20large.jpg</a:t>
            </a:r>
            <a:endParaRPr/>
          </a:p>
        </p:txBody>
      </p:sp>
      <p:pic>
        <p:nvPicPr>
          <p:cNvPr id="656" name="Google Shape;656;p70"/>
          <p:cNvPicPr preferRelativeResize="0"/>
          <p:nvPr/>
        </p:nvPicPr>
        <p:blipFill rotWithShape="1">
          <a:blip r:embed="rId6">
            <a:alphaModFix/>
          </a:blip>
          <a:srcRect b="0" l="0" r="0" t="0"/>
          <a:stretch/>
        </p:blipFill>
        <p:spPr>
          <a:xfrm>
            <a:off x="534144" y="4227769"/>
            <a:ext cx="988991" cy="467371"/>
          </a:xfrm>
          <a:prstGeom prst="rect">
            <a:avLst/>
          </a:prstGeom>
          <a:noFill/>
          <a:ln>
            <a:noFill/>
          </a:ln>
        </p:spPr>
      </p:pic>
      <p:sp>
        <p:nvSpPr>
          <p:cNvPr id="657" name="Google Shape;657;p70"/>
          <p:cNvSpPr/>
          <p:nvPr/>
        </p:nvSpPr>
        <p:spPr>
          <a:xfrm>
            <a:off x="1523998" y="3999789"/>
            <a:ext cx="701040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http://www1.extension.umn.edu/agriculture/dairy/reproduction-and-genetics/trends-in-dairy-cattle-breeding-and-genetics/img/trends-in-dairy-cattle-breeding-and-genetics.jpg</a:t>
            </a:r>
            <a:endParaRPr/>
          </a:p>
        </p:txBody>
      </p:sp>
      <p:pic>
        <p:nvPicPr>
          <p:cNvPr id="658" name="Google Shape;658;p70"/>
          <p:cNvPicPr preferRelativeResize="0"/>
          <p:nvPr/>
        </p:nvPicPr>
        <p:blipFill rotWithShape="1">
          <a:blip r:embed="rId7">
            <a:alphaModFix/>
          </a:blip>
          <a:srcRect b="0" l="0" r="0" t="0"/>
          <a:stretch/>
        </p:blipFill>
        <p:spPr>
          <a:xfrm>
            <a:off x="519791" y="5029200"/>
            <a:ext cx="1017696" cy="639481"/>
          </a:xfrm>
          <a:prstGeom prst="rect">
            <a:avLst/>
          </a:prstGeom>
          <a:noFill/>
          <a:ln>
            <a:noFill/>
          </a:ln>
        </p:spPr>
      </p:pic>
      <p:sp>
        <p:nvSpPr>
          <p:cNvPr id="659" name="Google Shape;659;p70"/>
          <p:cNvSpPr/>
          <p:nvPr/>
        </p:nvSpPr>
        <p:spPr>
          <a:xfrm>
            <a:off x="1484243" y="5068515"/>
            <a:ext cx="707311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http://en.engormix.com/MA-dairy-cattle/genetic/articles/improving-dairy-cow-fertility-t1196/103-p0.htm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7"/>
          <p:cNvPicPr preferRelativeResize="0"/>
          <p:nvPr/>
        </p:nvPicPr>
        <p:blipFill rotWithShape="1">
          <a:blip r:embed="rId3">
            <a:alphaModFix/>
          </a:blip>
          <a:srcRect b="0" l="0" r="0" t="0"/>
          <a:stretch/>
        </p:blipFill>
        <p:spPr>
          <a:xfrm rot="-1410368">
            <a:off x="194881" y="1754961"/>
            <a:ext cx="5079227" cy="1953549"/>
          </a:xfrm>
          <a:prstGeom prst="rect">
            <a:avLst/>
          </a:prstGeom>
          <a:noFill/>
          <a:ln>
            <a:noFill/>
          </a:ln>
        </p:spPr>
      </p:pic>
      <p:pic>
        <p:nvPicPr>
          <p:cNvPr id="109" name="Google Shape;109;p17"/>
          <p:cNvPicPr preferRelativeResize="0"/>
          <p:nvPr/>
        </p:nvPicPr>
        <p:blipFill rotWithShape="1">
          <a:blip r:embed="rId4">
            <a:alphaModFix/>
          </a:blip>
          <a:srcRect b="0" l="0" r="0" t="0"/>
          <a:stretch/>
        </p:blipFill>
        <p:spPr>
          <a:xfrm rot="1361474">
            <a:off x="4441878" y="1519772"/>
            <a:ext cx="4268121" cy="2545065"/>
          </a:xfrm>
          <a:prstGeom prst="rect">
            <a:avLst/>
          </a:prstGeom>
          <a:noFill/>
          <a:ln>
            <a:noFill/>
          </a:ln>
        </p:spPr>
      </p:pic>
      <p:pic>
        <p:nvPicPr>
          <p:cNvPr id="110" name="Google Shape;110;p17"/>
          <p:cNvPicPr preferRelativeResize="0"/>
          <p:nvPr/>
        </p:nvPicPr>
        <p:blipFill rotWithShape="1">
          <a:blip r:embed="rId5">
            <a:alphaModFix/>
          </a:blip>
          <a:srcRect b="0" l="0" r="0" t="0"/>
          <a:stretch/>
        </p:blipFill>
        <p:spPr>
          <a:xfrm>
            <a:off x="2337082" y="3537208"/>
            <a:ext cx="4248240" cy="276860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71"/>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sp>
        <p:nvSpPr>
          <p:cNvPr id="666" name="Google Shape;666;p71"/>
          <p:cNvSpPr txBox="1"/>
          <p:nvPr/>
        </p:nvSpPr>
        <p:spPr>
          <a:xfrm>
            <a:off x="1518386" y="4406598"/>
            <a:ext cx="712409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http://www.gillisag.com/hog/aqua_tube.php (aquatube)</a:t>
            </a:r>
            <a:endParaRPr/>
          </a:p>
        </p:txBody>
      </p:sp>
      <p:pic>
        <p:nvPicPr>
          <p:cNvPr id="667" name="Google Shape;667;p71"/>
          <p:cNvPicPr preferRelativeResize="0"/>
          <p:nvPr/>
        </p:nvPicPr>
        <p:blipFill rotWithShape="1">
          <a:blip r:embed="rId3">
            <a:alphaModFix/>
          </a:blip>
          <a:srcRect b="0" l="0" r="0" t="0"/>
          <a:stretch/>
        </p:blipFill>
        <p:spPr>
          <a:xfrm>
            <a:off x="534143" y="1962031"/>
            <a:ext cx="966665" cy="966665"/>
          </a:xfrm>
          <a:prstGeom prst="rect">
            <a:avLst/>
          </a:prstGeom>
          <a:noFill/>
          <a:ln cap="flat" cmpd="sng" w="19050">
            <a:solidFill>
              <a:schemeClr val="dk1"/>
            </a:solidFill>
            <a:prstDash val="solid"/>
            <a:round/>
            <a:headEnd len="sm" w="sm" type="none"/>
            <a:tailEnd len="sm" w="sm" type="none"/>
          </a:ln>
        </p:spPr>
      </p:pic>
      <p:pic>
        <p:nvPicPr>
          <p:cNvPr id="668" name="Google Shape;668;p71"/>
          <p:cNvPicPr preferRelativeResize="0"/>
          <p:nvPr/>
        </p:nvPicPr>
        <p:blipFill rotWithShape="1">
          <a:blip r:embed="rId4">
            <a:alphaModFix/>
          </a:blip>
          <a:srcRect b="0" l="0" r="0" t="0"/>
          <a:stretch/>
        </p:blipFill>
        <p:spPr>
          <a:xfrm>
            <a:off x="534143" y="3124200"/>
            <a:ext cx="974750" cy="779800"/>
          </a:xfrm>
          <a:prstGeom prst="rect">
            <a:avLst/>
          </a:prstGeom>
          <a:noFill/>
          <a:ln cap="flat" cmpd="sng" w="19050">
            <a:solidFill>
              <a:schemeClr val="dk1"/>
            </a:solidFill>
            <a:prstDash val="solid"/>
            <a:round/>
            <a:headEnd len="sm" w="sm" type="none"/>
            <a:tailEnd len="sm" w="sm" type="none"/>
          </a:ln>
        </p:spPr>
      </p:pic>
      <p:pic>
        <p:nvPicPr>
          <p:cNvPr id="669" name="Google Shape;669;p71"/>
          <p:cNvPicPr preferRelativeResize="0"/>
          <p:nvPr/>
        </p:nvPicPr>
        <p:blipFill rotWithShape="1">
          <a:blip r:embed="rId5">
            <a:alphaModFix/>
          </a:blip>
          <a:srcRect b="0" l="0" r="0" t="0"/>
          <a:stretch/>
        </p:blipFill>
        <p:spPr>
          <a:xfrm>
            <a:off x="623774" y="4114800"/>
            <a:ext cx="795488" cy="952928"/>
          </a:xfrm>
          <a:prstGeom prst="rect">
            <a:avLst/>
          </a:prstGeom>
          <a:noFill/>
          <a:ln cap="flat" cmpd="sng" w="19050">
            <a:solidFill>
              <a:schemeClr val="dk1"/>
            </a:solidFill>
            <a:prstDash val="solid"/>
            <a:round/>
            <a:headEnd len="sm" w="sm" type="none"/>
            <a:tailEnd len="sm" w="sm" type="none"/>
          </a:ln>
        </p:spPr>
      </p:pic>
      <p:pic>
        <p:nvPicPr>
          <p:cNvPr id="670" name="Google Shape;670;p71"/>
          <p:cNvPicPr preferRelativeResize="0"/>
          <p:nvPr/>
        </p:nvPicPr>
        <p:blipFill rotWithShape="1">
          <a:blip r:embed="rId6">
            <a:alphaModFix/>
          </a:blip>
          <a:srcRect b="0" l="0" r="0" t="0"/>
          <a:stretch/>
        </p:blipFill>
        <p:spPr>
          <a:xfrm>
            <a:off x="522174" y="5257800"/>
            <a:ext cx="990600" cy="537486"/>
          </a:xfrm>
          <a:prstGeom prst="rect">
            <a:avLst/>
          </a:prstGeom>
          <a:noFill/>
          <a:ln>
            <a:noFill/>
          </a:ln>
        </p:spPr>
      </p:pic>
      <p:pic>
        <p:nvPicPr>
          <p:cNvPr id="671" name="Google Shape;671;p71"/>
          <p:cNvPicPr preferRelativeResize="0"/>
          <p:nvPr/>
        </p:nvPicPr>
        <p:blipFill rotWithShape="1">
          <a:blip r:embed="rId7">
            <a:alphaModFix/>
          </a:blip>
          <a:srcRect b="0" l="0" r="0" t="0"/>
          <a:stretch/>
        </p:blipFill>
        <p:spPr>
          <a:xfrm>
            <a:off x="582621" y="6019800"/>
            <a:ext cx="869707" cy="703138"/>
          </a:xfrm>
          <a:prstGeom prst="rect">
            <a:avLst/>
          </a:prstGeom>
          <a:noFill/>
          <a:ln>
            <a:noFill/>
          </a:ln>
        </p:spPr>
      </p:pic>
      <p:sp>
        <p:nvSpPr>
          <p:cNvPr id="672" name="Google Shape;672;p71"/>
          <p:cNvSpPr/>
          <p:nvPr/>
        </p:nvSpPr>
        <p:spPr>
          <a:xfrm>
            <a:off x="1507434" y="5102593"/>
            <a:ext cx="733176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http://nationalhogfarmer.com/site-files/nationalhogfarmer.com/files/archive/nationalhogfarmer.com/images/effects-feeder-design.jpg</a:t>
            </a:r>
            <a:endParaRPr/>
          </a:p>
        </p:txBody>
      </p:sp>
      <p:sp>
        <p:nvSpPr>
          <p:cNvPr id="673" name="Google Shape;673;p71"/>
          <p:cNvSpPr/>
          <p:nvPr/>
        </p:nvSpPr>
        <p:spPr>
          <a:xfrm>
            <a:off x="1518386" y="5909704"/>
            <a:ext cx="745002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http://nationalhogfarmer.com/site-files/nationalhogfarmer.com/files/archive/nationalhogfarmer.com/images/carcass-characteristics.jpg</a:t>
            </a:r>
            <a:endParaRPr/>
          </a:p>
        </p:txBody>
      </p:sp>
      <p:sp>
        <p:nvSpPr>
          <p:cNvPr id="674" name="Google Shape;674;p71"/>
          <p:cNvSpPr/>
          <p:nvPr/>
        </p:nvSpPr>
        <p:spPr>
          <a:xfrm>
            <a:off x="1559394" y="3329434"/>
            <a:ext cx="477765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http://www.gillisag.com/hog/images/aqua_1.jpg</a:t>
            </a:r>
            <a:endParaRPr/>
          </a:p>
        </p:txBody>
      </p:sp>
      <p:sp>
        <p:nvSpPr>
          <p:cNvPr id="675" name="Google Shape;675;p71"/>
          <p:cNvSpPr/>
          <p:nvPr/>
        </p:nvSpPr>
        <p:spPr>
          <a:xfrm>
            <a:off x="1559394" y="2260697"/>
            <a:ext cx="723447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http://www.ctbinc.com/images/_V1L8748adj2web.jpg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2"/>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sp>
        <p:nvSpPr>
          <p:cNvPr id="682" name="Google Shape;682;p72"/>
          <p:cNvSpPr/>
          <p:nvPr/>
        </p:nvSpPr>
        <p:spPr>
          <a:xfrm>
            <a:off x="1559394" y="2109884"/>
            <a:ext cx="723447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http://www.aussiepigfarmers.com.au/media/4084/young-growing-pigs-have-free-access-to-feed-when-needed.jpg</a:t>
            </a:r>
            <a:endParaRPr/>
          </a:p>
        </p:txBody>
      </p:sp>
      <p:pic>
        <p:nvPicPr>
          <p:cNvPr id="683" name="Google Shape;683;p72"/>
          <p:cNvPicPr preferRelativeResize="0"/>
          <p:nvPr/>
        </p:nvPicPr>
        <p:blipFill rotWithShape="1">
          <a:blip r:embed="rId3">
            <a:alphaModFix/>
          </a:blip>
          <a:srcRect b="0" l="0" r="0" t="0"/>
          <a:stretch/>
        </p:blipFill>
        <p:spPr>
          <a:xfrm>
            <a:off x="548916" y="2109884"/>
            <a:ext cx="1010478" cy="670957"/>
          </a:xfrm>
          <a:prstGeom prst="rect">
            <a:avLst/>
          </a:prstGeom>
          <a:noFill/>
          <a:ln cap="flat" cmpd="sng" w="19050">
            <a:solidFill>
              <a:schemeClr val="dk1"/>
            </a:solidFill>
            <a:prstDash val="solid"/>
            <a:round/>
            <a:headEnd len="sm" w="sm" type="none"/>
            <a:tailEnd len="sm" w="sm" type="none"/>
          </a:ln>
        </p:spPr>
      </p:pic>
      <p:pic>
        <p:nvPicPr>
          <p:cNvPr id="684" name="Google Shape;684;p72"/>
          <p:cNvPicPr preferRelativeResize="0"/>
          <p:nvPr/>
        </p:nvPicPr>
        <p:blipFill rotWithShape="1">
          <a:blip r:embed="rId4">
            <a:alphaModFix/>
          </a:blip>
          <a:srcRect b="0" l="0" r="0" t="0"/>
          <a:stretch/>
        </p:blipFill>
        <p:spPr>
          <a:xfrm>
            <a:off x="548916" y="3048000"/>
            <a:ext cx="914400" cy="683971"/>
          </a:xfrm>
          <a:prstGeom prst="rect">
            <a:avLst/>
          </a:prstGeom>
          <a:noFill/>
          <a:ln cap="flat" cmpd="sng" w="19050">
            <a:solidFill>
              <a:schemeClr val="dk1"/>
            </a:solidFill>
            <a:prstDash val="solid"/>
            <a:round/>
            <a:headEnd len="sm" w="sm" type="none"/>
            <a:tailEnd len="sm" w="sm" type="none"/>
          </a:ln>
        </p:spPr>
      </p:pic>
      <p:sp>
        <p:nvSpPr>
          <p:cNvPr id="685" name="Google Shape;685;p72"/>
          <p:cNvSpPr/>
          <p:nvPr/>
        </p:nvSpPr>
        <p:spPr>
          <a:xfrm>
            <a:off x="1566020" y="3205319"/>
            <a:ext cx="68921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http://www.ukagriculture.com/livestock/images/Dsc00033.jpeg</a:t>
            </a:r>
            <a:endParaRPr/>
          </a:p>
        </p:txBody>
      </p:sp>
      <p:pic>
        <p:nvPicPr>
          <p:cNvPr id="686" name="Google Shape;686;p72"/>
          <p:cNvPicPr preferRelativeResize="0"/>
          <p:nvPr/>
        </p:nvPicPr>
        <p:blipFill rotWithShape="1">
          <a:blip r:embed="rId5">
            <a:alphaModFix/>
          </a:blip>
          <a:srcRect b="0" l="0" r="0" t="0"/>
          <a:stretch/>
        </p:blipFill>
        <p:spPr>
          <a:xfrm>
            <a:off x="548916" y="4015410"/>
            <a:ext cx="914400" cy="691912"/>
          </a:xfrm>
          <a:prstGeom prst="rect">
            <a:avLst/>
          </a:prstGeom>
          <a:noFill/>
          <a:ln cap="flat" cmpd="sng" w="19050">
            <a:solidFill>
              <a:schemeClr val="dk1"/>
            </a:solidFill>
            <a:prstDash val="solid"/>
            <a:round/>
            <a:headEnd len="sm" w="sm" type="none"/>
            <a:tailEnd len="sm" w="sm" type="none"/>
          </a:ln>
        </p:spPr>
      </p:pic>
      <p:sp>
        <p:nvSpPr>
          <p:cNvPr id="687" name="Google Shape;687;p72"/>
          <p:cNvSpPr/>
          <p:nvPr/>
        </p:nvSpPr>
        <p:spPr>
          <a:xfrm>
            <a:off x="1559394" y="4173573"/>
            <a:ext cx="66702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http://www3.abe.iastate.edu/homestudy/Image115.gif </a:t>
            </a:r>
            <a:endParaRPr/>
          </a:p>
        </p:txBody>
      </p:sp>
      <p:pic>
        <p:nvPicPr>
          <p:cNvPr id="688" name="Google Shape;688;p72"/>
          <p:cNvPicPr preferRelativeResize="0"/>
          <p:nvPr/>
        </p:nvPicPr>
        <p:blipFill rotWithShape="1">
          <a:blip r:embed="rId6">
            <a:alphaModFix/>
          </a:blip>
          <a:srcRect b="0" l="0" r="0" t="0"/>
          <a:stretch/>
        </p:blipFill>
        <p:spPr>
          <a:xfrm>
            <a:off x="548916" y="5029200"/>
            <a:ext cx="914400" cy="685800"/>
          </a:xfrm>
          <a:prstGeom prst="rect">
            <a:avLst/>
          </a:prstGeom>
          <a:noFill/>
          <a:ln cap="flat" cmpd="sng" w="19050">
            <a:solidFill>
              <a:schemeClr val="dk1"/>
            </a:solidFill>
            <a:prstDash val="solid"/>
            <a:round/>
            <a:headEnd len="sm" w="sm" type="none"/>
            <a:tailEnd len="sm" w="sm" type="none"/>
          </a:ln>
        </p:spPr>
      </p:pic>
      <p:sp>
        <p:nvSpPr>
          <p:cNvPr id="689" name="Google Shape;689;p72"/>
          <p:cNvSpPr/>
          <p:nvPr/>
        </p:nvSpPr>
        <p:spPr>
          <a:xfrm>
            <a:off x="1559394" y="5023078"/>
            <a:ext cx="689218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http://corn.osu.edu/newsletters/2013/2013-05/topdressing-wheat-with-liquid-swine-manure/image</a:t>
            </a:r>
            <a:endParaRPr/>
          </a:p>
        </p:txBody>
      </p:sp>
      <p:pic>
        <p:nvPicPr>
          <p:cNvPr id="690" name="Google Shape;690;p72"/>
          <p:cNvPicPr preferRelativeResize="0"/>
          <p:nvPr/>
        </p:nvPicPr>
        <p:blipFill rotWithShape="1">
          <a:blip r:embed="rId7">
            <a:alphaModFix/>
          </a:blip>
          <a:srcRect b="0" l="0" r="0" t="0"/>
          <a:stretch/>
        </p:blipFill>
        <p:spPr>
          <a:xfrm>
            <a:off x="555541" y="6019800"/>
            <a:ext cx="1010479" cy="614371"/>
          </a:xfrm>
          <a:prstGeom prst="rect">
            <a:avLst/>
          </a:prstGeom>
          <a:noFill/>
          <a:ln cap="flat" cmpd="sng" w="19050">
            <a:solidFill>
              <a:schemeClr val="dk1"/>
            </a:solidFill>
            <a:prstDash val="solid"/>
            <a:round/>
            <a:headEnd len="sm" w="sm" type="none"/>
            <a:tailEnd len="sm" w="sm" type="none"/>
          </a:ln>
        </p:spPr>
      </p:pic>
      <p:sp>
        <p:nvSpPr>
          <p:cNvPr id="691" name="Google Shape;691;p72"/>
          <p:cNvSpPr/>
          <p:nvPr/>
        </p:nvSpPr>
        <p:spPr>
          <a:xfrm>
            <a:off x="1579272" y="6142319"/>
            <a:ext cx="74255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http://www.ianrpubs.unl.edu/epublic/live/g1315/build/graphics/g1315-1.jpg</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3"/>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sp>
        <p:nvSpPr>
          <p:cNvPr id="698" name="Google Shape;698;p73"/>
          <p:cNvSpPr/>
          <p:nvPr/>
        </p:nvSpPr>
        <p:spPr>
          <a:xfrm>
            <a:off x="1559394" y="2109884"/>
            <a:ext cx="723447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http://minnesotaproject.files.wordpress.com/2012/11/led-lamp-before-and-after.png?w=600&amp;h=398</a:t>
            </a:r>
            <a:endParaRPr/>
          </a:p>
        </p:txBody>
      </p:sp>
      <p:pic>
        <p:nvPicPr>
          <p:cNvPr id="699" name="Google Shape;699;p73"/>
          <p:cNvPicPr preferRelativeResize="0"/>
          <p:nvPr/>
        </p:nvPicPr>
        <p:blipFill rotWithShape="1">
          <a:blip r:embed="rId3">
            <a:alphaModFix/>
          </a:blip>
          <a:srcRect b="0" l="0" r="0" t="0"/>
          <a:stretch/>
        </p:blipFill>
        <p:spPr>
          <a:xfrm>
            <a:off x="548916" y="2090857"/>
            <a:ext cx="949794" cy="684383"/>
          </a:xfrm>
          <a:prstGeom prst="rect">
            <a:avLst/>
          </a:prstGeom>
          <a:noFill/>
          <a:ln cap="flat" cmpd="sng" w="19050">
            <a:solidFill>
              <a:schemeClr val="dk1"/>
            </a:solidFill>
            <a:prstDash val="solid"/>
            <a:round/>
            <a:headEnd len="sm" w="sm" type="none"/>
            <a:tailEnd len="sm" w="sm" type="none"/>
          </a:ln>
        </p:spPr>
      </p:pic>
      <p:pic>
        <p:nvPicPr>
          <p:cNvPr id="700" name="Google Shape;700;p73"/>
          <p:cNvPicPr preferRelativeResize="0"/>
          <p:nvPr/>
        </p:nvPicPr>
        <p:blipFill rotWithShape="1">
          <a:blip r:embed="rId4">
            <a:alphaModFix/>
          </a:blip>
          <a:srcRect b="0" l="0" r="0" t="0"/>
          <a:stretch/>
        </p:blipFill>
        <p:spPr>
          <a:xfrm>
            <a:off x="543946" y="2971800"/>
            <a:ext cx="954764" cy="574694"/>
          </a:xfrm>
          <a:prstGeom prst="rect">
            <a:avLst/>
          </a:prstGeom>
          <a:noFill/>
          <a:ln cap="flat" cmpd="sng" w="19050">
            <a:solidFill>
              <a:schemeClr val="dk1"/>
            </a:solidFill>
            <a:prstDash val="solid"/>
            <a:round/>
            <a:headEnd len="sm" w="sm" type="none"/>
            <a:tailEnd len="sm" w="sm" type="none"/>
          </a:ln>
        </p:spPr>
      </p:pic>
      <p:sp>
        <p:nvSpPr>
          <p:cNvPr id="701" name="Google Shape;701;p73"/>
          <p:cNvSpPr/>
          <p:nvPr/>
        </p:nvSpPr>
        <p:spPr>
          <a:xfrm>
            <a:off x="1559394" y="3074481"/>
            <a:ext cx="69750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http://www.nrcs.usda.gov/Internet/FSE_MEDIA/stelprdb1097025_tn.jpg</a:t>
            </a:r>
            <a:endParaRPr/>
          </a:p>
        </p:txBody>
      </p:sp>
      <p:pic>
        <p:nvPicPr>
          <p:cNvPr id="702" name="Google Shape;702;p73"/>
          <p:cNvPicPr preferRelativeResize="0"/>
          <p:nvPr/>
        </p:nvPicPr>
        <p:blipFill rotWithShape="1">
          <a:blip r:embed="rId5">
            <a:alphaModFix/>
          </a:blip>
          <a:srcRect b="0" l="0" r="0" t="0"/>
          <a:stretch/>
        </p:blipFill>
        <p:spPr>
          <a:xfrm>
            <a:off x="543946" y="3810000"/>
            <a:ext cx="933450" cy="431290"/>
          </a:xfrm>
          <a:prstGeom prst="rect">
            <a:avLst/>
          </a:prstGeom>
          <a:noFill/>
          <a:ln cap="flat" cmpd="sng" w="19050">
            <a:solidFill>
              <a:schemeClr val="dk1"/>
            </a:solidFill>
            <a:prstDash val="solid"/>
            <a:round/>
            <a:headEnd len="sm" w="sm" type="none"/>
            <a:tailEnd len="sm" w="sm" type="none"/>
          </a:ln>
        </p:spPr>
      </p:pic>
      <p:sp>
        <p:nvSpPr>
          <p:cNvPr id="703" name="Google Shape;703;p73"/>
          <p:cNvSpPr/>
          <p:nvPr/>
        </p:nvSpPr>
        <p:spPr>
          <a:xfrm>
            <a:off x="1559394" y="3810000"/>
            <a:ext cx="71274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http://www2.ca.uky.edu/poultryprofitability/_images/broiler_houses.png</a:t>
            </a:r>
            <a:endParaRPr/>
          </a:p>
        </p:txBody>
      </p:sp>
      <p:pic>
        <p:nvPicPr>
          <p:cNvPr id="704" name="Google Shape;704;p73"/>
          <p:cNvPicPr preferRelativeResize="0"/>
          <p:nvPr/>
        </p:nvPicPr>
        <p:blipFill rotWithShape="1">
          <a:blip r:embed="rId6">
            <a:alphaModFix/>
          </a:blip>
          <a:srcRect b="0" l="0" r="0" t="0"/>
          <a:stretch/>
        </p:blipFill>
        <p:spPr>
          <a:xfrm>
            <a:off x="543946" y="4495800"/>
            <a:ext cx="914400" cy="685800"/>
          </a:xfrm>
          <a:prstGeom prst="rect">
            <a:avLst/>
          </a:prstGeom>
          <a:noFill/>
          <a:ln cap="flat" cmpd="sng" w="19050">
            <a:solidFill>
              <a:schemeClr val="dk1"/>
            </a:solidFill>
            <a:prstDash val="solid"/>
            <a:round/>
            <a:headEnd len="sm" w="sm" type="none"/>
            <a:tailEnd len="sm" w="sm" type="none"/>
          </a:ln>
        </p:spPr>
      </p:pic>
      <p:sp>
        <p:nvSpPr>
          <p:cNvPr id="705" name="Google Shape;705;p73"/>
          <p:cNvSpPr/>
          <p:nvPr/>
        </p:nvSpPr>
        <p:spPr>
          <a:xfrm>
            <a:off x="1559394" y="4654034"/>
            <a:ext cx="71274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http://www.ipm.iastate.edu/ipm/icm/files/images/turkey-manure.jpg</a:t>
            </a:r>
            <a:endParaRPr/>
          </a:p>
        </p:txBody>
      </p:sp>
      <p:pic>
        <p:nvPicPr>
          <p:cNvPr id="706" name="Google Shape;706;p73"/>
          <p:cNvPicPr preferRelativeResize="0"/>
          <p:nvPr/>
        </p:nvPicPr>
        <p:blipFill rotWithShape="1">
          <a:blip r:embed="rId7">
            <a:alphaModFix/>
          </a:blip>
          <a:srcRect b="0" l="0" r="0" t="0"/>
          <a:stretch/>
        </p:blipFill>
        <p:spPr>
          <a:xfrm>
            <a:off x="553471" y="5410200"/>
            <a:ext cx="914400" cy="685800"/>
          </a:xfrm>
          <a:prstGeom prst="rect">
            <a:avLst/>
          </a:prstGeom>
          <a:noFill/>
          <a:ln cap="flat" cmpd="sng" w="19050">
            <a:solidFill>
              <a:schemeClr val="dk1"/>
            </a:solidFill>
            <a:prstDash val="solid"/>
            <a:round/>
            <a:headEnd len="sm" w="sm" type="none"/>
            <a:tailEnd len="sm" w="sm" type="none"/>
          </a:ln>
        </p:spPr>
      </p:pic>
      <p:sp>
        <p:nvSpPr>
          <p:cNvPr id="707" name="Google Shape;707;p73"/>
          <p:cNvSpPr/>
          <p:nvPr/>
        </p:nvSpPr>
        <p:spPr>
          <a:xfrm>
            <a:off x="1559394" y="5568434"/>
            <a:ext cx="65940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http://afspoultry.ca.uky.edu/files/IMAGES/P1020467.JPG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4"/>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pic>
        <p:nvPicPr>
          <p:cNvPr id="714" name="Google Shape;714;p74"/>
          <p:cNvPicPr preferRelativeResize="0"/>
          <p:nvPr/>
        </p:nvPicPr>
        <p:blipFill rotWithShape="1">
          <a:blip r:embed="rId3">
            <a:alphaModFix/>
          </a:blip>
          <a:srcRect b="0" l="0" r="0" t="0"/>
          <a:stretch/>
        </p:blipFill>
        <p:spPr>
          <a:xfrm>
            <a:off x="533400" y="1924183"/>
            <a:ext cx="890899" cy="666617"/>
          </a:xfrm>
          <a:prstGeom prst="rect">
            <a:avLst/>
          </a:prstGeom>
          <a:noFill/>
          <a:ln cap="flat" cmpd="sng" w="9525">
            <a:solidFill>
              <a:schemeClr val="dk1"/>
            </a:solidFill>
            <a:prstDash val="solid"/>
            <a:round/>
            <a:headEnd len="sm" w="sm" type="none"/>
            <a:tailEnd len="sm" w="sm" type="none"/>
          </a:ln>
        </p:spPr>
      </p:pic>
      <p:sp>
        <p:nvSpPr>
          <p:cNvPr id="715" name="Google Shape;715;p74"/>
          <p:cNvSpPr txBox="1"/>
          <p:nvPr/>
        </p:nvSpPr>
        <p:spPr>
          <a:xfrm>
            <a:off x="1524000" y="2072825"/>
            <a:ext cx="5492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http://www.al.nrcs.usda.gov/technical/photo/anim.html</a:t>
            </a:r>
            <a:endParaRPr/>
          </a:p>
        </p:txBody>
      </p:sp>
      <p:pic>
        <p:nvPicPr>
          <p:cNvPr id="716" name="Google Shape;716;p74"/>
          <p:cNvPicPr preferRelativeResize="0"/>
          <p:nvPr/>
        </p:nvPicPr>
        <p:blipFill rotWithShape="1">
          <a:blip r:embed="rId4">
            <a:alphaModFix/>
          </a:blip>
          <a:srcRect b="0" l="0" r="0" t="0"/>
          <a:stretch/>
        </p:blipFill>
        <p:spPr>
          <a:xfrm>
            <a:off x="533400" y="2895733"/>
            <a:ext cx="962129" cy="533267"/>
          </a:xfrm>
          <a:prstGeom prst="rect">
            <a:avLst/>
          </a:prstGeom>
          <a:noFill/>
          <a:ln cap="flat" cmpd="sng" w="9525">
            <a:solidFill>
              <a:schemeClr val="dk1"/>
            </a:solidFill>
            <a:prstDash val="solid"/>
            <a:round/>
            <a:headEnd len="sm" w="sm" type="none"/>
            <a:tailEnd len="sm" w="sm" type="none"/>
          </a:ln>
        </p:spPr>
      </p:pic>
      <p:sp>
        <p:nvSpPr>
          <p:cNvPr id="717" name="Google Shape;717;p74"/>
          <p:cNvSpPr txBox="1"/>
          <p:nvPr/>
        </p:nvSpPr>
        <p:spPr>
          <a:xfrm>
            <a:off x="1524000" y="2895732"/>
            <a:ext cx="67818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http://www1.extension.umn.edu/dairy/facilities/fan-care-for-efficient-ventilation/index.html</a:t>
            </a:r>
            <a:endParaRPr/>
          </a:p>
        </p:txBody>
      </p:sp>
      <p:pic>
        <p:nvPicPr>
          <p:cNvPr id="718" name="Google Shape;718;p74"/>
          <p:cNvPicPr preferRelativeResize="0"/>
          <p:nvPr/>
        </p:nvPicPr>
        <p:blipFill rotWithShape="1">
          <a:blip r:embed="rId5">
            <a:alphaModFix/>
          </a:blip>
          <a:srcRect b="0" l="0" r="0" t="0"/>
          <a:stretch/>
        </p:blipFill>
        <p:spPr>
          <a:xfrm>
            <a:off x="576353" y="3725831"/>
            <a:ext cx="710448" cy="947264"/>
          </a:xfrm>
          <a:prstGeom prst="rect">
            <a:avLst/>
          </a:prstGeom>
          <a:noFill/>
          <a:ln cap="flat" cmpd="sng" w="9525">
            <a:solidFill>
              <a:schemeClr val="dk1"/>
            </a:solidFill>
            <a:prstDash val="solid"/>
            <a:round/>
            <a:headEnd len="sm" w="sm" type="none"/>
            <a:tailEnd len="sm" w="sm" type="none"/>
          </a:ln>
        </p:spPr>
      </p:pic>
      <p:sp>
        <p:nvSpPr>
          <p:cNvPr id="719" name="Google Shape;719;p74"/>
          <p:cNvSpPr txBox="1"/>
          <p:nvPr/>
        </p:nvSpPr>
        <p:spPr>
          <a:xfrm>
            <a:off x="1524000" y="4014797"/>
            <a:ext cx="648453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Photo courtesy of Liz Whitefield, Washington State University, 2012.</a:t>
            </a:r>
            <a:endParaRPr b="0" i="0" sz="1800" u="none" cap="none" strike="noStrike">
              <a:solidFill>
                <a:schemeClr val="dk1"/>
              </a:solidFill>
              <a:latin typeface="Calibri"/>
              <a:ea typeface="Calibri"/>
              <a:cs typeface="Calibri"/>
              <a:sym typeface="Calibri"/>
            </a:endParaRPr>
          </a:p>
        </p:txBody>
      </p:sp>
      <p:pic>
        <p:nvPicPr>
          <p:cNvPr id="720" name="Google Shape;720;p74"/>
          <p:cNvPicPr preferRelativeResize="0"/>
          <p:nvPr/>
        </p:nvPicPr>
        <p:blipFill rotWithShape="1">
          <a:blip r:embed="rId6">
            <a:alphaModFix/>
          </a:blip>
          <a:srcRect b="0" l="0" r="0" t="0"/>
          <a:stretch/>
        </p:blipFill>
        <p:spPr>
          <a:xfrm>
            <a:off x="549040" y="5957143"/>
            <a:ext cx="958692" cy="719019"/>
          </a:xfrm>
          <a:prstGeom prst="rect">
            <a:avLst/>
          </a:prstGeom>
          <a:noFill/>
          <a:ln cap="flat" cmpd="sng" w="9525">
            <a:solidFill>
              <a:schemeClr val="dk1"/>
            </a:solidFill>
            <a:prstDash val="solid"/>
            <a:round/>
            <a:headEnd len="sm" w="sm" type="none"/>
            <a:tailEnd len="sm" w="sm" type="none"/>
          </a:ln>
        </p:spPr>
      </p:pic>
      <p:sp>
        <p:nvSpPr>
          <p:cNvPr id="721" name="Google Shape;721;p74"/>
          <p:cNvSpPr/>
          <p:nvPr/>
        </p:nvSpPr>
        <p:spPr>
          <a:xfrm>
            <a:off x="1538212" y="6004916"/>
            <a:ext cx="645508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http://www.ny.nrcs.usda.gov/news/images/eqip_anaerobic_digester_lg_nrcsny.jpg</a:t>
            </a:r>
            <a:endParaRPr/>
          </a:p>
        </p:txBody>
      </p:sp>
      <p:pic>
        <p:nvPicPr>
          <p:cNvPr id="722" name="Google Shape;722;p74"/>
          <p:cNvPicPr preferRelativeResize="0"/>
          <p:nvPr/>
        </p:nvPicPr>
        <p:blipFill rotWithShape="1">
          <a:blip r:embed="rId7">
            <a:alphaModFix/>
          </a:blip>
          <a:srcRect b="0" l="0" r="0" t="0"/>
          <a:stretch/>
        </p:blipFill>
        <p:spPr>
          <a:xfrm>
            <a:off x="550447" y="4937134"/>
            <a:ext cx="957285" cy="717964"/>
          </a:xfrm>
          <a:prstGeom prst="rect">
            <a:avLst/>
          </a:prstGeom>
          <a:noFill/>
          <a:ln cap="flat" cmpd="sng" w="9525">
            <a:solidFill>
              <a:schemeClr val="dk1"/>
            </a:solidFill>
            <a:prstDash val="solid"/>
            <a:round/>
            <a:headEnd len="sm" w="sm" type="none"/>
            <a:tailEnd len="sm" w="sm" type="none"/>
          </a:ln>
        </p:spPr>
      </p:pic>
      <p:sp>
        <p:nvSpPr>
          <p:cNvPr id="723" name="Google Shape;723;p74"/>
          <p:cNvSpPr txBox="1"/>
          <p:nvPr/>
        </p:nvSpPr>
        <p:spPr>
          <a:xfrm>
            <a:off x="1524000" y="5109172"/>
            <a:ext cx="648453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Photo courtesy of Liz Whitefield, Washington State University, 2012.</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5"/>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pic>
        <p:nvPicPr>
          <p:cNvPr id="730" name="Google Shape;730;p75"/>
          <p:cNvPicPr preferRelativeResize="0"/>
          <p:nvPr/>
        </p:nvPicPr>
        <p:blipFill rotWithShape="1">
          <a:blip r:embed="rId3">
            <a:alphaModFix/>
          </a:blip>
          <a:srcRect b="0" l="0" r="0" t="0"/>
          <a:stretch/>
        </p:blipFill>
        <p:spPr>
          <a:xfrm>
            <a:off x="517132" y="1914939"/>
            <a:ext cx="990600" cy="742154"/>
          </a:xfrm>
          <a:prstGeom prst="rect">
            <a:avLst/>
          </a:prstGeom>
          <a:noFill/>
          <a:ln>
            <a:noFill/>
          </a:ln>
        </p:spPr>
      </p:pic>
      <p:sp>
        <p:nvSpPr>
          <p:cNvPr id="731" name="Google Shape;731;p75"/>
          <p:cNvSpPr/>
          <p:nvPr/>
        </p:nvSpPr>
        <p:spPr>
          <a:xfrm>
            <a:off x="1507732" y="1962850"/>
            <a:ext cx="648556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http://www.vt.nrcs.usda.gov/technical/Energy/BSF%20Digester%20web.jpg</a:t>
            </a:r>
            <a:endParaRPr/>
          </a:p>
        </p:txBody>
      </p:sp>
      <p:pic>
        <p:nvPicPr>
          <p:cNvPr id="732" name="Google Shape;732;p75"/>
          <p:cNvPicPr preferRelativeResize="0"/>
          <p:nvPr/>
        </p:nvPicPr>
        <p:blipFill rotWithShape="1">
          <a:blip r:embed="rId4">
            <a:alphaModFix/>
          </a:blip>
          <a:srcRect b="0" l="0" r="0" t="0"/>
          <a:stretch/>
        </p:blipFill>
        <p:spPr>
          <a:xfrm>
            <a:off x="517133" y="2971800"/>
            <a:ext cx="990600" cy="771253"/>
          </a:xfrm>
          <a:prstGeom prst="rect">
            <a:avLst/>
          </a:prstGeom>
          <a:noFill/>
          <a:ln>
            <a:noFill/>
          </a:ln>
        </p:spPr>
      </p:pic>
      <p:sp>
        <p:nvSpPr>
          <p:cNvPr id="733" name="Google Shape;733;p75"/>
          <p:cNvSpPr/>
          <p:nvPr/>
        </p:nvSpPr>
        <p:spPr>
          <a:xfrm>
            <a:off x="1517672" y="3172760"/>
            <a:ext cx="64756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http://www.ext.colostate.edu/pubs/livestk/liveimg/01227f1.jpg</a:t>
            </a:r>
            <a:endParaRPr/>
          </a:p>
        </p:txBody>
      </p:sp>
      <p:pic>
        <p:nvPicPr>
          <p:cNvPr id="734" name="Google Shape;734;p75"/>
          <p:cNvPicPr preferRelativeResize="0"/>
          <p:nvPr/>
        </p:nvPicPr>
        <p:blipFill rotWithShape="1">
          <a:blip r:embed="rId5">
            <a:alphaModFix/>
          </a:blip>
          <a:srcRect b="0" l="0" r="0" t="0"/>
          <a:stretch/>
        </p:blipFill>
        <p:spPr>
          <a:xfrm>
            <a:off x="517133" y="4128349"/>
            <a:ext cx="990599" cy="659739"/>
          </a:xfrm>
          <a:prstGeom prst="rect">
            <a:avLst/>
          </a:prstGeom>
          <a:noFill/>
          <a:ln cap="flat" cmpd="sng" w="19050">
            <a:solidFill>
              <a:schemeClr val="dk1"/>
            </a:solidFill>
            <a:prstDash val="solid"/>
            <a:round/>
            <a:headEnd len="sm" w="sm" type="none"/>
            <a:tailEnd len="sm" w="sm" type="none"/>
          </a:ln>
        </p:spPr>
      </p:pic>
      <p:sp>
        <p:nvSpPr>
          <p:cNvPr id="735" name="Google Shape;735;p75"/>
          <p:cNvSpPr/>
          <p:nvPr/>
        </p:nvSpPr>
        <p:spPr>
          <a:xfrm>
            <a:off x="1517672" y="4273552"/>
            <a:ext cx="64756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http://farm6.static.flickr.com/5014/5567999271_a2267f224c.jpg</a:t>
            </a:r>
            <a:endParaRPr/>
          </a:p>
        </p:txBody>
      </p:sp>
      <p:pic>
        <p:nvPicPr>
          <p:cNvPr id="736" name="Google Shape;736;p75"/>
          <p:cNvPicPr preferRelativeResize="0"/>
          <p:nvPr/>
        </p:nvPicPr>
        <p:blipFill rotWithShape="1">
          <a:blip r:embed="rId6">
            <a:alphaModFix/>
          </a:blip>
          <a:srcRect b="0" l="0" r="0" t="0"/>
          <a:stretch/>
        </p:blipFill>
        <p:spPr>
          <a:xfrm>
            <a:off x="517133" y="5105400"/>
            <a:ext cx="990599" cy="691871"/>
          </a:xfrm>
          <a:prstGeom prst="rect">
            <a:avLst/>
          </a:prstGeom>
          <a:noFill/>
          <a:ln cap="flat" cmpd="sng" w="19050">
            <a:solidFill>
              <a:schemeClr val="dk1"/>
            </a:solidFill>
            <a:prstDash val="solid"/>
            <a:round/>
            <a:headEnd len="sm" w="sm" type="none"/>
            <a:tailEnd len="sm" w="sm" type="none"/>
          </a:ln>
        </p:spPr>
      </p:pic>
      <p:sp>
        <p:nvSpPr>
          <p:cNvPr id="737" name="Google Shape;737;p75"/>
          <p:cNvSpPr/>
          <p:nvPr/>
        </p:nvSpPr>
        <p:spPr>
          <a:xfrm>
            <a:off x="1517672" y="5266669"/>
            <a:ext cx="64756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http://www.agrinews-pubs.com/Images/Images/7463.jpg</a:t>
            </a:r>
            <a:endParaRPr/>
          </a:p>
        </p:txBody>
      </p:sp>
      <p:pic>
        <p:nvPicPr>
          <p:cNvPr id="738" name="Google Shape;738;p75"/>
          <p:cNvPicPr preferRelativeResize="0"/>
          <p:nvPr/>
        </p:nvPicPr>
        <p:blipFill rotWithShape="1">
          <a:blip r:embed="rId7">
            <a:alphaModFix/>
          </a:blip>
          <a:srcRect b="0" l="0" r="0" t="0"/>
          <a:stretch/>
        </p:blipFill>
        <p:spPr>
          <a:xfrm>
            <a:off x="517132" y="6019800"/>
            <a:ext cx="1000539" cy="770199"/>
          </a:xfrm>
          <a:prstGeom prst="rect">
            <a:avLst/>
          </a:prstGeom>
          <a:noFill/>
          <a:ln cap="flat" cmpd="sng" w="19050">
            <a:solidFill>
              <a:schemeClr val="dk1"/>
            </a:solidFill>
            <a:prstDash val="solid"/>
            <a:round/>
            <a:headEnd len="sm" w="sm" type="none"/>
            <a:tailEnd len="sm" w="sm" type="none"/>
          </a:ln>
        </p:spPr>
      </p:pic>
      <p:sp>
        <p:nvSpPr>
          <p:cNvPr id="739" name="Google Shape;739;p75"/>
          <p:cNvSpPr/>
          <p:nvPr/>
        </p:nvSpPr>
        <p:spPr>
          <a:xfrm>
            <a:off x="1524298" y="6220233"/>
            <a:ext cx="74739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http://www.nrcs.usda.gov/Internet/FSE_MEDIA/nrcs144p2_026752.jpg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6"/>
          <p:cNvSpPr txBox="1"/>
          <p:nvPr>
            <p:ph type="title"/>
          </p:nvPr>
        </p:nvSpPr>
        <p:spPr>
          <a:xfrm>
            <a:off x="459029" y="6858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Photo Sources</a:t>
            </a:r>
            <a:endParaRPr b="0" i="0" sz="4400" u="none" cap="none" strike="noStrike">
              <a:solidFill>
                <a:schemeClr val="dk1"/>
              </a:solidFill>
              <a:latin typeface="Calibri"/>
              <a:ea typeface="Calibri"/>
              <a:cs typeface="Calibri"/>
              <a:sym typeface="Calibri"/>
            </a:endParaRPr>
          </a:p>
        </p:txBody>
      </p:sp>
      <p:pic>
        <p:nvPicPr>
          <p:cNvPr id="746" name="Google Shape;746;p76"/>
          <p:cNvPicPr preferRelativeResize="0"/>
          <p:nvPr/>
        </p:nvPicPr>
        <p:blipFill rotWithShape="1">
          <a:blip r:embed="rId3">
            <a:alphaModFix/>
          </a:blip>
          <a:srcRect b="0" l="0" r="0" t="0"/>
          <a:stretch/>
        </p:blipFill>
        <p:spPr>
          <a:xfrm>
            <a:off x="533400" y="1874883"/>
            <a:ext cx="934869" cy="685800"/>
          </a:xfrm>
          <a:prstGeom prst="rect">
            <a:avLst/>
          </a:prstGeom>
          <a:noFill/>
          <a:ln cap="flat" cmpd="sng" w="9525">
            <a:solidFill>
              <a:schemeClr val="dk1"/>
            </a:solidFill>
            <a:prstDash val="solid"/>
            <a:round/>
            <a:headEnd len="sm" w="sm" type="none"/>
            <a:tailEnd len="sm" w="sm" type="none"/>
          </a:ln>
        </p:spPr>
      </p:pic>
      <p:sp>
        <p:nvSpPr>
          <p:cNvPr id="747" name="Google Shape;747;p76"/>
          <p:cNvSpPr txBox="1"/>
          <p:nvPr/>
        </p:nvSpPr>
        <p:spPr>
          <a:xfrm>
            <a:off x="1532239" y="1914352"/>
            <a:ext cx="67735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http://www1.extension.umn.edu/dairy/manure/manure-application-considerations/</a:t>
            </a:r>
            <a:endParaRPr/>
          </a:p>
        </p:txBody>
      </p:sp>
      <p:pic>
        <p:nvPicPr>
          <p:cNvPr id="748" name="Google Shape;748;p76"/>
          <p:cNvPicPr preferRelativeResize="0"/>
          <p:nvPr/>
        </p:nvPicPr>
        <p:blipFill rotWithShape="1">
          <a:blip r:embed="rId4">
            <a:alphaModFix/>
          </a:blip>
          <a:srcRect b="0" l="0" r="0" t="0"/>
          <a:stretch/>
        </p:blipFill>
        <p:spPr>
          <a:xfrm>
            <a:off x="516924" y="2865483"/>
            <a:ext cx="914400" cy="685800"/>
          </a:xfrm>
          <a:prstGeom prst="rect">
            <a:avLst/>
          </a:prstGeom>
          <a:noFill/>
          <a:ln cap="flat" cmpd="sng" w="9525">
            <a:solidFill>
              <a:schemeClr val="dk1"/>
            </a:solidFill>
            <a:prstDash val="solid"/>
            <a:round/>
            <a:headEnd len="sm" w="sm" type="none"/>
            <a:tailEnd len="sm" w="sm" type="none"/>
          </a:ln>
        </p:spPr>
      </p:pic>
      <p:sp>
        <p:nvSpPr>
          <p:cNvPr id="749" name="Google Shape;749;p76"/>
          <p:cNvSpPr txBox="1"/>
          <p:nvPr/>
        </p:nvSpPr>
        <p:spPr>
          <a:xfrm>
            <a:off x="1532239" y="2904952"/>
            <a:ext cx="692596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http://www.extension.iastate.edu/Pages/communications/EPC/Fall04/nutrientrecovery.html</a:t>
            </a:r>
            <a:endParaRPr/>
          </a:p>
        </p:txBody>
      </p:sp>
      <p:pic>
        <p:nvPicPr>
          <p:cNvPr id="750" name="Google Shape;750;p76"/>
          <p:cNvPicPr preferRelativeResize="0"/>
          <p:nvPr/>
        </p:nvPicPr>
        <p:blipFill rotWithShape="1">
          <a:blip r:embed="rId5">
            <a:alphaModFix/>
          </a:blip>
          <a:srcRect b="0" l="0" r="0" t="0"/>
          <a:stretch/>
        </p:blipFill>
        <p:spPr>
          <a:xfrm>
            <a:off x="533400" y="3856083"/>
            <a:ext cx="890899" cy="590963"/>
          </a:xfrm>
          <a:prstGeom prst="rect">
            <a:avLst/>
          </a:prstGeom>
          <a:noFill/>
          <a:ln cap="flat" cmpd="sng" w="9525">
            <a:solidFill>
              <a:schemeClr val="dk1"/>
            </a:solidFill>
            <a:prstDash val="solid"/>
            <a:round/>
            <a:headEnd len="sm" w="sm" type="none"/>
            <a:tailEnd len="sm" w="sm" type="none"/>
          </a:ln>
        </p:spPr>
      </p:pic>
      <p:sp>
        <p:nvSpPr>
          <p:cNvPr id="751" name="Google Shape;751;p76"/>
          <p:cNvSpPr txBox="1"/>
          <p:nvPr/>
        </p:nvSpPr>
        <p:spPr>
          <a:xfrm>
            <a:off x="1532239" y="3856083"/>
            <a:ext cx="7162801" cy="6511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http://www.extension.org/pages/14879/environmental-benefits-of-manure-application</a:t>
            </a:r>
            <a:endParaRPr/>
          </a:p>
        </p:txBody>
      </p:sp>
      <p:pic>
        <p:nvPicPr>
          <p:cNvPr id="752" name="Google Shape;752;p76"/>
          <p:cNvPicPr preferRelativeResize="0"/>
          <p:nvPr/>
        </p:nvPicPr>
        <p:blipFill rotWithShape="1">
          <a:blip r:embed="rId6">
            <a:alphaModFix/>
          </a:blip>
          <a:srcRect b="0" l="0" r="0" t="0"/>
          <a:stretch/>
        </p:blipFill>
        <p:spPr>
          <a:xfrm>
            <a:off x="561113" y="4779570"/>
            <a:ext cx="953913" cy="716192"/>
          </a:xfrm>
          <a:prstGeom prst="rect">
            <a:avLst/>
          </a:prstGeom>
          <a:noFill/>
          <a:ln cap="flat" cmpd="sng" w="9525">
            <a:solidFill>
              <a:schemeClr val="dk1"/>
            </a:solidFill>
            <a:prstDash val="solid"/>
            <a:round/>
            <a:headEnd len="sm" w="sm" type="none"/>
            <a:tailEnd len="sm" w="sm" type="none"/>
          </a:ln>
        </p:spPr>
      </p:pic>
      <p:sp>
        <p:nvSpPr>
          <p:cNvPr id="753" name="Google Shape;753;p76"/>
          <p:cNvSpPr txBox="1"/>
          <p:nvPr/>
        </p:nvSpPr>
        <p:spPr>
          <a:xfrm>
            <a:off x="1538143" y="4953000"/>
            <a:ext cx="620419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http://www.extension.org/pages/13270/grazing-during-drought</a:t>
            </a:r>
            <a:endParaRPr/>
          </a:p>
        </p:txBody>
      </p:sp>
      <p:pic>
        <p:nvPicPr>
          <p:cNvPr id="754" name="Google Shape;754;p76"/>
          <p:cNvPicPr preferRelativeResize="0"/>
          <p:nvPr/>
        </p:nvPicPr>
        <p:blipFill rotWithShape="1">
          <a:blip r:embed="rId7">
            <a:alphaModFix/>
          </a:blip>
          <a:srcRect b="0" l="0" r="0" t="0"/>
          <a:stretch/>
        </p:blipFill>
        <p:spPr>
          <a:xfrm>
            <a:off x="604999" y="5779658"/>
            <a:ext cx="931378" cy="545949"/>
          </a:xfrm>
          <a:prstGeom prst="rect">
            <a:avLst/>
          </a:prstGeom>
          <a:noFill/>
          <a:ln cap="flat" cmpd="sng" w="9525">
            <a:solidFill>
              <a:schemeClr val="dk1"/>
            </a:solidFill>
            <a:prstDash val="solid"/>
            <a:round/>
            <a:headEnd len="sm" w="sm" type="none"/>
            <a:tailEnd len="sm" w="sm" type="none"/>
          </a:ln>
        </p:spPr>
      </p:pic>
      <p:sp>
        <p:nvSpPr>
          <p:cNvPr id="755" name="Google Shape;755;p76"/>
          <p:cNvSpPr txBox="1"/>
          <p:nvPr/>
        </p:nvSpPr>
        <p:spPr>
          <a:xfrm>
            <a:off x="1577475" y="5867966"/>
            <a:ext cx="534274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http://smallfarms.oregonstate.edu/sfn/f07agroforestry</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77"/>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Photo Sources</a:t>
            </a:r>
            <a:endParaRPr b="1" i="0" sz="4000" u="none" cap="none" strike="noStrike">
              <a:solidFill>
                <a:srgbClr val="006838"/>
              </a:solidFill>
              <a:latin typeface="Arial"/>
              <a:ea typeface="Arial"/>
              <a:cs typeface="Arial"/>
              <a:sym typeface="Arial"/>
            </a:endParaRPr>
          </a:p>
        </p:txBody>
      </p:sp>
      <p:pic>
        <p:nvPicPr>
          <p:cNvPr id="762" name="Google Shape;762;p77"/>
          <p:cNvPicPr preferRelativeResize="0"/>
          <p:nvPr/>
        </p:nvPicPr>
        <p:blipFill rotWithShape="1">
          <a:blip r:embed="rId3">
            <a:alphaModFix/>
          </a:blip>
          <a:srcRect b="0" l="0" r="0" t="0"/>
          <a:stretch/>
        </p:blipFill>
        <p:spPr>
          <a:xfrm>
            <a:off x="604999" y="1856183"/>
            <a:ext cx="931378" cy="619366"/>
          </a:xfrm>
          <a:prstGeom prst="rect">
            <a:avLst/>
          </a:prstGeom>
          <a:noFill/>
          <a:ln cap="flat" cmpd="sng" w="9525">
            <a:solidFill>
              <a:schemeClr val="dk1"/>
            </a:solidFill>
            <a:prstDash val="solid"/>
            <a:round/>
            <a:headEnd len="sm" w="sm" type="none"/>
            <a:tailEnd len="sm" w="sm" type="none"/>
          </a:ln>
        </p:spPr>
      </p:pic>
      <p:sp>
        <p:nvSpPr>
          <p:cNvPr id="763" name="Google Shape;763;p77"/>
          <p:cNvSpPr txBox="1"/>
          <p:nvPr/>
        </p:nvSpPr>
        <p:spPr>
          <a:xfrm>
            <a:off x="1582835" y="1981200"/>
            <a:ext cx="61595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http://www.ia.nrcs.usda.gov/news/successstories/DeCook.html</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8"/>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References</a:t>
            </a:r>
            <a:endParaRPr b="1" i="0" sz="4000" u="none" cap="none" strike="noStrike">
              <a:solidFill>
                <a:srgbClr val="006838"/>
              </a:solidFill>
              <a:latin typeface="Arial"/>
              <a:ea typeface="Arial"/>
              <a:cs typeface="Arial"/>
              <a:sym typeface="Arial"/>
            </a:endParaRPr>
          </a:p>
        </p:txBody>
      </p:sp>
      <p:sp>
        <p:nvSpPr>
          <p:cNvPr id="770" name="Google Shape;770;p78"/>
          <p:cNvSpPr/>
          <p:nvPr/>
        </p:nvSpPr>
        <p:spPr>
          <a:xfrm>
            <a:off x="774032" y="1763177"/>
            <a:ext cx="76200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Archibeque et al., 2012. </a:t>
            </a:r>
            <a:r>
              <a:rPr b="0" i="1" lang="en-US" sz="1800" u="none" cap="none" strike="noStrike">
                <a:solidFill>
                  <a:schemeClr val="dk1"/>
                </a:solidFill>
                <a:latin typeface="Calibri"/>
                <a:ea typeface="Calibri"/>
                <a:cs typeface="Calibri"/>
                <a:sym typeface="Calibri"/>
              </a:rPr>
              <a:t>Greenhouse gas mitigation opportunities for livestock management in the United States. </a:t>
            </a:r>
            <a:r>
              <a:rPr b="0" i="0" lang="en-US" sz="1800" u="none" cap="none" strike="noStrike">
                <a:solidFill>
                  <a:schemeClr val="dk1"/>
                </a:solidFill>
                <a:latin typeface="Calibri"/>
                <a:ea typeface="Calibri"/>
                <a:cs typeface="Calibri"/>
                <a:sym typeface="Calibri"/>
              </a:rPr>
              <a:t>NI B 12-01. July 2012. Policy Brief – Nicholas Institute for Environmental Policy Solutions. Duke University. Accessed 2/20/2012. http://nicholasinstitute.duke.edu/ecosystem/land/greenhouse-gas-mitigation-opportunities-for-livestock-management-in-the-united-states</a:t>
            </a:r>
            <a:endParaRPr/>
          </a:p>
        </p:txBody>
      </p:sp>
      <p:sp>
        <p:nvSpPr>
          <p:cNvPr id="771" name="Google Shape;771;p78"/>
          <p:cNvSpPr/>
          <p:nvPr/>
        </p:nvSpPr>
        <p:spPr>
          <a:xfrm>
            <a:off x="809201" y="3429000"/>
            <a:ext cx="7772400"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Atakora, JKA, S Möhn and RO Ball 2003b Low protein diets maintain performance and reduce greenhouse gas production in finisher pigs.Adv Pork Production 14: A17.</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Atakora JKA, S. Möhn, and R.O. Ball. 2004. Effects of dietary protein reduction on greenhouse gas emission from pigs Advances in Pork Production. Volume 15, Abstract #30.</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79"/>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References</a:t>
            </a:r>
            <a:endParaRPr b="1" i="0" sz="4000" u="none" cap="none" strike="noStrike">
              <a:solidFill>
                <a:srgbClr val="006838"/>
              </a:solidFill>
              <a:latin typeface="Arial"/>
              <a:ea typeface="Arial"/>
              <a:cs typeface="Arial"/>
              <a:sym typeface="Arial"/>
            </a:endParaRPr>
          </a:p>
        </p:txBody>
      </p:sp>
      <p:sp>
        <p:nvSpPr>
          <p:cNvPr id="778" name="Google Shape;778;p79"/>
          <p:cNvSpPr/>
          <p:nvPr/>
        </p:nvSpPr>
        <p:spPr>
          <a:xfrm>
            <a:off x="802103" y="4419600"/>
            <a:ext cx="769218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Capper, J. L., R. A. Cady and D. E. Bauman, 2009. </a:t>
            </a:r>
            <a:r>
              <a:rPr b="0" i="1" lang="en-US" sz="1800" u="none" cap="none" strike="noStrike">
                <a:solidFill>
                  <a:schemeClr val="dk1"/>
                </a:solidFill>
                <a:latin typeface="Calibri"/>
                <a:ea typeface="Calibri"/>
                <a:cs typeface="Calibri"/>
                <a:sym typeface="Calibri"/>
              </a:rPr>
              <a:t>The environmental impact of dairy production, 1944 vs 2007</a:t>
            </a:r>
            <a:r>
              <a:rPr b="0" i="0" lang="en-US" sz="1800" u="none" cap="none" strike="noStrike">
                <a:solidFill>
                  <a:schemeClr val="dk1"/>
                </a:solidFill>
                <a:latin typeface="Calibri"/>
                <a:ea typeface="Calibri"/>
                <a:cs typeface="Calibri"/>
                <a:sym typeface="Calibri"/>
              </a:rPr>
              <a:t>. J. An Sci. 2009.87:2160-2167</a:t>
            </a:r>
            <a:endParaRPr/>
          </a:p>
        </p:txBody>
      </p:sp>
      <p:sp>
        <p:nvSpPr>
          <p:cNvPr id="779" name="Google Shape;779;p79"/>
          <p:cNvSpPr/>
          <p:nvPr/>
        </p:nvSpPr>
        <p:spPr>
          <a:xfrm>
            <a:off x="822156" y="5257800"/>
            <a:ext cx="767213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Capper, J.L., 2011. The environmental impact of beef production in the United States: 1977 compared with 2007. J. An Sci. 2011.89:4249-4261</a:t>
            </a:r>
            <a:endParaRPr/>
          </a:p>
        </p:txBody>
      </p:sp>
      <p:sp>
        <p:nvSpPr>
          <p:cNvPr id="780" name="Google Shape;780;p79"/>
          <p:cNvSpPr/>
          <p:nvPr/>
        </p:nvSpPr>
        <p:spPr>
          <a:xfrm>
            <a:off x="802103" y="1905000"/>
            <a:ext cx="765609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Bergstrom J. R., Nelssen J. L.,Tokach M. D., Dritz S. S., Goodband R. D., DeRouchey J. M.. 2012. The effects of two feeder designs and adjustment strategies on the growth performance and carcass characteristics of growing-finishing pigs. J. Anim. Sci. 90(90):4555–4566.</a:t>
            </a:r>
            <a:endParaRPr/>
          </a:p>
        </p:txBody>
      </p:sp>
      <p:sp>
        <p:nvSpPr>
          <p:cNvPr id="781" name="Google Shape;781;p79"/>
          <p:cNvSpPr/>
          <p:nvPr/>
        </p:nvSpPr>
        <p:spPr>
          <a:xfrm>
            <a:off x="762000" y="3329354"/>
            <a:ext cx="7620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Bergstrom, J. R., Tokach, M. D., Dritz, S. S., Nelssen, J. L., DeRouchey, J. M., and Goodband, R. D.. Effects of Design on Growth Performance and Carcass Characteristics of Finishing Pigs. http://www.asi.k-state.edu/doc6306.ashx</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80"/>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References</a:t>
            </a:r>
            <a:endParaRPr b="1" i="0" sz="4000" u="none" cap="none" strike="noStrike">
              <a:solidFill>
                <a:srgbClr val="006838"/>
              </a:solidFill>
              <a:latin typeface="Arial"/>
              <a:ea typeface="Arial"/>
              <a:cs typeface="Arial"/>
              <a:sym typeface="Arial"/>
            </a:endParaRPr>
          </a:p>
        </p:txBody>
      </p:sp>
      <p:sp>
        <p:nvSpPr>
          <p:cNvPr id="788" name="Google Shape;788;p80"/>
          <p:cNvSpPr/>
          <p:nvPr/>
        </p:nvSpPr>
        <p:spPr>
          <a:xfrm>
            <a:off x="737627" y="2057400"/>
            <a:ext cx="7620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Dunkley, Claudia S., 2011. </a:t>
            </a:r>
            <a:r>
              <a:rPr b="0" i="1" lang="en-US" sz="1800" u="none" cap="none" strike="noStrike">
                <a:solidFill>
                  <a:schemeClr val="dk1"/>
                </a:solidFill>
                <a:latin typeface="Calibri"/>
                <a:ea typeface="Calibri"/>
                <a:cs typeface="Calibri"/>
                <a:sym typeface="Calibri"/>
              </a:rPr>
              <a:t>Global Warming: How does it relate to poultry? </a:t>
            </a:r>
            <a:r>
              <a:rPr b="0" i="0" lang="en-US" sz="1800" u="none" cap="none" strike="noStrike">
                <a:solidFill>
                  <a:schemeClr val="dk1"/>
                </a:solidFill>
                <a:latin typeface="Calibri"/>
                <a:ea typeface="Calibri"/>
                <a:cs typeface="Calibri"/>
                <a:sym typeface="Calibri"/>
              </a:rPr>
              <a:t>UGA Cooperative Extension Bulletin 1382. Accessed 12/4/2012. http://www.caes.uga.edu/applications/publications/files/pdf/B%201382_1.PDF</a:t>
            </a:r>
            <a:endParaRPr/>
          </a:p>
        </p:txBody>
      </p:sp>
      <p:sp>
        <p:nvSpPr>
          <p:cNvPr id="789" name="Google Shape;789;p80"/>
          <p:cNvSpPr/>
          <p:nvPr/>
        </p:nvSpPr>
        <p:spPr>
          <a:xfrm>
            <a:off x="750277" y="3101478"/>
            <a:ext cx="7620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EPA. 2012. </a:t>
            </a:r>
            <a:r>
              <a:rPr b="0" i="1" lang="en-US" sz="1800" u="none" cap="none" strike="noStrike">
                <a:solidFill>
                  <a:schemeClr val="dk1"/>
                </a:solidFill>
                <a:latin typeface="Calibri"/>
                <a:ea typeface="Calibri"/>
                <a:cs typeface="Calibri"/>
                <a:sym typeface="Calibri"/>
              </a:rPr>
              <a:t>Inventory of U.S. greenhouse gas emissions and sinks</a:t>
            </a:r>
            <a:r>
              <a:rPr b="0" i="0" lang="en-US" sz="1800" u="none" cap="none" strike="noStrike">
                <a:solidFill>
                  <a:schemeClr val="dk1"/>
                </a:solidFill>
                <a:latin typeface="Calibri"/>
                <a:ea typeface="Calibri"/>
                <a:cs typeface="Calibri"/>
                <a:sym typeface="Calibri"/>
              </a:rPr>
              <a:t>: 1990-2010. Accessed Dec 17, 2012. http://www.epa.gov/climatechange/ghgemissions/usinventoryreport.html</a:t>
            </a:r>
            <a:endParaRPr/>
          </a:p>
        </p:txBody>
      </p:sp>
      <p:sp>
        <p:nvSpPr>
          <p:cNvPr id="790" name="Google Shape;790;p80"/>
          <p:cNvSpPr/>
          <p:nvPr/>
        </p:nvSpPr>
        <p:spPr>
          <a:xfrm>
            <a:off x="762000" y="4170451"/>
            <a:ext cx="79248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Lucy, 2001 - http://www.sciencedirect.com/science/article/pii/S0022030201701580</a:t>
            </a:r>
            <a:endParaRPr/>
          </a:p>
        </p:txBody>
      </p:sp>
      <p:sp>
        <p:nvSpPr>
          <p:cNvPr id="791" name="Google Shape;791;p80"/>
          <p:cNvSpPr/>
          <p:nvPr/>
        </p:nvSpPr>
        <p:spPr>
          <a:xfrm>
            <a:off x="761999" y="5029200"/>
            <a:ext cx="7608277"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Möhn, S. and A. Susenbeth. 1995. Influence of dietary protein content on efficiency of energy utilization in growing pigs. Archives of Animal Nutrition. 47:361-372.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idx="1" type="body"/>
          </p:nvPr>
        </p:nvSpPr>
        <p:spPr>
          <a:xfrm>
            <a:off x="2133600" y="3429000"/>
            <a:ext cx="5029200" cy="2133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Define ‘mitigation’</a:t>
            </a:r>
            <a:endParaRPr/>
          </a:p>
          <a:p>
            <a:pPr indent="-342900" lvl="0" marL="342900" marR="0" rtl="0" algn="l">
              <a:spcBef>
                <a:spcPts val="64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Identify species-specific mitigation options</a:t>
            </a:r>
            <a:endParaRPr/>
          </a:p>
          <a:p>
            <a:pPr indent="-342900" lvl="0" marL="342900" marR="0" rtl="0" algn="l">
              <a:spcBef>
                <a:spcPts val="640"/>
              </a:spcBef>
              <a:spcAft>
                <a:spcPts val="0"/>
              </a:spcAft>
              <a:buClr>
                <a:srgbClr val="3F3F3F"/>
              </a:buClr>
              <a:buSzPts val="3200"/>
              <a:buFont typeface="Arial"/>
              <a:buChar char="•"/>
            </a:pPr>
            <a:r>
              <a:rPr b="0" i="0" lang="en-US" sz="3200" u="none" cap="none" strike="noStrike">
                <a:solidFill>
                  <a:srgbClr val="3F3F3F"/>
                </a:solidFill>
                <a:latin typeface="Arial"/>
                <a:ea typeface="Arial"/>
                <a:cs typeface="Arial"/>
                <a:sym typeface="Arial"/>
              </a:rPr>
              <a:t>Highlight indirect benefits</a:t>
            </a:r>
            <a:endParaRPr b="0" i="0" sz="3200" u="none" cap="none" strike="noStrike">
              <a:solidFill>
                <a:srgbClr val="3F3F3F"/>
              </a:solidFill>
              <a:latin typeface="Arial"/>
              <a:ea typeface="Arial"/>
              <a:cs typeface="Arial"/>
              <a:sym typeface="Arial"/>
            </a:endParaRPr>
          </a:p>
        </p:txBody>
      </p:sp>
      <p:pic>
        <p:nvPicPr>
          <p:cNvPr descr="C:\Users\DWSmith\AppData\Local\Microsoft\Windows\Temporary Internet Files\Content.IE5\HO200D0J\MC900431585[1].png" id="117" name="Google Shape;117;p18"/>
          <p:cNvPicPr preferRelativeResize="0"/>
          <p:nvPr/>
        </p:nvPicPr>
        <p:blipFill rotWithShape="1">
          <a:blip r:embed="rId3">
            <a:alphaModFix/>
          </a:blip>
          <a:srcRect b="0" l="0" r="0" t="0"/>
          <a:stretch/>
        </p:blipFill>
        <p:spPr>
          <a:xfrm>
            <a:off x="3505200" y="685800"/>
            <a:ext cx="2286000" cy="2286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81"/>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000" u="none" cap="none" strike="noStrike">
                <a:solidFill>
                  <a:srgbClr val="006838"/>
                </a:solidFill>
                <a:latin typeface="Arial"/>
                <a:ea typeface="Arial"/>
                <a:cs typeface="Arial"/>
                <a:sym typeface="Arial"/>
              </a:rPr>
              <a:t>References</a:t>
            </a:r>
            <a:endParaRPr b="1" i="0" sz="4000" u="none" cap="none" strike="noStrike">
              <a:solidFill>
                <a:srgbClr val="006838"/>
              </a:solidFill>
              <a:latin typeface="Arial"/>
              <a:ea typeface="Arial"/>
              <a:cs typeface="Arial"/>
              <a:sym typeface="Arial"/>
            </a:endParaRPr>
          </a:p>
        </p:txBody>
      </p:sp>
      <p:sp>
        <p:nvSpPr>
          <p:cNvPr id="798" name="Google Shape;798;p81"/>
          <p:cNvSpPr/>
          <p:nvPr/>
        </p:nvSpPr>
        <p:spPr>
          <a:xfrm>
            <a:off x="779585" y="2133600"/>
            <a:ext cx="76962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USDA, 2011. </a:t>
            </a:r>
            <a:r>
              <a:rPr b="0" i="1" lang="en-US" sz="1800" u="none" cap="none" strike="noStrike">
                <a:solidFill>
                  <a:schemeClr val="dk1"/>
                </a:solidFill>
                <a:latin typeface="Calibri"/>
                <a:ea typeface="Calibri"/>
                <a:cs typeface="Calibri"/>
                <a:sym typeface="Calibri"/>
              </a:rPr>
              <a:t>U.S. Agriculture and Forestry Greenhouse Gas Inventory</a:t>
            </a:r>
            <a:r>
              <a:rPr b="0" i="0" lang="en-US" sz="1800" u="none" cap="none" strike="noStrike">
                <a:solidFill>
                  <a:schemeClr val="dk1"/>
                </a:solidFill>
                <a:latin typeface="Calibri"/>
                <a:ea typeface="Calibri"/>
                <a:cs typeface="Calibri"/>
                <a:sym typeface="Calibri"/>
              </a:rPr>
              <a:t>: 1990-2008. Accessed Dec 17, 2012. http://www.usda.gov/oce/climate_change/AFGGInventory1990_2008.htm</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What is ‘mitigation’?</a:t>
            </a:r>
            <a:endParaRPr/>
          </a:p>
        </p:txBody>
      </p:sp>
      <p:sp>
        <p:nvSpPr>
          <p:cNvPr id="124" name="Google Shape;124;p19"/>
          <p:cNvSpPr txBox="1"/>
          <p:nvPr>
            <p:ph idx="1" type="body"/>
          </p:nvPr>
        </p:nvSpPr>
        <p:spPr>
          <a:xfrm>
            <a:off x="457200" y="1764792"/>
            <a:ext cx="8229600" cy="113080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F3F3F"/>
              </a:buClr>
              <a:buSzPts val="2950"/>
              <a:buFont typeface="Arial"/>
              <a:buChar char="•"/>
            </a:pPr>
            <a:r>
              <a:rPr b="0" i="0" lang="en-US" sz="2950" u="none" cap="none" strike="noStrike">
                <a:solidFill>
                  <a:srgbClr val="3F3F3F"/>
                </a:solidFill>
                <a:latin typeface="Arial"/>
                <a:ea typeface="Arial"/>
                <a:cs typeface="Arial"/>
                <a:sym typeface="Arial"/>
              </a:rPr>
              <a:t>Practices that reduce the net amount of heat trapping gases released into the atmosphere</a:t>
            </a:r>
            <a:endParaRPr b="0" i="0" sz="2950" u="none" cap="none" strike="noStrike">
              <a:solidFill>
                <a:srgbClr val="3F3F3F"/>
              </a:solidFill>
              <a:latin typeface="Arial"/>
              <a:ea typeface="Arial"/>
              <a:cs typeface="Arial"/>
              <a:sym typeface="Arial"/>
            </a:endParaRPr>
          </a:p>
        </p:txBody>
      </p:sp>
      <p:pic>
        <p:nvPicPr>
          <p:cNvPr descr="C:\Users\DWSmith\AppData\Local\Microsoft\Windows\Temporary Internet Files\Content.IE5\Y4EFMGMZ\MC900440389[1].png" id="125" name="Google Shape;125;p19"/>
          <p:cNvPicPr preferRelativeResize="0"/>
          <p:nvPr/>
        </p:nvPicPr>
        <p:blipFill rotWithShape="1">
          <a:blip r:embed="rId3">
            <a:alphaModFix/>
          </a:blip>
          <a:srcRect b="0" l="0" r="0" t="0"/>
          <a:stretch/>
        </p:blipFill>
        <p:spPr>
          <a:xfrm>
            <a:off x="738108" y="2667000"/>
            <a:ext cx="1828800" cy="1828800"/>
          </a:xfrm>
          <a:prstGeom prst="rect">
            <a:avLst/>
          </a:prstGeom>
          <a:noFill/>
          <a:ln>
            <a:noFill/>
          </a:ln>
        </p:spPr>
      </p:pic>
      <p:sp>
        <p:nvSpPr>
          <p:cNvPr id="126" name="Google Shape;126;p19"/>
          <p:cNvSpPr txBox="1"/>
          <p:nvPr/>
        </p:nvSpPr>
        <p:spPr>
          <a:xfrm>
            <a:off x="367588" y="4106008"/>
            <a:ext cx="2199320" cy="58477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Fewer air miles</a:t>
            </a:r>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Better fuel efficiency</a:t>
            </a:r>
            <a:endParaRPr b="0" i="0" sz="1600" u="none" cap="none" strike="noStrike">
              <a:solidFill>
                <a:schemeClr val="dk1"/>
              </a:solidFill>
              <a:latin typeface="Calibri"/>
              <a:ea typeface="Calibri"/>
              <a:cs typeface="Calibri"/>
              <a:sym typeface="Calibri"/>
            </a:endParaRPr>
          </a:p>
        </p:txBody>
      </p:sp>
      <p:pic>
        <p:nvPicPr>
          <p:cNvPr descr="C:\Users\DWSmith\AppData\Local\Microsoft\Windows\Temporary Internet Files\Content.IE5\Y4EFMGMZ\MC900231482[1].wmf" id="127" name="Google Shape;127;p19"/>
          <p:cNvPicPr preferRelativeResize="0"/>
          <p:nvPr/>
        </p:nvPicPr>
        <p:blipFill rotWithShape="1">
          <a:blip r:embed="rId4">
            <a:alphaModFix/>
          </a:blip>
          <a:srcRect b="0" l="0" r="0" t="0"/>
          <a:stretch/>
        </p:blipFill>
        <p:spPr>
          <a:xfrm>
            <a:off x="2819400" y="4255796"/>
            <a:ext cx="1475715" cy="1342931"/>
          </a:xfrm>
          <a:prstGeom prst="rect">
            <a:avLst/>
          </a:prstGeom>
          <a:noFill/>
          <a:ln>
            <a:noFill/>
          </a:ln>
        </p:spPr>
      </p:pic>
      <p:sp>
        <p:nvSpPr>
          <p:cNvPr id="128" name="Google Shape;128;p19"/>
          <p:cNvSpPr txBox="1"/>
          <p:nvPr/>
        </p:nvSpPr>
        <p:spPr>
          <a:xfrm>
            <a:off x="2345118" y="5598726"/>
            <a:ext cx="2247731" cy="58477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Cleaner burning fuels</a:t>
            </a:r>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Energy conservation</a:t>
            </a:r>
            <a:endParaRPr b="0" i="0" sz="1600" u="none" cap="none" strike="noStrike">
              <a:solidFill>
                <a:schemeClr val="dk1"/>
              </a:solidFill>
              <a:latin typeface="Calibri"/>
              <a:ea typeface="Calibri"/>
              <a:cs typeface="Calibri"/>
              <a:sym typeface="Calibri"/>
            </a:endParaRPr>
          </a:p>
        </p:txBody>
      </p:sp>
      <p:pic>
        <p:nvPicPr>
          <p:cNvPr descr="C:\Users\DWSmith\AppData\Local\Microsoft\Windows\Temporary Internet Files\Content.IE5\U8F2XXH3\MC900311310[1].wmf" id="129" name="Google Shape;129;p19"/>
          <p:cNvPicPr preferRelativeResize="0"/>
          <p:nvPr/>
        </p:nvPicPr>
        <p:blipFill rotWithShape="1">
          <a:blip r:embed="rId5">
            <a:alphaModFix/>
          </a:blip>
          <a:srcRect b="0" l="0" r="0" t="0"/>
          <a:stretch/>
        </p:blipFill>
        <p:spPr>
          <a:xfrm>
            <a:off x="4800600" y="2959459"/>
            <a:ext cx="1524000" cy="1536341"/>
          </a:xfrm>
          <a:prstGeom prst="rect">
            <a:avLst/>
          </a:prstGeom>
          <a:noFill/>
          <a:ln>
            <a:noFill/>
          </a:ln>
        </p:spPr>
      </p:pic>
      <p:sp>
        <p:nvSpPr>
          <p:cNvPr id="130" name="Google Shape;130;p19"/>
          <p:cNvSpPr txBox="1"/>
          <p:nvPr/>
        </p:nvSpPr>
        <p:spPr>
          <a:xfrm>
            <a:off x="4630615" y="4489938"/>
            <a:ext cx="2229393" cy="58477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Carbon capture</a:t>
            </a:r>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Production efficiency</a:t>
            </a:r>
            <a:endParaRPr b="0" i="0" sz="1600" u="none" cap="none" strike="noStrike">
              <a:solidFill>
                <a:schemeClr val="dk1"/>
              </a:solidFill>
              <a:latin typeface="Calibri"/>
              <a:ea typeface="Calibri"/>
              <a:cs typeface="Calibri"/>
              <a:sym typeface="Calibri"/>
            </a:endParaRPr>
          </a:p>
        </p:txBody>
      </p:sp>
      <p:pic>
        <p:nvPicPr>
          <p:cNvPr descr="C:\Program Files\Microsoft Office\MEDIA\CAGCAT10\j0233312.wmf" id="131" name="Google Shape;131;p19"/>
          <p:cNvPicPr preferRelativeResize="0"/>
          <p:nvPr/>
        </p:nvPicPr>
        <p:blipFill rotWithShape="1">
          <a:blip r:embed="rId6">
            <a:alphaModFix/>
          </a:blip>
          <a:srcRect b="0" l="0" r="0" t="0"/>
          <a:stretch/>
        </p:blipFill>
        <p:spPr>
          <a:xfrm>
            <a:off x="7010400" y="4126685"/>
            <a:ext cx="1571279" cy="1601152"/>
          </a:xfrm>
          <a:prstGeom prst="rect">
            <a:avLst/>
          </a:prstGeom>
          <a:noFill/>
          <a:ln>
            <a:noFill/>
          </a:ln>
        </p:spPr>
      </p:pic>
      <p:sp>
        <p:nvSpPr>
          <p:cNvPr id="132" name="Google Shape;132;p19"/>
          <p:cNvSpPr txBox="1"/>
          <p:nvPr/>
        </p:nvSpPr>
        <p:spPr>
          <a:xfrm>
            <a:off x="6629400" y="5751127"/>
            <a:ext cx="2264915" cy="58477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Carbon sequestration</a:t>
            </a:r>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Fertilizer efficiency</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457200" y="76200"/>
            <a:ext cx="8229600" cy="10207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6838"/>
              </a:buClr>
              <a:buFont typeface="Arial"/>
              <a:buNone/>
            </a:pPr>
            <a:r>
              <a:rPr b="1" i="0" lang="en-US" sz="4400" u="none" cap="none" strike="noStrike">
                <a:solidFill>
                  <a:srgbClr val="006838"/>
                </a:solidFill>
                <a:latin typeface="Arial"/>
                <a:ea typeface="Arial"/>
                <a:cs typeface="Arial"/>
                <a:sym typeface="Arial"/>
              </a:rPr>
              <a:t>Mitigation</a:t>
            </a:r>
            <a:endParaRPr b="1" i="0" sz="4400" u="none" cap="none" strike="noStrike">
              <a:solidFill>
                <a:srgbClr val="006838"/>
              </a:solidFill>
              <a:latin typeface="Arial"/>
              <a:ea typeface="Arial"/>
              <a:cs typeface="Arial"/>
              <a:sym typeface="Arial"/>
            </a:endParaRPr>
          </a:p>
        </p:txBody>
      </p:sp>
      <p:pic>
        <p:nvPicPr>
          <p:cNvPr descr="C:\Users\DWSmith\AppData\Local\Microsoft\Windows\Temporary Internet Files\Content.IE5\HO200D0J\MP900314147[1].jpg" id="139" name="Google Shape;139;p20"/>
          <p:cNvPicPr preferRelativeResize="0"/>
          <p:nvPr>
            <p:ph idx="1" type="body"/>
          </p:nvPr>
        </p:nvPicPr>
        <p:blipFill rotWithShape="1">
          <a:blip r:embed="rId3">
            <a:alphaModFix/>
          </a:blip>
          <a:srcRect b="16043" l="7610" r="10572" t="13412"/>
          <a:stretch/>
        </p:blipFill>
        <p:spPr>
          <a:xfrm>
            <a:off x="450509" y="1676400"/>
            <a:ext cx="8162693" cy="4648200"/>
          </a:xfrm>
          <a:prstGeom prst="rect">
            <a:avLst/>
          </a:prstGeom>
          <a:noFill/>
          <a:ln>
            <a:noFill/>
          </a:ln>
        </p:spPr>
      </p:pic>
      <p:sp>
        <p:nvSpPr>
          <p:cNvPr id="140" name="Google Shape;140;p20"/>
          <p:cNvSpPr txBox="1"/>
          <p:nvPr/>
        </p:nvSpPr>
        <p:spPr>
          <a:xfrm>
            <a:off x="1764323" y="2667000"/>
            <a:ext cx="6248400" cy="2677656"/>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C00000"/>
              </a:buClr>
              <a:buSzPts val="3400"/>
              <a:buFont typeface="Noto Symbol"/>
              <a:buChar char="➢"/>
            </a:pPr>
            <a:r>
              <a:rPr b="0" i="0" lang="en-US" sz="3400" u="none" cap="none" strike="noStrike">
                <a:solidFill>
                  <a:schemeClr val="dk1"/>
                </a:solidFill>
                <a:latin typeface="Calibri"/>
                <a:ea typeface="Calibri"/>
                <a:cs typeface="Calibri"/>
                <a:sym typeface="Calibri"/>
              </a:rPr>
              <a:t>Production efficiency </a:t>
            </a:r>
            <a:endParaRPr/>
          </a:p>
          <a:p>
            <a:pPr indent="-457200" lvl="0" marL="457200" marR="0" rtl="0" algn="l">
              <a:spcBef>
                <a:spcPts val="0"/>
              </a:spcBef>
              <a:spcAft>
                <a:spcPts val="0"/>
              </a:spcAft>
              <a:buClr>
                <a:srgbClr val="C00000"/>
              </a:buClr>
              <a:buSzPts val="3400"/>
              <a:buFont typeface="Noto Symbol"/>
              <a:buChar char="➢"/>
            </a:pPr>
            <a:r>
              <a:rPr b="0" i="0" lang="en-US" sz="3400" u="none" cap="none" strike="noStrike">
                <a:solidFill>
                  <a:schemeClr val="dk1"/>
                </a:solidFill>
                <a:latin typeface="Calibri"/>
                <a:ea typeface="Calibri"/>
                <a:cs typeface="Calibri"/>
                <a:sym typeface="Calibri"/>
              </a:rPr>
              <a:t>Manure management</a:t>
            </a:r>
            <a:endParaRPr/>
          </a:p>
          <a:p>
            <a:pPr indent="-457200" lvl="0" marL="457200" marR="0" rtl="0" algn="l">
              <a:spcBef>
                <a:spcPts val="0"/>
              </a:spcBef>
              <a:spcAft>
                <a:spcPts val="0"/>
              </a:spcAft>
              <a:buClr>
                <a:srgbClr val="C00000"/>
              </a:buClr>
              <a:buSzPts val="3400"/>
              <a:buFont typeface="Noto Symbol"/>
              <a:buChar char="➢"/>
            </a:pPr>
            <a:r>
              <a:rPr b="0" i="0" lang="en-US" sz="3400" u="none" cap="none" strike="noStrike">
                <a:solidFill>
                  <a:schemeClr val="dk1"/>
                </a:solidFill>
                <a:latin typeface="Calibri"/>
                <a:ea typeface="Calibri"/>
                <a:cs typeface="Calibri"/>
                <a:sym typeface="Calibri"/>
              </a:rPr>
              <a:t>Energy efficiency</a:t>
            </a:r>
            <a:endParaRPr/>
          </a:p>
          <a:p>
            <a:pPr indent="-457200" lvl="0" marL="457200" marR="0" rtl="0" algn="l">
              <a:spcBef>
                <a:spcPts val="0"/>
              </a:spcBef>
              <a:spcAft>
                <a:spcPts val="0"/>
              </a:spcAft>
              <a:buClr>
                <a:srgbClr val="C00000"/>
              </a:buClr>
              <a:buSzPts val="3400"/>
              <a:buFont typeface="Noto Symbol"/>
              <a:buChar char="➢"/>
            </a:pPr>
            <a:r>
              <a:rPr b="0" i="0" lang="en-US" sz="3400" u="none" cap="none" strike="noStrike">
                <a:solidFill>
                  <a:schemeClr val="dk1"/>
                </a:solidFill>
                <a:latin typeface="Calibri"/>
                <a:ea typeface="Calibri"/>
                <a:cs typeface="Calibri"/>
                <a:sym typeface="Calibri"/>
              </a:rPr>
              <a:t>Carbon capture (sequestration)</a:t>
            </a:r>
            <a:endParaRPr/>
          </a:p>
          <a:p>
            <a:pPr indent="-254000" lvl="0" marL="457200" marR="0" rtl="0" algn="l">
              <a:spcBef>
                <a:spcPts val="0"/>
              </a:spcBef>
              <a:spcAft>
                <a:spcPts val="0"/>
              </a:spcAft>
              <a:buClr>
                <a:srgbClr val="C00000"/>
              </a:buClr>
              <a:buSzPts val="3200"/>
              <a:buFont typeface="Noto Symbo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AACC Brown 08111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