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"say" block allows you to put text in a speech bubble.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"think" allows you to put text in a thought bubble.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"switch costume to" allows you to change the image (costume) of the sprite. Some sprites already have several costumes. By modifying them, you can animate them.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"switch backdrop to" allows you to change the image of the backdrop. This way we can move our sprite to another "world".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"set size to" allows you to change the size of the sprite.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Other blocks are not shown on this page.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The “repeat” block allows the blocks contained within it to be executed (repeated) a certain number of times.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5" name="Google Shape;85;p1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3" name="Google Shape;143;p16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4" name="Google Shape;144;p16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5" name="Google Shape;145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16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6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7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7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1" name="Google Shape;51;p7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8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8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78" name="Google Shape;78;p11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recit.clr.csdc.qc.ca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37.pn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29.png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openxmlformats.org/officeDocument/2006/relationships/image" Target="../media/image32.png"/><Relationship Id="rId6" Type="http://schemas.openxmlformats.org/officeDocument/2006/relationships/image" Target="../media/image40.png"/><Relationship Id="rId7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43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kreocode.ca" TargetMode="External"/><Relationship Id="rId4" Type="http://schemas.openxmlformats.org/officeDocument/2006/relationships/hyperlink" Target="http://kreocode.ca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 sz="2700"/>
              <a:t>Beginner</a:t>
            </a:r>
            <a:endParaRPr sz="270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20642">
            <a:off x="3675653" y="309795"/>
            <a:ext cx="1792571" cy="14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>
            <p:ph type="title"/>
          </p:nvPr>
        </p:nvSpPr>
        <p:spPr>
          <a:xfrm>
            <a:off x="1027300" y="1571002"/>
            <a:ext cx="7269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5900"/>
              <a:t>Initiation to Scratch</a:t>
            </a:r>
            <a:endParaRPr sz="5900"/>
          </a:p>
        </p:txBody>
      </p:sp>
      <p:sp>
        <p:nvSpPr>
          <p:cNvPr id="178" name="Google Shape;178;p19"/>
          <p:cNvSpPr txBox="1"/>
          <p:nvPr/>
        </p:nvSpPr>
        <p:spPr>
          <a:xfrm>
            <a:off x="495300" y="4659775"/>
            <a:ext cx="5649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Translated and adapted by the RÉCIT from a document created by</a:t>
            </a:r>
            <a:r>
              <a:rPr b="0" i="0" lang="en" sz="9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Julie Robidoux</a:t>
            </a:r>
            <a:r>
              <a:rPr b="0" i="0" lang="en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RÉCIT,  CSS des Chênes,  made available according to the </a:t>
            </a:r>
            <a:r>
              <a:rPr b="0" i="0" lang="en" sz="9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Licence</a:t>
            </a:r>
            <a:r>
              <a:rPr b="0" i="0" lang="en" sz="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b="0" i="0" sz="9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79" name="Google Shape;179;p1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0175" y="4704451"/>
            <a:ext cx="878875" cy="3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86" name="Google Shape;286;p28"/>
          <p:cNvPicPr preferRelativeResize="0"/>
          <p:nvPr/>
        </p:nvPicPr>
        <p:blipFill rotWithShape="1">
          <a:blip r:embed="rId3">
            <a:alphaModFix/>
          </a:blip>
          <a:srcRect b="0" l="-1434" r="3834" t="0"/>
          <a:stretch/>
        </p:blipFill>
        <p:spPr>
          <a:xfrm>
            <a:off x="1173975" y="1210650"/>
            <a:ext cx="2419349" cy="31848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287" name="Google Shape;287;p28"/>
          <p:cNvPicPr preferRelativeResize="0"/>
          <p:nvPr/>
        </p:nvPicPr>
        <p:blipFill rotWithShape="1">
          <a:blip r:embed="rId4">
            <a:alphaModFix/>
          </a:blip>
          <a:srcRect b="4995" l="0" r="0" t="4995"/>
          <a:stretch/>
        </p:blipFill>
        <p:spPr>
          <a:xfrm>
            <a:off x="5080875" y="1969866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288" name="Google Shape;288;p28"/>
          <p:cNvSpPr txBox="1"/>
          <p:nvPr>
            <p:ph type="title"/>
          </p:nvPr>
        </p:nvSpPr>
        <p:spPr>
          <a:xfrm>
            <a:off x="141775" y="275100"/>
            <a:ext cx="31443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Motion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9" name="Google Shape;289;p28"/>
          <p:cNvSpPr txBox="1"/>
          <p:nvPr/>
        </p:nvSpPr>
        <p:spPr>
          <a:xfrm rot="451">
            <a:off x="5919125" y="813575"/>
            <a:ext cx="2288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make a </a:t>
            </a: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sprite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move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6720950" y="1521125"/>
            <a:ext cx="685048" cy="1488101"/>
          </a:xfrm>
          <a:custGeom>
            <a:rect b="b" l="l" r="r" t="t"/>
            <a:pathLst>
              <a:path extrusionOk="0" h="38831" w="35904">
                <a:moveTo>
                  <a:pt x="26930" y="0"/>
                </a:moveTo>
                <a:cubicBezTo>
                  <a:pt x="33429" y="1950"/>
                  <a:pt x="38126" y="12899"/>
                  <a:pt x="34759" y="18789"/>
                </a:cubicBezTo>
                <a:cubicBezTo>
                  <a:pt x="28122" y="30400"/>
                  <a:pt x="13374" y="38831"/>
                  <a:pt x="0" y="3883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6959775" y="1510950"/>
            <a:ext cx="959400" cy="2555866"/>
          </a:xfrm>
          <a:custGeom>
            <a:rect b="b" l="l" r="r" t="t"/>
            <a:pathLst>
              <a:path extrusionOk="0" h="95824" w="38376">
                <a:moveTo>
                  <a:pt x="11900" y="0"/>
                </a:moveTo>
                <a:cubicBezTo>
                  <a:pt x="30385" y="12327"/>
                  <a:pt x="40646" y="39331"/>
                  <a:pt x="37891" y="61378"/>
                </a:cubicBezTo>
                <a:cubicBezTo>
                  <a:pt x="35775" y="78316"/>
                  <a:pt x="16560" y="91687"/>
                  <a:pt x="0" y="95824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7218125" y="1489350"/>
            <a:ext cx="125400" cy="11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28"/>
          <p:cNvGrpSpPr/>
          <p:nvPr/>
        </p:nvGrpSpPr>
        <p:grpSpPr>
          <a:xfrm>
            <a:off x="5519665" y="686113"/>
            <a:ext cx="361242" cy="524541"/>
            <a:chOff x="5457015" y="656988"/>
            <a:chExt cx="361242" cy="524541"/>
          </a:xfrm>
        </p:grpSpPr>
        <p:sp>
          <p:nvSpPr>
            <p:cNvPr id="294" name="Google Shape;294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28"/>
          <p:cNvGrpSpPr/>
          <p:nvPr/>
        </p:nvGrpSpPr>
        <p:grpSpPr>
          <a:xfrm rot="10800000">
            <a:off x="7864433" y="1092751"/>
            <a:ext cx="361242" cy="524541"/>
            <a:chOff x="5457015" y="656988"/>
            <a:chExt cx="361242" cy="524541"/>
          </a:xfrm>
        </p:grpSpPr>
        <p:sp>
          <p:nvSpPr>
            <p:cNvPr id="297" name="Google Shape;297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9"/>
          <p:cNvPicPr preferRelativeResize="0"/>
          <p:nvPr/>
        </p:nvPicPr>
        <p:blipFill rotWithShape="1">
          <a:blip r:embed="rId3">
            <a:alphaModFix/>
          </a:blip>
          <a:srcRect b="8235" l="0" r="0" t="8235"/>
          <a:stretch/>
        </p:blipFill>
        <p:spPr>
          <a:xfrm>
            <a:off x="4383631" y="1593201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4">
            <a:alphaModFix/>
          </a:blip>
          <a:srcRect b="0" l="0" r="0" t="9214"/>
          <a:stretch/>
        </p:blipFill>
        <p:spPr>
          <a:xfrm>
            <a:off x="7113450" y="2015875"/>
            <a:ext cx="1747025" cy="13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 txBox="1"/>
          <p:nvPr>
            <p:ph type="title"/>
          </p:nvPr>
        </p:nvSpPr>
        <p:spPr>
          <a:xfrm>
            <a:off x="149725" y="257550"/>
            <a:ext cx="3151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Looks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5566250" y="109600"/>
            <a:ext cx="2726100" cy="1777200"/>
          </a:xfrm>
          <a:prstGeom prst="wedgeEllipseCallout">
            <a:avLst>
              <a:gd fmla="val 22943" name="adj1"/>
              <a:gd fmla="val 65855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 rot="456">
            <a:off x="5849375" y="800050"/>
            <a:ext cx="2261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this program, the crab says:</a:t>
            </a:r>
            <a:b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“Hello!”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08" name="Google Shape;30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2386891">
            <a:off x="5498717" y="1433533"/>
            <a:ext cx="682491" cy="811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/>
          <p:nvPr/>
        </p:nvSpPr>
        <p:spPr>
          <a:xfrm>
            <a:off x="7825" y="464245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-16400" y="4642450"/>
            <a:ext cx="91752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9"/>
          <p:cNvSpPr txBox="1"/>
          <p:nvPr>
            <p:ph idx="1" type="subTitle"/>
          </p:nvPr>
        </p:nvSpPr>
        <p:spPr>
          <a:xfrm>
            <a:off x="1282725" y="4616900"/>
            <a:ext cx="724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950"/>
              <a:t>In your opinion… </a:t>
            </a:r>
            <a:r>
              <a:rPr b="0" lang="en" sz="1950"/>
              <a:t>What do the other blocks do?</a:t>
            </a:r>
            <a:endParaRPr sz="2027"/>
          </a:p>
        </p:txBody>
      </p:sp>
      <p:sp>
        <p:nvSpPr>
          <p:cNvPr id="313" name="Google Shape;313;p29"/>
          <p:cNvSpPr txBox="1"/>
          <p:nvPr>
            <p:ph idx="12" type="sldNum"/>
          </p:nvPr>
        </p:nvSpPr>
        <p:spPr>
          <a:xfrm>
            <a:off x="8531333" y="47150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4350250" y="1886800"/>
            <a:ext cx="2486100" cy="5901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2275" y="1039163"/>
            <a:ext cx="2140225" cy="323267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0"/>
          <p:cNvPicPr preferRelativeResize="0"/>
          <p:nvPr/>
        </p:nvPicPr>
        <p:blipFill rotWithShape="1">
          <a:blip r:embed="rId3">
            <a:alphaModFix/>
          </a:blip>
          <a:srcRect b="-3769" l="-2564" r="0" t="-2117"/>
          <a:stretch/>
        </p:blipFill>
        <p:spPr>
          <a:xfrm>
            <a:off x="1565425" y="952900"/>
            <a:ext cx="2722176" cy="33855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21" name="Google Shape;321;p30"/>
          <p:cNvPicPr preferRelativeResize="0"/>
          <p:nvPr/>
        </p:nvPicPr>
        <p:blipFill rotWithShape="1">
          <a:blip r:embed="rId4">
            <a:alphaModFix/>
          </a:blip>
          <a:srcRect b="8235" l="0" r="0" t="8235"/>
          <a:stretch/>
        </p:blipFill>
        <p:spPr>
          <a:xfrm>
            <a:off x="5078081" y="1652226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322" name="Google Shape;322;p30"/>
          <p:cNvSpPr txBox="1"/>
          <p:nvPr>
            <p:ph type="title"/>
          </p:nvPr>
        </p:nvSpPr>
        <p:spPr>
          <a:xfrm>
            <a:off x="149725" y="257550"/>
            <a:ext cx="3167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Sound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>
            <a:off x="149325" y="164725"/>
            <a:ext cx="1236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30"/>
          <p:cNvCxnSpPr/>
          <p:nvPr/>
        </p:nvCxnSpPr>
        <p:spPr>
          <a:xfrm>
            <a:off x="149715" y="783600"/>
            <a:ext cx="1235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30"/>
          <p:cNvSpPr txBox="1"/>
          <p:nvPr/>
        </p:nvSpPr>
        <p:spPr>
          <a:xfrm rot="485">
            <a:off x="5670568" y="892575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play 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sound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6" name="Google Shape;326;p30"/>
          <p:cNvSpPr/>
          <p:nvPr/>
        </p:nvSpPr>
        <p:spPr>
          <a:xfrm>
            <a:off x="6501750" y="1359475"/>
            <a:ext cx="716375" cy="1602070"/>
          </a:xfrm>
          <a:custGeom>
            <a:rect b="b" l="l" r="r" t="t"/>
            <a:pathLst>
              <a:path extrusionOk="0" h="38831" w="35904">
                <a:moveTo>
                  <a:pt x="26930" y="0"/>
                </a:moveTo>
                <a:cubicBezTo>
                  <a:pt x="33429" y="1950"/>
                  <a:pt x="38126" y="12899"/>
                  <a:pt x="34759" y="18789"/>
                </a:cubicBezTo>
                <a:cubicBezTo>
                  <a:pt x="28122" y="30400"/>
                  <a:pt x="13374" y="38831"/>
                  <a:pt x="0" y="3883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7150" y="952900"/>
            <a:ext cx="519350" cy="5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1"/>
          <p:cNvPicPr preferRelativeResize="0"/>
          <p:nvPr/>
        </p:nvPicPr>
        <p:blipFill rotWithShape="1">
          <a:blip r:embed="rId3">
            <a:alphaModFix/>
          </a:blip>
          <a:srcRect b="0" l="-2574" r="0" t="-2690"/>
          <a:stretch/>
        </p:blipFill>
        <p:spPr>
          <a:xfrm>
            <a:off x="1095800" y="900450"/>
            <a:ext cx="2229600" cy="332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34" name="Google Shape;334;p31"/>
          <p:cNvPicPr preferRelativeResize="0"/>
          <p:nvPr/>
        </p:nvPicPr>
        <p:blipFill rotWithShape="1">
          <a:blip r:embed="rId4">
            <a:alphaModFix/>
          </a:blip>
          <a:srcRect b="8237" l="0" r="0" t="3833"/>
          <a:stretch/>
        </p:blipFill>
        <p:spPr>
          <a:xfrm>
            <a:off x="4261950" y="1308250"/>
            <a:ext cx="2419350" cy="2406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335" name="Google Shape;335;p31"/>
          <p:cNvSpPr txBox="1"/>
          <p:nvPr/>
        </p:nvSpPr>
        <p:spPr>
          <a:xfrm>
            <a:off x="3503800" y="419101"/>
            <a:ext cx="5405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this program, the “ </a:t>
            </a: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wait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 ” block allows for a  </a:t>
            </a: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delay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before the next block.</a:t>
            </a:r>
            <a:endParaRPr b="0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6" name="Google Shape;336;p31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Control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37" name="Google Shape;337;p31"/>
          <p:cNvCxnSpPr/>
          <p:nvPr/>
        </p:nvCxnSpPr>
        <p:spPr>
          <a:xfrm>
            <a:off x="149325" y="164725"/>
            <a:ext cx="208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31"/>
          <p:cNvSpPr/>
          <p:nvPr/>
        </p:nvSpPr>
        <p:spPr>
          <a:xfrm>
            <a:off x="5869725" y="1051425"/>
            <a:ext cx="2300241" cy="2010500"/>
          </a:xfrm>
          <a:custGeom>
            <a:rect b="b" l="l" r="r" t="t"/>
            <a:pathLst>
              <a:path extrusionOk="0" h="80420" w="116897">
                <a:moveTo>
                  <a:pt x="108269" y="0"/>
                </a:moveTo>
                <a:cubicBezTo>
                  <a:pt x="118667" y="3462"/>
                  <a:pt x="116510" y="20868"/>
                  <a:pt x="116510" y="31827"/>
                </a:cubicBezTo>
                <a:cubicBezTo>
                  <a:pt x="116510" y="45426"/>
                  <a:pt x="119284" y="63189"/>
                  <a:pt x="108838" y="71895"/>
                </a:cubicBezTo>
                <a:cubicBezTo>
                  <a:pt x="97149" y="81637"/>
                  <a:pt x="79155" y="80136"/>
                  <a:pt x="63939" y="80136"/>
                </a:cubicBezTo>
                <a:cubicBezTo>
                  <a:pt x="42626" y="80136"/>
                  <a:pt x="21313" y="80420"/>
                  <a:pt x="0" y="8042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31"/>
          <p:cNvPicPr preferRelativeResize="0"/>
          <p:nvPr/>
        </p:nvPicPr>
        <p:blipFill rotWithShape="1">
          <a:blip r:embed="rId5">
            <a:alphaModFix/>
          </a:blip>
          <a:srcRect b="4000" l="0" r="0" t="4001"/>
          <a:stretch/>
        </p:blipFill>
        <p:spPr>
          <a:xfrm rot="342222">
            <a:off x="7397197" y="3502659"/>
            <a:ext cx="1513618" cy="116180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  <p:pic>
        <p:nvPicPr>
          <p:cNvPr id="340" name="Google Shape;34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7003362">
            <a:off x="6810553" y="3559558"/>
            <a:ext cx="753874" cy="75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 txBox="1"/>
          <p:nvPr>
            <p:ph idx="1" type="subTitle"/>
          </p:nvPr>
        </p:nvSpPr>
        <p:spPr>
          <a:xfrm>
            <a:off x="1331875" y="4736800"/>
            <a:ext cx="7689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323"/>
              <a:t>In your opinion… </a:t>
            </a:r>
            <a:r>
              <a:rPr b="0" lang="en" sz="7323"/>
              <a:t>What does the block: “repeat 10 times” mean?</a:t>
            </a:r>
            <a:endParaRPr b="0" sz="732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342" name="Google Shape;342;p31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431561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>
            <p:ph idx="1" type="subTitle"/>
          </p:nvPr>
        </p:nvSpPr>
        <p:spPr>
          <a:xfrm>
            <a:off x="885275" y="1436575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9" name="Google Shape;349;p32"/>
          <p:cNvSpPr txBox="1"/>
          <p:nvPr>
            <p:ph type="title"/>
          </p:nvPr>
        </p:nvSpPr>
        <p:spPr>
          <a:xfrm>
            <a:off x="961100" y="19963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Let’s Review !</a:t>
            </a:r>
            <a:endParaRPr/>
          </a:p>
        </p:txBody>
      </p:sp>
      <p:sp>
        <p:nvSpPr>
          <p:cNvPr id="350" name="Google Shape;350;p32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56" name="Google Shape;356;p33"/>
          <p:cNvSpPr txBox="1"/>
          <p:nvPr>
            <p:ph idx="4294967295" type="title"/>
          </p:nvPr>
        </p:nvSpPr>
        <p:spPr>
          <a:xfrm>
            <a:off x="1888525" y="196200"/>
            <a:ext cx="67080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Which block should I use if I want to…</a:t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1124050" y="1431100"/>
            <a:ext cx="3529800" cy="33144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33"/>
          <p:cNvCxnSpPr/>
          <p:nvPr/>
        </p:nvCxnSpPr>
        <p:spPr>
          <a:xfrm>
            <a:off x="1131925" y="1888375"/>
            <a:ext cx="3529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9" name="Google Shape;359;p33"/>
          <p:cNvSpPr/>
          <p:nvPr/>
        </p:nvSpPr>
        <p:spPr>
          <a:xfrm>
            <a:off x="4293150" y="1560525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360" name="Google Shape;360;p33"/>
          <p:cNvSpPr/>
          <p:nvPr/>
        </p:nvSpPr>
        <p:spPr>
          <a:xfrm>
            <a:off x="3982150" y="1560525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361" name="Google Shape;361;p33"/>
          <p:cNvSpPr/>
          <p:nvPr/>
        </p:nvSpPr>
        <p:spPr>
          <a:xfrm>
            <a:off x="3705000" y="1638363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362" name="Google Shape;3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5335">
            <a:off x="141322" y="184971"/>
            <a:ext cx="1651530" cy="224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3"/>
          <p:cNvSpPr txBox="1"/>
          <p:nvPr/>
        </p:nvSpPr>
        <p:spPr>
          <a:xfrm rot="302">
            <a:off x="1381700" y="2077925"/>
            <a:ext cx="3413400" cy="24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1.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Start the program.</a:t>
            </a:r>
            <a:endParaRPr b="0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Make my sprite move forward.</a:t>
            </a:r>
            <a:endParaRPr b="0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3.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Make my sprite think.</a:t>
            </a:r>
            <a:endParaRPr b="0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4.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Play a sound.</a:t>
            </a:r>
            <a:endParaRPr b="0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4" name="Google Shape;364;p33"/>
          <p:cNvSpPr/>
          <p:nvPr/>
        </p:nvSpPr>
        <p:spPr>
          <a:xfrm>
            <a:off x="4994750" y="1698963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A</a:t>
            </a:r>
            <a:endParaRPr b="1" i="0" sz="19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65" name="Google Shape;365;p33"/>
          <p:cNvSpPr/>
          <p:nvPr/>
        </p:nvSpPr>
        <p:spPr>
          <a:xfrm>
            <a:off x="4994750" y="2438950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</a:t>
            </a:r>
            <a:endParaRPr b="1" i="0" sz="19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66" name="Google Shape;366;p33"/>
          <p:cNvSpPr/>
          <p:nvPr/>
        </p:nvSpPr>
        <p:spPr>
          <a:xfrm>
            <a:off x="4994750" y="3196388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</a:t>
            </a:r>
            <a:endParaRPr b="1" i="0" sz="19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67" name="Google Shape;367;p33"/>
          <p:cNvSpPr/>
          <p:nvPr/>
        </p:nvSpPr>
        <p:spPr>
          <a:xfrm>
            <a:off x="4994750" y="3953788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</a:t>
            </a:r>
            <a:endParaRPr b="1" i="0" sz="19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cxnSp>
        <p:nvCxnSpPr>
          <p:cNvPr id="368" name="Google Shape;368;p33"/>
          <p:cNvCxnSpPr/>
          <p:nvPr/>
        </p:nvCxnSpPr>
        <p:spPr>
          <a:xfrm>
            <a:off x="2158375" y="294250"/>
            <a:ext cx="6347700" cy="11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33"/>
          <p:cNvCxnSpPr/>
          <p:nvPr/>
        </p:nvCxnSpPr>
        <p:spPr>
          <a:xfrm>
            <a:off x="2158375" y="913150"/>
            <a:ext cx="6334500" cy="30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0" name="Google Shape;370;p33"/>
          <p:cNvPicPr preferRelativeResize="0"/>
          <p:nvPr/>
        </p:nvPicPr>
        <p:blipFill rotWithShape="1">
          <a:blip r:embed="rId4">
            <a:alphaModFix/>
          </a:blip>
          <a:srcRect b="2793" l="0" r="0" t="2785"/>
          <a:stretch/>
        </p:blipFill>
        <p:spPr>
          <a:xfrm>
            <a:off x="5535717" y="3953807"/>
            <a:ext cx="1228725" cy="60960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1960"/>
              </a:srgbClr>
            </a:outerShdw>
          </a:effectLst>
        </p:spPr>
      </p:pic>
      <p:pic>
        <p:nvPicPr>
          <p:cNvPr id="371" name="Google Shape;37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5724" y="2438975"/>
            <a:ext cx="1637450" cy="51435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1960"/>
              </a:srgbClr>
            </a:outerShdw>
          </a:effectLst>
        </p:spPr>
      </p:pic>
      <p:pic>
        <p:nvPicPr>
          <p:cNvPr id="372" name="Google Shape;372;p33"/>
          <p:cNvPicPr preferRelativeResize="0"/>
          <p:nvPr/>
        </p:nvPicPr>
        <p:blipFill rotWithShape="1">
          <a:blip r:embed="rId6">
            <a:alphaModFix/>
          </a:blip>
          <a:srcRect b="8941" l="0" r="0" t="8949"/>
          <a:stretch/>
        </p:blipFill>
        <p:spPr>
          <a:xfrm>
            <a:off x="5535730" y="3210680"/>
            <a:ext cx="2466975" cy="485775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1960"/>
              </a:srgbClr>
            </a:outerShdw>
          </a:effectLst>
        </p:spPr>
      </p:pic>
      <p:pic>
        <p:nvPicPr>
          <p:cNvPr id="373" name="Google Shape;373;p33"/>
          <p:cNvPicPr preferRelativeResize="0"/>
          <p:nvPr/>
        </p:nvPicPr>
        <p:blipFill rotWithShape="1">
          <a:blip r:embed="rId7">
            <a:alphaModFix/>
          </a:blip>
          <a:srcRect b="3174" l="0" r="0" t="3173"/>
          <a:stretch/>
        </p:blipFill>
        <p:spPr>
          <a:xfrm>
            <a:off x="5535730" y="1710088"/>
            <a:ext cx="2409825" cy="485775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196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79" name="Google Shape;379;p34"/>
          <p:cNvSpPr txBox="1"/>
          <p:nvPr>
            <p:ph idx="4294967295" type="title"/>
          </p:nvPr>
        </p:nvSpPr>
        <p:spPr>
          <a:xfrm>
            <a:off x="2108675" y="329875"/>
            <a:ext cx="50409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What will these programs do ?</a:t>
            </a:r>
            <a:endParaRPr/>
          </a:p>
        </p:txBody>
      </p:sp>
      <p:cxnSp>
        <p:nvCxnSpPr>
          <p:cNvPr id="380" name="Google Shape;380;p34"/>
          <p:cNvCxnSpPr/>
          <p:nvPr/>
        </p:nvCxnSpPr>
        <p:spPr>
          <a:xfrm>
            <a:off x="2239025" y="3899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34"/>
          <p:cNvCxnSpPr/>
          <p:nvPr/>
        </p:nvCxnSpPr>
        <p:spPr>
          <a:xfrm>
            <a:off x="2254800" y="11184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2" name="Google Shape;382;p34"/>
          <p:cNvPicPr preferRelativeResize="0"/>
          <p:nvPr/>
        </p:nvPicPr>
        <p:blipFill rotWithShape="1">
          <a:blip r:embed="rId3">
            <a:alphaModFix/>
          </a:blip>
          <a:srcRect b="-2093" l="0" r="0" t="-1565"/>
          <a:stretch/>
        </p:blipFill>
        <p:spPr>
          <a:xfrm>
            <a:off x="1207825" y="1514375"/>
            <a:ext cx="2879150" cy="2439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2175" y="1257075"/>
            <a:ext cx="3019724" cy="32029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84" name="Google Shape;3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8">
            <a:off x="7035326" y="773605"/>
            <a:ext cx="548700" cy="54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48">
            <a:off x="1559976" y="965630"/>
            <a:ext cx="548700" cy="54872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/>
          <p:nvPr/>
        </p:nvSpPr>
        <p:spPr>
          <a:xfrm rot="10800000">
            <a:off x="18" y="4736389"/>
            <a:ext cx="9143982" cy="410886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"/>
          <p:cNvSpPr txBox="1"/>
          <p:nvPr>
            <p:ph idx="1" type="subTitle"/>
          </p:nvPr>
        </p:nvSpPr>
        <p:spPr>
          <a:xfrm>
            <a:off x="837700" y="14286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93" name="Google Shape;393;p35"/>
          <p:cNvSpPr txBox="1"/>
          <p:nvPr>
            <p:ph type="title"/>
          </p:nvPr>
        </p:nvSpPr>
        <p:spPr>
          <a:xfrm>
            <a:off x="985025" y="198335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Your Turn !</a:t>
            </a:r>
            <a:endParaRPr/>
          </a:p>
        </p:txBody>
      </p:sp>
      <p:sp>
        <p:nvSpPr>
          <p:cNvPr id="394" name="Google Shape;394;p35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Create a program that…</a:t>
            </a:r>
            <a:endParaRPr/>
          </a:p>
        </p:txBody>
      </p:sp>
      <p:sp>
        <p:nvSpPr>
          <p:cNvPr id="400" name="Google Shape;400;p36"/>
          <p:cNvSpPr txBox="1"/>
          <p:nvPr/>
        </p:nvSpPr>
        <p:spPr>
          <a:xfrm>
            <a:off x="722725" y="1345500"/>
            <a:ext cx="8088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Contains 2 sprites and a backdrop.</a:t>
            </a:r>
            <a:endParaRPr b="0" i="0" sz="1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Makes the sprites talk together (use the “say” block).</a:t>
            </a:r>
            <a:endParaRPr b="0" i="0" sz="1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Makes the sprites move. </a:t>
            </a:r>
            <a:endParaRPr b="0" i="0" sz="2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Plays a sound.</a:t>
            </a:r>
            <a:endParaRPr b="0" i="0" sz="1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cxnSp>
        <p:nvCxnSpPr>
          <p:cNvPr id="401" name="Google Shape;401;p36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2" name="Google Shape;402;p36"/>
          <p:cNvSpPr/>
          <p:nvPr/>
        </p:nvSpPr>
        <p:spPr>
          <a:xfrm>
            <a:off x="689225" y="1345500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A</a:t>
            </a:r>
            <a:endParaRPr b="1" i="0" sz="16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689225" y="2073575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</a:t>
            </a:r>
            <a:endParaRPr b="1" i="0" sz="16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689225" y="2801650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</a:t>
            </a:r>
            <a:endParaRPr b="1" i="0" sz="16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689225" y="3529725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</a:t>
            </a:r>
            <a:endParaRPr b="1" i="0" sz="16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406" name="Google Shape;4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31269">
            <a:off x="7214049" y="2808452"/>
            <a:ext cx="1635875" cy="221879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Blocks used in this program</a:t>
            </a:r>
            <a:endParaRPr/>
          </a:p>
        </p:txBody>
      </p:sp>
      <p:cxnSp>
        <p:nvCxnSpPr>
          <p:cNvPr id="413" name="Google Shape;413;p37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4" name="Google Shape;41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03617">
            <a:off x="7023539" y="3224788"/>
            <a:ext cx="1966920" cy="164487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7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6" name="Google Shape;41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914" y="1413300"/>
            <a:ext cx="983111" cy="5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936" y="2515625"/>
            <a:ext cx="1744215" cy="15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85950" y="1171550"/>
            <a:ext cx="2542825" cy="12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38311" y="2836625"/>
            <a:ext cx="1598839" cy="15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52556" y="2709950"/>
            <a:ext cx="2454194" cy="6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>
            <p:ph idx="1" type="subTitle"/>
          </p:nvPr>
        </p:nvSpPr>
        <p:spPr>
          <a:xfrm>
            <a:off x="881350" y="1428000"/>
            <a:ext cx="60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7" name="Google Shape;187;p20"/>
          <p:cNvSpPr txBox="1"/>
          <p:nvPr>
            <p:ph type="title"/>
          </p:nvPr>
        </p:nvSpPr>
        <p:spPr>
          <a:xfrm>
            <a:off x="961100" y="2052000"/>
            <a:ext cx="73572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What is Scratch?</a:t>
            </a:r>
            <a:endParaRPr/>
          </a:p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>
            <p:ph idx="4294967295" type="ctrTitle"/>
          </p:nvPr>
        </p:nvSpPr>
        <p:spPr>
          <a:xfrm>
            <a:off x="2097275" y="2026650"/>
            <a:ext cx="62718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</a:pPr>
            <a:r>
              <a:rPr b="1" i="0" lang="en" sz="66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kreocode</a:t>
            </a:r>
            <a:r>
              <a:rPr b="0" i="0" lang="en" sz="66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.ca</a:t>
            </a:r>
            <a:endParaRPr b="0" i="0" sz="66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26" name="Google Shape;42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8943">
            <a:off x="1184463" y="750715"/>
            <a:ext cx="1794101" cy="24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8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28" name="Google Shape;428;p38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>
            <a:off x="5582100" y="1268250"/>
            <a:ext cx="3205800" cy="2961900"/>
          </a:xfrm>
          <a:prstGeom prst="roundRect">
            <a:avLst>
              <a:gd fmla="val 6505" name="adj"/>
            </a:avLst>
          </a:prstGeom>
          <a:solidFill>
            <a:srgbClr val="F3F3F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chemeClr val="dk2">
                <a:alpha val="89803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 txBox="1"/>
          <p:nvPr>
            <p:ph type="title"/>
          </p:nvPr>
        </p:nvSpPr>
        <p:spPr>
          <a:xfrm>
            <a:off x="171300" y="185875"/>
            <a:ext cx="4895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Presentation of Scratch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2218" l="-2215" r="-1303" t="0"/>
          <a:stretch/>
        </p:blipFill>
        <p:spPr>
          <a:xfrm>
            <a:off x="221125" y="1003125"/>
            <a:ext cx="5181900" cy="3515400"/>
          </a:xfrm>
          <a:prstGeom prst="roundRect">
            <a:avLst>
              <a:gd fmla="val 4336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7800000" dist="142875">
              <a:schemeClr val="dk2"/>
            </a:outerShdw>
          </a:effectLst>
        </p:spPr>
      </p:pic>
      <p:sp>
        <p:nvSpPr>
          <p:cNvPr id="196" name="Google Shape;196;p21"/>
          <p:cNvSpPr txBox="1"/>
          <p:nvPr/>
        </p:nvSpPr>
        <p:spPr>
          <a:xfrm>
            <a:off x="6259150" y="1951350"/>
            <a:ext cx="26424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you know Scratch?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Look at</a:t>
            </a: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the image.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do you think we </a:t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do with Scratch?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5685775" y="1858025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i="0" sz="18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5685775" y="2491138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i="0" sz="18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5685775" y="3124263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i="0" sz="18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96248">
            <a:off x="7512213" y="134671"/>
            <a:ext cx="1537548" cy="16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>
            <p:ph idx="1" type="subTitle"/>
          </p:nvPr>
        </p:nvSpPr>
        <p:spPr>
          <a:xfrm>
            <a:off x="821375" y="1428000"/>
            <a:ext cx="590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8" name="Google Shape;208;p2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Scratch Interface</a:t>
            </a:r>
            <a:endParaRPr/>
          </a:p>
        </p:txBody>
      </p: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9091" y="371450"/>
            <a:ext cx="5556623" cy="34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/>
          <p:nvPr/>
        </p:nvSpPr>
        <p:spPr>
          <a:xfrm>
            <a:off x="3301275" y="173400"/>
            <a:ext cx="928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Sounds</a:t>
            </a:r>
            <a:endParaRPr b="1" i="0" sz="13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877300" y="1012425"/>
            <a:ext cx="12402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Stage Area</a:t>
            </a:r>
            <a:endParaRPr b="1" i="0" sz="13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7506625" y="2252150"/>
            <a:ext cx="1185900" cy="55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Backdrops</a:t>
            </a:r>
            <a:endParaRPr b="1" i="0" sz="11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146500" y="1772025"/>
            <a:ext cx="1644300" cy="53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Programming Blocks</a:t>
            </a:r>
            <a:endParaRPr b="1" i="0" sz="13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3416650" y="2236400"/>
            <a:ext cx="1374900" cy="58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Script Area</a:t>
            </a:r>
            <a:endParaRPr b="1" i="0" sz="13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5363375" y="3632575"/>
            <a:ext cx="989700" cy="49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Sprites</a:t>
            </a:r>
            <a:endParaRPr b="1" i="0" sz="13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3350" y="1300250"/>
            <a:ext cx="396150" cy="3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429000" y="2701150"/>
            <a:ext cx="396153" cy="39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511468">
            <a:off x="5299325" y="3280849"/>
            <a:ext cx="396154" cy="39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8646915">
            <a:off x="4164100" y="1888111"/>
            <a:ext cx="396153" cy="39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01944">
            <a:off x="3725519" y="541345"/>
            <a:ext cx="347512" cy="34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238181">
            <a:off x="1501486" y="1463687"/>
            <a:ext cx="544402" cy="5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🔍 </a:t>
            </a:r>
            <a:r>
              <a:rPr lang="en" sz="2000"/>
              <a:t>Find the green flag! 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b="0" lang="en" sz="2000"/>
              <a:t>What do you think it does?</a:t>
            </a:r>
            <a:endParaRPr b="0" sz="2000">
              <a:solidFill>
                <a:schemeClr val="dk1"/>
              </a:solidFill>
            </a:endParaRPr>
          </a:p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1290000" y="221475"/>
            <a:ext cx="10503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Costumes</a:t>
            </a:r>
            <a:endParaRPr b="1" i="0" sz="13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30" name="Google Shape;23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470908">
            <a:off x="2368769" y="442870"/>
            <a:ext cx="347512" cy="34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426" y="1124051"/>
            <a:ext cx="4312714" cy="22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151" y="1414437"/>
            <a:ext cx="2276301" cy="175259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  <p:sp>
        <p:nvSpPr>
          <p:cNvPr id="237" name="Google Shape;237;p24"/>
          <p:cNvSpPr txBox="1"/>
          <p:nvPr>
            <p:ph type="title"/>
          </p:nvPr>
        </p:nvSpPr>
        <p:spPr>
          <a:xfrm>
            <a:off x="171300" y="323350"/>
            <a:ext cx="880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Sprites</a:t>
            </a:r>
            <a:endParaRPr/>
          </a:p>
        </p:txBody>
      </p:sp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4981605" y="2854708"/>
            <a:ext cx="617100" cy="53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24"/>
          <p:cNvCxnSpPr/>
          <p:nvPr/>
        </p:nvCxnSpPr>
        <p:spPr>
          <a:xfrm>
            <a:off x="161883" y="188200"/>
            <a:ext cx="8794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p24"/>
          <p:cNvSpPr/>
          <p:nvPr/>
        </p:nvSpPr>
        <p:spPr>
          <a:xfrm>
            <a:off x="509750" y="2607725"/>
            <a:ext cx="21531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🗑️ To delete</a:t>
            </a:r>
            <a:endParaRPr b="1" i="0" sz="15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2356450" y="3389900"/>
            <a:ext cx="1983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➕ 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 i="0" sz="15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9116848">
            <a:off x="2385182" y="2134000"/>
            <a:ext cx="503986" cy="5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9116796">
            <a:off x="4047169" y="2965268"/>
            <a:ext cx="469488" cy="469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/>
          <p:nvPr/>
        </p:nvSpPr>
        <p:spPr>
          <a:xfrm>
            <a:off x="4247725" y="1538375"/>
            <a:ext cx="1900138" cy="1127939"/>
          </a:xfrm>
          <a:custGeom>
            <a:rect b="b" l="l" r="r" t="t"/>
            <a:pathLst>
              <a:path extrusionOk="0" h="46973" w="72338">
                <a:moveTo>
                  <a:pt x="0" y="46973"/>
                </a:moveTo>
                <a:cubicBezTo>
                  <a:pt x="0" y="36884"/>
                  <a:pt x="5381" y="24865"/>
                  <a:pt x="14405" y="20355"/>
                </a:cubicBezTo>
                <a:cubicBezTo>
                  <a:pt x="32714" y="11205"/>
                  <a:pt x="72338" y="20468"/>
                  <a:pt x="72338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 b="0" l="10209" r="10216" t="0"/>
          <a:stretch/>
        </p:blipFill>
        <p:spPr>
          <a:xfrm>
            <a:off x="3468525" y="1182267"/>
            <a:ext cx="4179968" cy="260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4">
            <a:alphaModFix/>
          </a:blip>
          <a:srcRect b="4870" l="0" r="0" t="10268"/>
          <a:stretch/>
        </p:blipFill>
        <p:spPr>
          <a:xfrm>
            <a:off x="1390175" y="1323950"/>
            <a:ext cx="1726325" cy="27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Backdrops</a:t>
            </a:r>
            <a:endParaRPr/>
          </a:p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956343" y="2525798"/>
            <a:ext cx="617100" cy="597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25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25"/>
          <p:cNvSpPr/>
          <p:nvPr/>
        </p:nvSpPr>
        <p:spPr>
          <a:xfrm rot="10800000">
            <a:off x="18" y="4736389"/>
            <a:ext cx="9143982" cy="410886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2438050" y="1843126"/>
            <a:ext cx="1811344" cy="2199746"/>
          </a:xfrm>
          <a:custGeom>
            <a:rect b="b" l="l" r="r" t="t"/>
            <a:pathLst>
              <a:path extrusionOk="0" h="46973" w="72338">
                <a:moveTo>
                  <a:pt x="0" y="46973"/>
                </a:moveTo>
                <a:cubicBezTo>
                  <a:pt x="0" y="36884"/>
                  <a:pt x="5381" y="24865"/>
                  <a:pt x="14405" y="20355"/>
                </a:cubicBezTo>
                <a:cubicBezTo>
                  <a:pt x="32714" y="11205"/>
                  <a:pt x="72338" y="20468"/>
                  <a:pt x="72338" y="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1055275" y="4138300"/>
            <a:ext cx="1983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➕ </a:t>
            </a:r>
            <a:r>
              <a:rPr b="1" i="0" lang="en" sz="15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 i="0" sz="15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9116796">
            <a:off x="2788544" y="3873518"/>
            <a:ext cx="469488" cy="469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>
            <p:ph idx="1" type="subTitle"/>
          </p:nvPr>
        </p:nvSpPr>
        <p:spPr>
          <a:xfrm>
            <a:off x="845300" y="1428000"/>
            <a:ext cx="627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7" name="Google Shape;267;p26"/>
          <p:cNvSpPr txBox="1"/>
          <p:nvPr>
            <p:ph type="title"/>
          </p:nvPr>
        </p:nvSpPr>
        <p:spPr>
          <a:xfrm>
            <a:off x="928425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Coding in Scratch</a:t>
            </a:r>
            <a:endParaRPr/>
          </a:p>
        </p:txBody>
      </p:sp>
      <p:sp>
        <p:nvSpPr>
          <p:cNvPr id="268" name="Google Shape;268;p26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Events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 rotWithShape="1">
          <a:blip r:embed="rId3">
            <a:alphaModFix/>
          </a:blip>
          <a:srcRect b="0" l="0" r="5499" t="0"/>
          <a:stretch/>
        </p:blipFill>
        <p:spPr>
          <a:xfrm rot="3">
            <a:off x="2129225" y="1237751"/>
            <a:ext cx="2258450" cy="3090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275" name="Google Shape;275;p27"/>
          <p:cNvSpPr txBox="1"/>
          <p:nvPr/>
        </p:nvSpPr>
        <p:spPr>
          <a:xfrm>
            <a:off x="5896375" y="711425"/>
            <a:ext cx="19101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start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program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76" name="Google Shape;276;p27"/>
          <p:cNvPicPr preferRelativeResize="0"/>
          <p:nvPr/>
        </p:nvPicPr>
        <p:blipFill rotWithShape="1">
          <a:blip r:embed="rId4">
            <a:alphaModFix/>
          </a:blip>
          <a:srcRect b="4995" l="0" r="0" t="4995"/>
          <a:stretch/>
        </p:blipFill>
        <p:spPr>
          <a:xfrm rot="258017">
            <a:off x="5050119" y="1850517"/>
            <a:ext cx="2419350" cy="22860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277" name="Google Shape;27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700000">
            <a:off x="6377326" y="1522326"/>
            <a:ext cx="546921" cy="5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7600" y="29705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2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rio template">
  <a:themeElements>
    <a:clrScheme name="Bleu 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