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8" r:id="rId5"/>
    <p:sldMasterId id="2147483659" r:id="rId6"/>
    <p:sldMasterId id="214748366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5143500" cx="9144000"/>
  <p:notesSz cx="6808775" cy="99409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2641">
          <p15:clr>
            <a:srgbClr val="A4A3A4"/>
          </p15:clr>
        </p15:guide>
        <p15:guide id="4" pos="567">
          <p15:clr>
            <a:srgbClr val="A4A3A4"/>
          </p15:clr>
        </p15:guide>
      </p15:sldGuideLst>
    </p:ext>
    <p:ext uri="{2D200454-40CA-4A62-9FC3-DE9A4176ACB9}">
      <p15:notesGuideLst>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602727-21BB-4EF9-B412-6247F952DC8F}">
  <a:tblStyle styleId="{CE602727-21BB-4EF9-B412-6247F952DC8F}"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2641" orient="horz"/>
        <p:guide pos="567"/>
      </p:guideLst>
    </p:cSldViewPr>
  </p:slideViewPr>
  <p:notesViewPr>
    <p:cSldViewPr snapToGrid="0">
      <p:cViewPr varScale="1">
        <p:scale>
          <a:sx n="100" d="100"/>
          <a:sy n="100" d="100"/>
        </p:scale>
        <p:origin x="0" y="0"/>
      </p:cViewPr>
      <p:guideLst>
        <p:guide pos="3131" orient="horz"/>
        <p:guide pos="214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950678" cy="498049"/>
          </a:xfrm>
          <a:prstGeom prst="rect">
            <a:avLst/>
          </a:prstGeom>
          <a:noFill/>
          <a:ln>
            <a:noFill/>
          </a:ln>
        </p:spPr>
        <p:txBody>
          <a:bodyPr anchorCtr="0" anchor="t"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56588" y="1"/>
            <a:ext cx="2950678" cy="498049"/>
          </a:xfrm>
          <a:prstGeom prst="rect">
            <a:avLst/>
          </a:prstGeom>
          <a:noFill/>
          <a:ln>
            <a:noFill/>
          </a:ln>
        </p:spPr>
        <p:txBody>
          <a:bodyPr anchorCtr="0" anchor="t" bIns="45775" lIns="91550" spcFirstLastPara="1" rIns="91550" wrap="square" tIns="457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1335"/>
            <a:ext cx="2950678" cy="498048"/>
          </a:xfrm>
          <a:prstGeom prst="rect">
            <a:avLst/>
          </a:prstGeom>
          <a:noFill/>
          <a:ln>
            <a:noFill/>
          </a:ln>
        </p:spPr>
        <p:txBody>
          <a:bodyPr anchorCtr="0" anchor="b" bIns="45775" lIns="91550" spcFirstLastPara="1" rIns="91550" wrap="square" tIns="457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 name="Google Shape;63;p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64" name="Google Shape;64;p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 name="Google Shape;128;p1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29" name="Google Shape;129;p1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8" name="Google Shape;138;p1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39" name="Google Shape;139;p1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148" name="Google Shape;148;p1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 name="Google Shape;154;p1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55" name="Google Shape;155;p1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 name="Google Shape;163;p1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64" name="Google Shape;164;p1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0" name="Google Shape;170;p1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71" name="Google Shape;171;p1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7" name="Google Shape;177;p1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78" name="Google Shape;178;p1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 name="Google Shape;185;p1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rPr lang="en-GB"/>
              <a:t>Emphasise on the need to provide clear dimensions in production drawings.</a:t>
            </a:r>
            <a:endParaRPr/>
          </a:p>
        </p:txBody>
      </p:sp>
      <p:sp>
        <p:nvSpPr>
          <p:cNvPr id="186" name="Google Shape;186;p1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3" name="Google Shape;193;p1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94" name="Google Shape;194;p1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202" name="Google Shape;202;p1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70" name="Google Shape;70;p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7" name="Google Shape;207;p2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08" name="Google Shape;208;p2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4" name="Google Shape;214;p2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15" name="Google Shape;215;p2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1" name="Google Shape;221;p2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22" name="Google Shape;222;p2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0" name="Google Shape;230;p2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31" name="Google Shape;231;p2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4: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239" name="Google Shape;239;p2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4" name="Google Shape;244;p2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45" name="Google Shape;245;p2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3" name="Google Shape;253;p2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54" name="Google Shape;254;p2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2" name="Google Shape;262;p2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63" name="Google Shape;263;p2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9" name="Google Shape;269;p2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70" name="Google Shape;270;p2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1" name="Google Shape;281;p2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82" name="Google Shape;282;p2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 name="Google Shape;75;p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76" name="Google Shape;76;p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289" name="Google Shape;289;p3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4" name="Google Shape;294;p3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295" name="Google Shape;295;p3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3" name="Google Shape;303;p3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04" name="Google Shape;304;p3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1" name="Google Shape;311;p3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12" name="Google Shape;312;p3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8" name="Google Shape;318;p3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19" name="Google Shape;319;p3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6" name="Google Shape;326;p3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27" name="Google Shape;327;p3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4" name="Google Shape;334;p3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35" name="Google Shape;335;p3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2" name="Google Shape;342;p3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43" name="Google Shape;343;p3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1" name="Google Shape;351;p3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52" name="Google Shape;352;p3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9: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359" name="Google Shape;359;p3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 name="Google Shape;82;p4: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83" name="Google Shape;83;p4: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4" name="Google Shape;364;p40: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65" name="Google Shape;365;p40: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1: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1" name="Google Shape;371;p41: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72" name="Google Shape;372;p41: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2: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8" name="Google Shape;378;p42: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79" name="Google Shape;379;p42: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3: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5" name="Google Shape;385;p43: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386" name="Google Shape;386;p43: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4:notes"/>
          <p:cNvSpPr txBox="1"/>
          <p:nvPr>
            <p:ph idx="1" type="body"/>
          </p:nvPr>
        </p:nvSpPr>
        <p:spPr>
          <a:xfrm>
            <a:off x="680576" y="4722981"/>
            <a:ext cx="5447639" cy="4471643"/>
          </a:xfrm>
          <a:prstGeom prst="rect">
            <a:avLst/>
          </a:prstGeom>
        </p:spPr>
        <p:txBody>
          <a:bodyPr anchorCtr="0" anchor="t" bIns="45775" lIns="91550" spcFirstLastPara="1" rIns="91550" wrap="square" tIns="45775">
            <a:noAutofit/>
          </a:bodyPr>
          <a:lstStyle/>
          <a:p>
            <a:pPr indent="0" lvl="0" marL="0" rtl="0" algn="l">
              <a:spcBef>
                <a:spcPts val="360"/>
              </a:spcBef>
              <a:spcAft>
                <a:spcPts val="0"/>
              </a:spcAft>
              <a:buNone/>
            </a:pPr>
            <a:r>
              <a:t/>
            </a:r>
            <a:endParaRPr/>
          </a:p>
        </p:txBody>
      </p:sp>
      <p:sp>
        <p:nvSpPr>
          <p:cNvPr id="394" name="Google Shape;394;p44: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9" name="Google Shape;399;p4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00" name="Google Shape;400;p4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4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6" name="Google Shape;406;p4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07" name="Google Shape;407;p4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 name="Google Shape;413;p4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14" name="Google Shape;414;p4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4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2" name="Google Shape;422;p4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423" name="Google Shape;423;p4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360"/>
              </a:spcBef>
              <a:spcAft>
                <a:spcPts val="0"/>
              </a:spcAft>
              <a:buSzPts val="1400"/>
              <a:buNone/>
            </a:pPr>
            <a:r>
              <a:t/>
            </a:r>
            <a:endParaRPr/>
          </a:p>
        </p:txBody>
      </p:sp>
      <p:sp>
        <p:nvSpPr>
          <p:cNvPr id="430" name="Google Shape;430;p4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 name="Google Shape;89;p5: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90" name="Google Shape;90;p5: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50: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p50:notes"/>
          <p:cNvSpPr txBox="1"/>
          <p:nvPr>
            <p:ph idx="1" type="body"/>
          </p:nvPr>
        </p:nvSpPr>
        <p:spPr>
          <a:xfrm>
            <a:off x="680576" y="4722981"/>
            <a:ext cx="5447700" cy="4471500"/>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435" name="Google Shape;435;p50:notes"/>
          <p:cNvSpPr txBox="1"/>
          <p:nvPr>
            <p:ph idx="12" type="sldNum"/>
          </p:nvPr>
        </p:nvSpPr>
        <p:spPr>
          <a:xfrm>
            <a:off x="3856588" y="9441335"/>
            <a:ext cx="2950800" cy="498000"/>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 name="Google Shape;96;p6: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97" name="Google Shape;97;p6: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 name="Google Shape;104;p7: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05" name="Google Shape;105;p7: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2" name="Google Shape;112;p8: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13" name="Google Shape;113;p8: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p:nvPr>
            <p:ph idx="2" type="sldImg"/>
          </p:nvPr>
        </p:nvSpPr>
        <p:spPr>
          <a:xfrm>
            <a:off x="92075" y="746125"/>
            <a:ext cx="6624638" cy="3727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1" name="Google Shape;121;p9:notes"/>
          <p:cNvSpPr txBox="1"/>
          <p:nvPr>
            <p:ph idx="1" type="body"/>
          </p:nvPr>
        </p:nvSpPr>
        <p:spPr>
          <a:xfrm>
            <a:off x="680576" y="4722981"/>
            <a:ext cx="5447639" cy="4471643"/>
          </a:xfrm>
          <a:prstGeom prst="rect">
            <a:avLst/>
          </a:prstGeom>
          <a:noFill/>
          <a:ln>
            <a:noFill/>
          </a:ln>
        </p:spPr>
        <p:txBody>
          <a:bodyPr anchorCtr="0" anchor="t" bIns="45775" lIns="91550" spcFirstLastPara="1" rIns="91550" wrap="square" tIns="45775">
            <a:noAutofit/>
          </a:bodyPr>
          <a:lstStyle/>
          <a:p>
            <a:pPr indent="0" lvl="0" marL="0" rtl="0" algn="l">
              <a:lnSpc>
                <a:spcPct val="100000"/>
              </a:lnSpc>
              <a:spcBef>
                <a:spcPts val="0"/>
              </a:spcBef>
              <a:spcAft>
                <a:spcPts val="0"/>
              </a:spcAft>
              <a:buSzPts val="1400"/>
              <a:buNone/>
            </a:pPr>
            <a:r>
              <a:t/>
            </a:r>
            <a:endParaRPr/>
          </a:p>
        </p:txBody>
      </p:sp>
      <p:sp>
        <p:nvSpPr>
          <p:cNvPr id="122" name="Google Shape;122;p9:notes"/>
          <p:cNvSpPr txBox="1"/>
          <p:nvPr>
            <p:ph idx="12" type="sldNum"/>
          </p:nvPr>
        </p:nvSpPr>
        <p:spPr>
          <a:xfrm>
            <a:off x="3856588" y="9441335"/>
            <a:ext cx="2950678" cy="498048"/>
          </a:xfrm>
          <a:prstGeom prst="rect">
            <a:avLst/>
          </a:prstGeom>
          <a:noFill/>
          <a:ln>
            <a:noFill/>
          </a:ln>
        </p:spPr>
        <p:txBody>
          <a:bodyPr anchorCtr="0" anchor="b" bIns="45775" lIns="91550" spcFirstLastPara="1" rIns="91550" wrap="square" tIns="45775">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3">
  <p:cSld name="Title page 3">
    <p:spTree>
      <p:nvGrpSpPr>
        <p:cNvPr id="16" name="Shape 16"/>
        <p:cNvGrpSpPr/>
        <p:nvPr/>
      </p:nvGrpSpPr>
      <p:grpSpPr>
        <a:xfrm>
          <a:off x="0" y="0"/>
          <a:ext cx="0" cy="0"/>
          <a:chOff x="0" y="0"/>
          <a:chExt cx="0" cy="0"/>
        </a:xfrm>
      </p:grpSpPr>
      <p:pic>
        <p:nvPicPr>
          <p:cNvPr descr="Offsite ready ppt slides.jpg" id="17" name="Google Shape;17;p2"/>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18" name="Google Shape;18;p2"/>
          <p:cNvSpPr txBox="1"/>
          <p:nvPr>
            <p:ph type="title"/>
          </p:nvPr>
        </p:nvSpPr>
        <p:spPr>
          <a:xfrm>
            <a:off x="323528" y="2931790"/>
            <a:ext cx="8424936" cy="93610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595959"/>
              </a:buClr>
              <a:buSzPts val="4400"/>
              <a:buFont typeface="Arial"/>
              <a:buNone/>
              <a:defRPr b="1" i="0" sz="44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8" name="Shape 58"/>
        <p:cNvGrpSpPr/>
        <p:nvPr/>
      </p:nvGrpSpPr>
      <p:grpSpPr>
        <a:xfrm>
          <a:off x="0" y="0"/>
          <a:ext cx="0" cy="0"/>
          <a:chOff x="0" y="0"/>
          <a:chExt cx="0" cy="0"/>
        </a:xfrm>
      </p:grpSpPr>
      <p:sp>
        <p:nvSpPr>
          <p:cNvPr id="59" name="Google Shape;59;p1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3600"/>
              <a:buFont typeface="Arial"/>
              <a:buNone/>
              <a:defRPr b="1" i="0" sz="36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13"/>
          <p:cNvSpPr txBox="1"/>
          <p:nvPr>
            <p:ph idx="1" type="body"/>
          </p:nvPr>
        </p:nvSpPr>
        <p:spPr>
          <a:xfrm>
            <a:off x="745232" y="1419622"/>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9" name="Shape 19"/>
        <p:cNvGrpSpPr/>
        <p:nvPr/>
      </p:nvGrpSpPr>
      <p:grpSpPr>
        <a:xfrm>
          <a:off x="0" y="0"/>
          <a:ext cx="0" cy="0"/>
          <a:chOff x="0" y="0"/>
          <a:chExt cx="0" cy="0"/>
        </a:xfrm>
      </p:grpSpPr>
      <p:pic>
        <p:nvPicPr>
          <p:cNvPr descr="Offsite ready ppt slides10.jpg" id="20" name="Google Shape;20;p3"/>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1" name="Google Shape;21;p3"/>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22" name="Google Shape;22;p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23" name="Shape 23"/>
        <p:cNvGrpSpPr/>
        <p:nvPr/>
      </p:nvGrpSpPr>
      <p:grpSpPr>
        <a:xfrm>
          <a:off x="0" y="0"/>
          <a:ext cx="0" cy="0"/>
          <a:chOff x="0" y="0"/>
          <a:chExt cx="0" cy="0"/>
        </a:xfrm>
      </p:grpSpPr>
      <p:pic>
        <p:nvPicPr>
          <p:cNvPr descr="Offsite ready ppt slides11.jpg" id="24" name="Google Shape;24;p4"/>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5" name="Google Shape;25;p4"/>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26" name="Google Shape;26;p4"/>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4">
  <p:cSld name="divider 4">
    <p:spTree>
      <p:nvGrpSpPr>
        <p:cNvPr id="27" name="Shape 27"/>
        <p:cNvGrpSpPr/>
        <p:nvPr/>
      </p:nvGrpSpPr>
      <p:grpSpPr>
        <a:xfrm>
          <a:off x="0" y="0"/>
          <a:ext cx="0" cy="0"/>
          <a:chOff x="0" y="0"/>
          <a:chExt cx="0" cy="0"/>
        </a:xfrm>
      </p:grpSpPr>
      <p:pic>
        <p:nvPicPr>
          <p:cNvPr descr="Offsite ready ppt slides9.jpg" id="28" name="Google Shape;28;p5"/>
          <p:cNvPicPr preferRelativeResize="0"/>
          <p:nvPr/>
        </p:nvPicPr>
        <p:blipFill rotWithShape="1">
          <a:blip r:embed="rId2">
            <a:alphaModFix/>
          </a:blip>
          <a:srcRect b="0" l="0" r="0" t="0"/>
          <a:stretch/>
        </p:blipFill>
        <p:spPr>
          <a:xfrm>
            <a:off x="0" y="0"/>
            <a:ext cx="9135879" cy="5143500"/>
          </a:xfrm>
          <a:prstGeom prst="rect">
            <a:avLst/>
          </a:prstGeom>
          <a:noFill/>
          <a:ln>
            <a:noFill/>
          </a:ln>
        </p:spPr>
      </p:pic>
      <p:sp>
        <p:nvSpPr>
          <p:cNvPr id="29" name="Google Shape;29;p5"/>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0" name="Google Shape;30;p5"/>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1" name="Shape 31"/>
        <p:cNvGrpSpPr/>
        <p:nvPr/>
      </p:nvGrpSpPr>
      <p:grpSpPr>
        <a:xfrm>
          <a:off x="0" y="0"/>
          <a:ext cx="0" cy="0"/>
          <a:chOff x="0" y="0"/>
          <a:chExt cx="0" cy="0"/>
        </a:xfrm>
      </p:grpSpPr>
      <p:pic>
        <p:nvPicPr>
          <p:cNvPr descr="Offsite ready ppt slides12.jpg" id="32" name="Google Shape;32;p6"/>
          <p:cNvPicPr preferRelativeResize="0"/>
          <p:nvPr/>
        </p:nvPicPr>
        <p:blipFill rotWithShape="1">
          <a:blip r:embed="rId2">
            <a:alphaModFix/>
          </a:blip>
          <a:srcRect b="0" l="0" r="0" t="0"/>
          <a:stretch/>
        </p:blipFill>
        <p:spPr>
          <a:xfrm>
            <a:off x="0" y="0"/>
            <a:ext cx="9135879"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3" name="Shape 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divider 5">
    <p:spTree>
      <p:nvGrpSpPr>
        <p:cNvPr id="34" name="Shape 34"/>
        <p:cNvGrpSpPr/>
        <p:nvPr/>
      </p:nvGrpSpPr>
      <p:grpSpPr>
        <a:xfrm>
          <a:off x="0" y="0"/>
          <a:ext cx="0" cy="0"/>
          <a:chOff x="0" y="0"/>
          <a:chExt cx="0" cy="0"/>
        </a:xfrm>
      </p:grpSpPr>
      <p:pic>
        <p:nvPicPr>
          <p:cNvPr descr="AIMCH ppt slides funded by16.jpg" id="35" name="Google Shape;35;p8"/>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36" name="Google Shape;36;p8"/>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37" name="Google Shape;37;p8"/>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6">
  <p:cSld name="divider 6">
    <p:spTree>
      <p:nvGrpSpPr>
        <p:cNvPr id="38" name="Shape 38"/>
        <p:cNvGrpSpPr/>
        <p:nvPr/>
      </p:nvGrpSpPr>
      <p:grpSpPr>
        <a:xfrm>
          <a:off x="0" y="0"/>
          <a:ext cx="0" cy="0"/>
          <a:chOff x="0" y="0"/>
          <a:chExt cx="0" cy="0"/>
        </a:xfrm>
      </p:grpSpPr>
      <p:pic>
        <p:nvPicPr>
          <p:cNvPr descr="AIMCH ppt slides funded by12.jpg" id="39" name="Google Shape;39;p9"/>
          <p:cNvPicPr preferRelativeResize="0"/>
          <p:nvPr/>
        </p:nvPicPr>
        <p:blipFill rotWithShape="1">
          <a:blip r:embed="rId2">
            <a:alphaModFix/>
          </a:blip>
          <a:srcRect b="0" l="0" r="0" t="0"/>
          <a:stretch/>
        </p:blipFill>
        <p:spPr>
          <a:xfrm>
            <a:off x="0" y="0"/>
            <a:ext cx="9136007" cy="5143500"/>
          </a:xfrm>
          <a:prstGeom prst="rect">
            <a:avLst/>
          </a:prstGeom>
          <a:noFill/>
          <a:ln>
            <a:noFill/>
          </a:ln>
        </p:spPr>
      </p:pic>
      <p:sp>
        <p:nvSpPr>
          <p:cNvPr id="40" name="Google Shape;40;p9"/>
          <p:cNvSpPr txBox="1"/>
          <p:nvPr/>
        </p:nvSpPr>
        <p:spPr>
          <a:xfrm>
            <a:off x="179512" y="4815031"/>
            <a:ext cx="43204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GB" sz="1200" u="none" cap="none" strike="noStrike">
                <a:solidFill>
                  <a:schemeClr val="lt1"/>
                </a:solidFill>
                <a:latin typeface="Arial"/>
                <a:ea typeface="Arial"/>
                <a:cs typeface="Arial"/>
                <a:sym typeface="Arial"/>
              </a:rPr>
              <a:t>‹#›</a:t>
            </a:fld>
            <a:endParaRPr b="1" i="0" sz="1200" u="none" cap="none" strike="noStrike">
              <a:solidFill>
                <a:schemeClr val="lt1"/>
              </a:solidFill>
              <a:latin typeface="Arial"/>
              <a:ea typeface="Arial"/>
              <a:cs typeface="Arial"/>
              <a:sym typeface="Arial"/>
            </a:endParaRPr>
          </a:p>
        </p:txBody>
      </p:sp>
      <p:sp>
        <p:nvSpPr>
          <p:cNvPr id="41" name="Google Shape;41;p9"/>
          <p:cNvSpPr txBox="1"/>
          <p:nvPr>
            <p:ph type="title"/>
          </p:nvPr>
        </p:nvSpPr>
        <p:spPr>
          <a:xfrm>
            <a:off x="323528" y="1995686"/>
            <a:ext cx="4464496" cy="108012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 name="Shape 49"/>
        <p:cNvGrpSpPr/>
        <p:nvPr/>
      </p:nvGrpSpPr>
      <p:grpSpPr>
        <a:xfrm>
          <a:off x="0" y="0"/>
          <a:ext cx="0" cy="0"/>
          <a:chOff x="0" y="0"/>
          <a:chExt cx="0" cy="0"/>
        </a:xfrm>
      </p:grpSpPr>
      <p:sp>
        <p:nvSpPr>
          <p:cNvPr id="50" name="Google Shape;50;p1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BFF4"/>
              </a:buClr>
              <a:buSzPts val="2400"/>
              <a:buFont typeface="Arial"/>
              <a:buNone/>
              <a:defRPr b="0" i="0" sz="2400" u="none" cap="none" strike="noStrike">
                <a:solidFill>
                  <a:srgbClr val="00BFF4"/>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1" name="Google Shape;51;p11"/>
          <p:cNvSpPr txBox="1"/>
          <p:nvPr>
            <p:ph idx="1" type="body"/>
          </p:nvPr>
        </p:nvSpPr>
        <p:spPr>
          <a:xfrm>
            <a:off x="745232" y="1203598"/>
            <a:ext cx="6707088" cy="309634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theme" Target="../theme/theme2.xml"/><Relationship Id="rId12" Type="http://schemas.openxmlformats.org/officeDocument/2006/relationships/slideLayout" Target="../slideLayouts/slideLayout8.xml"/><Relationship Id="rId1" Type="http://schemas.openxmlformats.org/officeDocument/2006/relationships/image" Target="../media/image4.jpg"/><Relationship Id="rId2" Type="http://schemas.openxmlformats.org/officeDocument/2006/relationships/image" Target="../media/image3.png"/><Relationship Id="rId3" Type="http://schemas.openxmlformats.org/officeDocument/2006/relationships/image" Target="../media/image14.png"/><Relationship Id="rId4" Type="http://schemas.openxmlformats.org/officeDocument/2006/relationships/image" Target="../media/image5.jpg"/><Relationship Id="rId9" Type="http://schemas.openxmlformats.org/officeDocument/2006/relationships/slideLayout" Target="../slideLayouts/slideLayout5.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4.png"/><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slideLayout" Target="../slideLayouts/slideLayout9.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4.png"/><Relationship Id="rId3" Type="http://schemas.openxmlformats.org/officeDocument/2006/relationships/image" Target="../media/image4.jpg"/><Relationship Id="rId4" Type="http://schemas.openxmlformats.org/officeDocument/2006/relationships/slideLayout" Target="../slideLayouts/slideLayout10.xml"/><Relationship Id="rId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offsite ready logo final.jpg" id="10" name="Google Shape;10;p1"/>
          <p:cNvPicPr preferRelativeResize="0"/>
          <p:nvPr/>
        </p:nvPicPr>
        <p:blipFill rotWithShape="1">
          <a:blip r:embed="rId1">
            <a:alphaModFix/>
          </a:blip>
          <a:srcRect b="0" l="0" r="0" t="0"/>
          <a:stretch/>
        </p:blipFill>
        <p:spPr>
          <a:xfrm>
            <a:off x="7668344" y="123478"/>
            <a:ext cx="1368152" cy="1004240"/>
          </a:xfrm>
          <a:prstGeom prst="rect">
            <a:avLst/>
          </a:prstGeom>
          <a:noFill/>
          <a:ln>
            <a:noFill/>
          </a:ln>
        </p:spPr>
      </p:pic>
      <p:sp>
        <p:nvSpPr>
          <p:cNvPr id="11" name="Google Shape;11;p1"/>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GB"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12" name="Google Shape;12;p1"/>
          <p:cNvPicPr preferRelativeResize="0"/>
          <p:nvPr/>
        </p:nvPicPr>
        <p:blipFill rotWithShape="1">
          <a:blip r:embed="rId2">
            <a:alphaModFix/>
          </a:blip>
          <a:srcRect b="0" l="0" r="0" t="0"/>
          <a:stretch/>
        </p:blipFill>
        <p:spPr>
          <a:xfrm flipH="1">
            <a:off x="406550" y="627526"/>
            <a:ext cx="133000" cy="4515975"/>
          </a:xfrm>
          <a:prstGeom prst="rect">
            <a:avLst/>
          </a:prstGeom>
          <a:noFill/>
          <a:ln>
            <a:noFill/>
          </a:ln>
        </p:spPr>
      </p:pic>
      <p:sp>
        <p:nvSpPr>
          <p:cNvPr id="13" name="Google Shape;13;p1"/>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14" name="Google Shape;14;p1"/>
          <p:cNvPicPr preferRelativeResize="0"/>
          <p:nvPr/>
        </p:nvPicPr>
        <p:blipFill rotWithShape="1">
          <a:blip r:embed="rId3">
            <a:alphaModFix/>
          </a:blip>
          <a:srcRect b="0" l="0" r="0" t="0"/>
          <a:stretch/>
        </p:blipFill>
        <p:spPr>
          <a:xfrm>
            <a:off x="7956376" y="4587974"/>
            <a:ext cx="1008112" cy="387879"/>
          </a:xfrm>
          <a:prstGeom prst="rect">
            <a:avLst/>
          </a:prstGeom>
          <a:noFill/>
          <a:ln>
            <a:noFill/>
          </a:ln>
        </p:spPr>
      </p:pic>
      <p:pic>
        <p:nvPicPr>
          <p:cNvPr id="15" name="Google Shape;15;p1"/>
          <p:cNvPicPr preferRelativeResize="0"/>
          <p:nvPr/>
        </p:nvPicPr>
        <p:blipFill rotWithShape="1">
          <a:blip r:embed="rId4">
            <a:alphaModFix/>
          </a:blip>
          <a:srcRect b="0" l="0" r="0" t="0"/>
          <a:stretch/>
        </p:blipFill>
        <p:spPr>
          <a:xfrm>
            <a:off x="4283968" y="1459176"/>
            <a:ext cx="4032448" cy="36843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 name="Shape 42"/>
        <p:cNvGrpSpPr/>
        <p:nvPr/>
      </p:nvGrpSpPr>
      <p:grpSpPr>
        <a:xfrm>
          <a:off x="0" y="0"/>
          <a:ext cx="0" cy="0"/>
          <a:chOff x="0" y="0"/>
          <a:chExt cx="0" cy="0"/>
        </a:xfrm>
      </p:grpSpPr>
      <p:sp>
        <p:nvSpPr>
          <p:cNvPr id="43" name="Google Shape;43;p10"/>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GB"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44" name="Google Shape;44;p10"/>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45" name="Google Shape;45;p10"/>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46" name="Google Shape;46;p10"/>
          <p:cNvPicPr preferRelativeResize="0"/>
          <p:nvPr/>
        </p:nvPicPr>
        <p:blipFill rotWithShape="1">
          <a:blip r:embed="rId2">
            <a:alphaModFix/>
          </a:blip>
          <a:srcRect b="0" l="0" r="0" t="0"/>
          <a:stretch/>
        </p:blipFill>
        <p:spPr>
          <a:xfrm>
            <a:off x="7956376" y="4587974"/>
            <a:ext cx="1008112" cy="387879"/>
          </a:xfrm>
          <a:prstGeom prst="rect">
            <a:avLst/>
          </a:prstGeom>
          <a:noFill/>
          <a:ln>
            <a:noFill/>
          </a:ln>
        </p:spPr>
      </p:pic>
      <p:pic>
        <p:nvPicPr>
          <p:cNvPr id="47" name="Google Shape;47;p10"/>
          <p:cNvPicPr preferRelativeResize="0"/>
          <p:nvPr/>
        </p:nvPicPr>
        <p:blipFill rotWithShape="1">
          <a:blip r:embed="rId3">
            <a:alphaModFix amt="63000"/>
          </a:blip>
          <a:srcRect b="0" l="0" r="0" t="0"/>
          <a:stretch/>
        </p:blipFill>
        <p:spPr>
          <a:xfrm>
            <a:off x="3275856" y="1391752"/>
            <a:ext cx="4106244" cy="3751748"/>
          </a:xfrm>
          <a:prstGeom prst="rect">
            <a:avLst/>
          </a:prstGeom>
          <a:noFill/>
          <a:ln>
            <a:noFill/>
          </a:ln>
        </p:spPr>
      </p:pic>
      <p:pic>
        <p:nvPicPr>
          <p:cNvPr descr="offsite ready logo final.jpg" id="48" name="Google Shape;48;p10"/>
          <p:cNvPicPr preferRelativeResize="0"/>
          <p:nvPr/>
        </p:nvPicPr>
        <p:blipFill rotWithShape="1">
          <a:blip r:embed="rId4">
            <a:alphaModFix/>
          </a:blip>
          <a:srcRect b="0" l="0" r="0" t="0"/>
          <a:stretch/>
        </p:blipFill>
        <p:spPr>
          <a:xfrm>
            <a:off x="7668344" y="123478"/>
            <a:ext cx="1368152" cy="1004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 name="Shape 52"/>
        <p:cNvGrpSpPr/>
        <p:nvPr/>
      </p:nvGrpSpPr>
      <p:grpSpPr>
        <a:xfrm>
          <a:off x="0" y="0"/>
          <a:ext cx="0" cy="0"/>
          <a:chOff x="0" y="0"/>
          <a:chExt cx="0" cy="0"/>
        </a:xfrm>
      </p:grpSpPr>
      <p:sp>
        <p:nvSpPr>
          <p:cNvPr id="53" name="Google Shape;53;p12"/>
          <p:cNvSpPr txBox="1"/>
          <p:nvPr/>
        </p:nvSpPr>
        <p:spPr>
          <a:xfrm>
            <a:off x="0" y="4803998"/>
            <a:ext cx="39553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fld id="{00000000-1234-1234-1234-123412341234}" type="slidenum">
              <a:rPr b="1" i="0" lang="en-GB" sz="1100" u="none" cap="none" strike="noStrike">
                <a:solidFill>
                  <a:srgbClr val="BFBFBF"/>
                </a:solidFill>
                <a:latin typeface="Arial"/>
                <a:ea typeface="Arial"/>
                <a:cs typeface="Arial"/>
                <a:sym typeface="Arial"/>
              </a:rPr>
              <a:t>‹#›</a:t>
            </a:fld>
            <a:endParaRPr b="1" i="0" sz="1100" u="none" cap="none" strike="noStrike">
              <a:solidFill>
                <a:srgbClr val="BFBFBF"/>
              </a:solidFill>
              <a:latin typeface="Arial"/>
              <a:ea typeface="Arial"/>
              <a:cs typeface="Arial"/>
              <a:sym typeface="Arial"/>
            </a:endParaRPr>
          </a:p>
        </p:txBody>
      </p:sp>
      <p:pic>
        <p:nvPicPr>
          <p:cNvPr id="54" name="Google Shape;54;p12"/>
          <p:cNvPicPr preferRelativeResize="0"/>
          <p:nvPr/>
        </p:nvPicPr>
        <p:blipFill rotWithShape="1">
          <a:blip r:embed="rId1">
            <a:alphaModFix/>
          </a:blip>
          <a:srcRect b="0" l="0" r="0" t="0"/>
          <a:stretch/>
        </p:blipFill>
        <p:spPr>
          <a:xfrm flipH="1">
            <a:off x="406550" y="627526"/>
            <a:ext cx="133000" cy="4515975"/>
          </a:xfrm>
          <a:prstGeom prst="rect">
            <a:avLst/>
          </a:prstGeom>
          <a:noFill/>
          <a:ln>
            <a:noFill/>
          </a:ln>
        </p:spPr>
      </p:pic>
      <p:sp>
        <p:nvSpPr>
          <p:cNvPr id="55" name="Google Shape;55;p12"/>
          <p:cNvSpPr txBox="1"/>
          <p:nvPr/>
        </p:nvSpPr>
        <p:spPr>
          <a:xfrm>
            <a:off x="7884368" y="4285134"/>
            <a:ext cx="792088" cy="2308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1" lang="en-GB" sz="900" u="none" cap="none" strike="noStrike">
                <a:solidFill>
                  <a:srgbClr val="7F7F7F"/>
                </a:solidFill>
                <a:latin typeface="Arial"/>
                <a:ea typeface="Arial"/>
                <a:cs typeface="Arial"/>
                <a:sym typeface="Arial"/>
              </a:rPr>
              <a:t>Funded by</a:t>
            </a:r>
            <a:endParaRPr b="0" i="1" sz="900" u="none" cap="none" strike="noStrike">
              <a:solidFill>
                <a:srgbClr val="7F7F7F"/>
              </a:solidFill>
              <a:latin typeface="Arial"/>
              <a:ea typeface="Arial"/>
              <a:cs typeface="Arial"/>
              <a:sym typeface="Arial"/>
            </a:endParaRPr>
          </a:p>
        </p:txBody>
      </p:sp>
      <p:pic>
        <p:nvPicPr>
          <p:cNvPr descr="citb logo.png" id="56" name="Google Shape;56;p12"/>
          <p:cNvPicPr preferRelativeResize="0"/>
          <p:nvPr/>
        </p:nvPicPr>
        <p:blipFill rotWithShape="1">
          <a:blip r:embed="rId2">
            <a:alphaModFix/>
          </a:blip>
          <a:srcRect b="0" l="0" r="0" t="0"/>
          <a:stretch/>
        </p:blipFill>
        <p:spPr>
          <a:xfrm>
            <a:off x="7956376" y="4587974"/>
            <a:ext cx="1008112" cy="387879"/>
          </a:xfrm>
          <a:prstGeom prst="rect">
            <a:avLst/>
          </a:prstGeom>
          <a:noFill/>
          <a:ln>
            <a:noFill/>
          </a:ln>
        </p:spPr>
      </p:pic>
      <p:pic>
        <p:nvPicPr>
          <p:cNvPr descr="offsite ready logo final.jpg" id="57" name="Google Shape;57;p12"/>
          <p:cNvPicPr preferRelativeResize="0"/>
          <p:nvPr/>
        </p:nvPicPr>
        <p:blipFill rotWithShape="1">
          <a:blip r:embed="rId3">
            <a:alphaModFix/>
          </a:blip>
          <a:srcRect b="0" l="0" r="0" t="0"/>
          <a:stretch/>
        </p:blipFill>
        <p:spPr>
          <a:xfrm>
            <a:off x="7668344" y="123478"/>
            <a:ext cx="1368152" cy="10042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https://creativecommons.org/licenses/by-nc-sa/4.0/" TargetMode="Externa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276226" y="1970485"/>
            <a:ext cx="9001125" cy="29238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rgbClr val="929B3F"/>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3200"/>
              <a:buFont typeface="Arial"/>
              <a:buNone/>
            </a:pPr>
            <a:r>
              <a:t/>
            </a:r>
            <a:endParaRPr b="1" i="0" sz="3200" u="none" cap="none" strike="noStrike">
              <a:solidFill>
                <a:srgbClr val="929B3F"/>
              </a:solidFill>
              <a:latin typeface="Arial"/>
              <a:ea typeface="Arial"/>
              <a:cs typeface="Arial"/>
              <a:sym typeface="Arial"/>
            </a:endParaRPr>
          </a:p>
        </p:txBody>
      </p:sp>
      <p:sp>
        <p:nvSpPr>
          <p:cNvPr id="67" name="Google Shape;67;p14"/>
          <p:cNvSpPr txBox="1"/>
          <p:nvPr>
            <p:ph type="title"/>
          </p:nvPr>
        </p:nvSpPr>
        <p:spPr>
          <a:xfrm>
            <a:off x="293325" y="2643750"/>
            <a:ext cx="8600400" cy="165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en-GB"/>
              <a:t>2 Digital Design</a:t>
            </a:r>
            <a:br>
              <a:rPr lang="en-GB"/>
            </a:br>
            <a:r>
              <a:rPr b="0" lang="en-GB" sz="1800"/>
              <a:t>Slides by Dr Mila Duncheva, Alasdair Reid, Victor Henquel, Dr Andrew Livingstone and Dr Jon Stinson (Edinburgh Napier University), Juan A Ferriz-Papi, Patrick Nolan and Shelley Doolan (University of Wales Trinity Saint David)</a:t>
            </a:r>
            <a:endParaRPr b="0"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p:nvPr/>
        </p:nvSpPr>
        <p:spPr>
          <a:xfrm>
            <a:off x="734888" y="1203512"/>
            <a:ext cx="6977000" cy="3939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2" name="Google Shape;132;p23"/>
          <p:cNvSpPr txBox="1"/>
          <p:nvPr>
            <p:ph type="title"/>
          </p:nvPr>
        </p:nvSpPr>
        <p:spPr>
          <a:xfrm>
            <a:off x="660930" y="647705"/>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2A.3 Understand the full range of materials and products used</a:t>
            </a:r>
            <a:endParaRPr/>
          </a:p>
        </p:txBody>
      </p:sp>
      <p:sp>
        <p:nvSpPr>
          <p:cNvPr id="133" name="Google Shape;133;p23"/>
          <p:cNvSpPr txBox="1"/>
          <p:nvPr/>
        </p:nvSpPr>
        <p:spPr>
          <a:xfrm>
            <a:off x="734888" y="1621630"/>
            <a:ext cx="3837112" cy="29569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1" i="0" lang="en-GB" sz="1600" u="none" cap="none" strike="noStrike">
                <a:solidFill>
                  <a:schemeClr val="dk1"/>
                </a:solidFill>
                <a:latin typeface="Arial"/>
                <a:ea typeface="Arial"/>
                <a:cs typeface="Arial"/>
                <a:sym typeface="Arial"/>
              </a:rPr>
              <a:t>Materials characteristics and data relates to the specification and performance of a given material. This includes dimensions, structural resistance and fire performance.</a:t>
            </a:r>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GB" sz="1600" u="none" cap="none" strike="noStrike">
                <a:solidFill>
                  <a:schemeClr val="dk1"/>
                </a:solidFill>
                <a:latin typeface="Arial"/>
                <a:ea typeface="Arial"/>
                <a:cs typeface="Arial"/>
                <a:sym typeface="Arial"/>
              </a:rPr>
              <a:t>These characteristics can be sourced from the person creating the material within the software - or simply downloaded from any BIM library online. </a:t>
            </a:r>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p:txBody>
      </p:sp>
      <p:pic>
        <p:nvPicPr>
          <p:cNvPr descr="A close up of a device&#10;&#10;Description automatically generated" id="134" name="Google Shape;134;p23"/>
          <p:cNvPicPr preferRelativeResize="0"/>
          <p:nvPr/>
        </p:nvPicPr>
        <p:blipFill rotWithShape="1">
          <a:blip r:embed="rId3">
            <a:alphaModFix/>
          </a:blip>
          <a:srcRect b="0" l="0" r="0" t="0"/>
          <a:stretch/>
        </p:blipFill>
        <p:spPr>
          <a:xfrm>
            <a:off x="4909028" y="1203512"/>
            <a:ext cx="2465832" cy="3291840"/>
          </a:xfrm>
          <a:prstGeom prst="rect">
            <a:avLst/>
          </a:prstGeom>
          <a:noFill/>
          <a:ln>
            <a:noFill/>
          </a:ln>
        </p:spPr>
      </p:pic>
      <p:sp>
        <p:nvSpPr>
          <p:cNvPr id="135" name="Google Shape;135;p23"/>
          <p:cNvSpPr/>
          <p:nvPr/>
        </p:nvSpPr>
        <p:spPr>
          <a:xfrm>
            <a:off x="4909028" y="4681835"/>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REHAU</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p:nvPr/>
        </p:nvSpPr>
        <p:spPr>
          <a:xfrm>
            <a:off x="734888" y="1203512"/>
            <a:ext cx="6977000" cy="39399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2" name="Google Shape;142;p24"/>
          <p:cNvSpPr txBox="1"/>
          <p:nvPr>
            <p:ph type="title"/>
          </p:nvPr>
        </p:nvSpPr>
        <p:spPr>
          <a:xfrm>
            <a:off x="660930" y="647705"/>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2A.3 Understand the full range of materials and products used</a:t>
            </a:r>
            <a:endParaRPr/>
          </a:p>
        </p:txBody>
      </p:sp>
      <p:sp>
        <p:nvSpPr>
          <p:cNvPr id="143" name="Google Shape;143;p24"/>
          <p:cNvSpPr txBox="1"/>
          <p:nvPr>
            <p:ph idx="1" type="body"/>
          </p:nvPr>
        </p:nvSpPr>
        <p:spPr>
          <a:xfrm>
            <a:off x="660930" y="1502375"/>
            <a:ext cx="3837112"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Materials maintenance data does not always relate to BIM objects and can be sourced as structured asset data throughout the construction phase using </a:t>
            </a:r>
            <a:r>
              <a:rPr b="1" lang="en-GB" sz="1600">
                <a:solidFill>
                  <a:schemeClr val="dk1"/>
                </a:solidFill>
              </a:rPr>
              <a:t>Construction Operations Building Information Exchange (COBie).</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COBie is a standardised approach that allows the incorporation of essential information in the BIM process to support the operations, maintenance and management of assets by the owner and/or property manager. </a:t>
            </a:r>
            <a:endParaRPr/>
          </a:p>
          <a:p>
            <a:pPr indent="0" lvl="0" marL="0" rtl="0" algn="l">
              <a:lnSpc>
                <a:spcPct val="100000"/>
              </a:lnSpc>
              <a:spcBef>
                <a:spcPts val="0"/>
              </a:spcBef>
              <a:spcAft>
                <a:spcPts val="0"/>
              </a:spcAft>
              <a:buSzPts val="1800"/>
              <a:buNone/>
            </a:pPr>
            <a:r>
              <a:t/>
            </a:r>
            <a:endParaRPr b="1" sz="1600">
              <a:solidFill>
                <a:schemeClr val="dk1"/>
              </a:solidFill>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t/>
            </a:r>
            <a:endParaRPr sz="1600">
              <a:solidFill>
                <a:schemeClr val="dk1"/>
              </a:solidFill>
            </a:endParaRPr>
          </a:p>
        </p:txBody>
      </p:sp>
      <p:sp>
        <p:nvSpPr>
          <p:cNvPr id="144" name="Google Shape;144;p24"/>
          <p:cNvSpPr/>
          <p:nvPr/>
        </p:nvSpPr>
        <p:spPr>
          <a:xfrm>
            <a:off x="4857038" y="4681835"/>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Recticel Insulation</a:t>
            </a:r>
            <a:endParaRPr/>
          </a:p>
        </p:txBody>
      </p:sp>
      <p:pic>
        <p:nvPicPr>
          <p:cNvPr descr="A close up of a piece of paper&#10;&#10;Description automatically generated" id="145" name="Google Shape;145;p24"/>
          <p:cNvPicPr preferRelativeResize="0"/>
          <p:nvPr/>
        </p:nvPicPr>
        <p:blipFill rotWithShape="1">
          <a:blip r:embed="rId3">
            <a:alphaModFix/>
          </a:blip>
          <a:srcRect b="0" l="0" r="0" t="0"/>
          <a:stretch/>
        </p:blipFill>
        <p:spPr>
          <a:xfrm>
            <a:off x="4743545" y="1502375"/>
            <a:ext cx="4138237" cy="27125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nvSpPr>
        <p:spPr>
          <a:xfrm>
            <a:off x="7740359" y="1921669"/>
            <a:ext cx="1364100" cy="27326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BFF4"/>
                </a:solidFill>
                <a:latin typeface="Arial"/>
                <a:ea typeface="Arial"/>
                <a:cs typeface="Arial"/>
                <a:sym typeface="Arial"/>
              </a:rPr>
              <a:t>COBie process from RICS guidance on the international BIM implementation.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BFF4"/>
                </a:solidFill>
                <a:latin typeface="Arial"/>
                <a:ea typeface="Arial"/>
                <a:cs typeface="Arial"/>
                <a:sym typeface="Arial"/>
              </a:rPr>
              <a:t>Image courtesy of Victor Henquel.</a:t>
            </a:r>
            <a:endParaRPr b="0" i="0" sz="1200" u="none" cap="none" strike="noStrike">
              <a:solidFill>
                <a:srgbClr val="00BFF4"/>
              </a:solidFill>
              <a:latin typeface="Arial"/>
              <a:ea typeface="Arial"/>
              <a:cs typeface="Arial"/>
              <a:sym typeface="Arial"/>
            </a:endParaRPr>
          </a:p>
        </p:txBody>
      </p:sp>
      <p:pic>
        <p:nvPicPr>
          <p:cNvPr id="151" name="Google Shape;151;p25"/>
          <p:cNvPicPr preferRelativeResize="0"/>
          <p:nvPr/>
        </p:nvPicPr>
        <p:blipFill rotWithShape="1">
          <a:blip r:embed="rId3">
            <a:alphaModFix/>
          </a:blip>
          <a:srcRect b="0" l="7031" r="0" t="0"/>
          <a:stretch/>
        </p:blipFill>
        <p:spPr>
          <a:xfrm>
            <a:off x="712316" y="57150"/>
            <a:ext cx="6623175" cy="5086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2A.3 Understand the full range of materials and products used</a:t>
            </a:r>
            <a:endParaRPr/>
          </a:p>
        </p:txBody>
      </p:sp>
      <p:sp>
        <p:nvSpPr>
          <p:cNvPr id="158" name="Google Shape;158;p26"/>
          <p:cNvSpPr txBox="1"/>
          <p:nvPr>
            <p:ph idx="1" type="body"/>
          </p:nvPr>
        </p:nvSpPr>
        <p:spPr>
          <a:xfrm>
            <a:off x="734888" y="1485652"/>
            <a:ext cx="3826768" cy="257829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000"/>
              <a:buNone/>
            </a:pPr>
            <a:r>
              <a:rPr b="1" lang="en-GB" sz="1600">
                <a:solidFill>
                  <a:schemeClr val="dk1"/>
                </a:solidFill>
              </a:rPr>
              <a:t>It is also important to:</a:t>
            </a:r>
            <a:endParaRPr/>
          </a:p>
          <a:p>
            <a:pPr indent="0" lvl="0" marL="0" rtl="0" algn="l">
              <a:lnSpc>
                <a:spcPct val="100000"/>
              </a:lnSpc>
              <a:spcBef>
                <a:spcPts val="0"/>
              </a:spcBef>
              <a:spcAft>
                <a:spcPts val="0"/>
              </a:spcAft>
              <a:buClr>
                <a:srgbClr val="000000"/>
              </a:buClr>
              <a:buSzPts val="2000"/>
              <a:buNone/>
            </a:pPr>
            <a:r>
              <a:t/>
            </a:r>
            <a:endParaRPr sz="1600">
              <a:solidFill>
                <a:schemeClr val="dk1"/>
              </a:solidFill>
            </a:endParaRPr>
          </a:p>
          <a:p>
            <a:pPr indent="-285750" lvl="0" marL="285750" rtl="0" algn="l">
              <a:lnSpc>
                <a:spcPct val="100000"/>
              </a:lnSpc>
              <a:spcBef>
                <a:spcPts val="0"/>
              </a:spcBef>
              <a:spcAft>
                <a:spcPts val="0"/>
              </a:spcAft>
              <a:buClr>
                <a:srgbClr val="000000"/>
              </a:buClr>
              <a:buSzPts val="2000"/>
              <a:buFont typeface="Arial"/>
              <a:buChar char="•"/>
            </a:pPr>
            <a:r>
              <a:rPr lang="en-GB" sz="1600">
                <a:solidFill>
                  <a:schemeClr val="dk1"/>
                </a:solidFill>
              </a:rPr>
              <a:t>understand the compatibility between systems, </a:t>
            </a:r>
            <a:endParaRPr/>
          </a:p>
          <a:p>
            <a:pPr indent="-158750" lvl="0" marL="285750" rtl="0" algn="l">
              <a:lnSpc>
                <a:spcPct val="100000"/>
              </a:lnSpc>
              <a:spcBef>
                <a:spcPts val="0"/>
              </a:spcBef>
              <a:spcAft>
                <a:spcPts val="0"/>
              </a:spcAft>
              <a:buClr>
                <a:srgbClr val="000000"/>
              </a:buClr>
              <a:buSzPts val="2000"/>
              <a:buFont typeface="Arial"/>
              <a:buNone/>
            </a:pPr>
            <a:r>
              <a:t/>
            </a:r>
            <a:endParaRPr sz="1600">
              <a:solidFill>
                <a:schemeClr val="dk1"/>
              </a:solidFill>
            </a:endParaRPr>
          </a:p>
          <a:p>
            <a:pPr indent="-285750" lvl="0" marL="285750" rtl="0" algn="l">
              <a:lnSpc>
                <a:spcPct val="100000"/>
              </a:lnSpc>
              <a:spcBef>
                <a:spcPts val="0"/>
              </a:spcBef>
              <a:spcAft>
                <a:spcPts val="0"/>
              </a:spcAft>
              <a:buClr>
                <a:srgbClr val="000000"/>
              </a:buClr>
              <a:buSzPts val="2000"/>
              <a:buFont typeface="Arial"/>
              <a:buChar char="•"/>
            </a:pPr>
            <a:r>
              <a:rPr lang="en-GB" sz="1600">
                <a:solidFill>
                  <a:schemeClr val="dk1"/>
                </a:solidFill>
              </a:rPr>
              <a:t>be able to assess different design options or materials configuration, and demonstrate how such options can impact costs and/or sustainability. </a:t>
            </a:r>
            <a:endParaRPr/>
          </a:p>
          <a:p>
            <a:pPr indent="-158750" lvl="0" marL="285750" rtl="0" algn="l">
              <a:lnSpc>
                <a:spcPct val="100000"/>
              </a:lnSpc>
              <a:spcBef>
                <a:spcPts val="0"/>
              </a:spcBef>
              <a:spcAft>
                <a:spcPts val="0"/>
              </a:spcAft>
              <a:buClr>
                <a:srgbClr val="000000"/>
              </a:buClr>
              <a:buSzPts val="2000"/>
              <a:buFont typeface="Arial"/>
              <a:buNone/>
            </a:pPr>
            <a:r>
              <a:t/>
            </a:r>
            <a:endParaRPr sz="1600">
              <a:solidFill>
                <a:schemeClr val="dk1"/>
              </a:solidFill>
            </a:endParaRPr>
          </a:p>
          <a:p>
            <a:pPr indent="-285750" lvl="0" marL="285750" rtl="0" algn="l">
              <a:lnSpc>
                <a:spcPct val="100000"/>
              </a:lnSpc>
              <a:spcBef>
                <a:spcPts val="0"/>
              </a:spcBef>
              <a:spcAft>
                <a:spcPts val="0"/>
              </a:spcAft>
              <a:buClr>
                <a:srgbClr val="000000"/>
              </a:buClr>
              <a:buSzPts val="2000"/>
              <a:buFont typeface="Arial"/>
              <a:buChar char="•"/>
            </a:pPr>
            <a:r>
              <a:rPr lang="en-GB" sz="1600">
                <a:solidFill>
                  <a:schemeClr val="dk1"/>
                </a:solidFill>
              </a:rPr>
              <a:t>understand the benefits of using prefabricated elements and offsite methods of construction.</a:t>
            </a:r>
            <a:endParaRPr/>
          </a:p>
          <a:p>
            <a:pPr indent="-228600" lvl="0" marL="457200" marR="0" rtl="0" algn="l">
              <a:lnSpc>
                <a:spcPct val="100000"/>
              </a:lnSpc>
              <a:spcBef>
                <a:spcPts val="400"/>
              </a:spcBef>
              <a:spcAft>
                <a:spcPts val="0"/>
              </a:spcAft>
              <a:buClr>
                <a:schemeClr val="dk1"/>
              </a:buClr>
              <a:buSzPts val="2000"/>
              <a:buFont typeface="Arial"/>
              <a:buNone/>
            </a:pPr>
            <a:r>
              <a:t/>
            </a:r>
            <a:endParaRPr sz="2800">
              <a:solidFill>
                <a:schemeClr val="dk1"/>
              </a:solidFill>
            </a:endParaRPr>
          </a:p>
        </p:txBody>
      </p:sp>
      <p:pic>
        <p:nvPicPr>
          <p:cNvPr descr="A person standing in front of a building&#10;&#10;Description automatically generated" id="159" name="Google Shape;159;p26"/>
          <p:cNvPicPr preferRelativeResize="0"/>
          <p:nvPr/>
        </p:nvPicPr>
        <p:blipFill rotWithShape="1">
          <a:blip r:embed="rId3">
            <a:alphaModFix/>
          </a:blip>
          <a:srcRect b="0" l="0" r="0" t="0"/>
          <a:stretch/>
        </p:blipFill>
        <p:spPr>
          <a:xfrm>
            <a:off x="5030052" y="1098194"/>
            <a:ext cx="2687731" cy="3583641"/>
          </a:xfrm>
          <a:prstGeom prst="rect">
            <a:avLst/>
          </a:prstGeom>
          <a:noFill/>
          <a:ln>
            <a:noFill/>
          </a:ln>
        </p:spPr>
      </p:pic>
      <p:sp>
        <p:nvSpPr>
          <p:cNvPr id="160" name="Google Shape;160;p26"/>
          <p:cNvSpPr/>
          <p:nvPr/>
        </p:nvSpPr>
        <p:spPr>
          <a:xfrm>
            <a:off x="5048542" y="4681835"/>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Chapman Taylor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2A.4 Create BIM enabled 3D model</a:t>
            </a:r>
            <a:endParaRPr/>
          </a:p>
        </p:txBody>
      </p:sp>
      <p:sp>
        <p:nvSpPr>
          <p:cNvPr id="167" name="Google Shape;167;p27"/>
          <p:cNvSpPr txBox="1"/>
          <p:nvPr>
            <p:ph idx="1" type="body"/>
          </p:nvPr>
        </p:nvSpPr>
        <p:spPr>
          <a:xfrm>
            <a:off x="663449" y="1609204"/>
            <a:ext cx="7219017"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GB" sz="1600">
                <a:solidFill>
                  <a:schemeClr val="dk1"/>
                </a:solidFill>
              </a:rPr>
              <a:t>Creating a BIM enabled 3D model allows designers in the first phase of the project to visualise the impact of geometry, material or building configuration changes on the performance of the building.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Parametric modelling allows the changes to be incorporated into the model.</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Using a BIM enabled 3D model in an offsite context improves the coordination of the design, enables the detection of clashes between offsite elements and other building elements.</a:t>
            </a:r>
            <a:endParaRPr/>
          </a:p>
          <a:p>
            <a:pPr indent="0" lvl="0" marL="0" rtl="0" algn="l">
              <a:lnSpc>
                <a:spcPct val="100000"/>
              </a:lnSpc>
              <a:spcBef>
                <a:spcPts val="0"/>
              </a:spcBef>
              <a:spcAft>
                <a:spcPts val="0"/>
              </a:spcAft>
              <a:buSzPts val="1800"/>
              <a:buNone/>
            </a:pPr>
            <a:r>
              <a:t/>
            </a:r>
            <a:endParaRPr b="1"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Key benefits include improved productivity, quality and accuracy.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A picture containing cage&#10;&#10;Description automatically generated" id="173" name="Google Shape;173;p28"/>
          <p:cNvPicPr preferRelativeResize="0"/>
          <p:nvPr/>
        </p:nvPicPr>
        <p:blipFill rotWithShape="1">
          <a:blip r:embed="rId3">
            <a:alphaModFix/>
          </a:blip>
          <a:srcRect b="0" l="0" r="0" t="0"/>
          <a:stretch/>
        </p:blipFill>
        <p:spPr>
          <a:xfrm>
            <a:off x="536917" y="242048"/>
            <a:ext cx="7207165" cy="4901452"/>
          </a:xfrm>
          <a:prstGeom prst="rect">
            <a:avLst/>
          </a:prstGeom>
          <a:noFill/>
          <a:ln>
            <a:noFill/>
          </a:ln>
        </p:spPr>
      </p:pic>
      <p:sp>
        <p:nvSpPr>
          <p:cNvPr id="174" name="Google Shape;174;p28"/>
          <p:cNvSpPr/>
          <p:nvPr/>
        </p:nvSpPr>
        <p:spPr>
          <a:xfrm>
            <a:off x="644630" y="4681835"/>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Steel Frame Buildings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2A.5 Interpret assembly drawings (skilled worker)</a:t>
            </a:r>
            <a:endParaRPr/>
          </a:p>
        </p:txBody>
      </p:sp>
      <p:sp>
        <p:nvSpPr>
          <p:cNvPr id="181" name="Google Shape;181;p29"/>
          <p:cNvSpPr txBox="1"/>
          <p:nvPr>
            <p:ph idx="1" type="body"/>
          </p:nvPr>
        </p:nvSpPr>
        <p:spPr>
          <a:xfrm>
            <a:off x="734888" y="1645380"/>
            <a:ext cx="3908550"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b="1" sz="1600">
              <a:solidFill>
                <a:schemeClr val="dk1"/>
              </a:solidFill>
            </a:endParaRPr>
          </a:p>
          <a:p>
            <a:pPr indent="0" lvl="0" marL="0" rtl="0" algn="l">
              <a:lnSpc>
                <a:spcPct val="100000"/>
              </a:lnSpc>
              <a:spcBef>
                <a:spcPts val="0"/>
              </a:spcBef>
              <a:spcAft>
                <a:spcPts val="0"/>
              </a:spcAft>
              <a:buSzPts val="1800"/>
              <a:buNone/>
            </a:pPr>
            <a:r>
              <a:rPr b="1" lang="en-GB" sz="1600">
                <a:solidFill>
                  <a:schemeClr val="dk1"/>
                </a:solidFill>
              </a:rPr>
              <a:t>Assembly drawings are made to communicate the design of a building, and are created by the design team</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The task for the skilled workers and joiners in the factory is to interpret and understand as accurately as possible the assembly drawings.</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t/>
            </a:r>
            <a:endParaRPr b="1" sz="1200">
              <a:solidFill>
                <a:schemeClr val="dk1"/>
              </a:solidFill>
            </a:endParaRPr>
          </a:p>
        </p:txBody>
      </p:sp>
      <p:sp>
        <p:nvSpPr>
          <p:cNvPr id="182" name="Google Shape;182;p29"/>
          <p:cNvSpPr/>
          <p:nvPr/>
        </p:nvSpPr>
        <p:spPr>
          <a:xfrm>
            <a:off x="5271248" y="1906293"/>
            <a:ext cx="3569168" cy="18158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You should be able to understand:</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the purpose of technical details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the intention of the design team</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the impact one specification can have on other offsite elements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and be able to visualise your finished building</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txBox="1"/>
          <p:nvPr>
            <p:ph idx="1" type="body"/>
          </p:nvPr>
        </p:nvSpPr>
        <p:spPr>
          <a:xfrm>
            <a:off x="734888" y="1821656"/>
            <a:ext cx="6707088"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1000"/>
          </a:p>
          <a:p>
            <a:pPr indent="0" lvl="0" marL="0" rtl="0" algn="l">
              <a:lnSpc>
                <a:spcPct val="100000"/>
              </a:lnSpc>
              <a:spcBef>
                <a:spcPts val="0"/>
              </a:spcBef>
              <a:spcAft>
                <a:spcPts val="0"/>
              </a:spcAft>
              <a:buSzPts val="1800"/>
              <a:buNone/>
            </a:pPr>
            <a:r>
              <a:t/>
            </a:r>
            <a:endParaRPr b="1" sz="1000"/>
          </a:p>
        </p:txBody>
      </p:sp>
      <p:pic>
        <p:nvPicPr>
          <p:cNvPr id="189" name="Google Shape;189;p30"/>
          <p:cNvPicPr preferRelativeResize="0"/>
          <p:nvPr/>
        </p:nvPicPr>
        <p:blipFill rotWithShape="1">
          <a:blip r:embed="rId3">
            <a:alphaModFix/>
          </a:blip>
          <a:srcRect b="0" l="0" r="0" t="0"/>
          <a:stretch/>
        </p:blipFill>
        <p:spPr>
          <a:xfrm>
            <a:off x="857249" y="0"/>
            <a:ext cx="6707088" cy="5143500"/>
          </a:xfrm>
          <a:prstGeom prst="rect">
            <a:avLst/>
          </a:prstGeom>
          <a:noFill/>
          <a:ln>
            <a:noFill/>
          </a:ln>
        </p:spPr>
      </p:pic>
      <p:sp>
        <p:nvSpPr>
          <p:cNvPr id="190" name="Google Shape;190;p30"/>
          <p:cNvSpPr txBox="1"/>
          <p:nvPr/>
        </p:nvSpPr>
        <p:spPr>
          <a:xfrm>
            <a:off x="7815263" y="1628775"/>
            <a:ext cx="1121568" cy="224676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Timber frame production drawings.</a:t>
            </a:r>
            <a:endParaRPr/>
          </a:p>
          <a:p>
            <a:pPr indent="0" lvl="0" marL="0" marR="0" rtl="0" algn="l">
              <a:lnSpc>
                <a:spcPct val="100000"/>
              </a:lnSpc>
              <a:spcBef>
                <a:spcPts val="0"/>
              </a:spcBef>
              <a:spcAft>
                <a:spcPts val="0"/>
              </a:spcAft>
              <a:buNone/>
            </a:pPr>
            <a:r>
              <a:t/>
            </a:r>
            <a:endParaRPr b="0" i="0" sz="14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Victor Henquel</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2A.6 Create and modify BIM objects, 2D technical drawings, 3D models (supervisor)</a:t>
            </a:r>
            <a:endParaRPr/>
          </a:p>
        </p:txBody>
      </p:sp>
      <p:sp>
        <p:nvSpPr>
          <p:cNvPr id="197" name="Google Shape;197;p31"/>
          <p:cNvSpPr txBox="1"/>
          <p:nvPr>
            <p:ph idx="1" type="body"/>
          </p:nvPr>
        </p:nvSpPr>
        <p:spPr>
          <a:xfrm>
            <a:off x="734888" y="1626922"/>
            <a:ext cx="4247247"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b="1" lang="en-GB" sz="1600">
                <a:solidFill>
                  <a:schemeClr val="dk1"/>
                </a:solidFill>
              </a:rPr>
              <a:t>As well as creating BIM objects, the design team has to create 3D models with parametric components from BIM-enabled design software. </a:t>
            </a:r>
            <a:endParaRPr/>
          </a:p>
          <a:p>
            <a:pPr indent="0" lvl="0" marL="0" rtl="0" algn="l">
              <a:lnSpc>
                <a:spcPct val="100000"/>
              </a:lnSpc>
              <a:spcBef>
                <a:spcPts val="0"/>
              </a:spcBef>
              <a:spcAft>
                <a:spcPts val="0"/>
              </a:spcAft>
              <a:buSzPts val="1800"/>
              <a:buNone/>
            </a:pPr>
            <a:r>
              <a:t/>
            </a:r>
            <a:endParaRPr b="1"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Using different software solutions, you can produce and modify detailed BIM objects at the required level of information for the manufacture and assembly of offsite components in the factory.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t/>
            </a:r>
            <a:endParaRPr b="1" sz="1050">
              <a:solidFill>
                <a:schemeClr val="dk1"/>
              </a:solidFill>
            </a:endParaRPr>
          </a:p>
        </p:txBody>
      </p:sp>
      <p:pic>
        <p:nvPicPr>
          <p:cNvPr descr="A close up of a piece of paper&#10;&#10;Description automatically generated" id="198" name="Google Shape;198;p31"/>
          <p:cNvPicPr preferRelativeResize="0"/>
          <p:nvPr/>
        </p:nvPicPr>
        <p:blipFill rotWithShape="1">
          <a:blip r:embed="rId3">
            <a:alphaModFix/>
          </a:blip>
          <a:srcRect b="0" l="0" r="0" t="0"/>
          <a:stretch/>
        </p:blipFill>
        <p:spPr>
          <a:xfrm>
            <a:off x="5257800" y="1479766"/>
            <a:ext cx="3691218" cy="2767005"/>
          </a:xfrm>
          <a:prstGeom prst="rect">
            <a:avLst/>
          </a:prstGeom>
          <a:noFill/>
          <a:ln>
            <a:noFill/>
          </a:ln>
        </p:spPr>
      </p:pic>
      <p:sp>
        <p:nvSpPr>
          <p:cNvPr id="199" name="Google Shape;199;p31"/>
          <p:cNvSpPr/>
          <p:nvPr/>
        </p:nvSpPr>
        <p:spPr>
          <a:xfrm>
            <a:off x="5156946" y="4515966"/>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MID Group</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2B </a:t>
            </a:r>
            <a:br>
              <a:rPr lang="en-GB"/>
            </a:br>
            <a:r>
              <a:rPr lang="en-GB"/>
              <a:t>Procurement, tendering and contracts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nvSpPr>
        <p:spPr>
          <a:xfrm>
            <a:off x="475928" y="1572022"/>
            <a:ext cx="4464496" cy="21602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400"/>
              <a:buFont typeface="Arial"/>
              <a:buNone/>
            </a:pPr>
            <a:r>
              <a:rPr b="1" i="0" lang="en-GB" sz="4400" u="none" cap="none" strike="noStrike">
                <a:solidFill>
                  <a:schemeClr val="lt1"/>
                </a:solidFill>
                <a:latin typeface="Arial"/>
                <a:ea typeface="Arial"/>
                <a:cs typeface="Arial"/>
                <a:sym typeface="Arial"/>
              </a:rPr>
              <a:t>2A </a:t>
            </a:r>
            <a:br>
              <a:rPr b="1" i="0" lang="en-GB" sz="4400" u="none" cap="none" strike="noStrike">
                <a:solidFill>
                  <a:schemeClr val="lt1"/>
                </a:solidFill>
                <a:latin typeface="Arial"/>
                <a:ea typeface="Arial"/>
                <a:cs typeface="Arial"/>
                <a:sym typeface="Arial"/>
              </a:rPr>
            </a:br>
            <a:r>
              <a:rPr b="1" i="0" lang="en-GB" sz="4400" u="none" cap="none" strike="noStrike">
                <a:solidFill>
                  <a:schemeClr val="lt1"/>
                </a:solidFill>
                <a:latin typeface="Arial"/>
                <a:ea typeface="Arial"/>
                <a:cs typeface="Arial"/>
                <a:sym typeface="Arial"/>
              </a:rPr>
              <a:t>Digital skills, information management and communication</a:t>
            </a:r>
            <a:endParaRPr b="1" i="0" sz="44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2B.1 Calculate quantities and estimate costs from 3D models</a:t>
            </a:r>
            <a:endParaRPr/>
          </a:p>
        </p:txBody>
      </p:sp>
      <p:sp>
        <p:nvSpPr>
          <p:cNvPr id="211" name="Google Shape;211;p33"/>
          <p:cNvSpPr txBox="1"/>
          <p:nvPr>
            <p:ph idx="1" type="body"/>
          </p:nvPr>
        </p:nvSpPr>
        <p:spPr>
          <a:xfrm>
            <a:off x="825109" y="1759074"/>
            <a:ext cx="5846623"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GB" sz="1600">
                <a:solidFill>
                  <a:schemeClr val="dk1"/>
                </a:solidFill>
              </a:rPr>
              <a:t>BIM-enabled 3D models can be used to create bills of quantities and cutting lists during the procurement phase, by linking the model with pricing software.</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Within the software, the cost is linked to the type of material / components used in the design as well as the type of offsite system used.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b="1" lang="en-GB" sz="1600">
                <a:solidFill>
                  <a:schemeClr val="dk1"/>
                </a:solidFill>
              </a:rPr>
              <a:t>In using the software, you always have an up to date bill of quantities - thus avoiding any mistakes during costing and procurement.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2B.2 Analyse designs based on lean waste and value-added (supervisor)</a:t>
            </a:r>
            <a:endParaRPr/>
          </a:p>
        </p:txBody>
      </p:sp>
      <p:sp>
        <p:nvSpPr>
          <p:cNvPr id="218" name="Google Shape;218;p34"/>
          <p:cNvSpPr txBox="1"/>
          <p:nvPr>
            <p:ph idx="1" type="body"/>
          </p:nvPr>
        </p:nvSpPr>
        <p:spPr>
          <a:xfrm>
            <a:off x="734888" y="1612651"/>
            <a:ext cx="6707088"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As a supervisor you should be able to make design decisions based on lean wastes. As a reminder, there are three types of activities:</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Value-adding</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Necessary non-value adding</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Waste (or ‘muda’ in lean terminology originating from Japanese)</a:t>
            </a:r>
            <a:endParaRPr/>
          </a:p>
          <a:p>
            <a:pPr indent="-171450" lvl="0" marL="285750" rtl="0" algn="l">
              <a:lnSpc>
                <a:spcPct val="100000"/>
              </a:lnSpc>
              <a:spcBef>
                <a:spcPts val="0"/>
              </a:spcBef>
              <a:spcAft>
                <a:spcPts val="0"/>
              </a:spcAft>
              <a:buSzPts val="1800"/>
              <a:buFont typeface="Arial"/>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To identify how your and your colleagues’ design impacts lean waste, you should think about the interconnection between design, manufacturing and onsite placement and assembly in offsite construction.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Concrete case study 1</a:t>
            </a:r>
            <a:endParaRPr/>
          </a:p>
        </p:txBody>
      </p:sp>
      <p:sp>
        <p:nvSpPr>
          <p:cNvPr id="225" name="Google Shape;225;p35"/>
          <p:cNvSpPr txBox="1"/>
          <p:nvPr>
            <p:ph idx="1" type="body"/>
          </p:nvPr>
        </p:nvSpPr>
        <p:spPr>
          <a:xfrm>
            <a:off x="734889" y="1534273"/>
            <a:ext cx="4542506"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The volume of waste that the construction industry produces is outrageous. There is the need to reintroduce aggregates waste in the system and produce new construction materials.</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lang="en-GB" sz="1600">
                <a:solidFill>
                  <a:schemeClr val="dk1"/>
                </a:solidFill>
              </a:rPr>
              <a:t>The application of offsite construction to coastal defence is very beneficial. It can develop big, heavy blocks with different shapes that interlock and create surfaces and volumes that protect the coast from erosion. Similar solutions can also be designed for river banks and flood prevention/protection.</a:t>
            </a:r>
            <a:endParaRPr/>
          </a:p>
        </p:txBody>
      </p:sp>
      <p:pic>
        <p:nvPicPr>
          <p:cNvPr id="226" name="Google Shape;226;p35"/>
          <p:cNvPicPr preferRelativeResize="0"/>
          <p:nvPr/>
        </p:nvPicPr>
        <p:blipFill rotWithShape="1">
          <a:blip r:embed="rId3">
            <a:alphaModFix/>
          </a:blip>
          <a:srcRect b="0" l="0" r="0" t="0"/>
          <a:stretch/>
        </p:blipFill>
        <p:spPr>
          <a:xfrm>
            <a:off x="5384256" y="1624874"/>
            <a:ext cx="3663950" cy="2085340"/>
          </a:xfrm>
          <a:prstGeom prst="rect">
            <a:avLst/>
          </a:prstGeom>
          <a:noFill/>
          <a:ln>
            <a:noFill/>
          </a:ln>
        </p:spPr>
      </p:pic>
      <p:sp>
        <p:nvSpPr>
          <p:cNvPr id="227" name="Google Shape;227;p35"/>
          <p:cNvSpPr/>
          <p:nvPr/>
        </p:nvSpPr>
        <p:spPr>
          <a:xfrm>
            <a:off x="5384256" y="4512183"/>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Juan A Ferriz-Papi and Shelley Doolan</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Concrete case study 2</a:t>
            </a:r>
            <a:endParaRPr/>
          </a:p>
        </p:txBody>
      </p:sp>
      <p:pic>
        <p:nvPicPr>
          <p:cNvPr id="234" name="Google Shape;234;p36"/>
          <p:cNvPicPr preferRelativeResize="0"/>
          <p:nvPr/>
        </p:nvPicPr>
        <p:blipFill rotWithShape="1">
          <a:blip r:embed="rId3">
            <a:alphaModFix/>
          </a:blip>
          <a:srcRect b="0" l="0" r="0" t="0"/>
          <a:stretch/>
        </p:blipFill>
        <p:spPr>
          <a:xfrm>
            <a:off x="5480050" y="1269236"/>
            <a:ext cx="3663950" cy="2748280"/>
          </a:xfrm>
          <a:prstGeom prst="rect">
            <a:avLst/>
          </a:prstGeom>
          <a:noFill/>
          <a:ln>
            <a:noFill/>
          </a:ln>
        </p:spPr>
      </p:pic>
      <p:sp>
        <p:nvSpPr>
          <p:cNvPr id="235" name="Google Shape;235;p36"/>
          <p:cNvSpPr txBox="1"/>
          <p:nvPr>
            <p:ph idx="1" type="body"/>
          </p:nvPr>
        </p:nvSpPr>
        <p:spPr>
          <a:xfrm>
            <a:off x="745232" y="1203598"/>
            <a:ext cx="4540871" cy="3096344"/>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400"/>
              </a:spcBef>
              <a:spcAft>
                <a:spcPts val="0"/>
              </a:spcAft>
              <a:buSzPts val="2000"/>
              <a:buNone/>
            </a:pPr>
            <a:r>
              <a:rPr lang="en-GB" sz="1600">
                <a:latin typeface="Arial"/>
                <a:ea typeface="Arial"/>
                <a:cs typeface="Arial"/>
                <a:sym typeface="Arial"/>
              </a:rPr>
              <a:t>Recycled plastics can be used as a replacement of aggregates. This solution shows potential benefits if it is applied to offsite construction elements.</a:t>
            </a:r>
            <a:endParaRPr/>
          </a:p>
          <a:p>
            <a:pPr indent="0" lvl="0" marL="0" rtl="0" algn="l">
              <a:lnSpc>
                <a:spcPct val="107000"/>
              </a:lnSpc>
              <a:spcBef>
                <a:spcPts val="400"/>
              </a:spcBef>
              <a:spcAft>
                <a:spcPts val="0"/>
              </a:spcAft>
              <a:buSzPts val="2000"/>
              <a:buNone/>
            </a:pPr>
            <a:r>
              <a:t/>
            </a:r>
            <a:endParaRPr sz="1600">
              <a:latin typeface="Arial"/>
              <a:ea typeface="Arial"/>
              <a:cs typeface="Arial"/>
              <a:sym typeface="Arial"/>
            </a:endParaRPr>
          </a:p>
          <a:p>
            <a:pPr indent="0" lvl="0" marL="0" rtl="0" algn="l">
              <a:lnSpc>
                <a:spcPct val="107000"/>
              </a:lnSpc>
              <a:spcBef>
                <a:spcPts val="400"/>
              </a:spcBef>
              <a:spcAft>
                <a:spcPts val="0"/>
              </a:spcAft>
              <a:buSzPts val="2000"/>
              <a:buNone/>
            </a:pPr>
            <a:r>
              <a:rPr lang="en-GB" sz="1600">
                <a:latin typeface="Arial"/>
                <a:ea typeface="Arial"/>
                <a:cs typeface="Arial"/>
                <a:sym typeface="Arial"/>
              </a:rPr>
              <a:t>Lighter concrete products can be obtained, as well as other potential improvements in thermal and acoustic insulation. </a:t>
            </a:r>
            <a:endParaRPr/>
          </a:p>
          <a:p>
            <a:pPr indent="0" lvl="0" marL="0" rtl="0" algn="l">
              <a:lnSpc>
                <a:spcPct val="107000"/>
              </a:lnSpc>
              <a:spcBef>
                <a:spcPts val="400"/>
              </a:spcBef>
              <a:spcAft>
                <a:spcPts val="0"/>
              </a:spcAft>
              <a:buSzPts val="2000"/>
              <a:buNone/>
            </a:pPr>
            <a:r>
              <a:t/>
            </a:r>
            <a:endParaRPr sz="1600">
              <a:latin typeface="Arial"/>
              <a:ea typeface="Arial"/>
              <a:cs typeface="Arial"/>
              <a:sym typeface="Arial"/>
            </a:endParaRPr>
          </a:p>
          <a:p>
            <a:pPr indent="0" lvl="0" marL="0" rtl="0" algn="l">
              <a:lnSpc>
                <a:spcPct val="107000"/>
              </a:lnSpc>
              <a:spcBef>
                <a:spcPts val="400"/>
              </a:spcBef>
              <a:spcAft>
                <a:spcPts val="0"/>
              </a:spcAft>
              <a:buSzPts val="2000"/>
              <a:buNone/>
            </a:pPr>
            <a:r>
              <a:rPr lang="en-GB" sz="1600">
                <a:latin typeface="Arial"/>
                <a:ea typeface="Arial"/>
                <a:cs typeface="Arial"/>
                <a:sym typeface="Arial"/>
              </a:rPr>
              <a:t>This could benefit offsite construction, e.g. reducing weight of cladding elements and reducing cost of transport and lifting.</a:t>
            </a:r>
            <a:endParaRPr/>
          </a:p>
          <a:p>
            <a:pPr indent="-215900" lvl="0" marL="571500" rtl="0" algn="l">
              <a:lnSpc>
                <a:spcPct val="100000"/>
              </a:lnSpc>
              <a:spcBef>
                <a:spcPts val="400"/>
              </a:spcBef>
              <a:spcAft>
                <a:spcPts val="0"/>
              </a:spcAft>
              <a:buSzPts val="2000"/>
              <a:buFont typeface="Arial"/>
              <a:buNone/>
            </a:pPr>
            <a:r>
              <a:t/>
            </a:r>
            <a:endParaRPr/>
          </a:p>
        </p:txBody>
      </p:sp>
      <p:sp>
        <p:nvSpPr>
          <p:cNvPr id="236" name="Google Shape;236;p36"/>
          <p:cNvSpPr/>
          <p:nvPr/>
        </p:nvSpPr>
        <p:spPr>
          <a:xfrm>
            <a:off x="5520418" y="4515966"/>
            <a:ext cx="1791607"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Juan A Ferriz-Papi</a:t>
            </a:r>
            <a:endParaRPr b="0" i="0" sz="1200" u="none" cap="none" strike="noStrike">
              <a:solidFill>
                <a:srgbClr val="00BFF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7"/>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2C </a:t>
            </a:r>
            <a:br>
              <a:rPr lang="en-GB"/>
            </a:br>
            <a:r>
              <a:rPr lang="en-GB"/>
              <a:t>Health and safety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2C.1 Understand the full range of materials and products used</a:t>
            </a:r>
            <a:endParaRPr/>
          </a:p>
        </p:txBody>
      </p:sp>
      <p:sp>
        <p:nvSpPr>
          <p:cNvPr id="248" name="Google Shape;248;p38"/>
          <p:cNvSpPr txBox="1"/>
          <p:nvPr>
            <p:ph idx="1" type="body"/>
          </p:nvPr>
        </p:nvSpPr>
        <p:spPr>
          <a:xfrm>
            <a:off x="663451" y="1649959"/>
            <a:ext cx="3837112" cy="2756892"/>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a:p>
            <a:pPr indent="0" lvl="0" marL="0" rtl="0" algn="l">
              <a:lnSpc>
                <a:spcPct val="107000"/>
              </a:lnSpc>
              <a:spcBef>
                <a:spcPts val="0"/>
              </a:spcBef>
              <a:spcAft>
                <a:spcPts val="0"/>
              </a:spcAft>
              <a:buSzPts val="2000"/>
              <a:buNone/>
            </a:pPr>
            <a:r>
              <a:rPr b="1" lang="en-GB" sz="1600">
                <a:solidFill>
                  <a:schemeClr val="dk1"/>
                </a:solidFill>
                <a:latin typeface="Arial"/>
                <a:ea typeface="Arial"/>
                <a:cs typeface="Arial"/>
                <a:sym typeface="Arial"/>
              </a:rPr>
              <a:t>During the offsite construction process each stage requires a detailed evaluation of health and safety issues. </a:t>
            </a:r>
            <a:endParaRPr/>
          </a:p>
          <a:p>
            <a:pPr indent="0" lvl="0" marL="0" rtl="0" algn="l">
              <a:lnSpc>
                <a:spcPct val="107000"/>
              </a:lnSpc>
              <a:spcBef>
                <a:spcPts val="0"/>
              </a:spcBef>
              <a:spcAft>
                <a:spcPts val="0"/>
              </a:spcAft>
              <a:buSzPts val="2000"/>
              <a:buNone/>
            </a:pPr>
            <a:r>
              <a:rPr lang="en-GB" sz="1600">
                <a:solidFill>
                  <a:schemeClr val="dk1"/>
                </a:solidFill>
                <a:latin typeface="Arial"/>
                <a:ea typeface="Arial"/>
                <a:cs typeface="Arial"/>
                <a:sym typeface="Arial"/>
              </a:rPr>
              <a:t>  </a:t>
            </a:r>
            <a:endParaRPr/>
          </a:p>
          <a:p>
            <a:pPr indent="0" lvl="0" marL="0" rtl="0" algn="l">
              <a:lnSpc>
                <a:spcPct val="107000"/>
              </a:lnSpc>
              <a:spcBef>
                <a:spcPts val="0"/>
              </a:spcBef>
              <a:spcAft>
                <a:spcPts val="0"/>
              </a:spcAft>
              <a:buSzPts val="2000"/>
              <a:buNone/>
            </a:pPr>
            <a:r>
              <a:rPr lang="en-GB" sz="1600">
                <a:solidFill>
                  <a:schemeClr val="dk1"/>
                </a:solidFill>
                <a:latin typeface="Arial"/>
                <a:ea typeface="Arial"/>
                <a:cs typeface="Arial"/>
                <a:sym typeface="Arial"/>
              </a:rPr>
              <a:t>The early design phase thus needs to:</a:t>
            </a:r>
            <a:endParaRPr/>
          </a:p>
          <a:p>
            <a:pPr indent="-57150" lvl="0" marL="57150" rtl="0" algn="l">
              <a:lnSpc>
                <a:spcPct val="107000"/>
              </a:lnSpc>
              <a:spcBef>
                <a:spcPts val="0"/>
              </a:spcBef>
              <a:spcAft>
                <a:spcPts val="0"/>
              </a:spcAft>
              <a:buSzPts val="2000"/>
              <a:buFont typeface="Arial"/>
              <a:buChar char="•"/>
            </a:pPr>
            <a:r>
              <a:rPr lang="en-GB" sz="1600">
                <a:solidFill>
                  <a:schemeClr val="dk1"/>
                </a:solidFill>
                <a:latin typeface="Arial"/>
                <a:ea typeface="Arial"/>
                <a:cs typeface="Arial"/>
                <a:sym typeface="Arial"/>
              </a:rPr>
              <a:t>adapt the size of sections</a:t>
            </a:r>
            <a:endParaRPr/>
          </a:p>
          <a:p>
            <a:pPr indent="-57150" lvl="0" marL="57150" rtl="0" algn="l">
              <a:lnSpc>
                <a:spcPct val="107000"/>
              </a:lnSpc>
              <a:spcBef>
                <a:spcPts val="0"/>
              </a:spcBef>
              <a:spcAft>
                <a:spcPts val="0"/>
              </a:spcAft>
              <a:buSzPts val="2000"/>
              <a:buFont typeface="Arial"/>
              <a:buChar char="•"/>
            </a:pPr>
            <a:r>
              <a:rPr lang="en-GB" sz="1600">
                <a:solidFill>
                  <a:schemeClr val="dk1"/>
                </a:solidFill>
                <a:latin typeface="Arial"/>
                <a:ea typeface="Arial"/>
                <a:cs typeface="Arial"/>
                <a:sym typeface="Arial"/>
              </a:rPr>
              <a:t>think about the transportation</a:t>
            </a:r>
            <a:endParaRPr/>
          </a:p>
          <a:p>
            <a:pPr indent="-57150" lvl="0" marL="57150" rtl="0" algn="l">
              <a:lnSpc>
                <a:spcPct val="107000"/>
              </a:lnSpc>
              <a:spcBef>
                <a:spcPts val="0"/>
              </a:spcBef>
              <a:spcAft>
                <a:spcPts val="0"/>
              </a:spcAft>
              <a:buSzPts val="2000"/>
              <a:buFont typeface="Arial"/>
              <a:buChar char="•"/>
            </a:pPr>
            <a:r>
              <a:rPr lang="en-GB" sz="1600">
                <a:solidFill>
                  <a:schemeClr val="dk1"/>
                </a:solidFill>
                <a:latin typeface="Arial"/>
                <a:ea typeface="Arial"/>
                <a:cs typeface="Arial"/>
                <a:sym typeface="Arial"/>
              </a:rPr>
              <a:t>consider lifting and assembly of modules, units or panels. </a:t>
            </a:r>
            <a:endParaRPr/>
          </a:p>
        </p:txBody>
      </p:sp>
      <p:pic>
        <p:nvPicPr>
          <p:cNvPr descr="A bridge over a body of water with a city in the background&#10;&#10;Description automatically generated" id="249" name="Google Shape;249;p38"/>
          <p:cNvPicPr preferRelativeResize="0"/>
          <p:nvPr/>
        </p:nvPicPr>
        <p:blipFill rotWithShape="1">
          <a:blip r:embed="rId3">
            <a:alphaModFix/>
          </a:blip>
          <a:srcRect b="0" l="0" r="0" t="0"/>
          <a:stretch/>
        </p:blipFill>
        <p:spPr>
          <a:xfrm>
            <a:off x="4834285" y="1347614"/>
            <a:ext cx="4309715" cy="2873143"/>
          </a:xfrm>
          <a:prstGeom prst="rect">
            <a:avLst/>
          </a:prstGeom>
          <a:noFill/>
          <a:ln>
            <a:noFill/>
          </a:ln>
        </p:spPr>
      </p:pic>
      <p:sp>
        <p:nvSpPr>
          <p:cNvPr id="250" name="Google Shape;250;p38"/>
          <p:cNvSpPr/>
          <p:nvPr/>
        </p:nvSpPr>
        <p:spPr>
          <a:xfrm>
            <a:off x="4834285" y="4515966"/>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Berkeley Homes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2C.1 Understand the full range of materials and products used</a:t>
            </a:r>
            <a:endParaRPr/>
          </a:p>
        </p:txBody>
      </p:sp>
      <p:sp>
        <p:nvSpPr>
          <p:cNvPr id="257" name="Google Shape;257;p39"/>
          <p:cNvSpPr txBox="1"/>
          <p:nvPr>
            <p:ph idx="1" type="body"/>
          </p:nvPr>
        </p:nvSpPr>
        <p:spPr>
          <a:xfrm>
            <a:off x="663451" y="1649959"/>
            <a:ext cx="3837112" cy="3079204"/>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2000"/>
              <a:buNone/>
            </a:pPr>
            <a:r>
              <a:t/>
            </a:r>
            <a:endParaRPr sz="1600">
              <a:latin typeface="Arial"/>
              <a:ea typeface="Arial"/>
              <a:cs typeface="Arial"/>
              <a:sym typeface="Arial"/>
            </a:endParaRPr>
          </a:p>
          <a:p>
            <a:pPr indent="0" lvl="0" marL="0" rtl="0" algn="l">
              <a:lnSpc>
                <a:spcPct val="107000"/>
              </a:lnSpc>
              <a:spcBef>
                <a:spcPts val="0"/>
              </a:spcBef>
              <a:spcAft>
                <a:spcPts val="0"/>
              </a:spcAft>
              <a:buSzPts val="2000"/>
              <a:buNone/>
            </a:pPr>
            <a:r>
              <a:rPr lang="en-GB" sz="1600">
                <a:latin typeface="Arial"/>
                <a:ea typeface="Arial"/>
                <a:cs typeface="Arial"/>
                <a:sym typeface="Arial"/>
              </a:rPr>
              <a:t>Further prefabrication improvement exists where cladding panels are fitted with windows and doors during the manufacturing stage in the factory</a:t>
            </a:r>
            <a:r>
              <a:rPr lang="en-GB"/>
              <a:t>. </a:t>
            </a:r>
            <a:endParaRPr/>
          </a:p>
          <a:p>
            <a:pPr indent="0" lvl="0" marL="0" rtl="0" algn="l">
              <a:lnSpc>
                <a:spcPct val="107000"/>
              </a:lnSpc>
              <a:spcBef>
                <a:spcPts val="0"/>
              </a:spcBef>
              <a:spcAft>
                <a:spcPts val="0"/>
              </a:spcAft>
              <a:buSzPts val="2000"/>
              <a:buNone/>
            </a:pPr>
            <a:r>
              <a:t/>
            </a:r>
            <a:endParaRPr sz="1600"/>
          </a:p>
          <a:p>
            <a:pPr indent="0" lvl="0" marL="0" rtl="0" algn="l">
              <a:lnSpc>
                <a:spcPct val="107000"/>
              </a:lnSpc>
              <a:spcBef>
                <a:spcPts val="0"/>
              </a:spcBef>
              <a:spcAft>
                <a:spcPts val="0"/>
              </a:spcAft>
              <a:buSzPts val="2000"/>
              <a:buNone/>
            </a:pPr>
            <a:r>
              <a:rPr lang="en-GB" sz="1600"/>
              <a:t>This</a:t>
            </a:r>
            <a:r>
              <a:rPr lang="en-GB" sz="1600">
                <a:latin typeface="Arial"/>
                <a:ea typeface="Arial"/>
                <a:cs typeface="Arial"/>
                <a:sym typeface="Arial"/>
              </a:rPr>
              <a:t> reduc</a:t>
            </a:r>
            <a:r>
              <a:rPr lang="en-GB" sz="1600"/>
              <a:t>es</a:t>
            </a:r>
            <a:r>
              <a:rPr lang="en-GB" sz="1600">
                <a:latin typeface="Arial"/>
                <a:ea typeface="Arial"/>
                <a:cs typeface="Arial"/>
                <a:sym typeface="Arial"/>
              </a:rPr>
              <a:t> the </a:t>
            </a:r>
            <a:r>
              <a:rPr b="1" lang="en-GB" sz="1600">
                <a:solidFill>
                  <a:srgbClr val="00BFF4"/>
                </a:solidFill>
                <a:latin typeface="Arial"/>
                <a:ea typeface="Arial"/>
                <a:cs typeface="Arial"/>
                <a:sym typeface="Arial"/>
              </a:rPr>
              <a:t>time spent working at height</a:t>
            </a:r>
            <a:r>
              <a:rPr lang="en-GB" sz="1600">
                <a:latin typeface="Arial"/>
                <a:ea typeface="Arial"/>
                <a:cs typeface="Arial"/>
                <a:sym typeface="Arial"/>
              </a:rPr>
              <a:t> during the assembly.</a:t>
            </a:r>
            <a:endParaRPr/>
          </a:p>
          <a:p>
            <a:pPr indent="-158750" lvl="0" marL="285750" rtl="0" algn="l">
              <a:lnSpc>
                <a:spcPct val="107000"/>
              </a:lnSpc>
              <a:spcBef>
                <a:spcPts val="0"/>
              </a:spcBef>
              <a:spcAft>
                <a:spcPts val="0"/>
              </a:spcAft>
              <a:buSzPts val="2000"/>
              <a:buFont typeface="Noto Sans Symbols"/>
              <a:buNone/>
            </a:pPr>
            <a:r>
              <a:t/>
            </a:r>
            <a:endParaRPr sz="1600">
              <a:latin typeface="Arial"/>
              <a:ea typeface="Arial"/>
              <a:cs typeface="Arial"/>
              <a:sym typeface="Arial"/>
            </a:endParaRPr>
          </a:p>
          <a:p>
            <a:pPr indent="0" lvl="0" marL="0" rtl="0" algn="l">
              <a:lnSpc>
                <a:spcPct val="107000"/>
              </a:lnSpc>
              <a:spcBef>
                <a:spcPts val="0"/>
              </a:spcBef>
              <a:spcAft>
                <a:spcPts val="0"/>
              </a:spcAft>
              <a:buSzPts val="2000"/>
              <a:buNone/>
            </a:pPr>
            <a:r>
              <a:rPr lang="en-GB" sz="1600">
                <a:latin typeface="Arial"/>
                <a:ea typeface="Arial"/>
                <a:cs typeface="Arial"/>
                <a:sym typeface="Arial"/>
              </a:rPr>
              <a:t>An example of this are precast cladding panels.</a:t>
            </a:r>
            <a:endParaRPr/>
          </a:p>
        </p:txBody>
      </p:sp>
      <p:pic>
        <p:nvPicPr>
          <p:cNvPr descr="A picture containing building, window, clock, large&#10;&#10;Description automatically generated" id="258" name="Google Shape;258;p39"/>
          <p:cNvPicPr preferRelativeResize="0"/>
          <p:nvPr/>
        </p:nvPicPr>
        <p:blipFill rotWithShape="1">
          <a:blip r:embed="rId3">
            <a:alphaModFix/>
          </a:blip>
          <a:srcRect b="0" l="0" r="0" t="0"/>
          <a:stretch/>
        </p:blipFill>
        <p:spPr>
          <a:xfrm>
            <a:off x="4643439" y="1347614"/>
            <a:ext cx="4371973" cy="2914649"/>
          </a:xfrm>
          <a:prstGeom prst="rect">
            <a:avLst/>
          </a:prstGeom>
          <a:noFill/>
          <a:ln>
            <a:noFill/>
          </a:ln>
        </p:spPr>
      </p:pic>
      <p:sp>
        <p:nvSpPr>
          <p:cNvPr id="259" name="Google Shape;259;p39"/>
          <p:cNvSpPr/>
          <p:nvPr/>
        </p:nvSpPr>
        <p:spPr>
          <a:xfrm>
            <a:off x="4834285" y="4515966"/>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Offsite Awards - Kier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2C.2 Analyse digital rehearsals (4D) for health and safety</a:t>
            </a:r>
            <a:endParaRPr/>
          </a:p>
        </p:txBody>
      </p:sp>
      <p:sp>
        <p:nvSpPr>
          <p:cNvPr id="266" name="Google Shape;266;p40"/>
          <p:cNvSpPr txBox="1"/>
          <p:nvPr>
            <p:ph idx="1" type="body"/>
          </p:nvPr>
        </p:nvSpPr>
        <p:spPr>
          <a:xfrm>
            <a:off x="734888" y="1821656"/>
            <a:ext cx="6069324"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Both 3D and 4D models can significantly help reduce health and safety risks.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A 3D model combined with a 3D scan of the site provides information for the planning team.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Clr>
                <a:srgbClr val="000000"/>
              </a:buClr>
              <a:buSzPts val="2000"/>
              <a:buNone/>
            </a:pPr>
            <a:r>
              <a:rPr lang="en-GB" sz="1600">
                <a:solidFill>
                  <a:schemeClr val="dk1"/>
                </a:solidFill>
              </a:rPr>
              <a:t>4D object data corresponds to the planning data incorporating the construction phase information. In simulating the transport and assembly of the project, the potential risks and hazards are visible allowing assembly teams to be prepared. </a:t>
            </a:r>
            <a:endParaRPr/>
          </a:p>
          <a:p>
            <a:pPr indent="0" lvl="0" marL="0" rtl="0" algn="l">
              <a:lnSpc>
                <a:spcPct val="100000"/>
              </a:lnSpc>
              <a:spcBef>
                <a:spcPts val="0"/>
              </a:spcBef>
              <a:spcAft>
                <a:spcPts val="0"/>
              </a:spcAft>
              <a:buSzPts val="2000"/>
              <a:buNone/>
            </a:pPr>
            <a:r>
              <a:rPr lang="en-GB" sz="900">
                <a:solidFill>
                  <a:schemeClr val="dk1"/>
                </a:solidFill>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idx="1" type="body"/>
          </p:nvPr>
        </p:nvSpPr>
        <p:spPr>
          <a:xfrm>
            <a:off x="734888" y="1821656"/>
            <a:ext cx="2420915" cy="99509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b="1" sz="1000"/>
          </a:p>
        </p:txBody>
      </p:sp>
      <p:sp>
        <p:nvSpPr>
          <p:cNvPr id="273" name="Google Shape;273;p41"/>
          <p:cNvSpPr txBox="1"/>
          <p:nvPr/>
        </p:nvSpPr>
        <p:spPr>
          <a:xfrm>
            <a:off x="7641805" y="2764631"/>
            <a:ext cx="1302341"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Images courtesy of Laing O'Rourke</a:t>
            </a:r>
            <a:endParaRPr/>
          </a:p>
        </p:txBody>
      </p:sp>
      <p:pic>
        <p:nvPicPr>
          <p:cNvPr id="274" name="Google Shape;274;p41"/>
          <p:cNvPicPr preferRelativeResize="0"/>
          <p:nvPr/>
        </p:nvPicPr>
        <p:blipFill rotWithShape="1">
          <a:blip r:embed="rId3">
            <a:alphaModFix/>
          </a:blip>
          <a:srcRect b="0" l="0" r="0" t="0"/>
          <a:stretch/>
        </p:blipFill>
        <p:spPr>
          <a:xfrm>
            <a:off x="734888" y="1419326"/>
            <a:ext cx="3300515" cy="1769251"/>
          </a:xfrm>
          <a:prstGeom prst="rect">
            <a:avLst/>
          </a:prstGeom>
          <a:noFill/>
          <a:ln>
            <a:noFill/>
          </a:ln>
        </p:spPr>
      </p:pic>
      <p:pic>
        <p:nvPicPr>
          <p:cNvPr id="275" name="Google Shape;275;p41"/>
          <p:cNvPicPr preferRelativeResize="0"/>
          <p:nvPr/>
        </p:nvPicPr>
        <p:blipFill rotWithShape="1">
          <a:blip r:embed="rId4">
            <a:alphaModFix/>
          </a:blip>
          <a:srcRect b="0" l="0" r="0" t="0"/>
          <a:stretch/>
        </p:blipFill>
        <p:spPr>
          <a:xfrm>
            <a:off x="4275008" y="1449830"/>
            <a:ext cx="3300515" cy="1738747"/>
          </a:xfrm>
          <a:prstGeom prst="rect">
            <a:avLst/>
          </a:prstGeom>
          <a:noFill/>
          <a:ln>
            <a:noFill/>
          </a:ln>
        </p:spPr>
      </p:pic>
      <p:pic>
        <p:nvPicPr>
          <p:cNvPr id="276" name="Google Shape;276;p41"/>
          <p:cNvPicPr preferRelativeResize="0"/>
          <p:nvPr/>
        </p:nvPicPr>
        <p:blipFill rotWithShape="1">
          <a:blip r:embed="rId5">
            <a:alphaModFix/>
          </a:blip>
          <a:srcRect b="0" l="0" r="0" t="0"/>
          <a:stretch/>
        </p:blipFill>
        <p:spPr>
          <a:xfrm>
            <a:off x="734888" y="3372759"/>
            <a:ext cx="3300515" cy="1742279"/>
          </a:xfrm>
          <a:prstGeom prst="rect">
            <a:avLst/>
          </a:prstGeom>
          <a:noFill/>
          <a:ln>
            <a:noFill/>
          </a:ln>
        </p:spPr>
      </p:pic>
      <p:pic>
        <p:nvPicPr>
          <p:cNvPr id="277" name="Google Shape;277;p41"/>
          <p:cNvPicPr preferRelativeResize="0"/>
          <p:nvPr/>
        </p:nvPicPr>
        <p:blipFill rotWithShape="1">
          <a:blip r:embed="rId6">
            <a:alphaModFix/>
          </a:blip>
          <a:srcRect b="0" l="0" r="0" t="0"/>
          <a:stretch/>
        </p:blipFill>
        <p:spPr>
          <a:xfrm>
            <a:off x="4275008" y="3370613"/>
            <a:ext cx="3300515" cy="1744425"/>
          </a:xfrm>
          <a:prstGeom prst="rect">
            <a:avLst/>
          </a:prstGeom>
          <a:noFill/>
          <a:ln>
            <a:noFill/>
          </a:ln>
        </p:spPr>
      </p:pic>
      <p:sp>
        <p:nvSpPr>
          <p:cNvPr id="278" name="Google Shape;278;p4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2C.2 Analyse digital rehearsals (4D) for health and safety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b="1" lang="en-GB"/>
              <a:t>2C.3 Apply digital skills to health and safety (supervisors)</a:t>
            </a:r>
            <a:endParaRPr/>
          </a:p>
        </p:txBody>
      </p:sp>
      <p:sp>
        <p:nvSpPr>
          <p:cNvPr id="285" name="Google Shape;285;p42"/>
          <p:cNvSpPr txBox="1"/>
          <p:nvPr>
            <p:ph idx="1" type="body"/>
          </p:nvPr>
        </p:nvSpPr>
        <p:spPr>
          <a:xfrm>
            <a:off x="734888" y="1821656"/>
            <a:ext cx="3427810"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lang="en-GB" sz="1600"/>
              <a:t>By using three-dimensional digital models, this can provide greater opportunities to identify and design out foreseeable risk at an early stage, as a result of better planning of the design and construction phases. </a:t>
            </a:r>
            <a:endParaRPr/>
          </a:p>
          <a:p>
            <a:pPr indent="0" lvl="0" marL="0" rtl="0" algn="l">
              <a:lnSpc>
                <a:spcPct val="100000"/>
              </a:lnSpc>
              <a:spcBef>
                <a:spcPts val="0"/>
              </a:spcBef>
              <a:spcAft>
                <a:spcPts val="0"/>
              </a:spcAft>
              <a:buSzPts val="2000"/>
              <a:buNone/>
            </a:pPr>
            <a:r>
              <a:t/>
            </a:r>
            <a:endParaRPr sz="1600"/>
          </a:p>
        </p:txBody>
      </p:sp>
      <p:sp>
        <p:nvSpPr>
          <p:cNvPr id="286" name="Google Shape;286;p42"/>
          <p:cNvSpPr/>
          <p:nvPr/>
        </p:nvSpPr>
        <p:spPr>
          <a:xfrm>
            <a:off x="4572000" y="1821656"/>
            <a:ext cx="45720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Additionally, 4D animations can be used to review and better communicate the:</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Construction sequences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Access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Construction options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Hazards and risks.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2A.1 Understand relevant design codes and standards</a:t>
            </a:r>
            <a:r>
              <a:rPr b="1" lang="en-GB" sz="2400"/>
              <a:t> </a:t>
            </a:r>
            <a:endParaRPr/>
          </a:p>
        </p:txBody>
      </p:sp>
      <p:sp>
        <p:nvSpPr>
          <p:cNvPr id="79" name="Google Shape;79;p16"/>
          <p:cNvSpPr txBox="1"/>
          <p:nvPr>
            <p:ph idx="1" type="body"/>
          </p:nvPr>
        </p:nvSpPr>
        <p:spPr>
          <a:xfrm>
            <a:off x="870355" y="1639756"/>
            <a:ext cx="5919912"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en-GB" sz="1600">
                <a:solidFill>
                  <a:schemeClr val="dk1"/>
                </a:solidFill>
              </a:rPr>
              <a:t>To successfully implement a Building Information Model (BIM), it is important to consider the whole life cycle of a built asset. In doing so, you should consider the following:</a:t>
            </a:r>
            <a:endParaRPr/>
          </a:p>
          <a:p>
            <a:pPr indent="0" lvl="0" marL="0" rtl="0" algn="l">
              <a:lnSpc>
                <a:spcPct val="100000"/>
              </a:lnSpc>
              <a:spcBef>
                <a:spcPts val="0"/>
              </a:spcBef>
              <a:spcAft>
                <a:spcPts val="0"/>
              </a:spcAft>
              <a:buSzPts val="1800"/>
              <a:buNone/>
            </a:pPr>
            <a:r>
              <a:t/>
            </a:r>
            <a:endParaRPr sz="1600">
              <a:solidFill>
                <a:schemeClr val="dk1"/>
              </a:solidFill>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strategic planning</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initial design</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engineering</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development</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documentation and construction</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day-to-day operations</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maintenance</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refurbishment, repair and end-of-life</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Clr>
                <a:schemeClr val="dk1"/>
              </a:buClr>
              <a:buSzPts val="1800"/>
              <a:buNone/>
            </a:pPr>
            <a:r>
              <a:t/>
            </a:r>
            <a:endParaRPr b="1" sz="16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2D </a:t>
            </a:r>
            <a:br>
              <a:rPr lang="en-GB"/>
            </a:br>
            <a:r>
              <a:rPr lang="en-GB"/>
              <a:t>Management and planning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IndustrialisationInfographic-610x420" id="297" name="Google Shape;297;p44"/>
          <p:cNvPicPr preferRelativeResize="0"/>
          <p:nvPr/>
        </p:nvPicPr>
        <p:blipFill rotWithShape="1">
          <a:blip r:embed="rId3">
            <a:alphaModFix/>
          </a:blip>
          <a:srcRect b="0" l="0" r="0" t="0"/>
          <a:stretch/>
        </p:blipFill>
        <p:spPr>
          <a:xfrm>
            <a:off x="5168503" y="1463646"/>
            <a:ext cx="3052320" cy="3052320"/>
          </a:xfrm>
          <a:prstGeom prst="ellipse">
            <a:avLst/>
          </a:prstGeom>
          <a:noFill/>
          <a:ln>
            <a:noFill/>
          </a:ln>
        </p:spPr>
      </p:pic>
      <p:sp>
        <p:nvSpPr>
          <p:cNvPr id="298" name="Google Shape;298;p4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2D.1 Apply lean methodologies and order of sequence to offsite digital design</a:t>
            </a:r>
            <a:endParaRPr/>
          </a:p>
        </p:txBody>
      </p:sp>
      <p:sp>
        <p:nvSpPr>
          <p:cNvPr id="299" name="Google Shape;299;p44"/>
          <p:cNvSpPr txBox="1"/>
          <p:nvPr>
            <p:ph idx="1" type="body"/>
          </p:nvPr>
        </p:nvSpPr>
        <p:spPr>
          <a:xfrm>
            <a:off x="745232" y="1577816"/>
            <a:ext cx="4166402"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Through each of the projects stages, value is generated to the customer and lean wastes are reduced by applying an industrialisation mindset in this approximate order:</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Leadership &amp; Culture</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Change management</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Innovation</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Collaboration</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Quality</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Project management</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Business case</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Supply chain management</a:t>
            </a:r>
            <a:endParaRPr/>
          </a:p>
        </p:txBody>
      </p:sp>
      <p:sp>
        <p:nvSpPr>
          <p:cNvPr id="300" name="Google Shape;300;p44"/>
          <p:cNvSpPr txBox="1"/>
          <p:nvPr/>
        </p:nvSpPr>
        <p:spPr>
          <a:xfrm>
            <a:off x="5003040" y="4620280"/>
            <a:ext cx="305232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the Supply Chain Sustainability School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2D.1 Apply lean methodologies and order of sequence to offsite digital design</a:t>
            </a:r>
            <a:endParaRPr/>
          </a:p>
        </p:txBody>
      </p:sp>
      <p:sp>
        <p:nvSpPr>
          <p:cNvPr id="307" name="Google Shape;307;p45"/>
          <p:cNvSpPr txBox="1"/>
          <p:nvPr>
            <p:ph idx="1" type="body"/>
          </p:nvPr>
        </p:nvSpPr>
        <p:spPr>
          <a:xfrm>
            <a:off x="745232" y="1577816"/>
            <a:ext cx="4166402"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solidFill>
                  <a:schemeClr val="dk1"/>
                </a:solidFill>
              </a:rPr>
              <a:t>In lean thinking, it is important to create a consistent flow of activities driven by clients’ requirements. This is often referred to as a </a:t>
            </a:r>
            <a:r>
              <a:rPr b="1" lang="en-GB" sz="1600">
                <a:solidFill>
                  <a:srgbClr val="00BFF4"/>
                </a:solidFill>
              </a:rPr>
              <a:t>‘value stream’ </a:t>
            </a:r>
            <a:r>
              <a:rPr lang="en-GB" sz="1600">
                <a:solidFill>
                  <a:schemeClr val="dk1"/>
                </a:solidFill>
              </a:rPr>
              <a:t>and can help to reduce lead-in times whilst creating value for the end user. Try to:</a:t>
            </a:r>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map the whole value stream for your project from start to completion</a:t>
            </a:r>
            <a:endParaRPr/>
          </a:p>
          <a:p>
            <a:pPr indent="0" lvl="0" marL="0" rtl="0" algn="l">
              <a:lnSpc>
                <a:spcPct val="100000"/>
              </a:lnSpc>
              <a:spcBef>
                <a:spcPts val="0"/>
              </a:spcBef>
              <a:spcAft>
                <a:spcPts val="0"/>
              </a:spcAft>
              <a:buSzPts val="1800"/>
              <a:buNone/>
            </a:pPr>
            <a:r>
              <a:t/>
            </a:r>
            <a:endParaRPr sz="1600">
              <a:solidFill>
                <a:schemeClr val="dk1"/>
              </a:solidFill>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see how your work can create maximum value for the downstream processes</a:t>
            </a:r>
            <a:endParaRPr/>
          </a:p>
          <a:p>
            <a:pPr indent="0" lvl="0" marL="0" rtl="0" algn="l">
              <a:lnSpc>
                <a:spcPct val="100000"/>
              </a:lnSpc>
              <a:spcBef>
                <a:spcPts val="0"/>
              </a:spcBef>
              <a:spcAft>
                <a:spcPts val="0"/>
              </a:spcAft>
              <a:buSzPts val="1800"/>
              <a:buNone/>
            </a:pPr>
            <a:r>
              <a:t/>
            </a:r>
            <a:endParaRPr sz="1600">
              <a:solidFill>
                <a:schemeClr val="dk1"/>
              </a:solidFill>
            </a:endParaRPr>
          </a:p>
          <a:p>
            <a:pPr indent="-285750" lvl="0" marL="285750" rtl="0" algn="l">
              <a:lnSpc>
                <a:spcPct val="100000"/>
              </a:lnSpc>
              <a:spcBef>
                <a:spcPts val="0"/>
              </a:spcBef>
              <a:spcAft>
                <a:spcPts val="0"/>
              </a:spcAft>
              <a:buSzPts val="1800"/>
              <a:buFont typeface="Arial"/>
              <a:buChar char="•"/>
            </a:pPr>
            <a:r>
              <a:rPr lang="en-GB" sz="1600">
                <a:solidFill>
                  <a:schemeClr val="dk1"/>
                </a:solidFill>
              </a:rPr>
              <a:t>and how you can reduce non-value adding activities </a:t>
            </a:r>
            <a:endParaRPr/>
          </a:p>
        </p:txBody>
      </p:sp>
      <p:pic>
        <p:nvPicPr>
          <p:cNvPr descr="A hand holding an object in her hand&#10;&#10;Description automatically generated" id="308" name="Google Shape;308;p45"/>
          <p:cNvPicPr preferRelativeResize="0"/>
          <p:nvPr/>
        </p:nvPicPr>
        <p:blipFill rotWithShape="1">
          <a:blip r:embed="rId3">
            <a:alphaModFix/>
          </a:blip>
          <a:srcRect b="0" l="0" r="0" t="0"/>
          <a:stretch/>
        </p:blipFill>
        <p:spPr>
          <a:xfrm>
            <a:off x="5323483" y="1577816"/>
            <a:ext cx="4216499" cy="297570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2D.2 Apply IT tools</a:t>
            </a:r>
            <a:endParaRPr/>
          </a:p>
        </p:txBody>
      </p:sp>
      <p:sp>
        <p:nvSpPr>
          <p:cNvPr id="315" name="Google Shape;315;p46"/>
          <p:cNvSpPr txBox="1"/>
          <p:nvPr>
            <p:ph idx="1" type="body"/>
          </p:nvPr>
        </p:nvSpPr>
        <p:spPr>
          <a:xfrm>
            <a:off x="734887" y="1485652"/>
            <a:ext cx="5387239" cy="309289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800">
                <a:solidFill>
                  <a:schemeClr val="dk1"/>
                </a:solidFill>
              </a:rPr>
              <a:t>The way of managing and planning projects is changing. </a:t>
            </a:r>
            <a:endParaRPr/>
          </a:p>
          <a:p>
            <a:pPr indent="0" lvl="0" marL="0" rtl="0" algn="l">
              <a:lnSpc>
                <a:spcPct val="100000"/>
              </a:lnSpc>
              <a:spcBef>
                <a:spcPts val="0"/>
              </a:spcBef>
              <a:spcAft>
                <a:spcPts val="0"/>
              </a:spcAft>
              <a:buSzPts val="2000"/>
              <a:buNone/>
            </a:pPr>
            <a:r>
              <a:t/>
            </a:r>
            <a:endParaRPr sz="1800">
              <a:solidFill>
                <a:schemeClr val="dk1"/>
              </a:solidFill>
            </a:endParaRPr>
          </a:p>
          <a:p>
            <a:pPr indent="0" lvl="0" marL="0" rtl="0" algn="l">
              <a:lnSpc>
                <a:spcPct val="100000"/>
              </a:lnSpc>
              <a:spcBef>
                <a:spcPts val="0"/>
              </a:spcBef>
              <a:spcAft>
                <a:spcPts val="0"/>
              </a:spcAft>
              <a:buSzPts val="2000"/>
              <a:buNone/>
            </a:pPr>
            <a:r>
              <a:rPr lang="en-GB" sz="1800">
                <a:solidFill>
                  <a:schemeClr val="dk1"/>
                </a:solidFill>
              </a:rPr>
              <a:t>Today, many technologies assist in the planning of offsite construction projects</a:t>
            </a:r>
            <a:endParaRPr/>
          </a:p>
          <a:p>
            <a:pPr indent="0" lvl="0" marL="0" rtl="0" algn="l">
              <a:lnSpc>
                <a:spcPct val="100000"/>
              </a:lnSpc>
              <a:spcBef>
                <a:spcPts val="0"/>
              </a:spcBef>
              <a:spcAft>
                <a:spcPts val="0"/>
              </a:spcAft>
              <a:buSzPts val="2000"/>
              <a:buNone/>
            </a:pPr>
            <a:r>
              <a:t/>
            </a:r>
            <a:endParaRPr sz="1800">
              <a:solidFill>
                <a:schemeClr val="dk1"/>
              </a:solidFill>
            </a:endParaRPr>
          </a:p>
          <a:p>
            <a:pPr indent="0" lvl="0" marL="0" rtl="0" algn="l">
              <a:lnSpc>
                <a:spcPct val="100000"/>
              </a:lnSpc>
              <a:spcBef>
                <a:spcPts val="0"/>
              </a:spcBef>
              <a:spcAft>
                <a:spcPts val="0"/>
              </a:spcAft>
              <a:buSzPts val="2000"/>
              <a:buNone/>
            </a:pPr>
            <a:r>
              <a:rPr lang="en-GB" sz="1800">
                <a:solidFill>
                  <a:schemeClr val="dk1"/>
                </a:solidFill>
              </a:rPr>
              <a:t>New digital tools tend to focus on the collaborative aspect of working – enabling improved communication between the project stakeholders </a:t>
            </a:r>
            <a:endParaRPr/>
          </a:p>
          <a:p>
            <a:pPr indent="0" lvl="0" marL="0" rtl="0" algn="l">
              <a:lnSpc>
                <a:spcPct val="100000"/>
              </a:lnSpc>
              <a:spcBef>
                <a:spcPts val="0"/>
              </a:spcBef>
              <a:spcAft>
                <a:spcPts val="0"/>
              </a:spcAft>
              <a:buSzPts val="2000"/>
              <a:buNone/>
            </a:pPr>
            <a:r>
              <a:t/>
            </a:r>
            <a:endParaRPr sz="1800">
              <a:solidFill>
                <a:schemeClr val="dk1"/>
              </a:solidFill>
            </a:endParaRPr>
          </a:p>
          <a:p>
            <a:pPr indent="0" lvl="0" marL="0" rtl="0" algn="l">
              <a:lnSpc>
                <a:spcPct val="100000"/>
              </a:lnSpc>
              <a:spcBef>
                <a:spcPts val="0"/>
              </a:spcBef>
              <a:spcAft>
                <a:spcPts val="0"/>
              </a:spcAft>
              <a:buSzPts val="2000"/>
              <a:buNone/>
            </a:pPr>
            <a:r>
              <a:rPr lang="en-GB" sz="1800">
                <a:solidFill>
                  <a:schemeClr val="dk1"/>
                </a:solidFill>
              </a:rPr>
              <a:t>Key benefits include time and cost savings.</a:t>
            </a:r>
            <a:endParaRPr/>
          </a:p>
          <a:p>
            <a:pPr indent="0" lvl="0" marL="0" rtl="0" algn="l">
              <a:lnSpc>
                <a:spcPct val="100000"/>
              </a:lnSpc>
              <a:spcBef>
                <a:spcPts val="0"/>
              </a:spcBef>
              <a:spcAft>
                <a:spcPts val="0"/>
              </a:spcAft>
              <a:buSzPts val="2000"/>
              <a:buNone/>
            </a:pPr>
            <a:r>
              <a:t/>
            </a:r>
            <a:endParaRPr sz="1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2D.2 Apply IT tools</a:t>
            </a:r>
            <a:endParaRPr/>
          </a:p>
        </p:txBody>
      </p:sp>
      <p:pic>
        <p:nvPicPr>
          <p:cNvPr id="322" name="Google Shape;322;p47"/>
          <p:cNvPicPr preferRelativeResize="0"/>
          <p:nvPr/>
        </p:nvPicPr>
        <p:blipFill rotWithShape="1">
          <a:blip r:embed="rId3">
            <a:alphaModFix/>
          </a:blip>
          <a:srcRect b="0" l="0" r="0" t="0"/>
          <a:stretch/>
        </p:blipFill>
        <p:spPr>
          <a:xfrm>
            <a:off x="595550" y="0"/>
            <a:ext cx="6900863" cy="5143500"/>
          </a:xfrm>
          <a:prstGeom prst="rect">
            <a:avLst/>
          </a:prstGeom>
          <a:noFill/>
          <a:ln>
            <a:noFill/>
          </a:ln>
        </p:spPr>
      </p:pic>
      <p:sp>
        <p:nvSpPr>
          <p:cNvPr id="323" name="Google Shape;323;p47"/>
          <p:cNvSpPr txBox="1"/>
          <p:nvPr/>
        </p:nvSpPr>
        <p:spPr>
          <a:xfrm>
            <a:off x="7409395" y="2722337"/>
            <a:ext cx="17346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Trimble Connect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2D.3 Understand early engagement</a:t>
            </a:r>
            <a:endParaRPr/>
          </a:p>
        </p:txBody>
      </p:sp>
      <p:sp>
        <p:nvSpPr>
          <p:cNvPr id="330" name="Google Shape;330;p48"/>
          <p:cNvSpPr txBox="1"/>
          <p:nvPr>
            <p:ph idx="1" type="body"/>
          </p:nvPr>
        </p:nvSpPr>
        <p:spPr>
          <a:xfrm>
            <a:off x="734888" y="1347614"/>
            <a:ext cx="4395165" cy="338218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rgbClr val="00BFF4"/>
                </a:solidFill>
              </a:rPr>
              <a:t>The early engagement of stakeholders in the design is often identified as a key component in the success of an offsite construction project. </a:t>
            </a:r>
            <a:endParaRPr/>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t>By engaging the different stakeholders as soon as possible in the design, it creates a larger panel of experts hence a better expertise on all aspects of the project. </a:t>
            </a:r>
            <a:endParaRPr/>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t>By working in a collaborative manner the communication is also improved, thus there is a better anticipation of problems.</a:t>
            </a:r>
            <a:endParaRPr b="1" sz="1600"/>
          </a:p>
        </p:txBody>
      </p:sp>
      <p:pic>
        <p:nvPicPr>
          <p:cNvPr descr="A close up of a building&#10;&#10;Description automatically generated" id="331" name="Google Shape;331;p48"/>
          <p:cNvPicPr preferRelativeResize="0"/>
          <p:nvPr/>
        </p:nvPicPr>
        <p:blipFill rotWithShape="1">
          <a:blip r:embed="rId3">
            <a:alphaModFix/>
          </a:blip>
          <a:srcRect b="0" l="0" r="40464" t="0"/>
          <a:stretch/>
        </p:blipFill>
        <p:spPr>
          <a:xfrm>
            <a:off x="5243617" y="1347614"/>
            <a:ext cx="3883318" cy="29046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2D.4 Understand the RIBA plan of works</a:t>
            </a:r>
            <a:endParaRPr/>
          </a:p>
        </p:txBody>
      </p:sp>
      <p:sp>
        <p:nvSpPr>
          <p:cNvPr id="338" name="Google Shape;338;p49"/>
          <p:cNvSpPr txBox="1"/>
          <p:nvPr>
            <p:ph idx="1" type="body"/>
          </p:nvPr>
        </p:nvSpPr>
        <p:spPr>
          <a:xfrm>
            <a:off x="734888" y="1084181"/>
            <a:ext cx="3887118" cy="323093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t>The DfMA overlay of the RIBA plan of work highlights aspects to be considered to successfully complete a project using modern methods of construction. In 2020 the RIBA plan of works was updated to include manufacturing and construction in stage 5, making more offsite-friendly.</a:t>
            </a:r>
            <a:endParaRPr/>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t/>
            </a:r>
            <a:endParaRPr sz="1600"/>
          </a:p>
          <a:p>
            <a:pPr indent="0" lvl="0" marL="0" rtl="0" algn="l">
              <a:lnSpc>
                <a:spcPct val="100000"/>
              </a:lnSpc>
              <a:spcBef>
                <a:spcPts val="0"/>
              </a:spcBef>
              <a:spcAft>
                <a:spcPts val="0"/>
              </a:spcAft>
              <a:buSzPts val="2000"/>
              <a:buNone/>
            </a:pPr>
            <a:r>
              <a:rPr lang="en-GB" sz="1600"/>
              <a:t>Through BIM, designers can create creating highly detailed, data-rich, fabrication quality models which can be implemented into all the project stages, from stage 1 to 7.</a:t>
            </a:r>
            <a:endParaRPr b="1" sz="1600"/>
          </a:p>
        </p:txBody>
      </p:sp>
      <p:sp>
        <p:nvSpPr>
          <p:cNvPr id="339" name="Google Shape;339;p49"/>
          <p:cNvSpPr txBox="1"/>
          <p:nvPr/>
        </p:nvSpPr>
        <p:spPr>
          <a:xfrm>
            <a:off x="4865297" y="1091234"/>
            <a:ext cx="3887118" cy="40522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0. Strategic definition</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1. Preparation and brief</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2. Concept design</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3. Spatial coordination</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4. Technical design</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5. Manufacturing and construction</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6. Handover</a:t>
            </a:r>
            <a:endParaRPr/>
          </a:p>
          <a:p>
            <a:pPr indent="0" lvl="0" marL="0" marR="0" rtl="0" algn="l">
              <a:lnSpc>
                <a:spcPct val="100000"/>
              </a:lnSpc>
              <a:spcBef>
                <a:spcPts val="0"/>
              </a:spcBef>
              <a:spcAft>
                <a:spcPts val="0"/>
              </a:spcAft>
              <a:buClr>
                <a:schemeClr val="dk1"/>
              </a:buClr>
              <a:buSzPts val="20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1" i="0" lang="en-GB" sz="1600" u="none" cap="none" strike="noStrike">
                <a:solidFill>
                  <a:schemeClr val="dk1"/>
                </a:solidFill>
                <a:latin typeface="Arial"/>
                <a:ea typeface="Arial"/>
                <a:cs typeface="Arial"/>
                <a:sym typeface="Arial"/>
              </a:rPr>
              <a:t>Stage 7. Building use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734888" y="627534"/>
            <a:ext cx="316655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2D.5 Apply order of sequence (supervisor)</a:t>
            </a:r>
            <a:endParaRPr/>
          </a:p>
        </p:txBody>
      </p:sp>
      <p:sp>
        <p:nvSpPr>
          <p:cNvPr id="346" name="Google Shape;346;p50"/>
          <p:cNvSpPr txBox="1"/>
          <p:nvPr>
            <p:ph idx="1" type="body"/>
          </p:nvPr>
        </p:nvSpPr>
        <p:spPr>
          <a:xfrm>
            <a:off x="734888" y="2068473"/>
            <a:ext cx="2879169" cy="301406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Sequencing data can be attached to BIM objects.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By having the data embedded in the BIM model, every aspect the project can be tested and rehearsed before work starts on site.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t/>
            </a:r>
            <a:endParaRPr sz="1600">
              <a:solidFill>
                <a:schemeClr val="dk1"/>
              </a:solidFill>
            </a:endParaRPr>
          </a:p>
        </p:txBody>
      </p:sp>
      <p:pic>
        <p:nvPicPr>
          <p:cNvPr descr="A large lawn in front of a house&#10;&#10;Description automatically generated" id="347" name="Google Shape;347;p50"/>
          <p:cNvPicPr preferRelativeResize="0"/>
          <p:nvPr/>
        </p:nvPicPr>
        <p:blipFill rotWithShape="1">
          <a:blip r:embed="rId3">
            <a:alphaModFix/>
          </a:blip>
          <a:srcRect b="0" l="0" r="0" t="0"/>
          <a:stretch/>
        </p:blipFill>
        <p:spPr>
          <a:xfrm>
            <a:off x="4000500" y="0"/>
            <a:ext cx="5143500" cy="5143500"/>
          </a:xfrm>
          <a:prstGeom prst="rect">
            <a:avLst/>
          </a:prstGeom>
          <a:noFill/>
          <a:ln>
            <a:noFill/>
          </a:ln>
        </p:spPr>
      </p:pic>
      <p:sp>
        <p:nvSpPr>
          <p:cNvPr id="348" name="Google Shape;348;p50"/>
          <p:cNvSpPr txBox="1"/>
          <p:nvPr/>
        </p:nvSpPr>
        <p:spPr>
          <a:xfrm>
            <a:off x="2318164" y="4564246"/>
            <a:ext cx="17346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Carbon Dynamic</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nvSpPr>
        <p:spPr>
          <a:xfrm>
            <a:off x="7559040" y="2887626"/>
            <a:ext cx="1734605"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Carbon Dynamic</a:t>
            </a:r>
            <a:endParaRPr/>
          </a:p>
        </p:txBody>
      </p:sp>
      <p:pic>
        <p:nvPicPr>
          <p:cNvPr id="355" name="Google Shape;355;p51"/>
          <p:cNvPicPr preferRelativeResize="0"/>
          <p:nvPr/>
        </p:nvPicPr>
        <p:blipFill rotWithShape="1">
          <a:blip r:embed="rId3">
            <a:alphaModFix/>
          </a:blip>
          <a:srcRect b="14327" l="0" r="17333" t="8127"/>
          <a:stretch/>
        </p:blipFill>
        <p:spPr>
          <a:xfrm>
            <a:off x="0" y="1154973"/>
            <a:ext cx="7559040" cy="3988527"/>
          </a:xfrm>
          <a:prstGeom prst="rect">
            <a:avLst/>
          </a:prstGeom>
          <a:noFill/>
          <a:ln>
            <a:noFill/>
          </a:ln>
        </p:spPr>
      </p:pic>
      <p:sp>
        <p:nvSpPr>
          <p:cNvPr id="356" name="Google Shape;356;p5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FF4"/>
              </a:buClr>
              <a:buSzPts val="2400"/>
              <a:buFont typeface="Arial"/>
              <a:buNone/>
            </a:pPr>
            <a:r>
              <a:rPr b="1" lang="en-GB"/>
              <a:t>2D.5 Apply order of sequence (supervisor)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2E </a:t>
            </a:r>
            <a:br>
              <a:rPr lang="en-GB"/>
            </a:br>
            <a:r>
              <a:rPr lang="en-GB"/>
              <a:t>Factory operations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A picture containing clock, plate&#10;&#10;Description automatically generated" id="85" name="Google Shape;85;p17"/>
          <p:cNvPicPr preferRelativeResize="0"/>
          <p:nvPr/>
        </p:nvPicPr>
        <p:blipFill rotWithShape="1">
          <a:blip r:embed="rId3">
            <a:alphaModFix/>
          </a:blip>
          <a:srcRect b="0" l="0" r="0" t="0"/>
          <a:stretch/>
        </p:blipFill>
        <p:spPr>
          <a:xfrm>
            <a:off x="615259" y="237067"/>
            <a:ext cx="7087532" cy="4906433"/>
          </a:xfrm>
          <a:prstGeom prst="rect">
            <a:avLst/>
          </a:prstGeom>
          <a:noFill/>
          <a:ln>
            <a:noFill/>
          </a:ln>
        </p:spPr>
      </p:pic>
      <p:sp>
        <p:nvSpPr>
          <p:cNvPr id="86" name="Google Shape;86;p17"/>
          <p:cNvSpPr/>
          <p:nvPr/>
        </p:nvSpPr>
        <p:spPr>
          <a:xfrm>
            <a:off x="7634940" y="2571750"/>
            <a:ext cx="1509060"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Dr Mila Duncheva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3"/>
          <p:cNvPicPr preferRelativeResize="0"/>
          <p:nvPr/>
        </p:nvPicPr>
        <p:blipFill rotWithShape="1">
          <a:blip r:embed="rId3">
            <a:alphaModFix/>
          </a:blip>
          <a:srcRect b="0" l="0" r="0" t="0"/>
          <a:stretch/>
        </p:blipFill>
        <p:spPr>
          <a:xfrm>
            <a:off x="836488" y="4589"/>
            <a:ext cx="6544593" cy="5138911"/>
          </a:xfrm>
          <a:prstGeom prst="rect">
            <a:avLst/>
          </a:prstGeom>
          <a:noFill/>
          <a:ln>
            <a:noFill/>
          </a:ln>
        </p:spPr>
      </p:pic>
      <p:sp>
        <p:nvSpPr>
          <p:cNvPr id="368" name="Google Shape;368;p53"/>
          <p:cNvSpPr txBox="1"/>
          <p:nvPr/>
        </p:nvSpPr>
        <p:spPr>
          <a:xfrm>
            <a:off x="7498080" y="2571750"/>
            <a:ext cx="1448797"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CCG OSM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4"/>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2E.1 Understand current and emerging technologies</a:t>
            </a:r>
            <a:endParaRPr/>
          </a:p>
        </p:txBody>
      </p:sp>
      <p:sp>
        <p:nvSpPr>
          <p:cNvPr id="375" name="Google Shape;375;p54"/>
          <p:cNvSpPr txBox="1"/>
          <p:nvPr>
            <p:ph idx="1" type="body"/>
          </p:nvPr>
        </p:nvSpPr>
        <p:spPr>
          <a:xfrm>
            <a:off x="734888" y="1744132"/>
            <a:ext cx="5403445" cy="248728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New technologies such as CNC and robotics increase the speed and quality of manufactured components.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Automated processes tend to combine CAD/CAM software with stations within the factory</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Degrees of automation also exist in the production of the material and building systems.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These technologies are increasingly being combined with augmented and virtual reality (AR/VR). </a:t>
            </a:r>
            <a:endParaRPr/>
          </a:p>
          <a:p>
            <a:pPr indent="0" lvl="0" marL="0" rtl="0" algn="l">
              <a:lnSpc>
                <a:spcPct val="100000"/>
              </a:lnSpc>
              <a:spcBef>
                <a:spcPts val="0"/>
              </a:spcBef>
              <a:spcAft>
                <a:spcPts val="0"/>
              </a:spcAft>
              <a:buSzPts val="2000"/>
              <a:buNone/>
            </a:pPr>
            <a:r>
              <a:t/>
            </a:r>
            <a:endParaRPr sz="16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5"/>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2E.2 Analyse design tolerances for factory operations</a:t>
            </a:r>
            <a:endParaRPr/>
          </a:p>
        </p:txBody>
      </p:sp>
      <p:sp>
        <p:nvSpPr>
          <p:cNvPr id="382" name="Google Shape;382;p55"/>
          <p:cNvSpPr txBox="1"/>
          <p:nvPr>
            <p:ph idx="1" type="body"/>
          </p:nvPr>
        </p:nvSpPr>
        <p:spPr>
          <a:xfrm>
            <a:off x="734888" y="1638052"/>
            <a:ext cx="7325379"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1600">
                <a:solidFill>
                  <a:schemeClr val="dk1"/>
                </a:solidFill>
              </a:rPr>
              <a:t>One of many benefits of offsite manufacturing is the possibility to operate in a factory environment.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In an enclosed and safe environment, factory operations tend to produce better quality products and components.</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However, whilst digital datasets are adopted, there is still room for human error.</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It is therefore important to set up quality checks before, during and after the manufacture of components. </a:t>
            </a:r>
            <a:endParaRPr/>
          </a:p>
          <a:p>
            <a:pPr indent="0" lvl="0" marL="0" rtl="0" algn="l">
              <a:lnSpc>
                <a:spcPct val="100000"/>
              </a:lnSpc>
              <a:spcBef>
                <a:spcPts val="0"/>
              </a:spcBef>
              <a:spcAft>
                <a:spcPts val="0"/>
              </a:spcAft>
              <a:buSzPts val="2000"/>
              <a:buNone/>
            </a:pPr>
            <a:r>
              <a:t/>
            </a:r>
            <a:endParaRPr sz="16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6"/>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2E.3 Apply effective communication</a:t>
            </a:r>
            <a:endParaRPr/>
          </a:p>
        </p:txBody>
      </p:sp>
      <p:sp>
        <p:nvSpPr>
          <p:cNvPr id="389" name="Google Shape;389;p56"/>
          <p:cNvSpPr txBox="1"/>
          <p:nvPr>
            <p:ph idx="1" type="body"/>
          </p:nvPr>
        </p:nvSpPr>
        <p:spPr>
          <a:xfrm>
            <a:off x="734888" y="1347614"/>
            <a:ext cx="4316083"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None/>
            </a:pPr>
            <a:r>
              <a:rPr lang="en-GB" sz="1600"/>
              <a:t>In offsite construction projects the medium of communication, the type of information and the number of communicators are often complex and interconnected. </a:t>
            </a:r>
            <a:endParaRPr/>
          </a:p>
          <a:p>
            <a:pPr indent="0" lvl="0" marL="0" rtl="0" algn="l">
              <a:lnSpc>
                <a:spcPct val="100000"/>
              </a:lnSpc>
              <a:spcBef>
                <a:spcPts val="0"/>
              </a:spcBef>
              <a:spcAft>
                <a:spcPts val="0"/>
              </a:spcAft>
              <a:buClr>
                <a:srgbClr val="000000"/>
              </a:buClr>
              <a:buSzPts val="1800"/>
              <a:buNone/>
            </a:pPr>
            <a:r>
              <a:t/>
            </a:r>
            <a:endParaRPr sz="1600"/>
          </a:p>
          <a:p>
            <a:pPr indent="0" lvl="0" marL="0" rtl="0" algn="l">
              <a:lnSpc>
                <a:spcPct val="100000"/>
              </a:lnSpc>
              <a:spcBef>
                <a:spcPts val="0"/>
              </a:spcBef>
              <a:spcAft>
                <a:spcPts val="0"/>
              </a:spcAft>
              <a:buClr>
                <a:srgbClr val="000000"/>
              </a:buClr>
              <a:buSzPts val="1800"/>
              <a:buNone/>
            </a:pPr>
            <a:r>
              <a:rPr lang="en-GB" sz="1600"/>
              <a:t>There are many software solutions that aim to increase the efficiency of communication between digital design and factory operations. One of these is Trimble Connect, which allows users to view a large array of file formats, overlay models by different disciplines, perform clash detection, set a list of to-do tasks and message each other. </a:t>
            </a:r>
            <a:endParaRPr b="1" sz="800"/>
          </a:p>
        </p:txBody>
      </p:sp>
      <p:sp>
        <p:nvSpPr>
          <p:cNvPr id="390" name="Google Shape;390;p56"/>
          <p:cNvSpPr txBox="1"/>
          <p:nvPr/>
        </p:nvSpPr>
        <p:spPr>
          <a:xfrm>
            <a:off x="5477895" y="4620280"/>
            <a:ext cx="2398692"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Trimble Technology Lab</a:t>
            </a:r>
            <a:endParaRPr/>
          </a:p>
        </p:txBody>
      </p:sp>
      <p:pic>
        <p:nvPicPr>
          <p:cNvPr descr="A close up of a computer&#10;&#10;Description automatically generated" id="391" name="Google Shape;391;p56"/>
          <p:cNvPicPr preferRelativeResize="0"/>
          <p:nvPr/>
        </p:nvPicPr>
        <p:blipFill rotWithShape="1">
          <a:blip r:embed="rId3">
            <a:alphaModFix/>
          </a:blip>
          <a:srcRect b="0" l="0" r="7363" t="0"/>
          <a:stretch/>
        </p:blipFill>
        <p:spPr>
          <a:xfrm>
            <a:off x="5747861" y="1504025"/>
            <a:ext cx="3396139" cy="24440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7"/>
          <p:cNvSpPr txBox="1"/>
          <p:nvPr>
            <p:ph type="title"/>
          </p:nvPr>
        </p:nvSpPr>
        <p:spPr>
          <a:xfrm>
            <a:off x="323528" y="1419622"/>
            <a:ext cx="4464496" cy="216024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4400"/>
              <a:buFont typeface="Arial"/>
              <a:buNone/>
            </a:pPr>
            <a:r>
              <a:rPr lang="en-GB"/>
              <a:t>2F</a:t>
            </a:r>
            <a:br>
              <a:rPr lang="en-GB"/>
            </a:br>
            <a:r>
              <a:rPr lang="en-GB"/>
              <a:t>Site operations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2F.1 Understand current and emerging technologies</a:t>
            </a:r>
            <a:endParaRPr/>
          </a:p>
        </p:txBody>
      </p:sp>
      <p:sp>
        <p:nvSpPr>
          <p:cNvPr id="403" name="Google Shape;403;p58"/>
          <p:cNvSpPr txBox="1"/>
          <p:nvPr>
            <p:ph idx="1" type="body"/>
          </p:nvPr>
        </p:nvSpPr>
        <p:spPr>
          <a:xfrm>
            <a:off x="921154" y="1647933"/>
            <a:ext cx="6394046" cy="2756892"/>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SzPts val="2000"/>
              <a:buNone/>
            </a:pPr>
            <a:r>
              <a:rPr b="1" lang="en-GB" sz="1600">
                <a:solidFill>
                  <a:schemeClr val="dk1"/>
                </a:solidFill>
                <a:latin typeface="Arial"/>
                <a:ea typeface="Arial"/>
                <a:cs typeface="Arial"/>
                <a:sym typeface="Arial"/>
              </a:rPr>
              <a:t>Digital technologies are increasingly being incorporated into the offsite sector.</a:t>
            </a:r>
            <a:endParaRPr/>
          </a:p>
          <a:p>
            <a:pPr indent="0" lvl="0" marL="0" rtl="0" algn="l">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a:p>
            <a:pPr indent="0" lvl="0" marL="0" rtl="0" algn="l">
              <a:lnSpc>
                <a:spcPct val="107000"/>
              </a:lnSpc>
              <a:spcBef>
                <a:spcPts val="0"/>
              </a:spcBef>
              <a:spcAft>
                <a:spcPts val="0"/>
              </a:spcAft>
              <a:buSzPts val="2000"/>
              <a:buNone/>
            </a:pPr>
            <a:r>
              <a:rPr lang="en-GB" sz="1600">
                <a:solidFill>
                  <a:schemeClr val="dk1"/>
                </a:solidFill>
                <a:latin typeface="Arial"/>
                <a:ea typeface="Arial"/>
                <a:cs typeface="Arial"/>
                <a:sym typeface="Arial"/>
              </a:rPr>
              <a:t>This includes the use of technologies such as: </a:t>
            </a:r>
            <a:endParaRPr/>
          </a:p>
          <a:p>
            <a:pPr indent="0" lvl="0" marL="0" rtl="0" algn="l">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a:p>
            <a:pPr indent="0" lvl="0" marL="0" rtl="0" algn="l">
              <a:lnSpc>
                <a:spcPct val="107000"/>
              </a:lnSpc>
              <a:spcBef>
                <a:spcPts val="0"/>
              </a:spcBef>
              <a:spcAft>
                <a:spcPts val="0"/>
              </a:spcAft>
              <a:buSzPts val="1600"/>
              <a:buFont typeface="Arial"/>
              <a:buChar char="•"/>
            </a:pPr>
            <a:r>
              <a:rPr lang="en-GB" sz="1600">
                <a:solidFill>
                  <a:schemeClr val="dk1"/>
                </a:solidFill>
                <a:latin typeface="Arial"/>
                <a:ea typeface="Arial"/>
                <a:cs typeface="Arial"/>
                <a:sym typeface="Arial"/>
              </a:rPr>
              <a:t>laser scanners, </a:t>
            </a:r>
            <a:endParaRPr/>
          </a:p>
          <a:p>
            <a:pPr indent="0" lvl="0" marL="0" rtl="0" algn="l">
              <a:lnSpc>
                <a:spcPct val="107000"/>
              </a:lnSpc>
              <a:spcBef>
                <a:spcPts val="0"/>
              </a:spcBef>
              <a:spcAft>
                <a:spcPts val="0"/>
              </a:spcAft>
              <a:buSzPts val="1600"/>
              <a:buFont typeface="Arial"/>
              <a:buChar char="•"/>
            </a:pPr>
            <a:r>
              <a:rPr lang="en-GB" sz="1600">
                <a:solidFill>
                  <a:schemeClr val="dk1"/>
                </a:solidFill>
                <a:latin typeface="Arial"/>
                <a:ea typeface="Arial"/>
                <a:cs typeface="Arial"/>
                <a:sym typeface="Arial"/>
              </a:rPr>
              <a:t>VR/AR </a:t>
            </a:r>
            <a:endParaRPr/>
          </a:p>
          <a:p>
            <a:pPr indent="0" lvl="0" marL="0" rtl="0" algn="l">
              <a:lnSpc>
                <a:spcPct val="107000"/>
              </a:lnSpc>
              <a:spcBef>
                <a:spcPts val="0"/>
              </a:spcBef>
              <a:spcAft>
                <a:spcPts val="0"/>
              </a:spcAft>
              <a:buSzPts val="1600"/>
              <a:buFont typeface="Arial"/>
              <a:buChar char="•"/>
            </a:pPr>
            <a:r>
              <a:rPr lang="en-GB" sz="1600">
                <a:solidFill>
                  <a:schemeClr val="dk1"/>
                </a:solidFill>
                <a:latin typeface="Arial"/>
                <a:ea typeface="Arial"/>
                <a:cs typeface="Arial"/>
                <a:sym typeface="Arial"/>
              </a:rPr>
              <a:t>sensors.</a:t>
            </a:r>
            <a:endParaRPr/>
          </a:p>
          <a:p>
            <a:pPr indent="0" lvl="0" marL="0" rtl="0" algn="l">
              <a:lnSpc>
                <a:spcPct val="107000"/>
              </a:lnSpc>
              <a:spcBef>
                <a:spcPts val="0"/>
              </a:spcBef>
              <a:spcAft>
                <a:spcPts val="0"/>
              </a:spcAft>
              <a:buSzPts val="1600"/>
              <a:buFont typeface="Arial"/>
              <a:buChar char="•"/>
            </a:pPr>
            <a:r>
              <a:rPr lang="en-GB" sz="1600">
                <a:solidFill>
                  <a:schemeClr val="dk1"/>
                </a:solidFill>
                <a:latin typeface="Arial"/>
                <a:ea typeface="Arial"/>
                <a:cs typeface="Arial"/>
                <a:sym typeface="Arial"/>
              </a:rPr>
              <a:t>drones</a:t>
            </a:r>
            <a:endParaRPr/>
          </a:p>
          <a:p>
            <a:pPr indent="0" lvl="0" marL="0" rtl="0" algn="l">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a:p>
            <a:pPr indent="0" lvl="0" marL="0" rtl="0" algn="l">
              <a:lnSpc>
                <a:spcPct val="107000"/>
              </a:lnSpc>
              <a:spcBef>
                <a:spcPts val="0"/>
              </a:spcBef>
              <a:spcAft>
                <a:spcPts val="0"/>
              </a:spcAft>
              <a:buSzPts val="2000"/>
              <a:buNone/>
            </a:pPr>
            <a:r>
              <a:rPr lang="en-GB" sz="1600">
                <a:solidFill>
                  <a:schemeClr val="dk1"/>
                </a:solidFill>
                <a:latin typeface="Arial"/>
                <a:ea typeface="Arial"/>
                <a:cs typeface="Arial"/>
                <a:sym typeface="Arial"/>
              </a:rPr>
              <a:t>Increasingly, wearable technology is also being adopted on site.</a:t>
            </a:r>
            <a:endParaRPr/>
          </a:p>
          <a:p>
            <a:pPr indent="0" lvl="0" marL="0" rtl="0" algn="just">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a:p>
            <a:pPr indent="0" lvl="0" marL="0" rtl="0" algn="just">
              <a:lnSpc>
                <a:spcPct val="107000"/>
              </a:lnSpc>
              <a:spcBef>
                <a:spcPts val="0"/>
              </a:spcBef>
              <a:spcAft>
                <a:spcPts val="0"/>
              </a:spcAft>
              <a:buSzPts val="2000"/>
              <a:buNone/>
            </a:pPr>
            <a:r>
              <a:t/>
            </a:r>
            <a:endParaRPr sz="16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9"/>
          <p:cNvPicPr preferRelativeResize="0"/>
          <p:nvPr/>
        </p:nvPicPr>
        <p:blipFill rotWithShape="1">
          <a:blip r:embed="rId3">
            <a:alphaModFix/>
          </a:blip>
          <a:srcRect b="0" l="0" r="0" t="0"/>
          <a:stretch/>
        </p:blipFill>
        <p:spPr>
          <a:xfrm>
            <a:off x="880534" y="0"/>
            <a:ext cx="6705600" cy="5143500"/>
          </a:xfrm>
          <a:prstGeom prst="rect">
            <a:avLst/>
          </a:prstGeom>
          <a:noFill/>
          <a:ln>
            <a:noFill/>
          </a:ln>
        </p:spPr>
      </p:pic>
      <p:sp>
        <p:nvSpPr>
          <p:cNvPr id="410" name="Google Shape;410;p59"/>
          <p:cNvSpPr txBox="1"/>
          <p:nvPr/>
        </p:nvSpPr>
        <p:spPr>
          <a:xfrm>
            <a:off x="7668146" y="2202418"/>
            <a:ext cx="1278731" cy="20313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Trimble ZX5 drone for site surveying</a:t>
            </a:r>
            <a:endParaRPr/>
          </a:p>
          <a:p>
            <a:pPr indent="0" lvl="0" marL="0" marR="0" rtl="0" algn="l">
              <a:lnSpc>
                <a:spcPct val="100000"/>
              </a:lnSpc>
              <a:spcBef>
                <a:spcPts val="0"/>
              </a:spcBef>
              <a:spcAft>
                <a:spcPts val="0"/>
              </a:spcAft>
              <a:buNone/>
            </a:pPr>
            <a:r>
              <a:t/>
            </a:r>
            <a:endParaRPr b="0" i="0" sz="14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Trimble Technology Lab</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2F.2 Analyse design tolerances for factory operations</a:t>
            </a:r>
            <a:endParaRPr/>
          </a:p>
        </p:txBody>
      </p:sp>
      <p:sp>
        <p:nvSpPr>
          <p:cNvPr id="417" name="Google Shape;417;p60"/>
          <p:cNvSpPr txBox="1"/>
          <p:nvPr>
            <p:ph idx="1" type="body"/>
          </p:nvPr>
        </p:nvSpPr>
        <p:spPr>
          <a:xfrm>
            <a:off x="734888" y="1347614"/>
            <a:ext cx="3777845" cy="27568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t/>
            </a:r>
            <a:endParaRPr b="1" sz="1200">
              <a:solidFill>
                <a:schemeClr val="dk1"/>
              </a:solidFill>
            </a:endParaRPr>
          </a:p>
          <a:p>
            <a:pPr indent="0" lvl="0" marL="0" rtl="0" algn="l">
              <a:lnSpc>
                <a:spcPct val="100000"/>
              </a:lnSpc>
              <a:spcBef>
                <a:spcPts val="0"/>
              </a:spcBef>
              <a:spcAft>
                <a:spcPts val="0"/>
              </a:spcAft>
              <a:buSzPts val="2000"/>
              <a:buNone/>
            </a:pPr>
            <a:r>
              <a:rPr b="1" lang="en-GB" sz="1600">
                <a:solidFill>
                  <a:schemeClr val="dk1"/>
                </a:solidFill>
              </a:rPr>
              <a:t>One issue related to the accuracy of offsite components during the assembly process, is the difference between the “as-designed” and “as-built”.  </a:t>
            </a:r>
            <a:endParaRPr/>
          </a:p>
          <a:p>
            <a:pPr indent="0" lvl="0" marL="0" rtl="0" algn="l">
              <a:lnSpc>
                <a:spcPct val="100000"/>
              </a:lnSpc>
              <a:spcBef>
                <a:spcPts val="0"/>
              </a:spcBef>
              <a:spcAft>
                <a:spcPts val="0"/>
              </a:spcAft>
              <a:buSzPts val="2000"/>
              <a:buNone/>
            </a:pPr>
            <a:r>
              <a:t/>
            </a:r>
            <a:endParaRPr sz="1600">
              <a:solidFill>
                <a:schemeClr val="dk1"/>
              </a:solidFill>
            </a:endParaRPr>
          </a:p>
          <a:p>
            <a:pPr indent="0" lvl="0" marL="0" rtl="0" algn="l">
              <a:lnSpc>
                <a:spcPct val="100000"/>
              </a:lnSpc>
              <a:spcBef>
                <a:spcPts val="0"/>
              </a:spcBef>
              <a:spcAft>
                <a:spcPts val="0"/>
              </a:spcAft>
              <a:buSzPts val="2000"/>
              <a:buNone/>
            </a:pPr>
            <a:r>
              <a:rPr lang="en-GB" sz="1600">
                <a:solidFill>
                  <a:schemeClr val="dk1"/>
                </a:solidFill>
              </a:rPr>
              <a:t>In order optimise quality-control processes, it is necessary to pay particular attention to details and design tolerances. By incorporating 3D models in a BIM environment, accuracy is improved.</a:t>
            </a:r>
            <a:endParaRPr b="1" sz="1600">
              <a:solidFill>
                <a:schemeClr val="dk1"/>
              </a:solidFill>
            </a:endParaRPr>
          </a:p>
        </p:txBody>
      </p:sp>
      <p:pic>
        <p:nvPicPr>
          <p:cNvPr descr="A wooden box&#10;&#10;Description automatically generated" id="418" name="Google Shape;418;p60"/>
          <p:cNvPicPr preferRelativeResize="0"/>
          <p:nvPr/>
        </p:nvPicPr>
        <p:blipFill rotWithShape="1">
          <a:blip r:embed="rId3">
            <a:alphaModFix/>
          </a:blip>
          <a:srcRect b="0" l="0" r="0" t="0"/>
          <a:stretch/>
        </p:blipFill>
        <p:spPr>
          <a:xfrm>
            <a:off x="4779505" y="1273362"/>
            <a:ext cx="4364495" cy="2905397"/>
          </a:xfrm>
          <a:prstGeom prst="rect">
            <a:avLst/>
          </a:prstGeom>
          <a:noFill/>
          <a:ln>
            <a:noFill/>
          </a:ln>
        </p:spPr>
      </p:pic>
      <p:sp>
        <p:nvSpPr>
          <p:cNvPr id="419" name="Google Shape;419;p60"/>
          <p:cNvSpPr txBox="1"/>
          <p:nvPr/>
        </p:nvSpPr>
        <p:spPr>
          <a:xfrm>
            <a:off x="4779505" y="4404836"/>
            <a:ext cx="3071908"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BFF4"/>
                </a:solidFill>
                <a:latin typeface="Arial"/>
                <a:ea typeface="Arial"/>
                <a:cs typeface="Arial"/>
                <a:sym typeface="Arial"/>
              </a:rPr>
              <a:t>Image courtesy of Dr Mila Duncheva and CCG (Scotland) Ltd</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2F.3 Apply effective communication</a:t>
            </a:r>
            <a:endParaRPr/>
          </a:p>
        </p:txBody>
      </p:sp>
      <p:sp>
        <p:nvSpPr>
          <p:cNvPr id="426" name="Google Shape;426;p61"/>
          <p:cNvSpPr/>
          <p:nvPr/>
        </p:nvSpPr>
        <p:spPr>
          <a:xfrm>
            <a:off x="734888" y="1444618"/>
            <a:ext cx="5157076" cy="323672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GB" sz="1600" u="none" cap="none" strike="noStrike">
                <a:solidFill>
                  <a:srgbClr val="000000"/>
                </a:solidFill>
                <a:latin typeface="Arial"/>
                <a:ea typeface="Arial"/>
                <a:cs typeface="Arial"/>
                <a:sym typeface="Arial"/>
              </a:rPr>
              <a:t>Even with the best software solutions, communication between designers and site managers still relies on people and their interpersonal skills. It is important to apply a few key principles in communication with others to avoid misunderstandings:</a:t>
            </a:r>
            <a:endParaRPr/>
          </a:p>
          <a:p>
            <a:pPr indent="-285750" lvl="0" marL="285750" marR="0" rtl="0" algn="l">
              <a:lnSpc>
                <a:spcPct val="107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Use as few acronyms and jargon as possible</a:t>
            </a:r>
            <a:endParaRPr/>
          </a:p>
          <a:p>
            <a:pPr indent="-285750" lvl="0" marL="285750" marR="0" rtl="0" algn="l">
              <a:lnSpc>
                <a:spcPct val="107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Listen carefully to others or read their work carefully</a:t>
            </a:r>
            <a:endParaRPr/>
          </a:p>
          <a:p>
            <a:pPr indent="-285750" lvl="0" marL="285750" marR="0" rtl="0" algn="l">
              <a:lnSpc>
                <a:spcPct val="107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the start of communications, briefly set out the main themes</a:t>
            </a:r>
            <a:endParaRPr/>
          </a:p>
          <a:p>
            <a:pPr indent="-285750" lvl="0" marL="285750" marR="0" rtl="0" algn="l">
              <a:lnSpc>
                <a:spcPct val="107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Give everyone the chance to contribute and ask questions</a:t>
            </a:r>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Summarise the key decisions made at the end</a:t>
            </a:r>
            <a:endParaRPr b="0" i="0" sz="1600" u="none" cap="none" strike="noStrike">
              <a:solidFill>
                <a:srgbClr val="000000"/>
              </a:solidFill>
              <a:latin typeface="Arial"/>
              <a:ea typeface="Arial"/>
              <a:cs typeface="Arial"/>
              <a:sym typeface="Arial"/>
            </a:endParaRPr>
          </a:p>
        </p:txBody>
      </p:sp>
      <p:pic>
        <p:nvPicPr>
          <p:cNvPr descr="A picture containing table, room&#10;&#10;Description automatically generated" id="427" name="Google Shape;427;p61"/>
          <p:cNvPicPr preferRelativeResize="0"/>
          <p:nvPr/>
        </p:nvPicPr>
        <p:blipFill rotWithShape="1">
          <a:blip r:embed="rId3">
            <a:alphaModFix/>
          </a:blip>
          <a:srcRect b="0" l="28923" r="21522" t="0"/>
          <a:stretch/>
        </p:blipFill>
        <p:spPr>
          <a:xfrm>
            <a:off x="6136845" y="1210492"/>
            <a:ext cx="2380138" cy="30019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2A.1 Understand relevant design codes and standards</a:t>
            </a:r>
            <a:r>
              <a:rPr b="1" lang="en-GB" sz="2400"/>
              <a:t> </a:t>
            </a:r>
            <a:endParaRPr/>
          </a:p>
        </p:txBody>
      </p:sp>
      <p:sp>
        <p:nvSpPr>
          <p:cNvPr id="93" name="Google Shape;93;p18"/>
          <p:cNvSpPr txBox="1"/>
          <p:nvPr>
            <p:ph idx="1" type="body"/>
          </p:nvPr>
        </p:nvSpPr>
        <p:spPr>
          <a:xfrm>
            <a:off x="734888" y="1482204"/>
            <a:ext cx="6717432" cy="30963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SzPts val="1800"/>
              <a:buNone/>
            </a:pPr>
            <a:r>
              <a:rPr b="1" lang="en-GB" sz="1600">
                <a:solidFill>
                  <a:schemeClr val="dk1"/>
                </a:solidFill>
              </a:rPr>
              <a:t>In determining the whole life cycle of a built asset, there are a variety of standards and guidance documents to assist us in this task. These include:</a:t>
            </a:r>
            <a:endParaRPr/>
          </a:p>
          <a:p>
            <a:pPr indent="0" lvl="0" marL="0" rtl="0" algn="l">
              <a:lnSpc>
                <a:spcPct val="100000"/>
              </a:lnSpc>
              <a:spcBef>
                <a:spcPts val="0"/>
              </a:spcBef>
              <a:spcAft>
                <a:spcPts val="0"/>
              </a:spcAft>
              <a:buSzPts val="1800"/>
              <a:buNone/>
            </a:pPr>
            <a:r>
              <a:t/>
            </a:r>
            <a:endParaRPr sz="1600">
              <a:solidFill>
                <a:schemeClr val="dk1"/>
              </a:solidFill>
            </a:endParaRPr>
          </a:p>
          <a:p>
            <a:pPr indent="-171450" lvl="0" marL="171450" rtl="0" algn="l">
              <a:lnSpc>
                <a:spcPct val="100000"/>
              </a:lnSpc>
              <a:spcBef>
                <a:spcPts val="0"/>
              </a:spcBef>
              <a:spcAft>
                <a:spcPts val="0"/>
              </a:spcAft>
              <a:buSzPts val="1800"/>
              <a:buFont typeface="Arial"/>
              <a:buChar char="•"/>
            </a:pPr>
            <a:r>
              <a:rPr b="1" lang="en-GB" sz="1600">
                <a:solidFill>
                  <a:schemeClr val="dk1"/>
                </a:solidFill>
              </a:rPr>
              <a:t>British Standards </a:t>
            </a:r>
            <a:r>
              <a:rPr lang="en-GB" sz="1600">
                <a:solidFill>
                  <a:schemeClr val="dk1"/>
                </a:solidFill>
              </a:rPr>
              <a:t>(denoted by “BS”)</a:t>
            </a:r>
            <a:endParaRPr/>
          </a:p>
          <a:p>
            <a:pPr indent="-57150" lvl="0" marL="171450" rtl="0" algn="l">
              <a:lnSpc>
                <a:spcPct val="100000"/>
              </a:lnSpc>
              <a:spcBef>
                <a:spcPts val="0"/>
              </a:spcBef>
              <a:spcAft>
                <a:spcPts val="0"/>
              </a:spcAft>
              <a:buSzPts val="1800"/>
              <a:buFont typeface="Arial"/>
              <a:buNone/>
            </a:pPr>
            <a:r>
              <a:t/>
            </a:r>
            <a:endParaRPr sz="1600">
              <a:solidFill>
                <a:schemeClr val="dk1"/>
              </a:solidFill>
            </a:endParaRPr>
          </a:p>
          <a:p>
            <a:pPr indent="-171450" lvl="0" marL="171450" rtl="0" algn="l">
              <a:lnSpc>
                <a:spcPct val="100000"/>
              </a:lnSpc>
              <a:spcBef>
                <a:spcPts val="0"/>
              </a:spcBef>
              <a:spcAft>
                <a:spcPts val="0"/>
              </a:spcAft>
              <a:buSzPts val="1800"/>
              <a:buFont typeface="Arial"/>
              <a:buChar char="•"/>
            </a:pPr>
            <a:r>
              <a:rPr b="1" lang="en-GB" sz="1600">
                <a:solidFill>
                  <a:schemeClr val="dk1"/>
                </a:solidFill>
              </a:rPr>
              <a:t>International Standards </a:t>
            </a:r>
            <a:r>
              <a:rPr lang="en-GB" sz="1600">
                <a:solidFill>
                  <a:schemeClr val="dk1"/>
                </a:solidFill>
              </a:rPr>
              <a:t>(denoted by “BS EN ISO”) are those that have been adopted as a European Standard</a:t>
            </a:r>
            <a:endParaRPr/>
          </a:p>
          <a:p>
            <a:pPr indent="-57150" lvl="0" marL="171450" rtl="0" algn="l">
              <a:lnSpc>
                <a:spcPct val="100000"/>
              </a:lnSpc>
              <a:spcBef>
                <a:spcPts val="0"/>
              </a:spcBef>
              <a:spcAft>
                <a:spcPts val="0"/>
              </a:spcAft>
              <a:buSzPts val="1800"/>
              <a:buFont typeface="Arial"/>
              <a:buNone/>
            </a:pPr>
            <a:r>
              <a:t/>
            </a:r>
            <a:endParaRPr sz="1600">
              <a:solidFill>
                <a:schemeClr val="dk1"/>
              </a:solidFill>
            </a:endParaRPr>
          </a:p>
          <a:p>
            <a:pPr indent="-171450" lvl="0" marL="171450" rtl="0" algn="l">
              <a:lnSpc>
                <a:spcPct val="100000"/>
              </a:lnSpc>
              <a:spcBef>
                <a:spcPts val="0"/>
              </a:spcBef>
              <a:spcAft>
                <a:spcPts val="0"/>
              </a:spcAft>
              <a:buSzPts val="1800"/>
              <a:buFont typeface="Arial"/>
              <a:buChar char="•"/>
            </a:pPr>
            <a:r>
              <a:rPr b="1" lang="en-GB" sz="1600">
                <a:solidFill>
                  <a:schemeClr val="dk1"/>
                </a:solidFill>
              </a:rPr>
              <a:t>Publicly Available Specifications </a:t>
            </a:r>
            <a:r>
              <a:rPr lang="en-GB" sz="1600">
                <a:solidFill>
                  <a:schemeClr val="dk1"/>
                </a:solidFill>
              </a:rPr>
              <a:t>(denoted by “PAS”), are rapidly-developed standards, specifications, codes of practice or guidelines. </a:t>
            </a:r>
            <a:endParaRPr/>
          </a:p>
          <a:p>
            <a:pPr indent="0" lvl="0" marL="0" rtl="0" algn="l">
              <a:lnSpc>
                <a:spcPct val="100000"/>
              </a:lnSpc>
              <a:spcBef>
                <a:spcPts val="0"/>
              </a:spcBef>
              <a:spcAft>
                <a:spcPts val="0"/>
              </a:spcAft>
              <a:buSzPts val="1800"/>
              <a:buNone/>
            </a:pPr>
            <a:r>
              <a:t/>
            </a:r>
            <a:endParaRPr sz="1600">
              <a:solidFill>
                <a:schemeClr val="dk1"/>
              </a:solidFill>
            </a:endParaRPr>
          </a:p>
          <a:p>
            <a:pPr indent="0" lvl="0" marL="0" rtl="0" algn="l">
              <a:lnSpc>
                <a:spcPct val="100000"/>
              </a:lnSpc>
              <a:spcBef>
                <a:spcPts val="0"/>
              </a:spcBef>
              <a:spcAft>
                <a:spcPts val="0"/>
              </a:spcAft>
              <a:buClr>
                <a:schemeClr val="dk1"/>
              </a:buClr>
              <a:buSzPts val="1800"/>
              <a:buNone/>
            </a:pPr>
            <a:r>
              <a:t/>
            </a:r>
            <a:endParaRPr b="1" sz="16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3"/>
          <p:cNvSpPr txBox="1"/>
          <p:nvPr>
            <p:ph type="title"/>
          </p:nvPr>
        </p:nvSpPr>
        <p:spPr>
          <a:xfrm>
            <a:off x="2770450" y="2768650"/>
            <a:ext cx="6373500" cy="1656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rPr b="0" lang="en-GB" sz="1200"/>
              <a:t>2 DIGITAL DESIGN by DR MILA DUNCHEVA, ALASDAIR REID, VICTOR HENQUEL, DR ANDREW LIVINGSTONE, DR JON STINSON, JUAN A FERRIZ-PAPI, PARTICK NOLAN and SHELLEY DOOLAN is licensed under a </a:t>
            </a:r>
            <a:r>
              <a:rPr b="0" lang="en-GB" sz="1200" u="sng">
                <a:solidFill>
                  <a:schemeClr val="hlink"/>
                </a:solidFill>
                <a:hlinkClick r:id="rId3"/>
              </a:rPr>
              <a:t>Creative Commons Attribution-NonCommercial-ShareAlike 4.0 International License</a:t>
            </a:r>
            <a:endParaRPr b="0" sz="1200"/>
          </a:p>
          <a:p>
            <a:pPr indent="0" lvl="0" marL="0" rtl="0" algn="ctr">
              <a:lnSpc>
                <a:spcPct val="100000"/>
              </a:lnSpc>
              <a:spcBef>
                <a:spcPts val="0"/>
              </a:spcBef>
              <a:spcAft>
                <a:spcPts val="0"/>
              </a:spcAft>
              <a:buClr>
                <a:srgbClr val="595959"/>
              </a:buClr>
              <a:buSzPts val="4400"/>
              <a:buFont typeface="Arial"/>
              <a:buNone/>
            </a:pPr>
            <a:r>
              <a:t/>
            </a:r>
            <a:endParaRPr b="0" sz="1800"/>
          </a:p>
        </p:txBody>
      </p:sp>
      <p:pic>
        <p:nvPicPr>
          <p:cNvPr id="438" name="Google Shape;438;p63"/>
          <p:cNvPicPr preferRelativeResize="0"/>
          <p:nvPr/>
        </p:nvPicPr>
        <p:blipFill rotWithShape="1">
          <a:blip r:embed="rId4">
            <a:alphaModFix/>
          </a:blip>
          <a:srcRect b="0" l="0" r="0" t="0"/>
          <a:stretch/>
        </p:blipFill>
        <p:spPr>
          <a:xfrm>
            <a:off x="141050" y="3011937"/>
            <a:ext cx="2629400" cy="919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734888" y="26749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2A.1 Understand relevant design codes and standards</a:t>
            </a:r>
            <a:r>
              <a:rPr b="1" lang="en-GB" sz="2400"/>
              <a:t> </a:t>
            </a:r>
            <a:endParaRPr/>
          </a:p>
        </p:txBody>
      </p:sp>
      <p:sp>
        <p:nvSpPr>
          <p:cNvPr id="100" name="Google Shape;100;p19"/>
          <p:cNvSpPr txBox="1"/>
          <p:nvPr>
            <p:ph idx="1" type="body"/>
          </p:nvPr>
        </p:nvSpPr>
        <p:spPr>
          <a:xfrm>
            <a:off x="495175" y="1023578"/>
            <a:ext cx="6707088" cy="3096344"/>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00"/>
              </a:spcBef>
              <a:spcAft>
                <a:spcPts val="0"/>
              </a:spcAft>
              <a:buClr>
                <a:schemeClr val="dk1"/>
              </a:buClr>
              <a:buSzPts val="2000"/>
              <a:buFont typeface="Arial"/>
              <a:buNone/>
            </a:pPr>
            <a:r>
              <a:rPr b="1" lang="en-GB" sz="1200"/>
              <a:t>Standards:</a:t>
            </a:r>
            <a:endParaRPr/>
          </a:p>
          <a:p>
            <a:pPr indent="-228600" lvl="0" marL="457200" marR="0" rtl="0" algn="l">
              <a:lnSpc>
                <a:spcPct val="100000"/>
              </a:lnSpc>
              <a:spcBef>
                <a:spcPts val="400"/>
              </a:spcBef>
              <a:spcAft>
                <a:spcPts val="0"/>
              </a:spcAft>
              <a:buClr>
                <a:schemeClr val="dk1"/>
              </a:buClr>
              <a:buSzPts val="2000"/>
              <a:buFont typeface="Arial"/>
              <a:buNone/>
            </a:pPr>
            <a:r>
              <a:t/>
            </a:r>
            <a:endParaRPr b="1" sz="1600"/>
          </a:p>
          <a:p>
            <a:pPr indent="-228600" lvl="0" marL="457200" marR="0" rtl="0" algn="l">
              <a:lnSpc>
                <a:spcPct val="100000"/>
              </a:lnSpc>
              <a:spcBef>
                <a:spcPts val="400"/>
              </a:spcBef>
              <a:spcAft>
                <a:spcPts val="0"/>
              </a:spcAft>
              <a:buClr>
                <a:schemeClr val="dk1"/>
              </a:buClr>
              <a:buSzPts val="2000"/>
              <a:buFont typeface="Arial"/>
              <a:buNone/>
            </a:pPr>
            <a:r>
              <a:t/>
            </a:r>
            <a:endParaRPr b="1" sz="1600"/>
          </a:p>
          <a:p>
            <a:pPr indent="-228600" lvl="0" marL="457200" marR="0" rtl="0" algn="l">
              <a:lnSpc>
                <a:spcPct val="100000"/>
              </a:lnSpc>
              <a:spcBef>
                <a:spcPts val="400"/>
              </a:spcBef>
              <a:spcAft>
                <a:spcPts val="0"/>
              </a:spcAft>
              <a:buClr>
                <a:schemeClr val="dk1"/>
              </a:buClr>
              <a:buSzPts val="2000"/>
              <a:buFont typeface="Arial"/>
              <a:buNone/>
            </a:pPr>
            <a:r>
              <a:t/>
            </a:r>
            <a:endParaRPr b="1" sz="1600" u="sng"/>
          </a:p>
          <a:p>
            <a:pPr indent="-228600" lvl="0" marL="457200" marR="0" rtl="0" algn="l">
              <a:lnSpc>
                <a:spcPct val="100000"/>
              </a:lnSpc>
              <a:spcBef>
                <a:spcPts val="400"/>
              </a:spcBef>
              <a:spcAft>
                <a:spcPts val="0"/>
              </a:spcAft>
              <a:buClr>
                <a:schemeClr val="dk1"/>
              </a:buClr>
              <a:buSzPts val="2000"/>
              <a:buFont typeface="Arial"/>
              <a:buNone/>
            </a:pPr>
            <a:r>
              <a:t/>
            </a:r>
            <a:endParaRPr b="1" sz="1600" u="sng"/>
          </a:p>
          <a:p>
            <a:pPr indent="-228600" lvl="0" marL="457200" marR="0" rtl="0" algn="l">
              <a:lnSpc>
                <a:spcPct val="100000"/>
              </a:lnSpc>
              <a:spcBef>
                <a:spcPts val="400"/>
              </a:spcBef>
              <a:spcAft>
                <a:spcPts val="0"/>
              </a:spcAft>
              <a:buClr>
                <a:schemeClr val="dk1"/>
              </a:buClr>
              <a:buSzPts val="2000"/>
              <a:buFont typeface="Arial"/>
              <a:buNone/>
            </a:pPr>
            <a:r>
              <a:t/>
            </a:r>
            <a:endParaRPr sz="1600"/>
          </a:p>
          <a:p>
            <a:pPr indent="0" lvl="0" marL="0" rtl="0" algn="l">
              <a:lnSpc>
                <a:spcPct val="100000"/>
              </a:lnSpc>
              <a:spcBef>
                <a:spcPts val="0"/>
              </a:spcBef>
              <a:spcAft>
                <a:spcPts val="0"/>
              </a:spcAft>
              <a:buSzPts val="1800"/>
              <a:buNone/>
            </a:pPr>
            <a:r>
              <a:t/>
            </a:r>
            <a:endParaRPr sz="1800"/>
          </a:p>
          <a:p>
            <a:pPr indent="0" lvl="0" marL="0" rtl="0" algn="l">
              <a:lnSpc>
                <a:spcPct val="100000"/>
              </a:lnSpc>
              <a:spcBef>
                <a:spcPts val="0"/>
              </a:spcBef>
              <a:spcAft>
                <a:spcPts val="0"/>
              </a:spcAft>
              <a:buSzPts val="1800"/>
              <a:buNone/>
            </a:pPr>
            <a:r>
              <a:t/>
            </a:r>
            <a:endParaRPr sz="1800"/>
          </a:p>
          <a:p>
            <a:pPr indent="0" lvl="0" marL="0" rtl="0" algn="l">
              <a:lnSpc>
                <a:spcPct val="100000"/>
              </a:lnSpc>
              <a:spcBef>
                <a:spcPts val="0"/>
              </a:spcBef>
              <a:spcAft>
                <a:spcPts val="0"/>
              </a:spcAft>
              <a:buClr>
                <a:schemeClr val="dk1"/>
              </a:buClr>
              <a:buSzPts val="1800"/>
              <a:buNone/>
            </a:pPr>
            <a:r>
              <a:t/>
            </a:r>
            <a:endParaRPr b="1" sz="1800"/>
          </a:p>
        </p:txBody>
      </p:sp>
      <p:graphicFrame>
        <p:nvGraphicFramePr>
          <p:cNvPr id="101" name="Google Shape;101;p19"/>
          <p:cNvGraphicFramePr/>
          <p:nvPr/>
        </p:nvGraphicFramePr>
        <p:xfrm>
          <a:off x="628650" y="1440180"/>
          <a:ext cx="3000000" cy="3000000"/>
        </p:xfrm>
        <a:graphic>
          <a:graphicData uri="http://schemas.openxmlformats.org/drawingml/2006/table">
            <a:tbl>
              <a:tblPr bandRow="1" firstRow="1">
                <a:noFill/>
                <a:tableStyleId>{CE602727-21BB-4EF9-B412-6247F952DC8F}</a:tableStyleId>
              </a:tblPr>
              <a:tblGrid>
                <a:gridCol w="1734925"/>
                <a:gridCol w="6780425"/>
              </a:tblGrid>
              <a:tr h="2471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PD 19650-0:2019</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050"/>
                        <a:buFont typeface="Arial"/>
                        <a:buNone/>
                      </a:pPr>
                      <a:r>
                        <a:rPr lang="en-GB" sz="1050" u="none" cap="none" strike="noStrike"/>
                        <a:t>Transition guidance to BS EN ISO 19650</a:t>
                      </a:r>
                      <a:endParaRPr/>
                    </a:p>
                  </a:txBody>
                  <a:tcPr marT="45725" marB="45725" marR="91450" marL="91450">
                    <a:solidFill>
                      <a:schemeClr val="lt1"/>
                    </a:solidFill>
                  </a:tcPr>
                </a:tc>
              </a:tr>
              <a:tr h="47862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BS EN ISO 19650-1:2018</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050"/>
                        <a:buFont typeface="Arial"/>
                        <a:buNone/>
                      </a:pPr>
                      <a:r>
                        <a:rPr lang="en-GB" sz="1050" u="none" cap="none" strike="noStrike"/>
                        <a:t>Concepts and principles Organization and digitization of information about buildings and civil engineering works, including building information modelling (BIM). Information management using building information modelling.</a:t>
                      </a:r>
                      <a:endParaRPr/>
                    </a:p>
                  </a:txBody>
                  <a:tcPr marT="45725" marB="45725" marR="91450" marL="91450">
                    <a:solidFill>
                      <a:schemeClr val="lt1"/>
                    </a:solidFill>
                  </a:tcPr>
                </a:tc>
              </a:tr>
              <a:tr h="490050">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BS EN ISO 19650-2:2018</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050"/>
                        <a:buFont typeface="Arial"/>
                        <a:buNone/>
                      </a:pPr>
                      <a:r>
                        <a:rPr lang="en-GB" sz="1050" u="none" cap="none" strike="noStrike"/>
                        <a:t>Delivery phase of the assets Organization and digitization of information about buildings and civil engineering works, including building information modelling (BIM). Information management using building information modelling.</a:t>
                      </a:r>
                      <a:endParaRPr/>
                    </a:p>
                  </a:txBody>
                  <a:tcPr marT="45725" marB="45725" marR="91450" marL="91450">
                    <a:solidFill>
                      <a:schemeClr val="lt1"/>
                    </a:solidFill>
                  </a:tcPr>
                </a:tc>
              </a:tr>
              <a:tr h="3377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PAS 1192-3:2014</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None/>
                      </a:pPr>
                      <a:r>
                        <a:rPr lang="en-GB" sz="1050" u="none" cap="none" strike="noStrike"/>
                        <a:t>Specification for information management for the operational phase of assets using building information modelling</a:t>
                      </a:r>
                      <a:endParaRPr/>
                    </a:p>
                  </a:txBody>
                  <a:tcPr marT="45725" marB="45725" marR="91450" marL="91450">
                    <a:solidFill>
                      <a:schemeClr val="lt1"/>
                    </a:solidFill>
                  </a:tcPr>
                </a:tc>
              </a:tr>
              <a:tr h="3377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BS 1192-4:2014</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None/>
                      </a:pPr>
                      <a:r>
                        <a:rPr lang="en-GB" sz="1050" u="none" cap="none" strike="noStrike"/>
                        <a:t>Collaborative production of information. Fulfilling employer’s information exchange requirements using COBie. Code of practice</a:t>
                      </a:r>
                      <a:endParaRPr/>
                    </a:p>
                  </a:txBody>
                  <a:tcPr marT="45725" marB="45725" marR="91450" marL="91450">
                    <a:solidFill>
                      <a:schemeClr val="lt1"/>
                    </a:solidFill>
                  </a:tcPr>
                </a:tc>
              </a:tr>
              <a:tr h="3377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PAS 1192-5:2015</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None/>
                      </a:pPr>
                      <a:r>
                        <a:rPr lang="en-GB" sz="1050" u="none" cap="none" strike="noStrike"/>
                        <a:t>Specification for security-minded building information modelling, digital built environments and smart asset management</a:t>
                      </a:r>
                      <a:endParaRPr/>
                    </a:p>
                  </a:txBody>
                  <a:tcPr marT="45725" marB="45725" marR="91450" marL="91450">
                    <a:solidFill>
                      <a:schemeClr val="lt1"/>
                    </a:solidFill>
                  </a:tcPr>
                </a:tc>
              </a:tr>
              <a:tr h="2471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PAS 1192-6:2018</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None/>
                      </a:pPr>
                      <a:r>
                        <a:rPr lang="en-GB" sz="1050" u="none" cap="none" strike="noStrike"/>
                        <a:t>Specification for collaborative sharing and use of structured Health and Safety information using BIM</a:t>
                      </a:r>
                      <a:endParaRPr/>
                    </a:p>
                  </a:txBody>
                  <a:tcPr marT="45725" marB="45725" marR="91450" marL="91450">
                    <a:solidFill>
                      <a:schemeClr val="lt1"/>
                    </a:solidFill>
                  </a:tcPr>
                </a:tc>
              </a:tr>
              <a:tr h="221450">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BS 8536-1:2015</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None/>
                      </a:pPr>
                      <a:r>
                        <a:rPr lang="en-GB" sz="1050" u="none" cap="none" strike="noStrike"/>
                        <a:t>Briefing for design and construction. Code of practice for facilities management (Buildings infrastructure)</a:t>
                      </a:r>
                      <a:endParaRPr/>
                    </a:p>
                  </a:txBody>
                  <a:tcPr marT="45725" marB="45725" marR="91450" marL="91450">
                    <a:solidFill>
                      <a:schemeClr val="lt1"/>
                    </a:solidFill>
                  </a:tcPr>
                </a:tc>
              </a:tr>
              <a:tr h="337775">
                <a:tc>
                  <a:txBody>
                    <a:bodyPr/>
                    <a:lstStyle/>
                    <a:p>
                      <a:pPr indent="0" lvl="0" marL="0" marR="0" rtl="0" algn="l">
                        <a:lnSpc>
                          <a:spcPct val="100000"/>
                        </a:lnSpc>
                        <a:spcBef>
                          <a:spcPts val="0"/>
                        </a:spcBef>
                        <a:spcAft>
                          <a:spcPts val="0"/>
                        </a:spcAft>
                        <a:buNone/>
                      </a:pPr>
                      <a:r>
                        <a:rPr b="1" lang="en-GB" sz="1400" u="none" cap="none" strike="noStrike">
                          <a:solidFill>
                            <a:schemeClr val="dk1"/>
                          </a:solidFill>
                        </a:rPr>
                        <a:t>BS 8536-2:2016</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050"/>
                        <a:buFont typeface="Arial"/>
                        <a:buNone/>
                      </a:pPr>
                      <a:r>
                        <a:rPr lang="en-GB" sz="1050" u="none" cap="none" strike="noStrike"/>
                        <a:t>Briefing for de sign and construction. Code of practice for asset management (Linear and geographical infrastructure)</a:t>
                      </a:r>
                      <a:endParaRPr/>
                    </a:p>
                  </a:txBody>
                  <a:tcPr marT="45725" marB="45725" marR="91450" marL="91450">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2A.1 Understand relevant design codes and standards</a:t>
            </a:r>
            <a:r>
              <a:rPr b="1" lang="en-GB" sz="2400"/>
              <a:t> </a:t>
            </a:r>
            <a:endParaRPr/>
          </a:p>
        </p:txBody>
      </p:sp>
      <p:sp>
        <p:nvSpPr>
          <p:cNvPr id="108" name="Google Shape;108;p20"/>
          <p:cNvSpPr txBox="1"/>
          <p:nvPr>
            <p:ph idx="1" type="body"/>
          </p:nvPr>
        </p:nvSpPr>
        <p:spPr>
          <a:xfrm>
            <a:off x="650081" y="1497633"/>
            <a:ext cx="6707088" cy="3096344"/>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00"/>
              </a:spcBef>
              <a:spcAft>
                <a:spcPts val="0"/>
              </a:spcAft>
              <a:buClr>
                <a:schemeClr val="dk1"/>
              </a:buClr>
              <a:buSzPts val="2000"/>
              <a:buFont typeface="Arial"/>
              <a:buNone/>
            </a:pPr>
            <a:r>
              <a:rPr b="1" lang="en-GB" sz="1200"/>
              <a:t>Guidance:</a:t>
            </a:r>
            <a:endParaRPr/>
          </a:p>
          <a:p>
            <a:pPr indent="-228600" lvl="0" marL="457200" marR="0" rtl="0" algn="l">
              <a:lnSpc>
                <a:spcPct val="100000"/>
              </a:lnSpc>
              <a:spcBef>
                <a:spcPts val="400"/>
              </a:spcBef>
              <a:spcAft>
                <a:spcPts val="0"/>
              </a:spcAft>
              <a:buClr>
                <a:schemeClr val="dk1"/>
              </a:buClr>
              <a:buSzPts val="2000"/>
              <a:buFont typeface="Arial"/>
              <a:buNone/>
            </a:pPr>
            <a:r>
              <a:t/>
            </a:r>
            <a:endParaRPr b="1" sz="1600"/>
          </a:p>
          <a:p>
            <a:pPr indent="-228600" lvl="0" marL="457200" marR="0" rtl="0" algn="l">
              <a:lnSpc>
                <a:spcPct val="100000"/>
              </a:lnSpc>
              <a:spcBef>
                <a:spcPts val="400"/>
              </a:spcBef>
              <a:spcAft>
                <a:spcPts val="0"/>
              </a:spcAft>
              <a:buClr>
                <a:schemeClr val="dk1"/>
              </a:buClr>
              <a:buSzPts val="2000"/>
              <a:buFont typeface="Arial"/>
              <a:buNone/>
            </a:pPr>
            <a:r>
              <a:t/>
            </a:r>
            <a:endParaRPr b="1" sz="1600"/>
          </a:p>
          <a:p>
            <a:pPr indent="-228600" lvl="0" marL="457200" marR="0" rtl="0" algn="l">
              <a:lnSpc>
                <a:spcPct val="100000"/>
              </a:lnSpc>
              <a:spcBef>
                <a:spcPts val="400"/>
              </a:spcBef>
              <a:spcAft>
                <a:spcPts val="0"/>
              </a:spcAft>
              <a:buClr>
                <a:schemeClr val="dk1"/>
              </a:buClr>
              <a:buSzPts val="2000"/>
              <a:buFont typeface="Arial"/>
              <a:buNone/>
            </a:pPr>
            <a:r>
              <a:t/>
            </a:r>
            <a:endParaRPr b="1" sz="1600" u="sng"/>
          </a:p>
          <a:p>
            <a:pPr indent="-228600" lvl="0" marL="457200" marR="0" rtl="0" algn="l">
              <a:lnSpc>
                <a:spcPct val="100000"/>
              </a:lnSpc>
              <a:spcBef>
                <a:spcPts val="400"/>
              </a:spcBef>
              <a:spcAft>
                <a:spcPts val="0"/>
              </a:spcAft>
              <a:buClr>
                <a:schemeClr val="dk1"/>
              </a:buClr>
              <a:buSzPts val="2000"/>
              <a:buFont typeface="Arial"/>
              <a:buNone/>
            </a:pPr>
            <a:r>
              <a:t/>
            </a:r>
            <a:endParaRPr b="1" sz="1600" u="sng"/>
          </a:p>
          <a:p>
            <a:pPr indent="-228600" lvl="0" marL="457200" marR="0" rtl="0" algn="l">
              <a:lnSpc>
                <a:spcPct val="100000"/>
              </a:lnSpc>
              <a:spcBef>
                <a:spcPts val="400"/>
              </a:spcBef>
              <a:spcAft>
                <a:spcPts val="0"/>
              </a:spcAft>
              <a:buClr>
                <a:schemeClr val="dk1"/>
              </a:buClr>
              <a:buSzPts val="2000"/>
              <a:buFont typeface="Arial"/>
              <a:buNone/>
            </a:pPr>
            <a:r>
              <a:t/>
            </a:r>
            <a:endParaRPr sz="1600"/>
          </a:p>
          <a:p>
            <a:pPr indent="0" lvl="0" marL="0" rtl="0" algn="l">
              <a:lnSpc>
                <a:spcPct val="100000"/>
              </a:lnSpc>
              <a:spcBef>
                <a:spcPts val="0"/>
              </a:spcBef>
              <a:spcAft>
                <a:spcPts val="0"/>
              </a:spcAft>
              <a:buSzPts val="1800"/>
              <a:buNone/>
            </a:pPr>
            <a:r>
              <a:t/>
            </a:r>
            <a:endParaRPr sz="1800"/>
          </a:p>
          <a:p>
            <a:pPr indent="0" lvl="0" marL="0" rtl="0" algn="l">
              <a:lnSpc>
                <a:spcPct val="100000"/>
              </a:lnSpc>
              <a:spcBef>
                <a:spcPts val="0"/>
              </a:spcBef>
              <a:spcAft>
                <a:spcPts val="0"/>
              </a:spcAft>
              <a:buSzPts val="1800"/>
              <a:buNone/>
            </a:pPr>
            <a:r>
              <a:t/>
            </a:r>
            <a:endParaRPr sz="1800"/>
          </a:p>
          <a:p>
            <a:pPr indent="0" lvl="0" marL="0" rtl="0" algn="l">
              <a:lnSpc>
                <a:spcPct val="100000"/>
              </a:lnSpc>
              <a:spcBef>
                <a:spcPts val="0"/>
              </a:spcBef>
              <a:spcAft>
                <a:spcPts val="0"/>
              </a:spcAft>
              <a:buClr>
                <a:schemeClr val="dk1"/>
              </a:buClr>
              <a:buSzPts val="1800"/>
              <a:buNone/>
            </a:pPr>
            <a:r>
              <a:t/>
            </a:r>
            <a:endParaRPr b="1" sz="1800"/>
          </a:p>
        </p:txBody>
      </p:sp>
      <p:graphicFrame>
        <p:nvGraphicFramePr>
          <p:cNvPr id="109" name="Google Shape;109;p20"/>
          <p:cNvGraphicFramePr/>
          <p:nvPr/>
        </p:nvGraphicFramePr>
        <p:xfrm>
          <a:off x="734888" y="1902753"/>
          <a:ext cx="3000000" cy="3000000"/>
        </p:xfrm>
        <a:graphic>
          <a:graphicData uri="http://schemas.openxmlformats.org/drawingml/2006/table">
            <a:tbl>
              <a:tblPr bandRow="1" firstRow="1">
                <a:noFill/>
                <a:tableStyleId>{CE602727-21BB-4EF9-B412-6247F952DC8F}</a:tableStyleId>
              </a:tblPr>
              <a:tblGrid>
                <a:gridCol w="2298350"/>
                <a:gridCol w="6000700"/>
              </a:tblGrid>
              <a:tr h="1005550">
                <a:tc>
                  <a:txBody>
                    <a:bodyPr/>
                    <a:lstStyle/>
                    <a:p>
                      <a:pPr indent="0" lvl="0" marL="0" marR="0" rtl="0" algn="l">
                        <a:lnSpc>
                          <a:spcPct val="100000"/>
                        </a:lnSpc>
                        <a:spcBef>
                          <a:spcPts val="0"/>
                        </a:spcBef>
                        <a:spcAft>
                          <a:spcPts val="0"/>
                        </a:spcAft>
                        <a:buNone/>
                      </a:pPr>
                      <a:r>
                        <a:rPr b="1" i="0" lang="en-GB" sz="1600" u="none" cap="none" strike="noStrike">
                          <a:solidFill>
                            <a:schemeClr val="dk1"/>
                          </a:solidFill>
                          <a:latin typeface="Arial"/>
                          <a:ea typeface="Arial"/>
                          <a:cs typeface="Arial"/>
                          <a:sym typeface="Arial"/>
                        </a:rPr>
                        <a:t>Guidance Part 1</a:t>
                      </a:r>
                      <a:endParaRPr b="1" sz="1600" u="none" cap="none" strike="noStrike">
                        <a:solidFill>
                          <a:schemeClr val="dk1"/>
                        </a:solidFill>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Concepts. Information management according to BS EN ISO 19650 Brief and high level and is aimed at a broad audience. It explores the general requirements of the ISO 19650 series alongside the case for building information modelling and digital transformation. ukbimframework.org</a:t>
                      </a:r>
                      <a:endParaRPr sz="1400" u="none" cap="none" strike="noStrike"/>
                    </a:p>
                  </a:txBody>
                  <a:tcPr marT="45725" marB="45725" marR="91450" marL="91450">
                    <a:solidFill>
                      <a:schemeClr val="lt1"/>
                    </a:solidFill>
                  </a:tcPr>
                </a:tc>
              </a:tr>
              <a:tr h="1459650">
                <a:tc>
                  <a:txBody>
                    <a:bodyPr/>
                    <a:lstStyle/>
                    <a:p>
                      <a:pPr indent="0" lvl="0" marL="0" marR="0" rtl="0" algn="l">
                        <a:lnSpc>
                          <a:spcPct val="100000"/>
                        </a:lnSpc>
                        <a:spcBef>
                          <a:spcPts val="0"/>
                        </a:spcBef>
                        <a:spcAft>
                          <a:spcPts val="0"/>
                        </a:spcAft>
                        <a:buNone/>
                      </a:pPr>
                      <a:r>
                        <a:rPr b="1" lang="en-GB" sz="1600" u="none" cap="none" strike="noStrike">
                          <a:solidFill>
                            <a:schemeClr val="dk1"/>
                          </a:solidFill>
                        </a:rPr>
                        <a:t>Guidance Part 2 </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Processes for project delivery Explores the requirements of ISO 19650-2 in increasing detail, resource summary and associated resource map has been included along with content covering information requirements generally and content considering the purpose and requirements of the BIM execution plan. Note: This guidance document will be subject to quarterly updates. ukbimframework.org</a:t>
                      </a:r>
                      <a:endParaRPr/>
                    </a:p>
                  </a:txBody>
                  <a:tcPr marT="45725" marB="45725" marR="91450" marL="91450">
                    <a:solidFill>
                      <a:schemeClr val="lt1"/>
                    </a:solidFill>
                  </a:tcPr>
                </a:tc>
              </a:tr>
              <a:tr h="631150">
                <a:tc>
                  <a:txBody>
                    <a:bodyPr/>
                    <a:lstStyle/>
                    <a:p>
                      <a:pPr indent="0" lvl="0" marL="0" marR="0" rtl="0" algn="l">
                        <a:lnSpc>
                          <a:spcPct val="100000"/>
                        </a:lnSpc>
                        <a:spcBef>
                          <a:spcPts val="0"/>
                        </a:spcBef>
                        <a:spcAft>
                          <a:spcPts val="0"/>
                        </a:spcAft>
                        <a:buNone/>
                      </a:pPr>
                      <a:r>
                        <a:rPr b="1" lang="en-GB" sz="1600" u="none" cap="none" strike="noStrike">
                          <a:solidFill>
                            <a:schemeClr val="dk1"/>
                          </a:solidFill>
                        </a:rPr>
                        <a:t>Governments Soft Landings </a:t>
                      </a:r>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Governments Soft Landings: Revised guidance for the public sector on applying BS8536 part 1 and 2, updated for ISO 19650</a:t>
                      </a:r>
                      <a:endParaRPr/>
                    </a:p>
                  </a:txBody>
                  <a:tcPr marT="45725" marB="45725" marR="91450" marL="91450">
                    <a:solidFill>
                      <a:schemeClr val="l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734888" y="627534"/>
            <a:ext cx="6717432" cy="7200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FF4"/>
              </a:buClr>
              <a:buSzPts val="2400"/>
              <a:buFont typeface="Arial"/>
              <a:buNone/>
            </a:pPr>
            <a:r>
              <a:rPr b="1" lang="en-GB"/>
              <a:t>2A.2 Apply IT tools / digital design software use</a:t>
            </a:r>
            <a:r>
              <a:rPr b="1" lang="en-GB" sz="2400"/>
              <a:t> </a:t>
            </a:r>
            <a:endParaRPr/>
          </a:p>
        </p:txBody>
      </p:sp>
      <p:sp>
        <p:nvSpPr>
          <p:cNvPr id="116" name="Google Shape;116;p21"/>
          <p:cNvSpPr txBox="1"/>
          <p:nvPr>
            <p:ph idx="1" type="body"/>
          </p:nvPr>
        </p:nvSpPr>
        <p:spPr>
          <a:xfrm>
            <a:off x="632556" y="1664618"/>
            <a:ext cx="4481546" cy="285134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1600"/>
              <a:t>Digital tools can enhance the design of offsite elements:</a:t>
            </a:r>
            <a:endParaRPr/>
          </a:p>
          <a:p>
            <a:pPr indent="-342900" lvl="0" marL="342900" rtl="0" algn="l">
              <a:lnSpc>
                <a:spcPct val="100000"/>
              </a:lnSpc>
              <a:spcBef>
                <a:spcPts val="0"/>
              </a:spcBef>
              <a:spcAft>
                <a:spcPts val="0"/>
              </a:spcAft>
              <a:buSzPts val="1800"/>
              <a:buFont typeface="Arial"/>
              <a:buChar char="•"/>
            </a:pPr>
            <a:r>
              <a:rPr lang="en-GB" sz="1600"/>
              <a:t>Computer Aided Design and Computer Aided Manufacturing (</a:t>
            </a:r>
            <a:r>
              <a:rPr b="1" lang="en-GB" sz="1600"/>
              <a:t>CAD/CAM</a:t>
            </a:r>
            <a:r>
              <a:rPr lang="en-GB" sz="1600"/>
              <a:t>)</a:t>
            </a:r>
            <a:endParaRPr/>
          </a:p>
          <a:p>
            <a:pPr indent="-342900" lvl="0" marL="342900" rtl="0" algn="l">
              <a:lnSpc>
                <a:spcPct val="100000"/>
              </a:lnSpc>
              <a:spcBef>
                <a:spcPts val="0"/>
              </a:spcBef>
              <a:spcAft>
                <a:spcPts val="0"/>
              </a:spcAft>
              <a:buSzPts val="1800"/>
              <a:buFont typeface="Arial"/>
              <a:buChar char="•"/>
            </a:pPr>
            <a:r>
              <a:rPr lang="en-GB" sz="1600"/>
              <a:t>Building Information Modelling (</a:t>
            </a:r>
            <a:r>
              <a:rPr b="1" lang="en-GB" sz="1600"/>
              <a:t>BIM</a:t>
            </a:r>
            <a:r>
              <a:rPr lang="en-GB" sz="1600"/>
              <a:t>)</a:t>
            </a:r>
            <a:endParaRPr/>
          </a:p>
          <a:p>
            <a:pPr indent="-342900" lvl="0" marL="342900" rtl="0" algn="l">
              <a:lnSpc>
                <a:spcPct val="100000"/>
              </a:lnSpc>
              <a:spcBef>
                <a:spcPts val="0"/>
              </a:spcBef>
              <a:spcAft>
                <a:spcPts val="0"/>
              </a:spcAft>
              <a:buSzPts val="1800"/>
              <a:buFont typeface="Arial"/>
              <a:buChar char="•"/>
            </a:pPr>
            <a:r>
              <a:rPr lang="en-GB" sz="1600"/>
              <a:t>Computer Numerical Control (</a:t>
            </a:r>
            <a:r>
              <a:rPr b="1" lang="en-GB" sz="1600"/>
              <a:t>CNC</a:t>
            </a:r>
            <a:r>
              <a:rPr lang="en-GB" sz="1600"/>
              <a:t>) </a:t>
            </a:r>
            <a:endParaRPr/>
          </a:p>
          <a:p>
            <a:pPr indent="0" lvl="0" marL="0" rtl="0" algn="l">
              <a:lnSpc>
                <a:spcPct val="100000"/>
              </a:lnSpc>
              <a:spcBef>
                <a:spcPts val="0"/>
              </a:spcBef>
              <a:spcAft>
                <a:spcPts val="0"/>
              </a:spcAft>
              <a:buSzPts val="1800"/>
              <a:buNone/>
            </a:pPr>
            <a:r>
              <a:t/>
            </a:r>
            <a:endParaRPr sz="1600"/>
          </a:p>
          <a:p>
            <a:pPr indent="0" lvl="0" marL="0" rtl="0" algn="l">
              <a:lnSpc>
                <a:spcPct val="100000"/>
              </a:lnSpc>
              <a:spcBef>
                <a:spcPts val="0"/>
              </a:spcBef>
              <a:spcAft>
                <a:spcPts val="0"/>
              </a:spcAft>
              <a:buSzPts val="1800"/>
              <a:buNone/>
            </a:pPr>
            <a:r>
              <a:t/>
            </a:r>
            <a:endParaRPr sz="1600"/>
          </a:p>
          <a:p>
            <a:pPr indent="0" lvl="0" marL="0" rtl="0" algn="l">
              <a:lnSpc>
                <a:spcPct val="100000"/>
              </a:lnSpc>
              <a:spcBef>
                <a:spcPts val="0"/>
              </a:spcBef>
              <a:spcAft>
                <a:spcPts val="0"/>
              </a:spcAft>
              <a:buSzPts val="1800"/>
              <a:buNone/>
            </a:pPr>
            <a:r>
              <a:rPr lang="en-GB" sz="1600"/>
              <a:t>Successful offsite manufacture is based on effective information exchange between supply chains and BIM is part of this success.</a:t>
            </a:r>
            <a:endParaRPr b="1" sz="1400">
              <a:solidFill>
                <a:srgbClr val="FF0000"/>
              </a:solidFill>
            </a:endParaRPr>
          </a:p>
        </p:txBody>
      </p:sp>
      <p:pic>
        <p:nvPicPr>
          <p:cNvPr id="117" name="Google Shape;117;p21"/>
          <p:cNvPicPr preferRelativeResize="0"/>
          <p:nvPr/>
        </p:nvPicPr>
        <p:blipFill rotWithShape="1">
          <a:blip r:embed="rId3">
            <a:alphaModFix/>
          </a:blip>
          <a:srcRect b="0" l="0" r="0" t="0"/>
          <a:stretch/>
        </p:blipFill>
        <p:spPr>
          <a:xfrm>
            <a:off x="5114102" y="1727200"/>
            <a:ext cx="4029897" cy="2190060"/>
          </a:xfrm>
          <a:prstGeom prst="rect">
            <a:avLst/>
          </a:prstGeom>
          <a:noFill/>
          <a:ln>
            <a:noFill/>
          </a:ln>
        </p:spPr>
      </p:pic>
      <p:sp>
        <p:nvSpPr>
          <p:cNvPr id="118" name="Google Shape;118;p21"/>
          <p:cNvSpPr/>
          <p:nvPr/>
        </p:nvSpPr>
        <p:spPr>
          <a:xfrm>
            <a:off x="5114102" y="4664719"/>
            <a:ext cx="26692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Construction Scotland Innovation Centre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p:nvPr/>
        </p:nvSpPr>
        <p:spPr>
          <a:xfrm>
            <a:off x="7805050" y="2017314"/>
            <a:ext cx="1338950" cy="17543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Bew-Richards BIM maturity model </a:t>
            </a:r>
            <a:endParaRPr/>
          </a:p>
          <a:p>
            <a:pPr indent="0" lvl="0" marL="0" marR="0" rtl="0" algn="l">
              <a:lnSpc>
                <a:spcPct val="100000"/>
              </a:lnSpc>
              <a:spcBef>
                <a:spcPts val="0"/>
              </a:spcBef>
              <a:spcAft>
                <a:spcPts val="0"/>
              </a:spcAft>
              <a:buNone/>
            </a:pPr>
            <a:r>
              <a:t/>
            </a:r>
            <a:endParaRPr b="0" i="0" sz="1200" u="none" cap="none" strike="noStrike">
              <a:solidFill>
                <a:srgbClr val="00BFF4"/>
              </a:solidFill>
              <a:latin typeface="Arial"/>
              <a:ea typeface="Arial"/>
              <a:cs typeface="Arial"/>
              <a:sym typeface="Arial"/>
            </a:endParaRPr>
          </a:p>
          <a:p>
            <a:pPr indent="0" lvl="0" marL="0" marR="0" rtl="0" algn="l">
              <a:lnSpc>
                <a:spcPct val="100000"/>
              </a:lnSpc>
              <a:spcBef>
                <a:spcPts val="0"/>
              </a:spcBef>
              <a:spcAft>
                <a:spcPts val="0"/>
              </a:spcAft>
              <a:buNone/>
            </a:pPr>
            <a:r>
              <a:rPr b="0" i="0" lang="en-GB" sz="1200" u="none" cap="none" strike="noStrike">
                <a:solidFill>
                  <a:srgbClr val="00BFF4"/>
                </a:solidFill>
                <a:latin typeface="Arial"/>
                <a:ea typeface="Arial"/>
                <a:cs typeface="Arial"/>
                <a:sym typeface="Arial"/>
              </a:rPr>
              <a:t>Image Courtesy of Dr Mila Duncheva and Prof Robert Hairstans</a:t>
            </a:r>
            <a:endParaRPr/>
          </a:p>
        </p:txBody>
      </p:sp>
      <p:pic>
        <p:nvPicPr>
          <p:cNvPr descr="A screenshot of a cell phone&#10;&#10;Description automatically generated" id="125" name="Google Shape;125;p22"/>
          <p:cNvPicPr preferRelativeResize="0"/>
          <p:nvPr/>
        </p:nvPicPr>
        <p:blipFill rotWithShape="1">
          <a:blip r:embed="rId3">
            <a:alphaModFix/>
          </a:blip>
          <a:srcRect b="0" l="0" r="0" t="0"/>
          <a:stretch/>
        </p:blipFill>
        <p:spPr>
          <a:xfrm>
            <a:off x="726063" y="0"/>
            <a:ext cx="6829761" cy="51263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in background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in background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in background 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