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12192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4D8673B-3A77-4B9D-A894-8CF66577AF22}">
  <a:tblStyle styleId="{E4D8673B-3A77-4B9D-A894-8CF66577AF22}"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3: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13: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14: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15: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16: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17: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p18: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19: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20: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p22: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23: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24: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p25: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p26: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p27: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p28: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29: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30: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8: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9: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0: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1: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12:notes"/>
          <p:cNvSpPr txBox="1"/>
          <p:nvPr>
            <p:ph idx="1" type="body"/>
          </p:nvPr>
        </p:nvSpPr>
        <p:spPr>
          <a:xfrm>
            <a:off x="1219200" y="3257550"/>
            <a:ext cx="97536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
          <p:cNvSpPr txBox="1"/>
          <p:nvPr>
            <p:ph type="title"/>
          </p:nvPr>
        </p:nvSpPr>
        <p:spPr>
          <a:xfrm>
            <a:off x="507593" y="89408"/>
            <a:ext cx="11176812" cy="73088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4200" u="none" cap="none" strike="noStrike">
                <a:solidFill>
                  <a:srgbClr val="00467C"/>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5" name="Google Shape;15;p2"/>
          <p:cNvSpPr txBox="1"/>
          <p:nvPr>
            <p:ph idx="1" type="body"/>
          </p:nvPr>
        </p:nvSpPr>
        <p:spPr>
          <a:xfrm>
            <a:off x="327659" y="1247521"/>
            <a:ext cx="10845800" cy="418592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6" name="Google Shape;16;p2"/>
          <p:cNvSpPr txBox="1"/>
          <p:nvPr>
            <p:ph idx="11" type="ftr"/>
          </p:nvPr>
        </p:nvSpPr>
        <p:spPr>
          <a:xfrm>
            <a:off x="507593" y="6543243"/>
            <a:ext cx="692785" cy="177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a:solidFill>
                  <a:srgbClr val="7E7E7E"/>
                </a:solidFill>
                <a:latin typeface="Calibri"/>
                <a:ea typeface="Calibri"/>
                <a:cs typeface="Calibri"/>
                <a:sym typeface="Calibri"/>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17" name="Google Shape;17;p2"/>
          <p:cNvSpPr txBox="1"/>
          <p:nvPr>
            <p:ph idx="10" type="dt"/>
          </p:nvPr>
        </p:nvSpPr>
        <p:spPr>
          <a:xfrm>
            <a:off x="5493258" y="6543243"/>
            <a:ext cx="1191895" cy="177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a:solidFill>
                  <a:srgbClr val="7E7E7E"/>
                </a:solidFill>
                <a:latin typeface="Calibri"/>
                <a:ea typeface="Calibri"/>
                <a:cs typeface="Calibri"/>
                <a:sym typeface="Calibri"/>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18" name="Google Shape;18;p2"/>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lvl1pPr indent="0" lvl="0" marL="25400" marR="0" rtl="0" algn="l">
              <a:lnSpc>
                <a:spcPct val="103333"/>
              </a:lnSpc>
              <a:spcBef>
                <a:spcPts val="0"/>
              </a:spcBef>
              <a:buNone/>
              <a:defRPr b="0" i="0" sz="1200">
                <a:solidFill>
                  <a:srgbClr val="7E7E7E"/>
                </a:solidFill>
                <a:latin typeface="Calibri"/>
                <a:ea typeface="Calibri"/>
                <a:cs typeface="Calibri"/>
                <a:sym typeface="Calibri"/>
              </a:defRPr>
            </a:lvl1pPr>
            <a:lvl2pPr indent="0" lvl="1" marL="25400" marR="0" rtl="0" algn="l">
              <a:lnSpc>
                <a:spcPct val="103333"/>
              </a:lnSpc>
              <a:spcBef>
                <a:spcPts val="0"/>
              </a:spcBef>
              <a:buNone/>
              <a:defRPr b="0" i="0" sz="1200">
                <a:solidFill>
                  <a:srgbClr val="7E7E7E"/>
                </a:solidFill>
                <a:latin typeface="Calibri"/>
                <a:ea typeface="Calibri"/>
                <a:cs typeface="Calibri"/>
                <a:sym typeface="Calibri"/>
              </a:defRPr>
            </a:lvl2pPr>
            <a:lvl3pPr indent="0" lvl="2" marL="25400" marR="0" rtl="0" algn="l">
              <a:lnSpc>
                <a:spcPct val="103333"/>
              </a:lnSpc>
              <a:spcBef>
                <a:spcPts val="0"/>
              </a:spcBef>
              <a:buNone/>
              <a:defRPr b="0" i="0" sz="1200">
                <a:solidFill>
                  <a:srgbClr val="7E7E7E"/>
                </a:solidFill>
                <a:latin typeface="Calibri"/>
                <a:ea typeface="Calibri"/>
                <a:cs typeface="Calibri"/>
                <a:sym typeface="Calibri"/>
              </a:defRPr>
            </a:lvl3pPr>
            <a:lvl4pPr indent="0" lvl="3" marL="25400" marR="0" rtl="0" algn="l">
              <a:lnSpc>
                <a:spcPct val="103333"/>
              </a:lnSpc>
              <a:spcBef>
                <a:spcPts val="0"/>
              </a:spcBef>
              <a:buNone/>
              <a:defRPr b="0" i="0" sz="1200">
                <a:solidFill>
                  <a:srgbClr val="7E7E7E"/>
                </a:solidFill>
                <a:latin typeface="Calibri"/>
                <a:ea typeface="Calibri"/>
                <a:cs typeface="Calibri"/>
                <a:sym typeface="Calibri"/>
              </a:defRPr>
            </a:lvl4pPr>
            <a:lvl5pPr indent="0" lvl="4" marL="25400" marR="0" rtl="0" algn="l">
              <a:lnSpc>
                <a:spcPct val="103333"/>
              </a:lnSpc>
              <a:spcBef>
                <a:spcPts val="0"/>
              </a:spcBef>
              <a:buNone/>
              <a:defRPr b="0" i="0" sz="1200">
                <a:solidFill>
                  <a:srgbClr val="7E7E7E"/>
                </a:solidFill>
                <a:latin typeface="Calibri"/>
                <a:ea typeface="Calibri"/>
                <a:cs typeface="Calibri"/>
                <a:sym typeface="Calibri"/>
              </a:defRPr>
            </a:lvl5pPr>
            <a:lvl6pPr indent="0" lvl="5" marL="25400" marR="0" rtl="0" algn="l">
              <a:lnSpc>
                <a:spcPct val="103333"/>
              </a:lnSpc>
              <a:spcBef>
                <a:spcPts val="0"/>
              </a:spcBef>
              <a:buNone/>
              <a:defRPr b="0" i="0" sz="1200">
                <a:solidFill>
                  <a:srgbClr val="7E7E7E"/>
                </a:solidFill>
                <a:latin typeface="Calibri"/>
                <a:ea typeface="Calibri"/>
                <a:cs typeface="Calibri"/>
                <a:sym typeface="Calibri"/>
              </a:defRPr>
            </a:lvl6pPr>
            <a:lvl7pPr indent="0" lvl="6" marL="25400" marR="0" rtl="0" algn="l">
              <a:lnSpc>
                <a:spcPct val="103333"/>
              </a:lnSpc>
              <a:spcBef>
                <a:spcPts val="0"/>
              </a:spcBef>
              <a:buNone/>
              <a:defRPr b="0" i="0" sz="1200">
                <a:solidFill>
                  <a:srgbClr val="7E7E7E"/>
                </a:solidFill>
                <a:latin typeface="Calibri"/>
                <a:ea typeface="Calibri"/>
                <a:cs typeface="Calibri"/>
                <a:sym typeface="Calibri"/>
              </a:defRPr>
            </a:lvl7pPr>
            <a:lvl8pPr indent="0" lvl="7" marL="25400" marR="0" rtl="0" algn="l">
              <a:lnSpc>
                <a:spcPct val="103333"/>
              </a:lnSpc>
              <a:spcBef>
                <a:spcPts val="0"/>
              </a:spcBef>
              <a:buNone/>
              <a:defRPr b="0" i="0" sz="1200">
                <a:solidFill>
                  <a:srgbClr val="7E7E7E"/>
                </a:solidFill>
                <a:latin typeface="Calibri"/>
                <a:ea typeface="Calibri"/>
                <a:cs typeface="Calibri"/>
                <a:sym typeface="Calibri"/>
              </a:defRPr>
            </a:lvl8pPr>
            <a:lvl9pPr indent="0" lvl="8" marL="25400" marR="0" rtl="0" algn="l">
              <a:lnSpc>
                <a:spcPct val="103333"/>
              </a:lnSpc>
              <a:spcBef>
                <a:spcPts val="0"/>
              </a:spcBef>
              <a:buNone/>
              <a:defRPr b="0" i="0" sz="1200">
                <a:solidFill>
                  <a:srgbClr val="7E7E7E"/>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19" name="Shape 19"/>
        <p:cNvGrpSpPr/>
        <p:nvPr/>
      </p:nvGrpSpPr>
      <p:grpSpPr>
        <a:xfrm>
          <a:off x="0" y="0"/>
          <a:ext cx="0" cy="0"/>
          <a:chOff x="0" y="0"/>
          <a:chExt cx="0" cy="0"/>
        </a:xfrm>
      </p:grpSpPr>
      <p:sp>
        <p:nvSpPr>
          <p:cNvPr id="20" name="Google Shape;20;p3"/>
          <p:cNvSpPr/>
          <p:nvPr/>
        </p:nvSpPr>
        <p:spPr>
          <a:xfrm>
            <a:off x="0" y="0"/>
            <a:ext cx="12192000"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 name="Google Shape;21;p3"/>
          <p:cNvSpPr/>
          <p:nvPr/>
        </p:nvSpPr>
        <p:spPr>
          <a:xfrm>
            <a:off x="10347959" y="257556"/>
            <a:ext cx="1371600" cy="39928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 name="Google Shape;22;p3"/>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 name="Google Shape;23;p3"/>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 name="Google Shape;24;p3"/>
          <p:cNvSpPr txBox="1"/>
          <p:nvPr>
            <p:ph type="title"/>
          </p:nvPr>
        </p:nvSpPr>
        <p:spPr>
          <a:xfrm>
            <a:off x="507593" y="89408"/>
            <a:ext cx="11176812" cy="73088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4200" u="none" cap="none" strike="noStrike">
                <a:solidFill>
                  <a:srgbClr val="00467C"/>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3"/>
          <p:cNvSpPr txBox="1"/>
          <p:nvPr>
            <p:ph idx="1" type="body"/>
          </p:nvPr>
        </p:nvSpPr>
        <p:spPr>
          <a:xfrm>
            <a:off x="609600" y="1577340"/>
            <a:ext cx="5303520" cy="452628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6" name="Google Shape;26;p3"/>
          <p:cNvSpPr txBox="1"/>
          <p:nvPr>
            <p:ph idx="2" type="body"/>
          </p:nvPr>
        </p:nvSpPr>
        <p:spPr>
          <a:xfrm>
            <a:off x="6278880" y="1577340"/>
            <a:ext cx="5303520" cy="452628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7" name="Google Shape;27;p3"/>
          <p:cNvSpPr txBox="1"/>
          <p:nvPr>
            <p:ph idx="11" type="ftr"/>
          </p:nvPr>
        </p:nvSpPr>
        <p:spPr>
          <a:xfrm>
            <a:off x="507593" y="6543243"/>
            <a:ext cx="692785" cy="177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a:solidFill>
                  <a:srgbClr val="7E7E7E"/>
                </a:solidFill>
                <a:latin typeface="Calibri"/>
                <a:ea typeface="Calibri"/>
                <a:cs typeface="Calibri"/>
                <a:sym typeface="Calibri"/>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28" name="Google Shape;28;p3"/>
          <p:cNvSpPr txBox="1"/>
          <p:nvPr>
            <p:ph idx="10" type="dt"/>
          </p:nvPr>
        </p:nvSpPr>
        <p:spPr>
          <a:xfrm>
            <a:off x="5493258" y="6543243"/>
            <a:ext cx="1191895" cy="177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a:solidFill>
                  <a:srgbClr val="7E7E7E"/>
                </a:solidFill>
                <a:latin typeface="Calibri"/>
                <a:ea typeface="Calibri"/>
                <a:cs typeface="Calibri"/>
                <a:sym typeface="Calibri"/>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29" name="Google Shape;29;p3"/>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lvl1pPr indent="0" lvl="0" marL="25400" marR="0" rtl="0" algn="l">
              <a:lnSpc>
                <a:spcPct val="103333"/>
              </a:lnSpc>
              <a:spcBef>
                <a:spcPts val="0"/>
              </a:spcBef>
              <a:buNone/>
              <a:defRPr b="0" i="0" sz="1200">
                <a:solidFill>
                  <a:srgbClr val="7E7E7E"/>
                </a:solidFill>
                <a:latin typeface="Calibri"/>
                <a:ea typeface="Calibri"/>
                <a:cs typeface="Calibri"/>
                <a:sym typeface="Calibri"/>
              </a:defRPr>
            </a:lvl1pPr>
            <a:lvl2pPr indent="0" lvl="1" marL="25400" marR="0" rtl="0" algn="l">
              <a:lnSpc>
                <a:spcPct val="103333"/>
              </a:lnSpc>
              <a:spcBef>
                <a:spcPts val="0"/>
              </a:spcBef>
              <a:buNone/>
              <a:defRPr b="0" i="0" sz="1200">
                <a:solidFill>
                  <a:srgbClr val="7E7E7E"/>
                </a:solidFill>
                <a:latin typeface="Calibri"/>
                <a:ea typeface="Calibri"/>
                <a:cs typeface="Calibri"/>
                <a:sym typeface="Calibri"/>
              </a:defRPr>
            </a:lvl2pPr>
            <a:lvl3pPr indent="0" lvl="2" marL="25400" marR="0" rtl="0" algn="l">
              <a:lnSpc>
                <a:spcPct val="103333"/>
              </a:lnSpc>
              <a:spcBef>
                <a:spcPts val="0"/>
              </a:spcBef>
              <a:buNone/>
              <a:defRPr b="0" i="0" sz="1200">
                <a:solidFill>
                  <a:srgbClr val="7E7E7E"/>
                </a:solidFill>
                <a:latin typeface="Calibri"/>
                <a:ea typeface="Calibri"/>
                <a:cs typeface="Calibri"/>
                <a:sym typeface="Calibri"/>
              </a:defRPr>
            </a:lvl3pPr>
            <a:lvl4pPr indent="0" lvl="3" marL="25400" marR="0" rtl="0" algn="l">
              <a:lnSpc>
                <a:spcPct val="103333"/>
              </a:lnSpc>
              <a:spcBef>
                <a:spcPts val="0"/>
              </a:spcBef>
              <a:buNone/>
              <a:defRPr b="0" i="0" sz="1200">
                <a:solidFill>
                  <a:srgbClr val="7E7E7E"/>
                </a:solidFill>
                <a:latin typeface="Calibri"/>
                <a:ea typeface="Calibri"/>
                <a:cs typeface="Calibri"/>
                <a:sym typeface="Calibri"/>
              </a:defRPr>
            </a:lvl4pPr>
            <a:lvl5pPr indent="0" lvl="4" marL="25400" marR="0" rtl="0" algn="l">
              <a:lnSpc>
                <a:spcPct val="103333"/>
              </a:lnSpc>
              <a:spcBef>
                <a:spcPts val="0"/>
              </a:spcBef>
              <a:buNone/>
              <a:defRPr b="0" i="0" sz="1200">
                <a:solidFill>
                  <a:srgbClr val="7E7E7E"/>
                </a:solidFill>
                <a:latin typeface="Calibri"/>
                <a:ea typeface="Calibri"/>
                <a:cs typeface="Calibri"/>
                <a:sym typeface="Calibri"/>
              </a:defRPr>
            </a:lvl5pPr>
            <a:lvl6pPr indent="0" lvl="5" marL="25400" marR="0" rtl="0" algn="l">
              <a:lnSpc>
                <a:spcPct val="103333"/>
              </a:lnSpc>
              <a:spcBef>
                <a:spcPts val="0"/>
              </a:spcBef>
              <a:buNone/>
              <a:defRPr b="0" i="0" sz="1200">
                <a:solidFill>
                  <a:srgbClr val="7E7E7E"/>
                </a:solidFill>
                <a:latin typeface="Calibri"/>
                <a:ea typeface="Calibri"/>
                <a:cs typeface="Calibri"/>
                <a:sym typeface="Calibri"/>
              </a:defRPr>
            </a:lvl6pPr>
            <a:lvl7pPr indent="0" lvl="6" marL="25400" marR="0" rtl="0" algn="l">
              <a:lnSpc>
                <a:spcPct val="103333"/>
              </a:lnSpc>
              <a:spcBef>
                <a:spcPts val="0"/>
              </a:spcBef>
              <a:buNone/>
              <a:defRPr b="0" i="0" sz="1200">
                <a:solidFill>
                  <a:srgbClr val="7E7E7E"/>
                </a:solidFill>
                <a:latin typeface="Calibri"/>
                <a:ea typeface="Calibri"/>
                <a:cs typeface="Calibri"/>
                <a:sym typeface="Calibri"/>
              </a:defRPr>
            </a:lvl7pPr>
            <a:lvl8pPr indent="0" lvl="7" marL="25400" marR="0" rtl="0" algn="l">
              <a:lnSpc>
                <a:spcPct val="103333"/>
              </a:lnSpc>
              <a:spcBef>
                <a:spcPts val="0"/>
              </a:spcBef>
              <a:buNone/>
              <a:defRPr b="0" i="0" sz="1200">
                <a:solidFill>
                  <a:srgbClr val="7E7E7E"/>
                </a:solidFill>
                <a:latin typeface="Calibri"/>
                <a:ea typeface="Calibri"/>
                <a:cs typeface="Calibri"/>
                <a:sym typeface="Calibri"/>
              </a:defRPr>
            </a:lvl8pPr>
            <a:lvl9pPr indent="0" lvl="8" marL="25400" marR="0" rtl="0" algn="l">
              <a:lnSpc>
                <a:spcPct val="103333"/>
              </a:lnSpc>
              <a:spcBef>
                <a:spcPts val="0"/>
              </a:spcBef>
              <a:buNone/>
              <a:defRPr b="0" i="0" sz="1200">
                <a:solidFill>
                  <a:srgbClr val="7E7E7E"/>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0" name="Shape 30"/>
        <p:cNvGrpSpPr/>
        <p:nvPr/>
      </p:nvGrpSpPr>
      <p:grpSpPr>
        <a:xfrm>
          <a:off x="0" y="0"/>
          <a:ext cx="0" cy="0"/>
          <a:chOff x="0" y="0"/>
          <a:chExt cx="0" cy="0"/>
        </a:xfrm>
      </p:grpSpPr>
      <p:sp>
        <p:nvSpPr>
          <p:cNvPr id="31" name="Google Shape;31;p4"/>
          <p:cNvSpPr/>
          <p:nvPr/>
        </p:nvSpPr>
        <p:spPr>
          <a:xfrm>
            <a:off x="0" y="0"/>
            <a:ext cx="12192000" cy="685799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 name="Google Shape;32;p4"/>
          <p:cNvSpPr/>
          <p:nvPr/>
        </p:nvSpPr>
        <p:spPr>
          <a:xfrm>
            <a:off x="0" y="1481327"/>
            <a:ext cx="8740140" cy="2042160"/>
          </a:xfrm>
          <a:custGeom>
            <a:rect b="b" l="l" r="r" t="t"/>
            <a:pathLst>
              <a:path extrusionOk="0" h="120000" w="120000">
                <a:moveTo>
                  <a:pt x="0" y="120000"/>
                </a:moveTo>
                <a:lnTo>
                  <a:pt x="120000" y="120000"/>
                </a:lnTo>
                <a:lnTo>
                  <a:pt x="120000" y="0"/>
                </a:lnTo>
                <a:lnTo>
                  <a:pt x="0" y="0"/>
                </a:lnTo>
                <a:lnTo>
                  <a:pt x="0" y="120000"/>
                </a:lnTo>
                <a:close/>
              </a:path>
            </a:pathLst>
          </a:custGeom>
          <a:solidFill>
            <a:srgbClr val="FFFFFF">
              <a:alpha val="8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3" name="Google Shape;33;p4"/>
          <p:cNvSpPr/>
          <p:nvPr/>
        </p:nvSpPr>
        <p:spPr>
          <a:xfrm>
            <a:off x="10485119" y="451104"/>
            <a:ext cx="1371600" cy="45872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 name="Google Shape;34;p4"/>
          <p:cNvSpPr txBox="1"/>
          <p:nvPr>
            <p:ph type="title"/>
          </p:nvPr>
        </p:nvSpPr>
        <p:spPr>
          <a:xfrm>
            <a:off x="507593" y="89408"/>
            <a:ext cx="11176812" cy="73088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4200" u="none" cap="none" strike="noStrike">
                <a:solidFill>
                  <a:srgbClr val="00467C"/>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5" name="Google Shape;35;p4"/>
          <p:cNvSpPr txBox="1"/>
          <p:nvPr>
            <p:ph idx="11" type="ftr"/>
          </p:nvPr>
        </p:nvSpPr>
        <p:spPr>
          <a:xfrm>
            <a:off x="507593" y="6543243"/>
            <a:ext cx="692785" cy="177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a:solidFill>
                  <a:srgbClr val="7E7E7E"/>
                </a:solidFill>
                <a:latin typeface="Calibri"/>
                <a:ea typeface="Calibri"/>
                <a:cs typeface="Calibri"/>
                <a:sym typeface="Calibri"/>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36" name="Google Shape;36;p4"/>
          <p:cNvSpPr txBox="1"/>
          <p:nvPr>
            <p:ph idx="10" type="dt"/>
          </p:nvPr>
        </p:nvSpPr>
        <p:spPr>
          <a:xfrm>
            <a:off x="5493258" y="6543243"/>
            <a:ext cx="1191895" cy="177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a:solidFill>
                  <a:srgbClr val="7E7E7E"/>
                </a:solidFill>
                <a:latin typeface="Calibri"/>
                <a:ea typeface="Calibri"/>
                <a:cs typeface="Calibri"/>
                <a:sym typeface="Calibri"/>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37" name="Google Shape;37;p4"/>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lvl1pPr indent="0" lvl="0" marL="25400" marR="0" rtl="0" algn="l">
              <a:lnSpc>
                <a:spcPct val="103333"/>
              </a:lnSpc>
              <a:spcBef>
                <a:spcPts val="0"/>
              </a:spcBef>
              <a:buNone/>
              <a:defRPr b="0" i="0" sz="1200">
                <a:solidFill>
                  <a:srgbClr val="7E7E7E"/>
                </a:solidFill>
                <a:latin typeface="Calibri"/>
                <a:ea typeface="Calibri"/>
                <a:cs typeface="Calibri"/>
                <a:sym typeface="Calibri"/>
              </a:defRPr>
            </a:lvl1pPr>
            <a:lvl2pPr indent="0" lvl="1" marL="25400" marR="0" rtl="0" algn="l">
              <a:lnSpc>
                <a:spcPct val="103333"/>
              </a:lnSpc>
              <a:spcBef>
                <a:spcPts val="0"/>
              </a:spcBef>
              <a:buNone/>
              <a:defRPr b="0" i="0" sz="1200">
                <a:solidFill>
                  <a:srgbClr val="7E7E7E"/>
                </a:solidFill>
                <a:latin typeface="Calibri"/>
                <a:ea typeface="Calibri"/>
                <a:cs typeface="Calibri"/>
                <a:sym typeface="Calibri"/>
              </a:defRPr>
            </a:lvl2pPr>
            <a:lvl3pPr indent="0" lvl="2" marL="25400" marR="0" rtl="0" algn="l">
              <a:lnSpc>
                <a:spcPct val="103333"/>
              </a:lnSpc>
              <a:spcBef>
                <a:spcPts val="0"/>
              </a:spcBef>
              <a:buNone/>
              <a:defRPr b="0" i="0" sz="1200">
                <a:solidFill>
                  <a:srgbClr val="7E7E7E"/>
                </a:solidFill>
                <a:latin typeface="Calibri"/>
                <a:ea typeface="Calibri"/>
                <a:cs typeface="Calibri"/>
                <a:sym typeface="Calibri"/>
              </a:defRPr>
            </a:lvl3pPr>
            <a:lvl4pPr indent="0" lvl="3" marL="25400" marR="0" rtl="0" algn="l">
              <a:lnSpc>
                <a:spcPct val="103333"/>
              </a:lnSpc>
              <a:spcBef>
                <a:spcPts val="0"/>
              </a:spcBef>
              <a:buNone/>
              <a:defRPr b="0" i="0" sz="1200">
                <a:solidFill>
                  <a:srgbClr val="7E7E7E"/>
                </a:solidFill>
                <a:latin typeface="Calibri"/>
                <a:ea typeface="Calibri"/>
                <a:cs typeface="Calibri"/>
                <a:sym typeface="Calibri"/>
              </a:defRPr>
            </a:lvl4pPr>
            <a:lvl5pPr indent="0" lvl="4" marL="25400" marR="0" rtl="0" algn="l">
              <a:lnSpc>
                <a:spcPct val="103333"/>
              </a:lnSpc>
              <a:spcBef>
                <a:spcPts val="0"/>
              </a:spcBef>
              <a:buNone/>
              <a:defRPr b="0" i="0" sz="1200">
                <a:solidFill>
                  <a:srgbClr val="7E7E7E"/>
                </a:solidFill>
                <a:latin typeface="Calibri"/>
                <a:ea typeface="Calibri"/>
                <a:cs typeface="Calibri"/>
                <a:sym typeface="Calibri"/>
              </a:defRPr>
            </a:lvl5pPr>
            <a:lvl6pPr indent="0" lvl="5" marL="25400" marR="0" rtl="0" algn="l">
              <a:lnSpc>
                <a:spcPct val="103333"/>
              </a:lnSpc>
              <a:spcBef>
                <a:spcPts val="0"/>
              </a:spcBef>
              <a:buNone/>
              <a:defRPr b="0" i="0" sz="1200">
                <a:solidFill>
                  <a:srgbClr val="7E7E7E"/>
                </a:solidFill>
                <a:latin typeface="Calibri"/>
                <a:ea typeface="Calibri"/>
                <a:cs typeface="Calibri"/>
                <a:sym typeface="Calibri"/>
              </a:defRPr>
            </a:lvl6pPr>
            <a:lvl7pPr indent="0" lvl="6" marL="25400" marR="0" rtl="0" algn="l">
              <a:lnSpc>
                <a:spcPct val="103333"/>
              </a:lnSpc>
              <a:spcBef>
                <a:spcPts val="0"/>
              </a:spcBef>
              <a:buNone/>
              <a:defRPr b="0" i="0" sz="1200">
                <a:solidFill>
                  <a:srgbClr val="7E7E7E"/>
                </a:solidFill>
                <a:latin typeface="Calibri"/>
                <a:ea typeface="Calibri"/>
                <a:cs typeface="Calibri"/>
                <a:sym typeface="Calibri"/>
              </a:defRPr>
            </a:lvl7pPr>
            <a:lvl8pPr indent="0" lvl="7" marL="25400" marR="0" rtl="0" algn="l">
              <a:lnSpc>
                <a:spcPct val="103333"/>
              </a:lnSpc>
              <a:spcBef>
                <a:spcPts val="0"/>
              </a:spcBef>
              <a:buNone/>
              <a:defRPr b="0" i="0" sz="1200">
                <a:solidFill>
                  <a:srgbClr val="7E7E7E"/>
                </a:solidFill>
                <a:latin typeface="Calibri"/>
                <a:ea typeface="Calibri"/>
                <a:cs typeface="Calibri"/>
                <a:sym typeface="Calibri"/>
              </a:defRPr>
            </a:lvl8pPr>
            <a:lvl9pPr indent="0" lvl="8" marL="25400" marR="0" rtl="0" algn="l">
              <a:lnSpc>
                <a:spcPct val="103333"/>
              </a:lnSpc>
              <a:spcBef>
                <a:spcPts val="0"/>
              </a:spcBef>
              <a:buNone/>
              <a:defRPr b="0" i="0" sz="1200">
                <a:solidFill>
                  <a:srgbClr val="7E7E7E"/>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8" name="Shape 38"/>
        <p:cNvGrpSpPr/>
        <p:nvPr/>
      </p:nvGrpSpPr>
      <p:grpSpPr>
        <a:xfrm>
          <a:off x="0" y="0"/>
          <a:ext cx="0" cy="0"/>
          <a:chOff x="0" y="0"/>
          <a:chExt cx="0" cy="0"/>
        </a:xfrm>
      </p:grpSpPr>
      <p:sp>
        <p:nvSpPr>
          <p:cNvPr id="39" name="Google Shape;39;p5"/>
          <p:cNvSpPr txBox="1"/>
          <p:nvPr>
            <p:ph type="ctrTitle"/>
          </p:nvPr>
        </p:nvSpPr>
        <p:spPr>
          <a:xfrm>
            <a:off x="914400" y="2125980"/>
            <a:ext cx="10363200" cy="144018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4200" u="none" cap="none" strike="noStrike">
                <a:solidFill>
                  <a:srgbClr val="00467C"/>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0" name="Google Shape;40;p5"/>
          <p:cNvSpPr txBox="1"/>
          <p:nvPr>
            <p:ph idx="1" type="subTitle"/>
          </p:nvPr>
        </p:nvSpPr>
        <p:spPr>
          <a:xfrm>
            <a:off x="1828800" y="3840480"/>
            <a:ext cx="8534400" cy="17145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41" name="Google Shape;41;p5"/>
          <p:cNvSpPr txBox="1"/>
          <p:nvPr>
            <p:ph idx="11" type="ftr"/>
          </p:nvPr>
        </p:nvSpPr>
        <p:spPr>
          <a:xfrm>
            <a:off x="507593" y="6543243"/>
            <a:ext cx="692785" cy="177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a:solidFill>
                  <a:srgbClr val="7E7E7E"/>
                </a:solidFill>
                <a:latin typeface="Calibri"/>
                <a:ea typeface="Calibri"/>
                <a:cs typeface="Calibri"/>
                <a:sym typeface="Calibri"/>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42" name="Google Shape;42;p5"/>
          <p:cNvSpPr txBox="1"/>
          <p:nvPr>
            <p:ph idx="10" type="dt"/>
          </p:nvPr>
        </p:nvSpPr>
        <p:spPr>
          <a:xfrm>
            <a:off x="5493258" y="6543243"/>
            <a:ext cx="1191895" cy="177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a:solidFill>
                  <a:srgbClr val="7E7E7E"/>
                </a:solidFill>
                <a:latin typeface="Calibri"/>
                <a:ea typeface="Calibri"/>
                <a:cs typeface="Calibri"/>
                <a:sym typeface="Calibri"/>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43" name="Google Shape;43;p5"/>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lvl1pPr indent="0" lvl="0" marL="25400" marR="0" rtl="0" algn="l">
              <a:lnSpc>
                <a:spcPct val="103333"/>
              </a:lnSpc>
              <a:spcBef>
                <a:spcPts val="0"/>
              </a:spcBef>
              <a:buNone/>
              <a:defRPr b="0" i="0" sz="1200">
                <a:solidFill>
                  <a:srgbClr val="7E7E7E"/>
                </a:solidFill>
                <a:latin typeface="Calibri"/>
                <a:ea typeface="Calibri"/>
                <a:cs typeface="Calibri"/>
                <a:sym typeface="Calibri"/>
              </a:defRPr>
            </a:lvl1pPr>
            <a:lvl2pPr indent="0" lvl="1" marL="25400" marR="0" rtl="0" algn="l">
              <a:lnSpc>
                <a:spcPct val="103333"/>
              </a:lnSpc>
              <a:spcBef>
                <a:spcPts val="0"/>
              </a:spcBef>
              <a:buNone/>
              <a:defRPr b="0" i="0" sz="1200">
                <a:solidFill>
                  <a:srgbClr val="7E7E7E"/>
                </a:solidFill>
                <a:latin typeface="Calibri"/>
                <a:ea typeface="Calibri"/>
                <a:cs typeface="Calibri"/>
                <a:sym typeface="Calibri"/>
              </a:defRPr>
            </a:lvl2pPr>
            <a:lvl3pPr indent="0" lvl="2" marL="25400" marR="0" rtl="0" algn="l">
              <a:lnSpc>
                <a:spcPct val="103333"/>
              </a:lnSpc>
              <a:spcBef>
                <a:spcPts val="0"/>
              </a:spcBef>
              <a:buNone/>
              <a:defRPr b="0" i="0" sz="1200">
                <a:solidFill>
                  <a:srgbClr val="7E7E7E"/>
                </a:solidFill>
                <a:latin typeface="Calibri"/>
                <a:ea typeface="Calibri"/>
                <a:cs typeface="Calibri"/>
                <a:sym typeface="Calibri"/>
              </a:defRPr>
            </a:lvl3pPr>
            <a:lvl4pPr indent="0" lvl="3" marL="25400" marR="0" rtl="0" algn="l">
              <a:lnSpc>
                <a:spcPct val="103333"/>
              </a:lnSpc>
              <a:spcBef>
                <a:spcPts val="0"/>
              </a:spcBef>
              <a:buNone/>
              <a:defRPr b="0" i="0" sz="1200">
                <a:solidFill>
                  <a:srgbClr val="7E7E7E"/>
                </a:solidFill>
                <a:latin typeface="Calibri"/>
                <a:ea typeface="Calibri"/>
                <a:cs typeface="Calibri"/>
                <a:sym typeface="Calibri"/>
              </a:defRPr>
            </a:lvl4pPr>
            <a:lvl5pPr indent="0" lvl="4" marL="25400" marR="0" rtl="0" algn="l">
              <a:lnSpc>
                <a:spcPct val="103333"/>
              </a:lnSpc>
              <a:spcBef>
                <a:spcPts val="0"/>
              </a:spcBef>
              <a:buNone/>
              <a:defRPr b="0" i="0" sz="1200">
                <a:solidFill>
                  <a:srgbClr val="7E7E7E"/>
                </a:solidFill>
                <a:latin typeface="Calibri"/>
                <a:ea typeface="Calibri"/>
                <a:cs typeface="Calibri"/>
                <a:sym typeface="Calibri"/>
              </a:defRPr>
            </a:lvl5pPr>
            <a:lvl6pPr indent="0" lvl="5" marL="25400" marR="0" rtl="0" algn="l">
              <a:lnSpc>
                <a:spcPct val="103333"/>
              </a:lnSpc>
              <a:spcBef>
                <a:spcPts val="0"/>
              </a:spcBef>
              <a:buNone/>
              <a:defRPr b="0" i="0" sz="1200">
                <a:solidFill>
                  <a:srgbClr val="7E7E7E"/>
                </a:solidFill>
                <a:latin typeface="Calibri"/>
                <a:ea typeface="Calibri"/>
                <a:cs typeface="Calibri"/>
                <a:sym typeface="Calibri"/>
              </a:defRPr>
            </a:lvl6pPr>
            <a:lvl7pPr indent="0" lvl="6" marL="25400" marR="0" rtl="0" algn="l">
              <a:lnSpc>
                <a:spcPct val="103333"/>
              </a:lnSpc>
              <a:spcBef>
                <a:spcPts val="0"/>
              </a:spcBef>
              <a:buNone/>
              <a:defRPr b="0" i="0" sz="1200">
                <a:solidFill>
                  <a:srgbClr val="7E7E7E"/>
                </a:solidFill>
                <a:latin typeface="Calibri"/>
                <a:ea typeface="Calibri"/>
                <a:cs typeface="Calibri"/>
                <a:sym typeface="Calibri"/>
              </a:defRPr>
            </a:lvl7pPr>
            <a:lvl8pPr indent="0" lvl="7" marL="25400" marR="0" rtl="0" algn="l">
              <a:lnSpc>
                <a:spcPct val="103333"/>
              </a:lnSpc>
              <a:spcBef>
                <a:spcPts val="0"/>
              </a:spcBef>
              <a:buNone/>
              <a:defRPr b="0" i="0" sz="1200">
                <a:solidFill>
                  <a:srgbClr val="7E7E7E"/>
                </a:solidFill>
                <a:latin typeface="Calibri"/>
                <a:ea typeface="Calibri"/>
                <a:cs typeface="Calibri"/>
                <a:sym typeface="Calibri"/>
              </a:defRPr>
            </a:lvl8pPr>
            <a:lvl9pPr indent="0" lvl="8" marL="25400" marR="0" rtl="0" algn="l">
              <a:lnSpc>
                <a:spcPct val="103333"/>
              </a:lnSpc>
              <a:spcBef>
                <a:spcPts val="0"/>
              </a:spcBef>
              <a:buNone/>
              <a:defRPr b="0" i="0" sz="1200">
                <a:solidFill>
                  <a:srgbClr val="7E7E7E"/>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4" name="Shape 44"/>
        <p:cNvGrpSpPr/>
        <p:nvPr/>
      </p:nvGrpSpPr>
      <p:grpSpPr>
        <a:xfrm>
          <a:off x="0" y="0"/>
          <a:ext cx="0" cy="0"/>
          <a:chOff x="0" y="0"/>
          <a:chExt cx="0" cy="0"/>
        </a:xfrm>
      </p:grpSpPr>
      <p:sp>
        <p:nvSpPr>
          <p:cNvPr id="45" name="Google Shape;45;p6"/>
          <p:cNvSpPr txBox="1"/>
          <p:nvPr>
            <p:ph idx="11" type="ftr"/>
          </p:nvPr>
        </p:nvSpPr>
        <p:spPr>
          <a:xfrm>
            <a:off x="507593" y="6543243"/>
            <a:ext cx="692785" cy="177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a:solidFill>
                  <a:srgbClr val="7E7E7E"/>
                </a:solidFill>
                <a:latin typeface="Calibri"/>
                <a:ea typeface="Calibri"/>
                <a:cs typeface="Calibri"/>
                <a:sym typeface="Calibri"/>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46" name="Google Shape;46;p6"/>
          <p:cNvSpPr txBox="1"/>
          <p:nvPr>
            <p:ph idx="10" type="dt"/>
          </p:nvPr>
        </p:nvSpPr>
        <p:spPr>
          <a:xfrm>
            <a:off x="5493258" y="6543243"/>
            <a:ext cx="1191895" cy="177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a:solidFill>
                  <a:srgbClr val="7E7E7E"/>
                </a:solidFill>
                <a:latin typeface="Calibri"/>
                <a:ea typeface="Calibri"/>
                <a:cs typeface="Calibri"/>
                <a:sym typeface="Calibri"/>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47" name="Google Shape;47;p6"/>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lvl1pPr indent="0" lvl="0" marL="25400" marR="0" rtl="0" algn="l">
              <a:lnSpc>
                <a:spcPct val="103333"/>
              </a:lnSpc>
              <a:spcBef>
                <a:spcPts val="0"/>
              </a:spcBef>
              <a:buNone/>
              <a:defRPr b="0" i="0" sz="1200">
                <a:solidFill>
                  <a:srgbClr val="7E7E7E"/>
                </a:solidFill>
                <a:latin typeface="Calibri"/>
                <a:ea typeface="Calibri"/>
                <a:cs typeface="Calibri"/>
                <a:sym typeface="Calibri"/>
              </a:defRPr>
            </a:lvl1pPr>
            <a:lvl2pPr indent="0" lvl="1" marL="25400" marR="0" rtl="0" algn="l">
              <a:lnSpc>
                <a:spcPct val="103333"/>
              </a:lnSpc>
              <a:spcBef>
                <a:spcPts val="0"/>
              </a:spcBef>
              <a:buNone/>
              <a:defRPr b="0" i="0" sz="1200">
                <a:solidFill>
                  <a:srgbClr val="7E7E7E"/>
                </a:solidFill>
                <a:latin typeface="Calibri"/>
                <a:ea typeface="Calibri"/>
                <a:cs typeface="Calibri"/>
                <a:sym typeface="Calibri"/>
              </a:defRPr>
            </a:lvl2pPr>
            <a:lvl3pPr indent="0" lvl="2" marL="25400" marR="0" rtl="0" algn="l">
              <a:lnSpc>
                <a:spcPct val="103333"/>
              </a:lnSpc>
              <a:spcBef>
                <a:spcPts val="0"/>
              </a:spcBef>
              <a:buNone/>
              <a:defRPr b="0" i="0" sz="1200">
                <a:solidFill>
                  <a:srgbClr val="7E7E7E"/>
                </a:solidFill>
                <a:latin typeface="Calibri"/>
                <a:ea typeface="Calibri"/>
                <a:cs typeface="Calibri"/>
                <a:sym typeface="Calibri"/>
              </a:defRPr>
            </a:lvl3pPr>
            <a:lvl4pPr indent="0" lvl="3" marL="25400" marR="0" rtl="0" algn="l">
              <a:lnSpc>
                <a:spcPct val="103333"/>
              </a:lnSpc>
              <a:spcBef>
                <a:spcPts val="0"/>
              </a:spcBef>
              <a:buNone/>
              <a:defRPr b="0" i="0" sz="1200">
                <a:solidFill>
                  <a:srgbClr val="7E7E7E"/>
                </a:solidFill>
                <a:latin typeface="Calibri"/>
                <a:ea typeface="Calibri"/>
                <a:cs typeface="Calibri"/>
                <a:sym typeface="Calibri"/>
              </a:defRPr>
            </a:lvl4pPr>
            <a:lvl5pPr indent="0" lvl="4" marL="25400" marR="0" rtl="0" algn="l">
              <a:lnSpc>
                <a:spcPct val="103333"/>
              </a:lnSpc>
              <a:spcBef>
                <a:spcPts val="0"/>
              </a:spcBef>
              <a:buNone/>
              <a:defRPr b="0" i="0" sz="1200">
                <a:solidFill>
                  <a:srgbClr val="7E7E7E"/>
                </a:solidFill>
                <a:latin typeface="Calibri"/>
                <a:ea typeface="Calibri"/>
                <a:cs typeface="Calibri"/>
                <a:sym typeface="Calibri"/>
              </a:defRPr>
            </a:lvl5pPr>
            <a:lvl6pPr indent="0" lvl="5" marL="25400" marR="0" rtl="0" algn="l">
              <a:lnSpc>
                <a:spcPct val="103333"/>
              </a:lnSpc>
              <a:spcBef>
                <a:spcPts val="0"/>
              </a:spcBef>
              <a:buNone/>
              <a:defRPr b="0" i="0" sz="1200">
                <a:solidFill>
                  <a:srgbClr val="7E7E7E"/>
                </a:solidFill>
                <a:latin typeface="Calibri"/>
                <a:ea typeface="Calibri"/>
                <a:cs typeface="Calibri"/>
                <a:sym typeface="Calibri"/>
              </a:defRPr>
            </a:lvl6pPr>
            <a:lvl7pPr indent="0" lvl="6" marL="25400" marR="0" rtl="0" algn="l">
              <a:lnSpc>
                <a:spcPct val="103333"/>
              </a:lnSpc>
              <a:spcBef>
                <a:spcPts val="0"/>
              </a:spcBef>
              <a:buNone/>
              <a:defRPr b="0" i="0" sz="1200">
                <a:solidFill>
                  <a:srgbClr val="7E7E7E"/>
                </a:solidFill>
                <a:latin typeface="Calibri"/>
                <a:ea typeface="Calibri"/>
                <a:cs typeface="Calibri"/>
                <a:sym typeface="Calibri"/>
              </a:defRPr>
            </a:lvl7pPr>
            <a:lvl8pPr indent="0" lvl="7" marL="25400" marR="0" rtl="0" algn="l">
              <a:lnSpc>
                <a:spcPct val="103333"/>
              </a:lnSpc>
              <a:spcBef>
                <a:spcPts val="0"/>
              </a:spcBef>
              <a:buNone/>
              <a:defRPr b="0" i="0" sz="1200">
                <a:solidFill>
                  <a:srgbClr val="7E7E7E"/>
                </a:solidFill>
                <a:latin typeface="Calibri"/>
                <a:ea typeface="Calibri"/>
                <a:cs typeface="Calibri"/>
                <a:sym typeface="Calibri"/>
              </a:defRPr>
            </a:lvl8pPr>
            <a:lvl9pPr indent="0" lvl="8" marL="25400" marR="0" rtl="0" algn="l">
              <a:lnSpc>
                <a:spcPct val="103333"/>
              </a:lnSpc>
              <a:spcBef>
                <a:spcPts val="0"/>
              </a:spcBef>
              <a:buNone/>
              <a:defRPr b="0" i="0" sz="1200">
                <a:solidFill>
                  <a:srgbClr val="7E7E7E"/>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2192000"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 name="Google Shape;7;p1"/>
          <p:cNvSpPr/>
          <p:nvPr/>
        </p:nvSpPr>
        <p:spPr>
          <a:xfrm>
            <a:off x="10347959" y="257556"/>
            <a:ext cx="1371600" cy="399288"/>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 name="Google Shape;8;p1"/>
          <p:cNvSpPr txBox="1"/>
          <p:nvPr>
            <p:ph type="title"/>
          </p:nvPr>
        </p:nvSpPr>
        <p:spPr>
          <a:xfrm>
            <a:off x="507593" y="89408"/>
            <a:ext cx="11176812" cy="73088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4200" u="none" cap="none" strike="noStrike">
                <a:solidFill>
                  <a:srgbClr val="00467C"/>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 name="Google Shape;9;p1"/>
          <p:cNvSpPr txBox="1"/>
          <p:nvPr>
            <p:ph idx="1" type="body"/>
          </p:nvPr>
        </p:nvSpPr>
        <p:spPr>
          <a:xfrm>
            <a:off x="327659" y="1247521"/>
            <a:ext cx="10845800" cy="418592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0" name="Google Shape;10;p1"/>
          <p:cNvSpPr txBox="1"/>
          <p:nvPr>
            <p:ph idx="11" type="ftr"/>
          </p:nvPr>
        </p:nvSpPr>
        <p:spPr>
          <a:xfrm>
            <a:off x="507593" y="6543243"/>
            <a:ext cx="692785" cy="177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a:solidFill>
                  <a:srgbClr val="7E7E7E"/>
                </a:solidFill>
                <a:latin typeface="Calibri"/>
                <a:ea typeface="Calibri"/>
                <a:cs typeface="Calibri"/>
                <a:sym typeface="Calibri"/>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11" name="Google Shape;11;p1"/>
          <p:cNvSpPr txBox="1"/>
          <p:nvPr>
            <p:ph idx="10" type="dt"/>
          </p:nvPr>
        </p:nvSpPr>
        <p:spPr>
          <a:xfrm>
            <a:off x="5493258" y="6543243"/>
            <a:ext cx="1191895" cy="177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a:solidFill>
                  <a:srgbClr val="7E7E7E"/>
                </a:solidFill>
                <a:latin typeface="Calibri"/>
                <a:ea typeface="Calibri"/>
                <a:cs typeface="Calibri"/>
                <a:sym typeface="Calibri"/>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12" name="Google Shape;12;p1"/>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lvl1pPr indent="0" lvl="0" marL="25400" marR="0" rtl="0" algn="l">
              <a:lnSpc>
                <a:spcPct val="103333"/>
              </a:lnSpc>
              <a:spcBef>
                <a:spcPts val="0"/>
              </a:spcBef>
              <a:buNone/>
              <a:defRPr b="0" i="0" sz="1200" u="none">
                <a:solidFill>
                  <a:srgbClr val="7E7E7E"/>
                </a:solidFill>
                <a:latin typeface="Calibri"/>
                <a:ea typeface="Calibri"/>
                <a:cs typeface="Calibri"/>
                <a:sym typeface="Calibri"/>
              </a:defRPr>
            </a:lvl1pPr>
            <a:lvl2pPr indent="0" lvl="1" marL="25400" marR="0" rtl="0" algn="l">
              <a:lnSpc>
                <a:spcPct val="103333"/>
              </a:lnSpc>
              <a:spcBef>
                <a:spcPts val="0"/>
              </a:spcBef>
              <a:buNone/>
              <a:defRPr b="0" i="0" sz="1200" u="none">
                <a:solidFill>
                  <a:srgbClr val="7E7E7E"/>
                </a:solidFill>
                <a:latin typeface="Calibri"/>
                <a:ea typeface="Calibri"/>
                <a:cs typeface="Calibri"/>
                <a:sym typeface="Calibri"/>
              </a:defRPr>
            </a:lvl2pPr>
            <a:lvl3pPr indent="0" lvl="2" marL="25400" marR="0" rtl="0" algn="l">
              <a:lnSpc>
                <a:spcPct val="103333"/>
              </a:lnSpc>
              <a:spcBef>
                <a:spcPts val="0"/>
              </a:spcBef>
              <a:buNone/>
              <a:defRPr b="0" i="0" sz="1200" u="none">
                <a:solidFill>
                  <a:srgbClr val="7E7E7E"/>
                </a:solidFill>
                <a:latin typeface="Calibri"/>
                <a:ea typeface="Calibri"/>
                <a:cs typeface="Calibri"/>
                <a:sym typeface="Calibri"/>
              </a:defRPr>
            </a:lvl3pPr>
            <a:lvl4pPr indent="0" lvl="3" marL="25400" marR="0" rtl="0" algn="l">
              <a:lnSpc>
                <a:spcPct val="103333"/>
              </a:lnSpc>
              <a:spcBef>
                <a:spcPts val="0"/>
              </a:spcBef>
              <a:buNone/>
              <a:defRPr b="0" i="0" sz="1200" u="none">
                <a:solidFill>
                  <a:srgbClr val="7E7E7E"/>
                </a:solidFill>
                <a:latin typeface="Calibri"/>
                <a:ea typeface="Calibri"/>
                <a:cs typeface="Calibri"/>
                <a:sym typeface="Calibri"/>
              </a:defRPr>
            </a:lvl4pPr>
            <a:lvl5pPr indent="0" lvl="4" marL="25400" marR="0" rtl="0" algn="l">
              <a:lnSpc>
                <a:spcPct val="103333"/>
              </a:lnSpc>
              <a:spcBef>
                <a:spcPts val="0"/>
              </a:spcBef>
              <a:buNone/>
              <a:defRPr b="0" i="0" sz="1200" u="none">
                <a:solidFill>
                  <a:srgbClr val="7E7E7E"/>
                </a:solidFill>
                <a:latin typeface="Calibri"/>
                <a:ea typeface="Calibri"/>
                <a:cs typeface="Calibri"/>
                <a:sym typeface="Calibri"/>
              </a:defRPr>
            </a:lvl5pPr>
            <a:lvl6pPr indent="0" lvl="5" marL="25400" marR="0" rtl="0" algn="l">
              <a:lnSpc>
                <a:spcPct val="103333"/>
              </a:lnSpc>
              <a:spcBef>
                <a:spcPts val="0"/>
              </a:spcBef>
              <a:buNone/>
              <a:defRPr b="0" i="0" sz="1200" u="none">
                <a:solidFill>
                  <a:srgbClr val="7E7E7E"/>
                </a:solidFill>
                <a:latin typeface="Calibri"/>
                <a:ea typeface="Calibri"/>
                <a:cs typeface="Calibri"/>
                <a:sym typeface="Calibri"/>
              </a:defRPr>
            </a:lvl6pPr>
            <a:lvl7pPr indent="0" lvl="6" marL="25400" marR="0" rtl="0" algn="l">
              <a:lnSpc>
                <a:spcPct val="103333"/>
              </a:lnSpc>
              <a:spcBef>
                <a:spcPts val="0"/>
              </a:spcBef>
              <a:buNone/>
              <a:defRPr b="0" i="0" sz="1200" u="none">
                <a:solidFill>
                  <a:srgbClr val="7E7E7E"/>
                </a:solidFill>
                <a:latin typeface="Calibri"/>
                <a:ea typeface="Calibri"/>
                <a:cs typeface="Calibri"/>
                <a:sym typeface="Calibri"/>
              </a:defRPr>
            </a:lvl7pPr>
            <a:lvl8pPr indent="0" lvl="7" marL="25400" marR="0" rtl="0" algn="l">
              <a:lnSpc>
                <a:spcPct val="103333"/>
              </a:lnSpc>
              <a:spcBef>
                <a:spcPts val="0"/>
              </a:spcBef>
              <a:buNone/>
              <a:defRPr b="0" i="0" sz="1200" u="none">
                <a:solidFill>
                  <a:srgbClr val="7E7E7E"/>
                </a:solidFill>
                <a:latin typeface="Calibri"/>
                <a:ea typeface="Calibri"/>
                <a:cs typeface="Calibri"/>
                <a:sym typeface="Calibri"/>
              </a:defRPr>
            </a:lvl8pPr>
            <a:lvl9pPr indent="0" lvl="8" marL="25400" marR="0" rtl="0" algn="l">
              <a:lnSpc>
                <a:spcPct val="103333"/>
              </a:lnSpc>
              <a:spcBef>
                <a:spcPts val="0"/>
              </a:spcBef>
              <a:buNone/>
              <a:defRPr b="0" i="0" sz="1200" u="none">
                <a:solidFill>
                  <a:srgbClr val="7E7E7E"/>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hyperlink" Target="http://www.denbury.com/" TargetMode="External"/><Relationship Id="rId5" Type="http://schemas.openxmlformats.org/officeDocument/2006/relationships/image" Target="../media/image2.jpg"/><Relationship Id="rId6" Type="http://schemas.openxmlformats.org/officeDocument/2006/relationships/hyperlink" Target="http://www.denbury.com/" TargetMode="External"/><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55.png"/><Relationship Id="rId13" Type="http://schemas.openxmlformats.org/officeDocument/2006/relationships/image" Target="../media/image59.png"/><Relationship Id="rId12"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2.png"/><Relationship Id="rId4" Type="http://schemas.openxmlformats.org/officeDocument/2006/relationships/image" Target="../media/image1.png"/><Relationship Id="rId9" Type="http://schemas.openxmlformats.org/officeDocument/2006/relationships/image" Target="../media/image41.png"/><Relationship Id="rId15" Type="http://schemas.openxmlformats.org/officeDocument/2006/relationships/image" Target="../media/image29.png"/><Relationship Id="rId14" Type="http://schemas.openxmlformats.org/officeDocument/2006/relationships/image" Target="../media/image14.png"/><Relationship Id="rId16" Type="http://schemas.openxmlformats.org/officeDocument/2006/relationships/hyperlink" Target="http://www.denbury.com/" TargetMode="External"/><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4.png"/><Relationship Id="rId4" Type="http://schemas.openxmlformats.org/officeDocument/2006/relationships/hyperlink" Target="http://www.denbury.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www.denbury.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1.png"/><Relationship Id="rId4" Type="http://schemas.openxmlformats.org/officeDocument/2006/relationships/image" Target="../media/image49.png"/><Relationship Id="rId5" Type="http://schemas.openxmlformats.org/officeDocument/2006/relationships/image" Target="../media/image56.png"/><Relationship Id="rId6" Type="http://schemas.openxmlformats.org/officeDocument/2006/relationships/hyperlink" Target="http://www.denbury.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8.png"/><Relationship Id="rId4" Type="http://schemas.openxmlformats.org/officeDocument/2006/relationships/hyperlink" Target="http://www.denbury.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hyperlink" Target="http://www.denbury.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www.denbury.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5.png"/><Relationship Id="rId4" Type="http://schemas.openxmlformats.org/officeDocument/2006/relationships/image" Target="../media/image50.png"/><Relationship Id="rId5" Type="http://schemas.openxmlformats.org/officeDocument/2006/relationships/image" Target="../media/image60.png"/><Relationship Id="rId6" Type="http://schemas.openxmlformats.org/officeDocument/2006/relationships/image" Target="../media/image63.png"/><Relationship Id="rId7" Type="http://schemas.openxmlformats.org/officeDocument/2006/relationships/image" Target="../media/image67.png"/><Relationship Id="rId8" Type="http://schemas.openxmlformats.org/officeDocument/2006/relationships/hyperlink" Target="http://www.denbury.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9.jpg"/><Relationship Id="rId4" Type="http://schemas.openxmlformats.org/officeDocument/2006/relationships/hyperlink" Target="http://www.denbur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denbury.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w.denbury.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www.denbury.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www.denbury.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w.denbury.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www.denbury.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66.jpg"/><Relationship Id="rId6" Type="http://schemas.openxmlformats.org/officeDocument/2006/relationships/image" Target="../media/image72.png"/><Relationship Id="rId7" Type="http://schemas.openxmlformats.org/officeDocument/2006/relationships/image" Target="../media/image70.png"/><Relationship Id="rId8" Type="http://schemas.openxmlformats.org/officeDocument/2006/relationships/hyperlink" Target="http://www.denbury.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8.png"/><Relationship Id="rId4" Type="http://schemas.openxmlformats.org/officeDocument/2006/relationships/hyperlink" Target="http://www.denbury.com/" TargetMode="External"/></Relationships>
</file>

<file path=ppt/slides/_rels/slide3.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1.png"/><Relationship Id="rId13" Type="http://schemas.openxmlformats.org/officeDocument/2006/relationships/image" Target="../media/image15.png"/><Relationship Id="rId12"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4.png"/><Relationship Id="rId15" Type="http://schemas.openxmlformats.org/officeDocument/2006/relationships/image" Target="../media/image29.png"/><Relationship Id="rId14" Type="http://schemas.openxmlformats.org/officeDocument/2006/relationships/image" Target="../media/image14.png"/><Relationship Id="rId17" Type="http://schemas.openxmlformats.org/officeDocument/2006/relationships/image" Target="../media/image19.png"/><Relationship Id="rId16" Type="http://schemas.openxmlformats.org/officeDocument/2006/relationships/image" Target="../media/image20.png"/><Relationship Id="rId5" Type="http://schemas.openxmlformats.org/officeDocument/2006/relationships/image" Target="../media/image12.png"/><Relationship Id="rId19" Type="http://schemas.openxmlformats.org/officeDocument/2006/relationships/hyperlink" Target="http://www.denbury.com/" TargetMode="External"/><Relationship Id="rId6" Type="http://schemas.openxmlformats.org/officeDocument/2006/relationships/image" Target="../media/image7.png"/><Relationship Id="rId18" Type="http://schemas.openxmlformats.org/officeDocument/2006/relationships/image" Target="../media/image13.png"/><Relationship Id="rId7" Type="http://schemas.openxmlformats.org/officeDocument/2006/relationships/image" Target="../media/image1.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17.png"/><Relationship Id="rId13" Type="http://schemas.openxmlformats.org/officeDocument/2006/relationships/image" Target="../media/image32.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39.png"/><Relationship Id="rId9" Type="http://schemas.openxmlformats.org/officeDocument/2006/relationships/image" Target="../media/image28.png"/><Relationship Id="rId15" Type="http://schemas.openxmlformats.org/officeDocument/2006/relationships/hyperlink" Target="http://www.denbury.com/" TargetMode="External"/><Relationship Id="rId14" Type="http://schemas.openxmlformats.org/officeDocument/2006/relationships/image" Target="../media/image37.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16.png"/><Relationship Id="rId8"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5.png"/><Relationship Id="rId4" Type="http://schemas.openxmlformats.org/officeDocument/2006/relationships/hyperlink" Target="http://www.denbury.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7.png"/><Relationship Id="rId4" Type="http://schemas.openxmlformats.org/officeDocument/2006/relationships/image" Target="../media/image34.png"/><Relationship Id="rId9" Type="http://schemas.openxmlformats.org/officeDocument/2006/relationships/hyperlink" Target="http://www.denbury.com/" TargetMode="External"/><Relationship Id="rId5" Type="http://schemas.openxmlformats.org/officeDocument/2006/relationships/image" Target="../media/image31.png"/><Relationship Id="rId6" Type="http://schemas.openxmlformats.org/officeDocument/2006/relationships/image" Target="../media/image8.png"/><Relationship Id="rId7" Type="http://schemas.openxmlformats.org/officeDocument/2006/relationships/image" Target="../media/image14.png"/><Relationship Id="rId8"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denbury.com/" TargetMode="External"/><Relationship Id="rId4" Type="http://schemas.openxmlformats.org/officeDocument/2006/relationships/image" Target="../media/image40.jpg"/><Relationship Id="rId5" Type="http://schemas.openxmlformats.org/officeDocument/2006/relationships/image" Target="../media/image30.png"/><Relationship Id="rId6" Type="http://schemas.openxmlformats.org/officeDocument/2006/relationships/image" Target="../media/image38.png"/><Relationship Id="rId7" Type="http://schemas.openxmlformats.org/officeDocument/2006/relationships/image" Target="../media/image43.png"/><Relationship Id="rId8" Type="http://schemas.openxmlformats.org/officeDocument/2006/relationships/image" Target="../media/image6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denbury.com/" TargetMode="External"/><Relationship Id="rId4" Type="http://schemas.openxmlformats.org/officeDocument/2006/relationships/image" Target="../media/image52.jpg"/><Relationship Id="rId5" Type="http://schemas.openxmlformats.org/officeDocument/2006/relationships/image" Target="../media/image46.png"/></Relationships>
</file>

<file path=ppt/slides/_rels/slide9.xml.rels><?xml version="1.0" encoding="UTF-8" standalone="yes"?><Relationships xmlns="http://schemas.openxmlformats.org/package/2006/relationships"><Relationship Id="rId11" Type="http://schemas.openxmlformats.org/officeDocument/2006/relationships/hyperlink" Target="http://www.denbury.com/" TargetMode="External"/><Relationship Id="rId10"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5.png"/><Relationship Id="rId4" Type="http://schemas.openxmlformats.org/officeDocument/2006/relationships/image" Target="../media/image47.png"/><Relationship Id="rId9" Type="http://schemas.openxmlformats.org/officeDocument/2006/relationships/image" Target="../media/image42.png"/><Relationship Id="rId5" Type="http://schemas.openxmlformats.org/officeDocument/2006/relationships/image" Target="../media/image64.png"/><Relationship Id="rId6" Type="http://schemas.openxmlformats.org/officeDocument/2006/relationships/image" Target="../media/image53.png"/><Relationship Id="rId7" Type="http://schemas.openxmlformats.org/officeDocument/2006/relationships/image" Target="../media/image48.png"/><Relationship Id="rId8"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 name="Shape 51"/>
        <p:cNvGrpSpPr/>
        <p:nvPr/>
      </p:nvGrpSpPr>
      <p:grpSpPr>
        <a:xfrm>
          <a:off x="0" y="0"/>
          <a:ext cx="0" cy="0"/>
          <a:chOff x="0" y="0"/>
          <a:chExt cx="0" cy="0"/>
        </a:xfrm>
      </p:grpSpPr>
      <p:sp>
        <p:nvSpPr>
          <p:cNvPr id="52" name="Google Shape;52;p7"/>
          <p:cNvSpPr/>
          <p:nvPr/>
        </p:nvSpPr>
        <p:spPr>
          <a:xfrm>
            <a:off x="0" y="0"/>
            <a:ext cx="0" cy="914400"/>
          </a:xfrm>
          <a:custGeom>
            <a:rect b="b" l="l" r="r" t="t"/>
            <a:pathLst>
              <a:path extrusionOk="0" h="120000" w="120000">
                <a:moveTo>
                  <a:pt x="0" y="120000"/>
                </a:moveTo>
                <a:lnTo>
                  <a:pt x="0" y="0"/>
                </a:lnTo>
                <a:lnTo>
                  <a:pt x="0" y="120000"/>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3" name="Google Shape;53;p7"/>
          <p:cNvSpPr/>
          <p:nvPr/>
        </p:nvSpPr>
        <p:spPr>
          <a:xfrm>
            <a:off x="10347959" y="257556"/>
            <a:ext cx="1371600" cy="39928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4" name="Google Shape;54;p7"/>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 name="Google Shape;55;p7"/>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 name="Google Shape;56;p7"/>
          <p:cNvSpPr txBox="1"/>
          <p:nvPr/>
        </p:nvSpPr>
        <p:spPr>
          <a:xfrm>
            <a:off x="0" y="0"/>
            <a:ext cx="12192000" cy="685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35"/>
              </a:spcBef>
              <a:spcAft>
                <a:spcPts val="0"/>
              </a:spcAft>
              <a:buNone/>
            </a:pPr>
            <a:r>
              <a:t/>
            </a:r>
            <a:endParaRPr sz="1400">
              <a:latin typeface="Times New Roman"/>
              <a:ea typeface="Times New Roman"/>
              <a:cs typeface="Times New Roman"/>
              <a:sym typeface="Times New Roman"/>
            </a:endParaRPr>
          </a:p>
          <a:p>
            <a:pPr indent="-12065" lvl="0" marL="520065" marR="0" rtl="0" algn="l">
              <a:lnSpc>
                <a:spcPct val="100000"/>
              </a:lnSpc>
              <a:spcBef>
                <a:spcPts val="0"/>
              </a:spcBef>
              <a:spcAft>
                <a:spcPts val="0"/>
              </a:spcAft>
              <a:buNone/>
            </a:pPr>
            <a:r>
              <a:rPr lang="en-US" sz="1200">
                <a:solidFill>
                  <a:srgbClr val="7E7E7E"/>
                </a:solidFill>
                <a:latin typeface="Calibri"/>
                <a:ea typeface="Calibri"/>
                <a:cs typeface="Calibri"/>
                <a:sym typeface="Calibri"/>
              </a:rPr>
              <a:t>NYSE: DNR	</a:t>
            </a:r>
            <a:r>
              <a:rPr lang="en-US" sz="1200" u="sng">
                <a:solidFill>
                  <a:schemeClr val="hlink"/>
                </a:solidFill>
                <a:latin typeface="Calibri"/>
                <a:ea typeface="Calibri"/>
                <a:cs typeface="Calibri"/>
                <a:sym typeface="Calibri"/>
                <a:hlinkClick r:id="rId4"/>
              </a:rPr>
              <a:t>www.denbury.com</a:t>
            </a:r>
            <a:r>
              <a:rPr lang="en-US" sz="1200">
                <a:solidFill>
                  <a:srgbClr val="7E7E7E"/>
                </a:solidFill>
                <a:latin typeface="Calibri"/>
                <a:ea typeface="Calibri"/>
                <a:cs typeface="Calibri"/>
                <a:sym typeface="Calibri"/>
              </a:rPr>
              <a:t>	1</a:t>
            </a:r>
            <a:endParaRPr sz="1200">
              <a:latin typeface="Calibri"/>
              <a:ea typeface="Calibri"/>
              <a:cs typeface="Calibri"/>
              <a:sym typeface="Calibri"/>
            </a:endParaRPr>
          </a:p>
        </p:txBody>
      </p:sp>
      <p:sp>
        <p:nvSpPr>
          <p:cNvPr id="57" name="Google Shape;57;p7"/>
          <p:cNvSpPr/>
          <p:nvPr/>
        </p:nvSpPr>
        <p:spPr>
          <a:xfrm>
            <a:off x="0" y="0"/>
            <a:ext cx="12191999" cy="685799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8" name="Google Shape;58;p7"/>
          <p:cNvSpPr/>
          <p:nvPr/>
        </p:nvSpPr>
        <p:spPr>
          <a:xfrm>
            <a:off x="0" y="1827276"/>
            <a:ext cx="12192000" cy="182880"/>
          </a:xfrm>
          <a:custGeom>
            <a:rect b="b" l="l" r="r" t="t"/>
            <a:pathLst>
              <a:path extrusionOk="0" h="120000" w="120000">
                <a:moveTo>
                  <a:pt x="0" y="0"/>
                </a:moveTo>
                <a:lnTo>
                  <a:pt x="0" y="119999"/>
                </a:lnTo>
                <a:lnTo>
                  <a:pt x="119999" y="119999"/>
                </a:lnTo>
                <a:lnTo>
                  <a:pt x="119999" y="0"/>
                </a:lnTo>
                <a:lnTo>
                  <a:pt x="0" y="0"/>
                </a:lnTo>
                <a:close/>
              </a:path>
            </a:pathLst>
          </a:custGeom>
          <a:solidFill>
            <a:srgbClr val="4040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 name="Google Shape;59;p7"/>
          <p:cNvSpPr/>
          <p:nvPr/>
        </p:nvSpPr>
        <p:spPr>
          <a:xfrm>
            <a:off x="0" y="0"/>
            <a:ext cx="12192000" cy="1835150"/>
          </a:xfrm>
          <a:custGeom>
            <a:rect b="b" l="l" r="r" t="t"/>
            <a:pathLst>
              <a:path extrusionOk="0" h="120000" w="120000">
                <a:moveTo>
                  <a:pt x="119999" y="0"/>
                </a:moveTo>
                <a:lnTo>
                  <a:pt x="0" y="0"/>
                </a:lnTo>
                <a:lnTo>
                  <a:pt x="0" y="119983"/>
                </a:lnTo>
                <a:lnTo>
                  <a:pt x="119999" y="119983"/>
                </a:lnTo>
                <a:lnTo>
                  <a:pt x="119999" y="0"/>
                </a:lnTo>
                <a:close/>
              </a:path>
            </a:pathLst>
          </a:custGeom>
          <a:solidFill>
            <a:srgbClr val="FFFFFF">
              <a:alpha val="9450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 name="Google Shape;60;p7"/>
          <p:cNvSpPr txBox="1"/>
          <p:nvPr/>
        </p:nvSpPr>
        <p:spPr>
          <a:xfrm>
            <a:off x="8871331" y="1209421"/>
            <a:ext cx="1779905" cy="2984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800" u="sng">
                <a:solidFill>
                  <a:schemeClr val="hlink"/>
                </a:solidFill>
                <a:latin typeface="Calibri"/>
                <a:ea typeface="Calibri"/>
                <a:cs typeface="Calibri"/>
                <a:sym typeface="Calibri"/>
                <a:hlinkClick r:id="rId6"/>
              </a:rPr>
              <a:t>www.denbury.com</a:t>
            </a:r>
            <a:endParaRPr sz="1800">
              <a:latin typeface="Calibri"/>
              <a:ea typeface="Calibri"/>
              <a:cs typeface="Calibri"/>
              <a:sym typeface="Calibri"/>
            </a:endParaRPr>
          </a:p>
        </p:txBody>
      </p:sp>
      <p:sp>
        <p:nvSpPr>
          <p:cNvPr id="61" name="Google Shape;61;p7"/>
          <p:cNvSpPr txBox="1"/>
          <p:nvPr/>
        </p:nvSpPr>
        <p:spPr>
          <a:xfrm>
            <a:off x="10836402" y="1209421"/>
            <a:ext cx="1024890" cy="2984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800">
                <a:solidFill>
                  <a:srgbClr val="00467C"/>
                </a:solidFill>
                <a:latin typeface="Calibri"/>
                <a:ea typeface="Calibri"/>
                <a:cs typeface="Calibri"/>
                <a:sym typeface="Calibri"/>
              </a:rPr>
              <a:t>NYSE: DNR</a:t>
            </a:r>
            <a:endParaRPr sz="1800">
              <a:latin typeface="Calibri"/>
              <a:ea typeface="Calibri"/>
              <a:cs typeface="Calibri"/>
              <a:sym typeface="Calibri"/>
            </a:endParaRPr>
          </a:p>
        </p:txBody>
      </p:sp>
      <p:sp>
        <p:nvSpPr>
          <p:cNvPr id="62" name="Google Shape;62;p7"/>
          <p:cNvSpPr/>
          <p:nvPr/>
        </p:nvSpPr>
        <p:spPr>
          <a:xfrm>
            <a:off x="10735818" y="1268730"/>
            <a:ext cx="0" cy="184785"/>
          </a:xfrm>
          <a:custGeom>
            <a:rect b="b" l="l" r="r" t="t"/>
            <a:pathLst>
              <a:path extrusionOk="0" h="120000" w="120000">
                <a:moveTo>
                  <a:pt x="0" y="0"/>
                </a:moveTo>
                <a:lnTo>
                  <a:pt x="0" y="119918"/>
                </a:lnTo>
              </a:path>
            </a:pathLst>
          </a:custGeom>
          <a:noFill/>
          <a:ln cap="flat" cmpd="sng" w="28950">
            <a:solidFill>
              <a:srgbClr val="F8972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3" name="Google Shape;63;p7"/>
          <p:cNvSpPr/>
          <p:nvPr/>
        </p:nvSpPr>
        <p:spPr>
          <a:xfrm>
            <a:off x="9497568" y="475487"/>
            <a:ext cx="1828800" cy="531876"/>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 name="Google Shape;64;p7"/>
          <p:cNvSpPr txBox="1"/>
          <p:nvPr>
            <p:ph type="title"/>
          </p:nvPr>
        </p:nvSpPr>
        <p:spPr>
          <a:xfrm>
            <a:off x="365252" y="203580"/>
            <a:ext cx="7936800" cy="1062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3600" u="none" cap="none" strike="noStrike">
                <a:solidFill>
                  <a:srgbClr val="00467C"/>
                </a:solidFill>
                <a:latin typeface="Calibri"/>
                <a:ea typeface="Calibri"/>
                <a:cs typeface="Calibri"/>
                <a:sym typeface="Calibri"/>
              </a:rPr>
              <a:t>J.P. Morgan 2017 Energy Equity Conference</a:t>
            </a:r>
            <a:endParaRPr b="0" i="0" sz="3600" u="none" cap="none" strike="noStrike">
              <a:solidFill>
                <a:srgbClr val="00467C"/>
              </a:solidFill>
              <a:latin typeface="Calibri"/>
              <a:ea typeface="Calibri"/>
              <a:cs typeface="Calibri"/>
              <a:sym typeface="Calibri"/>
            </a:endParaRPr>
          </a:p>
          <a:p>
            <a:pPr indent="-5080" lvl="0" marL="93980" marR="0" rtl="0" algn="l">
              <a:lnSpc>
                <a:spcPct val="100000"/>
              </a:lnSpc>
              <a:spcBef>
                <a:spcPts val="195"/>
              </a:spcBef>
              <a:spcAft>
                <a:spcPts val="0"/>
              </a:spcAft>
              <a:buNone/>
            </a:pPr>
            <a:r>
              <a:rPr b="0" i="0" lang="en-US" sz="3000" u="none" cap="none" strike="noStrike">
                <a:solidFill>
                  <a:srgbClr val="0078AE"/>
                </a:solidFill>
                <a:latin typeface="Calibri"/>
                <a:ea typeface="Calibri"/>
                <a:cs typeface="Calibri"/>
                <a:sym typeface="Calibri"/>
              </a:rPr>
              <a:t>June 26, 2017</a:t>
            </a:r>
            <a:endParaRPr b="0" i="0" sz="3000" u="none" cap="none" strike="noStrike">
              <a:solidFill>
                <a:srgbClr val="00467C"/>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6"/>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0" name="Google Shape;670;p16"/>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1" name="Google Shape;671;p16"/>
          <p:cNvSpPr txBox="1"/>
          <p:nvPr>
            <p:ph type="title"/>
          </p:nvPr>
        </p:nvSpPr>
        <p:spPr>
          <a:xfrm>
            <a:off x="415850" y="119900"/>
            <a:ext cx="10007700" cy="647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000" u="none" cap="none" strike="noStrike">
                <a:solidFill>
                  <a:srgbClr val="00467C"/>
                </a:solidFill>
                <a:latin typeface="Calibri"/>
                <a:ea typeface="Calibri"/>
                <a:cs typeface="Calibri"/>
                <a:sym typeface="Calibri"/>
              </a:rPr>
              <a:t>Building Scale in Our Core Operating Areas</a:t>
            </a:r>
            <a:endParaRPr b="0" i="0" sz="4000" u="none" cap="none" strike="noStrike">
              <a:solidFill>
                <a:srgbClr val="00467C"/>
              </a:solidFill>
              <a:latin typeface="Calibri"/>
              <a:ea typeface="Calibri"/>
              <a:cs typeface="Calibri"/>
              <a:sym typeface="Calibri"/>
            </a:endParaRPr>
          </a:p>
        </p:txBody>
      </p:sp>
      <p:sp>
        <p:nvSpPr>
          <p:cNvPr id="672" name="Google Shape;672;p16"/>
          <p:cNvSpPr/>
          <p:nvPr/>
        </p:nvSpPr>
        <p:spPr>
          <a:xfrm>
            <a:off x="222504" y="1033272"/>
            <a:ext cx="3779520" cy="236715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3" name="Google Shape;673;p16"/>
          <p:cNvSpPr/>
          <p:nvPr/>
        </p:nvSpPr>
        <p:spPr>
          <a:xfrm>
            <a:off x="1178753" y="2914415"/>
            <a:ext cx="167636" cy="23061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4" name="Google Shape;674;p16"/>
          <p:cNvSpPr/>
          <p:nvPr/>
        </p:nvSpPr>
        <p:spPr>
          <a:xfrm>
            <a:off x="2242884" y="1548811"/>
            <a:ext cx="147293" cy="18029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5" name="Google Shape;675;p16"/>
          <p:cNvSpPr/>
          <p:nvPr/>
        </p:nvSpPr>
        <p:spPr>
          <a:xfrm>
            <a:off x="2526094" y="1904157"/>
            <a:ext cx="147293" cy="18029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6" name="Google Shape;676;p16"/>
          <p:cNvSpPr/>
          <p:nvPr/>
        </p:nvSpPr>
        <p:spPr>
          <a:xfrm>
            <a:off x="1300480" y="2775457"/>
            <a:ext cx="548005" cy="274320"/>
          </a:xfrm>
          <a:custGeom>
            <a:rect b="b" l="l" r="r" t="t"/>
            <a:pathLst>
              <a:path extrusionOk="0" h="120000" w="120000">
                <a:moveTo>
                  <a:pt x="0" y="99278"/>
                </a:moveTo>
                <a:lnTo>
                  <a:pt x="12058" y="103369"/>
                </a:lnTo>
                <a:lnTo>
                  <a:pt x="21457" y="109180"/>
                </a:lnTo>
                <a:lnTo>
                  <a:pt x="29526" y="115017"/>
                </a:lnTo>
                <a:lnTo>
                  <a:pt x="37596" y="119188"/>
                </a:lnTo>
                <a:lnTo>
                  <a:pt x="46998" y="120000"/>
                </a:lnTo>
                <a:lnTo>
                  <a:pt x="60227" y="113611"/>
                </a:lnTo>
                <a:lnTo>
                  <a:pt x="71693" y="104013"/>
                </a:lnTo>
                <a:lnTo>
                  <a:pt x="81491" y="93687"/>
                </a:lnTo>
                <a:lnTo>
                  <a:pt x="89714" y="85110"/>
                </a:lnTo>
                <a:lnTo>
                  <a:pt x="100817" y="74631"/>
                </a:lnTo>
                <a:lnTo>
                  <a:pt x="107215" y="58840"/>
                </a:lnTo>
                <a:lnTo>
                  <a:pt x="106066" y="52368"/>
                </a:lnTo>
                <a:lnTo>
                  <a:pt x="105293" y="45030"/>
                </a:lnTo>
                <a:lnTo>
                  <a:pt x="107012" y="36333"/>
                </a:lnTo>
                <a:lnTo>
                  <a:pt x="114736" y="21007"/>
                </a:lnTo>
                <a:lnTo>
                  <a:pt x="118640" y="8353"/>
                </a:lnTo>
                <a:lnTo>
                  <a:pt x="119922" y="606"/>
                </a:lnTo>
                <a:lnTo>
                  <a:pt x="119777" y="0"/>
                </a:lnTo>
              </a:path>
            </a:pathLst>
          </a:custGeom>
          <a:noFill/>
          <a:ln cap="flat" cmpd="sng" w="38100">
            <a:solidFill>
              <a:srgbClr val="00467C"/>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7" name="Google Shape;677;p16"/>
          <p:cNvSpPr/>
          <p:nvPr/>
        </p:nvSpPr>
        <p:spPr>
          <a:xfrm>
            <a:off x="1290729" y="2811545"/>
            <a:ext cx="167636" cy="23061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8" name="Google Shape;678;p16"/>
          <p:cNvSpPr/>
          <p:nvPr/>
        </p:nvSpPr>
        <p:spPr>
          <a:xfrm>
            <a:off x="1511553" y="2366264"/>
            <a:ext cx="813435" cy="410845"/>
          </a:xfrm>
          <a:custGeom>
            <a:rect b="b" l="l" r="r" t="t"/>
            <a:pathLst>
              <a:path extrusionOk="0" h="120000" w="120000">
                <a:moveTo>
                  <a:pt x="0" y="117997"/>
                </a:moveTo>
                <a:lnTo>
                  <a:pt x="5925" y="118486"/>
                </a:lnTo>
                <a:lnTo>
                  <a:pt x="10451" y="118905"/>
                </a:lnTo>
                <a:lnTo>
                  <a:pt x="15199" y="119269"/>
                </a:lnTo>
                <a:lnTo>
                  <a:pt x="21789" y="119592"/>
                </a:lnTo>
                <a:lnTo>
                  <a:pt x="30834" y="119856"/>
                </a:lnTo>
                <a:lnTo>
                  <a:pt x="38238" y="119174"/>
                </a:lnTo>
                <a:lnTo>
                  <a:pt x="45053" y="116504"/>
                </a:lnTo>
                <a:lnTo>
                  <a:pt x="52327" y="110800"/>
                </a:lnTo>
                <a:lnTo>
                  <a:pt x="57992" y="104085"/>
                </a:lnTo>
                <a:lnTo>
                  <a:pt x="64201" y="94910"/>
                </a:lnTo>
                <a:lnTo>
                  <a:pt x="70458" y="84547"/>
                </a:lnTo>
                <a:lnTo>
                  <a:pt x="76270" y="74264"/>
                </a:lnTo>
                <a:lnTo>
                  <a:pt x="81139" y="65331"/>
                </a:lnTo>
                <a:lnTo>
                  <a:pt x="86574" y="55293"/>
                </a:lnTo>
                <a:lnTo>
                  <a:pt x="90566" y="48909"/>
                </a:lnTo>
                <a:lnTo>
                  <a:pt x="94728" y="42389"/>
                </a:lnTo>
                <a:lnTo>
                  <a:pt x="100719" y="33128"/>
                </a:lnTo>
                <a:lnTo>
                  <a:pt x="109470" y="19771"/>
                </a:lnTo>
                <a:lnTo>
                  <a:pt x="114913" y="10380"/>
                </a:lnTo>
                <a:lnTo>
                  <a:pt x="117957" y="3737"/>
                </a:lnTo>
                <a:lnTo>
                  <a:pt x="119371" y="167"/>
                </a:lnTo>
                <a:lnTo>
                  <a:pt x="119925" y="0"/>
                </a:lnTo>
              </a:path>
            </a:pathLst>
          </a:custGeom>
          <a:noFill/>
          <a:ln cap="flat" cmpd="sng" w="4127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9" name="Google Shape;679;p16"/>
          <p:cNvSpPr/>
          <p:nvPr/>
        </p:nvSpPr>
        <p:spPr>
          <a:xfrm>
            <a:off x="2072639" y="2435351"/>
            <a:ext cx="141731" cy="18287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0" name="Google Shape;680;p16"/>
          <p:cNvSpPr/>
          <p:nvPr/>
        </p:nvSpPr>
        <p:spPr>
          <a:xfrm>
            <a:off x="1889760" y="2651760"/>
            <a:ext cx="141731" cy="18287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1" name="Google Shape;681;p16"/>
          <p:cNvSpPr/>
          <p:nvPr/>
        </p:nvSpPr>
        <p:spPr>
          <a:xfrm>
            <a:off x="1515392" y="2612537"/>
            <a:ext cx="167636" cy="230611"/>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2" name="Google Shape;682;p16"/>
          <p:cNvSpPr/>
          <p:nvPr/>
        </p:nvSpPr>
        <p:spPr>
          <a:xfrm>
            <a:off x="2561844" y="1946148"/>
            <a:ext cx="141731" cy="18287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3" name="Google Shape;683;p16"/>
          <p:cNvSpPr/>
          <p:nvPr/>
        </p:nvSpPr>
        <p:spPr>
          <a:xfrm>
            <a:off x="2271014" y="1809876"/>
            <a:ext cx="221615" cy="537210"/>
          </a:xfrm>
          <a:custGeom>
            <a:rect b="b" l="l" r="r" t="t"/>
            <a:pathLst>
              <a:path extrusionOk="0" h="120000" w="120000">
                <a:moveTo>
                  <a:pt x="119794" y="0"/>
                </a:moveTo>
                <a:lnTo>
                  <a:pt x="0" y="119886"/>
                </a:lnTo>
              </a:path>
            </a:pathLst>
          </a:custGeom>
          <a:noFill/>
          <a:ln cap="flat" cmpd="sng" w="38075">
            <a:solidFill>
              <a:srgbClr val="00467C"/>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4" name="Google Shape;684;p16"/>
          <p:cNvSpPr/>
          <p:nvPr/>
        </p:nvSpPr>
        <p:spPr>
          <a:xfrm>
            <a:off x="2333244" y="1620011"/>
            <a:ext cx="141731" cy="18287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5" name="Google Shape;685;p16"/>
          <p:cNvSpPr/>
          <p:nvPr/>
        </p:nvSpPr>
        <p:spPr>
          <a:xfrm>
            <a:off x="2471927" y="1822704"/>
            <a:ext cx="140207" cy="18287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6" name="Google Shape;686;p16"/>
          <p:cNvSpPr/>
          <p:nvPr/>
        </p:nvSpPr>
        <p:spPr>
          <a:xfrm>
            <a:off x="2400300" y="1725167"/>
            <a:ext cx="141731" cy="18287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7" name="Google Shape;687;p16"/>
          <p:cNvSpPr/>
          <p:nvPr/>
        </p:nvSpPr>
        <p:spPr>
          <a:xfrm>
            <a:off x="2214372" y="2247900"/>
            <a:ext cx="140207" cy="18287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8" name="Google Shape;688;p16"/>
          <p:cNvSpPr txBox="1"/>
          <p:nvPr/>
        </p:nvSpPr>
        <p:spPr>
          <a:xfrm>
            <a:off x="695350" y="1291463"/>
            <a:ext cx="1518285" cy="572770"/>
          </a:xfrm>
          <a:prstGeom prst="rect">
            <a:avLst/>
          </a:prstGeom>
          <a:noFill/>
          <a:ln>
            <a:noFill/>
          </a:ln>
        </p:spPr>
        <p:txBody>
          <a:bodyPr anchorCtr="0" anchor="t" bIns="0" lIns="0" spcFirstLastPara="1" rIns="0" wrap="square" tIns="0">
            <a:noAutofit/>
          </a:bodyPr>
          <a:lstStyle/>
          <a:p>
            <a:pPr indent="0" lvl="0" marL="12700" marR="5080" rtl="0" algn="l">
              <a:lnSpc>
                <a:spcPct val="100000"/>
              </a:lnSpc>
              <a:spcBef>
                <a:spcPts val="0"/>
              </a:spcBef>
              <a:spcAft>
                <a:spcPts val="0"/>
              </a:spcAft>
              <a:buNone/>
            </a:pPr>
            <a:r>
              <a:rPr b="0" lang="en-US" sz="1800">
                <a:solidFill>
                  <a:srgbClr val="585858"/>
                </a:solidFill>
                <a:latin typeface="Calibri"/>
                <a:ea typeface="Calibri"/>
                <a:cs typeface="Calibri"/>
                <a:sym typeface="Calibri"/>
              </a:rPr>
              <a:t>Rocky Mountain  Region</a:t>
            </a:r>
            <a:endParaRPr sz="1800">
              <a:latin typeface="Calibri"/>
              <a:ea typeface="Calibri"/>
              <a:cs typeface="Calibri"/>
              <a:sym typeface="Calibri"/>
            </a:endParaRPr>
          </a:p>
        </p:txBody>
      </p:sp>
      <p:sp>
        <p:nvSpPr>
          <p:cNvPr id="689" name="Google Shape;689;p16"/>
          <p:cNvSpPr/>
          <p:nvPr/>
        </p:nvSpPr>
        <p:spPr>
          <a:xfrm>
            <a:off x="1965960" y="2511551"/>
            <a:ext cx="211836" cy="27432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0" name="Google Shape;690;p16"/>
          <p:cNvSpPr/>
          <p:nvPr/>
        </p:nvSpPr>
        <p:spPr>
          <a:xfrm>
            <a:off x="1843277" y="2422398"/>
            <a:ext cx="457200" cy="460375"/>
          </a:xfrm>
          <a:custGeom>
            <a:rect b="b" l="l" r="r" t="t"/>
            <a:pathLst>
              <a:path extrusionOk="0" h="120000" w="120000">
                <a:moveTo>
                  <a:pt x="0" y="59983"/>
                </a:moveTo>
                <a:lnTo>
                  <a:pt x="1218" y="47892"/>
                </a:lnTo>
                <a:lnTo>
                  <a:pt x="4715" y="36631"/>
                </a:lnTo>
                <a:lnTo>
                  <a:pt x="10248" y="26442"/>
                </a:lnTo>
                <a:lnTo>
                  <a:pt x="17574" y="17565"/>
                </a:lnTo>
                <a:lnTo>
                  <a:pt x="26454" y="10241"/>
                </a:lnTo>
                <a:lnTo>
                  <a:pt x="36646" y="4712"/>
                </a:lnTo>
                <a:lnTo>
                  <a:pt x="47908" y="1218"/>
                </a:lnTo>
                <a:lnTo>
                  <a:pt x="60000" y="0"/>
                </a:lnTo>
                <a:lnTo>
                  <a:pt x="72090" y="1218"/>
                </a:lnTo>
                <a:lnTo>
                  <a:pt x="83353" y="4712"/>
                </a:lnTo>
                <a:lnTo>
                  <a:pt x="93544" y="10241"/>
                </a:lnTo>
                <a:lnTo>
                  <a:pt x="102424" y="17565"/>
                </a:lnTo>
                <a:lnTo>
                  <a:pt x="109751" y="26442"/>
                </a:lnTo>
                <a:lnTo>
                  <a:pt x="115284" y="36631"/>
                </a:lnTo>
                <a:lnTo>
                  <a:pt x="118780" y="47892"/>
                </a:lnTo>
                <a:lnTo>
                  <a:pt x="120000" y="59983"/>
                </a:lnTo>
                <a:lnTo>
                  <a:pt x="118780" y="72074"/>
                </a:lnTo>
                <a:lnTo>
                  <a:pt x="115284" y="83335"/>
                </a:lnTo>
                <a:lnTo>
                  <a:pt x="109751" y="93524"/>
                </a:lnTo>
                <a:lnTo>
                  <a:pt x="102424" y="102401"/>
                </a:lnTo>
                <a:lnTo>
                  <a:pt x="93544" y="109724"/>
                </a:lnTo>
                <a:lnTo>
                  <a:pt x="83353" y="115254"/>
                </a:lnTo>
                <a:lnTo>
                  <a:pt x="72090" y="118748"/>
                </a:lnTo>
                <a:lnTo>
                  <a:pt x="60000" y="119966"/>
                </a:lnTo>
                <a:lnTo>
                  <a:pt x="47908" y="118748"/>
                </a:lnTo>
                <a:lnTo>
                  <a:pt x="36646" y="115254"/>
                </a:lnTo>
                <a:lnTo>
                  <a:pt x="26454" y="109724"/>
                </a:lnTo>
                <a:lnTo>
                  <a:pt x="17574" y="102401"/>
                </a:lnTo>
                <a:lnTo>
                  <a:pt x="10248" y="93524"/>
                </a:lnTo>
                <a:lnTo>
                  <a:pt x="4715" y="83335"/>
                </a:lnTo>
                <a:lnTo>
                  <a:pt x="1218" y="72074"/>
                </a:lnTo>
                <a:lnTo>
                  <a:pt x="0" y="59983"/>
                </a:lnTo>
                <a:close/>
              </a:path>
            </a:pathLst>
          </a:custGeom>
          <a:noFill/>
          <a:ln cap="flat" cmpd="sng" w="28950">
            <a:solidFill>
              <a:srgbClr val="000000"/>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1" name="Google Shape;691;p16"/>
          <p:cNvSpPr txBox="1"/>
          <p:nvPr/>
        </p:nvSpPr>
        <p:spPr>
          <a:xfrm>
            <a:off x="2884170" y="2562733"/>
            <a:ext cx="939165" cy="2984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800">
                <a:latin typeface="Calibri"/>
                <a:ea typeface="Calibri"/>
                <a:cs typeface="Calibri"/>
                <a:sym typeface="Calibri"/>
              </a:rPr>
              <a:t>Salt Creek</a:t>
            </a:r>
            <a:endParaRPr sz="1800">
              <a:latin typeface="Calibri"/>
              <a:ea typeface="Calibri"/>
              <a:cs typeface="Calibri"/>
              <a:sym typeface="Calibri"/>
            </a:endParaRPr>
          </a:p>
        </p:txBody>
      </p:sp>
      <p:sp>
        <p:nvSpPr>
          <p:cNvPr id="692" name="Google Shape;692;p16"/>
          <p:cNvSpPr/>
          <p:nvPr/>
        </p:nvSpPr>
        <p:spPr>
          <a:xfrm>
            <a:off x="2400300" y="2705100"/>
            <a:ext cx="392430" cy="76200"/>
          </a:xfrm>
          <a:custGeom>
            <a:rect b="b" l="l" r="r" t="t"/>
            <a:pathLst>
              <a:path extrusionOk="0" h="120000" w="120000">
                <a:moveTo>
                  <a:pt x="23300" y="0"/>
                </a:moveTo>
                <a:lnTo>
                  <a:pt x="0" y="60000"/>
                </a:lnTo>
                <a:lnTo>
                  <a:pt x="23300" y="120000"/>
                </a:lnTo>
                <a:lnTo>
                  <a:pt x="23300" y="70000"/>
                </a:lnTo>
                <a:lnTo>
                  <a:pt x="19417" y="70000"/>
                </a:lnTo>
                <a:lnTo>
                  <a:pt x="19417" y="50000"/>
                </a:lnTo>
                <a:lnTo>
                  <a:pt x="23300" y="50000"/>
                </a:lnTo>
                <a:lnTo>
                  <a:pt x="23300" y="0"/>
                </a:lnTo>
                <a:close/>
              </a:path>
              <a:path extrusionOk="0" h="120000" w="120000">
                <a:moveTo>
                  <a:pt x="23300" y="50000"/>
                </a:moveTo>
                <a:lnTo>
                  <a:pt x="19417" y="50000"/>
                </a:lnTo>
                <a:lnTo>
                  <a:pt x="19417" y="70000"/>
                </a:lnTo>
                <a:lnTo>
                  <a:pt x="23300" y="70000"/>
                </a:lnTo>
                <a:lnTo>
                  <a:pt x="23300" y="50000"/>
                </a:lnTo>
                <a:close/>
              </a:path>
              <a:path extrusionOk="0" h="120000" w="120000">
                <a:moveTo>
                  <a:pt x="119883" y="50000"/>
                </a:moveTo>
                <a:lnTo>
                  <a:pt x="23300" y="50000"/>
                </a:lnTo>
                <a:lnTo>
                  <a:pt x="23300" y="70000"/>
                </a:lnTo>
                <a:lnTo>
                  <a:pt x="119883" y="70000"/>
                </a:lnTo>
                <a:lnTo>
                  <a:pt x="119883" y="5000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3" name="Google Shape;693;p16"/>
          <p:cNvSpPr/>
          <p:nvPr/>
        </p:nvSpPr>
        <p:spPr>
          <a:xfrm>
            <a:off x="59435" y="3730764"/>
            <a:ext cx="4960620" cy="281940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4" name="Google Shape;694;p16"/>
          <p:cNvSpPr/>
          <p:nvPr/>
        </p:nvSpPr>
        <p:spPr>
          <a:xfrm>
            <a:off x="3322192" y="4705477"/>
            <a:ext cx="247650" cy="106045"/>
          </a:xfrm>
          <a:custGeom>
            <a:rect b="b" l="l" r="r" t="t"/>
            <a:pathLst>
              <a:path extrusionOk="0" h="120000" w="120000">
                <a:moveTo>
                  <a:pt x="0" y="119856"/>
                </a:moveTo>
                <a:lnTo>
                  <a:pt x="19323" y="103041"/>
                </a:lnTo>
                <a:lnTo>
                  <a:pt x="80738" y="39520"/>
                </a:lnTo>
                <a:lnTo>
                  <a:pt x="102276" y="17531"/>
                </a:lnTo>
                <a:lnTo>
                  <a:pt x="119815" y="0"/>
                </a:lnTo>
              </a:path>
            </a:pathLst>
          </a:custGeom>
          <a:noFill/>
          <a:ln cap="flat" cmpd="sng" w="4127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5" name="Google Shape;695;p16"/>
          <p:cNvSpPr/>
          <p:nvPr/>
        </p:nvSpPr>
        <p:spPr>
          <a:xfrm>
            <a:off x="3359022" y="4845050"/>
            <a:ext cx="179070" cy="530225"/>
          </a:xfrm>
          <a:custGeom>
            <a:rect b="b" l="l" r="r" t="t"/>
            <a:pathLst>
              <a:path extrusionOk="0" h="120000" w="120000">
                <a:moveTo>
                  <a:pt x="119829" y="0"/>
                </a:moveTo>
                <a:lnTo>
                  <a:pt x="112085" y="5978"/>
                </a:lnTo>
                <a:lnTo>
                  <a:pt x="108340" y="9398"/>
                </a:lnTo>
                <a:lnTo>
                  <a:pt x="109616" y="17705"/>
                </a:lnTo>
                <a:lnTo>
                  <a:pt x="108595" y="24431"/>
                </a:lnTo>
                <a:lnTo>
                  <a:pt x="100510" y="28742"/>
                </a:lnTo>
                <a:lnTo>
                  <a:pt x="94297" y="30524"/>
                </a:lnTo>
                <a:lnTo>
                  <a:pt x="90893" y="36416"/>
                </a:lnTo>
                <a:lnTo>
                  <a:pt x="75744" y="50069"/>
                </a:lnTo>
                <a:lnTo>
                  <a:pt x="74212" y="54265"/>
                </a:lnTo>
                <a:lnTo>
                  <a:pt x="63744" y="56967"/>
                </a:lnTo>
                <a:lnTo>
                  <a:pt x="58722" y="66251"/>
                </a:lnTo>
                <a:lnTo>
                  <a:pt x="58212" y="76253"/>
                </a:lnTo>
                <a:lnTo>
                  <a:pt x="54807" y="82174"/>
                </a:lnTo>
                <a:lnTo>
                  <a:pt x="50978" y="85595"/>
                </a:lnTo>
                <a:lnTo>
                  <a:pt x="51574" y="88900"/>
                </a:lnTo>
                <a:lnTo>
                  <a:pt x="51914" y="91400"/>
                </a:lnTo>
                <a:lnTo>
                  <a:pt x="52510" y="94735"/>
                </a:lnTo>
                <a:lnTo>
                  <a:pt x="55063" y="97206"/>
                </a:lnTo>
                <a:lnTo>
                  <a:pt x="53531" y="101403"/>
                </a:lnTo>
                <a:lnTo>
                  <a:pt x="54127" y="104737"/>
                </a:lnTo>
                <a:lnTo>
                  <a:pt x="0" y="119913"/>
                </a:lnTo>
                <a:lnTo>
                  <a:pt x="50468" y="108962"/>
                </a:lnTo>
              </a:path>
            </a:pathLst>
          </a:custGeom>
          <a:noFill/>
          <a:ln cap="flat" cmpd="sng" w="4127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6" name="Google Shape;696;p16"/>
          <p:cNvSpPr/>
          <p:nvPr/>
        </p:nvSpPr>
        <p:spPr>
          <a:xfrm>
            <a:off x="2415920" y="5335015"/>
            <a:ext cx="1017905" cy="365760"/>
          </a:xfrm>
          <a:custGeom>
            <a:rect b="b" l="l" r="r" t="t"/>
            <a:pathLst>
              <a:path extrusionOk="0" h="120000" w="120000">
                <a:moveTo>
                  <a:pt x="0" y="105520"/>
                </a:moveTo>
                <a:lnTo>
                  <a:pt x="16259" y="113924"/>
                </a:lnTo>
                <a:lnTo>
                  <a:pt x="20736" y="119933"/>
                </a:lnTo>
                <a:lnTo>
                  <a:pt x="25033" y="115937"/>
                </a:lnTo>
                <a:lnTo>
                  <a:pt x="26949" y="111458"/>
                </a:lnTo>
                <a:lnTo>
                  <a:pt x="27744" y="109456"/>
                </a:lnTo>
                <a:lnTo>
                  <a:pt x="28536" y="107453"/>
                </a:lnTo>
                <a:lnTo>
                  <a:pt x="29328" y="105449"/>
                </a:lnTo>
                <a:lnTo>
                  <a:pt x="30123" y="103445"/>
                </a:lnTo>
                <a:lnTo>
                  <a:pt x="32444" y="100579"/>
                </a:lnTo>
                <a:lnTo>
                  <a:pt x="38927" y="89558"/>
                </a:lnTo>
                <a:lnTo>
                  <a:pt x="44990" y="75250"/>
                </a:lnTo>
                <a:lnTo>
                  <a:pt x="45735" y="74093"/>
                </a:lnTo>
                <a:lnTo>
                  <a:pt x="46471" y="72937"/>
                </a:lnTo>
                <a:lnTo>
                  <a:pt x="47203" y="71781"/>
                </a:lnTo>
                <a:lnTo>
                  <a:pt x="47940" y="70625"/>
                </a:lnTo>
                <a:lnTo>
                  <a:pt x="52566" y="67416"/>
                </a:lnTo>
                <a:lnTo>
                  <a:pt x="53075" y="65666"/>
                </a:lnTo>
                <a:lnTo>
                  <a:pt x="53614" y="63916"/>
                </a:lnTo>
                <a:lnTo>
                  <a:pt x="54123" y="62166"/>
                </a:lnTo>
                <a:lnTo>
                  <a:pt x="61669" y="53458"/>
                </a:lnTo>
                <a:lnTo>
                  <a:pt x="66849" y="44333"/>
                </a:lnTo>
                <a:lnTo>
                  <a:pt x="71895" y="27666"/>
                </a:lnTo>
                <a:lnTo>
                  <a:pt x="75892" y="27041"/>
                </a:lnTo>
                <a:lnTo>
                  <a:pt x="78842" y="23250"/>
                </a:lnTo>
                <a:lnTo>
                  <a:pt x="83498" y="20875"/>
                </a:lnTo>
                <a:lnTo>
                  <a:pt x="89741" y="14083"/>
                </a:lnTo>
                <a:lnTo>
                  <a:pt x="94757" y="13291"/>
                </a:lnTo>
                <a:lnTo>
                  <a:pt x="99638" y="5875"/>
                </a:lnTo>
                <a:lnTo>
                  <a:pt x="105207" y="0"/>
                </a:lnTo>
                <a:lnTo>
                  <a:pt x="107258" y="1333"/>
                </a:lnTo>
                <a:lnTo>
                  <a:pt x="110627" y="1666"/>
                </a:lnTo>
                <a:lnTo>
                  <a:pt x="115388" y="5958"/>
                </a:lnTo>
                <a:lnTo>
                  <a:pt x="116261" y="7513"/>
                </a:lnTo>
                <a:lnTo>
                  <a:pt x="117131" y="9057"/>
                </a:lnTo>
                <a:lnTo>
                  <a:pt x="117997" y="10592"/>
                </a:lnTo>
                <a:lnTo>
                  <a:pt x="118862" y="12125"/>
                </a:lnTo>
                <a:lnTo>
                  <a:pt x="118562" y="13000"/>
                </a:lnTo>
                <a:lnTo>
                  <a:pt x="118233" y="13916"/>
                </a:lnTo>
                <a:lnTo>
                  <a:pt x="117889" y="14791"/>
                </a:lnTo>
                <a:lnTo>
                  <a:pt x="117784" y="13958"/>
                </a:lnTo>
                <a:lnTo>
                  <a:pt x="117664" y="13166"/>
                </a:lnTo>
                <a:lnTo>
                  <a:pt x="117529" y="12333"/>
                </a:lnTo>
                <a:lnTo>
                  <a:pt x="116835" y="11177"/>
                </a:lnTo>
                <a:lnTo>
                  <a:pt x="116144" y="10025"/>
                </a:lnTo>
                <a:lnTo>
                  <a:pt x="115453" y="8881"/>
                </a:lnTo>
                <a:lnTo>
                  <a:pt x="114759" y="7750"/>
                </a:lnTo>
                <a:lnTo>
                  <a:pt x="115732" y="10524"/>
                </a:lnTo>
                <a:lnTo>
                  <a:pt x="116715" y="13291"/>
                </a:lnTo>
                <a:lnTo>
                  <a:pt x="117701" y="16058"/>
                </a:lnTo>
                <a:lnTo>
                  <a:pt x="118682" y="18833"/>
                </a:lnTo>
                <a:lnTo>
                  <a:pt x="119985" y="17833"/>
                </a:lnTo>
              </a:path>
            </a:pathLst>
          </a:custGeom>
          <a:noFill/>
          <a:ln cap="flat" cmpd="sng" w="4127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7" name="Google Shape;697;p16"/>
          <p:cNvSpPr/>
          <p:nvPr/>
        </p:nvSpPr>
        <p:spPr>
          <a:xfrm>
            <a:off x="3715511" y="4824984"/>
            <a:ext cx="140208"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8" name="Google Shape;698;p16"/>
          <p:cNvSpPr/>
          <p:nvPr/>
        </p:nvSpPr>
        <p:spPr>
          <a:xfrm>
            <a:off x="2862254" y="5332056"/>
            <a:ext cx="152877" cy="224701"/>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9" name="Google Shape;699;p16"/>
          <p:cNvSpPr/>
          <p:nvPr/>
        </p:nvSpPr>
        <p:spPr>
          <a:xfrm>
            <a:off x="2471927" y="5623559"/>
            <a:ext cx="140207"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0" name="Google Shape;700;p16"/>
          <p:cNvSpPr/>
          <p:nvPr/>
        </p:nvSpPr>
        <p:spPr>
          <a:xfrm>
            <a:off x="2360676" y="5591555"/>
            <a:ext cx="141731"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1" name="Google Shape;701;p16"/>
          <p:cNvSpPr/>
          <p:nvPr/>
        </p:nvSpPr>
        <p:spPr>
          <a:xfrm>
            <a:off x="3570732" y="4870703"/>
            <a:ext cx="141732"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2" name="Google Shape;702;p16"/>
          <p:cNvSpPr/>
          <p:nvPr/>
        </p:nvSpPr>
        <p:spPr>
          <a:xfrm>
            <a:off x="3607308" y="4724400"/>
            <a:ext cx="140208"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3" name="Google Shape;703;p16"/>
          <p:cNvSpPr/>
          <p:nvPr/>
        </p:nvSpPr>
        <p:spPr>
          <a:xfrm>
            <a:off x="3238500" y="4678679"/>
            <a:ext cx="141732"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4" name="Google Shape;704;p16"/>
          <p:cNvSpPr/>
          <p:nvPr/>
        </p:nvSpPr>
        <p:spPr>
          <a:xfrm>
            <a:off x="3467100" y="4719828"/>
            <a:ext cx="140208"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5" name="Google Shape;705;p16"/>
          <p:cNvSpPr/>
          <p:nvPr/>
        </p:nvSpPr>
        <p:spPr>
          <a:xfrm>
            <a:off x="2717292" y="5483352"/>
            <a:ext cx="141731"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6" name="Google Shape;706;p16"/>
          <p:cNvSpPr/>
          <p:nvPr/>
        </p:nvSpPr>
        <p:spPr>
          <a:xfrm>
            <a:off x="3784607" y="4513580"/>
            <a:ext cx="161675" cy="237616"/>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7" name="Google Shape;707;p16"/>
          <p:cNvSpPr/>
          <p:nvPr/>
        </p:nvSpPr>
        <p:spPr>
          <a:xfrm>
            <a:off x="3486911" y="4584191"/>
            <a:ext cx="195516" cy="239077"/>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8" name="Google Shape;708;p16"/>
          <p:cNvSpPr/>
          <p:nvPr/>
        </p:nvSpPr>
        <p:spPr>
          <a:xfrm>
            <a:off x="3614928" y="4717160"/>
            <a:ext cx="361950" cy="271780"/>
          </a:xfrm>
          <a:custGeom>
            <a:rect b="b" l="l" r="r" t="t"/>
            <a:pathLst>
              <a:path extrusionOk="0" h="120000" w="120000">
                <a:moveTo>
                  <a:pt x="0" y="0"/>
                </a:moveTo>
                <a:lnTo>
                  <a:pt x="17120" y="2358"/>
                </a:lnTo>
                <a:lnTo>
                  <a:pt x="33116" y="10966"/>
                </a:lnTo>
                <a:lnTo>
                  <a:pt x="46546" y="24389"/>
                </a:lnTo>
                <a:lnTo>
                  <a:pt x="55973" y="41193"/>
                </a:lnTo>
                <a:lnTo>
                  <a:pt x="59957" y="59943"/>
                </a:lnTo>
                <a:lnTo>
                  <a:pt x="63962" y="78671"/>
                </a:lnTo>
                <a:lnTo>
                  <a:pt x="73401" y="95470"/>
                </a:lnTo>
                <a:lnTo>
                  <a:pt x="86838" y="108893"/>
                </a:lnTo>
                <a:lnTo>
                  <a:pt x="102836" y="117495"/>
                </a:lnTo>
                <a:lnTo>
                  <a:pt x="119957" y="119832"/>
                </a:lnTo>
              </a:path>
            </a:pathLst>
          </a:custGeom>
          <a:noFill/>
          <a:ln cap="flat" cmpd="sng" w="4127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9" name="Google Shape;709;p16"/>
          <p:cNvSpPr/>
          <p:nvPr/>
        </p:nvSpPr>
        <p:spPr>
          <a:xfrm>
            <a:off x="3596640" y="4547615"/>
            <a:ext cx="121920" cy="182880"/>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0" name="Google Shape;710;p16"/>
          <p:cNvSpPr/>
          <p:nvPr/>
        </p:nvSpPr>
        <p:spPr>
          <a:xfrm>
            <a:off x="3422903" y="4841747"/>
            <a:ext cx="141732"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1" name="Google Shape;711;p16"/>
          <p:cNvSpPr/>
          <p:nvPr/>
        </p:nvSpPr>
        <p:spPr>
          <a:xfrm>
            <a:off x="3390519" y="5307584"/>
            <a:ext cx="146050" cy="78105"/>
          </a:xfrm>
          <a:custGeom>
            <a:rect b="b" l="l" r="r" t="t"/>
            <a:pathLst>
              <a:path extrusionOk="0" h="120000" w="120000">
                <a:moveTo>
                  <a:pt x="0" y="119804"/>
                </a:moveTo>
                <a:lnTo>
                  <a:pt x="19407" y="103024"/>
                </a:lnTo>
                <a:lnTo>
                  <a:pt x="80869" y="39413"/>
                </a:lnTo>
                <a:lnTo>
                  <a:pt x="102468" y="17364"/>
                </a:lnTo>
                <a:lnTo>
                  <a:pt x="120000" y="0"/>
                </a:lnTo>
              </a:path>
            </a:pathLst>
          </a:custGeom>
          <a:noFill/>
          <a:ln cap="flat" cmpd="sng" w="2857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2" name="Google Shape;712;p16"/>
          <p:cNvSpPr/>
          <p:nvPr/>
        </p:nvSpPr>
        <p:spPr>
          <a:xfrm>
            <a:off x="3511137" y="5210251"/>
            <a:ext cx="152367" cy="223951"/>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3" name="Google Shape;713;p16"/>
          <p:cNvSpPr/>
          <p:nvPr/>
        </p:nvSpPr>
        <p:spPr>
          <a:xfrm>
            <a:off x="3368040" y="5225796"/>
            <a:ext cx="141732"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4" name="Google Shape;714;p16"/>
          <p:cNvSpPr/>
          <p:nvPr/>
        </p:nvSpPr>
        <p:spPr>
          <a:xfrm>
            <a:off x="2514854" y="5535676"/>
            <a:ext cx="49530" cy="158115"/>
          </a:xfrm>
          <a:custGeom>
            <a:rect b="b" l="l" r="r" t="t"/>
            <a:pathLst>
              <a:path extrusionOk="0" h="120000" w="120000">
                <a:moveTo>
                  <a:pt x="119689" y="119933"/>
                </a:moveTo>
                <a:lnTo>
                  <a:pt x="104305" y="100800"/>
                </a:lnTo>
                <a:lnTo>
                  <a:pt x="39689" y="39229"/>
                </a:lnTo>
                <a:lnTo>
                  <a:pt x="17230" y="17542"/>
                </a:lnTo>
                <a:lnTo>
                  <a:pt x="0" y="0"/>
                </a:lnTo>
              </a:path>
            </a:pathLst>
          </a:custGeom>
          <a:noFill/>
          <a:ln cap="flat" cmpd="sng" w="2857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5" name="Google Shape;715;p16"/>
          <p:cNvSpPr/>
          <p:nvPr/>
        </p:nvSpPr>
        <p:spPr>
          <a:xfrm>
            <a:off x="2552700" y="5600700"/>
            <a:ext cx="140207"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6" name="Google Shape;716;p16"/>
          <p:cNvSpPr/>
          <p:nvPr/>
        </p:nvSpPr>
        <p:spPr>
          <a:xfrm>
            <a:off x="2458211" y="5471159"/>
            <a:ext cx="140207"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7" name="Google Shape;717;p16"/>
          <p:cNvSpPr txBox="1"/>
          <p:nvPr/>
        </p:nvSpPr>
        <p:spPr>
          <a:xfrm>
            <a:off x="1094638" y="4625340"/>
            <a:ext cx="970915" cy="57340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800">
                <a:solidFill>
                  <a:srgbClr val="585858"/>
                </a:solidFill>
                <a:latin typeface="Calibri"/>
                <a:ea typeface="Calibri"/>
                <a:cs typeface="Calibri"/>
                <a:sym typeface="Calibri"/>
              </a:rPr>
              <a:t>Gulf Coast</a:t>
            </a:r>
            <a:endParaRPr sz="1800">
              <a:latin typeface="Calibri"/>
              <a:ea typeface="Calibri"/>
              <a:cs typeface="Calibri"/>
              <a:sym typeface="Calibri"/>
            </a:endParaRPr>
          </a:p>
          <a:p>
            <a:pPr indent="0" lvl="0" marL="12700" marR="0" rtl="0" algn="l">
              <a:lnSpc>
                <a:spcPct val="100000"/>
              </a:lnSpc>
              <a:spcBef>
                <a:spcPts val="0"/>
              </a:spcBef>
              <a:spcAft>
                <a:spcPts val="0"/>
              </a:spcAft>
              <a:buNone/>
            </a:pPr>
            <a:r>
              <a:rPr b="0" lang="en-US" sz="1800">
                <a:solidFill>
                  <a:srgbClr val="585858"/>
                </a:solidFill>
                <a:latin typeface="Calibri"/>
                <a:ea typeface="Calibri"/>
                <a:cs typeface="Calibri"/>
                <a:sym typeface="Calibri"/>
              </a:rPr>
              <a:t>Region</a:t>
            </a:r>
            <a:endParaRPr sz="1800">
              <a:latin typeface="Calibri"/>
              <a:ea typeface="Calibri"/>
              <a:cs typeface="Calibri"/>
              <a:sym typeface="Calibri"/>
            </a:endParaRPr>
          </a:p>
        </p:txBody>
      </p:sp>
      <p:sp>
        <p:nvSpPr>
          <p:cNvPr id="718" name="Google Shape;718;p16"/>
          <p:cNvSpPr/>
          <p:nvPr/>
        </p:nvSpPr>
        <p:spPr>
          <a:xfrm>
            <a:off x="4087367" y="4841747"/>
            <a:ext cx="140208"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9" name="Google Shape;719;p16"/>
          <p:cNvSpPr/>
          <p:nvPr/>
        </p:nvSpPr>
        <p:spPr>
          <a:xfrm>
            <a:off x="3887723" y="4835652"/>
            <a:ext cx="140208" cy="1828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0" name="Google Shape;720;p16"/>
          <p:cNvSpPr/>
          <p:nvPr/>
        </p:nvSpPr>
        <p:spPr>
          <a:xfrm>
            <a:off x="2599182" y="5500878"/>
            <a:ext cx="270510" cy="33020"/>
          </a:xfrm>
          <a:custGeom>
            <a:rect b="b" l="l" r="r" t="t"/>
            <a:pathLst>
              <a:path extrusionOk="0" h="120000" w="120000">
                <a:moveTo>
                  <a:pt x="0" y="119076"/>
                </a:moveTo>
                <a:lnTo>
                  <a:pt x="119774" y="0"/>
                </a:lnTo>
              </a:path>
            </a:pathLst>
          </a:custGeom>
          <a:noFill/>
          <a:ln cap="flat" cmpd="sng" w="32000">
            <a:solidFill>
              <a:srgbClr val="00467C"/>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1" name="Google Shape;721;p16"/>
          <p:cNvSpPr/>
          <p:nvPr/>
        </p:nvSpPr>
        <p:spPr>
          <a:xfrm>
            <a:off x="3864864" y="4930140"/>
            <a:ext cx="211836" cy="274319"/>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2" name="Google Shape;722;p16"/>
          <p:cNvSpPr/>
          <p:nvPr/>
        </p:nvSpPr>
        <p:spPr>
          <a:xfrm>
            <a:off x="3737609" y="4839461"/>
            <a:ext cx="457200" cy="462280"/>
          </a:xfrm>
          <a:custGeom>
            <a:rect b="b" l="l" r="r" t="t"/>
            <a:pathLst>
              <a:path extrusionOk="0" h="120000" w="120000">
                <a:moveTo>
                  <a:pt x="0" y="59934"/>
                </a:moveTo>
                <a:lnTo>
                  <a:pt x="1218" y="47855"/>
                </a:lnTo>
                <a:lnTo>
                  <a:pt x="4715" y="36605"/>
                </a:lnTo>
                <a:lnTo>
                  <a:pt x="10248" y="26425"/>
                </a:lnTo>
                <a:lnTo>
                  <a:pt x="17574" y="17554"/>
                </a:lnTo>
                <a:lnTo>
                  <a:pt x="26454" y="10236"/>
                </a:lnTo>
                <a:lnTo>
                  <a:pt x="36646" y="4710"/>
                </a:lnTo>
                <a:lnTo>
                  <a:pt x="47908" y="1217"/>
                </a:lnTo>
                <a:lnTo>
                  <a:pt x="60000" y="0"/>
                </a:lnTo>
                <a:lnTo>
                  <a:pt x="72090" y="1217"/>
                </a:lnTo>
                <a:lnTo>
                  <a:pt x="83353" y="4710"/>
                </a:lnTo>
                <a:lnTo>
                  <a:pt x="93544" y="10236"/>
                </a:lnTo>
                <a:lnTo>
                  <a:pt x="102424" y="17554"/>
                </a:lnTo>
                <a:lnTo>
                  <a:pt x="109751" y="26425"/>
                </a:lnTo>
                <a:lnTo>
                  <a:pt x="115284" y="36605"/>
                </a:lnTo>
                <a:lnTo>
                  <a:pt x="118780" y="47855"/>
                </a:lnTo>
                <a:lnTo>
                  <a:pt x="120000" y="59934"/>
                </a:lnTo>
                <a:lnTo>
                  <a:pt x="118780" y="72012"/>
                </a:lnTo>
                <a:lnTo>
                  <a:pt x="115284" y="83262"/>
                </a:lnTo>
                <a:lnTo>
                  <a:pt x="109751" y="93443"/>
                </a:lnTo>
                <a:lnTo>
                  <a:pt x="102424" y="102313"/>
                </a:lnTo>
                <a:lnTo>
                  <a:pt x="93544" y="109631"/>
                </a:lnTo>
                <a:lnTo>
                  <a:pt x="83353" y="115157"/>
                </a:lnTo>
                <a:lnTo>
                  <a:pt x="72090" y="118650"/>
                </a:lnTo>
                <a:lnTo>
                  <a:pt x="60000" y="119868"/>
                </a:lnTo>
                <a:lnTo>
                  <a:pt x="47908" y="118650"/>
                </a:lnTo>
                <a:lnTo>
                  <a:pt x="36646" y="115157"/>
                </a:lnTo>
                <a:lnTo>
                  <a:pt x="26454" y="109631"/>
                </a:lnTo>
                <a:lnTo>
                  <a:pt x="17574" y="102313"/>
                </a:lnTo>
                <a:lnTo>
                  <a:pt x="10248" y="93443"/>
                </a:lnTo>
                <a:lnTo>
                  <a:pt x="4715" y="83262"/>
                </a:lnTo>
                <a:lnTo>
                  <a:pt x="1218" y="72012"/>
                </a:lnTo>
                <a:lnTo>
                  <a:pt x="0" y="59934"/>
                </a:lnTo>
                <a:close/>
              </a:path>
            </a:pathLst>
          </a:custGeom>
          <a:noFill/>
          <a:ln cap="flat" cmpd="sng" w="28950">
            <a:solidFill>
              <a:srgbClr val="000000"/>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3" name="Google Shape;723;p16"/>
          <p:cNvSpPr/>
          <p:nvPr/>
        </p:nvSpPr>
        <p:spPr>
          <a:xfrm>
            <a:off x="3390265" y="4091432"/>
            <a:ext cx="518159" cy="756920"/>
          </a:xfrm>
          <a:custGeom>
            <a:rect b="b" l="l" r="r" t="t"/>
            <a:pathLst>
              <a:path extrusionOk="0" h="120000" w="120000">
                <a:moveTo>
                  <a:pt x="108789" y="110566"/>
                </a:moveTo>
                <a:lnTo>
                  <a:pt x="102705" y="113395"/>
                </a:lnTo>
                <a:lnTo>
                  <a:pt x="119941" y="119999"/>
                </a:lnTo>
                <a:lnTo>
                  <a:pt x="118404" y="112228"/>
                </a:lnTo>
                <a:lnTo>
                  <a:pt x="110441" y="112228"/>
                </a:lnTo>
                <a:lnTo>
                  <a:pt x="108789" y="110566"/>
                </a:lnTo>
                <a:close/>
              </a:path>
              <a:path extrusionOk="0" h="120000" w="120000">
                <a:moveTo>
                  <a:pt x="111224" y="109433"/>
                </a:moveTo>
                <a:lnTo>
                  <a:pt x="108789" y="110566"/>
                </a:lnTo>
                <a:lnTo>
                  <a:pt x="110441" y="112228"/>
                </a:lnTo>
                <a:lnTo>
                  <a:pt x="112882" y="111100"/>
                </a:lnTo>
                <a:lnTo>
                  <a:pt x="111224" y="109433"/>
                </a:lnTo>
                <a:close/>
              </a:path>
              <a:path extrusionOk="0" h="120000" w="120000">
                <a:moveTo>
                  <a:pt x="117293" y="106610"/>
                </a:moveTo>
                <a:lnTo>
                  <a:pt x="111224" y="109433"/>
                </a:lnTo>
                <a:lnTo>
                  <a:pt x="112882" y="111100"/>
                </a:lnTo>
                <a:lnTo>
                  <a:pt x="110441" y="112228"/>
                </a:lnTo>
                <a:lnTo>
                  <a:pt x="118404" y="112228"/>
                </a:lnTo>
                <a:lnTo>
                  <a:pt x="117293" y="106610"/>
                </a:lnTo>
                <a:close/>
              </a:path>
              <a:path extrusionOk="0" h="120000" w="120000">
                <a:moveTo>
                  <a:pt x="2411" y="0"/>
                </a:moveTo>
                <a:lnTo>
                  <a:pt x="0" y="1127"/>
                </a:lnTo>
                <a:lnTo>
                  <a:pt x="108789" y="110566"/>
                </a:lnTo>
                <a:lnTo>
                  <a:pt x="111224" y="109433"/>
                </a:lnTo>
                <a:lnTo>
                  <a:pt x="2411"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4" name="Google Shape;724;p16"/>
          <p:cNvSpPr txBox="1"/>
          <p:nvPr/>
        </p:nvSpPr>
        <p:spPr>
          <a:xfrm>
            <a:off x="4789672" y="1014088"/>
            <a:ext cx="2284200" cy="3936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2400" u="sng">
                <a:solidFill>
                  <a:srgbClr val="00467C"/>
                </a:solidFill>
                <a:latin typeface="Calibri"/>
                <a:ea typeface="Calibri"/>
                <a:cs typeface="Calibri"/>
                <a:sym typeface="Calibri"/>
              </a:rPr>
              <a:t>Salt Creek</a:t>
            </a:r>
            <a:endParaRPr sz="2400">
              <a:latin typeface="Calibri"/>
              <a:ea typeface="Calibri"/>
              <a:cs typeface="Calibri"/>
              <a:sym typeface="Calibri"/>
            </a:endParaRPr>
          </a:p>
        </p:txBody>
      </p:sp>
      <p:sp>
        <p:nvSpPr>
          <p:cNvPr id="725" name="Google Shape;725;p16"/>
          <p:cNvSpPr txBox="1"/>
          <p:nvPr/>
        </p:nvSpPr>
        <p:spPr>
          <a:xfrm>
            <a:off x="2322322" y="3120135"/>
            <a:ext cx="219075" cy="18796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100">
                <a:solidFill>
                  <a:srgbClr val="7E7E7E"/>
                </a:solidFill>
                <a:latin typeface="Calibri"/>
                <a:ea typeface="Calibri"/>
                <a:cs typeface="Calibri"/>
                <a:sym typeface="Calibri"/>
              </a:rPr>
              <a:t>WY</a:t>
            </a:r>
            <a:endParaRPr sz="1100">
              <a:latin typeface="Calibri"/>
              <a:ea typeface="Calibri"/>
              <a:cs typeface="Calibri"/>
              <a:sym typeface="Calibri"/>
            </a:endParaRPr>
          </a:p>
        </p:txBody>
      </p:sp>
      <p:sp>
        <p:nvSpPr>
          <p:cNvPr id="726" name="Google Shape;726;p16"/>
          <p:cNvSpPr txBox="1"/>
          <p:nvPr/>
        </p:nvSpPr>
        <p:spPr>
          <a:xfrm>
            <a:off x="8769100" y="1031750"/>
            <a:ext cx="3153300" cy="5257800"/>
          </a:xfrm>
          <a:prstGeom prst="rect">
            <a:avLst/>
          </a:prstGeom>
          <a:solidFill>
            <a:srgbClr val="E7E6E6"/>
          </a:solidFill>
          <a:ln>
            <a:noFill/>
          </a:ln>
        </p:spPr>
        <p:txBody>
          <a:bodyPr anchorCtr="0" anchor="t" bIns="0" lIns="0" spcFirstLastPara="1" rIns="0" wrap="square" tIns="271125">
            <a:noAutofit/>
          </a:bodyPr>
          <a:lstStyle/>
          <a:p>
            <a:pPr indent="-2540" lvl="0" marL="307340" marR="0" rtl="0" algn="l">
              <a:lnSpc>
                <a:spcPct val="100000"/>
              </a:lnSpc>
              <a:spcBef>
                <a:spcPts val="0"/>
              </a:spcBef>
              <a:spcAft>
                <a:spcPts val="0"/>
              </a:spcAft>
              <a:buNone/>
            </a:pPr>
            <a:r>
              <a:rPr b="0" lang="en-US" sz="2400" u="sng">
                <a:solidFill>
                  <a:srgbClr val="00467C"/>
                </a:solidFill>
                <a:latin typeface="Calibri"/>
                <a:ea typeface="Calibri"/>
                <a:cs typeface="Calibri"/>
                <a:sym typeface="Calibri"/>
              </a:rPr>
              <a:t>Combined</a:t>
            </a:r>
            <a:endParaRPr sz="2400">
              <a:latin typeface="Calibri"/>
              <a:ea typeface="Calibri"/>
              <a:cs typeface="Calibri"/>
              <a:sym typeface="Calibri"/>
            </a:endParaRPr>
          </a:p>
          <a:p>
            <a:pPr indent="-234315" lvl="0" marL="577215" marR="419734" rtl="0" algn="l">
              <a:lnSpc>
                <a:spcPct val="100000"/>
              </a:lnSpc>
              <a:spcBef>
                <a:spcPts val="1260"/>
              </a:spcBef>
              <a:spcAft>
                <a:spcPts val="0"/>
              </a:spcAft>
              <a:buClr>
                <a:srgbClr val="585858"/>
              </a:buClr>
              <a:buSzPts val="1700"/>
              <a:buFont typeface="Arial"/>
              <a:buChar char="•"/>
            </a:pPr>
            <a:r>
              <a:rPr b="0" lang="en-US" sz="1700">
                <a:solidFill>
                  <a:srgbClr val="585858"/>
                </a:solidFill>
                <a:latin typeface="Calibri"/>
                <a:ea typeface="Calibri"/>
                <a:cs typeface="Calibri"/>
                <a:sym typeface="Calibri"/>
              </a:rPr>
              <a:t>Proved reserve additions  expected to replace  Denbury’s full-year 2017  production</a:t>
            </a:r>
            <a:endParaRPr sz="1700">
              <a:latin typeface="Calibri"/>
              <a:ea typeface="Calibri"/>
              <a:cs typeface="Calibri"/>
              <a:sym typeface="Calibri"/>
            </a:endParaRPr>
          </a:p>
          <a:p>
            <a:pPr indent="-234315" lvl="0" marL="577215" marR="167640" rtl="0" algn="l">
              <a:lnSpc>
                <a:spcPct val="100000"/>
              </a:lnSpc>
              <a:spcBef>
                <a:spcPts val="600"/>
              </a:spcBef>
              <a:spcAft>
                <a:spcPts val="0"/>
              </a:spcAft>
              <a:buClr>
                <a:srgbClr val="585858"/>
              </a:buClr>
              <a:buSzPts val="1700"/>
              <a:buFont typeface="Arial"/>
              <a:buChar char="•"/>
            </a:pPr>
            <a:r>
              <a:rPr b="0" lang="en-US" sz="1700">
                <a:solidFill>
                  <a:srgbClr val="585858"/>
                </a:solidFill>
                <a:latin typeface="Calibri"/>
                <a:ea typeface="Calibri"/>
                <a:cs typeface="Calibri"/>
                <a:sym typeface="Calibri"/>
              </a:rPr>
              <a:t>All-in F&amp;D costs, including  acquisition costs, estimated  at ~$7/Bbl</a:t>
            </a:r>
            <a:endParaRPr sz="1700">
              <a:latin typeface="Calibri"/>
              <a:ea typeface="Calibri"/>
              <a:cs typeface="Calibri"/>
              <a:sym typeface="Calibri"/>
            </a:endParaRPr>
          </a:p>
          <a:p>
            <a:pPr indent="-234315" lvl="0" marL="577215" marR="212090" rtl="0" algn="l">
              <a:lnSpc>
                <a:spcPct val="100000"/>
              </a:lnSpc>
              <a:spcBef>
                <a:spcPts val="600"/>
              </a:spcBef>
              <a:spcAft>
                <a:spcPts val="0"/>
              </a:spcAft>
              <a:buClr>
                <a:srgbClr val="585858"/>
              </a:buClr>
              <a:buSzPts val="1700"/>
              <a:buFont typeface="Arial"/>
              <a:buChar char="•"/>
            </a:pPr>
            <a:r>
              <a:rPr b="0" lang="en-US" sz="1700">
                <a:solidFill>
                  <a:srgbClr val="585858"/>
                </a:solidFill>
                <a:latin typeface="Calibri"/>
                <a:ea typeface="Calibri"/>
                <a:cs typeface="Calibri"/>
                <a:sym typeface="Calibri"/>
              </a:rPr>
              <a:t>Estimated 2018 production  of 3,000 – 3,500 Bbls/d</a:t>
            </a:r>
            <a:endParaRPr sz="1700">
              <a:latin typeface="Calibri"/>
              <a:ea typeface="Calibri"/>
              <a:cs typeface="Calibri"/>
              <a:sym typeface="Calibri"/>
            </a:endParaRPr>
          </a:p>
          <a:p>
            <a:pPr indent="-234315" lvl="0" marL="577215" marR="184785" rtl="0" algn="l">
              <a:lnSpc>
                <a:spcPct val="100000"/>
              </a:lnSpc>
              <a:spcBef>
                <a:spcPts val="600"/>
              </a:spcBef>
              <a:spcAft>
                <a:spcPts val="0"/>
              </a:spcAft>
              <a:buClr>
                <a:srgbClr val="585858"/>
              </a:buClr>
              <a:buSzPts val="1700"/>
              <a:buFont typeface="Arial"/>
              <a:buChar char="•"/>
            </a:pPr>
            <a:r>
              <a:rPr b="0" lang="en-US" sz="1700">
                <a:solidFill>
                  <a:srgbClr val="585858"/>
                </a:solidFill>
                <a:latin typeface="Calibri"/>
                <a:ea typeface="Calibri"/>
                <a:cs typeface="Calibri"/>
                <a:sym typeface="Calibri"/>
              </a:rPr>
              <a:t>Initially funded by bank  line; potential to offset  with sale of non-productive  surface acreage in Houston  area</a:t>
            </a:r>
            <a:endParaRPr sz="1700">
              <a:latin typeface="Calibri"/>
              <a:ea typeface="Calibri"/>
              <a:cs typeface="Calibri"/>
              <a:sym typeface="Calibri"/>
            </a:endParaRPr>
          </a:p>
        </p:txBody>
      </p:sp>
      <p:sp>
        <p:nvSpPr>
          <p:cNvPr id="727" name="Google Shape;727;p16"/>
          <p:cNvSpPr txBox="1"/>
          <p:nvPr/>
        </p:nvSpPr>
        <p:spPr>
          <a:xfrm>
            <a:off x="3795521" y="4052570"/>
            <a:ext cx="210820" cy="18796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100">
                <a:solidFill>
                  <a:srgbClr val="7E7E7E"/>
                </a:solidFill>
                <a:latin typeface="Calibri"/>
                <a:ea typeface="Calibri"/>
                <a:cs typeface="Calibri"/>
                <a:sym typeface="Calibri"/>
              </a:rPr>
              <a:t>MS</a:t>
            </a:r>
            <a:endParaRPr sz="1100">
              <a:latin typeface="Calibri"/>
              <a:ea typeface="Calibri"/>
              <a:cs typeface="Calibri"/>
              <a:sym typeface="Calibri"/>
            </a:endParaRPr>
          </a:p>
        </p:txBody>
      </p:sp>
      <p:sp>
        <p:nvSpPr>
          <p:cNvPr id="728" name="Google Shape;728;p16"/>
          <p:cNvSpPr/>
          <p:nvPr/>
        </p:nvSpPr>
        <p:spPr>
          <a:xfrm>
            <a:off x="4328286" y="3327146"/>
            <a:ext cx="814069" cy="1907539"/>
          </a:xfrm>
          <a:custGeom>
            <a:rect b="b" l="l" r="r" t="t"/>
            <a:pathLst>
              <a:path extrusionOk="0" h="120000" w="120000">
                <a:moveTo>
                  <a:pt x="82951" y="0"/>
                </a:moveTo>
                <a:lnTo>
                  <a:pt x="0" y="4865"/>
                </a:lnTo>
                <a:lnTo>
                  <a:pt x="37048" y="119984"/>
                </a:lnTo>
                <a:lnTo>
                  <a:pt x="119999" y="115118"/>
                </a:lnTo>
                <a:lnTo>
                  <a:pt x="82951"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9" name="Google Shape;729;p16"/>
          <p:cNvSpPr txBox="1"/>
          <p:nvPr/>
        </p:nvSpPr>
        <p:spPr>
          <a:xfrm>
            <a:off x="2446782" y="3658489"/>
            <a:ext cx="1127760" cy="572770"/>
          </a:xfrm>
          <a:prstGeom prst="rect">
            <a:avLst/>
          </a:prstGeom>
          <a:noFill/>
          <a:ln>
            <a:noFill/>
          </a:ln>
        </p:spPr>
        <p:txBody>
          <a:bodyPr anchorCtr="0" anchor="t" bIns="0" lIns="0" spcFirstLastPara="1" rIns="0" wrap="square" tIns="0">
            <a:noAutofit/>
          </a:bodyPr>
          <a:lstStyle/>
          <a:p>
            <a:pPr indent="-302260" lvl="0" marL="302260" marR="5080" rtl="0" algn="l">
              <a:lnSpc>
                <a:spcPct val="100000"/>
              </a:lnSpc>
              <a:spcBef>
                <a:spcPts val="0"/>
              </a:spcBef>
              <a:spcAft>
                <a:spcPts val="0"/>
              </a:spcAft>
              <a:buNone/>
            </a:pPr>
            <a:r>
              <a:rPr b="0" lang="en-US" sz="1800">
                <a:latin typeface="Calibri"/>
                <a:ea typeface="Calibri"/>
                <a:cs typeface="Calibri"/>
                <a:sym typeface="Calibri"/>
              </a:rPr>
              <a:t>West Yellow  Creek</a:t>
            </a:r>
            <a:endParaRPr sz="1800">
              <a:latin typeface="Calibri"/>
              <a:ea typeface="Calibri"/>
              <a:cs typeface="Calibri"/>
              <a:sym typeface="Calibri"/>
            </a:endParaRPr>
          </a:p>
        </p:txBody>
      </p:sp>
      <p:sp>
        <p:nvSpPr>
          <p:cNvPr id="730" name="Google Shape;730;p16"/>
          <p:cNvSpPr txBox="1"/>
          <p:nvPr/>
        </p:nvSpPr>
        <p:spPr>
          <a:xfrm>
            <a:off x="4789674" y="3677150"/>
            <a:ext cx="3153300" cy="3936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2400" u="sng">
                <a:solidFill>
                  <a:srgbClr val="00467C"/>
                </a:solidFill>
                <a:latin typeface="Calibri"/>
                <a:ea typeface="Calibri"/>
                <a:cs typeface="Calibri"/>
                <a:sym typeface="Calibri"/>
              </a:rPr>
              <a:t>West Yellow Creek</a:t>
            </a:r>
            <a:endParaRPr sz="2400">
              <a:latin typeface="Calibri"/>
              <a:ea typeface="Calibri"/>
              <a:cs typeface="Calibri"/>
              <a:sym typeface="Calibri"/>
            </a:endParaRPr>
          </a:p>
        </p:txBody>
      </p:sp>
      <p:sp>
        <p:nvSpPr>
          <p:cNvPr id="731" name="Google Shape;731;p16"/>
          <p:cNvSpPr txBox="1"/>
          <p:nvPr/>
        </p:nvSpPr>
        <p:spPr>
          <a:xfrm>
            <a:off x="4789678" y="4030979"/>
            <a:ext cx="3255000" cy="1623000"/>
          </a:xfrm>
          <a:prstGeom prst="rect">
            <a:avLst/>
          </a:prstGeom>
          <a:noFill/>
          <a:ln>
            <a:noFill/>
          </a:ln>
        </p:spPr>
        <p:txBody>
          <a:bodyPr anchorCtr="0" anchor="t" bIns="0" lIns="0" spcFirstLastPara="1" rIns="0" wrap="square" tIns="0">
            <a:noAutofit/>
          </a:bodyPr>
          <a:lstStyle/>
          <a:p>
            <a:pPr indent="-225425" lvl="0" marL="238125" marR="0" rtl="0" algn="l">
              <a:lnSpc>
                <a:spcPct val="100000"/>
              </a:lnSpc>
              <a:spcBef>
                <a:spcPts val="0"/>
              </a:spcBef>
              <a:spcAft>
                <a:spcPts val="0"/>
              </a:spcAft>
              <a:buClr>
                <a:srgbClr val="585858"/>
              </a:buClr>
              <a:buSzPts val="1500"/>
              <a:buFont typeface="Arial"/>
              <a:buChar char="•"/>
            </a:pPr>
            <a:r>
              <a:rPr b="0" lang="en-US" sz="1500">
                <a:solidFill>
                  <a:srgbClr val="585858"/>
                </a:solidFill>
                <a:latin typeface="Calibri"/>
                <a:ea typeface="Calibri"/>
                <a:cs typeface="Calibri"/>
                <a:sym typeface="Calibri"/>
              </a:rPr>
              <a:t>Potential reserves: ~5 MMBbls</a:t>
            </a:r>
            <a:endParaRPr sz="1500">
              <a:latin typeface="Calibri"/>
              <a:ea typeface="Calibri"/>
              <a:cs typeface="Calibri"/>
              <a:sym typeface="Calibri"/>
            </a:endParaRPr>
          </a:p>
          <a:p>
            <a:pPr indent="-225425" lvl="0" marL="238125" marR="55880" rtl="0" algn="l">
              <a:lnSpc>
                <a:spcPct val="100000"/>
              </a:lnSpc>
              <a:spcBef>
                <a:spcPts val="0"/>
              </a:spcBef>
              <a:spcAft>
                <a:spcPts val="0"/>
              </a:spcAft>
              <a:buClr>
                <a:srgbClr val="585858"/>
              </a:buClr>
              <a:buSzPts val="1500"/>
              <a:buFont typeface="Arial"/>
              <a:buChar char="•"/>
            </a:pPr>
            <a:r>
              <a:rPr b="0" lang="en-US" sz="1500">
                <a:solidFill>
                  <a:srgbClr val="585858"/>
                </a:solidFill>
                <a:latin typeface="Calibri"/>
                <a:ea typeface="Calibri"/>
                <a:cs typeface="Calibri"/>
                <a:sym typeface="Calibri"/>
              </a:rPr>
              <a:t>First production: est. late 2017 or early  2018</a:t>
            </a:r>
            <a:endParaRPr sz="1500">
              <a:latin typeface="Calibri"/>
              <a:ea typeface="Calibri"/>
              <a:cs typeface="Calibri"/>
              <a:sym typeface="Calibri"/>
            </a:endParaRPr>
          </a:p>
          <a:p>
            <a:pPr indent="-225425" lvl="0" marL="238125" marR="0" rtl="0" algn="l">
              <a:lnSpc>
                <a:spcPct val="100000"/>
              </a:lnSpc>
              <a:spcBef>
                <a:spcPts val="0"/>
              </a:spcBef>
              <a:spcAft>
                <a:spcPts val="0"/>
              </a:spcAft>
              <a:buClr>
                <a:srgbClr val="585858"/>
              </a:buClr>
              <a:buSzPts val="1500"/>
              <a:buFont typeface="Arial"/>
              <a:buChar char="•"/>
            </a:pPr>
            <a:r>
              <a:rPr b="0" lang="en-US" sz="1500">
                <a:solidFill>
                  <a:srgbClr val="585858"/>
                </a:solidFill>
                <a:latin typeface="Calibri"/>
                <a:ea typeface="Calibri"/>
                <a:cs typeface="Calibri"/>
                <a:sym typeface="Calibri"/>
              </a:rPr>
              <a:t>Acquisition cost: $16 million</a:t>
            </a:r>
            <a:endParaRPr sz="1500">
              <a:latin typeface="Calibri"/>
              <a:ea typeface="Calibri"/>
              <a:cs typeface="Calibri"/>
              <a:sym typeface="Calibri"/>
            </a:endParaRPr>
          </a:p>
          <a:p>
            <a:pPr indent="-225425" lvl="0" marL="238125" marR="0" rtl="0" algn="l">
              <a:lnSpc>
                <a:spcPct val="100000"/>
              </a:lnSpc>
              <a:spcBef>
                <a:spcPts val="0"/>
              </a:spcBef>
              <a:spcAft>
                <a:spcPts val="0"/>
              </a:spcAft>
              <a:buClr>
                <a:srgbClr val="585858"/>
              </a:buClr>
              <a:buSzPts val="1500"/>
              <a:buFont typeface="Arial"/>
              <a:buChar char="•"/>
            </a:pPr>
            <a:r>
              <a:rPr b="0" lang="en-US" sz="1500">
                <a:solidFill>
                  <a:srgbClr val="585858"/>
                </a:solidFill>
                <a:latin typeface="Calibri"/>
                <a:ea typeface="Calibri"/>
                <a:cs typeface="Calibri"/>
                <a:sym typeface="Calibri"/>
              </a:rPr>
              <a:t>Estimated 2017 capital: &lt;$10 million</a:t>
            </a:r>
            <a:endParaRPr sz="1500">
              <a:latin typeface="Calibri"/>
              <a:ea typeface="Calibri"/>
              <a:cs typeface="Calibri"/>
              <a:sym typeface="Calibri"/>
            </a:endParaRPr>
          </a:p>
          <a:p>
            <a:pPr indent="-225425" lvl="0" marL="238125" marR="5080" rtl="0" algn="l">
              <a:lnSpc>
                <a:spcPct val="100000"/>
              </a:lnSpc>
              <a:spcBef>
                <a:spcPts val="0"/>
              </a:spcBef>
              <a:spcAft>
                <a:spcPts val="0"/>
              </a:spcAft>
              <a:buClr>
                <a:srgbClr val="585858"/>
              </a:buClr>
              <a:buSzPts val="1500"/>
              <a:buFont typeface="Arial"/>
              <a:buChar char="•"/>
            </a:pPr>
            <a:r>
              <a:rPr b="0" lang="en-US" sz="1500">
                <a:solidFill>
                  <a:srgbClr val="585858"/>
                </a:solidFill>
                <a:latin typeface="Calibri"/>
                <a:ea typeface="Calibri"/>
                <a:cs typeface="Calibri"/>
                <a:sym typeface="Calibri"/>
              </a:rPr>
              <a:t>Contract for Denbury to sell CO</a:t>
            </a:r>
            <a:r>
              <a:rPr b="0" baseline="-25000" lang="en-US" sz="1500">
                <a:solidFill>
                  <a:srgbClr val="585858"/>
                </a:solidFill>
                <a:latin typeface="Calibri"/>
                <a:ea typeface="Calibri"/>
                <a:cs typeface="Calibri"/>
                <a:sym typeface="Calibri"/>
              </a:rPr>
              <a:t>2 </a:t>
            </a:r>
            <a:r>
              <a:rPr b="0" lang="en-US" sz="1500">
                <a:solidFill>
                  <a:srgbClr val="585858"/>
                </a:solidFill>
                <a:latin typeface="Calibri"/>
                <a:ea typeface="Calibri"/>
                <a:cs typeface="Calibri"/>
                <a:sym typeface="Calibri"/>
              </a:rPr>
              <a:t>to the  operator, providing additional cash flow</a:t>
            </a:r>
            <a:endParaRPr sz="1500">
              <a:latin typeface="Calibri"/>
              <a:ea typeface="Calibri"/>
              <a:cs typeface="Calibri"/>
              <a:sym typeface="Calibri"/>
            </a:endParaRPr>
          </a:p>
        </p:txBody>
      </p:sp>
      <p:sp>
        <p:nvSpPr>
          <p:cNvPr id="732" name="Google Shape;732;p16"/>
          <p:cNvSpPr txBox="1"/>
          <p:nvPr/>
        </p:nvSpPr>
        <p:spPr>
          <a:xfrm>
            <a:off x="4789678" y="1349375"/>
            <a:ext cx="3802500" cy="2308800"/>
          </a:xfrm>
          <a:prstGeom prst="rect">
            <a:avLst/>
          </a:prstGeom>
          <a:noFill/>
          <a:ln>
            <a:noFill/>
          </a:ln>
        </p:spPr>
        <p:txBody>
          <a:bodyPr anchorCtr="0" anchor="t" bIns="0" lIns="0" spcFirstLastPara="1" rIns="0" wrap="square" tIns="0">
            <a:noAutofit/>
          </a:bodyPr>
          <a:lstStyle/>
          <a:p>
            <a:pPr indent="-225425" lvl="0" marL="238125" marR="0" rtl="0" algn="l">
              <a:lnSpc>
                <a:spcPct val="100000"/>
              </a:lnSpc>
              <a:spcBef>
                <a:spcPts val="0"/>
              </a:spcBef>
              <a:spcAft>
                <a:spcPts val="0"/>
              </a:spcAft>
              <a:buClr>
                <a:srgbClr val="585858"/>
              </a:buClr>
              <a:buSzPts val="1500"/>
              <a:buFont typeface="Arial"/>
              <a:buChar char="•"/>
            </a:pPr>
            <a:r>
              <a:rPr b="0" lang="en-US" sz="1500">
                <a:solidFill>
                  <a:srgbClr val="585858"/>
                </a:solidFill>
                <a:latin typeface="Calibri"/>
                <a:ea typeface="Calibri"/>
                <a:cs typeface="Calibri"/>
                <a:sym typeface="Calibri"/>
              </a:rPr>
              <a:t>PDP reserves: ~9 MMbls</a:t>
            </a:r>
            <a:endParaRPr sz="1500">
              <a:latin typeface="Calibri"/>
              <a:ea typeface="Calibri"/>
              <a:cs typeface="Calibri"/>
              <a:sym typeface="Calibri"/>
            </a:endParaRPr>
          </a:p>
          <a:p>
            <a:pPr indent="-225425" lvl="0" marL="238125" marR="0" rtl="0" algn="l">
              <a:lnSpc>
                <a:spcPct val="100000"/>
              </a:lnSpc>
              <a:spcBef>
                <a:spcPts val="0"/>
              </a:spcBef>
              <a:spcAft>
                <a:spcPts val="0"/>
              </a:spcAft>
              <a:buClr>
                <a:srgbClr val="585858"/>
              </a:buClr>
              <a:buSzPts val="1500"/>
              <a:buFont typeface="Arial"/>
              <a:buChar char="•"/>
            </a:pPr>
            <a:r>
              <a:rPr b="0" lang="en-US" sz="1500">
                <a:solidFill>
                  <a:srgbClr val="585858"/>
                </a:solidFill>
                <a:latin typeface="Calibri"/>
                <a:ea typeface="Calibri"/>
                <a:cs typeface="Calibri"/>
                <a:sym typeface="Calibri"/>
              </a:rPr>
              <a:t>Estimated PUD reserves</a:t>
            </a:r>
            <a:r>
              <a:rPr b="0" baseline="30000" lang="en-US" sz="1500">
                <a:solidFill>
                  <a:srgbClr val="585858"/>
                </a:solidFill>
                <a:latin typeface="Calibri"/>
                <a:ea typeface="Calibri"/>
                <a:cs typeface="Calibri"/>
                <a:sym typeface="Calibri"/>
              </a:rPr>
              <a:t>(1)</a:t>
            </a:r>
            <a:r>
              <a:rPr b="0" lang="en-US" sz="1500">
                <a:solidFill>
                  <a:srgbClr val="585858"/>
                </a:solidFill>
                <a:latin typeface="Calibri"/>
                <a:ea typeface="Calibri"/>
                <a:cs typeface="Calibri"/>
                <a:sym typeface="Calibri"/>
              </a:rPr>
              <a:t>: ~9 MMbls</a:t>
            </a:r>
            <a:endParaRPr sz="1500">
              <a:latin typeface="Calibri"/>
              <a:ea typeface="Calibri"/>
              <a:cs typeface="Calibri"/>
              <a:sym typeface="Calibri"/>
            </a:endParaRPr>
          </a:p>
          <a:p>
            <a:pPr indent="-225425" lvl="0" marL="238125" marR="0" rtl="0" algn="l">
              <a:lnSpc>
                <a:spcPct val="100000"/>
              </a:lnSpc>
              <a:spcBef>
                <a:spcPts val="0"/>
              </a:spcBef>
              <a:spcAft>
                <a:spcPts val="0"/>
              </a:spcAft>
              <a:buClr>
                <a:srgbClr val="585858"/>
              </a:buClr>
              <a:buSzPts val="1500"/>
              <a:buFont typeface="Arial"/>
              <a:buChar char="•"/>
            </a:pPr>
            <a:r>
              <a:rPr b="0" lang="en-US" sz="1500">
                <a:solidFill>
                  <a:srgbClr val="585858"/>
                </a:solidFill>
                <a:latin typeface="Calibri"/>
                <a:ea typeface="Calibri"/>
                <a:cs typeface="Calibri"/>
                <a:sym typeface="Calibri"/>
              </a:rPr>
              <a:t>Proved + Potential: 25-35 MMbls</a:t>
            </a:r>
            <a:endParaRPr sz="1500">
              <a:latin typeface="Calibri"/>
              <a:ea typeface="Calibri"/>
              <a:cs typeface="Calibri"/>
              <a:sym typeface="Calibri"/>
            </a:endParaRPr>
          </a:p>
          <a:p>
            <a:pPr indent="-225425" lvl="0" marL="238125" marR="0" rtl="0" algn="l">
              <a:lnSpc>
                <a:spcPct val="100000"/>
              </a:lnSpc>
              <a:spcBef>
                <a:spcPts val="0"/>
              </a:spcBef>
              <a:spcAft>
                <a:spcPts val="0"/>
              </a:spcAft>
              <a:buClr>
                <a:srgbClr val="585858"/>
              </a:buClr>
              <a:buSzPts val="1500"/>
              <a:buFont typeface="Arial"/>
              <a:buChar char="•"/>
            </a:pPr>
            <a:r>
              <a:rPr b="0" lang="en-US" sz="1500">
                <a:solidFill>
                  <a:srgbClr val="585858"/>
                </a:solidFill>
                <a:latin typeface="Calibri"/>
                <a:ea typeface="Calibri"/>
                <a:cs typeface="Calibri"/>
                <a:sym typeface="Calibri"/>
              </a:rPr>
              <a:t>Current production: ~2,100 Bbls</a:t>
            </a:r>
            <a:endParaRPr sz="1500">
              <a:latin typeface="Calibri"/>
              <a:ea typeface="Calibri"/>
              <a:cs typeface="Calibri"/>
              <a:sym typeface="Calibri"/>
            </a:endParaRPr>
          </a:p>
          <a:p>
            <a:pPr indent="-225425" lvl="0" marL="238125" marR="0" rtl="0" algn="l">
              <a:lnSpc>
                <a:spcPct val="100000"/>
              </a:lnSpc>
              <a:spcBef>
                <a:spcPts val="0"/>
              </a:spcBef>
              <a:spcAft>
                <a:spcPts val="0"/>
              </a:spcAft>
              <a:buClr>
                <a:srgbClr val="585858"/>
              </a:buClr>
              <a:buSzPts val="1500"/>
              <a:buFont typeface="Arial"/>
              <a:buChar char="•"/>
            </a:pPr>
            <a:r>
              <a:rPr b="0" lang="en-US" sz="1500">
                <a:solidFill>
                  <a:srgbClr val="585858"/>
                </a:solidFill>
                <a:latin typeface="Calibri"/>
                <a:ea typeface="Calibri"/>
                <a:cs typeface="Calibri"/>
                <a:sym typeface="Calibri"/>
              </a:rPr>
              <a:t>Acquisition cost: $71.5 million</a:t>
            </a:r>
            <a:endParaRPr sz="1500">
              <a:latin typeface="Calibri"/>
              <a:ea typeface="Calibri"/>
              <a:cs typeface="Calibri"/>
              <a:sym typeface="Calibri"/>
            </a:endParaRPr>
          </a:p>
          <a:p>
            <a:pPr indent="-225425" lvl="0" marL="238125" marR="5080" rtl="0" algn="l">
              <a:lnSpc>
                <a:spcPct val="100000"/>
              </a:lnSpc>
              <a:spcBef>
                <a:spcPts val="0"/>
              </a:spcBef>
              <a:spcAft>
                <a:spcPts val="0"/>
              </a:spcAft>
              <a:buClr>
                <a:srgbClr val="585858"/>
              </a:buClr>
              <a:buSzPts val="1500"/>
              <a:buFont typeface="Arial"/>
              <a:buChar char="•"/>
            </a:pPr>
            <a:r>
              <a:rPr b="0" lang="en-US" sz="1500">
                <a:solidFill>
                  <a:srgbClr val="585858"/>
                </a:solidFill>
                <a:latin typeface="Calibri"/>
                <a:ea typeface="Calibri"/>
                <a:cs typeface="Calibri"/>
                <a:sym typeface="Calibri"/>
              </a:rPr>
              <a:t>Accretive to near-term credit metrics based on  2018 estimated cash flow</a:t>
            </a:r>
            <a:endParaRPr sz="1500">
              <a:latin typeface="Calibri"/>
              <a:ea typeface="Calibri"/>
              <a:cs typeface="Calibri"/>
              <a:sym typeface="Calibri"/>
            </a:endParaRPr>
          </a:p>
          <a:p>
            <a:pPr indent="-225425" lvl="0" marL="238125" marR="137795" rtl="0" algn="l">
              <a:lnSpc>
                <a:spcPct val="100000"/>
              </a:lnSpc>
              <a:spcBef>
                <a:spcPts val="0"/>
              </a:spcBef>
              <a:spcAft>
                <a:spcPts val="0"/>
              </a:spcAft>
              <a:buClr>
                <a:srgbClr val="585858"/>
              </a:buClr>
              <a:buSzPts val="1500"/>
              <a:buFont typeface="Arial"/>
              <a:buChar char="•"/>
            </a:pPr>
            <a:r>
              <a:rPr b="0" lang="en-US" sz="1500">
                <a:solidFill>
                  <a:srgbClr val="585858"/>
                </a:solidFill>
                <a:latin typeface="Calibri"/>
                <a:ea typeface="Calibri"/>
                <a:cs typeface="Calibri"/>
                <a:sym typeface="Calibri"/>
              </a:rPr>
              <a:t>Minimal capital spend anticipated for 2017 &amp;  2018</a:t>
            </a:r>
            <a:endParaRPr sz="1500">
              <a:latin typeface="Calibri"/>
              <a:ea typeface="Calibri"/>
              <a:cs typeface="Calibri"/>
              <a:sym typeface="Calibri"/>
            </a:endParaRPr>
          </a:p>
          <a:p>
            <a:pPr indent="-225425" lvl="0" marL="238125" marR="0" rtl="0" algn="l">
              <a:lnSpc>
                <a:spcPct val="100000"/>
              </a:lnSpc>
              <a:spcBef>
                <a:spcPts val="0"/>
              </a:spcBef>
              <a:spcAft>
                <a:spcPts val="0"/>
              </a:spcAft>
              <a:buClr>
                <a:srgbClr val="585858"/>
              </a:buClr>
              <a:buSzPts val="1500"/>
              <a:buFont typeface="Arial"/>
              <a:buChar char="•"/>
            </a:pPr>
            <a:r>
              <a:rPr b="0" lang="en-US" sz="1500">
                <a:solidFill>
                  <a:srgbClr val="585858"/>
                </a:solidFill>
                <a:latin typeface="Calibri"/>
                <a:ea typeface="Calibri"/>
                <a:cs typeface="Calibri"/>
                <a:sym typeface="Calibri"/>
              </a:rPr>
              <a:t>Expected to close late June 2017</a:t>
            </a:r>
            <a:endParaRPr sz="1500">
              <a:latin typeface="Calibri"/>
              <a:ea typeface="Calibri"/>
              <a:cs typeface="Calibri"/>
              <a:sym typeface="Calibri"/>
            </a:endParaRPr>
          </a:p>
        </p:txBody>
      </p:sp>
      <p:sp>
        <p:nvSpPr>
          <p:cNvPr id="733" name="Google Shape;733;p16"/>
          <p:cNvSpPr/>
          <p:nvPr/>
        </p:nvSpPr>
        <p:spPr>
          <a:xfrm>
            <a:off x="6128765" y="1232661"/>
            <a:ext cx="2284200" cy="126900"/>
          </a:xfrm>
          <a:custGeom>
            <a:rect b="b" l="l" r="r" t="t"/>
            <a:pathLst>
              <a:path extrusionOk="0" h="120000" w="120000">
                <a:moveTo>
                  <a:pt x="116643" y="0"/>
                </a:moveTo>
                <a:lnTo>
                  <a:pt x="115345" y="4716"/>
                </a:lnTo>
                <a:lnTo>
                  <a:pt x="114285" y="17579"/>
                </a:lnTo>
                <a:lnTo>
                  <a:pt x="113570" y="36651"/>
                </a:lnTo>
                <a:lnTo>
                  <a:pt x="113307" y="60000"/>
                </a:lnTo>
                <a:lnTo>
                  <a:pt x="113570" y="83347"/>
                </a:lnTo>
                <a:lnTo>
                  <a:pt x="114285" y="102419"/>
                </a:lnTo>
                <a:lnTo>
                  <a:pt x="115345" y="115282"/>
                </a:lnTo>
                <a:lnTo>
                  <a:pt x="116643" y="120000"/>
                </a:lnTo>
                <a:lnTo>
                  <a:pt x="117944" y="115282"/>
                </a:lnTo>
                <a:lnTo>
                  <a:pt x="119004" y="102419"/>
                </a:lnTo>
                <a:lnTo>
                  <a:pt x="119718" y="83347"/>
                </a:lnTo>
                <a:lnTo>
                  <a:pt x="119875" y="69359"/>
                </a:lnTo>
                <a:lnTo>
                  <a:pt x="116643" y="69359"/>
                </a:lnTo>
                <a:lnTo>
                  <a:pt x="116643" y="50639"/>
                </a:lnTo>
                <a:lnTo>
                  <a:pt x="119875" y="50639"/>
                </a:lnTo>
                <a:lnTo>
                  <a:pt x="119718" y="36651"/>
                </a:lnTo>
                <a:lnTo>
                  <a:pt x="119004" y="17579"/>
                </a:lnTo>
                <a:lnTo>
                  <a:pt x="117944" y="4716"/>
                </a:lnTo>
                <a:lnTo>
                  <a:pt x="116643" y="0"/>
                </a:lnTo>
                <a:close/>
              </a:path>
              <a:path extrusionOk="0" h="120000" w="120000">
                <a:moveTo>
                  <a:pt x="113412" y="50639"/>
                </a:moveTo>
                <a:lnTo>
                  <a:pt x="0" y="50639"/>
                </a:lnTo>
                <a:lnTo>
                  <a:pt x="0" y="69359"/>
                </a:lnTo>
                <a:lnTo>
                  <a:pt x="113412" y="69359"/>
                </a:lnTo>
                <a:lnTo>
                  <a:pt x="113307" y="60000"/>
                </a:lnTo>
                <a:lnTo>
                  <a:pt x="113412" y="50639"/>
                </a:lnTo>
                <a:close/>
              </a:path>
              <a:path extrusionOk="0" h="120000" w="120000">
                <a:moveTo>
                  <a:pt x="119875" y="50639"/>
                </a:moveTo>
                <a:lnTo>
                  <a:pt x="116643" y="50639"/>
                </a:lnTo>
                <a:lnTo>
                  <a:pt x="116643" y="69359"/>
                </a:lnTo>
                <a:lnTo>
                  <a:pt x="119875" y="69359"/>
                </a:lnTo>
                <a:lnTo>
                  <a:pt x="119979" y="60000"/>
                </a:lnTo>
                <a:lnTo>
                  <a:pt x="119875" y="50639"/>
                </a:lnTo>
                <a:close/>
              </a:path>
            </a:pathLst>
          </a:custGeom>
          <a:solidFill>
            <a:srgbClr val="A4A4A4">
              <a:alpha val="7450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34" name="Google Shape;734;p16"/>
          <p:cNvSpPr/>
          <p:nvPr/>
        </p:nvSpPr>
        <p:spPr>
          <a:xfrm>
            <a:off x="7200138" y="3901185"/>
            <a:ext cx="1289100" cy="126900"/>
          </a:xfrm>
          <a:custGeom>
            <a:rect b="b" l="l" r="r" t="t"/>
            <a:pathLst>
              <a:path extrusionOk="0" h="120000" w="120000">
                <a:moveTo>
                  <a:pt x="114041" y="0"/>
                </a:moveTo>
                <a:lnTo>
                  <a:pt x="111741" y="4716"/>
                </a:lnTo>
                <a:lnTo>
                  <a:pt x="109862" y="17579"/>
                </a:lnTo>
                <a:lnTo>
                  <a:pt x="108594" y="36651"/>
                </a:lnTo>
                <a:lnTo>
                  <a:pt x="108129" y="60000"/>
                </a:lnTo>
                <a:lnTo>
                  <a:pt x="108594" y="83347"/>
                </a:lnTo>
                <a:lnTo>
                  <a:pt x="109862" y="102419"/>
                </a:lnTo>
                <a:lnTo>
                  <a:pt x="111741" y="115282"/>
                </a:lnTo>
                <a:lnTo>
                  <a:pt x="114041" y="120000"/>
                </a:lnTo>
                <a:lnTo>
                  <a:pt x="116341" y="115282"/>
                </a:lnTo>
                <a:lnTo>
                  <a:pt x="118220" y="102419"/>
                </a:lnTo>
                <a:lnTo>
                  <a:pt x="119487" y="83347"/>
                </a:lnTo>
                <a:lnTo>
                  <a:pt x="119766" y="69360"/>
                </a:lnTo>
                <a:lnTo>
                  <a:pt x="114041" y="69360"/>
                </a:lnTo>
                <a:lnTo>
                  <a:pt x="114041" y="50639"/>
                </a:lnTo>
                <a:lnTo>
                  <a:pt x="119766" y="50639"/>
                </a:lnTo>
                <a:lnTo>
                  <a:pt x="119487" y="36651"/>
                </a:lnTo>
                <a:lnTo>
                  <a:pt x="118220" y="17579"/>
                </a:lnTo>
                <a:lnTo>
                  <a:pt x="116341" y="4716"/>
                </a:lnTo>
                <a:lnTo>
                  <a:pt x="114041" y="0"/>
                </a:lnTo>
                <a:close/>
              </a:path>
              <a:path extrusionOk="0" h="120000" w="120000">
                <a:moveTo>
                  <a:pt x="108316" y="50639"/>
                </a:moveTo>
                <a:lnTo>
                  <a:pt x="0" y="50639"/>
                </a:lnTo>
                <a:lnTo>
                  <a:pt x="0" y="69360"/>
                </a:lnTo>
                <a:lnTo>
                  <a:pt x="108316" y="69360"/>
                </a:lnTo>
                <a:lnTo>
                  <a:pt x="108129" y="60000"/>
                </a:lnTo>
                <a:lnTo>
                  <a:pt x="108316" y="50639"/>
                </a:lnTo>
                <a:close/>
              </a:path>
              <a:path extrusionOk="0" h="120000" w="120000">
                <a:moveTo>
                  <a:pt x="119766" y="50639"/>
                </a:moveTo>
                <a:lnTo>
                  <a:pt x="114041" y="50639"/>
                </a:lnTo>
                <a:lnTo>
                  <a:pt x="114041" y="69360"/>
                </a:lnTo>
                <a:lnTo>
                  <a:pt x="119766" y="69360"/>
                </a:lnTo>
                <a:lnTo>
                  <a:pt x="119952" y="60000"/>
                </a:lnTo>
                <a:lnTo>
                  <a:pt x="119766" y="50639"/>
                </a:lnTo>
                <a:close/>
              </a:path>
            </a:pathLst>
          </a:custGeom>
          <a:solidFill>
            <a:srgbClr val="A4A4A4">
              <a:alpha val="7450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35" name="Google Shape;735;p16"/>
          <p:cNvSpPr/>
          <p:nvPr/>
        </p:nvSpPr>
        <p:spPr>
          <a:xfrm>
            <a:off x="4951476" y="6289547"/>
            <a:ext cx="5801995" cy="245745"/>
          </a:xfrm>
          <a:custGeom>
            <a:rect b="b" l="l" r="r" t="t"/>
            <a:pathLst>
              <a:path extrusionOk="0" h="120000" w="120000">
                <a:moveTo>
                  <a:pt x="0" y="0"/>
                </a:moveTo>
                <a:lnTo>
                  <a:pt x="0" y="119813"/>
                </a:lnTo>
                <a:lnTo>
                  <a:pt x="119997" y="119813"/>
                </a:lnTo>
                <a:lnTo>
                  <a:pt x="116151" y="13332"/>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36" name="Google Shape;736;p16"/>
          <p:cNvSpPr txBox="1"/>
          <p:nvPr/>
        </p:nvSpPr>
        <p:spPr>
          <a:xfrm>
            <a:off x="5031104" y="6328359"/>
            <a:ext cx="5585460" cy="1714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000">
                <a:solidFill>
                  <a:srgbClr val="585858"/>
                </a:solidFill>
                <a:latin typeface="Calibri"/>
                <a:ea typeface="Calibri"/>
                <a:cs typeface="Calibri"/>
                <a:sym typeface="Calibri"/>
              </a:rPr>
              <a:t>1)     Reserves based on current development plans.  See “Cautionary Statements” for additional  information.</a:t>
            </a:r>
            <a:endParaRPr sz="1000">
              <a:latin typeface="Calibri"/>
              <a:ea typeface="Calibri"/>
              <a:cs typeface="Calibri"/>
              <a:sym typeface="Calibri"/>
            </a:endParaRPr>
          </a:p>
        </p:txBody>
      </p:sp>
      <p:sp>
        <p:nvSpPr>
          <p:cNvPr id="737" name="Google Shape;737;p16"/>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738" name="Google Shape;738;p16"/>
          <p:cNvSpPr txBox="1"/>
          <p:nvPr>
            <p:ph idx="10" type="dt"/>
          </p:nvPr>
        </p:nvSpPr>
        <p:spPr>
          <a:xfrm>
            <a:off x="5493250" y="6543250"/>
            <a:ext cx="12288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16"/>
              </a:rPr>
              <a:t>www.denbury.com</a:t>
            </a:r>
            <a:endParaRPr/>
          </a:p>
        </p:txBody>
      </p:sp>
      <p:sp>
        <p:nvSpPr>
          <p:cNvPr id="739" name="Google Shape;739;p16"/>
          <p:cNvSpPr txBox="1"/>
          <p:nvPr/>
        </p:nvSpPr>
        <p:spPr>
          <a:xfrm>
            <a:off x="11432540" y="6543243"/>
            <a:ext cx="18097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lang="en-US" sz="1200">
                <a:solidFill>
                  <a:srgbClr val="7E7E7E"/>
                </a:solidFill>
                <a:latin typeface="Calibri"/>
                <a:ea typeface="Calibri"/>
                <a:cs typeface="Calibri"/>
                <a:sym typeface="Calibri"/>
              </a:rPr>
              <a:t>10</a:t>
            </a:r>
            <a:endParaRPr sz="1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17"/>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45" name="Google Shape;745;p17"/>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46" name="Google Shape;746;p17"/>
          <p:cNvSpPr/>
          <p:nvPr/>
        </p:nvSpPr>
        <p:spPr>
          <a:xfrm>
            <a:off x="495300" y="1493519"/>
            <a:ext cx="11201400" cy="4505325"/>
          </a:xfrm>
          <a:custGeom>
            <a:rect b="b" l="l" r="r" t="t"/>
            <a:pathLst>
              <a:path extrusionOk="0" h="120000" w="120000">
                <a:moveTo>
                  <a:pt x="0" y="119989"/>
                </a:moveTo>
                <a:lnTo>
                  <a:pt x="120000" y="119989"/>
                </a:lnTo>
                <a:lnTo>
                  <a:pt x="120000" y="0"/>
                </a:lnTo>
                <a:lnTo>
                  <a:pt x="0" y="0"/>
                </a:lnTo>
                <a:lnTo>
                  <a:pt x="0" y="119989"/>
                </a:lnTo>
                <a:close/>
              </a:path>
            </a:pathLst>
          </a:custGeom>
          <a:solidFill>
            <a:srgbClr val="F9F9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47" name="Google Shape;747;p17"/>
          <p:cNvSpPr/>
          <p:nvPr/>
        </p:nvSpPr>
        <p:spPr>
          <a:xfrm>
            <a:off x="9878821" y="1592707"/>
            <a:ext cx="1463040" cy="1950720"/>
          </a:xfrm>
          <a:custGeom>
            <a:rect b="b" l="l" r="r" t="t"/>
            <a:pathLst>
              <a:path extrusionOk="0" h="120000" w="120000">
                <a:moveTo>
                  <a:pt x="39989" y="0"/>
                </a:moveTo>
                <a:lnTo>
                  <a:pt x="39989" y="59992"/>
                </a:lnTo>
                <a:lnTo>
                  <a:pt x="0" y="111945"/>
                </a:lnTo>
                <a:lnTo>
                  <a:pt x="3694" y="113449"/>
                </a:lnTo>
                <a:lnTo>
                  <a:pt x="7478" y="114802"/>
                </a:lnTo>
                <a:lnTo>
                  <a:pt x="11344" y="116002"/>
                </a:lnTo>
                <a:lnTo>
                  <a:pt x="15283" y="117047"/>
                </a:lnTo>
                <a:lnTo>
                  <a:pt x="19287" y="117935"/>
                </a:lnTo>
                <a:lnTo>
                  <a:pt x="23348" y="118666"/>
                </a:lnTo>
                <a:lnTo>
                  <a:pt x="27456" y="119236"/>
                </a:lnTo>
                <a:lnTo>
                  <a:pt x="31605" y="119646"/>
                </a:lnTo>
                <a:lnTo>
                  <a:pt x="35785" y="119893"/>
                </a:lnTo>
                <a:lnTo>
                  <a:pt x="39989" y="119976"/>
                </a:lnTo>
                <a:lnTo>
                  <a:pt x="43981" y="119903"/>
                </a:lnTo>
                <a:lnTo>
                  <a:pt x="47923" y="119685"/>
                </a:lnTo>
                <a:lnTo>
                  <a:pt x="51809" y="119326"/>
                </a:lnTo>
                <a:lnTo>
                  <a:pt x="55635" y="118829"/>
                </a:lnTo>
                <a:lnTo>
                  <a:pt x="59397" y="118198"/>
                </a:lnTo>
                <a:lnTo>
                  <a:pt x="63090" y="117437"/>
                </a:lnTo>
                <a:lnTo>
                  <a:pt x="66709" y="116548"/>
                </a:lnTo>
                <a:lnTo>
                  <a:pt x="70250" y="115535"/>
                </a:lnTo>
                <a:lnTo>
                  <a:pt x="73709" y="114402"/>
                </a:lnTo>
                <a:lnTo>
                  <a:pt x="77080" y="113151"/>
                </a:lnTo>
                <a:lnTo>
                  <a:pt x="80359" y="111787"/>
                </a:lnTo>
                <a:lnTo>
                  <a:pt x="83541" y="110313"/>
                </a:lnTo>
                <a:lnTo>
                  <a:pt x="86622" y="108732"/>
                </a:lnTo>
                <a:lnTo>
                  <a:pt x="89598" y="107048"/>
                </a:lnTo>
                <a:lnTo>
                  <a:pt x="92464" y="105264"/>
                </a:lnTo>
                <a:lnTo>
                  <a:pt x="95214" y="103384"/>
                </a:lnTo>
                <a:lnTo>
                  <a:pt x="97845" y="101411"/>
                </a:lnTo>
                <a:lnTo>
                  <a:pt x="100353" y="99348"/>
                </a:lnTo>
                <a:lnTo>
                  <a:pt x="102731" y="97199"/>
                </a:lnTo>
                <a:lnTo>
                  <a:pt x="104977" y="94967"/>
                </a:lnTo>
                <a:lnTo>
                  <a:pt x="107085" y="92656"/>
                </a:lnTo>
                <a:lnTo>
                  <a:pt x="109050" y="90269"/>
                </a:lnTo>
                <a:lnTo>
                  <a:pt x="110869" y="87810"/>
                </a:lnTo>
                <a:lnTo>
                  <a:pt x="112536" y="85281"/>
                </a:lnTo>
                <a:lnTo>
                  <a:pt x="114047" y="82688"/>
                </a:lnTo>
                <a:lnTo>
                  <a:pt x="115397" y="80032"/>
                </a:lnTo>
                <a:lnTo>
                  <a:pt x="116582" y="77318"/>
                </a:lnTo>
                <a:lnTo>
                  <a:pt x="117598" y="74548"/>
                </a:lnTo>
                <a:lnTo>
                  <a:pt x="118439" y="71726"/>
                </a:lnTo>
                <a:lnTo>
                  <a:pt x="119101" y="68857"/>
                </a:lnTo>
                <a:lnTo>
                  <a:pt x="119580" y="65942"/>
                </a:lnTo>
                <a:lnTo>
                  <a:pt x="119870" y="62986"/>
                </a:lnTo>
                <a:lnTo>
                  <a:pt x="119968" y="59992"/>
                </a:lnTo>
                <a:lnTo>
                  <a:pt x="119870" y="56997"/>
                </a:lnTo>
                <a:lnTo>
                  <a:pt x="119580" y="54041"/>
                </a:lnTo>
                <a:lnTo>
                  <a:pt x="119101" y="51126"/>
                </a:lnTo>
                <a:lnTo>
                  <a:pt x="118439" y="48257"/>
                </a:lnTo>
                <a:lnTo>
                  <a:pt x="117598" y="45435"/>
                </a:lnTo>
                <a:lnTo>
                  <a:pt x="116582" y="42665"/>
                </a:lnTo>
                <a:lnTo>
                  <a:pt x="115397" y="39950"/>
                </a:lnTo>
                <a:lnTo>
                  <a:pt x="114047" y="37294"/>
                </a:lnTo>
                <a:lnTo>
                  <a:pt x="112536" y="34700"/>
                </a:lnTo>
                <a:lnTo>
                  <a:pt x="110869" y="32172"/>
                </a:lnTo>
                <a:lnTo>
                  <a:pt x="109050" y="29712"/>
                </a:lnTo>
                <a:lnTo>
                  <a:pt x="107085" y="27325"/>
                </a:lnTo>
                <a:lnTo>
                  <a:pt x="104977" y="25014"/>
                </a:lnTo>
                <a:lnTo>
                  <a:pt x="102731" y="22782"/>
                </a:lnTo>
                <a:lnTo>
                  <a:pt x="100353" y="20632"/>
                </a:lnTo>
                <a:lnTo>
                  <a:pt x="97845" y="18569"/>
                </a:lnTo>
                <a:lnTo>
                  <a:pt x="95214" y="16595"/>
                </a:lnTo>
                <a:lnTo>
                  <a:pt x="92464" y="14714"/>
                </a:lnTo>
                <a:lnTo>
                  <a:pt x="89598" y="12930"/>
                </a:lnTo>
                <a:lnTo>
                  <a:pt x="86622" y="11246"/>
                </a:lnTo>
                <a:lnTo>
                  <a:pt x="83541" y="9665"/>
                </a:lnTo>
                <a:lnTo>
                  <a:pt x="80359" y="8190"/>
                </a:lnTo>
                <a:lnTo>
                  <a:pt x="77080" y="6826"/>
                </a:lnTo>
                <a:lnTo>
                  <a:pt x="73709" y="5575"/>
                </a:lnTo>
                <a:lnTo>
                  <a:pt x="70250" y="4442"/>
                </a:lnTo>
                <a:lnTo>
                  <a:pt x="66709" y="3429"/>
                </a:lnTo>
                <a:lnTo>
                  <a:pt x="63090" y="2539"/>
                </a:lnTo>
                <a:lnTo>
                  <a:pt x="59397" y="1778"/>
                </a:lnTo>
                <a:lnTo>
                  <a:pt x="55635" y="1147"/>
                </a:lnTo>
                <a:lnTo>
                  <a:pt x="51809" y="650"/>
                </a:lnTo>
                <a:lnTo>
                  <a:pt x="47923" y="291"/>
                </a:lnTo>
                <a:lnTo>
                  <a:pt x="43981" y="73"/>
                </a:lnTo>
                <a:lnTo>
                  <a:pt x="39989"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48" name="Google Shape;748;p17"/>
          <p:cNvSpPr/>
          <p:nvPr/>
        </p:nvSpPr>
        <p:spPr>
          <a:xfrm>
            <a:off x="9391170" y="2365120"/>
            <a:ext cx="975360" cy="1047750"/>
          </a:xfrm>
          <a:custGeom>
            <a:rect b="b" l="l" r="r" t="t"/>
            <a:pathLst>
              <a:path extrusionOk="0" h="120000" w="120000">
                <a:moveTo>
                  <a:pt x="2621" y="0"/>
                </a:moveTo>
                <a:lnTo>
                  <a:pt x="1523" y="5464"/>
                </a:lnTo>
                <a:lnTo>
                  <a:pt x="724" y="10930"/>
                </a:lnTo>
                <a:lnTo>
                  <a:pt x="217" y="16388"/>
                </a:lnTo>
                <a:lnTo>
                  <a:pt x="0" y="21830"/>
                </a:lnTo>
                <a:lnTo>
                  <a:pt x="67" y="27247"/>
                </a:lnTo>
                <a:lnTo>
                  <a:pt x="416" y="32630"/>
                </a:lnTo>
                <a:lnTo>
                  <a:pt x="1041" y="37972"/>
                </a:lnTo>
                <a:lnTo>
                  <a:pt x="1939" y="43262"/>
                </a:lnTo>
                <a:lnTo>
                  <a:pt x="3105" y="48493"/>
                </a:lnTo>
                <a:lnTo>
                  <a:pt x="4536" y="53656"/>
                </a:lnTo>
                <a:lnTo>
                  <a:pt x="6227" y="58743"/>
                </a:lnTo>
                <a:lnTo>
                  <a:pt x="8174" y="63743"/>
                </a:lnTo>
                <a:lnTo>
                  <a:pt x="10373" y="68650"/>
                </a:lnTo>
                <a:lnTo>
                  <a:pt x="12820" y="73455"/>
                </a:lnTo>
                <a:lnTo>
                  <a:pt x="15510" y="78148"/>
                </a:lnTo>
                <a:lnTo>
                  <a:pt x="18440" y="82721"/>
                </a:lnTo>
                <a:lnTo>
                  <a:pt x="21605" y="87165"/>
                </a:lnTo>
                <a:lnTo>
                  <a:pt x="25001" y="91473"/>
                </a:lnTo>
                <a:lnTo>
                  <a:pt x="28624" y="95634"/>
                </a:lnTo>
                <a:lnTo>
                  <a:pt x="32470" y="99641"/>
                </a:lnTo>
                <a:lnTo>
                  <a:pt x="36535" y="103485"/>
                </a:lnTo>
                <a:lnTo>
                  <a:pt x="40815" y="107157"/>
                </a:lnTo>
                <a:lnTo>
                  <a:pt x="45305" y="110649"/>
                </a:lnTo>
                <a:lnTo>
                  <a:pt x="50001" y="113952"/>
                </a:lnTo>
                <a:lnTo>
                  <a:pt x="54900" y="117057"/>
                </a:lnTo>
                <a:lnTo>
                  <a:pt x="59996" y="119956"/>
                </a:lnTo>
                <a:lnTo>
                  <a:pt x="119980" y="23228"/>
                </a:lnTo>
                <a:lnTo>
                  <a:pt x="2621" y="0"/>
                </a:lnTo>
                <a:close/>
              </a:path>
            </a:pathLst>
          </a:custGeom>
          <a:solidFill>
            <a:srgbClr val="789F2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49" name="Google Shape;749;p17"/>
          <p:cNvSpPr/>
          <p:nvPr/>
        </p:nvSpPr>
        <p:spPr>
          <a:xfrm>
            <a:off x="9412478" y="2171319"/>
            <a:ext cx="954405" cy="396875"/>
          </a:xfrm>
          <a:custGeom>
            <a:rect b="b" l="l" r="r" t="t"/>
            <a:pathLst>
              <a:path extrusionOk="0" h="120000" w="120000">
                <a:moveTo>
                  <a:pt x="7920" y="0"/>
                </a:moveTo>
                <a:lnTo>
                  <a:pt x="5465" y="14264"/>
                </a:lnTo>
                <a:lnTo>
                  <a:pt x="3325" y="28809"/>
                </a:lnTo>
                <a:lnTo>
                  <a:pt x="1502" y="43599"/>
                </a:lnTo>
                <a:lnTo>
                  <a:pt x="0" y="58598"/>
                </a:lnTo>
                <a:lnTo>
                  <a:pt x="119936" y="119922"/>
                </a:lnTo>
                <a:lnTo>
                  <a:pt x="7920" y="0"/>
                </a:lnTo>
                <a:close/>
              </a:path>
            </a:pathLst>
          </a:custGeom>
          <a:solidFill>
            <a:srgbClr val="F1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0" name="Google Shape;750;p17"/>
          <p:cNvSpPr/>
          <p:nvPr/>
        </p:nvSpPr>
        <p:spPr>
          <a:xfrm>
            <a:off x="9475469" y="1592707"/>
            <a:ext cx="890905" cy="975360"/>
          </a:xfrm>
          <a:custGeom>
            <a:rect b="b" l="l" r="r" t="t"/>
            <a:pathLst>
              <a:path extrusionOk="0" h="120000" w="120000">
                <a:moveTo>
                  <a:pt x="119999" y="0"/>
                </a:moveTo>
                <a:lnTo>
                  <a:pt x="113262" y="157"/>
                </a:lnTo>
                <a:lnTo>
                  <a:pt x="106589" y="624"/>
                </a:lnTo>
                <a:lnTo>
                  <a:pt x="99993" y="1395"/>
                </a:lnTo>
                <a:lnTo>
                  <a:pt x="93483" y="2464"/>
                </a:lnTo>
                <a:lnTo>
                  <a:pt x="87070" y="3825"/>
                </a:lnTo>
                <a:lnTo>
                  <a:pt x="80764" y="5472"/>
                </a:lnTo>
                <a:lnTo>
                  <a:pt x="74575" y="7398"/>
                </a:lnTo>
                <a:lnTo>
                  <a:pt x="68515" y="9597"/>
                </a:lnTo>
                <a:lnTo>
                  <a:pt x="62592" y="12063"/>
                </a:lnTo>
                <a:lnTo>
                  <a:pt x="56819" y="14790"/>
                </a:lnTo>
                <a:lnTo>
                  <a:pt x="51204" y="17772"/>
                </a:lnTo>
                <a:lnTo>
                  <a:pt x="45758" y="21003"/>
                </a:lnTo>
                <a:lnTo>
                  <a:pt x="40492" y="24476"/>
                </a:lnTo>
                <a:lnTo>
                  <a:pt x="35417" y="28185"/>
                </a:lnTo>
                <a:lnTo>
                  <a:pt x="30542" y="32125"/>
                </a:lnTo>
                <a:lnTo>
                  <a:pt x="25877" y="36288"/>
                </a:lnTo>
                <a:lnTo>
                  <a:pt x="21434" y="40669"/>
                </a:lnTo>
                <a:lnTo>
                  <a:pt x="17222" y="45262"/>
                </a:lnTo>
                <a:lnTo>
                  <a:pt x="13252" y="50061"/>
                </a:lnTo>
                <a:lnTo>
                  <a:pt x="9535" y="55059"/>
                </a:lnTo>
                <a:lnTo>
                  <a:pt x="6080" y="60250"/>
                </a:lnTo>
                <a:lnTo>
                  <a:pt x="2898" y="65628"/>
                </a:lnTo>
                <a:lnTo>
                  <a:pt x="0" y="71187"/>
                </a:lnTo>
                <a:lnTo>
                  <a:pt x="119999" y="119984"/>
                </a:lnTo>
                <a:lnTo>
                  <a:pt x="119999" y="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1" name="Google Shape;751;p17"/>
          <p:cNvSpPr txBox="1"/>
          <p:nvPr/>
        </p:nvSpPr>
        <p:spPr>
          <a:xfrm>
            <a:off x="10594975" y="2299461"/>
            <a:ext cx="336550"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200">
                <a:solidFill>
                  <a:srgbClr val="FFFFFF"/>
                </a:solidFill>
                <a:latin typeface="Calibri"/>
                <a:ea typeface="Calibri"/>
                <a:cs typeface="Calibri"/>
                <a:sym typeface="Calibri"/>
              </a:rPr>
              <a:t>$175</a:t>
            </a:r>
            <a:endParaRPr sz="1200">
              <a:latin typeface="Calibri"/>
              <a:ea typeface="Calibri"/>
              <a:cs typeface="Calibri"/>
              <a:sym typeface="Calibri"/>
            </a:endParaRPr>
          </a:p>
        </p:txBody>
      </p:sp>
      <p:sp>
        <p:nvSpPr>
          <p:cNvPr id="752" name="Google Shape;752;p17"/>
          <p:cNvSpPr txBox="1"/>
          <p:nvPr/>
        </p:nvSpPr>
        <p:spPr>
          <a:xfrm>
            <a:off x="9624821" y="2681985"/>
            <a:ext cx="259079"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200">
                <a:solidFill>
                  <a:srgbClr val="FFFFFF"/>
                </a:solidFill>
                <a:latin typeface="Calibri"/>
                <a:ea typeface="Calibri"/>
                <a:cs typeface="Calibri"/>
                <a:sym typeface="Calibri"/>
              </a:rPr>
              <a:t>$60</a:t>
            </a:r>
            <a:endParaRPr sz="1200">
              <a:latin typeface="Calibri"/>
              <a:ea typeface="Calibri"/>
              <a:cs typeface="Calibri"/>
              <a:sym typeface="Calibri"/>
            </a:endParaRPr>
          </a:p>
        </p:txBody>
      </p:sp>
      <p:sp>
        <p:nvSpPr>
          <p:cNvPr id="753" name="Google Shape;753;p17"/>
          <p:cNvSpPr txBox="1"/>
          <p:nvPr/>
        </p:nvSpPr>
        <p:spPr>
          <a:xfrm>
            <a:off x="9443973" y="2197353"/>
            <a:ext cx="259079" cy="2038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200">
                <a:solidFill>
                  <a:srgbClr val="FFFFFF"/>
                </a:solidFill>
                <a:latin typeface="Calibri"/>
                <a:ea typeface="Calibri"/>
                <a:cs typeface="Calibri"/>
                <a:sym typeface="Calibri"/>
              </a:rPr>
              <a:t>$10</a:t>
            </a:r>
            <a:endParaRPr sz="1200">
              <a:latin typeface="Calibri"/>
              <a:ea typeface="Calibri"/>
              <a:cs typeface="Calibri"/>
              <a:sym typeface="Calibri"/>
            </a:endParaRPr>
          </a:p>
        </p:txBody>
      </p:sp>
      <p:sp>
        <p:nvSpPr>
          <p:cNvPr id="754" name="Google Shape;754;p17"/>
          <p:cNvSpPr txBox="1"/>
          <p:nvPr/>
        </p:nvSpPr>
        <p:spPr>
          <a:xfrm>
            <a:off x="9897236" y="1918080"/>
            <a:ext cx="259079" cy="2038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200">
                <a:solidFill>
                  <a:srgbClr val="FFFFFF"/>
                </a:solidFill>
                <a:latin typeface="Calibri"/>
                <a:ea typeface="Calibri"/>
                <a:cs typeface="Calibri"/>
                <a:sym typeface="Calibri"/>
              </a:rPr>
              <a:t>$55</a:t>
            </a:r>
            <a:endParaRPr sz="1200">
              <a:latin typeface="Calibri"/>
              <a:ea typeface="Calibri"/>
              <a:cs typeface="Calibri"/>
              <a:sym typeface="Calibri"/>
            </a:endParaRPr>
          </a:p>
        </p:txBody>
      </p:sp>
      <p:sp>
        <p:nvSpPr>
          <p:cNvPr id="755" name="Google Shape;755;p17"/>
          <p:cNvSpPr/>
          <p:nvPr/>
        </p:nvSpPr>
        <p:spPr>
          <a:xfrm>
            <a:off x="7074407" y="3678935"/>
            <a:ext cx="83820" cy="83820"/>
          </a:xfrm>
          <a:custGeom>
            <a:rect b="b" l="l" r="r" t="t"/>
            <a:pathLst>
              <a:path extrusionOk="0" h="120000" w="120000">
                <a:moveTo>
                  <a:pt x="0" y="119998"/>
                </a:moveTo>
                <a:lnTo>
                  <a:pt x="120000" y="119998"/>
                </a:lnTo>
                <a:lnTo>
                  <a:pt x="120000" y="0"/>
                </a:lnTo>
                <a:lnTo>
                  <a:pt x="0" y="0"/>
                </a:lnTo>
                <a:lnTo>
                  <a:pt x="0" y="119998"/>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6" name="Google Shape;756;p17"/>
          <p:cNvSpPr/>
          <p:nvPr/>
        </p:nvSpPr>
        <p:spPr>
          <a:xfrm>
            <a:off x="7732776" y="3678935"/>
            <a:ext cx="83820" cy="83820"/>
          </a:xfrm>
          <a:custGeom>
            <a:rect b="b" l="l" r="r" t="t"/>
            <a:pathLst>
              <a:path extrusionOk="0" h="120000" w="120000">
                <a:moveTo>
                  <a:pt x="0" y="119998"/>
                </a:moveTo>
                <a:lnTo>
                  <a:pt x="120000" y="119998"/>
                </a:lnTo>
                <a:lnTo>
                  <a:pt x="120000" y="0"/>
                </a:lnTo>
                <a:lnTo>
                  <a:pt x="0" y="0"/>
                </a:lnTo>
                <a:lnTo>
                  <a:pt x="0" y="119998"/>
                </a:lnTo>
                <a:close/>
              </a:path>
            </a:pathLst>
          </a:custGeom>
          <a:solidFill>
            <a:srgbClr val="789F2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7" name="Google Shape;757;p17"/>
          <p:cNvSpPr/>
          <p:nvPr/>
        </p:nvSpPr>
        <p:spPr>
          <a:xfrm>
            <a:off x="8692895" y="3678935"/>
            <a:ext cx="83820" cy="83820"/>
          </a:xfrm>
          <a:custGeom>
            <a:rect b="b" l="l" r="r" t="t"/>
            <a:pathLst>
              <a:path extrusionOk="0" h="120000" w="120000">
                <a:moveTo>
                  <a:pt x="0" y="119998"/>
                </a:moveTo>
                <a:lnTo>
                  <a:pt x="120000" y="119998"/>
                </a:lnTo>
                <a:lnTo>
                  <a:pt x="120000" y="0"/>
                </a:lnTo>
                <a:lnTo>
                  <a:pt x="0" y="0"/>
                </a:lnTo>
                <a:lnTo>
                  <a:pt x="0" y="119998"/>
                </a:lnTo>
                <a:close/>
              </a:path>
            </a:pathLst>
          </a:custGeom>
          <a:solidFill>
            <a:srgbClr val="F1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8" name="Google Shape;758;p17"/>
          <p:cNvSpPr/>
          <p:nvPr/>
        </p:nvSpPr>
        <p:spPr>
          <a:xfrm>
            <a:off x="10174223" y="3678935"/>
            <a:ext cx="83820" cy="83820"/>
          </a:xfrm>
          <a:custGeom>
            <a:rect b="b" l="l" r="r" t="t"/>
            <a:pathLst>
              <a:path extrusionOk="0" h="120000" w="120000">
                <a:moveTo>
                  <a:pt x="0" y="119998"/>
                </a:moveTo>
                <a:lnTo>
                  <a:pt x="120000" y="119998"/>
                </a:lnTo>
                <a:lnTo>
                  <a:pt x="120000" y="0"/>
                </a:lnTo>
                <a:lnTo>
                  <a:pt x="0" y="0"/>
                </a:lnTo>
                <a:lnTo>
                  <a:pt x="0" y="119998"/>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9" name="Google Shape;759;p17"/>
          <p:cNvSpPr/>
          <p:nvPr/>
        </p:nvSpPr>
        <p:spPr>
          <a:xfrm>
            <a:off x="496062" y="1481327"/>
            <a:ext cx="11201400" cy="20320"/>
          </a:xfrm>
          <a:custGeom>
            <a:rect b="b" l="l" r="r" t="t"/>
            <a:pathLst>
              <a:path extrusionOk="0" h="120000" w="120000">
                <a:moveTo>
                  <a:pt x="0" y="116999"/>
                </a:moveTo>
                <a:lnTo>
                  <a:pt x="120000" y="116999"/>
                </a:lnTo>
                <a:lnTo>
                  <a:pt x="120000" y="0"/>
                </a:lnTo>
                <a:lnTo>
                  <a:pt x="0" y="0"/>
                </a:lnTo>
                <a:lnTo>
                  <a:pt x="0" y="116999"/>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60" name="Google Shape;760;p17"/>
          <p:cNvSpPr/>
          <p:nvPr/>
        </p:nvSpPr>
        <p:spPr>
          <a:xfrm>
            <a:off x="484631" y="1182624"/>
            <a:ext cx="3840479" cy="311150"/>
          </a:xfrm>
          <a:custGeom>
            <a:rect b="b" l="l" r="r" t="t"/>
            <a:pathLst>
              <a:path extrusionOk="0" h="120000" w="120000">
                <a:moveTo>
                  <a:pt x="113127" y="0"/>
                </a:moveTo>
                <a:lnTo>
                  <a:pt x="6871" y="0"/>
                </a:lnTo>
                <a:lnTo>
                  <a:pt x="4699" y="1020"/>
                </a:lnTo>
                <a:lnTo>
                  <a:pt x="2813" y="3860"/>
                </a:lnTo>
                <a:lnTo>
                  <a:pt x="1325" y="8188"/>
                </a:lnTo>
                <a:lnTo>
                  <a:pt x="350" y="13673"/>
                </a:lnTo>
                <a:lnTo>
                  <a:pt x="0" y="19983"/>
                </a:lnTo>
                <a:lnTo>
                  <a:pt x="0" y="119902"/>
                </a:lnTo>
                <a:lnTo>
                  <a:pt x="120000" y="119902"/>
                </a:lnTo>
                <a:lnTo>
                  <a:pt x="120000" y="19983"/>
                </a:lnTo>
                <a:lnTo>
                  <a:pt x="118674" y="8188"/>
                </a:lnTo>
                <a:lnTo>
                  <a:pt x="117186" y="3860"/>
                </a:lnTo>
                <a:lnTo>
                  <a:pt x="115300" y="1020"/>
                </a:lnTo>
                <a:lnTo>
                  <a:pt x="113127"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61" name="Google Shape;761;p17"/>
          <p:cNvSpPr txBox="1"/>
          <p:nvPr/>
        </p:nvSpPr>
        <p:spPr>
          <a:xfrm>
            <a:off x="902309" y="1210436"/>
            <a:ext cx="3004185"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600">
                <a:solidFill>
                  <a:srgbClr val="FFFFFF"/>
                </a:solidFill>
                <a:latin typeface="Calibri"/>
                <a:ea typeface="Calibri"/>
                <a:cs typeface="Calibri"/>
                <a:sym typeface="Calibri"/>
              </a:rPr>
              <a:t>2017 Development Capital Budget</a:t>
            </a:r>
            <a:r>
              <a:rPr baseline="30000" lang="en-US" sz="1575">
                <a:solidFill>
                  <a:srgbClr val="FFFFFF"/>
                </a:solidFill>
                <a:latin typeface="Calibri"/>
                <a:ea typeface="Calibri"/>
                <a:cs typeface="Calibri"/>
                <a:sym typeface="Calibri"/>
              </a:rPr>
              <a:t>(1)</a:t>
            </a:r>
            <a:endParaRPr baseline="30000" sz="1575">
              <a:latin typeface="Calibri"/>
              <a:ea typeface="Calibri"/>
              <a:cs typeface="Calibri"/>
              <a:sym typeface="Calibri"/>
            </a:endParaRPr>
          </a:p>
        </p:txBody>
      </p:sp>
      <p:sp>
        <p:nvSpPr>
          <p:cNvPr id="762" name="Google Shape;762;p17"/>
          <p:cNvSpPr/>
          <p:nvPr/>
        </p:nvSpPr>
        <p:spPr>
          <a:xfrm>
            <a:off x="484631" y="3653028"/>
            <a:ext cx="3840479" cy="307975"/>
          </a:xfrm>
          <a:custGeom>
            <a:rect b="b" l="l" r="r" t="t"/>
            <a:pathLst>
              <a:path extrusionOk="0" h="120000" w="120000">
                <a:moveTo>
                  <a:pt x="113127" y="0"/>
                </a:moveTo>
                <a:lnTo>
                  <a:pt x="6871" y="0"/>
                </a:lnTo>
                <a:lnTo>
                  <a:pt x="4699" y="1019"/>
                </a:lnTo>
                <a:lnTo>
                  <a:pt x="2813" y="3858"/>
                </a:lnTo>
                <a:lnTo>
                  <a:pt x="1325" y="8187"/>
                </a:lnTo>
                <a:lnTo>
                  <a:pt x="350" y="13674"/>
                </a:lnTo>
                <a:lnTo>
                  <a:pt x="0" y="19991"/>
                </a:lnTo>
                <a:lnTo>
                  <a:pt x="0" y="119950"/>
                </a:lnTo>
                <a:lnTo>
                  <a:pt x="120000" y="119950"/>
                </a:lnTo>
                <a:lnTo>
                  <a:pt x="120000" y="19991"/>
                </a:lnTo>
                <a:lnTo>
                  <a:pt x="118674" y="8187"/>
                </a:lnTo>
                <a:lnTo>
                  <a:pt x="117186" y="3858"/>
                </a:lnTo>
                <a:lnTo>
                  <a:pt x="115300" y="1019"/>
                </a:lnTo>
                <a:lnTo>
                  <a:pt x="113127"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63" name="Google Shape;763;p17"/>
          <p:cNvSpPr txBox="1"/>
          <p:nvPr/>
        </p:nvSpPr>
        <p:spPr>
          <a:xfrm>
            <a:off x="1294002" y="3680586"/>
            <a:ext cx="2219960"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600">
                <a:solidFill>
                  <a:srgbClr val="FFFFFF"/>
                </a:solidFill>
                <a:latin typeface="Calibri"/>
                <a:ea typeface="Calibri"/>
                <a:cs typeface="Calibri"/>
                <a:sym typeface="Calibri"/>
              </a:rPr>
              <a:t>2017 Production Guidance</a:t>
            </a:r>
            <a:endParaRPr sz="1600">
              <a:latin typeface="Calibri"/>
              <a:ea typeface="Calibri"/>
              <a:cs typeface="Calibri"/>
              <a:sym typeface="Calibri"/>
            </a:endParaRPr>
          </a:p>
        </p:txBody>
      </p:sp>
      <p:sp>
        <p:nvSpPr>
          <p:cNvPr id="764" name="Google Shape;764;p17"/>
          <p:cNvSpPr txBox="1"/>
          <p:nvPr/>
        </p:nvSpPr>
        <p:spPr>
          <a:xfrm>
            <a:off x="6890131" y="3612515"/>
            <a:ext cx="3237865" cy="685800"/>
          </a:xfrm>
          <a:prstGeom prst="rect">
            <a:avLst/>
          </a:prstGeom>
          <a:noFill/>
          <a:ln>
            <a:noFill/>
          </a:ln>
        </p:spPr>
        <p:txBody>
          <a:bodyPr anchorCtr="0" anchor="t" bIns="0" lIns="0" spcFirstLastPara="1" rIns="0" wrap="square" tIns="0">
            <a:noAutofit/>
          </a:bodyPr>
          <a:lstStyle/>
          <a:p>
            <a:pPr indent="-1270" lvl="0" marL="306070" marR="0" rtl="0" algn="l">
              <a:lnSpc>
                <a:spcPct val="100000"/>
              </a:lnSpc>
              <a:spcBef>
                <a:spcPts val="0"/>
              </a:spcBef>
              <a:spcAft>
                <a:spcPts val="0"/>
              </a:spcAft>
              <a:buNone/>
            </a:pPr>
            <a:r>
              <a:rPr b="0" lang="en-US" sz="1200">
                <a:latin typeface="Calibri"/>
                <a:ea typeface="Calibri"/>
                <a:cs typeface="Calibri"/>
                <a:sym typeface="Calibri"/>
              </a:rPr>
              <a:t>Tertiary	Non-Tertiary	CO2 Sources &amp; Other</a:t>
            </a:r>
            <a:endParaRPr sz="1200">
              <a:latin typeface="Calibri"/>
              <a:ea typeface="Calibri"/>
              <a:cs typeface="Calibri"/>
              <a:sym typeface="Calibri"/>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12700" marR="0" rtl="0" algn="l">
              <a:lnSpc>
                <a:spcPct val="100000"/>
              </a:lnSpc>
              <a:spcBef>
                <a:spcPts val="730"/>
              </a:spcBef>
              <a:spcAft>
                <a:spcPts val="0"/>
              </a:spcAft>
              <a:buNone/>
            </a:pPr>
            <a:r>
              <a:rPr b="0" lang="en-US" sz="1400">
                <a:latin typeface="Calibri"/>
                <a:ea typeface="Calibri"/>
                <a:cs typeface="Calibri"/>
                <a:sym typeface="Calibri"/>
              </a:rPr>
              <a:t>CONTINUING PRODUCTION (BOE/D)</a:t>
            </a:r>
            <a:r>
              <a:rPr b="0" baseline="30000" lang="en-US" sz="1350">
                <a:latin typeface="Calibri"/>
                <a:ea typeface="Calibri"/>
                <a:cs typeface="Calibri"/>
                <a:sym typeface="Calibri"/>
              </a:rPr>
              <a:t>(3)</a:t>
            </a:r>
            <a:endParaRPr baseline="30000" sz="1350">
              <a:latin typeface="Calibri"/>
              <a:ea typeface="Calibri"/>
              <a:cs typeface="Calibri"/>
              <a:sym typeface="Calibri"/>
            </a:endParaRPr>
          </a:p>
        </p:txBody>
      </p:sp>
      <p:sp>
        <p:nvSpPr>
          <p:cNvPr id="765" name="Google Shape;765;p17"/>
          <p:cNvSpPr txBox="1"/>
          <p:nvPr/>
        </p:nvSpPr>
        <p:spPr>
          <a:xfrm>
            <a:off x="1008380" y="4349750"/>
            <a:ext cx="4779645" cy="448945"/>
          </a:xfrm>
          <a:prstGeom prst="rect">
            <a:avLst/>
          </a:prstGeom>
          <a:noFill/>
          <a:ln>
            <a:noFill/>
          </a:ln>
        </p:spPr>
        <p:txBody>
          <a:bodyPr anchorCtr="0" anchor="t" bIns="0" lIns="0" spcFirstLastPara="1" rIns="0" wrap="square" tIns="0">
            <a:noAutofit/>
          </a:bodyPr>
          <a:lstStyle/>
          <a:p>
            <a:pPr indent="-286385" lvl="0" marL="299085" marR="5080" rtl="0" algn="l">
              <a:lnSpc>
                <a:spcPct val="100000"/>
              </a:lnSpc>
              <a:spcBef>
                <a:spcPts val="0"/>
              </a:spcBef>
              <a:spcAft>
                <a:spcPts val="0"/>
              </a:spcAft>
              <a:buSzPts val="1400"/>
              <a:buFont typeface="Arial"/>
              <a:buChar char="•"/>
            </a:pPr>
            <a:r>
              <a:rPr b="0" lang="en-US" sz="1400">
                <a:latin typeface="Calibri"/>
                <a:ea typeface="Calibri"/>
                <a:cs typeface="Calibri"/>
                <a:sym typeface="Calibri"/>
              </a:rPr>
              <a:t>Expect 2017 full-year production to be relatively flat with 2016  exit rate on capital spending of ~$300 million</a:t>
            </a:r>
            <a:endParaRPr sz="1400">
              <a:latin typeface="Calibri"/>
              <a:ea typeface="Calibri"/>
              <a:cs typeface="Calibri"/>
              <a:sym typeface="Calibri"/>
            </a:endParaRPr>
          </a:p>
        </p:txBody>
      </p:sp>
      <p:sp>
        <p:nvSpPr>
          <p:cNvPr id="766" name="Google Shape;766;p17"/>
          <p:cNvSpPr txBox="1"/>
          <p:nvPr/>
        </p:nvSpPr>
        <p:spPr>
          <a:xfrm>
            <a:off x="1008380" y="4990083"/>
            <a:ext cx="4749800" cy="448945"/>
          </a:xfrm>
          <a:prstGeom prst="rect">
            <a:avLst/>
          </a:prstGeom>
          <a:noFill/>
          <a:ln>
            <a:noFill/>
          </a:ln>
        </p:spPr>
        <p:txBody>
          <a:bodyPr anchorCtr="0" anchor="t" bIns="0" lIns="0" spcFirstLastPara="1" rIns="0" wrap="square" tIns="0">
            <a:noAutofit/>
          </a:bodyPr>
          <a:lstStyle/>
          <a:p>
            <a:pPr indent="-286385" lvl="0" marL="299085" marR="5080" rtl="0" algn="l">
              <a:lnSpc>
                <a:spcPct val="100000"/>
              </a:lnSpc>
              <a:spcBef>
                <a:spcPts val="0"/>
              </a:spcBef>
              <a:spcAft>
                <a:spcPts val="0"/>
              </a:spcAft>
              <a:buSzPts val="1400"/>
              <a:buFont typeface="Arial"/>
              <a:buChar char="•"/>
            </a:pPr>
            <a:r>
              <a:rPr b="0" lang="en-US" sz="1400">
                <a:latin typeface="Calibri"/>
                <a:ea typeface="Calibri"/>
                <a:cs typeface="Calibri"/>
                <a:sym typeface="Calibri"/>
              </a:rPr>
              <a:t>Anticipate slight production growth for 2018 based on current  assumptions and expectations</a:t>
            </a:r>
            <a:endParaRPr sz="1400">
              <a:latin typeface="Calibri"/>
              <a:ea typeface="Calibri"/>
              <a:cs typeface="Calibri"/>
              <a:sym typeface="Calibri"/>
            </a:endParaRPr>
          </a:p>
        </p:txBody>
      </p:sp>
      <p:sp>
        <p:nvSpPr>
          <p:cNvPr id="767" name="Google Shape;767;p17"/>
          <p:cNvSpPr txBox="1"/>
          <p:nvPr/>
        </p:nvSpPr>
        <p:spPr>
          <a:xfrm>
            <a:off x="6890131" y="1563242"/>
            <a:ext cx="2392680" cy="44894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DEVELOPMENT CAPITAL BUDGET</a:t>
            </a:r>
            <a:endParaRPr sz="1400">
              <a:latin typeface="Calibri"/>
              <a:ea typeface="Calibri"/>
              <a:cs typeface="Calibri"/>
              <a:sym typeface="Calibri"/>
            </a:endParaRPr>
          </a:p>
          <a:p>
            <a:pPr indent="0" lvl="0" marL="12700" marR="0" rtl="0" algn="l">
              <a:lnSpc>
                <a:spcPct val="100000"/>
              </a:lnSpc>
              <a:spcBef>
                <a:spcPts val="0"/>
              </a:spcBef>
              <a:spcAft>
                <a:spcPts val="0"/>
              </a:spcAft>
              <a:buNone/>
            </a:pPr>
            <a:r>
              <a:rPr b="0" lang="en-US" sz="1400">
                <a:latin typeface="Calibri"/>
                <a:ea typeface="Calibri"/>
                <a:cs typeface="Calibri"/>
                <a:sym typeface="Calibri"/>
              </a:rPr>
              <a:t>(in millions)</a:t>
            </a:r>
            <a:endParaRPr sz="1400">
              <a:latin typeface="Calibri"/>
              <a:ea typeface="Calibri"/>
              <a:cs typeface="Calibri"/>
              <a:sym typeface="Calibri"/>
            </a:endParaRPr>
          </a:p>
        </p:txBody>
      </p:sp>
      <p:sp>
        <p:nvSpPr>
          <p:cNvPr id="768" name="Google Shape;768;p17"/>
          <p:cNvSpPr/>
          <p:nvPr/>
        </p:nvSpPr>
        <p:spPr>
          <a:xfrm>
            <a:off x="496062" y="3957065"/>
            <a:ext cx="11201400" cy="0"/>
          </a:xfrm>
          <a:custGeom>
            <a:rect b="b" l="l" r="r" t="t"/>
            <a:pathLst>
              <a:path extrusionOk="0" h="120000" w="120000">
                <a:moveTo>
                  <a:pt x="0" y="0"/>
                </a:moveTo>
                <a:lnTo>
                  <a:pt x="120000" y="0"/>
                </a:lnTo>
              </a:path>
            </a:pathLst>
          </a:custGeom>
          <a:noFill/>
          <a:ln cap="flat" cmpd="sng" w="19800">
            <a:solidFill>
              <a:srgbClr val="0078A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69" name="Google Shape;769;p17"/>
          <p:cNvSpPr txBox="1"/>
          <p:nvPr/>
        </p:nvSpPr>
        <p:spPr>
          <a:xfrm>
            <a:off x="973327" y="1513585"/>
            <a:ext cx="4663440" cy="784225"/>
          </a:xfrm>
          <a:prstGeom prst="rect">
            <a:avLst/>
          </a:prstGeom>
          <a:noFill/>
          <a:ln>
            <a:noFill/>
          </a:ln>
        </p:spPr>
        <p:txBody>
          <a:bodyPr anchorCtr="0" anchor="t" bIns="0" lIns="0" spcFirstLastPara="1" rIns="0" wrap="square" tIns="0">
            <a:noAutofit/>
          </a:bodyPr>
          <a:lstStyle/>
          <a:p>
            <a:pPr indent="-286385" lvl="0" marL="299085" marR="5080" rtl="0" algn="l">
              <a:lnSpc>
                <a:spcPct val="100000"/>
              </a:lnSpc>
              <a:spcBef>
                <a:spcPts val="0"/>
              </a:spcBef>
              <a:spcAft>
                <a:spcPts val="0"/>
              </a:spcAft>
              <a:buSzPts val="1400"/>
              <a:buFont typeface="Arial"/>
              <a:buChar char="•"/>
            </a:pPr>
            <a:r>
              <a:rPr b="0" lang="en-US" sz="1400">
                <a:latin typeface="Calibri"/>
                <a:ea typeface="Calibri"/>
                <a:cs typeface="Calibri"/>
                <a:sym typeface="Calibri"/>
              </a:rPr>
              <a:t>Primarily focused on expanding existing CO</a:t>
            </a:r>
            <a:r>
              <a:rPr b="0" baseline="-25000" lang="en-US" sz="1350">
                <a:latin typeface="Calibri"/>
                <a:ea typeface="Calibri"/>
                <a:cs typeface="Calibri"/>
                <a:sym typeface="Calibri"/>
              </a:rPr>
              <a:t>2 </a:t>
            </a:r>
            <a:r>
              <a:rPr b="0" lang="en-US" sz="1400">
                <a:latin typeface="Calibri"/>
                <a:ea typeface="Calibri"/>
                <a:cs typeface="Calibri"/>
                <a:sym typeface="Calibri"/>
              </a:rPr>
              <a:t>floods and other  infill opportunities</a:t>
            </a:r>
            <a:endParaRPr sz="1400">
              <a:latin typeface="Calibri"/>
              <a:ea typeface="Calibri"/>
              <a:cs typeface="Calibri"/>
              <a:sym typeface="Calibri"/>
            </a:endParaRPr>
          </a:p>
          <a:p>
            <a:pPr indent="-286385" lvl="0" marL="299085" marR="0" rtl="0" algn="l">
              <a:lnSpc>
                <a:spcPct val="100000"/>
              </a:lnSpc>
              <a:spcBef>
                <a:spcPts val="0"/>
              </a:spcBef>
              <a:spcAft>
                <a:spcPts val="0"/>
              </a:spcAft>
              <a:buSzPts val="1400"/>
              <a:buFont typeface="Arial"/>
              <a:buChar char="•"/>
            </a:pPr>
            <a:r>
              <a:rPr b="0" lang="en-US" sz="1400">
                <a:latin typeface="Calibri"/>
                <a:ea typeface="Calibri"/>
                <a:cs typeface="Calibri"/>
                <a:sym typeface="Calibri"/>
              </a:rPr>
              <a:t>Tertiary Projects</a:t>
            </a:r>
            <a:endParaRPr sz="1400">
              <a:latin typeface="Calibri"/>
              <a:ea typeface="Calibri"/>
              <a:cs typeface="Calibri"/>
              <a:sym typeface="Calibri"/>
            </a:endParaRPr>
          </a:p>
        </p:txBody>
      </p:sp>
      <p:sp>
        <p:nvSpPr>
          <p:cNvPr id="770" name="Google Shape;770;p17"/>
          <p:cNvSpPr txBox="1"/>
          <p:nvPr/>
        </p:nvSpPr>
        <p:spPr>
          <a:xfrm>
            <a:off x="1430525" y="2199650"/>
            <a:ext cx="4945500" cy="662400"/>
          </a:xfrm>
          <a:prstGeom prst="rect">
            <a:avLst/>
          </a:prstGeom>
          <a:noFill/>
          <a:ln>
            <a:noFill/>
          </a:ln>
        </p:spPr>
        <p:txBody>
          <a:bodyPr anchorCtr="0" anchor="t" bIns="0" lIns="0" spcFirstLastPara="1" rIns="0" wrap="square" tIns="0">
            <a:noAutofit/>
          </a:bodyPr>
          <a:lstStyle/>
          <a:p>
            <a:pPr indent="-286385" lvl="0" marL="299085" marR="0" rtl="0" algn="l">
              <a:lnSpc>
                <a:spcPct val="100000"/>
              </a:lnSpc>
              <a:spcBef>
                <a:spcPts val="0"/>
              </a:spcBef>
              <a:spcAft>
                <a:spcPts val="0"/>
              </a:spcAft>
              <a:buSzPts val="1400"/>
              <a:buFont typeface="Calibri"/>
              <a:buChar char="–"/>
            </a:pPr>
            <a:r>
              <a:rPr b="0" lang="en-US" sz="1400">
                <a:latin typeface="Calibri"/>
                <a:ea typeface="Calibri"/>
                <a:cs typeface="Calibri"/>
                <a:sym typeface="Calibri"/>
              </a:rPr>
              <a:t>Development at Hastings, Heidelberg, Delhi and Bell Creek</a:t>
            </a:r>
            <a:endParaRPr sz="1400">
              <a:latin typeface="Calibri"/>
              <a:ea typeface="Calibri"/>
              <a:cs typeface="Calibri"/>
              <a:sym typeface="Calibri"/>
            </a:endParaRPr>
          </a:p>
          <a:p>
            <a:pPr indent="-286385" lvl="0" marL="299085" marR="0" rtl="0" algn="l">
              <a:lnSpc>
                <a:spcPct val="100000"/>
              </a:lnSpc>
              <a:spcBef>
                <a:spcPts val="0"/>
              </a:spcBef>
              <a:spcAft>
                <a:spcPts val="0"/>
              </a:spcAft>
              <a:buSzPts val="1400"/>
              <a:buFont typeface="Calibri"/>
              <a:buChar char="–"/>
            </a:pPr>
            <a:r>
              <a:rPr b="0" lang="en-US" sz="1400">
                <a:latin typeface="Calibri"/>
                <a:ea typeface="Calibri"/>
                <a:cs typeface="Calibri"/>
                <a:sym typeface="Calibri"/>
              </a:rPr>
              <a:t>Expand compression capacity at Oyster Bayou</a:t>
            </a:r>
            <a:endParaRPr sz="1400">
              <a:latin typeface="Calibri"/>
              <a:ea typeface="Calibri"/>
              <a:cs typeface="Calibri"/>
              <a:sym typeface="Calibri"/>
            </a:endParaRPr>
          </a:p>
          <a:p>
            <a:pPr indent="-286385" lvl="0" marL="299085" marR="0" rtl="0" algn="l">
              <a:lnSpc>
                <a:spcPct val="100000"/>
              </a:lnSpc>
              <a:spcBef>
                <a:spcPts val="0"/>
              </a:spcBef>
              <a:spcAft>
                <a:spcPts val="0"/>
              </a:spcAft>
              <a:buSzPts val="1400"/>
              <a:buFont typeface="Calibri"/>
              <a:buChar char="–"/>
            </a:pPr>
            <a:r>
              <a:rPr b="0" lang="en-US" sz="1400">
                <a:latin typeface="Calibri"/>
                <a:ea typeface="Calibri"/>
                <a:cs typeface="Calibri"/>
                <a:sym typeface="Calibri"/>
              </a:rPr>
              <a:t>Conformance work</a:t>
            </a:r>
            <a:endParaRPr sz="1400">
              <a:latin typeface="Calibri"/>
              <a:ea typeface="Calibri"/>
              <a:cs typeface="Calibri"/>
              <a:sym typeface="Calibri"/>
            </a:endParaRPr>
          </a:p>
        </p:txBody>
      </p:sp>
      <p:sp>
        <p:nvSpPr>
          <p:cNvPr id="771" name="Google Shape;771;p17"/>
          <p:cNvSpPr txBox="1"/>
          <p:nvPr/>
        </p:nvSpPr>
        <p:spPr>
          <a:xfrm>
            <a:off x="973324" y="2870200"/>
            <a:ext cx="4440000" cy="662400"/>
          </a:xfrm>
          <a:prstGeom prst="rect">
            <a:avLst/>
          </a:prstGeom>
          <a:noFill/>
          <a:ln>
            <a:noFill/>
          </a:ln>
        </p:spPr>
        <p:txBody>
          <a:bodyPr anchorCtr="0" anchor="t" bIns="0" lIns="0" spcFirstLastPara="1" rIns="0" wrap="square" tIns="0">
            <a:noAutofit/>
          </a:bodyPr>
          <a:lstStyle/>
          <a:p>
            <a:pPr indent="-286385" lvl="0" marL="299085" marR="0" rtl="0" algn="l">
              <a:lnSpc>
                <a:spcPct val="100000"/>
              </a:lnSpc>
              <a:spcBef>
                <a:spcPts val="0"/>
              </a:spcBef>
              <a:spcAft>
                <a:spcPts val="0"/>
              </a:spcAft>
              <a:buSzPts val="1400"/>
              <a:buFont typeface="Arial"/>
              <a:buChar char="•"/>
            </a:pPr>
            <a:r>
              <a:rPr b="0" lang="en-US" sz="1400">
                <a:latin typeface="Calibri"/>
                <a:ea typeface="Calibri"/>
                <a:cs typeface="Calibri"/>
                <a:sym typeface="Calibri"/>
              </a:rPr>
              <a:t>Non-Tertiary Projects</a:t>
            </a:r>
            <a:endParaRPr sz="1400">
              <a:latin typeface="Calibri"/>
              <a:ea typeface="Calibri"/>
              <a:cs typeface="Calibri"/>
              <a:sym typeface="Calibri"/>
            </a:endParaRPr>
          </a:p>
          <a:p>
            <a:pPr indent="-286385" lvl="1" marL="756285" marR="0" rtl="0" algn="l">
              <a:lnSpc>
                <a:spcPct val="100000"/>
              </a:lnSpc>
              <a:spcBef>
                <a:spcPts val="0"/>
              </a:spcBef>
              <a:spcAft>
                <a:spcPts val="0"/>
              </a:spcAft>
              <a:buSzPts val="1400"/>
              <a:buFont typeface="Calibri"/>
              <a:buChar char="–"/>
            </a:pPr>
            <a:r>
              <a:rPr b="0" i="0" lang="en-US" sz="1400" u="none" cap="none" strike="noStrike">
                <a:latin typeface="Calibri"/>
                <a:ea typeface="Calibri"/>
                <a:cs typeface="Calibri"/>
                <a:sym typeface="Calibri"/>
              </a:rPr>
              <a:t>Cedar Creek Anticline</a:t>
            </a:r>
            <a:endParaRPr b="0" i="0" sz="1400" u="none" cap="none" strike="noStrike">
              <a:latin typeface="Calibri"/>
              <a:ea typeface="Calibri"/>
              <a:cs typeface="Calibri"/>
              <a:sym typeface="Calibri"/>
            </a:endParaRPr>
          </a:p>
          <a:p>
            <a:pPr indent="-286385" lvl="1" marL="756285" marR="0" rtl="0" algn="l">
              <a:lnSpc>
                <a:spcPct val="100000"/>
              </a:lnSpc>
              <a:spcBef>
                <a:spcPts val="0"/>
              </a:spcBef>
              <a:spcAft>
                <a:spcPts val="0"/>
              </a:spcAft>
              <a:buSzPts val="1400"/>
              <a:buFont typeface="Calibri"/>
              <a:buChar char="–"/>
            </a:pPr>
            <a:r>
              <a:rPr b="0" i="0" lang="en-US" sz="1400" u="none" cap="none" strike="noStrike">
                <a:latin typeface="Calibri"/>
                <a:ea typeface="Calibri"/>
                <a:cs typeface="Calibri"/>
                <a:sym typeface="Calibri"/>
              </a:rPr>
              <a:t>Other exploitation opportunities</a:t>
            </a:r>
            <a:endParaRPr b="0" i="0" sz="1400" u="none" cap="none" strike="noStrike">
              <a:latin typeface="Calibri"/>
              <a:ea typeface="Calibri"/>
              <a:cs typeface="Calibri"/>
              <a:sym typeface="Calibri"/>
            </a:endParaRPr>
          </a:p>
        </p:txBody>
      </p:sp>
      <p:sp>
        <p:nvSpPr>
          <p:cNvPr id="772" name="Google Shape;772;p17"/>
          <p:cNvSpPr txBox="1"/>
          <p:nvPr/>
        </p:nvSpPr>
        <p:spPr>
          <a:xfrm>
            <a:off x="505764" y="6056782"/>
            <a:ext cx="10831195" cy="476884"/>
          </a:xfrm>
          <a:prstGeom prst="rect">
            <a:avLst/>
          </a:prstGeom>
          <a:noFill/>
          <a:ln>
            <a:noFill/>
          </a:ln>
        </p:spPr>
        <p:txBody>
          <a:bodyPr anchorCtr="0" anchor="t" bIns="0" lIns="0" spcFirstLastPara="1" rIns="0" wrap="square" tIns="0">
            <a:noAutofit/>
          </a:bodyPr>
          <a:lstStyle/>
          <a:p>
            <a:pPr indent="-223520" lvl="0" marL="236220" marR="0"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2016 development capital spending and 2017 estimated development capital budget presented exclude acquisitions and capitalized interest.       2017 capitalized interest currently estimated at $20-$30 million.</a:t>
            </a:r>
            <a:endParaRPr sz="1000">
              <a:latin typeface="Calibri"/>
              <a:ea typeface="Calibri"/>
              <a:cs typeface="Calibri"/>
              <a:sym typeface="Calibri"/>
            </a:endParaRPr>
          </a:p>
          <a:p>
            <a:pPr indent="-223520" lvl="0" marL="236220" marR="0"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Includes capitalized internal acquisition, exploration and development costs and pre-production    tertiary startup costs.</a:t>
            </a:r>
            <a:endParaRPr sz="1000">
              <a:latin typeface="Calibri"/>
              <a:ea typeface="Calibri"/>
              <a:cs typeface="Calibri"/>
              <a:sym typeface="Calibri"/>
            </a:endParaRPr>
          </a:p>
          <a:p>
            <a:pPr indent="-223520" lvl="0" marL="236220" marR="0"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Continuing production excludes production from properties sold in 2016.  See slide 21 for more detail on continuing    production.</a:t>
            </a:r>
            <a:endParaRPr sz="1000">
              <a:latin typeface="Calibri"/>
              <a:ea typeface="Calibri"/>
              <a:cs typeface="Calibri"/>
              <a:sym typeface="Calibri"/>
            </a:endParaRPr>
          </a:p>
        </p:txBody>
      </p:sp>
      <p:sp>
        <p:nvSpPr>
          <p:cNvPr id="773" name="Google Shape;773;p17"/>
          <p:cNvSpPr txBox="1"/>
          <p:nvPr/>
        </p:nvSpPr>
        <p:spPr>
          <a:xfrm>
            <a:off x="10283697" y="3612515"/>
            <a:ext cx="1214755"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200">
                <a:latin typeface="Calibri"/>
                <a:ea typeface="Calibri"/>
                <a:cs typeface="Calibri"/>
                <a:sym typeface="Calibri"/>
              </a:rPr>
              <a:t>Capitalized Items </a:t>
            </a:r>
            <a:r>
              <a:rPr baseline="30000" lang="en-US" sz="1200">
                <a:latin typeface="Calibri"/>
                <a:ea typeface="Calibri"/>
                <a:cs typeface="Calibri"/>
                <a:sym typeface="Calibri"/>
              </a:rPr>
              <a:t>(2)</a:t>
            </a:r>
            <a:endParaRPr baseline="30000" sz="1200">
              <a:latin typeface="Calibri"/>
              <a:ea typeface="Calibri"/>
              <a:cs typeface="Calibri"/>
              <a:sym typeface="Calibri"/>
            </a:endParaRPr>
          </a:p>
        </p:txBody>
      </p:sp>
      <p:sp>
        <p:nvSpPr>
          <p:cNvPr id="774" name="Google Shape;774;p17"/>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2017 Capital Budget &amp; Production Guidance</a:t>
            </a:r>
            <a:endParaRPr/>
          </a:p>
        </p:txBody>
      </p:sp>
      <p:sp>
        <p:nvSpPr>
          <p:cNvPr id="775" name="Google Shape;775;p17"/>
          <p:cNvSpPr txBox="1"/>
          <p:nvPr/>
        </p:nvSpPr>
        <p:spPr>
          <a:xfrm>
            <a:off x="6829170" y="2309114"/>
            <a:ext cx="138811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~$300 Million Total</a:t>
            </a:r>
            <a:endParaRPr sz="1400">
              <a:latin typeface="Calibri"/>
              <a:ea typeface="Calibri"/>
              <a:cs typeface="Calibri"/>
              <a:sym typeface="Calibri"/>
            </a:endParaRPr>
          </a:p>
        </p:txBody>
      </p:sp>
      <p:sp>
        <p:nvSpPr>
          <p:cNvPr id="776" name="Google Shape;776;p17"/>
          <p:cNvSpPr txBox="1"/>
          <p:nvPr/>
        </p:nvSpPr>
        <p:spPr>
          <a:xfrm>
            <a:off x="8217789" y="4481829"/>
            <a:ext cx="451484"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200">
                <a:solidFill>
                  <a:srgbClr val="6C6D70"/>
                </a:solidFill>
                <a:latin typeface="Calibri"/>
                <a:ea typeface="Calibri"/>
                <a:cs typeface="Calibri"/>
                <a:sym typeface="Calibri"/>
              </a:rPr>
              <a:t>62,998</a:t>
            </a:r>
            <a:endParaRPr sz="1200">
              <a:latin typeface="Calibri"/>
              <a:ea typeface="Calibri"/>
              <a:cs typeface="Calibri"/>
              <a:sym typeface="Calibri"/>
            </a:endParaRPr>
          </a:p>
        </p:txBody>
      </p:sp>
      <p:sp>
        <p:nvSpPr>
          <p:cNvPr id="777" name="Google Shape;777;p17"/>
          <p:cNvSpPr/>
          <p:nvPr/>
        </p:nvSpPr>
        <p:spPr>
          <a:xfrm>
            <a:off x="9860280" y="4748784"/>
            <a:ext cx="646176" cy="8229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78" name="Google Shape;778;p17"/>
          <p:cNvSpPr txBox="1"/>
          <p:nvPr/>
        </p:nvSpPr>
        <p:spPr>
          <a:xfrm>
            <a:off x="9747250" y="4500371"/>
            <a:ext cx="996950"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200">
                <a:solidFill>
                  <a:srgbClr val="00467C"/>
                </a:solidFill>
                <a:latin typeface="Calibri"/>
                <a:ea typeface="Calibri"/>
                <a:cs typeface="Calibri"/>
                <a:sym typeface="Calibri"/>
              </a:rPr>
              <a:t>58,000 - 62,000</a:t>
            </a:r>
            <a:endParaRPr sz="1200">
              <a:latin typeface="Calibri"/>
              <a:ea typeface="Calibri"/>
              <a:cs typeface="Calibri"/>
              <a:sym typeface="Calibri"/>
            </a:endParaRPr>
          </a:p>
        </p:txBody>
      </p:sp>
      <p:sp>
        <p:nvSpPr>
          <p:cNvPr id="779" name="Google Shape;779;p17"/>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780" name="Google Shape;780;p17"/>
          <p:cNvSpPr txBox="1"/>
          <p:nvPr>
            <p:ph idx="10" type="dt"/>
          </p:nvPr>
        </p:nvSpPr>
        <p:spPr>
          <a:xfrm>
            <a:off x="5493249" y="6619450"/>
            <a:ext cx="12858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4"/>
              </a:rPr>
              <a:t>www.denbury.com</a:t>
            </a:r>
            <a:endParaRPr/>
          </a:p>
        </p:txBody>
      </p:sp>
      <p:sp>
        <p:nvSpPr>
          <p:cNvPr id="781" name="Google Shape;781;p17"/>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
        <p:nvSpPr>
          <p:cNvPr id="782" name="Google Shape;782;p17"/>
          <p:cNvSpPr txBox="1"/>
          <p:nvPr/>
        </p:nvSpPr>
        <p:spPr>
          <a:xfrm>
            <a:off x="10702543" y="5521147"/>
            <a:ext cx="934719" cy="38608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200">
                <a:solidFill>
                  <a:srgbClr val="00467C"/>
                </a:solidFill>
                <a:latin typeface="Calibri"/>
                <a:ea typeface="Calibri"/>
                <a:cs typeface="Calibri"/>
                <a:sym typeface="Calibri"/>
              </a:rPr>
              <a:t>2017E CapEx</a:t>
            </a:r>
            <a:r>
              <a:rPr baseline="30000" lang="en-US" sz="1200">
                <a:solidFill>
                  <a:srgbClr val="00467C"/>
                </a:solidFill>
                <a:latin typeface="Calibri"/>
                <a:ea typeface="Calibri"/>
                <a:cs typeface="Calibri"/>
                <a:sym typeface="Calibri"/>
              </a:rPr>
              <a:t>(1)</a:t>
            </a:r>
            <a:endParaRPr baseline="30000" sz="1200">
              <a:latin typeface="Calibri"/>
              <a:ea typeface="Calibri"/>
              <a:cs typeface="Calibri"/>
              <a:sym typeface="Calibri"/>
            </a:endParaRPr>
          </a:p>
          <a:p>
            <a:pPr indent="-9525" lvl="0" marL="47625" marR="0" rtl="0" algn="l">
              <a:lnSpc>
                <a:spcPct val="100000"/>
              </a:lnSpc>
              <a:spcBef>
                <a:spcPts val="0"/>
              </a:spcBef>
              <a:spcAft>
                <a:spcPts val="0"/>
              </a:spcAft>
              <a:buNone/>
            </a:pPr>
            <a:r>
              <a:rPr lang="en-US" sz="1200">
                <a:solidFill>
                  <a:srgbClr val="00467C"/>
                </a:solidFill>
                <a:latin typeface="Calibri"/>
                <a:ea typeface="Calibri"/>
                <a:cs typeface="Calibri"/>
                <a:sym typeface="Calibri"/>
              </a:rPr>
              <a:t>~$300 MM</a:t>
            </a:r>
            <a:endParaRPr sz="1200">
              <a:latin typeface="Calibri"/>
              <a:ea typeface="Calibri"/>
              <a:cs typeface="Calibri"/>
              <a:sym typeface="Calibri"/>
            </a:endParaRPr>
          </a:p>
        </p:txBody>
      </p:sp>
      <p:sp>
        <p:nvSpPr>
          <p:cNvPr id="783" name="Google Shape;783;p17"/>
          <p:cNvSpPr txBox="1"/>
          <p:nvPr/>
        </p:nvSpPr>
        <p:spPr>
          <a:xfrm>
            <a:off x="6966331" y="5513527"/>
            <a:ext cx="859790" cy="38608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200">
                <a:solidFill>
                  <a:srgbClr val="6C6D70"/>
                </a:solidFill>
                <a:latin typeface="Calibri"/>
                <a:ea typeface="Calibri"/>
                <a:cs typeface="Calibri"/>
                <a:sym typeface="Calibri"/>
              </a:rPr>
              <a:t>2016 CapEx</a:t>
            </a:r>
            <a:r>
              <a:rPr baseline="30000" lang="en-US" sz="1200">
                <a:solidFill>
                  <a:srgbClr val="6C6D70"/>
                </a:solidFill>
                <a:latin typeface="Calibri"/>
                <a:ea typeface="Calibri"/>
                <a:cs typeface="Calibri"/>
                <a:sym typeface="Calibri"/>
              </a:rPr>
              <a:t>(1)</a:t>
            </a:r>
            <a:endParaRPr baseline="30000" sz="1200">
              <a:latin typeface="Calibri"/>
              <a:ea typeface="Calibri"/>
              <a:cs typeface="Calibri"/>
              <a:sym typeface="Calibri"/>
            </a:endParaRPr>
          </a:p>
          <a:p>
            <a:pPr indent="-9525" lvl="0" marL="47625" marR="0" rtl="0" algn="l">
              <a:lnSpc>
                <a:spcPct val="100000"/>
              </a:lnSpc>
              <a:spcBef>
                <a:spcPts val="0"/>
              </a:spcBef>
              <a:spcAft>
                <a:spcPts val="0"/>
              </a:spcAft>
              <a:buNone/>
            </a:pPr>
            <a:r>
              <a:rPr lang="en-US" sz="1200">
                <a:solidFill>
                  <a:srgbClr val="6C6D70"/>
                </a:solidFill>
                <a:latin typeface="Calibri"/>
                <a:ea typeface="Calibri"/>
                <a:cs typeface="Calibri"/>
                <a:sym typeface="Calibri"/>
              </a:rPr>
              <a:t>~$209 MM</a:t>
            </a:r>
            <a:endParaRPr sz="1200">
              <a:latin typeface="Calibri"/>
              <a:ea typeface="Calibri"/>
              <a:cs typeface="Calibri"/>
              <a:sym typeface="Calibri"/>
            </a:endParaRPr>
          </a:p>
        </p:txBody>
      </p:sp>
      <p:graphicFrame>
        <p:nvGraphicFramePr>
          <p:cNvPr id="784" name="Google Shape;784;p17"/>
          <p:cNvGraphicFramePr/>
          <p:nvPr/>
        </p:nvGraphicFramePr>
        <p:xfrm>
          <a:off x="8008619" y="4730496"/>
          <a:ext cx="3000000" cy="3000000"/>
        </p:xfrm>
        <a:graphic>
          <a:graphicData uri="http://schemas.openxmlformats.org/drawingml/2006/table">
            <a:tbl>
              <a:tblPr bandRow="1" firstRow="1">
                <a:noFill/>
                <a:tableStyleId>{E4D8673B-3A77-4B9D-A894-8CF66577AF22}</a:tableStyleId>
              </a:tblPr>
              <a:tblGrid>
                <a:gridCol w="112775"/>
                <a:gridCol w="643125"/>
                <a:gridCol w="225550"/>
                <a:gridCol w="643125"/>
                <a:gridCol w="225550"/>
                <a:gridCol w="644650"/>
                <a:gridCol w="112775"/>
              </a:tblGrid>
              <a:tr h="1210050">
                <a:tc>
                  <a:txBody>
                    <a:bodyPr/>
                    <a:lstStyle/>
                    <a:p>
                      <a:pPr indent="0" lvl="0" marL="0" marR="0" rtl="0" algn="l">
                        <a:spcBef>
                          <a:spcPts val="0"/>
                        </a:spcBef>
                        <a:spcAft>
                          <a:spcPts val="0"/>
                        </a:spcAft>
                        <a:buNone/>
                      </a:pPr>
                      <a:r>
                        <a:t/>
                      </a:r>
                      <a:endParaRPr sz="1200" u="none" cap="none" strike="noStrike">
                        <a:latin typeface="Calibri"/>
                        <a:ea typeface="Calibri"/>
                        <a:cs typeface="Calibri"/>
                        <a:sym typeface="Calibri"/>
                      </a:endParaRPr>
                    </a:p>
                  </a:txBody>
                  <a:tcPr marT="0" marB="0" marR="0" marL="0">
                    <a:lnB cap="flat" cmpd="sng" w="9525">
                      <a:solidFill>
                        <a:srgbClr val="6C6D70"/>
                      </a:solidFill>
                      <a:prstDash val="solid"/>
                      <a:round/>
                      <a:headEnd len="sm" w="sm" type="none"/>
                      <a:tailEnd len="sm" w="sm" type="none"/>
                    </a:lnB>
                    <a:solidFill>
                      <a:srgbClr val="F9F9F9"/>
                    </a:solidFill>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3810" lvl="0" marL="105410" marR="0" rtl="0" algn="l">
                        <a:lnSpc>
                          <a:spcPct val="100000"/>
                        </a:lnSpc>
                        <a:spcBef>
                          <a:spcPts val="765"/>
                        </a:spcBef>
                        <a:spcAft>
                          <a:spcPts val="0"/>
                        </a:spcAft>
                        <a:buNone/>
                      </a:pPr>
                      <a:r>
                        <a:rPr lang="en-US" sz="1200" u="none" cap="none" strike="noStrike">
                          <a:solidFill>
                            <a:srgbClr val="FFFFFF"/>
                          </a:solidFill>
                          <a:latin typeface="Calibri"/>
                          <a:ea typeface="Calibri"/>
                          <a:cs typeface="Calibri"/>
                          <a:sym typeface="Calibri"/>
                        </a:rPr>
                        <a:t>FY2016</a:t>
                      </a:r>
                      <a:endParaRPr sz="1200" u="none" cap="none" strike="noStrike">
                        <a:latin typeface="Calibri"/>
                        <a:ea typeface="Calibri"/>
                        <a:cs typeface="Calibri"/>
                        <a:sym typeface="Calibri"/>
                      </a:endParaRPr>
                    </a:p>
                  </a:txBody>
                  <a:tcPr marT="0" marB="0" marR="0" marL="0">
                    <a:solidFill>
                      <a:srgbClr val="6C6D70"/>
                    </a:solidFill>
                  </a:tcPr>
                </a:tc>
                <a:tc>
                  <a:txBody>
                    <a:bodyPr/>
                    <a:lstStyle/>
                    <a:p>
                      <a:pPr indent="0" lvl="0" marL="0" marR="0" rtl="0" algn="l">
                        <a:spcBef>
                          <a:spcPts val="0"/>
                        </a:spcBef>
                        <a:spcAft>
                          <a:spcPts val="0"/>
                        </a:spcAft>
                        <a:buNone/>
                      </a:pPr>
                      <a:r>
                        <a:t/>
                      </a:r>
                      <a:endParaRPr sz="1200" u="none" cap="none" strike="noStrike">
                        <a:latin typeface="Calibri"/>
                        <a:ea typeface="Calibri"/>
                        <a:cs typeface="Calibri"/>
                        <a:sym typeface="Calibri"/>
                      </a:endParaRPr>
                    </a:p>
                  </a:txBody>
                  <a:tcPr marT="0" marB="0" marR="0" marL="0">
                    <a:lnB cap="flat" cmpd="sng" w="9525">
                      <a:solidFill>
                        <a:srgbClr val="6C6D70"/>
                      </a:solidFill>
                      <a:prstDash val="solid"/>
                      <a:round/>
                      <a:headEnd len="sm" w="sm" type="none"/>
                      <a:tailEnd len="sm" w="sm" type="none"/>
                    </a:lnB>
                    <a:solidFill>
                      <a:srgbClr val="F9F9F9"/>
                    </a:solidFill>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5"/>
                        </a:spcBef>
                        <a:spcAft>
                          <a:spcPts val="0"/>
                        </a:spcAft>
                        <a:buNone/>
                      </a:pPr>
                      <a:r>
                        <a:t/>
                      </a:r>
                      <a:endParaRPr sz="1700" u="none" cap="none" strike="noStrike">
                        <a:latin typeface="Times New Roman"/>
                        <a:ea typeface="Times New Roman"/>
                        <a:cs typeface="Times New Roman"/>
                        <a:sym typeface="Times New Roman"/>
                      </a:endParaRPr>
                    </a:p>
                    <a:p>
                      <a:pPr indent="-7620" lvl="0" marL="160020" marR="0" rtl="0" algn="l">
                        <a:lnSpc>
                          <a:spcPct val="100000"/>
                        </a:lnSpc>
                        <a:spcBef>
                          <a:spcPts val="0"/>
                        </a:spcBef>
                        <a:spcAft>
                          <a:spcPts val="0"/>
                        </a:spcAft>
                        <a:buNone/>
                      </a:pPr>
                      <a:r>
                        <a:rPr lang="en-US" sz="1200" u="none" cap="none" strike="noStrike">
                          <a:solidFill>
                            <a:srgbClr val="FFFFFF"/>
                          </a:solidFill>
                          <a:latin typeface="Calibri"/>
                          <a:ea typeface="Calibri"/>
                          <a:cs typeface="Calibri"/>
                          <a:sym typeface="Calibri"/>
                        </a:rPr>
                        <a:t>2016</a:t>
                      </a:r>
                      <a:endParaRPr sz="1200" u="none" cap="none" strike="noStrike">
                        <a:latin typeface="Calibri"/>
                        <a:ea typeface="Calibri"/>
                        <a:cs typeface="Calibri"/>
                        <a:sym typeface="Calibri"/>
                      </a:endParaRPr>
                    </a:p>
                    <a:p>
                      <a:pPr indent="16510" lvl="0" marL="173990" marR="177800" rtl="0" algn="l">
                        <a:lnSpc>
                          <a:spcPct val="100000"/>
                        </a:lnSpc>
                        <a:spcBef>
                          <a:spcPts val="0"/>
                        </a:spcBef>
                        <a:spcAft>
                          <a:spcPts val="0"/>
                        </a:spcAft>
                        <a:buNone/>
                      </a:pPr>
                      <a:r>
                        <a:rPr lang="en-US" sz="1200" u="none" cap="none" strike="noStrike">
                          <a:solidFill>
                            <a:srgbClr val="FFFFFF"/>
                          </a:solidFill>
                          <a:latin typeface="Calibri"/>
                          <a:ea typeface="Calibri"/>
                          <a:cs typeface="Calibri"/>
                          <a:sym typeface="Calibri"/>
                        </a:rPr>
                        <a:t>Exit  Rate</a:t>
                      </a:r>
                      <a:endParaRPr sz="1200" u="none" cap="none" strike="noStrike">
                        <a:latin typeface="Calibri"/>
                        <a:ea typeface="Calibri"/>
                        <a:cs typeface="Calibri"/>
                        <a:sym typeface="Calibri"/>
                      </a:endParaRPr>
                    </a:p>
                  </a:txBody>
                  <a:tcPr marT="0" marB="0" marR="0" marL="0">
                    <a:solidFill>
                      <a:srgbClr val="6C6D70"/>
                    </a:solidFill>
                  </a:tcPr>
                </a:tc>
                <a:tc>
                  <a:txBody>
                    <a:bodyPr/>
                    <a:lstStyle/>
                    <a:p>
                      <a:pPr indent="0" lvl="0" marL="0" marR="0" rtl="0" algn="l">
                        <a:spcBef>
                          <a:spcPts val="0"/>
                        </a:spcBef>
                        <a:spcAft>
                          <a:spcPts val="0"/>
                        </a:spcAft>
                        <a:buNone/>
                      </a:pPr>
                      <a:r>
                        <a:t/>
                      </a:r>
                      <a:endParaRPr sz="1200" u="none" cap="none" strike="noStrike">
                        <a:latin typeface="Calibri"/>
                        <a:ea typeface="Calibri"/>
                        <a:cs typeface="Calibri"/>
                        <a:sym typeface="Calibri"/>
                      </a:endParaRPr>
                    </a:p>
                  </a:txBody>
                  <a:tcPr marT="0" marB="0" marR="0" marL="0">
                    <a:lnB cap="flat" cmpd="sng" w="9525">
                      <a:solidFill>
                        <a:srgbClr val="6C6D70"/>
                      </a:solidFill>
                      <a:prstDash val="solid"/>
                      <a:round/>
                      <a:headEnd len="sm" w="sm" type="none"/>
                      <a:tailEnd len="sm" w="sm" type="none"/>
                    </a:lnB>
                    <a:solidFill>
                      <a:srgbClr val="F9F9F9"/>
                    </a:solidFill>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8889" lvl="0" marL="123189" marR="0" rtl="0" algn="l">
                        <a:lnSpc>
                          <a:spcPct val="100000"/>
                        </a:lnSpc>
                        <a:spcBef>
                          <a:spcPts val="730"/>
                        </a:spcBef>
                        <a:spcAft>
                          <a:spcPts val="0"/>
                        </a:spcAft>
                        <a:buNone/>
                      </a:pPr>
                      <a:r>
                        <a:rPr lang="en-US" sz="1200" u="none" cap="none" strike="noStrike">
                          <a:solidFill>
                            <a:srgbClr val="FFFFFF"/>
                          </a:solidFill>
                          <a:latin typeface="Calibri"/>
                          <a:ea typeface="Calibri"/>
                          <a:cs typeface="Calibri"/>
                          <a:sym typeface="Calibri"/>
                        </a:rPr>
                        <a:t>2017E</a:t>
                      </a:r>
                      <a:endParaRPr sz="1200" u="none" cap="none" strike="noStrike">
                        <a:latin typeface="Calibri"/>
                        <a:ea typeface="Calibri"/>
                        <a:cs typeface="Calibri"/>
                        <a:sym typeface="Calibri"/>
                      </a:endParaRPr>
                    </a:p>
                  </a:txBody>
                  <a:tcPr marT="0" marB="0" marR="0" marL="0">
                    <a:lnB cap="flat" cmpd="sng" w="9525">
                      <a:solidFill>
                        <a:srgbClr val="6C6D70"/>
                      </a:solidFill>
                      <a:prstDash val="solid"/>
                      <a:round/>
                      <a:headEnd len="sm" w="sm" type="none"/>
                      <a:tailEnd len="sm" w="sm" type="none"/>
                    </a:lnB>
                    <a:solidFill>
                      <a:srgbClr val="00467C"/>
                    </a:solidFill>
                  </a:tcPr>
                </a:tc>
                <a:tc>
                  <a:txBody>
                    <a:bodyPr/>
                    <a:lstStyle/>
                    <a:p>
                      <a:pPr indent="0" lvl="0" marL="0" marR="0" rtl="0" algn="l">
                        <a:spcBef>
                          <a:spcPts val="0"/>
                        </a:spcBef>
                        <a:spcAft>
                          <a:spcPts val="0"/>
                        </a:spcAft>
                        <a:buNone/>
                      </a:pPr>
                      <a:r>
                        <a:t/>
                      </a:r>
                      <a:endParaRPr sz="1200" u="none" cap="none" strike="noStrike">
                        <a:latin typeface="Calibri"/>
                        <a:ea typeface="Calibri"/>
                        <a:cs typeface="Calibri"/>
                        <a:sym typeface="Calibri"/>
                      </a:endParaRPr>
                    </a:p>
                  </a:txBody>
                  <a:tcPr marT="0" marB="0" marR="0" marL="0">
                    <a:lnB cap="flat" cmpd="sng" w="9525">
                      <a:solidFill>
                        <a:srgbClr val="6C6D70"/>
                      </a:solidFill>
                      <a:prstDash val="solid"/>
                      <a:round/>
                      <a:headEnd len="sm" w="sm" type="none"/>
                      <a:tailEnd len="sm" w="sm" type="none"/>
                    </a:lnB>
                    <a:solidFill>
                      <a:srgbClr val="F9F9F9"/>
                    </a:solidFill>
                  </a:tcPr>
                </a:tc>
              </a:tr>
            </a:tbl>
          </a:graphicData>
        </a:graphic>
      </p:graphicFrame>
      <p:sp>
        <p:nvSpPr>
          <p:cNvPr id="785" name="Google Shape;785;p17"/>
          <p:cNvSpPr txBox="1"/>
          <p:nvPr/>
        </p:nvSpPr>
        <p:spPr>
          <a:xfrm>
            <a:off x="9019793" y="4511294"/>
            <a:ext cx="54673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400">
                <a:solidFill>
                  <a:srgbClr val="6C6D70"/>
                </a:solidFill>
                <a:latin typeface="Calibri"/>
                <a:ea typeface="Calibri"/>
                <a:cs typeface="Calibri"/>
                <a:sym typeface="Calibri"/>
              </a:rPr>
              <a:t>~</a:t>
            </a:r>
            <a:r>
              <a:rPr lang="en-US" sz="1200">
                <a:solidFill>
                  <a:srgbClr val="6C6D70"/>
                </a:solidFill>
                <a:latin typeface="Calibri"/>
                <a:ea typeface="Calibri"/>
                <a:cs typeface="Calibri"/>
                <a:sym typeface="Calibri"/>
              </a:rPr>
              <a:t>60,000</a:t>
            </a:r>
            <a:endParaRPr sz="12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18"/>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1" name="Google Shape;791;p18"/>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2" name="Google Shape;792;p18"/>
          <p:cNvSpPr txBox="1"/>
          <p:nvPr/>
        </p:nvSpPr>
        <p:spPr>
          <a:xfrm>
            <a:off x="614273" y="2068829"/>
            <a:ext cx="5283835" cy="948690"/>
          </a:xfrm>
          <a:prstGeom prst="rect">
            <a:avLst/>
          </a:prstGeom>
          <a:noFill/>
          <a:ln>
            <a:noFill/>
          </a:ln>
        </p:spPr>
        <p:txBody>
          <a:bodyPr anchorCtr="0" anchor="t" bIns="0" lIns="0" spcFirstLastPara="1" rIns="0" wrap="square" tIns="0">
            <a:noAutofit/>
          </a:bodyPr>
          <a:lstStyle/>
          <a:p>
            <a:pPr indent="-284480" lvl="0" marL="297180" marR="0" rtl="0" algn="l">
              <a:lnSpc>
                <a:spcPct val="100000"/>
              </a:lnSpc>
              <a:spcBef>
                <a:spcPts val="0"/>
              </a:spcBef>
              <a:spcAft>
                <a:spcPts val="0"/>
              </a:spcAft>
              <a:buSzPts val="1700"/>
              <a:buFont typeface="Calibri"/>
              <a:buChar char="–"/>
            </a:pPr>
            <a:r>
              <a:rPr b="0" lang="en-US" sz="1700">
                <a:latin typeface="Calibri"/>
                <a:ea typeface="Calibri"/>
                <a:cs typeface="Calibri"/>
                <a:sym typeface="Calibri"/>
              </a:rPr>
              <a:t>Proved CO</a:t>
            </a:r>
            <a:r>
              <a:rPr b="0" baseline="-25000" lang="en-US" sz="1650">
                <a:latin typeface="Calibri"/>
                <a:ea typeface="Calibri"/>
                <a:cs typeface="Calibri"/>
                <a:sym typeface="Calibri"/>
              </a:rPr>
              <a:t>2  </a:t>
            </a:r>
            <a:r>
              <a:rPr b="0" lang="en-US" sz="1700">
                <a:latin typeface="Calibri"/>
                <a:ea typeface="Calibri"/>
                <a:cs typeface="Calibri"/>
                <a:sym typeface="Calibri"/>
              </a:rPr>
              <a:t>reserves as of 12/31/16: ~5.3 Tcf</a:t>
            </a:r>
            <a:r>
              <a:rPr b="0" baseline="30000" lang="en-US" sz="1650">
                <a:latin typeface="Calibri"/>
                <a:ea typeface="Calibri"/>
                <a:cs typeface="Calibri"/>
                <a:sym typeface="Calibri"/>
              </a:rPr>
              <a:t>(1)</a:t>
            </a:r>
            <a:endParaRPr baseline="30000" sz="1650">
              <a:latin typeface="Calibri"/>
              <a:ea typeface="Calibri"/>
              <a:cs typeface="Calibri"/>
              <a:sym typeface="Calibri"/>
            </a:endParaRPr>
          </a:p>
          <a:p>
            <a:pPr indent="-284480" lvl="0" marL="297180" marR="0" rtl="0" algn="l">
              <a:lnSpc>
                <a:spcPct val="100000"/>
              </a:lnSpc>
              <a:spcBef>
                <a:spcPts val="585"/>
              </a:spcBef>
              <a:spcAft>
                <a:spcPts val="0"/>
              </a:spcAft>
              <a:buSzPts val="1700"/>
              <a:buFont typeface="Calibri"/>
              <a:buChar char="–"/>
            </a:pPr>
            <a:r>
              <a:rPr b="0" lang="en-US" sz="1700">
                <a:latin typeface="Calibri"/>
                <a:ea typeface="Calibri"/>
                <a:cs typeface="Calibri"/>
                <a:sym typeface="Calibri"/>
              </a:rPr>
              <a:t>Additional probable CO</a:t>
            </a:r>
            <a:r>
              <a:rPr b="0" baseline="-25000" lang="en-US" sz="1650">
                <a:latin typeface="Calibri"/>
                <a:ea typeface="Calibri"/>
                <a:cs typeface="Calibri"/>
                <a:sym typeface="Calibri"/>
              </a:rPr>
              <a:t>2 </a:t>
            </a:r>
            <a:r>
              <a:rPr b="0" lang="en-US" sz="1700">
                <a:latin typeface="Calibri"/>
                <a:ea typeface="Calibri"/>
                <a:cs typeface="Calibri"/>
                <a:sym typeface="Calibri"/>
              </a:rPr>
              <a:t>reserves as of 12/31/16: ~1.2 Tcf</a:t>
            </a:r>
            <a:endParaRPr sz="1700">
              <a:latin typeface="Calibri"/>
              <a:ea typeface="Calibri"/>
              <a:cs typeface="Calibri"/>
              <a:sym typeface="Calibri"/>
            </a:endParaRPr>
          </a:p>
          <a:p>
            <a:pPr indent="-284480" lvl="0" marL="297180" marR="0" rtl="0" algn="l">
              <a:lnSpc>
                <a:spcPct val="100000"/>
              </a:lnSpc>
              <a:spcBef>
                <a:spcPts val="575"/>
              </a:spcBef>
              <a:spcAft>
                <a:spcPts val="0"/>
              </a:spcAft>
              <a:buSzPts val="1700"/>
              <a:buFont typeface="Calibri"/>
              <a:buChar char="–"/>
            </a:pPr>
            <a:r>
              <a:rPr b="0" lang="en-US" sz="1700">
                <a:latin typeface="Calibri"/>
                <a:ea typeface="Calibri"/>
                <a:cs typeface="Calibri"/>
                <a:sym typeface="Calibri"/>
              </a:rPr>
              <a:t>Currently producing at less than 60% of capacity</a:t>
            </a:r>
            <a:endParaRPr sz="1700">
              <a:latin typeface="Calibri"/>
              <a:ea typeface="Calibri"/>
              <a:cs typeface="Calibri"/>
              <a:sym typeface="Calibri"/>
            </a:endParaRPr>
          </a:p>
        </p:txBody>
      </p:sp>
      <p:sp>
        <p:nvSpPr>
          <p:cNvPr id="793" name="Google Shape;793;p18"/>
          <p:cNvSpPr txBox="1"/>
          <p:nvPr/>
        </p:nvSpPr>
        <p:spPr>
          <a:xfrm>
            <a:off x="439031" y="3497200"/>
            <a:ext cx="4531500" cy="478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2600">
                <a:solidFill>
                  <a:srgbClr val="007CAE"/>
                </a:solidFill>
                <a:latin typeface="Calibri"/>
                <a:ea typeface="Calibri"/>
                <a:cs typeface="Calibri"/>
                <a:sym typeface="Calibri"/>
              </a:rPr>
              <a:t>Industrial-Sourced CO</a:t>
            </a:r>
            <a:r>
              <a:rPr b="0" baseline="-25000" lang="en-US" sz="2550">
                <a:solidFill>
                  <a:srgbClr val="007CAE"/>
                </a:solidFill>
                <a:latin typeface="Calibri"/>
                <a:ea typeface="Calibri"/>
                <a:cs typeface="Calibri"/>
                <a:sym typeface="Calibri"/>
              </a:rPr>
              <a:t>2</a:t>
            </a:r>
            <a:endParaRPr baseline="-25000" sz="2550">
              <a:latin typeface="Calibri"/>
              <a:ea typeface="Calibri"/>
              <a:cs typeface="Calibri"/>
              <a:sym typeface="Calibri"/>
            </a:endParaRPr>
          </a:p>
        </p:txBody>
      </p:sp>
      <p:sp>
        <p:nvSpPr>
          <p:cNvPr id="794" name="Google Shape;794;p18"/>
          <p:cNvSpPr txBox="1"/>
          <p:nvPr/>
        </p:nvSpPr>
        <p:spPr>
          <a:xfrm>
            <a:off x="614273" y="3930015"/>
            <a:ext cx="4531500" cy="850200"/>
          </a:xfrm>
          <a:prstGeom prst="rect">
            <a:avLst/>
          </a:prstGeom>
          <a:noFill/>
          <a:ln>
            <a:noFill/>
          </a:ln>
        </p:spPr>
        <p:txBody>
          <a:bodyPr anchorCtr="0" anchor="t" bIns="0" lIns="0" spcFirstLastPara="1" rIns="0" wrap="square" tIns="0">
            <a:noAutofit/>
          </a:bodyPr>
          <a:lstStyle/>
          <a:p>
            <a:pPr indent="-284480" lvl="0" marL="297180" marR="0" rtl="0" algn="l">
              <a:lnSpc>
                <a:spcPct val="100000"/>
              </a:lnSpc>
              <a:spcBef>
                <a:spcPts val="0"/>
              </a:spcBef>
              <a:spcAft>
                <a:spcPts val="0"/>
              </a:spcAft>
              <a:buSzPts val="1700"/>
              <a:buFont typeface="Calibri"/>
              <a:buChar char="–"/>
            </a:pPr>
            <a:r>
              <a:rPr b="0" lang="en-US" sz="1700">
                <a:latin typeface="Calibri"/>
                <a:ea typeface="Calibri"/>
                <a:cs typeface="Calibri"/>
                <a:sym typeface="Calibri"/>
              </a:rPr>
              <a:t>Air Products (hydrogen plant): ~45 MMcf/d</a:t>
            </a:r>
            <a:endParaRPr sz="1700">
              <a:latin typeface="Calibri"/>
              <a:ea typeface="Calibri"/>
              <a:cs typeface="Calibri"/>
              <a:sym typeface="Calibri"/>
            </a:endParaRPr>
          </a:p>
          <a:p>
            <a:pPr indent="-284480" lvl="0" marL="297180" marR="0" rtl="0" algn="l">
              <a:lnSpc>
                <a:spcPct val="100000"/>
              </a:lnSpc>
              <a:spcBef>
                <a:spcPts val="190"/>
              </a:spcBef>
              <a:spcAft>
                <a:spcPts val="0"/>
              </a:spcAft>
              <a:buSzPts val="1700"/>
              <a:buFont typeface="Calibri"/>
              <a:buChar char="–"/>
            </a:pPr>
            <a:r>
              <a:rPr b="0" lang="en-US" sz="1700">
                <a:latin typeface="Calibri"/>
                <a:ea typeface="Calibri"/>
                <a:cs typeface="Calibri"/>
                <a:sym typeface="Calibri"/>
              </a:rPr>
              <a:t>PCS Nitrogen (ammonia products): ~20 MMcf/d</a:t>
            </a:r>
            <a:endParaRPr sz="1700">
              <a:latin typeface="Calibri"/>
              <a:ea typeface="Calibri"/>
              <a:cs typeface="Calibri"/>
              <a:sym typeface="Calibri"/>
            </a:endParaRPr>
          </a:p>
          <a:p>
            <a:pPr indent="-284480" lvl="0" marL="297180" marR="0" rtl="0" algn="l">
              <a:lnSpc>
                <a:spcPct val="100000"/>
              </a:lnSpc>
              <a:spcBef>
                <a:spcPts val="190"/>
              </a:spcBef>
              <a:spcAft>
                <a:spcPts val="0"/>
              </a:spcAft>
              <a:buSzPts val="1700"/>
              <a:buFont typeface="Calibri"/>
              <a:buChar char="–"/>
            </a:pPr>
            <a:r>
              <a:rPr b="0" lang="en-US" sz="1700">
                <a:latin typeface="Calibri"/>
                <a:ea typeface="Calibri"/>
                <a:cs typeface="Calibri"/>
                <a:sym typeface="Calibri"/>
              </a:rPr>
              <a:t>Mississippi Power (power plant): ~160 MMcf/d</a:t>
            </a:r>
            <a:r>
              <a:rPr b="0" baseline="30000" lang="en-US" sz="1650">
                <a:latin typeface="Calibri"/>
                <a:ea typeface="Calibri"/>
                <a:cs typeface="Calibri"/>
                <a:sym typeface="Calibri"/>
              </a:rPr>
              <a:t>(2)</a:t>
            </a:r>
            <a:endParaRPr baseline="30000" sz="1650">
              <a:latin typeface="Calibri"/>
              <a:ea typeface="Calibri"/>
              <a:cs typeface="Calibri"/>
              <a:sym typeface="Calibri"/>
            </a:endParaRPr>
          </a:p>
        </p:txBody>
      </p:sp>
      <p:sp>
        <p:nvSpPr>
          <p:cNvPr id="795" name="Google Shape;795;p18"/>
          <p:cNvSpPr txBox="1"/>
          <p:nvPr/>
        </p:nvSpPr>
        <p:spPr>
          <a:xfrm>
            <a:off x="6525126" y="2020900"/>
            <a:ext cx="5233800" cy="586200"/>
          </a:xfrm>
          <a:prstGeom prst="rect">
            <a:avLst/>
          </a:prstGeom>
          <a:noFill/>
          <a:ln>
            <a:noFill/>
          </a:ln>
        </p:spPr>
        <p:txBody>
          <a:bodyPr anchorCtr="0" anchor="t" bIns="0" lIns="0" spcFirstLastPara="1" rIns="0" wrap="square" tIns="0">
            <a:noAutofit/>
          </a:bodyPr>
          <a:lstStyle/>
          <a:p>
            <a:pPr indent="-286385" lvl="0" marL="299085" marR="0" rtl="0" algn="l">
              <a:lnSpc>
                <a:spcPct val="100000"/>
              </a:lnSpc>
              <a:spcBef>
                <a:spcPts val="0"/>
              </a:spcBef>
              <a:spcAft>
                <a:spcPts val="0"/>
              </a:spcAft>
              <a:buSzPts val="1700"/>
              <a:buFont typeface="Calibri"/>
              <a:buChar char="–"/>
            </a:pPr>
            <a:r>
              <a:rPr b="0" lang="en-US" sz="1700">
                <a:latin typeface="Calibri"/>
                <a:ea typeface="Calibri"/>
                <a:cs typeface="Calibri"/>
                <a:sym typeface="Calibri"/>
              </a:rPr>
              <a:t>Estimated field size: 750 square miles</a:t>
            </a:r>
            <a:endParaRPr sz="1700">
              <a:latin typeface="Calibri"/>
              <a:ea typeface="Calibri"/>
              <a:cs typeface="Calibri"/>
              <a:sym typeface="Calibri"/>
            </a:endParaRPr>
          </a:p>
          <a:p>
            <a:pPr indent="-286385" lvl="0" marL="299085" marR="0" rtl="0" algn="l">
              <a:lnSpc>
                <a:spcPct val="100000"/>
              </a:lnSpc>
              <a:spcBef>
                <a:spcPts val="85"/>
              </a:spcBef>
              <a:spcAft>
                <a:spcPts val="0"/>
              </a:spcAft>
              <a:buSzPts val="1700"/>
              <a:buFont typeface="Calibri"/>
              <a:buChar char="–"/>
            </a:pPr>
            <a:r>
              <a:rPr b="0" lang="en-US" sz="1700">
                <a:latin typeface="Calibri"/>
                <a:ea typeface="Calibri"/>
                <a:cs typeface="Calibri"/>
                <a:sym typeface="Calibri"/>
              </a:rPr>
              <a:t>Estimated recoverable CO</a:t>
            </a:r>
            <a:r>
              <a:rPr b="0" baseline="-25000" lang="en-US" sz="1650">
                <a:latin typeface="Calibri"/>
                <a:ea typeface="Calibri"/>
                <a:cs typeface="Calibri"/>
                <a:sym typeface="Calibri"/>
              </a:rPr>
              <a:t>2</a:t>
            </a:r>
            <a:r>
              <a:rPr b="0" lang="en-US" sz="1700">
                <a:latin typeface="Calibri"/>
                <a:ea typeface="Calibri"/>
                <a:cs typeface="Calibri"/>
                <a:sym typeface="Calibri"/>
              </a:rPr>
              <a:t>: 100 Tcf</a:t>
            </a:r>
            <a:endParaRPr sz="1700">
              <a:latin typeface="Calibri"/>
              <a:ea typeface="Calibri"/>
              <a:cs typeface="Calibri"/>
              <a:sym typeface="Calibri"/>
            </a:endParaRPr>
          </a:p>
        </p:txBody>
      </p:sp>
      <p:sp>
        <p:nvSpPr>
          <p:cNvPr id="796" name="Google Shape;796;p18"/>
          <p:cNvSpPr txBox="1"/>
          <p:nvPr/>
        </p:nvSpPr>
        <p:spPr>
          <a:xfrm>
            <a:off x="6475848" y="2577075"/>
            <a:ext cx="4217100" cy="28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700">
                <a:latin typeface="Calibri"/>
                <a:ea typeface="Calibri"/>
                <a:cs typeface="Calibri"/>
                <a:sym typeface="Calibri"/>
              </a:rPr>
              <a:t>Shute Creek - ExxonMobil Operated</a:t>
            </a:r>
            <a:endParaRPr b="1" sz="1700">
              <a:latin typeface="Calibri"/>
              <a:ea typeface="Calibri"/>
              <a:cs typeface="Calibri"/>
              <a:sym typeface="Calibri"/>
            </a:endParaRPr>
          </a:p>
        </p:txBody>
      </p:sp>
      <p:sp>
        <p:nvSpPr>
          <p:cNvPr id="797" name="Google Shape;797;p18"/>
          <p:cNvSpPr txBox="1"/>
          <p:nvPr/>
        </p:nvSpPr>
        <p:spPr>
          <a:xfrm>
            <a:off x="6478350" y="2842100"/>
            <a:ext cx="5406600" cy="969000"/>
          </a:xfrm>
          <a:prstGeom prst="rect">
            <a:avLst/>
          </a:prstGeom>
          <a:noFill/>
          <a:ln>
            <a:noFill/>
          </a:ln>
        </p:spPr>
        <p:txBody>
          <a:bodyPr anchorCtr="0" anchor="t" bIns="0" lIns="0" spcFirstLastPara="1" rIns="0" wrap="square" tIns="0">
            <a:noAutofit/>
          </a:bodyPr>
          <a:lstStyle/>
          <a:p>
            <a:pPr indent="-286385" lvl="0" marL="299085" marR="0" rtl="0" algn="l">
              <a:lnSpc>
                <a:spcPct val="100000"/>
              </a:lnSpc>
              <a:spcBef>
                <a:spcPts val="0"/>
              </a:spcBef>
              <a:spcAft>
                <a:spcPts val="0"/>
              </a:spcAft>
              <a:buSzPts val="1700"/>
              <a:buFont typeface="Arial"/>
              <a:buChar char="•"/>
            </a:pPr>
            <a:r>
              <a:rPr b="0" lang="en-US" sz="1700">
                <a:latin typeface="Calibri"/>
                <a:ea typeface="Calibri"/>
                <a:cs typeface="Calibri"/>
                <a:sym typeface="Calibri"/>
              </a:rPr>
              <a:t>Proved reserves as of 12/31/16: ~1.2 Tcf</a:t>
            </a:r>
            <a:endParaRPr sz="1700">
              <a:latin typeface="Calibri"/>
              <a:ea typeface="Calibri"/>
              <a:cs typeface="Calibri"/>
              <a:sym typeface="Calibri"/>
            </a:endParaRPr>
          </a:p>
          <a:p>
            <a:pPr indent="-286385" lvl="0" marL="299085" marR="5080" rtl="0" algn="l">
              <a:lnSpc>
                <a:spcPct val="80100"/>
              </a:lnSpc>
              <a:spcBef>
                <a:spcPts val="500"/>
              </a:spcBef>
              <a:spcAft>
                <a:spcPts val="0"/>
              </a:spcAft>
              <a:buSzPts val="1700"/>
              <a:buFont typeface="Arial"/>
              <a:buChar char="•"/>
            </a:pPr>
            <a:r>
              <a:rPr b="0" lang="en-US" sz="1700">
                <a:latin typeface="Calibri"/>
                <a:ea typeface="Calibri"/>
                <a:cs typeface="Calibri"/>
                <a:sym typeface="Calibri"/>
              </a:rPr>
              <a:t>Denbury has a 1/3 overriding royalty interest and  could receive up to ~115 MMcf/d of CO</a:t>
            </a:r>
            <a:r>
              <a:rPr b="0" baseline="-25000" lang="en-US" sz="1650">
                <a:latin typeface="Calibri"/>
                <a:ea typeface="Calibri"/>
                <a:cs typeface="Calibri"/>
                <a:sym typeface="Calibri"/>
              </a:rPr>
              <a:t>2 </a:t>
            </a:r>
            <a:r>
              <a:rPr b="0" lang="en-US" sz="1700">
                <a:latin typeface="Calibri"/>
                <a:ea typeface="Calibri"/>
                <a:cs typeface="Calibri"/>
                <a:sym typeface="Calibri"/>
              </a:rPr>
              <a:t>by 2021 at  current plant capacity</a:t>
            </a:r>
            <a:endParaRPr sz="1700">
              <a:latin typeface="Calibri"/>
              <a:ea typeface="Calibri"/>
              <a:cs typeface="Calibri"/>
              <a:sym typeface="Calibri"/>
            </a:endParaRPr>
          </a:p>
        </p:txBody>
      </p:sp>
      <p:sp>
        <p:nvSpPr>
          <p:cNvPr id="798" name="Google Shape;798;p18"/>
          <p:cNvSpPr txBox="1"/>
          <p:nvPr/>
        </p:nvSpPr>
        <p:spPr>
          <a:xfrm>
            <a:off x="6475848" y="3959700"/>
            <a:ext cx="3696900" cy="28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700">
                <a:latin typeface="Calibri"/>
                <a:ea typeface="Calibri"/>
                <a:cs typeface="Calibri"/>
                <a:sym typeface="Calibri"/>
              </a:rPr>
              <a:t>Riley Ridge – Denbury Operated</a:t>
            </a:r>
            <a:endParaRPr b="1" sz="1700">
              <a:latin typeface="Calibri"/>
              <a:ea typeface="Calibri"/>
              <a:cs typeface="Calibri"/>
              <a:sym typeface="Calibri"/>
            </a:endParaRPr>
          </a:p>
        </p:txBody>
      </p:sp>
      <p:sp>
        <p:nvSpPr>
          <p:cNvPr id="799" name="Google Shape;799;p18"/>
          <p:cNvSpPr txBox="1"/>
          <p:nvPr/>
        </p:nvSpPr>
        <p:spPr>
          <a:xfrm>
            <a:off x="6460650" y="4198500"/>
            <a:ext cx="5424300" cy="1007100"/>
          </a:xfrm>
          <a:prstGeom prst="rect">
            <a:avLst/>
          </a:prstGeom>
          <a:noFill/>
          <a:ln>
            <a:noFill/>
          </a:ln>
        </p:spPr>
        <p:txBody>
          <a:bodyPr anchorCtr="0" anchor="t" bIns="0" lIns="0" spcFirstLastPara="1" rIns="0" wrap="square" tIns="0">
            <a:noAutofit/>
          </a:bodyPr>
          <a:lstStyle/>
          <a:p>
            <a:pPr indent="-286385" lvl="0" marL="299085" marR="0" rtl="0" algn="l">
              <a:lnSpc>
                <a:spcPct val="100000"/>
              </a:lnSpc>
              <a:spcBef>
                <a:spcPts val="0"/>
              </a:spcBef>
              <a:spcAft>
                <a:spcPts val="0"/>
              </a:spcAft>
              <a:buSzPts val="1700"/>
              <a:buFont typeface="Arial"/>
              <a:buChar char="•"/>
            </a:pPr>
            <a:r>
              <a:rPr b="0" lang="en-US" sz="1700">
                <a:latin typeface="Calibri"/>
                <a:ea typeface="Calibri"/>
                <a:cs typeface="Calibri"/>
                <a:sym typeface="Calibri"/>
              </a:rPr>
              <a:t>Future potential source of CO</a:t>
            </a:r>
            <a:r>
              <a:rPr b="0" baseline="-25000" lang="en-US" sz="1650">
                <a:latin typeface="Calibri"/>
                <a:ea typeface="Calibri"/>
                <a:cs typeface="Calibri"/>
                <a:sym typeface="Calibri"/>
              </a:rPr>
              <a:t>2</a:t>
            </a:r>
            <a:r>
              <a:rPr b="0" lang="en-US" sz="1700">
                <a:latin typeface="Calibri"/>
                <a:ea typeface="Calibri"/>
                <a:cs typeface="Calibri"/>
                <a:sym typeface="Calibri"/>
              </a:rPr>
              <a:t>: ~2.8 Tcf</a:t>
            </a:r>
            <a:endParaRPr sz="1700">
              <a:latin typeface="Calibri"/>
              <a:ea typeface="Calibri"/>
              <a:cs typeface="Calibri"/>
              <a:sym typeface="Calibri"/>
            </a:endParaRPr>
          </a:p>
          <a:p>
            <a:pPr indent="-286385" lvl="0" marL="299085" marR="5080" rtl="0" algn="l">
              <a:lnSpc>
                <a:spcPct val="80000"/>
              </a:lnSpc>
              <a:spcBef>
                <a:spcPts val="405"/>
              </a:spcBef>
              <a:spcAft>
                <a:spcPts val="0"/>
              </a:spcAft>
              <a:buSzPts val="1700"/>
              <a:buFont typeface="Arial"/>
              <a:buChar char="•"/>
            </a:pPr>
            <a:r>
              <a:rPr b="0" lang="en-US" sz="1700">
                <a:latin typeface="Calibri"/>
                <a:ea typeface="Calibri"/>
                <a:cs typeface="Calibri"/>
                <a:sym typeface="Calibri"/>
              </a:rPr>
              <a:t>Gas processing facility shut-in since mid-2014 due to  facility issues and sulfur build-up in gas supply wells</a:t>
            </a:r>
            <a:endParaRPr sz="1700">
              <a:latin typeface="Calibri"/>
              <a:ea typeface="Calibri"/>
              <a:cs typeface="Calibri"/>
              <a:sym typeface="Calibri"/>
            </a:endParaRPr>
          </a:p>
          <a:p>
            <a:pPr indent="-286385" lvl="0" marL="299085" marR="0" rtl="0" algn="l">
              <a:lnSpc>
                <a:spcPct val="119411"/>
              </a:lnSpc>
              <a:spcBef>
                <a:spcPts val="0"/>
              </a:spcBef>
              <a:spcAft>
                <a:spcPts val="0"/>
              </a:spcAft>
              <a:buSzPts val="1700"/>
              <a:buFont typeface="Arial"/>
              <a:buChar char="•"/>
            </a:pPr>
            <a:r>
              <a:rPr b="0" lang="en-US" sz="1700">
                <a:latin typeface="Calibri"/>
                <a:ea typeface="Calibri"/>
                <a:cs typeface="Calibri"/>
                <a:sym typeface="Calibri"/>
              </a:rPr>
              <a:t>Evaluation of issues and corrective options ongoing</a:t>
            </a:r>
            <a:endParaRPr sz="1700">
              <a:latin typeface="Calibri"/>
              <a:ea typeface="Calibri"/>
              <a:cs typeface="Calibri"/>
              <a:sym typeface="Calibri"/>
            </a:endParaRPr>
          </a:p>
        </p:txBody>
      </p:sp>
      <p:sp>
        <p:nvSpPr>
          <p:cNvPr id="800" name="Google Shape;800;p18"/>
          <p:cNvSpPr txBox="1"/>
          <p:nvPr/>
        </p:nvSpPr>
        <p:spPr>
          <a:xfrm>
            <a:off x="6392436" y="5302555"/>
            <a:ext cx="5233800" cy="891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2600">
                <a:solidFill>
                  <a:srgbClr val="007CAE"/>
                </a:solidFill>
                <a:latin typeface="Calibri"/>
                <a:ea typeface="Calibri"/>
                <a:cs typeface="Calibri"/>
                <a:sym typeface="Calibri"/>
              </a:rPr>
              <a:t>Lost Cabin – ConocoPhillips Operated</a:t>
            </a:r>
            <a:endParaRPr sz="2600">
              <a:latin typeface="Calibri"/>
              <a:ea typeface="Calibri"/>
              <a:cs typeface="Calibri"/>
              <a:sym typeface="Calibri"/>
            </a:endParaRPr>
          </a:p>
          <a:p>
            <a:pPr indent="-299085" lvl="0" marL="756285" marR="5080" rtl="0" algn="l">
              <a:lnSpc>
                <a:spcPct val="95882"/>
              </a:lnSpc>
              <a:spcBef>
                <a:spcPts val="430"/>
              </a:spcBef>
              <a:spcAft>
                <a:spcPts val="0"/>
              </a:spcAft>
              <a:buNone/>
            </a:pPr>
            <a:r>
              <a:rPr b="0" lang="en-US" sz="1700">
                <a:latin typeface="Calibri"/>
                <a:ea typeface="Calibri"/>
                <a:cs typeface="Calibri"/>
                <a:sym typeface="Calibri"/>
              </a:rPr>
              <a:t>–	Denbury could receive up to ~40 MMcf/d of  CO</a:t>
            </a:r>
            <a:r>
              <a:rPr b="0" baseline="-25000" lang="en-US" sz="1650">
                <a:latin typeface="Calibri"/>
                <a:ea typeface="Calibri"/>
                <a:cs typeface="Calibri"/>
                <a:sym typeface="Calibri"/>
              </a:rPr>
              <a:t>2 </a:t>
            </a:r>
            <a:r>
              <a:rPr b="0" lang="en-US" sz="1700">
                <a:latin typeface="Calibri"/>
                <a:ea typeface="Calibri"/>
                <a:cs typeface="Calibri"/>
                <a:sym typeface="Calibri"/>
              </a:rPr>
              <a:t>at  current plant capacity</a:t>
            </a:r>
            <a:endParaRPr sz="1700">
              <a:latin typeface="Calibri"/>
              <a:ea typeface="Calibri"/>
              <a:cs typeface="Calibri"/>
              <a:sym typeface="Calibri"/>
            </a:endParaRPr>
          </a:p>
        </p:txBody>
      </p:sp>
      <p:sp>
        <p:nvSpPr>
          <p:cNvPr id="801" name="Google Shape;801;p18"/>
          <p:cNvSpPr/>
          <p:nvPr/>
        </p:nvSpPr>
        <p:spPr>
          <a:xfrm>
            <a:off x="0" y="914400"/>
            <a:ext cx="12192000" cy="512445"/>
          </a:xfrm>
          <a:custGeom>
            <a:rect b="b" l="l" r="r" t="t"/>
            <a:pathLst>
              <a:path extrusionOk="0" h="120000" w="120000">
                <a:moveTo>
                  <a:pt x="0" y="119910"/>
                </a:moveTo>
                <a:lnTo>
                  <a:pt x="120000" y="119910"/>
                </a:lnTo>
                <a:lnTo>
                  <a:pt x="120000" y="0"/>
                </a:lnTo>
                <a:lnTo>
                  <a:pt x="0" y="0"/>
                </a:lnTo>
                <a:lnTo>
                  <a:pt x="0" y="11991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2" name="Google Shape;802;p18"/>
          <p:cNvSpPr txBox="1"/>
          <p:nvPr/>
        </p:nvSpPr>
        <p:spPr>
          <a:xfrm>
            <a:off x="439013" y="961009"/>
            <a:ext cx="10114800" cy="1075200"/>
          </a:xfrm>
          <a:prstGeom prst="rect">
            <a:avLst/>
          </a:prstGeom>
          <a:noFill/>
          <a:ln>
            <a:noFill/>
          </a:ln>
        </p:spPr>
        <p:txBody>
          <a:bodyPr anchorCtr="0" anchor="t" bIns="0" lIns="0" spcFirstLastPara="1" rIns="0" wrap="square" tIns="0">
            <a:noAutofit/>
          </a:bodyPr>
          <a:lstStyle/>
          <a:p>
            <a:pPr indent="-5714" lvl="0" marL="1136015" marR="0" rtl="0" algn="l">
              <a:lnSpc>
                <a:spcPct val="100000"/>
              </a:lnSpc>
              <a:spcBef>
                <a:spcPts val="0"/>
              </a:spcBef>
              <a:spcAft>
                <a:spcPts val="0"/>
              </a:spcAft>
              <a:buNone/>
            </a:pPr>
            <a:r>
              <a:rPr b="0" lang="en-US" sz="2400">
                <a:solidFill>
                  <a:srgbClr val="FFFFFF"/>
                </a:solidFill>
                <a:latin typeface="Calibri"/>
                <a:ea typeface="Calibri"/>
                <a:cs typeface="Calibri"/>
                <a:sym typeface="Calibri"/>
              </a:rPr>
              <a:t>Gulf Coast CO</a:t>
            </a:r>
            <a:r>
              <a:rPr b="0" baseline="-25000" lang="en-US" sz="2400">
                <a:solidFill>
                  <a:srgbClr val="FFFFFF"/>
                </a:solidFill>
                <a:latin typeface="Calibri"/>
                <a:ea typeface="Calibri"/>
                <a:cs typeface="Calibri"/>
                <a:sym typeface="Calibri"/>
              </a:rPr>
              <a:t>2 </a:t>
            </a:r>
            <a:r>
              <a:rPr b="0" lang="en-US" sz="2400">
                <a:solidFill>
                  <a:srgbClr val="FFFFFF"/>
                </a:solidFill>
                <a:latin typeface="Calibri"/>
                <a:ea typeface="Calibri"/>
                <a:cs typeface="Calibri"/>
                <a:sym typeface="Calibri"/>
              </a:rPr>
              <a:t>Supply	Rocky Mountain CO</a:t>
            </a:r>
            <a:r>
              <a:rPr b="0" baseline="-25000" lang="en-US" sz="2400">
                <a:solidFill>
                  <a:srgbClr val="FFFFFF"/>
                </a:solidFill>
                <a:latin typeface="Calibri"/>
                <a:ea typeface="Calibri"/>
                <a:cs typeface="Calibri"/>
                <a:sym typeface="Calibri"/>
              </a:rPr>
              <a:t>2 </a:t>
            </a:r>
            <a:r>
              <a:rPr b="0" lang="en-US" sz="2400">
                <a:solidFill>
                  <a:srgbClr val="FFFFFF"/>
                </a:solidFill>
                <a:latin typeface="Calibri"/>
                <a:ea typeface="Calibri"/>
                <a:cs typeface="Calibri"/>
                <a:sym typeface="Calibri"/>
              </a:rPr>
              <a:t>Supply</a:t>
            </a:r>
            <a:endParaRPr sz="2400">
              <a:latin typeface="Calibri"/>
              <a:ea typeface="Calibri"/>
              <a:cs typeface="Calibri"/>
              <a:sym typeface="Calibri"/>
            </a:endParaRPr>
          </a:p>
          <a:p>
            <a:pPr indent="0" lvl="0" marL="12700" marR="0" rtl="0" algn="l">
              <a:lnSpc>
                <a:spcPct val="100000"/>
              </a:lnSpc>
              <a:spcBef>
                <a:spcPts val="2225"/>
              </a:spcBef>
              <a:spcAft>
                <a:spcPts val="0"/>
              </a:spcAft>
              <a:buNone/>
            </a:pPr>
            <a:r>
              <a:rPr b="0" lang="en-US" sz="2600">
                <a:solidFill>
                  <a:srgbClr val="007CAE"/>
                </a:solidFill>
                <a:latin typeface="Calibri"/>
                <a:ea typeface="Calibri"/>
                <a:cs typeface="Calibri"/>
                <a:sym typeface="Calibri"/>
              </a:rPr>
              <a:t>Jackson Dome</a:t>
            </a:r>
            <a:r>
              <a:rPr b="0" lang="en-US" sz="2600">
                <a:solidFill>
                  <a:srgbClr val="007CAE"/>
                </a:solidFill>
                <a:latin typeface="Calibri"/>
                <a:ea typeface="Calibri"/>
                <a:cs typeface="Calibri"/>
                <a:sym typeface="Calibri"/>
              </a:rPr>
              <a:t>									</a:t>
            </a:r>
            <a:r>
              <a:rPr b="0" lang="en-US" sz="2600">
                <a:solidFill>
                  <a:srgbClr val="007CAE"/>
                </a:solidFill>
                <a:latin typeface="Calibri"/>
                <a:ea typeface="Calibri"/>
                <a:cs typeface="Calibri"/>
                <a:sym typeface="Calibri"/>
              </a:rPr>
              <a:t>LaBarge Area</a:t>
            </a:r>
            <a:endParaRPr sz="2600">
              <a:latin typeface="Calibri"/>
              <a:ea typeface="Calibri"/>
              <a:cs typeface="Calibri"/>
              <a:sym typeface="Calibri"/>
            </a:endParaRPr>
          </a:p>
        </p:txBody>
      </p:sp>
      <p:sp>
        <p:nvSpPr>
          <p:cNvPr id="803" name="Google Shape;803;p18"/>
          <p:cNvSpPr/>
          <p:nvPr/>
        </p:nvSpPr>
        <p:spPr>
          <a:xfrm>
            <a:off x="6096000" y="914400"/>
            <a:ext cx="0" cy="5107305"/>
          </a:xfrm>
          <a:custGeom>
            <a:rect b="b" l="l" r="r" t="t"/>
            <a:pathLst>
              <a:path extrusionOk="0" h="120000" w="120000">
                <a:moveTo>
                  <a:pt x="0" y="0"/>
                </a:moveTo>
                <a:lnTo>
                  <a:pt x="0" y="119986"/>
                </a:lnTo>
              </a:path>
            </a:pathLst>
          </a:custGeom>
          <a:noFill/>
          <a:ln cap="flat" cmpd="sng" w="9525">
            <a:solidFill>
              <a:srgbClr val="5B9BD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4" name="Google Shape;804;p18"/>
          <p:cNvSpPr txBox="1"/>
          <p:nvPr/>
        </p:nvSpPr>
        <p:spPr>
          <a:xfrm>
            <a:off x="353669" y="6136944"/>
            <a:ext cx="10824210" cy="323850"/>
          </a:xfrm>
          <a:prstGeom prst="rect">
            <a:avLst/>
          </a:prstGeom>
          <a:noFill/>
          <a:ln>
            <a:noFill/>
          </a:ln>
        </p:spPr>
        <p:txBody>
          <a:bodyPr anchorCtr="0" anchor="t" bIns="0" lIns="0" spcFirstLastPara="1" rIns="0" wrap="square" tIns="0">
            <a:noAutofit/>
          </a:bodyPr>
          <a:lstStyle/>
          <a:p>
            <a:pPr indent="-228600" lvl="0" marL="241300" marR="0"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Reported on a gross (8/8th’s) basis.</a:t>
            </a:r>
            <a:endParaRPr sz="1000">
              <a:latin typeface="Calibri"/>
              <a:ea typeface="Calibri"/>
              <a:cs typeface="Calibri"/>
              <a:sym typeface="Calibri"/>
            </a:endParaRPr>
          </a:p>
          <a:p>
            <a:pPr indent="-228600" lvl="0" marL="241300" marR="0"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Estimated startup in 2017.       Volumes presented are based upon preliminary projections from Mississippi Power once the power plant is running at full capacity, which is currently estimated to occur in ~2020.</a:t>
            </a:r>
            <a:endParaRPr sz="1000">
              <a:latin typeface="Calibri"/>
              <a:ea typeface="Calibri"/>
              <a:cs typeface="Calibri"/>
              <a:sym typeface="Calibri"/>
            </a:endParaRPr>
          </a:p>
        </p:txBody>
      </p:sp>
      <p:sp>
        <p:nvSpPr>
          <p:cNvPr id="805" name="Google Shape;805;p18"/>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806" name="Google Shape;806;p18"/>
          <p:cNvSpPr txBox="1"/>
          <p:nvPr>
            <p:ph idx="10" type="dt"/>
          </p:nvPr>
        </p:nvSpPr>
        <p:spPr>
          <a:xfrm>
            <a:off x="5493250" y="6543250"/>
            <a:ext cx="12858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3"/>
              </a:rPr>
              <a:t>www.denbury.com</a:t>
            </a:r>
            <a:endParaRPr/>
          </a:p>
        </p:txBody>
      </p:sp>
      <p:sp>
        <p:nvSpPr>
          <p:cNvPr id="807" name="Google Shape;807;p18"/>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
        <p:nvSpPr>
          <p:cNvPr id="808" name="Google Shape;808;p18"/>
          <p:cNvSpPr txBox="1"/>
          <p:nvPr>
            <p:ph type="title"/>
          </p:nvPr>
        </p:nvSpPr>
        <p:spPr>
          <a:xfrm>
            <a:off x="353669" y="213359"/>
            <a:ext cx="9728200" cy="40386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650" u="none" cap="none" strike="noStrike">
                <a:solidFill>
                  <a:srgbClr val="00467C"/>
                </a:solidFill>
                <a:latin typeface="Calibri"/>
                <a:ea typeface="Calibri"/>
                <a:cs typeface="Calibri"/>
                <a:sym typeface="Calibri"/>
              </a:rPr>
              <a:t>Abundant CO</a:t>
            </a:r>
            <a:r>
              <a:rPr b="0" baseline="-25000" i="0" lang="en-US" sz="2625" u="none" cap="none" strike="noStrike">
                <a:solidFill>
                  <a:srgbClr val="00467C"/>
                </a:solidFill>
                <a:latin typeface="Calibri"/>
                <a:ea typeface="Calibri"/>
                <a:cs typeface="Calibri"/>
                <a:sym typeface="Calibri"/>
              </a:rPr>
              <a:t>2  </a:t>
            </a:r>
            <a:r>
              <a:rPr b="0" i="0" lang="en-US" sz="2650" u="none" cap="none" strike="noStrike">
                <a:solidFill>
                  <a:srgbClr val="00467C"/>
                </a:solidFill>
                <a:latin typeface="Calibri"/>
                <a:ea typeface="Calibri"/>
                <a:cs typeface="Calibri"/>
                <a:sym typeface="Calibri"/>
              </a:rPr>
              <a:t>Supply &amp; No Significant Capital Required for Several Years</a:t>
            </a:r>
            <a:endParaRPr b="0" i="0" sz="2650" u="none" cap="none" strike="noStrike">
              <a:solidFill>
                <a:srgbClr val="00467C"/>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9"/>
          <p:cNvSpPr/>
          <p:nvPr/>
        </p:nvSpPr>
        <p:spPr>
          <a:xfrm>
            <a:off x="10666476" y="5649467"/>
            <a:ext cx="321945" cy="0"/>
          </a:xfrm>
          <a:custGeom>
            <a:rect b="b" l="l" r="r" t="t"/>
            <a:pathLst>
              <a:path extrusionOk="0" h="120000" w="120000">
                <a:moveTo>
                  <a:pt x="0" y="0"/>
                </a:moveTo>
                <a:lnTo>
                  <a:pt x="119857"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14" name="Google Shape;814;p19"/>
          <p:cNvSpPr/>
          <p:nvPr/>
        </p:nvSpPr>
        <p:spPr>
          <a:xfrm>
            <a:off x="9590531" y="5649467"/>
            <a:ext cx="645160" cy="0"/>
          </a:xfrm>
          <a:custGeom>
            <a:rect b="b" l="l" r="r" t="t"/>
            <a:pathLst>
              <a:path extrusionOk="0" h="120000" w="120000">
                <a:moveTo>
                  <a:pt x="0" y="0"/>
                </a:moveTo>
                <a:lnTo>
                  <a:pt x="119905"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15" name="Google Shape;815;p19"/>
          <p:cNvSpPr/>
          <p:nvPr/>
        </p:nvSpPr>
        <p:spPr>
          <a:xfrm>
            <a:off x="8516111" y="5649467"/>
            <a:ext cx="645160" cy="0"/>
          </a:xfrm>
          <a:custGeom>
            <a:rect b="b" l="l" r="r" t="t"/>
            <a:pathLst>
              <a:path extrusionOk="0" h="120000" w="120000">
                <a:moveTo>
                  <a:pt x="0" y="0"/>
                </a:moveTo>
                <a:lnTo>
                  <a:pt x="119905"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16" name="Google Shape;816;p19"/>
          <p:cNvSpPr/>
          <p:nvPr/>
        </p:nvSpPr>
        <p:spPr>
          <a:xfrm>
            <a:off x="7441692" y="5649467"/>
            <a:ext cx="645160" cy="0"/>
          </a:xfrm>
          <a:custGeom>
            <a:rect b="b" l="l" r="r" t="t"/>
            <a:pathLst>
              <a:path extrusionOk="0" h="120000" w="120000">
                <a:moveTo>
                  <a:pt x="0" y="0"/>
                </a:moveTo>
                <a:lnTo>
                  <a:pt x="119905"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17" name="Google Shape;817;p19"/>
          <p:cNvSpPr/>
          <p:nvPr/>
        </p:nvSpPr>
        <p:spPr>
          <a:xfrm>
            <a:off x="6365747" y="5649467"/>
            <a:ext cx="645160" cy="0"/>
          </a:xfrm>
          <a:custGeom>
            <a:rect b="b" l="l" r="r" t="t"/>
            <a:pathLst>
              <a:path extrusionOk="0" h="120000" w="120000">
                <a:moveTo>
                  <a:pt x="0" y="0"/>
                </a:moveTo>
                <a:lnTo>
                  <a:pt x="119905"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18" name="Google Shape;818;p19"/>
          <p:cNvSpPr/>
          <p:nvPr/>
        </p:nvSpPr>
        <p:spPr>
          <a:xfrm>
            <a:off x="5291328" y="5649467"/>
            <a:ext cx="645160" cy="0"/>
          </a:xfrm>
          <a:custGeom>
            <a:rect b="b" l="l" r="r" t="t"/>
            <a:pathLst>
              <a:path extrusionOk="0" h="120000" w="120000">
                <a:moveTo>
                  <a:pt x="0" y="0"/>
                </a:moveTo>
                <a:lnTo>
                  <a:pt x="119905"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19" name="Google Shape;819;p19"/>
          <p:cNvSpPr/>
          <p:nvPr/>
        </p:nvSpPr>
        <p:spPr>
          <a:xfrm>
            <a:off x="4215384" y="5649467"/>
            <a:ext cx="646430" cy="0"/>
          </a:xfrm>
          <a:custGeom>
            <a:rect b="b" l="l" r="r" t="t"/>
            <a:pathLst>
              <a:path extrusionOk="0" h="120000" w="120000">
                <a:moveTo>
                  <a:pt x="0" y="0"/>
                </a:moveTo>
                <a:lnTo>
                  <a:pt x="119953"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0" name="Google Shape;820;p19"/>
          <p:cNvSpPr/>
          <p:nvPr/>
        </p:nvSpPr>
        <p:spPr>
          <a:xfrm>
            <a:off x="3140964" y="5649467"/>
            <a:ext cx="645160" cy="0"/>
          </a:xfrm>
          <a:custGeom>
            <a:rect b="b" l="l" r="r" t="t"/>
            <a:pathLst>
              <a:path extrusionOk="0" h="120000" w="120000">
                <a:moveTo>
                  <a:pt x="0" y="0"/>
                </a:moveTo>
                <a:lnTo>
                  <a:pt x="119905"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1" name="Google Shape;821;p19"/>
          <p:cNvSpPr/>
          <p:nvPr/>
        </p:nvSpPr>
        <p:spPr>
          <a:xfrm>
            <a:off x="2066544" y="5649467"/>
            <a:ext cx="645160" cy="0"/>
          </a:xfrm>
          <a:custGeom>
            <a:rect b="b" l="l" r="r" t="t"/>
            <a:pathLst>
              <a:path extrusionOk="0" h="120000" w="120000">
                <a:moveTo>
                  <a:pt x="0" y="0"/>
                </a:moveTo>
                <a:lnTo>
                  <a:pt x="119905"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2" name="Google Shape;822;p19"/>
          <p:cNvSpPr/>
          <p:nvPr/>
        </p:nvSpPr>
        <p:spPr>
          <a:xfrm>
            <a:off x="1313688" y="5649467"/>
            <a:ext cx="323215" cy="0"/>
          </a:xfrm>
          <a:custGeom>
            <a:rect b="b" l="l" r="r" t="t"/>
            <a:pathLst>
              <a:path extrusionOk="0" h="120000" w="120000">
                <a:moveTo>
                  <a:pt x="0" y="0"/>
                </a:moveTo>
                <a:lnTo>
                  <a:pt x="119953"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3" name="Google Shape;823;p19"/>
          <p:cNvSpPr/>
          <p:nvPr/>
        </p:nvSpPr>
        <p:spPr>
          <a:xfrm>
            <a:off x="10666476" y="5266944"/>
            <a:ext cx="321945" cy="0"/>
          </a:xfrm>
          <a:custGeom>
            <a:rect b="b" l="l" r="r" t="t"/>
            <a:pathLst>
              <a:path extrusionOk="0" h="120000" w="120000">
                <a:moveTo>
                  <a:pt x="0" y="0"/>
                </a:moveTo>
                <a:lnTo>
                  <a:pt x="119857"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4" name="Google Shape;824;p19"/>
          <p:cNvSpPr/>
          <p:nvPr/>
        </p:nvSpPr>
        <p:spPr>
          <a:xfrm>
            <a:off x="9590531" y="5266944"/>
            <a:ext cx="645160" cy="0"/>
          </a:xfrm>
          <a:custGeom>
            <a:rect b="b" l="l" r="r" t="t"/>
            <a:pathLst>
              <a:path extrusionOk="0" h="120000" w="120000">
                <a:moveTo>
                  <a:pt x="0" y="0"/>
                </a:moveTo>
                <a:lnTo>
                  <a:pt x="119905"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5" name="Google Shape;825;p19"/>
          <p:cNvSpPr/>
          <p:nvPr/>
        </p:nvSpPr>
        <p:spPr>
          <a:xfrm>
            <a:off x="8516111" y="5266944"/>
            <a:ext cx="645160" cy="0"/>
          </a:xfrm>
          <a:custGeom>
            <a:rect b="b" l="l" r="r" t="t"/>
            <a:pathLst>
              <a:path extrusionOk="0" h="120000" w="120000">
                <a:moveTo>
                  <a:pt x="0" y="0"/>
                </a:moveTo>
                <a:lnTo>
                  <a:pt x="119905"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6" name="Google Shape;826;p19"/>
          <p:cNvSpPr/>
          <p:nvPr/>
        </p:nvSpPr>
        <p:spPr>
          <a:xfrm>
            <a:off x="7441692" y="5266944"/>
            <a:ext cx="645160" cy="0"/>
          </a:xfrm>
          <a:custGeom>
            <a:rect b="b" l="l" r="r" t="t"/>
            <a:pathLst>
              <a:path extrusionOk="0" h="120000" w="120000">
                <a:moveTo>
                  <a:pt x="0" y="0"/>
                </a:moveTo>
                <a:lnTo>
                  <a:pt x="119905"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7" name="Google Shape;827;p19"/>
          <p:cNvSpPr/>
          <p:nvPr/>
        </p:nvSpPr>
        <p:spPr>
          <a:xfrm>
            <a:off x="5291328" y="5266944"/>
            <a:ext cx="1719580" cy="0"/>
          </a:xfrm>
          <a:custGeom>
            <a:rect b="b" l="l" r="r" t="t"/>
            <a:pathLst>
              <a:path extrusionOk="0" h="120000" w="120000">
                <a:moveTo>
                  <a:pt x="0" y="0"/>
                </a:moveTo>
                <a:lnTo>
                  <a:pt x="119964"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8" name="Google Shape;828;p19"/>
          <p:cNvSpPr/>
          <p:nvPr/>
        </p:nvSpPr>
        <p:spPr>
          <a:xfrm>
            <a:off x="4215384" y="5266944"/>
            <a:ext cx="646430" cy="0"/>
          </a:xfrm>
          <a:custGeom>
            <a:rect b="b" l="l" r="r" t="t"/>
            <a:pathLst>
              <a:path extrusionOk="0" h="120000" w="120000">
                <a:moveTo>
                  <a:pt x="0" y="0"/>
                </a:moveTo>
                <a:lnTo>
                  <a:pt x="119953"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9" name="Google Shape;829;p19"/>
          <p:cNvSpPr/>
          <p:nvPr/>
        </p:nvSpPr>
        <p:spPr>
          <a:xfrm>
            <a:off x="3140964" y="5266944"/>
            <a:ext cx="645160" cy="0"/>
          </a:xfrm>
          <a:custGeom>
            <a:rect b="b" l="l" r="r" t="t"/>
            <a:pathLst>
              <a:path extrusionOk="0" h="120000" w="120000">
                <a:moveTo>
                  <a:pt x="0" y="0"/>
                </a:moveTo>
                <a:lnTo>
                  <a:pt x="119905"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0" name="Google Shape;830;p19"/>
          <p:cNvSpPr/>
          <p:nvPr/>
        </p:nvSpPr>
        <p:spPr>
          <a:xfrm>
            <a:off x="2066544" y="5266944"/>
            <a:ext cx="645160" cy="0"/>
          </a:xfrm>
          <a:custGeom>
            <a:rect b="b" l="l" r="r" t="t"/>
            <a:pathLst>
              <a:path extrusionOk="0" h="120000" w="120000">
                <a:moveTo>
                  <a:pt x="0" y="0"/>
                </a:moveTo>
                <a:lnTo>
                  <a:pt x="119905"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1" name="Google Shape;831;p19"/>
          <p:cNvSpPr/>
          <p:nvPr/>
        </p:nvSpPr>
        <p:spPr>
          <a:xfrm>
            <a:off x="1313688" y="5266944"/>
            <a:ext cx="323215" cy="0"/>
          </a:xfrm>
          <a:custGeom>
            <a:rect b="b" l="l" r="r" t="t"/>
            <a:pathLst>
              <a:path extrusionOk="0" h="120000" w="120000">
                <a:moveTo>
                  <a:pt x="0" y="0"/>
                </a:moveTo>
                <a:lnTo>
                  <a:pt x="119953"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2" name="Google Shape;832;p19"/>
          <p:cNvSpPr/>
          <p:nvPr/>
        </p:nvSpPr>
        <p:spPr>
          <a:xfrm>
            <a:off x="1313688" y="4884420"/>
            <a:ext cx="9674860" cy="0"/>
          </a:xfrm>
          <a:custGeom>
            <a:rect b="b" l="l" r="r" t="t"/>
            <a:pathLst>
              <a:path extrusionOk="0" h="120000" w="120000">
                <a:moveTo>
                  <a:pt x="0" y="0"/>
                </a:moveTo>
                <a:lnTo>
                  <a:pt x="119993"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3" name="Google Shape;833;p19"/>
          <p:cNvSpPr/>
          <p:nvPr/>
        </p:nvSpPr>
        <p:spPr>
          <a:xfrm>
            <a:off x="1313688" y="4503420"/>
            <a:ext cx="9674860" cy="0"/>
          </a:xfrm>
          <a:custGeom>
            <a:rect b="b" l="l" r="r" t="t"/>
            <a:pathLst>
              <a:path extrusionOk="0" h="120000" w="120000">
                <a:moveTo>
                  <a:pt x="0" y="0"/>
                </a:moveTo>
                <a:lnTo>
                  <a:pt x="119993" y="0"/>
                </a:lnTo>
              </a:path>
            </a:pathLst>
          </a:custGeom>
          <a:noFill/>
          <a:ln cap="flat" cmpd="sng" w="12175">
            <a:solidFill>
              <a:srgbClr val="D9D9D9"/>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4" name="Google Shape;834;p19"/>
          <p:cNvSpPr/>
          <p:nvPr/>
        </p:nvSpPr>
        <p:spPr>
          <a:xfrm>
            <a:off x="1636776" y="4873752"/>
            <a:ext cx="429895" cy="1158240"/>
          </a:xfrm>
          <a:custGeom>
            <a:rect b="b" l="l" r="r" t="t"/>
            <a:pathLst>
              <a:path extrusionOk="0" h="120000" w="120000">
                <a:moveTo>
                  <a:pt x="119964" y="0"/>
                </a:moveTo>
                <a:lnTo>
                  <a:pt x="0" y="0"/>
                </a:lnTo>
                <a:lnTo>
                  <a:pt x="0" y="120000"/>
                </a:lnTo>
                <a:lnTo>
                  <a:pt x="119964" y="120000"/>
                </a:lnTo>
                <a:lnTo>
                  <a:pt x="119964" y="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5" name="Google Shape;835;p19"/>
          <p:cNvSpPr/>
          <p:nvPr/>
        </p:nvSpPr>
        <p:spPr>
          <a:xfrm>
            <a:off x="2711195" y="4995671"/>
            <a:ext cx="429895" cy="1036319"/>
          </a:xfrm>
          <a:custGeom>
            <a:rect b="b" l="l" r="r" t="t"/>
            <a:pathLst>
              <a:path extrusionOk="0" h="120000" w="120000">
                <a:moveTo>
                  <a:pt x="119964" y="0"/>
                </a:moveTo>
                <a:lnTo>
                  <a:pt x="0" y="0"/>
                </a:lnTo>
                <a:lnTo>
                  <a:pt x="0" y="119999"/>
                </a:lnTo>
                <a:lnTo>
                  <a:pt x="119964" y="119999"/>
                </a:lnTo>
                <a:lnTo>
                  <a:pt x="119964" y="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6" name="Google Shape;836;p19"/>
          <p:cNvSpPr/>
          <p:nvPr/>
        </p:nvSpPr>
        <p:spPr>
          <a:xfrm>
            <a:off x="4861559" y="5000244"/>
            <a:ext cx="429895" cy="1031875"/>
          </a:xfrm>
          <a:custGeom>
            <a:rect b="b" l="l" r="r" t="t"/>
            <a:pathLst>
              <a:path extrusionOk="0" h="120000" w="120000">
                <a:moveTo>
                  <a:pt x="119964" y="0"/>
                </a:moveTo>
                <a:lnTo>
                  <a:pt x="0" y="0"/>
                </a:lnTo>
                <a:lnTo>
                  <a:pt x="0" y="119985"/>
                </a:lnTo>
                <a:lnTo>
                  <a:pt x="119964" y="119985"/>
                </a:lnTo>
                <a:lnTo>
                  <a:pt x="119964" y="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7" name="Google Shape;837;p19"/>
          <p:cNvSpPr/>
          <p:nvPr/>
        </p:nvSpPr>
        <p:spPr>
          <a:xfrm>
            <a:off x="5935979" y="5279135"/>
            <a:ext cx="429895" cy="753110"/>
          </a:xfrm>
          <a:custGeom>
            <a:rect b="b" l="l" r="r" t="t"/>
            <a:pathLst>
              <a:path extrusionOk="0" h="120000" w="120000">
                <a:moveTo>
                  <a:pt x="119964" y="0"/>
                </a:moveTo>
                <a:lnTo>
                  <a:pt x="0" y="0"/>
                </a:lnTo>
                <a:lnTo>
                  <a:pt x="0" y="119959"/>
                </a:lnTo>
                <a:lnTo>
                  <a:pt x="119964" y="119959"/>
                </a:lnTo>
                <a:lnTo>
                  <a:pt x="119964" y="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8" name="Google Shape;838;p19"/>
          <p:cNvSpPr/>
          <p:nvPr/>
        </p:nvSpPr>
        <p:spPr>
          <a:xfrm>
            <a:off x="10235183" y="4937759"/>
            <a:ext cx="431800" cy="1094740"/>
          </a:xfrm>
          <a:custGeom>
            <a:rect b="b" l="l" r="r" t="t"/>
            <a:pathLst>
              <a:path extrusionOk="0" h="120000" w="120000">
                <a:moveTo>
                  <a:pt x="119858" y="0"/>
                </a:moveTo>
                <a:lnTo>
                  <a:pt x="0" y="0"/>
                </a:lnTo>
                <a:lnTo>
                  <a:pt x="0" y="119944"/>
                </a:lnTo>
                <a:lnTo>
                  <a:pt x="119858" y="119944"/>
                </a:lnTo>
                <a:lnTo>
                  <a:pt x="119858" y="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9" name="Google Shape;839;p19"/>
          <p:cNvSpPr/>
          <p:nvPr/>
        </p:nvSpPr>
        <p:spPr>
          <a:xfrm>
            <a:off x="10988802" y="4502658"/>
            <a:ext cx="0" cy="1529080"/>
          </a:xfrm>
          <a:custGeom>
            <a:rect b="b" l="l" r="r" t="t"/>
            <a:pathLst>
              <a:path extrusionOk="0" h="120000" w="120000">
                <a:moveTo>
                  <a:pt x="0" y="119960"/>
                </a:moveTo>
                <a:lnTo>
                  <a:pt x="0" y="0"/>
                </a:lnTo>
              </a:path>
            </a:pathLst>
          </a:custGeom>
          <a:noFill/>
          <a:ln cap="flat" cmpd="sng" w="259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0" name="Google Shape;840;p19"/>
          <p:cNvSpPr/>
          <p:nvPr/>
        </p:nvSpPr>
        <p:spPr>
          <a:xfrm>
            <a:off x="10988802" y="6031229"/>
            <a:ext cx="47625" cy="0"/>
          </a:xfrm>
          <a:custGeom>
            <a:rect b="b" l="l" r="r" t="t"/>
            <a:pathLst>
              <a:path extrusionOk="0" h="120000" w="120000">
                <a:moveTo>
                  <a:pt x="0" y="0"/>
                </a:moveTo>
                <a:lnTo>
                  <a:pt x="119040" y="0"/>
                </a:lnTo>
              </a:path>
            </a:pathLst>
          </a:custGeom>
          <a:noFill/>
          <a:ln cap="flat" cmpd="sng" w="259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1" name="Google Shape;841;p19"/>
          <p:cNvSpPr/>
          <p:nvPr/>
        </p:nvSpPr>
        <p:spPr>
          <a:xfrm>
            <a:off x="10988802" y="5726429"/>
            <a:ext cx="47625" cy="0"/>
          </a:xfrm>
          <a:custGeom>
            <a:rect b="b" l="l" r="r" t="t"/>
            <a:pathLst>
              <a:path extrusionOk="0" h="120000" w="120000">
                <a:moveTo>
                  <a:pt x="0" y="0"/>
                </a:moveTo>
                <a:lnTo>
                  <a:pt x="119040" y="0"/>
                </a:lnTo>
              </a:path>
            </a:pathLst>
          </a:custGeom>
          <a:noFill/>
          <a:ln cap="flat" cmpd="sng" w="259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2" name="Google Shape;842;p19"/>
          <p:cNvSpPr/>
          <p:nvPr/>
        </p:nvSpPr>
        <p:spPr>
          <a:xfrm>
            <a:off x="10988802" y="5420105"/>
            <a:ext cx="47625" cy="0"/>
          </a:xfrm>
          <a:custGeom>
            <a:rect b="b" l="l" r="r" t="t"/>
            <a:pathLst>
              <a:path extrusionOk="0" h="120000" w="120000">
                <a:moveTo>
                  <a:pt x="0" y="0"/>
                </a:moveTo>
                <a:lnTo>
                  <a:pt x="119040" y="0"/>
                </a:lnTo>
              </a:path>
            </a:pathLst>
          </a:custGeom>
          <a:noFill/>
          <a:ln cap="flat" cmpd="sng" w="259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3" name="Google Shape;843;p19"/>
          <p:cNvSpPr/>
          <p:nvPr/>
        </p:nvSpPr>
        <p:spPr>
          <a:xfrm>
            <a:off x="10988802" y="5113782"/>
            <a:ext cx="47625" cy="0"/>
          </a:xfrm>
          <a:custGeom>
            <a:rect b="b" l="l" r="r" t="t"/>
            <a:pathLst>
              <a:path extrusionOk="0" h="120000" w="120000">
                <a:moveTo>
                  <a:pt x="0" y="0"/>
                </a:moveTo>
                <a:lnTo>
                  <a:pt x="119040" y="0"/>
                </a:lnTo>
              </a:path>
            </a:pathLst>
          </a:custGeom>
          <a:noFill/>
          <a:ln cap="flat" cmpd="sng" w="259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4" name="Google Shape;844;p19"/>
          <p:cNvSpPr/>
          <p:nvPr/>
        </p:nvSpPr>
        <p:spPr>
          <a:xfrm>
            <a:off x="10988802" y="4808982"/>
            <a:ext cx="47625" cy="0"/>
          </a:xfrm>
          <a:custGeom>
            <a:rect b="b" l="l" r="r" t="t"/>
            <a:pathLst>
              <a:path extrusionOk="0" h="120000" w="120000">
                <a:moveTo>
                  <a:pt x="0" y="0"/>
                </a:moveTo>
                <a:lnTo>
                  <a:pt x="119040" y="0"/>
                </a:lnTo>
              </a:path>
            </a:pathLst>
          </a:custGeom>
          <a:noFill/>
          <a:ln cap="flat" cmpd="sng" w="259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5" name="Google Shape;845;p19"/>
          <p:cNvSpPr/>
          <p:nvPr/>
        </p:nvSpPr>
        <p:spPr>
          <a:xfrm>
            <a:off x="10988802" y="4502658"/>
            <a:ext cx="47625" cy="0"/>
          </a:xfrm>
          <a:custGeom>
            <a:rect b="b" l="l" r="r" t="t"/>
            <a:pathLst>
              <a:path extrusionOk="0" h="120000" w="120000">
                <a:moveTo>
                  <a:pt x="0" y="0"/>
                </a:moveTo>
                <a:lnTo>
                  <a:pt x="119040" y="0"/>
                </a:lnTo>
              </a:path>
            </a:pathLst>
          </a:custGeom>
          <a:noFill/>
          <a:ln cap="flat" cmpd="sng" w="259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6" name="Google Shape;846;p19"/>
          <p:cNvSpPr/>
          <p:nvPr/>
        </p:nvSpPr>
        <p:spPr>
          <a:xfrm>
            <a:off x="1314450" y="4502658"/>
            <a:ext cx="0" cy="1529080"/>
          </a:xfrm>
          <a:custGeom>
            <a:rect b="b" l="l" r="r" t="t"/>
            <a:pathLst>
              <a:path extrusionOk="0" h="120000" w="120000">
                <a:moveTo>
                  <a:pt x="0" y="119960"/>
                </a:moveTo>
                <a:lnTo>
                  <a:pt x="0" y="0"/>
                </a:lnTo>
              </a:path>
            </a:pathLst>
          </a:custGeom>
          <a:noFill/>
          <a:ln cap="flat" cmpd="sng" w="25900">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7" name="Google Shape;847;p19"/>
          <p:cNvSpPr/>
          <p:nvPr/>
        </p:nvSpPr>
        <p:spPr>
          <a:xfrm>
            <a:off x="1256538" y="6031229"/>
            <a:ext cx="58419" cy="0"/>
          </a:xfrm>
          <a:custGeom>
            <a:rect b="b" l="l" r="r" t="t"/>
            <a:pathLst>
              <a:path extrusionOk="0" h="120000" w="120000">
                <a:moveTo>
                  <a:pt x="0" y="0"/>
                </a:moveTo>
                <a:lnTo>
                  <a:pt x="118958" y="0"/>
                </a:lnTo>
              </a:path>
            </a:pathLst>
          </a:custGeom>
          <a:noFill/>
          <a:ln cap="flat" cmpd="sng" w="25900">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8" name="Google Shape;848;p19"/>
          <p:cNvSpPr/>
          <p:nvPr/>
        </p:nvSpPr>
        <p:spPr>
          <a:xfrm>
            <a:off x="1256538" y="5648705"/>
            <a:ext cx="58419" cy="0"/>
          </a:xfrm>
          <a:custGeom>
            <a:rect b="b" l="l" r="r" t="t"/>
            <a:pathLst>
              <a:path extrusionOk="0" h="120000" w="120000">
                <a:moveTo>
                  <a:pt x="0" y="0"/>
                </a:moveTo>
                <a:lnTo>
                  <a:pt x="118958" y="0"/>
                </a:lnTo>
              </a:path>
            </a:pathLst>
          </a:custGeom>
          <a:noFill/>
          <a:ln cap="flat" cmpd="sng" w="25900">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9" name="Google Shape;849;p19"/>
          <p:cNvSpPr/>
          <p:nvPr/>
        </p:nvSpPr>
        <p:spPr>
          <a:xfrm>
            <a:off x="1256538" y="5267705"/>
            <a:ext cx="58419" cy="0"/>
          </a:xfrm>
          <a:custGeom>
            <a:rect b="b" l="l" r="r" t="t"/>
            <a:pathLst>
              <a:path extrusionOk="0" h="120000" w="120000">
                <a:moveTo>
                  <a:pt x="0" y="0"/>
                </a:moveTo>
                <a:lnTo>
                  <a:pt x="118958" y="0"/>
                </a:lnTo>
              </a:path>
            </a:pathLst>
          </a:custGeom>
          <a:noFill/>
          <a:ln cap="flat" cmpd="sng" w="25900">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0" name="Google Shape;850;p19"/>
          <p:cNvSpPr/>
          <p:nvPr/>
        </p:nvSpPr>
        <p:spPr>
          <a:xfrm>
            <a:off x="1256538" y="4885182"/>
            <a:ext cx="58419" cy="0"/>
          </a:xfrm>
          <a:custGeom>
            <a:rect b="b" l="l" r="r" t="t"/>
            <a:pathLst>
              <a:path extrusionOk="0" h="120000" w="120000">
                <a:moveTo>
                  <a:pt x="0" y="0"/>
                </a:moveTo>
                <a:lnTo>
                  <a:pt x="118958" y="0"/>
                </a:lnTo>
              </a:path>
            </a:pathLst>
          </a:custGeom>
          <a:noFill/>
          <a:ln cap="flat" cmpd="sng" w="25900">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1" name="Google Shape;851;p19"/>
          <p:cNvSpPr/>
          <p:nvPr/>
        </p:nvSpPr>
        <p:spPr>
          <a:xfrm>
            <a:off x="1256538" y="4502658"/>
            <a:ext cx="58419" cy="0"/>
          </a:xfrm>
          <a:custGeom>
            <a:rect b="b" l="l" r="r" t="t"/>
            <a:pathLst>
              <a:path extrusionOk="0" h="120000" w="120000">
                <a:moveTo>
                  <a:pt x="0" y="0"/>
                </a:moveTo>
                <a:lnTo>
                  <a:pt x="118958" y="0"/>
                </a:lnTo>
              </a:path>
            </a:pathLst>
          </a:custGeom>
          <a:noFill/>
          <a:ln cap="flat" cmpd="sng" w="25900">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2" name="Google Shape;852;p19"/>
          <p:cNvSpPr/>
          <p:nvPr/>
        </p:nvSpPr>
        <p:spPr>
          <a:xfrm>
            <a:off x="1313688" y="6031991"/>
            <a:ext cx="9674860" cy="0"/>
          </a:xfrm>
          <a:custGeom>
            <a:rect b="b" l="l" r="r" t="t"/>
            <a:pathLst>
              <a:path extrusionOk="0" h="120000" w="120000">
                <a:moveTo>
                  <a:pt x="0" y="0"/>
                </a:moveTo>
                <a:lnTo>
                  <a:pt x="119993" y="0"/>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3" name="Google Shape;853;p19"/>
          <p:cNvSpPr/>
          <p:nvPr/>
        </p:nvSpPr>
        <p:spPr>
          <a:xfrm>
            <a:off x="1313688" y="6031991"/>
            <a:ext cx="0" cy="56515"/>
          </a:xfrm>
          <a:custGeom>
            <a:rect b="b" l="l" r="r" t="t"/>
            <a:pathLst>
              <a:path extrusionOk="0" h="120000" w="120000">
                <a:moveTo>
                  <a:pt x="0" y="0"/>
                </a:moveTo>
                <a:lnTo>
                  <a:pt x="0" y="119732"/>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4" name="Google Shape;854;p19"/>
          <p:cNvSpPr/>
          <p:nvPr/>
        </p:nvSpPr>
        <p:spPr>
          <a:xfrm>
            <a:off x="2388107" y="6031991"/>
            <a:ext cx="0" cy="56515"/>
          </a:xfrm>
          <a:custGeom>
            <a:rect b="b" l="l" r="r" t="t"/>
            <a:pathLst>
              <a:path extrusionOk="0" h="120000" w="120000">
                <a:moveTo>
                  <a:pt x="0" y="0"/>
                </a:moveTo>
                <a:lnTo>
                  <a:pt x="0" y="119732"/>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5" name="Google Shape;855;p19"/>
          <p:cNvSpPr/>
          <p:nvPr/>
        </p:nvSpPr>
        <p:spPr>
          <a:xfrm>
            <a:off x="3464052" y="6031991"/>
            <a:ext cx="0" cy="56515"/>
          </a:xfrm>
          <a:custGeom>
            <a:rect b="b" l="l" r="r" t="t"/>
            <a:pathLst>
              <a:path extrusionOk="0" h="120000" w="120000">
                <a:moveTo>
                  <a:pt x="0" y="0"/>
                </a:moveTo>
                <a:lnTo>
                  <a:pt x="0" y="119732"/>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6" name="Google Shape;856;p19"/>
          <p:cNvSpPr/>
          <p:nvPr/>
        </p:nvSpPr>
        <p:spPr>
          <a:xfrm>
            <a:off x="4538471" y="6031991"/>
            <a:ext cx="0" cy="56515"/>
          </a:xfrm>
          <a:custGeom>
            <a:rect b="b" l="l" r="r" t="t"/>
            <a:pathLst>
              <a:path extrusionOk="0" h="120000" w="120000">
                <a:moveTo>
                  <a:pt x="0" y="0"/>
                </a:moveTo>
                <a:lnTo>
                  <a:pt x="0" y="119732"/>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7" name="Google Shape;857;p19"/>
          <p:cNvSpPr/>
          <p:nvPr/>
        </p:nvSpPr>
        <p:spPr>
          <a:xfrm>
            <a:off x="5612891" y="6031991"/>
            <a:ext cx="0" cy="56515"/>
          </a:xfrm>
          <a:custGeom>
            <a:rect b="b" l="l" r="r" t="t"/>
            <a:pathLst>
              <a:path extrusionOk="0" h="120000" w="120000">
                <a:moveTo>
                  <a:pt x="0" y="0"/>
                </a:moveTo>
                <a:lnTo>
                  <a:pt x="0" y="119732"/>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8" name="Google Shape;858;p19"/>
          <p:cNvSpPr/>
          <p:nvPr/>
        </p:nvSpPr>
        <p:spPr>
          <a:xfrm>
            <a:off x="6688835" y="6031991"/>
            <a:ext cx="0" cy="56515"/>
          </a:xfrm>
          <a:custGeom>
            <a:rect b="b" l="l" r="r" t="t"/>
            <a:pathLst>
              <a:path extrusionOk="0" h="120000" w="120000">
                <a:moveTo>
                  <a:pt x="0" y="0"/>
                </a:moveTo>
                <a:lnTo>
                  <a:pt x="0" y="119732"/>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9" name="Google Shape;859;p19"/>
          <p:cNvSpPr/>
          <p:nvPr/>
        </p:nvSpPr>
        <p:spPr>
          <a:xfrm>
            <a:off x="7763256" y="6031991"/>
            <a:ext cx="0" cy="56515"/>
          </a:xfrm>
          <a:custGeom>
            <a:rect b="b" l="l" r="r" t="t"/>
            <a:pathLst>
              <a:path extrusionOk="0" h="120000" w="120000">
                <a:moveTo>
                  <a:pt x="0" y="0"/>
                </a:moveTo>
                <a:lnTo>
                  <a:pt x="0" y="119732"/>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0" name="Google Shape;860;p19"/>
          <p:cNvSpPr/>
          <p:nvPr/>
        </p:nvSpPr>
        <p:spPr>
          <a:xfrm>
            <a:off x="8839200" y="6031991"/>
            <a:ext cx="0" cy="56515"/>
          </a:xfrm>
          <a:custGeom>
            <a:rect b="b" l="l" r="r" t="t"/>
            <a:pathLst>
              <a:path extrusionOk="0" h="120000" w="120000">
                <a:moveTo>
                  <a:pt x="0" y="0"/>
                </a:moveTo>
                <a:lnTo>
                  <a:pt x="0" y="119732"/>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1" name="Google Shape;861;p19"/>
          <p:cNvSpPr/>
          <p:nvPr/>
        </p:nvSpPr>
        <p:spPr>
          <a:xfrm>
            <a:off x="9913619" y="6031991"/>
            <a:ext cx="0" cy="56515"/>
          </a:xfrm>
          <a:custGeom>
            <a:rect b="b" l="l" r="r" t="t"/>
            <a:pathLst>
              <a:path extrusionOk="0" h="120000" w="120000">
                <a:moveTo>
                  <a:pt x="0" y="0"/>
                </a:moveTo>
                <a:lnTo>
                  <a:pt x="0" y="119732"/>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2" name="Google Shape;862;p19"/>
          <p:cNvSpPr/>
          <p:nvPr/>
        </p:nvSpPr>
        <p:spPr>
          <a:xfrm>
            <a:off x="10988040" y="6031991"/>
            <a:ext cx="0" cy="56515"/>
          </a:xfrm>
          <a:custGeom>
            <a:rect b="b" l="l" r="r" t="t"/>
            <a:pathLst>
              <a:path extrusionOk="0" h="120000" w="120000">
                <a:moveTo>
                  <a:pt x="0" y="0"/>
                </a:moveTo>
                <a:lnTo>
                  <a:pt x="0" y="119732"/>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3" name="Google Shape;863;p19"/>
          <p:cNvSpPr/>
          <p:nvPr/>
        </p:nvSpPr>
        <p:spPr>
          <a:xfrm>
            <a:off x="1850898" y="4716017"/>
            <a:ext cx="8600440" cy="337185"/>
          </a:xfrm>
          <a:custGeom>
            <a:rect b="b" l="l" r="r" t="t"/>
            <a:pathLst>
              <a:path extrusionOk="0" h="120000" w="120000">
                <a:moveTo>
                  <a:pt x="0" y="119864"/>
                </a:moveTo>
                <a:lnTo>
                  <a:pt x="15012" y="65626"/>
                </a:lnTo>
                <a:lnTo>
                  <a:pt x="30003" y="98169"/>
                </a:lnTo>
                <a:lnTo>
                  <a:pt x="44994" y="43931"/>
                </a:lnTo>
                <a:lnTo>
                  <a:pt x="60007" y="109016"/>
                </a:lnTo>
                <a:lnTo>
                  <a:pt x="74998" y="0"/>
                </a:lnTo>
                <a:lnTo>
                  <a:pt x="89989" y="33084"/>
                </a:lnTo>
                <a:lnTo>
                  <a:pt x="105001" y="43931"/>
                </a:lnTo>
                <a:lnTo>
                  <a:pt x="119992" y="22236"/>
                </a:lnTo>
              </a:path>
            </a:pathLst>
          </a:custGeom>
          <a:noFill/>
          <a:ln cap="flat" cmpd="sng" w="259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4" name="Google Shape;864;p19"/>
          <p:cNvSpPr/>
          <p:nvPr/>
        </p:nvSpPr>
        <p:spPr>
          <a:xfrm>
            <a:off x="1807464" y="5008371"/>
            <a:ext cx="86995" cy="86995"/>
          </a:xfrm>
          <a:custGeom>
            <a:rect b="b" l="l" r="r" t="t"/>
            <a:pathLst>
              <a:path extrusionOk="0" h="120000" w="120000">
                <a:moveTo>
                  <a:pt x="59913" y="0"/>
                </a:moveTo>
                <a:lnTo>
                  <a:pt x="36583" y="4705"/>
                </a:lnTo>
                <a:lnTo>
                  <a:pt x="17539" y="17538"/>
                </a:lnTo>
                <a:lnTo>
                  <a:pt x="4705" y="36582"/>
                </a:lnTo>
                <a:lnTo>
                  <a:pt x="0" y="59911"/>
                </a:lnTo>
                <a:lnTo>
                  <a:pt x="4705" y="83167"/>
                </a:lnTo>
                <a:lnTo>
                  <a:pt x="17539" y="102218"/>
                </a:lnTo>
                <a:lnTo>
                  <a:pt x="36583" y="115093"/>
                </a:lnTo>
                <a:lnTo>
                  <a:pt x="59913" y="119823"/>
                </a:lnTo>
                <a:lnTo>
                  <a:pt x="83241" y="115093"/>
                </a:lnTo>
                <a:lnTo>
                  <a:pt x="102285" y="102218"/>
                </a:lnTo>
                <a:lnTo>
                  <a:pt x="115119" y="83167"/>
                </a:lnTo>
                <a:lnTo>
                  <a:pt x="119826" y="59911"/>
                </a:lnTo>
                <a:lnTo>
                  <a:pt x="115119" y="36582"/>
                </a:lnTo>
                <a:lnTo>
                  <a:pt x="102285" y="17538"/>
                </a:lnTo>
                <a:lnTo>
                  <a:pt x="83241" y="4705"/>
                </a:lnTo>
                <a:lnTo>
                  <a:pt x="5991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5" name="Google Shape;865;p19"/>
          <p:cNvSpPr/>
          <p:nvPr/>
        </p:nvSpPr>
        <p:spPr>
          <a:xfrm>
            <a:off x="1807464" y="5008371"/>
            <a:ext cx="86995" cy="86995"/>
          </a:xfrm>
          <a:custGeom>
            <a:rect b="b" l="l" r="r" t="t"/>
            <a:pathLst>
              <a:path extrusionOk="0" h="120000" w="120000">
                <a:moveTo>
                  <a:pt x="119826" y="59911"/>
                </a:moveTo>
                <a:lnTo>
                  <a:pt x="115119" y="83167"/>
                </a:lnTo>
                <a:lnTo>
                  <a:pt x="102285" y="102218"/>
                </a:lnTo>
                <a:lnTo>
                  <a:pt x="83241" y="115093"/>
                </a:lnTo>
                <a:lnTo>
                  <a:pt x="59913" y="119823"/>
                </a:lnTo>
                <a:lnTo>
                  <a:pt x="36583" y="115093"/>
                </a:lnTo>
                <a:lnTo>
                  <a:pt x="17539" y="102218"/>
                </a:lnTo>
                <a:lnTo>
                  <a:pt x="4705" y="83167"/>
                </a:lnTo>
                <a:lnTo>
                  <a:pt x="0" y="59911"/>
                </a:lnTo>
                <a:lnTo>
                  <a:pt x="4705" y="36582"/>
                </a:lnTo>
                <a:lnTo>
                  <a:pt x="17539" y="17538"/>
                </a:lnTo>
                <a:lnTo>
                  <a:pt x="36583" y="4705"/>
                </a:lnTo>
                <a:lnTo>
                  <a:pt x="59913" y="0"/>
                </a:lnTo>
                <a:lnTo>
                  <a:pt x="83241" y="4705"/>
                </a:lnTo>
                <a:lnTo>
                  <a:pt x="102285" y="17538"/>
                </a:lnTo>
                <a:lnTo>
                  <a:pt x="115119" y="36582"/>
                </a:lnTo>
                <a:lnTo>
                  <a:pt x="119826" y="59911"/>
                </a:lnTo>
                <a:close/>
              </a:path>
            </a:pathLst>
          </a:custGeom>
          <a:noFill/>
          <a:ln cap="flat" cmpd="sng" w="320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6" name="Google Shape;866;p19"/>
          <p:cNvSpPr/>
          <p:nvPr/>
        </p:nvSpPr>
        <p:spPr>
          <a:xfrm>
            <a:off x="2883407" y="4855971"/>
            <a:ext cx="86995" cy="86995"/>
          </a:xfrm>
          <a:custGeom>
            <a:rect b="b" l="l" r="r" t="t"/>
            <a:pathLst>
              <a:path extrusionOk="0" h="120000" w="120000">
                <a:moveTo>
                  <a:pt x="59913" y="0"/>
                </a:moveTo>
                <a:lnTo>
                  <a:pt x="36583" y="4705"/>
                </a:lnTo>
                <a:lnTo>
                  <a:pt x="17539" y="17538"/>
                </a:lnTo>
                <a:lnTo>
                  <a:pt x="4705" y="36582"/>
                </a:lnTo>
                <a:lnTo>
                  <a:pt x="0" y="59911"/>
                </a:lnTo>
                <a:lnTo>
                  <a:pt x="4705" y="83167"/>
                </a:lnTo>
                <a:lnTo>
                  <a:pt x="17539" y="102218"/>
                </a:lnTo>
                <a:lnTo>
                  <a:pt x="36583" y="115093"/>
                </a:lnTo>
                <a:lnTo>
                  <a:pt x="59913" y="119823"/>
                </a:lnTo>
                <a:lnTo>
                  <a:pt x="83241" y="115093"/>
                </a:lnTo>
                <a:lnTo>
                  <a:pt x="102285" y="102218"/>
                </a:lnTo>
                <a:lnTo>
                  <a:pt x="115119" y="83167"/>
                </a:lnTo>
                <a:lnTo>
                  <a:pt x="119826" y="59911"/>
                </a:lnTo>
                <a:lnTo>
                  <a:pt x="115119" y="36582"/>
                </a:lnTo>
                <a:lnTo>
                  <a:pt x="102285" y="17538"/>
                </a:lnTo>
                <a:lnTo>
                  <a:pt x="83241" y="4705"/>
                </a:lnTo>
                <a:lnTo>
                  <a:pt x="5991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7" name="Google Shape;867;p19"/>
          <p:cNvSpPr/>
          <p:nvPr/>
        </p:nvSpPr>
        <p:spPr>
          <a:xfrm>
            <a:off x="2883407" y="4855971"/>
            <a:ext cx="86995" cy="86995"/>
          </a:xfrm>
          <a:custGeom>
            <a:rect b="b" l="l" r="r" t="t"/>
            <a:pathLst>
              <a:path extrusionOk="0" h="120000" w="120000">
                <a:moveTo>
                  <a:pt x="119826" y="59911"/>
                </a:moveTo>
                <a:lnTo>
                  <a:pt x="115119" y="83167"/>
                </a:lnTo>
                <a:lnTo>
                  <a:pt x="102285" y="102218"/>
                </a:lnTo>
                <a:lnTo>
                  <a:pt x="83241" y="115093"/>
                </a:lnTo>
                <a:lnTo>
                  <a:pt x="59913" y="119823"/>
                </a:lnTo>
                <a:lnTo>
                  <a:pt x="36583" y="115093"/>
                </a:lnTo>
                <a:lnTo>
                  <a:pt x="17539" y="102218"/>
                </a:lnTo>
                <a:lnTo>
                  <a:pt x="4705" y="83167"/>
                </a:lnTo>
                <a:lnTo>
                  <a:pt x="0" y="59911"/>
                </a:lnTo>
                <a:lnTo>
                  <a:pt x="4705" y="36582"/>
                </a:lnTo>
                <a:lnTo>
                  <a:pt x="17539" y="17538"/>
                </a:lnTo>
                <a:lnTo>
                  <a:pt x="36583" y="4705"/>
                </a:lnTo>
                <a:lnTo>
                  <a:pt x="59913" y="0"/>
                </a:lnTo>
                <a:lnTo>
                  <a:pt x="83241" y="4705"/>
                </a:lnTo>
                <a:lnTo>
                  <a:pt x="102285" y="17538"/>
                </a:lnTo>
                <a:lnTo>
                  <a:pt x="115119" y="36582"/>
                </a:lnTo>
                <a:lnTo>
                  <a:pt x="119826" y="59911"/>
                </a:lnTo>
                <a:close/>
              </a:path>
            </a:pathLst>
          </a:custGeom>
          <a:noFill/>
          <a:ln cap="flat" cmpd="sng" w="320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8" name="Google Shape;868;p19"/>
          <p:cNvSpPr/>
          <p:nvPr/>
        </p:nvSpPr>
        <p:spPr>
          <a:xfrm>
            <a:off x="3957828" y="4947411"/>
            <a:ext cx="86995" cy="86995"/>
          </a:xfrm>
          <a:custGeom>
            <a:rect b="b" l="l" r="r" t="t"/>
            <a:pathLst>
              <a:path extrusionOk="0" h="120000" w="120000">
                <a:moveTo>
                  <a:pt x="119824" y="59911"/>
                </a:moveTo>
                <a:lnTo>
                  <a:pt x="115118" y="83167"/>
                </a:lnTo>
                <a:lnTo>
                  <a:pt x="102284" y="102218"/>
                </a:lnTo>
                <a:lnTo>
                  <a:pt x="83240" y="115094"/>
                </a:lnTo>
                <a:lnTo>
                  <a:pt x="59912" y="119824"/>
                </a:lnTo>
                <a:lnTo>
                  <a:pt x="36582" y="115093"/>
                </a:lnTo>
                <a:lnTo>
                  <a:pt x="17538" y="102218"/>
                </a:lnTo>
                <a:lnTo>
                  <a:pt x="4705" y="83167"/>
                </a:lnTo>
                <a:lnTo>
                  <a:pt x="0" y="59911"/>
                </a:lnTo>
                <a:lnTo>
                  <a:pt x="4705" y="36582"/>
                </a:lnTo>
                <a:lnTo>
                  <a:pt x="17538" y="17538"/>
                </a:lnTo>
                <a:lnTo>
                  <a:pt x="36582" y="4705"/>
                </a:lnTo>
                <a:lnTo>
                  <a:pt x="59912" y="0"/>
                </a:lnTo>
                <a:lnTo>
                  <a:pt x="83240" y="4705"/>
                </a:lnTo>
                <a:lnTo>
                  <a:pt x="102284" y="17538"/>
                </a:lnTo>
                <a:lnTo>
                  <a:pt x="115118" y="36582"/>
                </a:lnTo>
                <a:lnTo>
                  <a:pt x="119824" y="59911"/>
                </a:lnTo>
                <a:close/>
              </a:path>
            </a:pathLst>
          </a:custGeom>
          <a:noFill/>
          <a:ln cap="flat" cmpd="sng" w="320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9" name="Google Shape;869;p19"/>
          <p:cNvSpPr/>
          <p:nvPr/>
        </p:nvSpPr>
        <p:spPr>
          <a:xfrm>
            <a:off x="5032247" y="4795011"/>
            <a:ext cx="86995" cy="86995"/>
          </a:xfrm>
          <a:custGeom>
            <a:rect b="b" l="l" r="r" t="t"/>
            <a:pathLst>
              <a:path extrusionOk="0" h="120000" w="120000">
                <a:moveTo>
                  <a:pt x="119823" y="59911"/>
                </a:moveTo>
                <a:lnTo>
                  <a:pt x="115118" y="83167"/>
                </a:lnTo>
                <a:lnTo>
                  <a:pt x="102284" y="102218"/>
                </a:lnTo>
                <a:lnTo>
                  <a:pt x="83240" y="115094"/>
                </a:lnTo>
                <a:lnTo>
                  <a:pt x="59912" y="119824"/>
                </a:lnTo>
                <a:lnTo>
                  <a:pt x="36582" y="115093"/>
                </a:lnTo>
                <a:lnTo>
                  <a:pt x="17538" y="102218"/>
                </a:lnTo>
                <a:lnTo>
                  <a:pt x="4705" y="83167"/>
                </a:lnTo>
                <a:lnTo>
                  <a:pt x="0" y="59911"/>
                </a:lnTo>
                <a:lnTo>
                  <a:pt x="4705" y="36582"/>
                </a:lnTo>
                <a:lnTo>
                  <a:pt x="17538" y="17538"/>
                </a:lnTo>
                <a:lnTo>
                  <a:pt x="36582" y="4705"/>
                </a:lnTo>
                <a:lnTo>
                  <a:pt x="59912" y="0"/>
                </a:lnTo>
                <a:lnTo>
                  <a:pt x="83240" y="4705"/>
                </a:lnTo>
                <a:lnTo>
                  <a:pt x="102284" y="17538"/>
                </a:lnTo>
                <a:lnTo>
                  <a:pt x="115118" y="36582"/>
                </a:lnTo>
                <a:lnTo>
                  <a:pt x="119823" y="59911"/>
                </a:lnTo>
                <a:close/>
              </a:path>
            </a:pathLst>
          </a:custGeom>
          <a:noFill/>
          <a:ln cap="flat" cmpd="sng" w="320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0" name="Google Shape;870;p19"/>
          <p:cNvSpPr/>
          <p:nvPr/>
        </p:nvSpPr>
        <p:spPr>
          <a:xfrm>
            <a:off x="6108191" y="4977891"/>
            <a:ext cx="86995" cy="86995"/>
          </a:xfrm>
          <a:custGeom>
            <a:rect b="b" l="l" r="r" t="t"/>
            <a:pathLst>
              <a:path extrusionOk="0" h="120000" w="120000">
                <a:moveTo>
                  <a:pt x="59912" y="0"/>
                </a:moveTo>
                <a:lnTo>
                  <a:pt x="36582" y="4705"/>
                </a:lnTo>
                <a:lnTo>
                  <a:pt x="17538" y="17538"/>
                </a:lnTo>
                <a:lnTo>
                  <a:pt x="4705" y="36582"/>
                </a:lnTo>
                <a:lnTo>
                  <a:pt x="0" y="59911"/>
                </a:lnTo>
                <a:lnTo>
                  <a:pt x="4705" y="83167"/>
                </a:lnTo>
                <a:lnTo>
                  <a:pt x="17538" y="102218"/>
                </a:lnTo>
                <a:lnTo>
                  <a:pt x="36582" y="115093"/>
                </a:lnTo>
                <a:lnTo>
                  <a:pt x="59912" y="119823"/>
                </a:lnTo>
                <a:lnTo>
                  <a:pt x="83240" y="115093"/>
                </a:lnTo>
                <a:lnTo>
                  <a:pt x="102284" y="102218"/>
                </a:lnTo>
                <a:lnTo>
                  <a:pt x="115118" y="83167"/>
                </a:lnTo>
                <a:lnTo>
                  <a:pt x="119824" y="59911"/>
                </a:lnTo>
                <a:lnTo>
                  <a:pt x="115118" y="36582"/>
                </a:lnTo>
                <a:lnTo>
                  <a:pt x="102284" y="17538"/>
                </a:lnTo>
                <a:lnTo>
                  <a:pt x="83240" y="4705"/>
                </a:lnTo>
                <a:lnTo>
                  <a:pt x="5991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1" name="Google Shape;871;p19"/>
          <p:cNvSpPr/>
          <p:nvPr/>
        </p:nvSpPr>
        <p:spPr>
          <a:xfrm>
            <a:off x="6108191" y="4977891"/>
            <a:ext cx="86995" cy="86995"/>
          </a:xfrm>
          <a:custGeom>
            <a:rect b="b" l="l" r="r" t="t"/>
            <a:pathLst>
              <a:path extrusionOk="0" h="120000" w="120000">
                <a:moveTo>
                  <a:pt x="119824" y="59911"/>
                </a:moveTo>
                <a:lnTo>
                  <a:pt x="115118" y="83167"/>
                </a:lnTo>
                <a:lnTo>
                  <a:pt x="102284" y="102218"/>
                </a:lnTo>
                <a:lnTo>
                  <a:pt x="83240" y="115093"/>
                </a:lnTo>
                <a:lnTo>
                  <a:pt x="59912" y="119823"/>
                </a:lnTo>
                <a:lnTo>
                  <a:pt x="36582" y="115093"/>
                </a:lnTo>
                <a:lnTo>
                  <a:pt x="17538" y="102218"/>
                </a:lnTo>
                <a:lnTo>
                  <a:pt x="4705" y="83167"/>
                </a:lnTo>
                <a:lnTo>
                  <a:pt x="0" y="59911"/>
                </a:lnTo>
                <a:lnTo>
                  <a:pt x="4705" y="36582"/>
                </a:lnTo>
                <a:lnTo>
                  <a:pt x="17538" y="17538"/>
                </a:lnTo>
                <a:lnTo>
                  <a:pt x="36582" y="4705"/>
                </a:lnTo>
                <a:lnTo>
                  <a:pt x="59912" y="0"/>
                </a:lnTo>
                <a:lnTo>
                  <a:pt x="83240" y="4705"/>
                </a:lnTo>
                <a:lnTo>
                  <a:pt x="102284" y="17538"/>
                </a:lnTo>
                <a:lnTo>
                  <a:pt x="115118" y="36582"/>
                </a:lnTo>
                <a:lnTo>
                  <a:pt x="119824" y="59911"/>
                </a:lnTo>
                <a:close/>
              </a:path>
            </a:pathLst>
          </a:custGeom>
          <a:noFill/>
          <a:ln cap="flat" cmpd="sng" w="320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2" name="Google Shape;872;p19"/>
          <p:cNvSpPr/>
          <p:nvPr/>
        </p:nvSpPr>
        <p:spPr>
          <a:xfrm>
            <a:off x="7182611" y="4671567"/>
            <a:ext cx="86995" cy="86995"/>
          </a:xfrm>
          <a:custGeom>
            <a:rect b="b" l="l" r="r" t="t"/>
            <a:pathLst>
              <a:path extrusionOk="0" h="120000" w="120000">
                <a:moveTo>
                  <a:pt x="59912" y="0"/>
                </a:moveTo>
                <a:lnTo>
                  <a:pt x="36582" y="4705"/>
                </a:lnTo>
                <a:lnTo>
                  <a:pt x="17538" y="17538"/>
                </a:lnTo>
                <a:lnTo>
                  <a:pt x="4705" y="36582"/>
                </a:lnTo>
                <a:lnTo>
                  <a:pt x="0" y="59911"/>
                </a:lnTo>
                <a:lnTo>
                  <a:pt x="4705" y="83167"/>
                </a:lnTo>
                <a:lnTo>
                  <a:pt x="17538" y="102218"/>
                </a:lnTo>
                <a:lnTo>
                  <a:pt x="36582" y="115093"/>
                </a:lnTo>
                <a:lnTo>
                  <a:pt x="59912" y="119823"/>
                </a:lnTo>
                <a:lnTo>
                  <a:pt x="83240" y="115093"/>
                </a:lnTo>
                <a:lnTo>
                  <a:pt x="102284" y="102218"/>
                </a:lnTo>
                <a:lnTo>
                  <a:pt x="115118" y="83167"/>
                </a:lnTo>
                <a:lnTo>
                  <a:pt x="119824" y="59911"/>
                </a:lnTo>
                <a:lnTo>
                  <a:pt x="115118" y="36582"/>
                </a:lnTo>
                <a:lnTo>
                  <a:pt x="102284" y="17538"/>
                </a:lnTo>
                <a:lnTo>
                  <a:pt x="83240" y="4705"/>
                </a:lnTo>
                <a:lnTo>
                  <a:pt x="5991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3" name="Google Shape;873;p19"/>
          <p:cNvSpPr/>
          <p:nvPr/>
        </p:nvSpPr>
        <p:spPr>
          <a:xfrm>
            <a:off x="7182611" y="4671567"/>
            <a:ext cx="86995" cy="86995"/>
          </a:xfrm>
          <a:custGeom>
            <a:rect b="b" l="l" r="r" t="t"/>
            <a:pathLst>
              <a:path extrusionOk="0" h="120000" w="120000">
                <a:moveTo>
                  <a:pt x="119824" y="59911"/>
                </a:moveTo>
                <a:lnTo>
                  <a:pt x="115118" y="83167"/>
                </a:lnTo>
                <a:lnTo>
                  <a:pt x="102284" y="102218"/>
                </a:lnTo>
                <a:lnTo>
                  <a:pt x="83240" y="115093"/>
                </a:lnTo>
                <a:lnTo>
                  <a:pt x="59912" y="119823"/>
                </a:lnTo>
                <a:lnTo>
                  <a:pt x="36582" y="115093"/>
                </a:lnTo>
                <a:lnTo>
                  <a:pt x="17538" y="102218"/>
                </a:lnTo>
                <a:lnTo>
                  <a:pt x="4705" y="83167"/>
                </a:lnTo>
                <a:lnTo>
                  <a:pt x="0" y="59911"/>
                </a:lnTo>
                <a:lnTo>
                  <a:pt x="4705" y="36582"/>
                </a:lnTo>
                <a:lnTo>
                  <a:pt x="17538" y="17538"/>
                </a:lnTo>
                <a:lnTo>
                  <a:pt x="36582" y="4705"/>
                </a:lnTo>
                <a:lnTo>
                  <a:pt x="59912" y="0"/>
                </a:lnTo>
                <a:lnTo>
                  <a:pt x="83240" y="4705"/>
                </a:lnTo>
                <a:lnTo>
                  <a:pt x="102284" y="17538"/>
                </a:lnTo>
                <a:lnTo>
                  <a:pt x="115118" y="36582"/>
                </a:lnTo>
                <a:lnTo>
                  <a:pt x="119824" y="59911"/>
                </a:lnTo>
                <a:close/>
              </a:path>
            </a:pathLst>
          </a:custGeom>
          <a:noFill/>
          <a:ln cap="flat" cmpd="sng" w="320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4" name="Google Shape;874;p19"/>
          <p:cNvSpPr/>
          <p:nvPr/>
        </p:nvSpPr>
        <p:spPr>
          <a:xfrm>
            <a:off x="8257031" y="4764532"/>
            <a:ext cx="86995" cy="86995"/>
          </a:xfrm>
          <a:custGeom>
            <a:rect b="b" l="l" r="r" t="t"/>
            <a:pathLst>
              <a:path extrusionOk="0" h="120000" w="120000">
                <a:moveTo>
                  <a:pt x="119824" y="59912"/>
                </a:moveTo>
                <a:lnTo>
                  <a:pt x="115118" y="83167"/>
                </a:lnTo>
                <a:lnTo>
                  <a:pt x="102284" y="102218"/>
                </a:lnTo>
                <a:lnTo>
                  <a:pt x="83240" y="115094"/>
                </a:lnTo>
                <a:lnTo>
                  <a:pt x="59912" y="119824"/>
                </a:lnTo>
                <a:lnTo>
                  <a:pt x="36582" y="115094"/>
                </a:lnTo>
                <a:lnTo>
                  <a:pt x="17538" y="102218"/>
                </a:lnTo>
                <a:lnTo>
                  <a:pt x="4705" y="83167"/>
                </a:lnTo>
                <a:lnTo>
                  <a:pt x="0" y="59912"/>
                </a:lnTo>
                <a:lnTo>
                  <a:pt x="4705" y="36582"/>
                </a:lnTo>
                <a:lnTo>
                  <a:pt x="17538" y="17538"/>
                </a:lnTo>
                <a:lnTo>
                  <a:pt x="36582" y="4705"/>
                </a:lnTo>
                <a:lnTo>
                  <a:pt x="59912" y="0"/>
                </a:lnTo>
                <a:lnTo>
                  <a:pt x="83240" y="4705"/>
                </a:lnTo>
                <a:lnTo>
                  <a:pt x="102284" y="17538"/>
                </a:lnTo>
                <a:lnTo>
                  <a:pt x="115118" y="36582"/>
                </a:lnTo>
                <a:lnTo>
                  <a:pt x="119824" y="59912"/>
                </a:lnTo>
                <a:close/>
              </a:path>
            </a:pathLst>
          </a:custGeom>
          <a:noFill/>
          <a:ln cap="flat" cmpd="sng" w="320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5" name="Google Shape;875;p19"/>
          <p:cNvSpPr/>
          <p:nvPr/>
        </p:nvSpPr>
        <p:spPr>
          <a:xfrm>
            <a:off x="9332976" y="4795011"/>
            <a:ext cx="86995" cy="86995"/>
          </a:xfrm>
          <a:custGeom>
            <a:rect b="b" l="l" r="r" t="t"/>
            <a:pathLst>
              <a:path extrusionOk="0" h="120000" w="120000">
                <a:moveTo>
                  <a:pt x="119824" y="59911"/>
                </a:moveTo>
                <a:lnTo>
                  <a:pt x="115118" y="83167"/>
                </a:lnTo>
                <a:lnTo>
                  <a:pt x="102284" y="102218"/>
                </a:lnTo>
                <a:lnTo>
                  <a:pt x="83240" y="115094"/>
                </a:lnTo>
                <a:lnTo>
                  <a:pt x="59911" y="119824"/>
                </a:lnTo>
                <a:lnTo>
                  <a:pt x="36582" y="115093"/>
                </a:lnTo>
                <a:lnTo>
                  <a:pt x="17538" y="102218"/>
                </a:lnTo>
                <a:lnTo>
                  <a:pt x="4705" y="83167"/>
                </a:lnTo>
                <a:lnTo>
                  <a:pt x="0" y="59911"/>
                </a:lnTo>
                <a:lnTo>
                  <a:pt x="4705" y="36582"/>
                </a:lnTo>
                <a:lnTo>
                  <a:pt x="17538" y="17538"/>
                </a:lnTo>
                <a:lnTo>
                  <a:pt x="36582" y="4705"/>
                </a:lnTo>
                <a:lnTo>
                  <a:pt x="59911" y="0"/>
                </a:lnTo>
                <a:lnTo>
                  <a:pt x="83240" y="4705"/>
                </a:lnTo>
                <a:lnTo>
                  <a:pt x="102284" y="17538"/>
                </a:lnTo>
                <a:lnTo>
                  <a:pt x="115118" y="36582"/>
                </a:lnTo>
                <a:lnTo>
                  <a:pt x="119824" y="59911"/>
                </a:lnTo>
                <a:close/>
              </a:path>
            </a:pathLst>
          </a:custGeom>
          <a:noFill/>
          <a:ln cap="flat" cmpd="sng" w="320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6" name="Google Shape;876;p19"/>
          <p:cNvSpPr/>
          <p:nvPr/>
        </p:nvSpPr>
        <p:spPr>
          <a:xfrm>
            <a:off x="10407395" y="4734052"/>
            <a:ext cx="86995" cy="86995"/>
          </a:xfrm>
          <a:custGeom>
            <a:rect b="b" l="l" r="r" t="t"/>
            <a:pathLst>
              <a:path extrusionOk="0" h="120000" w="120000">
                <a:moveTo>
                  <a:pt x="59911" y="0"/>
                </a:moveTo>
                <a:lnTo>
                  <a:pt x="36582" y="4705"/>
                </a:lnTo>
                <a:lnTo>
                  <a:pt x="17538" y="17538"/>
                </a:lnTo>
                <a:lnTo>
                  <a:pt x="4705" y="36582"/>
                </a:lnTo>
                <a:lnTo>
                  <a:pt x="0" y="59912"/>
                </a:lnTo>
                <a:lnTo>
                  <a:pt x="4705" y="83167"/>
                </a:lnTo>
                <a:lnTo>
                  <a:pt x="17538" y="102218"/>
                </a:lnTo>
                <a:lnTo>
                  <a:pt x="36582" y="115093"/>
                </a:lnTo>
                <a:lnTo>
                  <a:pt x="59911" y="119824"/>
                </a:lnTo>
                <a:lnTo>
                  <a:pt x="83240" y="115093"/>
                </a:lnTo>
                <a:lnTo>
                  <a:pt x="102284" y="102218"/>
                </a:lnTo>
                <a:lnTo>
                  <a:pt x="115118" y="83167"/>
                </a:lnTo>
                <a:lnTo>
                  <a:pt x="119824" y="59912"/>
                </a:lnTo>
                <a:lnTo>
                  <a:pt x="115118" y="36582"/>
                </a:lnTo>
                <a:lnTo>
                  <a:pt x="102284" y="17538"/>
                </a:lnTo>
                <a:lnTo>
                  <a:pt x="83240" y="4705"/>
                </a:lnTo>
                <a:lnTo>
                  <a:pt x="59911"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7" name="Google Shape;877;p19"/>
          <p:cNvSpPr/>
          <p:nvPr/>
        </p:nvSpPr>
        <p:spPr>
          <a:xfrm>
            <a:off x="10407395" y="4734052"/>
            <a:ext cx="86995" cy="86995"/>
          </a:xfrm>
          <a:custGeom>
            <a:rect b="b" l="l" r="r" t="t"/>
            <a:pathLst>
              <a:path extrusionOk="0" h="120000" w="120000">
                <a:moveTo>
                  <a:pt x="119824" y="59912"/>
                </a:moveTo>
                <a:lnTo>
                  <a:pt x="115118" y="83167"/>
                </a:lnTo>
                <a:lnTo>
                  <a:pt x="102284" y="102218"/>
                </a:lnTo>
                <a:lnTo>
                  <a:pt x="83240" y="115093"/>
                </a:lnTo>
                <a:lnTo>
                  <a:pt x="59911" y="119824"/>
                </a:lnTo>
                <a:lnTo>
                  <a:pt x="36582" y="115093"/>
                </a:lnTo>
                <a:lnTo>
                  <a:pt x="17538" y="102218"/>
                </a:lnTo>
                <a:lnTo>
                  <a:pt x="4705" y="83167"/>
                </a:lnTo>
                <a:lnTo>
                  <a:pt x="0" y="59912"/>
                </a:lnTo>
                <a:lnTo>
                  <a:pt x="4705" y="36582"/>
                </a:lnTo>
                <a:lnTo>
                  <a:pt x="17538" y="17538"/>
                </a:lnTo>
                <a:lnTo>
                  <a:pt x="36582" y="4705"/>
                </a:lnTo>
                <a:lnTo>
                  <a:pt x="59911" y="0"/>
                </a:lnTo>
                <a:lnTo>
                  <a:pt x="83240" y="4705"/>
                </a:lnTo>
                <a:lnTo>
                  <a:pt x="102284" y="17538"/>
                </a:lnTo>
                <a:lnTo>
                  <a:pt x="115118" y="36582"/>
                </a:lnTo>
                <a:lnTo>
                  <a:pt x="119824" y="59912"/>
                </a:lnTo>
                <a:close/>
              </a:path>
            </a:pathLst>
          </a:custGeom>
          <a:noFill/>
          <a:ln cap="flat" cmpd="sng" w="32000">
            <a:solidFill>
              <a:srgbClr val="7A7B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8" name="Google Shape;878;p19"/>
          <p:cNvSpPr txBox="1"/>
          <p:nvPr/>
        </p:nvSpPr>
        <p:spPr>
          <a:xfrm>
            <a:off x="1694179" y="4835017"/>
            <a:ext cx="300355"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200">
                <a:solidFill>
                  <a:srgbClr val="FFFFFF"/>
                </a:solidFill>
                <a:latin typeface="Calibri"/>
                <a:ea typeface="Calibri"/>
                <a:cs typeface="Calibri"/>
                <a:sym typeface="Calibri"/>
              </a:rPr>
              <a:t>3.03</a:t>
            </a:r>
            <a:endParaRPr sz="1200">
              <a:latin typeface="Calibri"/>
              <a:ea typeface="Calibri"/>
              <a:cs typeface="Calibri"/>
              <a:sym typeface="Calibri"/>
            </a:endParaRPr>
          </a:p>
        </p:txBody>
      </p:sp>
      <p:sp>
        <p:nvSpPr>
          <p:cNvPr id="879" name="Google Shape;879;p19"/>
          <p:cNvSpPr txBox="1"/>
          <p:nvPr/>
        </p:nvSpPr>
        <p:spPr>
          <a:xfrm>
            <a:off x="2711195" y="4995671"/>
            <a:ext cx="429895" cy="1036319"/>
          </a:xfrm>
          <a:prstGeom prst="rect">
            <a:avLst/>
          </a:prstGeom>
          <a:noFill/>
          <a:ln>
            <a:noFill/>
          </a:ln>
        </p:spPr>
        <p:txBody>
          <a:bodyPr anchorCtr="0" anchor="t" bIns="0" lIns="0" spcFirstLastPara="1" rIns="0" wrap="square" tIns="50150">
            <a:noAutofit/>
          </a:bodyPr>
          <a:lstStyle/>
          <a:p>
            <a:pPr indent="-6985" lvl="0" marL="95885" marR="0" rtl="0" algn="l">
              <a:lnSpc>
                <a:spcPct val="100000"/>
              </a:lnSpc>
              <a:spcBef>
                <a:spcPts val="0"/>
              </a:spcBef>
              <a:spcAft>
                <a:spcPts val="0"/>
              </a:spcAft>
              <a:buNone/>
            </a:pPr>
            <a:r>
              <a:rPr b="1" lang="en-US" sz="1200">
                <a:solidFill>
                  <a:srgbClr val="FFFFFF"/>
                </a:solidFill>
                <a:latin typeface="Calibri"/>
                <a:ea typeface="Calibri"/>
                <a:cs typeface="Calibri"/>
                <a:sym typeface="Calibri"/>
              </a:rPr>
              <a:t>2.71</a:t>
            </a:r>
            <a:endParaRPr sz="1200">
              <a:latin typeface="Calibri"/>
              <a:ea typeface="Calibri"/>
              <a:cs typeface="Calibri"/>
              <a:sym typeface="Calibri"/>
            </a:endParaRPr>
          </a:p>
        </p:txBody>
      </p:sp>
      <p:sp>
        <p:nvSpPr>
          <p:cNvPr id="880" name="Google Shape;880;p19"/>
          <p:cNvSpPr txBox="1"/>
          <p:nvPr/>
        </p:nvSpPr>
        <p:spPr>
          <a:xfrm>
            <a:off x="3785615" y="5202935"/>
            <a:ext cx="429895" cy="829310"/>
          </a:xfrm>
          <a:prstGeom prst="rect">
            <a:avLst/>
          </a:prstGeom>
          <a:solidFill>
            <a:srgbClr val="6C6D70"/>
          </a:solidFill>
          <a:ln>
            <a:noFill/>
          </a:ln>
        </p:spPr>
        <p:txBody>
          <a:bodyPr anchorCtr="0" anchor="t" bIns="0" lIns="0" spcFirstLastPara="1" rIns="0" wrap="square" tIns="50150">
            <a:noAutofit/>
          </a:bodyPr>
          <a:lstStyle/>
          <a:p>
            <a:pPr indent="-7619" lvl="0" marL="96520" marR="0" rtl="0" algn="l">
              <a:lnSpc>
                <a:spcPct val="100000"/>
              </a:lnSpc>
              <a:spcBef>
                <a:spcPts val="0"/>
              </a:spcBef>
              <a:spcAft>
                <a:spcPts val="0"/>
              </a:spcAft>
              <a:buNone/>
            </a:pPr>
            <a:r>
              <a:rPr b="1" lang="en-US" sz="1200">
                <a:solidFill>
                  <a:srgbClr val="FFFFFF"/>
                </a:solidFill>
                <a:latin typeface="Calibri"/>
                <a:ea typeface="Calibri"/>
                <a:cs typeface="Calibri"/>
                <a:sym typeface="Calibri"/>
              </a:rPr>
              <a:t>2.17</a:t>
            </a:r>
            <a:endParaRPr sz="1200">
              <a:latin typeface="Calibri"/>
              <a:ea typeface="Calibri"/>
              <a:cs typeface="Calibri"/>
              <a:sym typeface="Calibri"/>
            </a:endParaRPr>
          </a:p>
        </p:txBody>
      </p:sp>
      <p:sp>
        <p:nvSpPr>
          <p:cNvPr id="881" name="Google Shape;881;p19"/>
          <p:cNvSpPr txBox="1"/>
          <p:nvPr/>
        </p:nvSpPr>
        <p:spPr>
          <a:xfrm>
            <a:off x="4861559" y="5000244"/>
            <a:ext cx="429895" cy="1031875"/>
          </a:xfrm>
          <a:prstGeom prst="rect">
            <a:avLst/>
          </a:prstGeom>
          <a:noFill/>
          <a:ln>
            <a:noFill/>
          </a:ln>
        </p:spPr>
        <p:txBody>
          <a:bodyPr anchorCtr="0" anchor="t" bIns="0" lIns="0" spcFirstLastPara="1" rIns="0" wrap="square" tIns="50150">
            <a:noAutofit/>
          </a:bodyPr>
          <a:lstStyle/>
          <a:p>
            <a:pPr indent="-6985" lvl="0" marL="95885" marR="0" rtl="0" algn="l">
              <a:lnSpc>
                <a:spcPct val="100000"/>
              </a:lnSpc>
              <a:spcBef>
                <a:spcPts val="0"/>
              </a:spcBef>
              <a:spcAft>
                <a:spcPts val="0"/>
              </a:spcAft>
              <a:buNone/>
            </a:pPr>
            <a:r>
              <a:rPr b="1" lang="en-US" sz="1200">
                <a:solidFill>
                  <a:srgbClr val="FFFFFF"/>
                </a:solidFill>
                <a:latin typeface="Calibri"/>
                <a:ea typeface="Calibri"/>
                <a:cs typeface="Calibri"/>
                <a:sym typeface="Calibri"/>
              </a:rPr>
              <a:t>2.70</a:t>
            </a:r>
            <a:endParaRPr sz="1200">
              <a:latin typeface="Calibri"/>
              <a:ea typeface="Calibri"/>
              <a:cs typeface="Calibri"/>
              <a:sym typeface="Calibri"/>
            </a:endParaRPr>
          </a:p>
        </p:txBody>
      </p:sp>
      <p:sp>
        <p:nvSpPr>
          <p:cNvPr id="882" name="Google Shape;882;p19"/>
          <p:cNvSpPr txBox="1"/>
          <p:nvPr/>
        </p:nvSpPr>
        <p:spPr>
          <a:xfrm>
            <a:off x="6019927" y="5329428"/>
            <a:ext cx="300355"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200">
                <a:solidFill>
                  <a:srgbClr val="FFFFFF"/>
                </a:solidFill>
                <a:latin typeface="Calibri"/>
                <a:ea typeface="Calibri"/>
                <a:cs typeface="Calibri"/>
                <a:sym typeface="Calibri"/>
              </a:rPr>
              <a:t>1.97</a:t>
            </a:r>
            <a:endParaRPr sz="1200">
              <a:latin typeface="Calibri"/>
              <a:ea typeface="Calibri"/>
              <a:cs typeface="Calibri"/>
              <a:sym typeface="Calibri"/>
            </a:endParaRPr>
          </a:p>
        </p:txBody>
      </p:sp>
      <p:sp>
        <p:nvSpPr>
          <p:cNvPr id="883" name="Google Shape;883;p19"/>
          <p:cNvSpPr txBox="1"/>
          <p:nvPr/>
        </p:nvSpPr>
        <p:spPr>
          <a:xfrm>
            <a:off x="7010400" y="5218176"/>
            <a:ext cx="431800" cy="814069"/>
          </a:xfrm>
          <a:prstGeom prst="rect">
            <a:avLst/>
          </a:prstGeom>
          <a:solidFill>
            <a:srgbClr val="6C6D70"/>
          </a:solidFill>
          <a:ln>
            <a:noFill/>
          </a:ln>
        </p:spPr>
        <p:txBody>
          <a:bodyPr anchorCtr="0" anchor="t" bIns="0" lIns="0" spcFirstLastPara="1" rIns="0" wrap="square" tIns="49525">
            <a:noAutofit/>
          </a:bodyPr>
          <a:lstStyle/>
          <a:p>
            <a:pPr indent="-8255" lvl="0" marL="97155" marR="0" rtl="0" algn="l">
              <a:lnSpc>
                <a:spcPct val="100000"/>
              </a:lnSpc>
              <a:spcBef>
                <a:spcPts val="0"/>
              </a:spcBef>
              <a:spcAft>
                <a:spcPts val="0"/>
              </a:spcAft>
              <a:buNone/>
            </a:pPr>
            <a:r>
              <a:rPr b="1" lang="en-US" sz="1200">
                <a:solidFill>
                  <a:srgbClr val="FFFFFF"/>
                </a:solidFill>
                <a:latin typeface="Calibri"/>
                <a:ea typeface="Calibri"/>
                <a:cs typeface="Calibri"/>
                <a:sym typeface="Calibri"/>
              </a:rPr>
              <a:t>2.13</a:t>
            </a:r>
            <a:endParaRPr sz="1200">
              <a:latin typeface="Calibri"/>
              <a:ea typeface="Calibri"/>
              <a:cs typeface="Calibri"/>
              <a:sym typeface="Calibri"/>
            </a:endParaRPr>
          </a:p>
        </p:txBody>
      </p:sp>
      <p:sp>
        <p:nvSpPr>
          <p:cNvPr id="884" name="Google Shape;884;p19"/>
          <p:cNvSpPr txBox="1"/>
          <p:nvPr/>
        </p:nvSpPr>
        <p:spPr>
          <a:xfrm>
            <a:off x="8086343" y="5202935"/>
            <a:ext cx="429895" cy="829310"/>
          </a:xfrm>
          <a:prstGeom prst="rect">
            <a:avLst/>
          </a:prstGeom>
          <a:solidFill>
            <a:srgbClr val="6C6D70"/>
          </a:solidFill>
          <a:ln>
            <a:noFill/>
          </a:ln>
        </p:spPr>
        <p:txBody>
          <a:bodyPr anchorCtr="0" anchor="t" bIns="0" lIns="0" spcFirstLastPara="1" rIns="0" wrap="square" tIns="50150">
            <a:noAutofit/>
          </a:bodyPr>
          <a:lstStyle/>
          <a:p>
            <a:pPr indent="-7619" lvl="0" marL="96520" marR="0" rtl="0" algn="l">
              <a:lnSpc>
                <a:spcPct val="100000"/>
              </a:lnSpc>
              <a:spcBef>
                <a:spcPts val="0"/>
              </a:spcBef>
              <a:spcAft>
                <a:spcPts val="0"/>
              </a:spcAft>
              <a:buNone/>
            </a:pPr>
            <a:r>
              <a:rPr b="1" lang="en-US" sz="1200">
                <a:solidFill>
                  <a:srgbClr val="FFFFFF"/>
                </a:solidFill>
                <a:latin typeface="Calibri"/>
                <a:ea typeface="Calibri"/>
                <a:cs typeface="Calibri"/>
                <a:sym typeface="Calibri"/>
              </a:rPr>
              <a:t>2.17</a:t>
            </a:r>
            <a:endParaRPr sz="1200">
              <a:latin typeface="Calibri"/>
              <a:ea typeface="Calibri"/>
              <a:cs typeface="Calibri"/>
              <a:sym typeface="Calibri"/>
            </a:endParaRPr>
          </a:p>
        </p:txBody>
      </p:sp>
      <p:sp>
        <p:nvSpPr>
          <p:cNvPr id="885" name="Google Shape;885;p19"/>
          <p:cNvSpPr txBox="1"/>
          <p:nvPr/>
        </p:nvSpPr>
        <p:spPr>
          <a:xfrm>
            <a:off x="9160764" y="5114544"/>
            <a:ext cx="429895" cy="917575"/>
          </a:xfrm>
          <a:prstGeom prst="rect">
            <a:avLst/>
          </a:prstGeom>
          <a:solidFill>
            <a:srgbClr val="6C6D70"/>
          </a:solidFill>
          <a:ln>
            <a:noFill/>
          </a:ln>
        </p:spPr>
        <p:txBody>
          <a:bodyPr anchorCtr="0" anchor="t" bIns="0" lIns="0" spcFirstLastPara="1" rIns="0" wrap="square" tIns="50150">
            <a:noAutofit/>
          </a:bodyPr>
          <a:lstStyle/>
          <a:p>
            <a:pPr indent="-8255" lvl="0" marL="97155" marR="0" rtl="0" algn="l">
              <a:lnSpc>
                <a:spcPct val="100000"/>
              </a:lnSpc>
              <a:spcBef>
                <a:spcPts val="0"/>
              </a:spcBef>
              <a:spcAft>
                <a:spcPts val="0"/>
              </a:spcAft>
              <a:buNone/>
            </a:pPr>
            <a:r>
              <a:rPr b="1" lang="en-US" sz="1200">
                <a:solidFill>
                  <a:srgbClr val="FFFFFF"/>
                </a:solidFill>
                <a:latin typeface="Calibri"/>
                <a:ea typeface="Calibri"/>
                <a:cs typeface="Calibri"/>
                <a:sym typeface="Calibri"/>
              </a:rPr>
              <a:t>2.40</a:t>
            </a:r>
            <a:endParaRPr sz="1200">
              <a:latin typeface="Calibri"/>
              <a:ea typeface="Calibri"/>
              <a:cs typeface="Calibri"/>
              <a:sym typeface="Calibri"/>
            </a:endParaRPr>
          </a:p>
        </p:txBody>
      </p:sp>
      <p:sp>
        <p:nvSpPr>
          <p:cNvPr id="886" name="Google Shape;886;p19"/>
          <p:cNvSpPr txBox="1"/>
          <p:nvPr/>
        </p:nvSpPr>
        <p:spPr>
          <a:xfrm>
            <a:off x="10235183" y="4937759"/>
            <a:ext cx="431800" cy="1094740"/>
          </a:xfrm>
          <a:prstGeom prst="rect">
            <a:avLst/>
          </a:prstGeom>
          <a:noFill/>
          <a:ln>
            <a:noFill/>
          </a:ln>
        </p:spPr>
        <p:txBody>
          <a:bodyPr anchorCtr="0" anchor="t" bIns="0" lIns="0" spcFirstLastPara="1" rIns="0" wrap="square" tIns="50800">
            <a:noAutofit/>
          </a:bodyPr>
          <a:lstStyle/>
          <a:p>
            <a:pPr indent="-8889" lvl="0" marL="97790" marR="0" rtl="0" algn="l">
              <a:lnSpc>
                <a:spcPct val="100000"/>
              </a:lnSpc>
              <a:spcBef>
                <a:spcPts val="0"/>
              </a:spcBef>
              <a:spcAft>
                <a:spcPts val="0"/>
              </a:spcAft>
              <a:buNone/>
            </a:pPr>
            <a:r>
              <a:rPr b="1" lang="en-US" sz="1200">
                <a:solidFill>
                  <a:srgbClr val="FFFFFF"/>
                </a:solidFill>
                <a:latin typeface="Calibri"/>
                <a:ea typeface="Calibri"/>
                <a:cs typeface="Calibri"/>
                <a:sym typeface="Calibri"/>
              </a:rPr>
              <a:t>2.86</a:t>
            </a:r>
            <a:endParaRPr sz="1200">
              <a:latin typeface="Calibri"/>
              <a:ea typeface="Calibri"/>
              <a:cs typeface="Calibri"/>
              <a:sym typeface="Calibri"/>
            </a:endParaRPr>
          </a:p>
        </p:txBody>
      </p:sp>
      <p:sp>
        <p:nvSpPr>
          <p:cNvPr id="887" name="Google Shape;887;p19"/>
          <p:cNvSpPr txBox="1"/>
          <p:nvPr/>
        </p:nvSpPr>
        <p:spPr>
          <a:xfrm>
            <a:off x="11153495" y="4394580"/>
            <a:ext cx="372745" cy="1732914"/>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200">
                <a:latin typeface="Calibri"/>
                <a:ea typeface="Calibri"/>
                <a:cs typeface="Calibri"/>
                <a:sym typeface="Calibri"/>
              </a:rPr>
              <a:t>$0.50</a:t>
            </a:r>
            <a:endParaRPr sz="1200">
              <a:latin typeface="Calibri"/>
              <a:ea typeface="Calibri"/>
              <a:cs typeface="Calibri"/>
              <a:sym typeface="Calibri"/>
            </a:endParaRPr>
          </a:p>
          <a:p>
            <a:pPr indent="0" lvl="0" marL="12700" marR="0" rtl="0" algn="l">
              <a:lnSpc>
                <a:spcPct val="100000"/>
              </a:lnSpc>
              <a:spcBef>
                <a:spcPts val="965"/>
              </a:spcBef>
              <a:spcAft>
                <a:spcPts val="0"/>
              </a:spcAft>
              <a:buNone/>
            </a:pPr>
            <a:r>
              <a:rPr lang="en-US" sz="1200">
                <a:latin typeface="Calibri"/>
                <a:ea typeface="Calibri"/>
                <a:cs typeface="Calibri"/>
                <a:sym typeface="Calibri"/>
              </a:rPr>
              <a:t>$0.40</a:t>
            </a:r>
            <a:endParaRPr sz="1200">
              <a:latin typeface="Calibri"/>
              <a:ea typeface="Calibri"/>
              <a:cs typeface="Calibri"/>
              <a:sym typeface="Calibri"/>
            </a:endParaRPr>
          </a:p>
          <a:p>
            <a:pPr indent="0" lvl="0" marL="12700" marR="0" rtl="0" algn="l">
              <a:lnSpc>
                <a:spcPct val="100000"/>
              </a:lnSpc>
              <a:spcBef>
                <a:spcPts val="970"/>
              </a:spcBef>
              <a:spcAft>
                <a:spcPts val="0"/>
              </a:spcAft>
              <a:buNone/>
            </a:pPr>
            <a:r>
              <a:rPr lang="en-US" sz="1200">
                <a:latin typeface="Calibri"/>
                <a:ea typeface="Calibri"/>
                <a:cs typeface="Calibri"/>
                <a:sym typeface="Calibri"/>
              </a:rPr>
              <a:t>$0.30</a:t>
            </a:r>
            <a:endParaRPr sz="1200">
              <a:latin typeface="Calibri"/>
              <a:ea typeface="Calibri"/>
              <a:cs typeface="Calibri"/>
              <a:sym typeface="Calibri"/>
            </a:endParaRPr>
          </a:p>
          <a:p>
            <a:pPr indent="0" lvl="0" marL="12700" marR="0" rtl="0" algn="l">
              <a:lnSpc>
                <a:spcPct val="100000"/>
              </a:lnSpc>
              <a:spcBef>
                <a:spcPts val="965"/>
              </a:spcBef>
              <a:spcAft>
                <a:spcPts val="0"/>
              </a:spcAft>
              <a:buNone/>
            </a:pPr>
            <a:r>
              <a:rPr lang="en-US" sz="1200">
                <a:latin typeface="Calibri"/>
                <a:ea typeface="Calibri"/>
                <a:cs typeface="Calibri"/>
                <a:sym typeface="Calibri"/>
              </a:rPr>
              <a:t>$0.20</a:t>
            </a:r>
            <a:endParaRPr sz="1200">
              <a:latin typeface="Calibri"/>
              <a:ea typeface="Calibri"/>
              <a:cs typeface="Calibri"/>
              <a:sym typeface="Calibri"/>
            </a:endParaRPr>
          </a:p>
          <a:p>
            <a:pPr indent="0" lvl="0" marL="12700" marR="0" rtl="0" algn="l">
              <a:lnSpc>
                <a:spcPct val="100000"/>
              </a:lnSpc>
              <a:spcBef>
                <a:spcPts val="970"/>
              </a:spcBef>
              <a:spcAft>
                <a:spcPts val="0"/>
              </a:spcAft>
              <a:buNone/>
            </a:pPr>
            <a:r>
              <a:rPr lang="en-US" sz="1200">
                <a:latin typeface="Calibri"/>
                <a:ea typeface="Calibri"/>
                <a:cs typeface="Calibri"/>
                <a:sym typeface="Calibri"/>
              </a:rPr>
              <a:t>$0.10</a:t>
            </a:r>
            <a:endParaRPr sz="1200">
              <a:latin typeface="Calibri"/>
              <a:ea typeface="Calibri"/>
              <a:cs typeface="Calibri"/>
              <a:sym typeface="Calibri"/>
            </a:endParaRPr>
          </a:p>
          <a:p>
            <a:pPr indent="0" lvl="0" marL="12700" marR="0" rtl="0" algn="l">
              <a:lnSpc>
                <a:spcPct val="100000"/>
              </a:lnSpc>
              <a:spcBef>
                <a:spcPts val="965"/>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p:txBody>
      </p:sp>
      <p:sp>
        <p:nvSpPr>
          <p:cNvPr id="888" name="Google Shape;888;p19"/>
          <p:cNvSpPr txBox="1"/>
          <p:nvPr/>
        </p:nvSpPr>
        <p:spPr>
          <a:xfrm>
            <a:off x="870570" y="5906008"/>
            <a:ext cx="17145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a:t>
            </a:r>
            <a:endParaRPr sz="1400">
              <a:latin typeface="Calibri"/>
              <a:ea typeface="Calibri"/>
              <a:cs typeface="Calibri"/>
              <a:sym typeface="Calibri"/>
            </a:endParaRPr>
          </a:p>
        </p:txBody>
      </p:sp>
      <p:sp>
        <p:nvSpPr>
          <p:cNvPr id="889" name="Google Shape;889;p19"/>
          <p:cNvSpPr txBox="1"/>
          <p:nvPr/>
        </p:nvSpPr>
        <p:spPr>
          <a:xfrm>
            <a:off x="691348" y="5523788"/>
            <a:ext cx="43053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$1.00</a:t>
            </a:r>
            <a:endParaRPr sz="1400">
              <a:latin typeface="Calibri"/>
              <a:ea typeface="Calibri"/>
              <a:cs typeface="Calibri"/>
              <a:sym typeface="Calibri"/>
            </a:endParaRPr>
          </a:p>
        </p:txBody>
      </p:sp>
      <p:sp>
        <p:nvSpPr>
          <p:cNvPr id="890" name="Google Shape;890;p19"/>
          <p:cNvSpPr txBox="1"/>
          <p:nvPr/>
        </p:nvSpPr>
        <p:spPr>
          <a:xfrm>
            <a:off x="691348" y="5141214"/>
            <a:ext cx="43053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$2.00</a:t>
            </a:r>
            <a:endParaRPr sz="1400">
              <a:latin typeface="Calibri"/>
              <a:ea typeface="Calibri"/>
              <a:cs typeface="Calibri"/>
              <a:sym typeface="Calibri"/>
            </a:endParaRPr>
          </a:p>
        </p:txBody>
      </p:sp>
      <p:sp>
        <p:nvSpPr>
          <p:cNvPr id="891" name="Google Shape;891;p19"/>
          <p:cNvSpPr txBox="1"/>
          <p:nvPr/>
        </p:nvSpPr>
        <p:spPr>
          <a:xfrm>
            <a:off x="691348" y="4759070"/>
            <a:ext cx="43053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$3.00</a:t>
            </a:r>
            <a:endParaRPr sz="1400">
              <a:latin typeface="Calibri"/>
              <a:ea typeface="Calibri"/>
              <a:cs typeface="Calibri"/>
              <a:sym typeface="Calibri"/>
            </a:endParaRPr>
          </a:p>
        </p:txBody>
      </p:sp>
      <p:sp>
        <p:nvSpPr>
          <p:cNvPr id="892" name="Google Shape;892;p19"/>
          <p:cNvSpPr txBox="1"/>
          <p:nvPr/>
        </p:nvSpPr>
        <p:spPr>
          <a:xfrm>
            <a:off x="691348" y="4376801"/>
            <a:ext cx="43053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$4.00</a:t>
            </a:r>
            <a:endParaRPr sz="1400">
              <a:latin typeface="Calibri"/>
              <a:ea typeface="Calibri"/>
              <a:cs typeface="Calibri"/>
              <a:sym typeface="Calibri"/>
            </a:endParaRPr>
          </a:p>
        </p:txBody>
      </p:sp>
      <p:sp>
        <p:nvSpPr>
          <p:cNvPr id="893" name="Google Shape;893;p19"/>
          <p:cNvSpPr txBox="1"/>
          <p:nvPr/>
        </p:nvSpPr>
        <p:spPr>
          <a:xfrm>
            <a:off x="1644523" y="6137351"/>
            <a:ext cx="256476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1Q15	2Q15	3Q15</a:t>
            </a:r>
            <a:endParaRPr sz="1400">
              <a:latin typeface="Calibri"/>
              <a:ea typeface="Calibri"/>
              <a:cs typeface="Calibri"/>
              <a:sym typeface="Calibri"/>
            </a:endParaRPr>
          </a:p>
        </p:txBody>
      </p:sp>
      <p:sp>
        <p:nvSpPr>
          <p:cNvPr id="894" name="Google Shape;894;p19"/>
          <p:cNvSpPr txBox="1"/>
          <p:nvPr/>
        </p:nvSpPr>
        <p:spPr>
          <a:xfrm>
            <a:off x="5944870" y="6137351"/>
            <a:ext cx="41465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1Q16</a:t>
            </a:r>
            <a:endParaRPr sz="1400">
              <a:latin typeface="Calibri"/>
              <a:ea typeface="Calibri"/>
              <a:cs typeface="Calibri"/>
              <a:sym typeface="Calibri"/>
            </a:endParaRPr>
          </a:p>
        </p:txBody>
      </p:sp>
      <p:sp>
        <p:nvSpPr>
          <p:cNvPr id="895" name="Google Shape;895;p19"/>
          <p:cNvSpPr txBox="1"/>
          <p:nvPr/>
        </p:nvSpPr>
        <p:spPr>
          <a:xfrm>
            <a:off x="7019925" y="6137351"/>
            <a:ext cx="41465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2Q16</a:t>
            </a:r>
            <a:endParaRPr sz="1400">
              <a:latin typeface="Calibri"/>
              <a:ea typeface="Calibri"/>
              <a:cs typeface="Calibri"/>
              <a:sym typeface="Calibri"/>
            </a:endParaRPr>
          </a:p>
        </p:txBody>
      </p:sp>
      <p:sp>
        <p:nvSpPr>
          <p:cNvPr id="896" name="Google Shape;896;p19"/>
          <p:cNvSpPr txBox="1"/>
          <p:nvPr/>
        </p:nvSpPr>
        <p:spPr>
          <a:xfrm>
            <a:off x="8094980" y="6137351"/>
            <a:ext cx="41465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3Q16</a:t>
            </a:r>
            <a:endParaRPr sz="1400">
              <a:latin typeface="Calibri"/>
              <a:ea typeface="Calibri"/>
              <a:cs typeface="Calibri"/>
              <a:sym typeface="Calibri"/>
            </a:endParaRPr>
          </a:p>
        </p:txBody>
      </p:sp>
      <p:sp>
        <p:nvSpPr>
          <p:cNvPr id="897" name="Google Shape;897;p19"/>
          <p:cNvSpPr txBox="1"/>
          <p:nvPr/>
        </p:nvSpPr>
        <p:spPr>
          <a:xfrm>
            <a:off x="9170034" y="6137351"/>
            <a:ext cx="41465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4Q16</a:t>
            </a:r>
            <a:endParaRPr sz="1400">
              <a:latin typeface="Calibri"/>
              <a:ea typeface="Calibri"/>
              <a:cs typeface="Calibri"/>
              <a:sym typeface="Calibri"/>
            </a:endParaRPr>
          </a:p>
        </p:txBody>
      </p:sp>
      <p:sp>
        <p:nvSpPr>
          <p:cNvPr id="898" name="Google Shape;898;p19"/>
          <p:cNvSpPr txBox="1"/>
          <p:nvPr/>
        </p:nvSpPr>
        <p:spPr>
          <a:xfrm>
            <a:off x="10245343" y="6137351"/>
            <a:ext cx="41465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1Q17</a:t>
            </a:r>
            <a:endParaRPr sz="1400">
              <a:latin typeface="Calibri"/>
              <a:ea typeface="Calibri"/>
              <a:cs typeface="Calibri"/>
              <a:sym typeface="Calibri"/>
            </a:endParaRPr>
          </a:p>
        </p:txBody>
      </p:sp>
      <p:sp>
        <p:nvSpPr>
          <p:cNvPr id="899" name="Google Shape;899;p19"/>
          <p:cNvSpPr/>
          <p:nvPr/>
        </p:nvSpPr>
        <p:spPr>
          <a:xfrm>
            <a:off x="1807464" y="3410711"/>
            <a:ext cx="8747760" cy="396240"/>
          </a:xfrm>
          <a:custGeom>
            <a:rect b="b" l="l" r="r" t="t"/>
            <a:pathLst>
              <a:path extrusionOk="0" h="120000" w="120000">
                <a:moveTo>
                  <a:pt x="0" y="0"/>
                </a:moveTo>
                <a:lnTo>
                  <a:pt x="0" y="120000"/>
                </a:lnTo>
                <a:lnTo>
                  <a:pt x="120000" y="120000"/>
                </a:lnTo>
                <a:lnTo>
                  <a:pt x="120000" y="51692"/>
                </a:lnTo>
                <a:lnTo>
                  <a:pt x="89999" y="51692"/>
                </a:lnTo>
                <a:lnTo>
                  <a:pt x="75010" y="38769"/>
                </a:lnTo>
                <a:lnTo>
                  <a:pt x="60000" y="19846"/>
                </a:lnTo>
                <a:lnTo>
                  <a:pt x="55503" y="17076"/>
                </a:lnTo>
                <a:lnTo>
                  <a:pt x="30000" y="17076"/>
                </a:lnTo>
                <a:lnTo>
                  <a:pt x="15010" y="3230"/>
                </a:lnTo>
                <a:lnTo>
                  <a:pt x="0" y="0"/>
                </a:lnTo>
                <a:close/>
              </a:path>
              <a:path extrusionOk="0" h="120000" w="120000">
                <a:moveTo>
                  <a:pt x="120000" y="18000"/>
                </a:moveTo>
                <a:lnTo>
                  <a:pt x="105010" y="36923"/>
                </a:lnTo>
                <a:lnTo>
                  <a:pt x="89999" y="51692"/>
                </a:lnTo>
                <a:lnTo>
                  <a:pt x="120000" y="51692"/>
                </a:lnTo>
                <a:lnTo>
                  <a:pt x="120000" y="18000"/>
                </a:lnTo>
                <a:close/>
              </a:path>
              <a:path extrusionOk="0" h="120000" w="120000">
                <a:moveTo>
                  <a:pt x="45010" y="10615"/>
                </a:moveTo>
                <a:lnTo>
                  <a:pt x="30000" y="17076"/>
                </a:lnTo>
                <a:lnTo>
                  <a:pt x="55503" y="17076"/>
                </a:lnTo>
                <a:lnTo>
                  <a:pt x="45010" y="10615"/>
                </a:lnTo>
                <a:close/>
              </a:path>
            </a:pathLst>
          </a:custGeom>
          <a:solidFill>
            <a:srgbClr val="008DC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0" name="Google Shape;900;p19"/>
          <p:cNvSpPr/>
          <p:nvPr/>
        </p:nvSpPr>
        <p:spPr>
          <a:xfrm>
            <a:off x="1807464" y="1592580"/>
            <a:ext cx="8747760" cy="1988820"/>
          </a:xfrm>
          <a:custGeom>
            <a:rect b="b" l="l" r="r" t="t"/>
            <a:pathLst>
              <a:path extrusionOk="0" h="120000" w="120000">
                <a:moveTo>
                  <a:pt x="120000" y="111816"/>
                </a:moveTo>
                <a:lnTo>
                  <a:pt x="45010" y="111816"/>
                </a:lnTo>
                <a:lnTo>
                  <a:pt x="60000" y="113655"/>
                </a:lnTo>
                <a:lnTo>
                  <a:pt x="75010" y="117425"/>
                </a:lnTo>
                <a:lnTo>
                  <a:pt x="89999" y="120000"/>
                </a:lnTo>
                <a:lnTo>
                  <a:pt x="105010" y="117057"/>
                </a:lnTo>
                <a:lnTo>
                  <a:pt x="120000" y="113287"/>
                </a:lnTo>
                <a:lnTo>
                  <a:pt x="120000" y="111816"/>
                </a:lnTo>
                <a:close/>
              </a:path>
              <a:path extrusionOk="0" h="120000" w="120000">
                <a:moveTo>
                  <a:pt x="0" y="0"/>
                </a:moveTo>
                <a:lnTo>
                  <a:pt x="0" y="109701"/>
                </a:lnTo>
                <a:lnTo>
                  <a:pt x="15010" y="110344"/>
                </a:lnTo>
                <a:lnTo>
                  <a:pt x="30000" y="113103"/>
                </a:lnTo>
                <a:lnTo>
                  <a:pt x="45010" y="111816"/>
                </a:lnTo>
                <a:lnTo>
                  <a:pt x="120000" y="111816"/>
                </a:lnTo>
                <a:lnTo>
                  <a:pt x="120000" y="70988"/>
                </a:lnTo>
                <a:lnTo>
                  <a:pt x="89999" y="70988"/>
                </a:lnTo>
                <a:lnTo>
                  <a:pt x="75010" y="70896"/>
                </a:lnTo>
                <a:lnTo>
                  <a:pt x="60000" y="46988"/>
                </a:lnTo>
                <a:lnTo>
                  <a:pt x="50720" y="41011"/>
                </a:lnTo>
                <a:lnTo>
                  <a:pt x="30000" y="41011"/>
                </a:lnTo>
                <a:lnTo>
                  <a:pt x="15010" y="29609"/>
                </a:lnTo>
                <a:lnTo>
                  <a:pt x="0" y="0"/>
                </a:lnTo>
                <a:close/>
              </a:path>
              <a:path extrusionOk="0" h="120000" w="120000">
                <a:moveTo>
                  <a:pt x="120000" y="54896"/>
                </a:moveTo>
                <a:lnTo>
                  <a:pt x="105010" y="59126"/>
                </a:lnTo>
                <a:lnTo>
                  <a:pt x="89999" y="70988"/>
                </a:lnTo>
                <a:lnTo>
                  <a:pt x="120000" y="70988"/>
                </a:lnTo>
                <a:lnTo>
                  <a:pt x="120000" y="54896"/>
                </a:lnTo>
                <a:close/>
              </a:path>
              <a:path extrusionOk="0" h="120000" w="120000">
                <a:moveTo>
                  <a:pt x="45010" y="37333"/>
                </a:moveTo>
                <a:lnTo>
                  <a:pt x="30000" y="41011"/>
                </a:lnTo>
                <a:lnTo>
                  <a:pt x="50720" y="41011"/>
                </a:lnTo>
                <a:lnTo>
                  <a:pt x="45010" y="37333"/>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1" name="Google Shape;901;p19"/>
          <p:cNvSpPr/>
          <p:nvPr/>
        </p:nvSpPr>
        <p:spPr>
          <a:xfrm>
            <a:off x="1260347" y="1543811"/>
            <a:ext cx="0" cy="2263140"/>
          </a:xfrm>
          <a:custGeom>
            <a:rect b="b" l="l" r="r" t="t"/>
            <a:pathLst>
              <a:path extrusionOk="0" h="120000" w="120000">
                <a:moveTo>
                  <a:pt x="0" y="120000"/>
                </a:moveTo>
                <a:lnTo>
                  <a:pt x="0" y="0"/>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2" name="Google Shape;902;p19"/>
          <p:cNvSpPr/>
          <p:nvPr/>
        </p:nvSpPr>
        <p:spPr>
          <a:xfrm>
            <a:off x="1260347" y="3806952"/>
            <a:ext cx="9842500" cy="0"/>
          </a:xfrm>
          <a:custGeom>
            <a:rect b="b" l="l" r="r" t="t"/>
            <a:pathLst>
              <a:path extrusionOk="0" h="120000" w="120000">
                <a:moveTo>
                  <a:pt x="0" y="0"/>
                </a:moveTo>
                <a:lnTo>
                  <a:pt x="119993" y="0"/>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3" name="Google Shape;903;p19"/>
          <p:cNvSpPr txBox="1"/>
          <p:nvPr/>
        </p:nvSpPr>
        <p:spPr>
          <a:xfrm>
            <a:off x="988263" y="3680967"/>
            <a:ext cx="8001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400">
                <a:latin typeface="Calibri"/>
                <a:ea typeface="Calibri"/>
                <a:cs typeface="Calibri"/>
                <a:sym typeface="Calibri"/>
              </a:rPr>
              <a:t>-</a:t>
            </a:r>
            <a:endParaRPr sz="1400">
              <a:latin typeface="Calibri"/>
              <a:ea typeface="Calibri"/>
              <a:cs typeface="Calibri"/>
              <a:sym typeface="Calibri"/>
            </a:endParaRPr>
          </a:p>
        </p:txBody>
      </p:sp>
      <p:sp>
        <p:nvSpPr>
          <p:cNvPr id="904" name="Google Shape;904;p19"/>
          <p:cNvSpPr txBox="1"/>
          <p:nvPr/>
        </p:nvSpPr>
        <p:spPr>
          <a:xfrm>
            <a:off x="772120" y="3228085"/>
            <a:ext cx="29781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400">
                <a:latin typeface="Calibri"/>
                <a:ea typeface="Calibri"/>
                <a:cs typeface="Calibri"/>
                <a:sym typeface="Calibri"/>
              </a:rPr>
              <a:t>200</a:t>
            </a:r>
            <a:endParaRPr sz="1400">
              <a:latin typeface="Calibri"/>
              <a:ea typeface="Calibri"/>
              <a:cs typeface="Calibri"/>
              <a:sym typeface="Calibri"/>
            </a:endParaRPr>
          </a:p>
        </p:txBody>
      </p:sp>
      <p:sp>
        <p:nvSpPr>
          <p:cNvPr id="905" name="Google Shape;905;p19"/>
          <p:cNvSpPr txBox="1"/>
          <p:nvPr/>
        </p:nvSpPr>
        <p:spPr>
          <a:xfrm>
            <a:off x="772120" y="2775458"/>
            <a:ext cx="29781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400">
                <a:latin typeface="Calibri"/>
                <a:ea typeface="Calibri"/>
                <a:cs typeface="Calibri"/>
                <a:sym typeface="Calibri"/>
              </a:rPr>
              <a:t>400</a:t>
            </a:r>
            <a:endParaRPr sz="1400">
              <a:latin typeface="Calibri"/>
              <a:ea typeface="Calibri"/>
              <a:cs typeface="Calibri"/>
              <a:sym typeface="Calibri"/>
            </a:endParaRPr>
          </a:p>
        </p:txBody>
      </p:sp>
      <p:sp>
        <p:nvSpPr>
          <p:cNvPr id="906" name="Google Shape;906;p19"/>
          <p:cNvSpPr txBox="1"/>
          <p:nvPr/>
        </p:nvSpPr>
        <p:spPr>
          <a:xfrm>
            <a:off x="772188" y="2322448"/>
            <a:ext cx="29718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400">
                <a:latin typeface="Calibri"/>
                <a:ea typeface="Calibri"/>
                <a:cs typeface="Calibri"/>
                <a:sym typeface="Calibri"/>
              </a:rPr>
              <a:t>600</a:t>
            </a:r>
            <a:endParaRPr sz="1400">
              <a:latin typeface="Calibri"/>
              <a:ea typeface="Calibri"/>
              <a:cs typeface="Calibri"/>
              <a:sym typeface="Calibri"/>
            </a:endParaRPr>
          </a:p>
        </p:txBody>
      </p:sp>
      <p:sp>
        <p:nvSpPr>
          <p:cNvPr id="907" name="Google Shape;907;p19"/>
          <p:cNvSpPr txBox="1"/>
          <p:nvPr/>
        </p:nvSpPr>
        <p:spPr>
          <a:xfrm>
            <a:off x="772120" y="1869821"/>
            <a:ext cx="29781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400">
                <a:latin typeface="Calibri"/>
                <a:ea typeface="Calibri"/>
                <a:cs typeface="Calibri"/>
                <a:sym typeface="Calibri"/>
              </a:rPr>
              <a:t>800</a:t>
            </a:r>
            <a:endParaRPr sz="1400">
              <a:latin typeface="Calibri"/>
              <a:ea typeface="Calibri"/>
              <a:cs typeface="Calibri"/>
              <a:sym typeface="Calibri"/>
            </a:endParaRPr>
          </a:p>
        </p:txBody>
      </p:sp>
      <p:sp>
        <p:nvSpPr>
          <p:cNvPr id="908" name="Google Shape;908;p19"/>
          <p:cNvSpPr txBox="1"/>
          <p:nvPr/>
        </p:nvSpPr>
        <p:spPr>
          <a:xfrm>
            <a:off x="637703" y="1417192"/>
            <a:ext cx="43180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400">
                <a:latin typeface="Calibri"/>
                <a:ea typeface="Calibri"/>
                <a:cs typeface="Calibri"/>
                <a:sym typeface="Calibri"/>
              </a:rPr>
              <a:t>1,000</a:t>
            </a:r>
            <a:endParaRPr sz="1400">
              <a:latin typeface="Calibri"/>
              <a:ea typeface="Calibri"/>
              <a:cs typeface="Calibri"/>
              <a:sym typeface="Calibri"/>
            </a:endParaRPr>
          </a:p>
        </p:txBody>
      </p:sp>
      <p:sp>
        <p:nvSpPr>
          <p:cNvPr id="909" name="Google Shape;909;p19"/>
          <p:cNvSpPr txBox="1"/>
          <p:nvPr/>
        </p:nvSpPr>
        <p:spPr>
          <a:xfrm>
            <a:off x="1600961" y="3911980"/>
            <a:ext cx="41465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1Q15</a:t>
            </a:r>
            <a:endParaRPr sz="1400">
              <a:latin typeface="Calibri"/>
              <a:ea typeface="Calibri"/>
              <a:cs typeface="Calibri"/>
              <a:sym typeface="Calibri"/>
            </a:endParaRPr>
          </a:p>
        </p:txBody>
      </p:sp>
      <p:sp>
        <p:nvSpPr>
          <p:cNvPr id="910" name="Google Shape;910;p19"/>
          <p:cNvSpPr txBox="1"/>
          <p:nvPr/>
        </p:nvSpPr>
        <p:spPr>
          <a:xfrm>
            <a:off x="4881753" y="3911980"/>
            <a:ext cx="41465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4Q15</a:t>
            </a:r>
            <a:endParaRPr sz="1400">
              <a:latin typeface="Calibri"/>
              <a:ea typeface="Calibri"/>
              <a:cs typeface="Calibri"/>
              <a:sym typeface="Calibri"/>
            </a:endParaRPr>
          </a:p>
        </p:txBody>
      </p:sp>
      <p:sp>
        <p:nvSpPr>
          <p:cNvPr id="911" name="Google Shape;911;p19"/>
          <p:cNvSpPr txBox="1"/>
          <p:nvPr/>
        </p:nvSpPr>
        <p:spPr>
          <a:xfrm>
            <a:off x="5975350" y="3911980"/>
            <a:ext cx="41465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1Q16</a:t>
            </a:r>
            <a:endParaRPr sz="1400">
              <a:latin typeface="Calibri"/>
              <a:ea typeface="Calibri"/>
              <a:cs typeface="Calibri"/>
              <a:sym typeface="Calibri"/>
            </a:endParaRPr>
          </a:p>
        </p:txBody>
      </p:sp>
      <p:sp>
        <p:nvSpPr>
          <p:cNvPr id="912" name="Google Shape;912;p19"/>
          <p:cNvSpPr txBox="1"/>
          <p:nvPr/>
        </p:nvSpPr>
        <p:spPr>
          <a:xfrm>
            <a:off x="7069073" y="3911980"/>
            <a:ext cx="41465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2Q16</a:t>
            </a:r>
            <a:endParaRPr sz="1400">
              <a:latin typeface="Calibri"/>
              <a:ea typeface="Calibri"/>
              <a:cs typeface="Calibri"/>
              <a:sym typeface="Calibri"/>
            </a:endParaRPr>
          </a:p>
        </p:txBody>
      </p:sp>
      <p:sp>
        <p:nvSpPr>
          <p:cNvPr id="913" name="Google Shape;913;p19"/>
          <p:cNvSpPr txBox="1"/>
          <p:nvPr/>
        </p:nvSpPr>
        <p:spPr>
          <a:xfrm>
            <a:off x="8162670" y="3911980"/>
            <a:ext cx="41465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3Q16</a:t>
            </a:r>
            <a:endParaRPr sz="1400">
              <a:latin typeface="Calibri"/>
              <a:ea typeface="Calibri"/>
              <a:cs typeface="Calibri"/>
              <a:sym typeface="Calibri"/>
            </a:endParaRPr>
          </a:p>
        </p:txBody>
      </p:sp>
      <p:sp>
        <p:nvSpPr>
          <p:cNvPr id="914" name="Google Shape;914;p19"/>
          <p:cNvSpPr txBox="1"/>
          <p:nvPr/>
        </p:nvSpPr>
        <p:spPr>
          <a:xfrm>
            <a:off x="9256268" y="3911980"/>
            <a:ext cx="41465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4Q16</a:t>
            </a:r>
            <a:endParaRPr sz="1400">
              <a:latin typeface="Calibri"/>
              <a:ea typeface="Calibri"/>
              <a:cs typeface="Calibri"/>
              <a:sym typeface="Calibri"/>
            </a:endParaRPr>
          </a:p>
        </p:txBody>
      </p:sp>
      <p:sp>
        <p:nvSpPr>
          <p:cNvPr id="915" name="Google Shape;915;p19"/>
          <p:cNvSpPr txBox="1"/>
          <p:nvPr/>
        </p:nvSpPr>
        <p:spPr>
          <a:xfrm>
            <a:off x="10350245" y="3911980"/>
            <a:ext cx="41465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1Q17</a:t>
            </a:r>
            <a:endParaRPr sz="1400">
              <a:latin typeface="Calibri"/>
              <a:ea typeface="Calibri"/>
              <a:cs typeface="Calibri"/>
              <a:sym typeface="Calibri"/>
            </a:endParaRPr>
          </a:p>
        </p:txBody>
      </p:sp>
      <p:sp>
        <p:nvSpPr>
          <p:cNvPr id="916" name="Google Shape;916;p19"/>
          <p:cNvSpPr txBox="1"/>
          <p:nvPr/>
        </p:nvSpPr>
        <p:spPr>
          <a:xfrm>
            <a:off x="8321802" y="1185545"/>
            <a:ext cx="720090" cy="521334"/>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3200">
                <a:solidFill>
                  <a:srgbClr val="789F2C"/>
                </a:solidFill>
                <a:latin typeface="Calibri"/>
                <a:ea typeface="Calibri"/>
                <a:cs typeface="Calibri"/>
                <a:sym typeface="Calibri"/>
              </a:rPr>
              <a:t>41%</a:t>
            </a:r>
            <a:endParaRPr sz="3200">
              <a:latin typeface="Calibri"/>
              <a:ea typeface="Calibri"/>
              <a:cs typeface="Calibri"/>
              <a:sym typeface="Calibri"/>
            </a:endParaRPr>
          </a:p>
        </p:txBody>
      </p:sp>
      <p:sp>
        <p:nvSpPr>
          <p:cNvPr id="917" name="Google Shape;917;p19"/>
          <p:cNvSpPr txBox="1"/>
          <p:nvPr/>
        </p:nvSpPr>
        <p:spPr>
          <a:xfrm>
            <a:off x="8321802" y="1687321"/>
            <a:ext cx="1767839"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REDUCTION SINCE 1Q15</a:t>
            </a:r>
            <a:endParaRPr sz="1400">
              <a:latin typeface="Calibri"/>
              <a:ea typeface="Calibri"/>
              <a:cs typeface="Calibri"/>
              <a:sym typeface="Calibri"/>
            </a:endParaRPr>
          </a:p>
        </p:txBody>
      </p:sp>
      <p:sp>
        <p:nvSpPr>
          <p:cNvPr id="918" name="Google Shape;918;p19"/>
          <p:cNvSpPr txBox="1"/>
          <p:nvPr/>
        </p:nvSpPr>
        <p:spPr>
          <a:xfrm>
            <a:off x="1819401" y="1295272"/>
            <a:ext cx="29527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979</a:t>
            </a:r>
            <a:endParaRPr sz="1400">
              <a:latin typeface="Calibri"/>
              <a:ea typeface="Calibri"/>
              <a:cs typeface="Calibri"/>
              <a:sym typeface="Calibri"/>
            </a:endParaRPr>
          </a:p>
        </p:txBody>
      </p:sp>
      <p:sp>
        <p:nvSpPr>
          <p:cNvPr id="919" name="Google Shape;919;p19"/>
          <p:cNvSpPr txBox="1"/>
          <p:nvPr/>
        </p:nvSpPr>
        <p:spPr>
          <a:xfrm rot="-5400000">
            <a:off x="-761300" y="2300275"/>
            <a:ext cx="2472300" cy="360600"/>
          </a:xfrm>
          <a:prstGeom prst="rect">
            <a:avLst/>
          </a:prstGeom>
          <a:noFill/>
          <a:ln>
            <a:noFill/>
          </a:ln>
        </p:spPr>
        <p:txBody>
          <a:bodyPr anchorCtr="0" anchor="t" bIns="0" lIns="0" spcFirstLastPara="1" rIns="0" wrap="square" tIns="0">
            <a:noAutofit/>
          </a:bodyPr>
          <a:lstStyle/>
          <a:p>
            <a:pPr indent="0" lvl="0" marL="0" marR="0" rtl="0" algn="ctr">
              <a:lnSpc>
                <a:spcPct val="103333"/>
              </a:lnSpc>
              <a:spcBef>
                <a:spcPts val="0"/>
              </a:spcBef>
              <a:spcAft>
                <a:spcPts val="0"/>
              </a:spcAft>
              <a:buNone/>
            </a:pPr>
            <a:r>
              <a:rPr b="0" lang="en-US" sz="1200">
                <a:latin typeface="Calibri"/>
                <a:ea typeface="Calibri"/>
                <a:cs typeface="Calibri"/>
                <a:sym typeface="Calibri"/>
              </a:rPr>
              <a:t>Total Company Injected Volumes</a:t>
            </a:r>
            <a:endParaRPr sz="1200">
              <a:latin typeface="Calibri"/>
              <a:ea typeface="Calibri"/>
              <a:cs typeface="Calibri"/>
              <a:sym typeface="Calibri"/>
            </a:endParaRPr>
          </a:p>
          <a:p>
            <a:pPr indent="-10794" lvl="0" marL="36195" marR="0" rtl="0" algn="ctr">
              <a:lnSpc>
                <a:spcPct val="100000"/>
              </a:lnSpc>
              <a:spcBef>
                <a:spcPts val="0"/>
              </a:spcBef>
              <a:spcAft>
                <a:spcPts val="0"/>
              </a:spcAft>
              <a:buNone/>
            </a:pPr>
            <a:r>
              <a:rPr b="0" lang="en-US" sz="1200">
                <a:latin typeface="Calibri"/>
                <a:ea typeface="Calibri"/>
                <a:cs typeface="Calibri"/>
                <a:sym typeface="Calibri"/>
              </a:rPr>
              <a:t>(MMcf/d)</a:t>
            </a:r>
            <a:endParaRPr sz="1200">
              <a:latin typeface="Calibri"/>
              <a:ea typeface="Calibri"/>
              <a:cs typeface="Calibri"/>
              <a:sym typeface="Calibri"/>
            </a:endParaRPr>
          </a:p>
        </p:txBody>
      </p:sp>
      <p:sp>
        <p:nvSpPr>
          <p:cNvPr id="920" name="Google Shape;920;p19"/>
          <p:cNvSpPr txBox="1"/>
          <p:nvPr/>
        </p:nvSpPr>
        <p:spPr>
          <a:xfrm rot="-5400000">
            <a:off x="10989881" y="5096890"/>
            <a:ext cx="1565275" cy="20193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lang="en-US" sz="1200">
                <a:latin typeface="Calibri"/>
                <a:ea typeface="Calibri"/>
                <a:cs typeface="Calibri"/>
                <a:sym typeface="Calibri"/>
              </a:rPr>
              <a:t>CO</a:t>
            </a:r>
            <a:r>
              <a:rPr b="0" baseline="-25000" lang="en-US" sz="1200">
                <a:latin typeface="Calibri"/>
                <a:ea typeface="Calibri"/>
                <a:cs typeface="Calibri"/>
                <a:sym typeface="Calibri"/>
              </a:rPr>
              <a:t>2 </a:t>
            </a:r>
            <a:r>
              <a:rPr b="0" lang="en-US" sz="1200">
                <a:latin typeface="Calibri"/>
                <a:ea typeface="Calibri"/>
                <a:cs typeface="Calibri"/>
                <a:sym typeface="Calibri"/>
              </a:rPr>
              <a:t>Costs per Mcf of CO</a:t>
            </a:r>
            <a:r>
              <a:rPr b="0" baseline="-25000" lang="en-US" sz="1200">
                <a:latin typeface="Calibri"/>
                <a:ea typeface="Calibri"/>
                <a:cs typeface="Calibri"/>
                <a:sym typeface="Calibri"/>
              </a:rPr>
              <a:t>2</a:t>
            </a:r>
            <a:endParaRPr baseline="-25000" sz="1200">
              <a:latin typeface="Calibri"/>
              <a:ea typeface="Calibri"/>
              <a:cs typeface="Calibri"/>
              <a:sym typeface="Calibri"/>
            </a:endParaRPr>
          </a:p>
        </p:txBody>
      </p:sp>
      <p:sp>
        <p:nvSpPr>
          <p:cNvPr id="921" name="Google Shape;921;p19"/>
          <p:cNvSpPr txBox="1"/>
          <p:nvPr/>
        </p:nvSpPr>
        <p:spPr>
          <a:xfrm>
            <a:off x="1343913" y="6374993"/>
            <a:ext cx="5266055" cy="19177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000">
                <a:latin typeface="Calibri"/>
                <a:ea typeface="Calibri"/>
                <a:cs typeface="Calibri"/>
                <a:sym typeface="Calibri"/>
              </a:rPr>
              <a:t>1)    CO</a:t>
            </a:r>
            <a:r>
              <a:rPr baseline="-25000" lang="en-US" sz="975">
                <a:latin typeface="Calibri"/>
                <a:ea typeface="Calibri"/>
                <a:cs typeface="Calibri"/>
                <a:sym typeface="Calibri"/>
              </a:rPr>
              <a:t>2  </a:t>
            </a:r>
            <a:r>
              <a:rPr lang="en-US" sz="1000">
                <a:latin typeface="Calibri"/>
                <a:ea typeface="Calibri"/>
                <a:cs typeface="Calibri"/>
                <a:sym typeface="Calibri"/>
              </a:rPr>
              <a:t>costs in 4Q15 include workovers carried out at Jackson Dome of $3 million, or $0.46 per BOE.</a:t>
            </a:r>
            <a:endParaRPr sz="1000">
              <a:latin typeface="Calibri"/>
              <a:ea typeface="Calibri"/>
              <a:cs typeface="Calibri"/>
              <a:sym typeface="Calibri"/>
            </a:endParaRPr>
          </a:p>
        </p:txBody>
      </p:sp>
      <p:sp>
        <p:nvSpPr>
          <p:cNvPr id="922" name="Google Shape;922;p19"/>
          <p:cNvSpPr txBox="1"/>
          <p:nvPr/>
        </p:nvSpPr>
        <p:spPr>
          <a:xfrm>
            <a:off x="4869560" y="6137351"/>
            <a:ext cx="58674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4Q15 </a:t>
            </a:r>
            <a:r>
              <a:rPr b="0" baseline="30000" lang="en-US" sz="1350">
                <a:latin typeface="Calibri"/>
                <a:ea typeface="Calibri"/>
                <a:cs typeface="Calibri"/>
                <a:sym typeface="Calibri"/>
              </a:rPr>
              <a:t>(1)</a:t>
            </a:r>
            <a:endParaRPr baseline="30000" sz="1350">
              <a:latin typeface="Calibri"/>
              <a:ea typeface="Calibri"/>
              <a:cs typeface="Calibri"/>
              <a:sym typeface="Calibri"/>
            </a:endParaRPr>
          </a:p>
        </p:txBody>
      </p:sp>
      <p:sp>
        <p:nvSpPr>
          <p:cNvPr id="923" name="Google Shape;923;p19"/>
          <p:cNvSpPr txBox="1"/>
          <p:nvPr/>
        </p:nvSpPr>
        <p:spPr>
          <a:xfrm>
            <a:off x="2476880" y="3466083"/>
            <a:ext cx="1725930" cy="68135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solidFill>
                  <a:srgbClr val="FFFFFF"/>
                </a:solidFill>
                <a:latin typeface="Calibri"/>
                <a:ea typeface="Calibri"/>
                <a:cs typeface="Calibri"/>
                <a:sym typeface="Calibri"/>
              </a:rPr>
              <a:t>Industrial-sourced CO</a:t>
            </a:r>
            <a:r>
              <a:rPr b="0" baseline="-25000" lang="en-US" sz="1350">
                <a:solidFill>
                  <a:srgbClr val="FFFFFF"/>
                </a:solidFill>
                <a:latin typeface="Calibri"/>
                <a:ea typeface="Calibri"/>
                <a:cs typeface="Calibri"/>
                <a:sym typeface="Calibri"/>
              </a:rPr>
              <a:t>2</a:t>
            </a:r>
            <a:endParaRPr baseline="-25000" sz="1350">
              <a:latin typeface="Calibri"/>
              <a:ea typeface="Calibri"/>
              <a:cs typeface="Calibri"/>
              <a:sym typeface="Calibri"/>
            </a:endParaRPr>
          </a:p>
          <a:p>
            <a:pPr indent="0" lvl="0" marL="0" marR="0" rtl="0" algn="l">
              <a:lnSpc>
                <a:spcPct val="100000"/>
              </a:lnSpc>
              <a:spcBef>
                <a:spcPts val="45"/>
              </a:spcBef>
              <a:spcAft>
                <a:spcPts val="0"/>
              </a:spcAft>
              <a:buNone/>
            </a:pPr>
            <a:r>
              <a:t/>
            </a:r>
            <a:endParaRPr sz="1550">
              <a:latin typeface="Times New Roman"/>
              <a:ea typeface="Times New Roman"/>
              <a:cs typeface="Times New Roman"/>
              <a:sym typeface="Times New Roman"/>
            </a:endParaRPr>
          </a:p>
          <a:p>
            <a:pPr indent="-1270" lvl="0" marL="229870" marR="0" rtl="0" algn="l">
              <a:lnSpc>
                <a:spcPct val="100000"/>
              </a:lnSpc>
              <a:spcBef>
                <a:spcPts val="0"/>
              </a:spcBef>
              <a:spcAft>
                <a:spcPts val="0"/>
              </a:spcAft>
              <a:buNone/>
            </a:pPr>
            <a:r>
              <a:rPr b="0" lang="en-US" sz="1400">
                <a:latin typeface="Calibri"/>
                <a:ea typeface="Calibri"/>
                <a:cs typeface="Calibri"/>
                <a:sym typeface="Calibri"/>
              </a:rPr>
              <a:t>2Q15	3Q15</a:t>
            </a:r>
            <a:endParaRPr sz="1400">
              <a:latin typeface="Calibri"/>
              <a:ea typeface="Calibri"/>
              <a:cs typeface="Calibri"/>
              <a:sym typeface="Calibri"/>
            </a:endParaRPr>
          </a:p>
        </p:txBody>
      </p:sp>
      <p:sp>
        <p:nvSpPr>
          <p:cNvPr id="924" name="Google Shape;924;p19"/>
          <p:cNvSpPr txBox="1"/>
          <p:nvPr/>
        </p:nvSpPr>
        <p:spPr>
          <a:xfrm>
            <a:off x="2481198" y="2643759"/>
            <a:ext cx="1354455" cy="26289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solidFill>
                  <a:srgbClr val="FFFFFF"/>
                </a:solidFill>
                <a:latin typeface="Calibri"/>
                <a:ea typeface="Calibri"/>
                <a:cs typeface="Calibri"/>
                <a:sym typeface="Calibri"/>
              </a:rPr>
              <a:t>Jackson Dome CO</a:t>
            </a:r>
            <a:r>
              <a:rPr b="0" baseline="-25000" lang="en-US" sz="1350">
                <a:solidFill>
                  <a:srgbClr val="FFFFFF"/>
                </a:solidFill>
                <a:latin typeface="Calibri"/>
                <a:ea typeface="Calibri"/>
                <a:cs typeface="Calibri"/>
                <a:sym typeface="Calibri"/>
              </a:rPr>
              <a:t>2</a:t>
            </a:r>
            <a:endParaRPr baseline="-25000" sz="1350">
              <a:latin typeface="Calibri"/>
              <a:ea typeface="Calibri"/>
              <a:cs typeface="Calibri"/>
              <a:sym typeface="Calibri"/>
            </a:endParaRPr>
          </a:p>
        </p:txBody>
      </p:sp>
      <p:sp>
        <p:nvSpPr>
          <p:cNvPr id="925" name="Google Shape;925;p19"/>
          <p:cNvSpPr/>
          <p:nvPr/>
        </p:nvSpPr>
        <p:spPr>
          <a:xfrm>
            <a:off x="344424" y="5964935"/>
            <a:ext cx="76200" cy="228600"/>
          </a:xfrm>
          <a:custGeom>
            <a:rect b="b" l="l" r="r" t="t"/>
            <a:pathLst>
              <a:path extrusionOk="0" h="120000" w="120000">
                <a:moveTo>
                  <a:pt x="0" y="119999"/>
                </a:moveTo>
                <a:lnTo>
                  <a:pt x="120000" y="119999"/>
                </a:lnTo>
                <a:lnTo>
                  <a:pt x="120000" y="0"/>
                </a:lnTo>
                <a:lnTo>
                  <a:pt x="0" y="0"/>
                </a:lnTo>
                <a:lnTo>
                  <a:pt x="0" y="119999"/>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6" name="Google Shape;926;p19"/>
          <p:cNvSpPr/>
          <p:nvPr/>
        </p:nvSpPr>
        <p:spPr>
          <a:xfrm>
            <a:off x="11661647" y="5989320"/>
            <a:ext cx="161544" cy="419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7" name="Google Shape;927;p19"/>
          <p:cNvSpPr txBox="1"/>
          <p:nvPr/>
        </p:nvSpPr>
        <p:spPr>
          <a:xfrm>
            <a:off x="2790570" y="1745741"/>
            <a:ext cx="29527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762</a:t>
            </a:r>
            <a:endParaRPr sz="1400">
              <a:latin typeface="Calibri"/>
              <a:ea typeface="Calibri"/>
              <a:cs typeface="Calibri"/>
              <a:sym typeface="Calibri"/>
            </a:endParaRPr>
          </a:p>
        </p:txBody>
      </p:sp>
      <p:sp>
        <p:nvSpPr>
          <p:cNvPr id="928" name="Google Shape;928;p19"/>
          <p:cNvSpPr txBox="1"/>
          <p:nvPr/>
        </p:nvSpPr>
        <p:spPr>
          <a:xfrm>
            <a:off x="3839971" y="1949069"/>
            <a:ext cx="29527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678</a:t>
            </a:r>
            <a:endParaRPr sz="1400">
              <a:latin typeface="Calibri"/>
              <a:ea typeface="Calibri"/>
              <a:cs typeface="Calibri"/>
              <a:sym typeface="Calibri"/>
            </a:endParaRPr>
          </a:p>
        </p:txBody>
      </p:sp>
      <p:sp>
        <p:nvSpPr>
          <p:cNvPr id="929" name="Google Shape;929;p19"/>
          <p:cNvSpPr txBox="1"/>
          <p:nvPr/>
        </p:nvSpPr>
        <p:spPr>
          <a:xfrm>
            <a:off x="4904359" y="1957959"/>
            <a:ext cx="29527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705</a:t>
            </a:r>
            <a:endParaRPr sz="1400">
              <a:latin typeface="Calibri"/>
              <a:ea typeface="Calibri"/>
              <a:cs typeface="Calibri"/>
              <a:sym typeface="Calibri"/>
            </a:endParaRPr>
          </a:p>
        </p:txBody>
      </p:sp>
      <p:sp>
        <p:nvSpPr>
          <p:cNvPr id="930" name="Google Shape;930;p19"/>
          <p:cNvSpPr txBox="1"/>
          <p:nvPr/>
        </p:nvSpPr>
        <p:spPr>
          <a:xfrm>
            <a:off x="6037326" y="2124328"/>
            <a:ext cx="29527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634</a:t>
            </a:r>
            <a:endParaRPr sz="1400">
              <a:latin typeface="Calibri"/>
              <a:ea typeface="Calibri"/>
              <a:cs typeface="Calibri"/>
              <a:sym typeface="Calibri"/>
            </a:endParaRPr>
          </a:p>
        </p:txBody>
      </p:sp>
      <p:sp>
        <p:nvSpPr>
          <p:cNvPr id="931" name="Google Shape;931;p19"/>
          <p:cNvSpPr txBox="1"/>
          <p:nvPr/>
        </p:nvSpPr>
        <p:spPr>
          <a:xfrm>
            <a:off x="7109841" y="2466085"/>
            <a:ext cx="29527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459</a:t>
            </a:r>
            <a:endParaRPr sz="1400">
              <a:latin typeface="Calibri"/>
              <a:ea typeface="Calibri"/>
              <a:cs typeface="Calibri"/>
              <a:sym typeface="Calibri"/>
            </a:endParaRPr>
          </a:p>
        </p:txBody>
      </p:sp>
      <p:sp>
        <p:nvSpPr>
          <p:cNvPr id="932" name="Google Shape;932;p19"/>
          <p:cNvSpPr txBox="1"/>
          <p:nvPr/>
        </p:nvSpPr>
        <p:spPr>
          <a:xfrm rot="-5400000">
            <a:off x="-168568" y="5202730"/>
            <a:ext cx="1152525" cy="20193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lang="en-US" sz="1200">
                <a:latin typeface="Calibri"/>
                <a:ea typeface="Calibri"/>
                <a:cs typeface="Calibri"/>
                <a:sym typeface="Calibri"/>
              </a:rPr>
              <a:t>CO</a:t>
            </a:r>
            <a:r>
              <a:rPr b="0" baseline="-25000" lang="en-US" sz="1200">
                <a:latin typeface="Calibri"/>
                <a:ea typeface="Calibri"/>
                <a:cs typeface="Calibri"/>
                <a:sym typeface="Calibri"/>
              </a:rPr>
              <a:t>2 </a:t>
            </a:r>
            <a:r>
              <a:rPr b="0" lang="en-US" sz="1200">
                <a:latin typeface="Calibri"/>
                <a:ea typeface="Calibri"/>
                <a:cs typeface="Calibri"/>
                <a:sym typeface="Calibri"/>
              </a:rPr>
              <a:t>Costs per BOE</a:t>
            </a:r>
            <a:endParaRPr sz="1200">
              <a:latin typeface="Calibri"/>
              <a:ea typeface="Calibri"/>
              <a:cs typeface="Calibri"/>
              <a:sym typeface="Calibri"/>
            </a:endParaRPr>
          </a:p>
        </p:txBody>
      </p:sp>
      <p:sp>
        <p:nvSpPr>
          <p:cNvPr id="933" name="Google Shape;933;p19"/>
          <p:cNvSpPr txBox="1"/>
          <p:nvPr/>
        </p:nvSpPr>
        <p:spPr>
          <a:xfrm>
            <a:off x="10608944" y="2943097"/>
            <a:ext cx="33083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solidFill>
                  <a:srgbClr val="7A7B7E"/>
                </a:solidFill>
                <a:latin typeface="Calibri"/>
                <a:ea typeface="Calibri"/>
                <a:cs typeface="Calibri"/>
                <a:sym typeface="Calibri"/>
              </a:rPr>
              <a:t>74%</a:t>
            </a:r>
            <a:endParaRPr sz="1400">
              <a:latin typeface="Calibri"/>
              <a:ea typeface="Calibri"/>
              <a:cs typeface="Calibri"/>
              <a:sym typeface="Calibri"/>
            </a:endParaRPr>
          </a:p>
        </p:txBody>
      </p:sp>
      <p:sp>
        <p:nvSpPr>
          <p:cNvPr id="934" name="Google Shape;934;p19"/>
          <p:cNvSpPr txBox="1"/>
          <p:nvPr/>
        </p:nvSpPr>
        <p:spPr>
          <a:xfrm>
            <a:off x="10608944" y="3531870"/>
            <a:ext cx="33083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solidFill>
                  <a:srgbClr val="7A7B7E"/>
                </a:solidFill>
                <a:latin typeface="Calibri"/>
                <a:ea typeface="Calibri"/>
                <a:cs typeface="Calibri"/>
                <a:sym typeface="Calibri"/>
              </a:rPr>
              <a:t>26%</a:t>
            </a:r>
            <a:endParaRPr sz="1400">
              <a:latin typeface="Calibri"/>
              <a:ea typeface="Calibri"/>
              <a:cs typeface="Calibri"/>
              <a:sym typeface="Calibri"/>
            </a:endParaRPr>
          </a:p>
        </p:txBody>
      </p:sp>
      <p:sp>
        <p:nvSpPr>
          <p:cNvPr id="935" name="Google Shape;935;p19"/>
          <p:cNvSpPr txBox="1"/>
          <p:nvPr/>
        </p:nvSpPr>
        <p:spPr>
          <a:xfrm>
            <a:off x="1407922" y="2406903"/>
            <a:ext cx="33147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solidFill>
                  <a:srgbClr val="7A7B7E"/>
                </a:solidFill>
                <a:latin typeface="Calibri"/>
                <a:ea typeface="Calibri"/>
                <a:cs typeface="Calibri"/>
                <a:sym typeface="Calibri"/>
              </a:rPr>
              <a:t>82%</a:t>
            </a:r>
            <a:endParaRPr sz="1400">
              <a:latin typeface="Calibri"/>
              <a:ea typeface="Calibri"/>
              <a:cs typeface="Calibri"/>
              <a:sym typeface="Calibri"/>
            </a:endParaRPr>
          </a:p>
        </p:txBody>
      </p:sp>
      <p:sp>
        <p:nvSpPr>
          <p:cNvPr id="936" name="Google Shape;936;p19"/>
          <p:cNvSpPr txBox="1"/>
          <p:nvPr/>
        </p:nvSpPr>
        <p:spPr>
          <a:xfrm>
            <a:off x="1407922" y="3495675"/>
            <a:ext cx="33083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solidFill>
                  <a:srgbClr val="7A7B7E"/>
                </a:solidFill>
                <a:latin typeface="Calibri"/>
                <a:ea typeface="Calibri"/>
                <a:cs typeface="Calibri"/>
                <a:sym typeface="Calibri"/>
              </a:rPr>
              <a:t>18%</a:t>
            </a:r>
            <a:endParaRPr sz="1400">
              <a:latin typeface="Calibri"/>
              <a:ea typeface="Calibri"/>
              <a:cs typeface="Calibri"/>
              <a:sym typeface="Calibri"/>
            </a:endParaRPr>
          </a:p>
        </p:txBody>
      </p:sp>
      <p:sp>
        <p:nvSpPr>
          <p:cNvPr id="937" name="Google Shape;937;p19"/>
          <p:cNvSpPr txBox="1"/>
          <p:nvPr/>
        </p:nvSpPr>
        <p:spPr>
          <a:xfrm>
            <a:off x="8265668" y="2498090"/>
            <a:ext cx="29527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458</a:t>
            </a:r>
            <a:endParaRPr sz="1400">
              <a:latin typeface="Calibri"/>
              <a:ea typeface="Calibri"/>
              <a:cs typeface="Calibri"/>
              <a:sym typeface="Calibri"/>
            </a:endParaRPr>
          </a:p>
        </p:txBody>
      </p:sp>
      <p:sp>
        <p:nvSpPr>
          <p:cNvPr id="938" name="Google Shape;938;p19"/>
          <p:cNvSpPr txBox="1"/>
          <p:nvPr/>
        </p:nvSpPr>
        <p:spPr>
          <a:xfrm>
            <a:off x="10328275" y="1185545"/>
            <a:ext cx="721360" cy="521334"/>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3200">
                <a:solidFill>
                  <a:srgbClr val="789F2C"/>
                </a:solidFill>
                <a:latin typeface="Calibri"/>
                <a:ea typeface="Calibri"/>
                <a:cs typeface="Calibri"/>
                <a:sym typeface="Calibri"/>
              </a:rPr>
              <a:t>18%</a:t>
            </a:r>
            <a:endParaRPr sz="3200">
              <a:latin typeface="Calibri"/>
              <a:ea typeface="Calibri"/>
              <a:cs typeface="Calibri"/>
              <a:sym typeface="Calibri"/>
            </a:endParaRPr>
          </a:p>
        </p:txBody>
      </p:sp>
      <p:sp>
        <p:nvSpPr>
          <p:cNvPr id="939" name="Google Shape;939;p19"/>
          <p:cNvSpPr txBox="1"/>
          <p:nvPr/>
        </p:nvSpPr>
        <p:spPr>
          <a:xfrm>
            <a:off x="10328275" y="1687321"/>
            <a:ext cx="1767839"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REDUCTION SINCE 4Q15</a:t>
            </a:r>
            <a:endParaRPr sz="1400">
              <a:latin typeface="Calibri"/>
              <a:ea typeface="Calibri"/>
              <a:cs typeface="Calibri"/>
              <a:sym typeface="Calibri"/>
            </a:endParaRPr>
          </a:p>
        </p:txBody>
      </p:sp>
      <p:sp>
        <p:nvSpPr>
          <p:cNvPr id="940" name="Google Shape;940;p19"/>
          <p:cNvSpPr/>
          <p:nvPr/>
        </p:nvSpPr>
        <p:spPr>
          <a:xfrm>
            <a:off x="11120628" y="1173441"/>
            <a:ext cx="392442" cy="39399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41" name="Google Shape;941;p19"/>
          <p:cNvSpPr/>
          <p:nvPr/>
        </p:nvSpPr>
        <p:spPr>
          <a:xfrm>
            <a:off x="761" y="4210050"/>
            <a:ext cx="12192000" cy="19050"/>
          </a:xfrm>
          <a:custGeom>
            <a:rect b="b" l="l" r="r" t="t"/>
            <a:pathLst>
              <a:path extrusionOk="0" h="120000" w="120000">
                <a:moveTo>
                  <a:pt x="0" y="0"/>
                </a:moveTo>
                <a:lnTo>
                  <a:pt x="120000" y="120000"/>
                </a:lnTo>
              </a:path>
            </a:pathLst>
          </a:custGeom>
          <a:noFill/>
          <a:ln cap="flat" cmpd="sng" w="28950">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42" name="Google Shape;942;p19"/>
          <p:cNvSpPr txBox="1"/>
          <p:nvPr/>
        </p:nvSpPr>
        <p:spPr>
          <a:xfrm>
            <a:off x="9220961" y="2345054"/>
            <a:ext cx="29527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545</a:t>
            </a:r>
            <a:endParaRPr sz="1400">
              <a:latin typeface="Calibri"/>
              <a:ea typeface="Calibri"/>
              <a:cs typeface="Calibri"/>
              <a:sym typeface="Calibri"/>
            </a:endParaRPr>
          </a:p>
        </p:txBody>
      </p:sp>
      <p:sp>
        <p:nvSpPr>
          <p:cNvPr id="943" name="Google Shape;943;p19"/>
          <p:cNvSpPr/>
          <p:nvPr/>
        </p:nvSpPr>
        <p:spPr>
          <a:xfrm>
            <a:off x="9118092" y="1173441"/>
            <a:ext cx="392442" cy="39704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44" name="Google Shape;944;p19"/>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000" u="none" cap="none" strike="noStrike">
                <a:solidFill>
                  <a:srgbClr val="00467C"/>
                </a:solidFill>
                <a:latin typeface="Calibri"/>
                <a:ea typeface="Calibri"/>
                <a:cs typeface="Calibri"/>
                <a:sym typeface="Calibri"/>
              </a:rPr>
              <a:t>CO</a:t>
            </a:r>
            <a:r>
              <a:rPr b="0" baseline="-25000" i="0" lang="en-US" sz="3975" u="none" cap="none" strike="noStrike">
                <a:solidFill>
                  <a:srgbClr val="00467C"/>
                </a:solidFill>
                <a:latin typeface="Calibri"/>
                <a:ea typeface="Calibri"/>
                <a:cs typeface="Calibri"/>
                <a:sym typeface="Calibri"/>
              </a:rPr>
              <a:t>2  </a:t>
            </a:r>
            <a:r>
              <a:rPr b="0" i="0" lang="en-US" sz="4000" u="none" cap="none" strike="noStrike">
                <a:solidFill>
                  <a:srgbClr val="00467C"/>
                </a:solidFill>
                <a:latin typeface="Calibri"/>
                <a:ea typeface="Calibri"/>
                <a:cs typeface="Calibri"/>
                <a:sym typeface="Calibri"/>
              </a:rPr>
              <a:t>Utilization &amp; Cost Summary</a:t>
            </a:r>
            <a:endParaRPr b="0" i="0" sz="4000" u="none" cap="none" strike="noStrike">
              <a:solidFill>
                <a:srgbClr val="00467C"/>
              </a:solidFill>
              <a:latin typeface="Calibri"/>
              <a:ea typeface="Calibri"/>
              <a:cs typeface="Calibri"/>
              <a:sym typeface="Calibri"/>
            </a:endParaRPr>
          </a:p>
        </p:txBody>
      </p:sp>
      <p:sp>
        <p:nvSpPr>
          <p:cNvPr id="945" name="Google Shape;945;p19"/>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946" name="Google Shape;946;p19"/>
          <p:cNvSpPr txBox="1"/>
          <p:nvPr>
            <p:ph idx="10" type="dt"/>
          </p:nvPr>
        </p:nvSpPr>
        <p:spPr>
          <a:xfrm>
            <a:off x="5493258" y="6543243"/>
            <a:ext cx="119189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6"/>
              </a:rPr>
              <a:t>www.denbury.com</a:t>
            </a:r>
            <a:endParaRPr/>
          </a:p>
        </p:txBody>
      </p:sp>
      <p:sp>
        <p:nvSpPr>
          <p:cNvPr id="947" name="Google Shape;947;p19"/>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
        <p:nvSpPr>
          <p:cNvPr id="948" name="Google Shape;948;p19"/>
          <p:cNvSpPr txBox="1"/>
          <p:nvPr/>
        </p:nvSpPr>
        <p:spPr>
          <a:xfrm>
            <a:off x="10343768" y="2252726"/>
            <a:ext cx="29527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576</a:t>
            </a:r>
            <a:endParaRPr sz="14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20"/>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4" name="Google Shape;954;p20"/>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5" name="Google Shape;955;p20"/>
          <p:cNvSpPr/>
          <p:nvPr/>
        </p:nvSpPr>
        <p:spPr>
          <a:xfrm>
            <a:off x="7118604" y="4524755"/>
            <a:ext cx="836930" cy="1057910"/>
          </a:xfrm>
          <a:custGeom>
            <a:rect b="b" l="l" r="r" t="t"/>
            <a:pathLst>
              <a:path extrusionOk="0" h="120000" w="120000">
                <a:moveTo>
                  <a:pt x="0" y="119971"/>
                </a:moveTo>
                <a:lnTo>
                  <a:pt x="119963" y="119971"/>
                </a:lnTo>
                <a:lnTo>
                  <a:pt x="119963" y="0"/>
                </a:lnTo>
                <a:lnTo>
                  <a:pt x="0" y="0"/>
                </a:lnTo>
                <a:lnTo>
                  <a:pt x="0" y="119971"/>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6" name="Google Shape;956;p20"/>
          <p:cNvSpPr/>
          <p:nvPr/>
        </p:nvSpPr>
        <p:spPr>
          <a:xfrm>
            <a:off x="3828288" y="4209288"/>
            <a:ext cx="835660" cy="1382395"/>
          </a:xfrm>
          <a:custGeom>
            <a:rect b="b" l="l" r="r" t="t"/>
            <a:pathLst>
              <a:path extrusionOk="0" h="120000" w="120000">
                <a:moveTo>
                  <a:pt x="119926" y="119988"/>
                </a:moveTo>
                <a:lnTo>
                  <a:pt x="119926" y="0"/>
                </a:lnTo>
                <a:lnTo>
                  <a:pt x="0" y="0"/>
                </a:lnTo>
                <a:lnTo>
                  <a:pt x="0" y="119988"/>
                </a:lnTo>
                <a:lnTo>
                  <a:pt x="119926" y="119988"/>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7" name="Google Shape;957;p20"/>
          <p:cNvSpPr txBox="1"/>
          <p:nvPr/>
        </p:nvSpPr>
        <p:spPr>
          <a:xfrm>
            <a:off x="7280909" y="4745354"/>
            <a:ext cx="51689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solidFill>
                  <a:srgbClr val="FFFFFF"/>
                </a:solidFill>
                <a:latin typeface="Calibri"/>
                <a:ea typeface="Calibri"/>
                <a:cs typeface="Calibri"/>
                <a:sym typeface="Calibri"/>
              </a:rPr>
              <a:t>$2,826</a:t>
            </a:r>
            <a:endParaRPr sz="1400">
              <a:latin typeface="Calibri"/>
              <a:ea typeface="Calibri"/>
              <a:cs typeface="Calibri"/>
              <a:sym typeface="Calibri"/>
            </a:endParaRPr>
          </a:p>
        </p:txBody>
      </p:sp>
      <p:sp>
        <p:nvSpPr>
          <p:cNvPr id="958" name="Google Shape;958;p20"/>
          <p:cNvSpPr txBox="1"/>
          <p:nvPr/>
        </p:nvSpPr>
        <p:spPr>
          <a:xfrm>
            <a:off x="4001770" y="4435347"/>
            <a:ext cx="51689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solidFill>
                  <a:srgbClr val="FFFFFF"/>
                </a:solidFill>
                <a:latin typeface="Calibri"/>
                <a:ea typeface="Calibri"/>
                <a:cs typeface="Calibri"/>
                <a:sym typeface="Calibri"/>
              </a:rPr>
              <a:t>$3,310</a:t>
            </a:r>
            <a:endParaRPr sz="1400">
              <a:latin typeface="Calibri"/>
              <a:ea typeface="Calibri"/>
              <a:cs typeface="Calibri"/>
              <a:sym typeface="Calibri"/>
            </a:endParaRPr>
          </a:p>
        </p:txBody>
      </p:sp>
      <p:sp>
        <p:nvSpPr>
          <p:cNvPr id="959" name="Google Shape;959;p20"/>
          <p:cNvSpPr/>
          <p:nvPr/>
        </p:nvSpPr>
        <p:spPr>
          <a:xfrm>
            <a:off x="3926585" y="2396489"/>
            <a:ext cx="638810" cy="441959"/>
          </a:xfrm>
          <a:custGeom>
            <a:rect b="b" l="l" r="r" t="t"/>
            <a:pathLst>
              <a:path extrusionOk="0" h="120000" w="120000">
                <a:moveTo>
                  <a:pt x="0" y="120000"/>
                </a:moveTo>
                <a:lnTo>
                  <a:pt x="119952" y="120000"/>
                </a:lnTo>
                <a:lnTo>
                  <a:pt x="119952" y="0"/>
                </a:lnTo>
                <a:lnTo>
                  <a:pt x="0" y="0"/>
                </a:lnTo>
                <a:lnTo>
                  <a:pt x="0" y="120000"/>
                </a:lnTo>
                <a:close/>
              </a:path>
            </a:pathLst>
          </a:custGeom>
          <a:solidFill>
            <a:srgbClr val="789F2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60" name="Google Shape;960;p20"/>
          <p:cNvSpPr/>
          <p:nvPr/>
        </p:nvSpPr>
        <p:spPr>
          <a:xfrm>
            <a:off x="3926585" y="2396489"/>
            <a:ext cx="638810" cy="441959"/>
          </a:xfrm>
          <a:custGeom>
            <a:rect b="b" l="l" r="r" t="t"/>
            <a:pathLst>
              <a:path extrusionOk="0" h="120000" w="120000">
                <a:moveTo>
                  <a:pt x="0" y="120000"/>
                </a:moveTo>
                <a:lnTo>
                  <a:pt x="119952" y="120000"/>
                </a:lnTo>
                <a:lnTo>
                  <a:pt x="119952" y="0"/>
                </a:lnTo>
                <a:lnTo>
                  <a:pt x="0" y="0"/>
                </a:lnTo>
                <a:lnTo>
                  <a:pt x="0" y="120000"/>
                </a:lnTo>
                <a:close/>
              </a:path>
            </a:pathLst>
          </a:custGeom>
          <a:noFill/>
          <a:ln cap="flat" cmpd="sng" w="25900">
            <a:solidFill>
              <a:srgbClr val="789F2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61" name="Google Shape;961;p20"/>
          <p:cNvSpPr/>
          <p:nvPr/>
        </p:nvSpPr>
        <p:spPr>
          <a:xfrm>
            <a:off x="3925823" y="2307335"/>
            <a:ext cx="640079" cy="8991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62" name="Google Shape;962;p20"/>
          <p:cNvSpPr/>
          <p:nvPr/>
        </p:nvSpPr>
        <p:spPr>
          <a:xfrm>
            <a:off x="2407920" y="2839211"/>
            <a:ext cx="5881370" cy="0"/>
          </a:xfrm>
          <a:custGeom>
            <a:rect b="b" l="l" r="r" t="t"/>
            <a:pathLst>
              <a:path extrusionOk="0" h="120000" w="120000">
                <a:moveTo>
                  <a:pt x="0" y="0"/>
                </a:moveTo>
                <a:lnTo>
                  <a:pt x="119994" y="0"/>
                </a:lnTo>
              </a:path>
            </a:pathLst>
          </a:custGeom>
          <a:noFill/>
          <a:ln cap="flat" cmpd="sng" w="9525">
            <a:solidFill>
              <a:srgbClr val="4D4D4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63" name="Google Shape;963;p20"/>
          <p:cNvSpPr txBox="1"/>
          <p:nvPr/>
        </p:nvSpPr>
        <p:spPr>
          <a:xfrm>
            <a:off x="4066794" y="2475484"/>
            <a:ext cx="38544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solidFill>
                  <a:srgbClr val="FFFFFF"/>
                </a:solidFill>
                <a:latin typeface="Calibri"/>
                <a:ea typeface="Calibri"/>
                <a:cs typeface="Calibri"/>
                <a:sym typeface="Calibri"/>
              </a:rPr>
              <a:t>$355</a:t>
            </a:r>
            <a:endParaRPr sz="1400">
              <a:latin typeface="Calibri"/>
              <a:ea typeface="Calibri"/>
              <a:cs typeface="Calibri"/>
              <a:sym typeface="Calibri"/>
            </a:endParaRPr>
          </a:p>
        </p:txBody>
      </p:sp>
      <p:sp>
        <p:nvSpPr>
          <p:cNvPr id="964" name="Google Shape;964;p20"/>
          <p:cNvSpPr txBox="1"/>
          <p:nvPr/>
        </p:nvSpPr>
        <p:spPr>
          <a:xfrm>
            <a:off x="6246621" y="2295905"/>
            <a:ext cx="38544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$215</a:t>
            </a:r>
            <a:endParaRPr sz="1400">
              <a:latin typeface="Calibri"/>
              <a:ea typeface="Calibri"/>
              <a:cs typeface="Calibri"/>
              <a:sym typeface="Calibri"/>
            </a:endParaRPr>
          </a:p>
        </p:txBody>
      </p:sp>
      <p:sp>
        <p:nvSpPr>
          <p:cNvPr id="965" name="Google Shape;965;p20"/>
          <p:cNvSpPr txBox="1"/>
          <p:nvPr/>
        </p:nvSpPr>
        <p:spPr>
          <a:xfrm>
            <a:off x="5524246" y="1818385"/>
            <a:ext cx="38544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$615</a:t>
            </a:r>
            <a:endParaRPr sz="1400">
              <a:latin typeface="Calibri"/>
              <a:ea typeface="Calibri"/>
              <a:cs typeface="Calibri"/>
              <a:sym typeface="Calibri"/>
            </a:endParaRPr>
          </a:p>
        </p:txBody>
      </p:sp>
      <p:sp>
        <p:nvSpPr>
          <p:cNvPr id="966" name="Google Shape;966;p20"/>
          <p:cNvSpPr txBox="1"/>
          <p:nvPr/>
        </p:nvSpPr>
        <p:spPr>
          <a:xfrm>
            <a:off x="3926585" y="1530858"/>
            <a:ext cx="638810" cy="775970"/>
          </a:xfrm>
          <a:prstGeom prst="rect">
            <a:avLst/>
          </a:prstGeom>
          <a:noFill/>
          <a:ln cap="flat" cmpd="sng" w="19800">
            <a:solidFill>
              <a:srgbClr val="789F2C"/>
            </a:solidFill>
            <a:prstDash val="solid"/>
            <a:round/>
            <a:headEnd len="sm" w="sm" type="none"/>
            <a:tailEnd len="sm" w="sm" type="none"/>
          </a:ln>
        </p:spPr>
        <p:txBody>
          <a:bodyPr anchorCtr="0" anchor="t" bIns="0" lIns="0" spcFirstLastPara="1" rIns="0" wrap="square" tIns="5700">
            <a:noAutofit/>
          </a:bodyPr>
          <a:lstStyle/>
          <a:p>
            <a:pPr indent="0" lvl="0" marL="0" marR="0" rtl="0" algn="l">
              <a:lnSpc>
                <a:spcPct val="100000"/>
              </a:lnSpc>
              <a:spcBef>
                <a:spcPts val="0"/>
              </a:spcBef>
              <a:spcAft>
                <a:spcPts val="0"/>
              </a:spcAft>
              <a:buNone/>
            </a:pPr>
            <a:r>
              <a:t/>
            </a:r>
            <a:endParaRPr sz="1750">
              <a:latin typeface="Times New Roman"/>
              <a:ea typeface="Times New Roman"/>
              <a:cs typeface="Times New Roman"/>
              <a:sym typeface="Times New Roman"/>
            </a:endParaRPr>
          </a:p>
          <a:p>
            <a:pPr indent="-3175" lvl="0" marL="130175" marR="0" rtl="0" algn="l">
              <a:lnSpc>
                <a:spcPct val="100000"/>
              </a:lnSpc>
              <a:spcBef>
                <a:spcPts val="0"/>
              </a:spcBef>
              <a:spcAft>
                <a:spcPts val="0"/>
              </a:spcAft>
              <a:buNone/>
            </a:pPr>
            <a:r>
              <a:rPr b="0" lang="en-US" sz="1400">
                <a:latin typeface="Calibri"/>
                <a:ea typeface="Calibri"/>
                <a:cs typeface="Calibri"/>
                <a:sym typeface="Calibri"/>
              </a:rPr>
              <a:t>$623</a:t>
            </a:r>
            <a:endParaRPr sz="1400">
              <a:latin typeface="Calibri"/>
              <a:ea typeface="Calibri"/>
              <a:cs typeface="Calibri"/>
              <a:sym typeface="Calibri"/>
            </a:endParaRPr>
          </a:p>
        </p:txBody>
      </p:sp>
      <p:sp>
        <p:nvSpPr>
          <p:cNvPr id="967" name="Google Shape;967;p20"/>
          <p:cNvSpPr txBox="1"/>
          <p:nvPr/>
        </p:nvSpPr>
        <p:spPr>
          <a:xfrm>
            <a:off x="6993128" y="1598548"/>
            <a:ext cx="38544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$773</a:t>
            </a:r>
            <a:endParaRPr sz="1400">
              <a:latin typeface="Calibri"/>
              <a:ea typeface="Calibri"/>
              <a:cs typeface="Calibri"/>
              <a:sym typeface="Calibri"/>
            </a:endParaRPr>
          </a:p>
        </p:txBody>
      </p:sp>
      <p:sp>
        <p:nvSpPr>
          <p:cNvPr id="968" name="Google Shape;968;p20"/>
          <p:cNvSpPr txBox="1"/>
          <p:nvPr/>
        </p:nvSpPr>
        <p:spPr>
          <a:xfrm>
            <a:off x="7717028" y="1788414"/>
            <a:ext cx="38544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$622</a:t>
            </a:r>
            <a:endParaRPr sz="1400">
              <a:latin typeface="Calibri"/>
              <a:ea typeface="Calibri"/>
              <a:cs typeface="Calibri"/>
              <a:sym typeface="Calibri"/>
            </a:endParaRPr>
          </a:p>
        </p:txBody>
      </p:sp>
      <p:sp>
        <p:nvSpPr>
          <p:cNvPr id="969" name="Google Shape;969;p20"/>
          <p:cNvSpPr txBox="1"/>
          <p:nvPr/>
        </p:nvSpPr>
        <p:spPr>
          <a:xfrm>
            <a:off x="5458967" y="2942844"/>
            <a:ext cx="1199515" cy="238125"/>
          </a:xfrm>
          <a:prstGeom prst="rect">
            <a:avLst/>
          </a:prstGeom>
          <a:noFill/>
          <a:ln>
            <a:noFill/>
          </a:ln>
        </p:spPr>
        <p:txBody>
          <a:bodyPr anchorCtr="0" anchor="t" bIns="0" lIns="0" spcFirstLastPara="1" rIns="0" wrap="square" tIns="625">
            <a:noAutofit/>
          </a:bodyPr>
          <a:lstStyle/>
          <a:p>
            <a:pPr indent="-1269" lvl="0" marL="77470" marR="0" rtl="0" algn="l">
              <a:lnSpc>
                <a:spcPct val="100000"/>
              </a:lnSpc>
              <a:spcBef>
                <a:spcPts val="0"/>
              </a:spcBef>
              <a:spcAft>
                <a:spcPts val="0"/>
              </a:spcAft>
              <a:buNone/>
            </a:pPr>
            <a:r>
              <a:rPr b="0" lang="en-US" sz="1400">
                <a:latin typeface="Calibri"/>
                <a:ea typeface="Calibri"/>
                <a:cs typeface="Calibri"/>
                <a:sym typeface="Calibri"/>
              </a:rPr>
              <a:t>2021</a:t>
            </a:r>
            <a:endParaRPr sz="1400">
              <a:latin typeface="Calibri"/>
              <a:ea typeface="Calibri"/>
              <a:cs typeface="Calibri"/>
              <a:sym typeface="Calibri"/>
            </a:endParaRPr>
          </a:p>
        </p:txBody>
      </p:sp>
      <p:sp>
        <p:nvSpPr>
          <p:cNvPr id="970" name="Google Shape;970;p20"/>
          <p:cNvSpPr txBox="1"/>
          <p:nvPr/>
        </p:nvSpPr>
        <p:spPr>
          <a:xfrm>
            <a:off x="8848477" y="1096275"/>
            <a:ext cx="2497500" cy="28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700" u="sng">
                <a:solidFill>
                  <a:srgbClr val="007CAE"/>
                </a:solidFill>
                <a:latin typeface="Calibri"/>
                <a:ea typeface="Calibri"/>
                <a:cs typeface="Calibri"/>
                <a:sym typeface="Calibri"/>
              </a:rPr>
              <a:t>Bank Credit Facility:</a:t>
            </a:r>
            <a:endParaRPr sz="1700">
              <a:latin typeface="Calibri"/>
              <a:ea typeface="Calibri"/>
              <a:cs typeface="Calibri"/>
              <a:sym typeface="Calibri"/>
            </a:endParaRPr>
          </a:p>
        </p:txBody>
      </p:sp>
      <p:sp>
        <p:nvSpPr>
          <p:cNvPr id="971" name="Google Shape;971;p20"/>
          <p:cNvSpPr txBox="1"/>
          <p:nvPr/>
        </p:nvSpPr>
        <p:spPr>
          <a:xfrm>
            <a:off x="9020682" y="1431544"/>
            <a:ext cx="2497455" cy="1990089"/>
          </a:xfrm>
          <a:prstGeom prst="rect">
            <a:avLst/>
          </a:prstGeom>
          <a:noFill/>
          <a:ln>
            <a:noFill/>
          </a:ln>
        </p:spPr>
        <p:txBody>
          <a:bodyPr anchorCtr="0" anchor="t" bIns="0" lIns="0" spcFirstLastPara="1" rIns="0" wrap="square" tIns="0">
            <a:noAutofit/>
          </a:bodyPr>
          <a:lstStyle/>
          <a:p>
            <a:pPr indent="-228600" lvl="0" marL="241300" marR="219075" rtl="0" algn="l">
              <a:lnSpc>
                <a:spcPct val="100000"/>
              </a:lnSpc>
              <a:spcBef>
                <a:spcPts val="0"/>
              </a:spcBef>
              <a:spcAft>
                <a:spcPts val="0"/>
              </a:spcAft>
              <a:buSzPts val="1700"/>
              <a:buFont typeface="Arial"/>
              <a:buChar char="•"/>
            </a:pPr>
            <a:r>
              <a:rPr b="0" lang="en-US" sz="1700">
                <a:latin typeface="Calibri"/>
                <a:ea typeface="Calibri"/>
                <a:cs typeface="Calibri"/>
                <a:sym typeface="Calibri"/>
              </a:rPr>
              <a:t>$623 million in liquidity  as of 3/31/17</a:t>
            </a:r>
            <a:endParaRPr sz="1700">
              <a:latin typeface="Calibri"/>
              <a:ea typeface="Calibri"/>
              <a:cs typeface="Calibri"/>
              <a:sym typeface="Calibri"/>
            </a:endParaRPr>
          </a:p>
          <a:p>
            <a:pPr indent="-228600" lvl="0" marL="241300" marR="0" rtl="0" algn="l">
              <a:lnSpc>
                <a:spcPct val="100000"/>
              </a:lnSpc>
              <a:spcBef>
                <a:spcPts val="600"/>
              </a:spcBef>
              <a:spcAft>
                <a:spcPts val="0"/>
              </a:spcAft>
              <a:buSzPts val="1700"/>
              <a:buFont typeface="Arial"/>
              <a:buChar char="•"/>
            </a:pPr>
            <a:r>
              <a:rPr b="0" lang="en-US" sz="1700">
                <a:latin typeface="Calibri"/>
                <a:ea typeface="Calibri"/>
                <a:cs typeface="Calibri"/>
                <a:sym typeface="Calibri"/>
              </a:rPr>
              <a:t>$385 million basket for</a:t>
            </a:r>
            <a:endParaRPr sz="1700">
              <a:latin typeface="Calibri"/>
              <a:ea typeface="Calibri"/>
              <a:cs typeface="Calibri"/>
              <a:sym typeface="Calibri"/>
            </a:endParaRPr>
          </a:p>
          <a:p>
            <a:pPr indent="0" lvl="0" marL="241300" marR="0" rtl="0" algn="l">
              <a:lnSpc>
                <a:spcPct val="100000"/>
              </a:lnSpc>
              <a:spcBef>
                <a:spcPts val="0"/>
              </a:spcBef>
              <a:spcAft>
                <a:spcPts val="0"/>
              </a:spcAft>
              <a:buNone/>
            </a:pPr>
            <a:r>
              <a:rPr b="0" lang="en-US" sz="1700">
                <a:latin typeface="Calibri"/>
                <a:ea typeface="Calibri"/>
                <a:cs typeface="Calibri"/>
                <a:sym typeface="Calibri"/>
              </a:rPr>
              <a:t>additional junior lien debt</a:t>
            </a:r>
            <a:endParaRPr sz="1700">
              <a:latin typeface="Calibri"/>
              <a:ea typeface="Calibri"/>
              <a:cs typeface="Calibri"/>
              <a:sym typeface="Calibri"/>
            </a:endParaRPr>
          </a:p>
          <a:p>
            <a:pPr indent="-228600" lvl="0" marL="241300" marR="105410" rtl="0" algn="l">
              <a:lnSpc>
                <a:spcPct val="100000"/>
              </a:lnSpc>
              <a:spcBef>
                <a:spcPts val="600"/>
              </a:spcBef>
              <a:spcAft>
                <a:spcPts val="0"/>
              </a:spcAft>
              <a:buSzPts val="1700"/>
              <a:buFont typeface="Arial"/>
              <a:buChar char="•"/>
            </a:pPr>
            <a:r>
              <a:rPr b="0" lang="en-US" sz="1700">
                <a:latin typeface="Calibri"/>
                <a:ea typeface="Calibri"/>
                <a:cs typeface="Calibri"/>
                <a:sym typeface="Calibri"/>
              </a:rPr>
              <a:t>No near-term covenant  concerns at current strip  prices</a:t>
            </a:r>
            <a:endParaRPr sz="1700">
              <a:latin typeface="Calibri"/>
              <a:ea typeface="Calibri"/>
              <a:cs typeface="Calibri"/>
              <a:sym typeface="Calibri"/>
            </a:endParaRPr>
          </a:p>
        </p:txBody>
      </p:sp>
      <p:sp>
        <p:nvSpPr>
          <p:cNvPr id="972" name="Google Shape;972;p20"/>
          <p:cNvSpPr txBox="1"/>
          <p:nvPr/>
        </p:nvSpPr>
        <p:spPr>
          <a:xfrm>
            <a:off x="8848475" y="4175375"/>
            <a:ext cx="3100800" cy="28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700" u="sng">
                <a:solidFill>
                  <a:srgbClr val="007CAE"/>
                </a:solidFill>
                <a:latin typeface="Calibri"/>
                <a:ea typeface="Calibri"/>
                <a:cs typeface="Calibri"/>
                <a:sym typeface="Calibri"/>
              </a:rPr>
              <a:t>Debt Reductions (as of 3/31/17):</a:t>
            </a:r>
            <a:endParaRPr sz="1700">
              <a:latin typeface="Calibri"/>
              <a:ea typeface="Calibri"/>
              <a:cs typeface="Calibri"/>
              <a:sym typeface="Calibri"/>
            </a:endParaRPr>
          </a:p>
        </p:txBody>
      </p:sp>
      <p:sp>
        <p:nvSpPr>
          <p:cNvPr id="973" name="Google Shape;973;p20"/>
          <p:cNvSpPr txBox="1"/>
          <p:nvPr/>
        </p:nvSpPr>
        <p:spPr>
          <a:xfrm>
            <a:off x="9020682" y="4510658"/>
            <a:ext cx="2635250" cy="1136650"/>
          </a:xfrm>
          <a:prstGeom prst="rect">
            <a:avLst/>
          </a:prstGeom>
          <a:noFill/>
          <a:ln>
            <a:noFill/>
          </a:ln>
        </p:spPr>
        <p:txBody>
          <a:bodyPr anchorCtr="0" anchor="t" bIns="0" lIns="0" spcFirstLastPara="1" rIns="0" wrap="square" tIns="0">
            <a:noAutofit/>
          </a:bodyPr>
          <a:lstStyle/>
          <a:p>
            <a:pPr indent="-228600" lvl="0" marL="241300" marR="5080" rtl="0" algn="l">
              <a:lnSpc>
                <a:spcPct val="100000"/>
              </a:lnSpc>
              <a:spcBef>
                <a:spcPts val="0"/>
              </a:spcBef>
              <a:spcAft>
                <a:spcPts val="0"/>
              </a:spcAft>
              <a:buSzPts val="1700"/>
              <a:buFont typeface="Arial"/>
              <a:buChar char="•"/>
            </a:pPr>
            <a:r>
              <a:rPr b="0" lang="en-US" sz="1700">
                <a:latin typeface="Calibri"/>
                <a:ea typeface="Calibri"/>
                <a:cs typeface="Calibri"/>
                <a:sym typeface="Calibri"/>
              </a:rPr>
              <a:t>15% reduction in total debt  principal since YE15</a:t>
            </a:r>
            <a:endParaRPr sz="1700">
              <a:latin typeface="Calibri"/>
              <a:ea typeface="Calibri"/>
              <a:cs typeface="Calibri"/>
              <a:sym typeface="Calibri"/>
            </a:endParaRPr>
          </a:p>
          <a:p>
            <a:pPr indent="-228600" lvl="0" marL="241300" marR="5080" rtl="0" algn="l">
              <a:lnSpc>
                <a:spcPct val="100000"/>
              </a:lnSpc>
              <a:spcBef>
                <a:spcPts val="600"/>
              </a:spcBef>
              <a:spcAft>
                <a:spcPts val="0"/>
              </a:spcAft>
              <a:buSzPts val="1700"/>
              <a:buFont typeface="Arial"/>
              <a:buChar char="•"/>
            </a:pPr>
            <a:r>
              <a:rPr b="0" lang="en-US" sz="1700">
                <a:latin typeface="Calibri"/>
                <a:ea typeface="Calibri"/>
                <a:cs typeface="Calibri"/>
                <a:sym typeface="Calibri"/>
              </a:rPr>
              <a:t>21% reduction in total debt  principal since YE14</a:t>
            </a:r>
            <a:endParaRPr sz="1700">
              <a:latin typeface="Calibri"/>
              <a:ea typeface="Calibri"/>
              <a:cs typeface="Calibri"/>
              <a:sym typeface="Calibri"/>
            </a:endParaRPr>
          </a:p>
        </p:txBody>
      </p:sp>
      <p:sp>
        <p:nvSpPr>
          <p:cNvPr id="974" name="Google Shape;974;p20"/>
          <p:cNvSpPr txBox="1"/>
          <p:nvPr/>
        </p:nvSpPr>
        <p:spPr>
          <a:xfrm>
            <a:off x="369824" y="1343278"/>
            <a:ext cx="1526540" cy="847090"/>
          </a:xfrm>
          <a:prstGeom prst="rect">
            <a:avLst/>
          </a:prstGeom>
          <a:noFill/>
          <a:ln>
            <a:noFill/>
          </a:ln>
        </p:spPr>
        <p:txBody>
          <a:bodyPr anchorCtr="0" anchor="t" bIns="0" lIns="0" spcFirstLastPara="1" rIns="0" wrap="square" tIns="0">
            <a:noAutofit/>
          </a:bodyPr>
          <a:lstStyle/>
          <a:p>
            <a:pPr indent="0" lvl="0" marL="12700" marR="5080" rtl="0" algn="l">
              <a:lnSpc>
                <a:spcPct val="100000"/>
              </a:lnSpc>
              <a:spcBef>
                <a:spcPts val="0"/>
              </a:spcBef>
              <a:spcAft>
                <a:spcPts val="0"/>
              </a:spcAft>
              <a:buNone/>
            </a:pPr>
            <a:r>
              <a:rPr b="0" lang="en-US" sz="1800">
                <a:solidFill>
                  <a:srgbClr val="007CAE"/>
                </a:solidFill>
                <a:latin typeface="Calibri"/>
                <a:ea typeface="Calibri"/>
                <a:cs typeface="Calibri"/>
                <a:sym typeface="Calibri"/>
              </a:rPr>
              <a:t>Ample Liquidity  &amp; No Near-Term  Maturities</a:t>
            </a:r>
            <a:r>
              <a:rPr b="0" baseline="30000" lang="en-US" sz="1800">
                <a:solidFill>
                  <a:srgbClr val="007CAE"/>
                </a:solidFill>
                <a:latin typeface="Calibri"/>
                <a:ea typeface="Calibri"/>
                <a:cs typeface="Calibri"/>
                <a:sym typeface="Calibri"/>
              </a:rPr>
              <a:t>(1)</a:t>
            </a:r>
            <a:endParaRPr baseline="30000" sz="1800">
              <a:latin typeface="Calibri"/>
              <a:ea typeface="Calibri"/>
              <a:cs typeface="Calibri"/>
              <a:sym typeface="Calibri"/>
            </a:endParaRPr>
          </a:p>
        </p:txBody>
      </p:sp>
      <p:sp>
        <p:nvSpPr>
          <p:cNvPr id="975" name="Google Shape;975;p20"/>
          <p:cNvSpPr txBox="1"/>
          <p:nvPr/>
        </p:nvSpPr>
        <p:spPr>
          <a:xfrm>
            <a:off x="3930522" y="5644286"/>
            <a:ext cx="665480" cy="569595"/>
          </a:xfrm>
          <a:prstGeom prst="rect">
            <a:avLst/>
          </a:prstGeom>
          <a:noFill/>
          <a:ln>
            <a:noFill/>
          </a:ln>
        </p:spPr>
        <p:txBody>
          <a:bodyPr anchorCtr="0" anchor="t" bIns="0" lIns="0" spcFirstLastPara="1" rIns="0" wrap="square" tIns="0">
            <a:noAutofit/>
          </a:bodyPr>
          <a:lstStyle/>
          <a:p>
            <a:pPr indent="-634" lvl="0" marL="26034" marR="0" rtl="0" algn="l">
              <a:lnSpc>
                <a:spcPct val="100000"/>
              </a:lnSpc>
              <a:spcBef>
                <a:spcPts val="0"/>
              </a:spcBef>
              <a:spcAft>
                <a:spcPts val="0"/>
              </a:spcAft>
              <a:buNone/>
            </a:pPr>
            <a:r>
              <a:rPr b="0" lang="en-US" sz="1200">
                <a:latin typeface="Calibri"/>
                <a:ea typeface="Calibri"/>
                <a:cs typeface="Calibri"/>
                <a:sym typeface="Calibri"/>
              </a:rPr>
              <a:t>12/31/15</a:t>
            </a:r>
            <a:endParaRPr sz="1200">
              <a:latin typeface="Calibri"/>
              <a:ea typeface="Calibri"/>
              <a:cs typeface="Calibri"/>
              <a:sym typeface="Calibri"/>
            </a:endParaRPr>
          </a:p>
          <a:p>
            <a:pPr indent="0" lvl="0" marL="12700" marR="0" rtl="0" algn="l">
              <a:lnSpc>
                <a:spcPct val="100000"/>
              </a:lnSpc>
              <a:spcBef>
                <a:spcPts val="0"/>
              </a:spcBef>
              <a:spcAft>
                <a:spcPts val="0"/>
              </a:spcAft>
              <a:buNone/>
            </a:pPr>
            <a:r>
              <a:rPr b="0" lang="en-US" sz="1200">
                <a:latin typeface="Calibri"/>
                <a:ea typeface="Calibri"/>
                <a:cs typeface="Calibri"/>
                <a:sym typeface="Calibri"/>
              </a:rPr>
              <a:t>Total Debt</a:t>
            </a:r>
            <a:endParaRPr sz="1200">
              <a:latin typeface="Calibri"/>
              <a:ea typeface="Calibri"/>
              <a:cs typeface="Calibri"/>
              <a:sym typeface="Calibri"/>
            </a:endParaRPr>
          </a:p>
          <a:p>
            <a:pPr indent="-6985" lvl="0" marL="70485" marR="0" rtl="0" algn="l">
              <a:lnSpc>
                <a:spcPct val="100000"/>
              </a:lnSpc>
              <a:spcBef>
                <a:spcPts val="0"/>
              </a:spcBef>
              <a:spcAft>
                <a:spcPts val="0"/>
              </a:spcAft>
              <a:buNone/>
            </a:pPr>
            <a:r>
              <a:rPr b="0" lang="en-US" sz="1200">
                <a:latin typeface="Calibri"/>
                <a:ea typeface="Calibri"/>
                <a:cs typeface="Calibri"/>
                <a:sym typeface="Calibri"/>
              </a:rPr>
              <a:t>Principal</a:t>
            </a:r>
            <a:endParaRPr sz="1200">
              <a:latin typeface="Calibri"/>
              <a:ea typeface="Calibri"/>
              <a:cs typeface="Calibri"/>
              <a:sym typeface="Calibri"/>
            </a:endParaRPr>
          </a:p>
        </p:txBody>
      </p:sp>
      <p:sp>
        <p:nvSpPr>
          <p:cNvPr id="976" name="Google Shape;976;p20"/>
          <p:cNvSpPr txBox="1"/>
          <p:nvPr/>
        </p:nvSpPr>
        <p:spPr>
          <a:xfrm>
            <a:off x="7219568" y="5644286"/>
            <a:ext cx="665480" cy="569595"/>
          </a:xfrm>
          <a:prstGeom prst="rect">
            <a:avLst/>
          </a:prstGeom>
          <a:noFill/>
          <a:ln>
            <a:noFill/>
          </a:ln>
        </p:spPr>
        <p:txBody>
          <a:bodyPr anchorCtr="0" anchor="t" bIns="0" lIns="0" spcFirstLastPara="1" rIns="0" wrap="square" tIns="0">
            <a:noAutofit/>
          </a:bodyPr>
          <a:lstStyle/>
          <a:p>
            <a:pPr indent="-635" lvl="0" marL="635" marR="0" rtl="0" algn="ctr">
              <a:lnSpc>
                <a:spcPct val="100000"/>
              </a:lnSpc>
              <a:spcBef>
                <a:spcPts val="0"/>
              </a:spcBef>
              <a:spcAft>
                <a:spcPts val="0"/>
              </a:spcAft>
              <a:buNone/>
            </a:pPr>
            <a:r>
              <a:rPr b="0" lang="en-US" sz="1200">
                <a:latin typeface="Calibri"/>
                <a:ea typeface="Calibri"/>
                <a:cs typeface="Calibri"/>
                <a:sym typeface="Calibri"/>
              </a:rPr>
              <a:t>3/31/17</a:t>
            </a:r>
            <a:endParaRPr sz="1200">
              <a:latin typeface="Calibri"/>
              <a:ea typeface="Calibri"/>
              <a:cs typeface="Calibri"/>
              <a:sym typeface="Calibri"/>
            </a:endParaRPr>
          </a:p>
          <a:p>
            <a:pPr indent="0" lvl="0" marL="0" marR="0" rtl="0" algn="ctr">
              <a:lnSpc>
                <a:spcPct val="100000"/>
              </a:lnSpc>
              <a:spcBef>
                <a:spcPts val="0"/>
              </a:spcBef>
              <a:spcAft>
                <a:spcPts val="0"/>
              </a:spcAft>
              <a:buNone/>
            </a:pPr>
            <a:r>
              <a:rPr b="0" lang="en-US" sz="1200">
                <a:latin typeface="Calibri"/>
                <a:ea typeface="Calibri"/>
                <a:cs typeface="Calibri"/>
                <a:sym typeface="Calibri"/>
              </a:rPr>
              <a:t>Total Debt</a:t>
            </a:r>
            <a:endParaRPr sz="1200">
              <a:latin typeface="Calibri"/>
              <a:ea typeface="Calibri"/>
              <a:cs typeface="Calibri"/>
              <a:sym typeface="Calibri"/>
            </a:endParaRPr>
          </a:p>
          <a:p>
            <a:pPr indent="-1270" lvl="0" marL="1270" marR="0" rtl="0" algn="ctr">
              <a:lnSpc>
                <a:spcPct val="100000"/>
              </a:lnSpc>
              <a:spcBef>
                <a:spcPts val="0"/>
              </a:spcBef>
              <a:spcAft>
                <a:spcPts val="0"/>
              </a:spcAft>
              <a:buNone/>
            </a:pPr>
            <a:r>
              <a:rPr b="0" lang="en-US" sz="1200">
                <a:latin typeface="Calibri"/>
                <a:ea typeface="Calibri"/>
                <a:cs typeface="Calibri"/>
                <a:sym typeface="Calibri"/>
              </a:rPr>
              <a:t>Principal</a:t>
            </a:r>
            <a:r>
              <a:rPr b="0" baseline="30000" lang="en-US" sz="1200">
                <a:latin typeface="Calibri"/>
                <a:ea typeface="Calibri"/>
                <a:cs typeface="Calibri"/>
                <a:sym typeface="Calibri"/>
              </a:rPr>
              <a:t>(2)</a:t>
            </a:r>
            <a:endParaRPr baseline="30000" sz="1200">
              <a:latin typeface="Calibri"/>
              <a:ea typeface="Calibri"/>
              <a:cs typeface="Calibri"/>
              <a:sym typeface="Calibri"/>
            </a:endParaRPr>
          </a:p>
        </p:txBody>
      </p:sp>
      <p:sp>
        <p:nvSpPr>
          <p:cNvPr id="977" name="Google Shape;977;p20"/>
          <p:cNvSpPr txBox="1"/>
          <p:nvPr/>
        </p:nvSpPr>
        <p:spPr>
          <a:xfrm>
            <a:off x="5875401" y="5644286"/>
            <a:ext cx="966469" cy="569595"/>
          </a:xfrm>
          <a:prstGeom prst="rect">
            <a:avLst/>
          </a:prstGeom>
          <a:noFill/>
          <a:ln>
            <a:noFill/>
          </a:ln>
        </p:spPr>
        <p:txBody>
          <a:bodyPr anchorCtr="0" anchor="t" bIns="0" lIns="0" spcFirstLastPara="1" rIns="0" wrap="square" tIns="0">
            <a:noAutofit/>
          </a:bodyPr>
          <a:lstStyle/>
          <a:p>
            <a:pPr indent="0" lvl="0" marL="12700" marR="5080" rtl="0" algn="ctr">
              <a:lnSpc>
                <a:spcPct val="100000"/>
              </a:lnSpc>
              <a:spcBef>
                <a:spcPts val="0"/>
              </a:spcBef>
              <a:spcAft>
                <a:spcPts val="0"/>
              </a:spcAft>
              <a:buNone/>
            </a:pPr>
            <a:r>
              <a:rPr b="0" lang="en-US" sz="1200">
                <a:latin typeface="Calibri"/>
                <a:ea typeface="Calibri"/>
                <a:cs typeface="Calibri"/>
                <a:sym typeface="Calibri"/>
              </a:rPr>
              <a:t>Change in Bank  Revolver &amp;  Other</a:t>
            </a:r>
            <a:endParaRPr sz="1200">
              <a:latin typeface="Calibri"/>
              <a:ea typeface="Calibri"/>
              <a:cs typeface="Calibri"/>
              <a:sym typeface="Calibri"/>
            </a:endParaRPr>
          </a:p>
        </p:txBody>
      </p:sp>
      <p:sp>
        <p:nvSpPr>
          <p:cNvPr id="978" name="Google Shape;978;p20"/>
          <p:cNvSpPr/>
          <p:nvPr/>
        </p:nvSpPr>
        <p:spPr>
          <a:xfrm>
            <a:off x="7222235" y="4666488"/>
            <a:ext cx="646430" cy="370840"/>
          </a:xfrm>
          <a:custGeom>
            <a:rect b="b" l="l" r="r" t="t"/>
            <a:pathLst>
              <a:path extrusionOk="0" h="120000" w="120000">
                <a:moveTo>
                  <a:pt x="0" y="59917"/>
                </a:moveTo>
                <a:lnTo>
                  <a:pt x="3752" y="39014"/>
                </a:lnTo>
                <a:lnTo>
                  <a:pt x="14105" y="21317"/>
                </a:lnTo>
                <a:lnTo>
                  <a:pt x="21334" y="14094"/>
                </a:lnTo>
                <a:lnTo>
                  <a:pt x="29705" y="8182"/>
                </a:lnTo>
                <a:lnTo>
                  <a:pt x="39048" y="3749"/>
                </a:lnTo>
                <a:lnTo>
                  <a:pt x="49195" y="965"/>
                </a:lnTo>
                <a:lnTo>
                  <a:pt x="59976" y="0"/>
                </a:lnTo>
                <a:lnTo>
                  <a:pt x="70757" y="965"/>
                </a:lnTo>
                <a:lnTo>
                  <a:pt x="80904" y="3749"/>
                </a:lnTo>
                <a:lnTo>
                  <a:pt x="90247" y="8182"/>
                </a:lnTo>
                <a:lnTo>
                  <a:pt x="98618" y="14094"/>
                </a:lnTo>
                <a:lnTo>
                  <a:pt x="105847" y="21317"/>
                </a:lnTo>
                <a:lnTo>
                  <a:pt x="111764" y="29680"/>
                </a:lnTo>
                <a:lnTo>
                  <a:pt x="118986" y="49149"/>
                </a:lnTo>
                <a:lnTo>
                  <a:pt x="119953" y="59917"/>
                </a:lnTo>
                <a:lnTo>
                  <a:pt x="118986" y="70685"/>
                </a:lnTo>
                <a:lnTo>
                  <a:pt x="111764" y="90155"/>
                </a:lnTo>
                <a:lnTo>
                  <a:pt x="105847" y="98518"/>
                </a:lnTo>
                <a:lnTo>
                  <a:pt x="98618" y="105740"/>
                </a:lnTo>
                <a:lnTo>
                  <a:pt x="90247" y="111652"/>
                </a:lnTo>
                <a:lnTo>
                  <a:pt x="80904" y="116086"/>
                </a:lnTo>
                <a:lnTo>
                  <a:pt x="70757" y="118870"/>
                </a:lnTo>
                <a:lnTo>
                  <a:pt x="59976" y="119835"/>
                </a:lnTo>
                <a:lnTo>
                  <a:pt x="49195" y="118870"/>
                </a:lnTo>
                <a:lnTo>
                  <a:pt x="39048" y="116086"/>
                </a:lnTo>
                <a:lnTo>
                  <a:pt x="29705" y="111652"/>
                </a:lnTo>
                <a:lnTo>
                  <a:pt x="21334" y="105740"/>
                </a:lnTo>
                <a:lnTo>
                  <a:pt x="14105" y="98518"/>
                </a:lnTo>
                <a:lnTo>
                  <a:pt x="8188" y="90155"/>
                </a:lnTo>
                <a:lnTo>
                  <a:pt x="966" y="70685"/>
                </a:lnTo>
                <a:lnTo>
                  <a:pt x="0" y="59917"/>
                </a:lnTo>
                <a:close/>
              </a:path>
            </a:pathLst>
          </a:custGeom>
          <a:noFill/>
          <a:ln cap="flat" cmpd="sng" w="12175">
            <a:solidFill>
              <a:srgbClr val="8BBC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79" name="Google Shape;979;p20"/>
          <p:cNvSpPr txBox="1"/>
          <p:nvPr/>
        </p:nvSpPr>
        <p:spPr>
          <a:xfrm>
            <a:off x="6206744" y="4524247"/>
            <a:ext cx="332105"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latin typeface="Calibri"/>
                <a:ea typeface="Calibri"/>
                <a:cs typeface="Calibri"/>
                <a:sym typeface="Calibri"/>
              </a:rPr>
              <a:t>$46</a:t>
            </a:r>
            <a:endParaRPr sz="1600">
              <a:latin typeface="Calibri"/>
              <a:ea typeface="Calibri"/>
              <a:cs typeface="Calibri"/>
              <a:sym typeface="Calibri"/>
            </a:endParaRPr>
          </a:p>
        </p:txBody>
      </p:sp>
      <p:sp>
        <p:nvSpPr>
          <p:cNvPr id="980" name="Google Shape;980;p20"/>
          <p:cNvSpPr/>
          <p:nvPr/>
        </p:nvSpPr>
        <p:spPr>
          <a:xfrm>
            <a:off x="5458967" y="2942844"/>
            <a:ext cx="1199515" cy="238125"/>
          </a:xfrm>
          <a:custGeom>
            <a:rect b="b" l="l" r="r" t="t"/>
            <a:pathLst>
              <a:path extrusionOk="0" h="120000" w="120000">
                <a:moveTo>
                  <a:pt x="0" y="119807"/>
                </a:moveTo>
                <a:lnTo>
                  <a:pt x="119987" y="119807"/>
                </a:lnTo>
                <a:lnTo>
                  <a:pt x="119987" y="0"/>
                </a:lnTo>
                <a:lnTo>
                  <a:pt x="0" y="0"/>
                </a:lnTo>
                <a:lnTo>
                  <a:pt x="0" y="11980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1" name="Google Shape;981;p20"/>
          <p:cNvSpPr/>
          <p:nvPr/>
        </p:nvSpPr>
        <p:spPr>
          <a:xfrm>
            <a:off x="5361432" y="3166872"/>
            <a:ext cx="1431290" cy="1905"/>
          </a:xfrm>
          <a:custGeom>
            <a:rect b="b" l="l" r="r" t="t"/>
            <a:pathLst>
              <a:path extrusionOk="0" h="120000" w="120000">
                <a:moveTo>
                  <a:pt x="0" y="88000"/>
                </a:moveTo>
                <a:lnTo>
                  <a:pt x="119957" y="0"/>
                </a:lnTo>
              </a:path>
            </a:pathLst>
          </a:custGeom>
          <a:noFill/>
          <a:ln cap="flat" cmpd="sng" w="9525">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2" name="Google Shape;982;p20"/>
          <p:cNvSpPr/>
          <p:nvPr/>
        </p:nvSpPr>
        <p:spPr>
          <a:xfrm>
            <a:off x="6792468" y="2961132"/>
            <a:ext cx="0" cy="208279"/>
          </a:xfrm>
          <a:custGeom>
            <a:rect b="b" l="l" r="r" t="t"/>
            <a:pathLst>
              <a:path extrusionOk="0" h="120000" w="120000">
                <a:moveTo>
                  <a:pt x="0" y="0"/>
                </a:moveTo>
                <a:lnTo>
                  <a:pt x="0" y="119706"/>
                </a:lnTo>
              </a:path>
            </a:pathLst>
          </a:custGeom>
          <a:noFill/>
          <a:ln cap="flat" cmpd="sng" w="9525">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3" name="Google Shape;983;p20"/>
          <p:cNvSpPr txBox="1"/>
          <p:nvPr/>
        </p:nvSpPr>
        <p:spPr>
          <a:xfrm>
            <a:off x="3927094" y="1245870"/>
            <a:ext cx="52070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$1,050</a:t>
            </a:r>
            <a:endParaRPr sz="1400">
              <a:latin typeface="Calibri"/>
              <a:ea typeface="Calibri"/>
              <a:cs typeface="Calibri"/>
              <a:sym typeface="Calibri"/>
            </a:endParaRPr>
          </a:p>
        </p:txBody>
      </p:sp>
      <p:sp>
        <p:nvSpPr>
          <p:cNvPr id="984" name="Google Shape;984;p20"/>
          <p:cNvSpPr txBox="1"/>
          <p:nvPr/>
        </p:nvSpPr>
        <p:spPr>
          <a:xfrm>
            <a:off x="3140455" y="2421254"/>
            <a:ext cx="495934"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Drawn</a:t>
            </a:r>
            <a:endParaRPr sz="1400">
              <a:latin typeface="Calibri"/>
              <a:ea typeface="Calibri"/>
              <a:cs typeface="Calibri"/>
              <a:sym typeface="Calibri"/>
            </a:endParaRPr>
          </a:p>
        </p:txBody>
      </p:sp>
      <p:sp>
        <p:nvSpPr>
          <p:cNvPr id="985" name="Google Shape;985;p20"/>
          <p:cNvSpPr txBox="1"/>
          <p:nvPr/>
        </p:nvSpPr>
        <p:spPr>
          <a:xfrm>
            <a:off x="6975475" y="2943352"/>
            <a:ext cx="1440815" cy="699135"/>
          </a:xfrm>
          <a:prstGeom prst="rect">
            <a:avLst/>
          </a:prstGeom>
          <a:noFill/>
          <a:ln>
            <a:noFill/>
          </a:ln>
        </p:spPr>
        <p:txBody>
          <a:bodyPr anchorCtr="0" anchor="t" bIns="0" lIns="0" spcFirstLastPara="1" rIns="0" wrap="square" tIns="0">
            <a:noAutofit/>
          </a:bodyPr>
          <a:lstStyle/>
          <a:p>
            <a:pPr indent="-5715" lvl="0" marL="31115" marR="0" rtl="0" algn="l">
              <a:lnSpc>
                <a:spcPct val="100000"/>
              </a:lnSpc>
              <a:spcBef>
                <a:spcPts val="0"/>
              </a:spcBef>
              <a:spcAft>
                <a:spcPts val="0"/>
              </a:spcAft>
              <a:buNone/>
            </a:pPr>
            <a:r>
              <a:rPr b="0" lang="en-US" sz="1400">
                <a:latin typeface="Calibri"/>
                <a:ea typeface="Calibri"/>
                <a:cs typeface="Calibri"/>
                <a:sym typeface="Calibri"/>
              </a:rPr>
              <a:t>2022	2023</a:t>
            </a:r>
            <a:endParaRPr sz="1400">
              <a:latin typeface="Calibri"/>
              <a:ea typeface="Calibri"/>
              <a:cs typeface="Calibri"/>
              <a:sym typeface="Calibri"/>
            </a:endParaRPr>
          </a:p>
          <a:p>
            <a:pPr indent="0" lvl="0" marL="0" marR="0" rtl="0" algn="l">
              <a:lnSpc>
                <a:spcPct val="100000"/>
              </a:lnSpc>
              <a:spcBef>
                <a:spcPts val="35"/>
              </a:spcBef>
              <a:spcAft>
                <a:spcPts val="0"/>
              </a:spcAft>
              <a:buNone/>
            </a:pPr>
            <a:r>
              <a:t/>
            </a:r>
            <a:endParaRPr sz="1900">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0" lang="en-US" sz="1200">
                <a:latin typeface="Calibri"/>
                <a:ea typeface="Calibri"/>
                <a:cs typeface="Calibri"/>
                <a:sym typeface="Calibri"/>
              </a:rPr>
              <a:t>Sr. Subordinated Notes</a:t>
            </a:r>
            <a:endParaRPr sz="1200">
              <a:latin typeface="Calibri"/>
              <a:ea typeface="Calibri"/>
              <a:cs typeface="Calibri"/>
              <a:sym typeface="Calibri"/>
            </a:endParaRPr>
          </a:p>
        </p:txBody>
      </p:sp>
      <p:sp>
        <p:nvSpPr>
          <p:cNvPr id="986" name="Google Shape;986;p20"/>
          <p:cNvSpPr/>
          <p:nvPr/>
        </p:nvSpPr>
        <p:spPr>
          <a:xfrm>
            <a:off x="2392679" y="3470147"/>
            <a:ext cx="152400" cy="152400"/>
          </a:xfrm>
          <a:custGeom>
            <a:rect b="b" l="l" r="r" t="t"/>
            <a:pathLst>
              <a:path extrusionOk="0" h="120000" w="120000">
                <a:moveTo>
                  <a:pt x="0" y="120000"/>
                </a:moveTo>
                <a:lnTo>
                  <a:pt x="120000" y="120000"/>
                </a:lnTo>
                <a:lnTo>
                  <a:pt x="120000" y="0"/>
                </a:lnTo>
                <a:lnTo>
                  <a:pt x="0" y="0"/>
                </a:lnTo>
                <a:lnTo>
                  <a:pt x="0" y="120000"/>
                </a:lnTo>
                <a:close/>
              </a:path>
            </a:pathLst>
          </a:custGeom>
          <a:solidFill>
            <a:srgbClr val="789F2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7" name="Google Shape;987;p20"/>
          <p:cNvSpPr txBox="1"/>
          <p:nvPr/>
        </p:nvSpPr>
        <p:spPr>
          <a:xfrm>
            <a:off x="2583560" y="2943352"/>
            <a:ext cx="1910714" cy="70294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2017	2018	2019</a:t>
            </a:r>
            <a:endParaRPr sz="1400">
              <a:latin typeface="Calibri"/>
              <a:ea typeface="Calibri"/>
              <a:cs typeface="Calibri"/>
              <a:sym typeface="Calibri"/>
            </a:endParaRPr>
          </a:p>
          <a:p>
            <a:pPr indent="0" lvl="0" marL="0" marR="0" rtl="0" algn="l">
              <a:lnSpc>
                <a:spcPct val="100000"/>
              </a:lnSpc>
              <a:spcBef>
                <a:spcPts val="10"/>
              </a:spcBef>
              <a:spcAft>
                <a:spcPts val="0"/>
              </a:spcAft>
              <a:buNone/>
            </a:pPr>
            <a:r>
              <a:t/>
            </a:r>
            <a:endParaRPr sz="1950">
              <a:latin typeface="Times New Roman"/>
              <a:ea typeface="Times New Roman"/>
              <a:cs typeface="Times New Roman"/>
              <a:sym typeface="Times New Roman"/>
            </a:endParaRPr>
          </a:p>
          <a:p>
            <a:pPr indent="-634" lvl="0" marL="13334" marR="0" rtl="0" algn="l">
              <a:lnSpc>
                <a:spcPct val="100000"/>
              </a:lnSpc>
              <a:spcBef>
                <a:spcPts val="0"/>
              </a:spcBef>
              <a:spcAft>
                <a:spcPts val="0"/>
              </a:spcAft>
              <a:buNone/>
            </a:pPr>
            <a:r>
              <a:rPr b="0" lang="en-US" sz="1200">
                <a:latin typeface="Calibri"/>
                <a:ea typeface="Calibri"/>
                <a:cs typeface="Calibri"/>
                <a:sym typeface="Calibri"/>
              </a:rPr>
              <a:t>Sr. Secured Bank Credit Facility</a:t>
            </a:r>
            <a:endParaRPr sz="1200">
              <a:latin typeface="Calibri"/>
              <a:ea typeface="Calibri"/>
              <a:cs typeface="Calibri"/>
              <a:sym typeface="Calibri"/>
            </a:endParaRPr>
          </a:p>
        </p:txBody>
      </p:sp>
      <p:sp>
        <p:nvSpPr>
          <p:cNvPr id="988" name="Google Shape;988;p20"/>
          <p:cNvSpPr/>
          <p:nvPr/>
        </p:nvSpPr>
        <p:spPr>
          <a:xfrm>
            <a:off x="4553711" y="3470147"/>
            <a:ext cx="152400" cy="152400"/>
          </a:xfrm>
          <a:custGeom>
            <a:rect b="b" l="l" r="r" t="t"/>
            <a:pathLst>
              <a:path extrusionOk="0" h="120000" w="120000">
                <a:moveTo>
                  <a:pt x="0" y="120000"/>
                </a:moveTo>
                <a:lnTo>
                  <a:pt x="120000" y="120000"/>
                </a:lnTo>
                <a:lnTo>
                  <a:pt x="120000" y="0"/>
                </a:lnTo>
                <a:lnTo>
                  <a:pt x="0" y="0"/>
                </a:lnTo>
                <a:lnTo>
                  <a:pt x="0" y="12000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9" name="Google Shape;989;p20"/>
          <p:cNvSpPr txBox="1"/>
          <p:nvPr/>
        </p:nvSpPr>
        <p:spPr>
          <a:xfrm>
            <a:off x="4766309" y="2943986"/>
            <a:ext cx="1873250" cy="698500"/>
          </a:xfrm>
          <a:prstGeom prst="rect">
            <a:avLst/>
          </a:prstGeom>
          <a:noFill/>
          <a:ln>
            <a:noFill/>
          </a:ln>
        </p:spPr>
        <p:txBody>
          <a:bodyPr anchorCtr="0" anchor="t" bIns="0" lIns="0" spcFirstLastPara="1" rIns="0" wrap="square" tIns="0">
            <a:noAutofit/>
          </a:bodyPr>
          <a:lstStyle/>
          <a:p>
            <a:pPr indent="-9525" lvl="0" marL="34925" marR="0" rtl="0" algn="l">
              <a:lnSpc>
                <a:spcPct val="100000"/>
              </a:lnSpc>
              <a:spcBef>
                <a:spcPts val="0"/>
              </a:spcBef>
              <a:spcAft>
                <a:spcPts val="0"/>
              </a:spcAft>
              <a:buNone/>
            </a:pPr>
            <a:r>
              <a:rPr b="0" lang="en-US" sz="1400">
                <a:latin typeface="Calibri"/>
                <a:ea typeface="Calibri"/>
                <a:cs typeface="Calibri"/>
                <a:sym typeface="Calibri"/>
              </a:rPr>
              <a:t>2020	2021</a:t>
            </a:r>
            <a:endParaRPr sz="1400">
              <a:latin typeface="Calibri"/>
              <a:ea typeface="Calibri"/>
              <a:cs typeface="Calibri"/>
              <a:sym typeface="Calibri"/>
            </a:endParaRPr>
          </a:p>
          <a:p>
            <a:pPr indent="0" lvl="0" marL="0" marR="0" rtl="0" algn="l">
              <a:lnSpc>
                <a:spcPct val="100000"/>
              </a:lnSpc>
              <a:spcBef>
                <a:spcPts val="30"/>
              </a:spcBef>
              <a:spcAft>
                <a:spcPts val="0"/>
              </a:spcAft>
              <a:buNone/>
            </a:pPr>
            <a:r>
              <a:t/>
            </a:r>
            <a:endParaRPr sz="1900">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0" lang="en-US" sz="1200">
                <a:latin typeface="Calibri"/>
                <a:ea typeface="Calibri"/>
                <a:cs typeface="Calibri"/>
                <a:sym typeface="Calibri"/>
              </a:rPr>
              <a:t>Sr. Secured Second Lien Notes</a:t>
            </a:r>
            <a:endParaRPr sz="1200">
              <a:latin typeface="Calibri"/>
              <a:ea typeface="Calibri"/>
              <a:cs typeface="Calibri"/>
              <a:sym typeface="Calibri"/>
            </a:endParaRPr>
          </a:p>
        </p:txBody>
      </p:sp>
      <p:sp>
        <p:nvSpPr>
          <p:cNvPr id="990" name="Google Shape;990;p20"/>
          <p:cNvSpPr/>
          <p:nvPr/>
        </p:nvSpPr>
        <p:spPr>
          <a:xfrm>
            <a:off x="6705600" y="3470147"/>
            <a:ext cx="152400" cy="152400"/>
          </a:xfrm>
          <a:custGeom>
            <a:rect b="b" l="l" r="r" t="t"/>
            <a:pathLst>
              <a:path extrusionOk="0" h="120000" w="120000">
                <a:moveTo>
                  <a:pt x="0" y="120000"/>
                </a:moveTo>
                <a:lnTo>
                  <a:pt x="120000" y="120000"/>
                </a:lnTo>
                <a:lnTo>
                  <a:pt x="120000" y="0"/>
                </a:lnTo>
                <a:lnTo>
                  <a:pt x="0" y="0"/>
                </a:lnTo>
                <a:lnTo>
                  <a:pt x="0" y="12000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91" name="Google Shape;991;p20"/>
          <p:cNvSpPr txBox="1"/>
          <p:nvPr/>
        </p:nvSpPr>
        <p:spPr>
          <a:xfrm>
            <a:off x="6131052" y="2570988"/>
            <a:ext cx="640080" cy="268605"/>
          </a:xfrm>
          <a:prstGeom prst="rect">
            <a:avLst/>
          </a:prstGeom>
          <a:solidFill>
            <a:srgbClr val="00467C"/>
          </a:solidFill>
          <a:ln>
            <a:noFill/>
          </a:ln>
        </p:spPr>
        <p:txBody>
          <a:bodyPr anchorCtr="0" anchor="t" bIns="0" lIns="0" spcFirstLastPara="1" rIns="0" wrap="square" tIns="19050">
            <a:noAutofit/>
          </a:bodyPr>
          <a:lstStyle/>
          <a:p>
            <a:pPr indent="-1269" lvl="0" marL="77470" marR="0" rtl="0" algn="l">
              <a:lnSpc>
                <a:spcPct val="100000"/>
              </a:lnSpc>
              <a:spcBef>
                <a:spcPts val="0"/>
              </a:spcBef>
              <a:spcAft>
                <a:spcPts val="0"/>
              </a:spcAft>
              <a:buNone/>
            </a:pPr>
            <a:r>
              <a:rPr b="0" lang="en-US" sz="1400">
                <a:solidFill>
                  <a:srgbClr val="FFFFFF"/>
                </a:solidFill>
                <a:latin typeface="Calibri"/>
                <a:ea typeface="Calibri"/>
                <a:cs typeface="Calibri"/>
                <a:sym typeface="Calibri"/>
              </a:rPr>
              <a:t>6.375%</a:t>
            </a:r>
            <a:endParaRPr sz="1400">
              <a:latin typeface="Calibri"/>
              <a:ea typeface="Calibri"/>
              <a:cs typeface="Calibri"/>
              <a:sym typeface="Calibri"/>
            </a:endParaRPr>
          </a:p>
        </p:txBody>
      </p:sp>
      <p:sp>
        <p:nvSpPr>
          <p:cNvPr id="992" name="Google Shape;992;p20"/>
          <p:cNvSpPr txBox="1"/>
          <p:nvPr/>
        </p:nvSpPr>
        <p:spPr>
          <a:xfrm>
            <a:off x="6867143" y="1876044"/>
            <a:ext cx="638810" cy="963294"/>
          </a:xfrm>
          <a:prstGeom prst="rect">
            <a:avLst/>
          </a:prstGeom>
          <a:solidFill>
            <a:srgbClr val="00467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45"/>
              </a:spcBef>
              <a:spcAft>
                <a:spcPts val="0"/>
              </a:spcAft>
              <a:buNone/>
            </a:pPr>
            <a:r>
              <a:t/>
            </a:r>
            <a:endParaRPr sz="2050">
              <a:latin typeface="Times New Roman"/>
              <a:ea typeface="Times New Roman"/>
              <a:cs typeface="Times New Roman"/>
              <a:sym typeface="Times New Roman"/>
            </a:endParaRPr>
          </a:p>
          <a:p>
            <a:pPr indent="-6985" lvl="0" marL="133985" marR="0" rtl="0" algn="l">
              <a:lnSpc>
                <a:spcPct val="100000"/>
              </a:lnSpc>
              <a:spcBef>
                <a:spcPts val="0"/>
              </a:spcBef>
              <a:spcAft>
                <a:spcPts val="0"/>
              </a:spcAft>
              <a:buNone/>
            </a:pPr>
            <a:r>
              <a:rPr b="0" lang="en-US" sz="1400">
                <a:solidFill>
                  <a:srgbClr val="FFFFFF"/>
                </a:solidFill>
                <a:latin typeface="Calibri"/>
                <a:ea typeface="Calibri"/>
                <a:cs typeface="Calibri"/>
                <a:sym typeface="Calibri"/>
              </a:rPr>
              <a:t>5.50%</a:t>
            </a:r>
            <a:endParaRPr sz="1400">
              <a:latin typeface="Calibri"/>
              <a:ea typeface="Calibri"/>
              <a:cs typeface="Calibri"/>
              <a:sym typeface="Calibri"/>
            </a:endParaRPr>
          </a:p>
        </p:txBody>
      </p:sp>
      <p:sp>
        <p:nvSpPr>
          <p:cNvPr id="993" name="Google Shape;993;p20"/>
          <p:cNvSpPr txBox="1"/>
          <p:nvPr/>
        </p:nvSpPr>
        <p:spPr>
          <a:xfrm>
            <a:off x="7601711" y="2063495"/>
            <a:ext cx="638810" cy="775970"/>
          </a:xfrm>
          <a:prstGeom prst="rect">
            <a:avLst/>
          </a:prstGeom>
          <a:solidFill>
            <a:srgbClr val="00467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3175" lvl="0" marL="66675" marR="0" rtl="0" algn="l">
              <a:lnSpc>
                <a:spcPct val="100000"/>
              </a:lnSpc>
              <a:spcBef>
                <a:spcPts val="930"/>
              </a:spcBef>
              <a:spcAft>
                <a:spcPts val="0"/>
              </a:spcAft>
              <a:buNone/>
            </a:pPr>
            <a:r>
              <a:rPr b="0" lang="en-US" sz="1400">
                <a:solidFill>
                  <a:srgbClr val="FFFFFF"/>
                </a:solidFill>
                <a:latin typeface="Calibri"/>
                <a:ea typeface="Calibri"/>
                <a:cs typeface="Calibri"/>
                <a:sym typeface="Calibri"/>
              </a:rPr>
              <a:t>4.625%</a:t>
            </a:r>
            <a:endParaRPr sz="1400">
              <a:latin typeface="Calibri"/>
              <a:ea typeface="Calibri"/>
              <a:cs typeface="Calibri"/>
              <a:sym typeface="Calibri"/>
            </a:endParaRPr>
          </a:p>
        </p:txBody>
      </p:sp>
      <p:sp>
        <p:nvSpPr>
          <p:cNvPr id="994" name="Google Shape;994;p20"/>
          <p:cNvSpPr txBox="1"/>
          <p:nvPr/>
        </p:nvSpPr>
        <p:spPr>
          <a:xfrm>
            <a:off x="5396484" y="2072639"/>
            <a:ext cx="638810" cy="767080"/>
          </a:xfrm>
          <a:prstGeom prst="rect">
            <a:avLst/>
          </a:prstGeom>
          <a:solidFill>
            <a:srgbClr val="0078A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4445" lvl="0" marL="233045" marR="0" rtl="0" algn="l">
              <a:lnSpc>
                <a:spcPct val="100000"/>
              </a:lnSpc>
              <a:spcBef>
                <a:spcPts val="855"/>
              </a:spcBef>
              <a:spcAft>
                <a:spcPts val="0"/>
              </a:spcAft>
              <a:buNone/>
            </a:pPr>
            <a:r>
              <a:rPr b="0" lang="en-US" sz="1400">
                <a:solidFill>
                  <a:srgbClr val="FFFFFF"/>
                </a:solidFill>
                <a:latin typeface="Calibri"/>
                <a:ea typeface="Calibri"/>
                <a:cs typeface="Calibri"/>
                <a:sym typeface="Calibri"/>
              </a:rPr>
              <a:t>9%</a:t>
            </a:r>
            <a:endParaRPr sz="1400">
              <a:latin typeface="Calibri"/>
              <a:ea typeface="Calibri"/>
              <a:cs typeface="Calibri"/>
              <a:sym typeface="Calibri"/>
            </a:endParaRPr>
          </a:p>
        </p:txBody>
      </p:sp>
      <p:sp>
        <p:nvSpPr>
          <p:cNvPr id="995" name="Google Shape;995;p20"/>
          <p:cNvSpPr/>
          <p:nvPr/>
        </p:nvSpPr>
        <p:spPr>
          <a:xfrm>
            <a:off x="3736847" y="1882139"/>
            <a:ext cx="182880" cy="91440"/>
          </a:xfrm>
          <a:custGeom>
            <a:rect b="b" l="l" r="r" t="t"/>
            <a:pathLst>
              <a:path extrusionOk="0" h="120000" w="120000">
                <a:moveTo>
                  <a:pt x="0" y="0"/>
                </a:moveTo>
                <a:lnTo>
                  <a:pt x="120000" y="12000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96" name="Google Shape;996;p20"/>
          <p:cNvSpPr txBox="1"/>
          <p:nvPr/>
        </p:nvSpPr>
        <p:spPr>
          <a:xfrm>
            <a:off x="2822425" y="1614175"/>
            <a:ext cx="966600" cy="748800"/>
          </a:xfrm>
          <a:prstGeom prst="rect">
            <a:avLst/>
          </a:prstGeom>
          <a:noFill/>
          <a:ln>
            <a:noFill/>
          </a:ln>
        </p:spPr>
        <p:txBody>
          <a:bodyPr anchorCtr="0" anchor="t" bIns="0" lIns="0" spcFirstLastPara="1" rIns="0" wrap="square" tIns="0">
            <a:noAutofit/>
          </a:bodyPr>
          <a:lstStyle/>
          <a:p>
            <a:pPr indent="139700" lvl="0" marL="12700" marR="5080" rtl="0" algn="l">
              <a:lnSpc>
                <a:spcPct val="100000"/>
              </a:lnSpc>
              <a:spcBef>
                <a:spcPts val="0"/>
              </a:spcBef>
              <a:spcAft>
                <a:spcPts val="0"/>
              </a:spcAft>
              <a:buNone/>
            </a:pPr>
            <a:r>
              <a:rPr b="0" lang="en-US" sz="1400">
                <a:latin typeface="Calibri"/>
                <a:ea typeface="Calibri"/>
                <a:cs typeface="Calibri"/>
                <a:sym typeface="Calibri"/>
              </a:rPr>
              <a:t>Undrawn  &amp; Available</a:t>
            </a:r>
            <a:endParaRPr sz="1400">
              <a:latin typeface="Calibri"/>
              <a:ea typeface="Calibri"/>
              <a:cs typeface="Calibri"/>
              <a:sym typeface="Calibri"/>
            </a:endParaRPr>
          </a:p>
          <a:p>
            <a:pPr indent="-11430" lvl="0" marL="532130" marR="0" rtl="0" algn="l">
              <a:lnSpc>
                <a:spcPct val="100000"/>
              </a:lnSpc>
              <a:spcBef>
                <a:spcPts val="685"/>
              </a:spcBef>
              <a:spcAft>
                <a:spcPts val="0"/>
              </a:spcAft>
              <a:buNone/>
            </a:pPr>
            <a:r>
              <a:rPr b="0" lang="en-US" sz="1400">
                <a:latin typeface="Calibri"/>
                <a:ea typeface="Calibri"/>
                <a:cs typeface="Calibri"/>
                <a:sym typeface="Calibri"/>
              </a:rPr>
              <a:t>LC’s</a:t>
            </a:r>
            <a:endParaRPr sz="1400">
              <a:latin typeface="Calibri"/>
              <a:ea typeface="Calibri"/>
              <a:cs typeface="Calibri"/>
              <a:sym typeface="Calibri"/>
            </a:endParaRPr>
          </a:p>
        </p:txBody>
      </p:sp>
      <p:sp>
        <p:nvSpPr>
          <p:cNvPr id="997" name="Google Shape;997;p20"/>
          <p:cNvSpPr/>
          <p:nvPr/>
        </p:nvSpPr>
        <p:spPr>
          <a:xfrm>
            <a:off x="3732276" y="2269235"/>
            <a:ext cx="182880" cy="91440"/>
          </a:xfrm>
          <a:custGeom>
            <a:rect b="b" l="l" r="r" t="t"/>
            <a:pathLst>
              <a:path extrusionOk="0" h="120000" w="120000">
                <a:moveTo>
                  <a:pt x="0" y="0"/>
                </a:moveTo>
                <a:lnTo>
                  <a:pt x="120000" y="12000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98" name="Google Shape;998;p20"/>
          <p:cNvSpPr/>
          <p:nvPr/>
        </p:nvSpPr>
        <p:spPr>
          <a:xfrm>
            <a:off x="3732276" y="2519172"/>
            <a:ext cx="182880" cy="91440"/>
          </a:xfrm>
          <a:custGeom>
            <a:rect b="b" l="l" r="r" t="t"/>
            <a:pathLst>
              <a:path extrusionOk="0" h="120000" w="120000">
                <a:moveTo>
                  <a:pt x="0" y="0"/>
                </a:moveTo>
                <a:lnTo>
                  <a:pt x="120000" y="12000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99" name="Google Shape;999;p20"/>
          <p:cNvSpPr txBox="1"/>
          <p:nvPr/>
        </p:nvSpPr>
        <p:spPr>
          <a:xfrm>
            <a:off x="2490977" y="1256284"/>
            <a:ext cx="114490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Borrowing Base</a:t>
            </a:r>
            <a:endParaRPr sz="1400">
              <a:latin typeface="Calibri"/>
              <a:ea typeface="Calibri"/>
              <a:cs typeface="Calibri"/>
              <a:sym typeface="Calibri"/>
            </a:endParaRPr>
          </a:p>
        </p:txBody>
      </p:sp>
      <p:sp>
        <p:nvSpPr>
          <p:cNvPr id="1000" name="Google Shape;1000;p20"/>
          <p:cNvSpPr/>
          <p:nvPr/>
        </p:nvSpPr>
        <p:spPr>
          <a:xfrm>
            <a:off x="3736847" y="1429511"/>
            <a:ext cx="182880" cy="91440"/>
          </a:xfrm>
          <a:custGeom>
            <a:rect b="b" l="l" r="r" t="t"/>
            <a:pathLst>
              <a:path extrusionOk="0" h="120000" w="120000">
                <a:moveTo>
                  <a:pt x="0" y="0"/>
                </a:moveTo>
                <a:lnTo>
                  <a:pt x="120000" y="119998"/>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01" name="Google Shape;1001;p20"/>
          <p:cNvSpPr/>
          <p:nvPr/>
        </p:nvSpPr>
        <p:spPr>
          <a:xfrm>
            <a:off x="4841747" y="4565903"/>
            <a:ext cx="815340" cy="1018540"/>
          </a:xfrm>
          <a:custGeom>
            <a:rect b="b" l="l" r="r" t="t"/>
            <a:pathLst>
              <a:path extrusionOk="0" h="120000" w="120000">
                <a:moveTo>
                  <a:pt x="0" y="119940"/>
                </a:moveTo>
                <a:lnTo>
                  <a:pt x="120000" y="119940"/>
                </a:lnTo>
                <a:lnTo>
                  <a:pt x="120000" y="0"/>
                </a:lnTo>
                <a:lnTo>
                  <a:pt x="0" y="0"/>
                </a:lnTo>
                <a:lnTo>
                  <a:pt x="0" y="11994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02" name="Google Shape;1002;p20"/>
          <p:cNvSpPr txBox="1"/>
          <p:nvPr/>
        </p:nvSpPr>
        <p:spPr>
          <a:xfrm>
            <a:off x="2898394" y="5644286"/>
            <a:ext cx="665480" cy="569595"/>
          </a:xfrm>
          <a:prstGeom prst="rect">
            <a:avLst/>
          </a:prstGeom>
          <a:noFill/>
          <a:ln>
            <a:noFill/>
          </a:ln>
        </p:spPr>
        <p:txBody>
          <a:bodyPr anchorCtr="0" anchor="t" bIns="0" lIns="0" spcFirstLastPara="1" rIns="0" wrap="square" tIns="0">
            <a:noAutofit/>
          </a:bodyPr>
          <a:lstStyle/>
          <a:p>
            <a:pPr indent="-634" lvl="0" marL="26034" marR="0" rtl="0" algn="l">
              <a:lnSpc>
                <a:spcPct val="100000"/>
              </a:lnSpc>
              <a:spcBef>
                <a:spcPts val="0"/>
              </a:spcBef>
              <a:spcAft>
                <a:spcPts val="0"/>
              </a:spcAft>
              <a:buNone/>
            </a:pPr>
            <a:r>
              <a:rPr b="0" lang="en-US" sz="1200">
                <a:latin typeface="Calibri"/>
                <a:ea typeface="Calibri"/>
                <a:cs typeface="Calibri"/>
                <a:sym typeface="Calibri"/>
              </a:rPr>
              <a:t>12/31/14</a:t>
            </a:r>
            <a:endParaRPr sz="1200">
              <a:latin typeface="Calibri"/>
              <a:ea typeface="Calibri"/>
              <a:cs typeface="Calibri"/>
              <a:sym typeface="Calibri"/>
            </a:endParaRPr>
          </a:p>
          <a:p>
            <a:pPr indent="0" lvl="0" marL="12700" marR="0" rtl="0" algn="l">
              <a:lnSpc>
                <a:spcPct val="100000"/>
              </a:lnSpc>
              <a:spcBef>
                <a:spcPts val="0"/>
              </a:spcBef>
              <a:spcAft>
                <a:spcPts val="0"/>
              </a:spcAft>
              <a:buNone/>
            </a:pPr>
            <a:r>
              <a:rPr b="0" lang="en-US" sz="1200">
                <a:latin typeface="Calibri"/>
                <a:ea typeface="Calibri"/>
                <a:cs typeface="Calibri"/>
                <a:sym typeface="Calibri"/>
              </a:rPr>
              <a:t>Total Debt</a:t>
            </a:r>
            <a:endParaRPr sz="1200">
              <a:latin typeface="Calibri"/>
              <a:ea typeface="Calibri"/>
              <a:cs typeface="Calibri"/>
              <a:sym typeface="Calibri"/>
            </a:endParaRPr>
          </a:p>
          <a:p>
            <a:pPr indent="-6985" lvl="0" marL="70485" marR="0" rtl="0" algn="l">
              <a:lnSpc>
                <a:spcPct val="100000"/>
              </a:lnSpc>
              <a:spcBef>
                <a:spcPts val="0"/>
              </a:spcBef>
              <a:spcAft>
                <a:spcPts val="0"/>
              </a:spcAft>
              <a:buNone/>
            </a:pPr>
            <a:r>
              <a:rPr b="0" lang="en-US" sz="1200">
                <a:latin typeface="Calibri"/>
                <a:ea typeface="Calibri"/>
                <a:cs typeface="Calibri"/>
                <a:sym typeface="Calibri"/>
              </a:rPr>
              <a:t>Principal</a:t>
            </a:r>
            <a:endParaRPr sz="1200">
              <a:latin typeface="Calibri"/>
              <a:ea typeface="Calibri"/>
              <a:cs typeface="Calibri"/>
              <a:sym typeface="Calibri"/>
            </a:endParaRPr>
          </a:p>
        </p:txBody>
      </p:sp>
      <p:sp>
        <p:nvSpPr>
          <p:cNvPr id="1003" name="Google Shape;1003;p20"/>
          <p:cNvSpPr/>
          <p:nvPr/>
        </p:nvSpPr>
        <p:spPr>
          <a:xfrm>
            <a:off x="2441448" y="5582411"/>
            <a:ext cx="5923915" cy="0"/>
          </a:xfrm>
          <a:custGeom>
            <a:rect b="b" l="l" r="r" t="t"/>
            <a:pathLst>
              <a:path extrusionOk="0" h="120000" w="120000">
                <a:moveTo>
                  <a:pt x="0" y="0"/>
                </a:moveTo>
                <a:lnTo>
                  <a:pt x="119989" y="0"/>
                </a:lnTo>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04" name="Google Shape;1004;p20"/>
          <p:cNvSpPr txBox="1"/>
          <p:nvPr/>
        </p:nvSpPr>
        <p:spPr>
          <a:xfrm>
            <a:off x="505764" y="6152794"/>
            <a:ext cx="2155825" cy="1714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000">
                <a:latin typeface="Calibri"/>
                <a:ea typeface="Calibri"/>
                <a:cs typeface="Calibri"/>
                <a:sym typeface="Calibri"/>
              </a:rPr>
              <a:t>1)    All balances presented as of 3/31/17.</a:t>
            </a:r>
            <a:endParaRPr sz="1000">
              <a:latin typeface="Calibri"/>
              <a:ea typeface="Calibri"/>
              <a:cs typeface="Calibri"/>
              <a:sym typeface="Calibri"/>
            </a:endParaRPr>
          </a:p>
        </p:txBody>
      </p:sp>
      <p:sp>
        <p:nvSpPr>
          <p:cNvPr id="1005" name="Google Shape;1005;p20"/>
          <p:cNvSpPr txBox="1"/>
          <p:nvPr/>
        </p:nvSpPr>
        <p:spPr>
          <a:xfrm>
            <a:off x="505764" y="6305194"/>
            <a:ext cx="8364220" cy="1714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000">
                <a:latin typeface="Calibri"/>
                <a:ea typeface="Calibri"/>
                <a:cs typeface="Calibri"/>
                <a:sym typeface="Calibri"/>
              </a:rPr>
              <a:t>2)        Excludes $229 million of future interest payable on the 9% Senior Secured Second Lien Notes due 2021 accounted for as debt for financial reporting purposes.</a:t>
            </a:r>
            <a:endParaRPr sz="1000">
              <a:latin typeface="Calibri"/>
              <a:ea typeface="Calibri"/>
              <a:cs typeface="Calibri"/>
              <a:sym typeface="Calibri"/>
            </a:endParaRPr>
          </a:p>
        </p:txBody>
      </p:sp>
      <p:sp>
        <p:nvSpPr>
          <p:cNvPr id="1006" name="Google Shape;1006;p20"/>
          <p:cNvSpPr/>
          <p:nvPr/>
        </p:nvSpPr>
        <p:spPr>
          <a:xfrm>
            <a:off x="761" y="3772661"/>
            <a:ext cx="12192000" cy="19050"/>
          </a:xfrm>
          <a:custGeom>
            <a:rect b="b" l="l" r="r" t="t"/>
            <a:pathLst>
              <a:path extrusionOk="0" h="120000" w="120000">
                <a:moveTo>
                  <a:pt x="0" y="0"/>
                </a:moveTo>
                <a:lnTo>
                  <a:pt x="120000" y="120000"/>
                </a:lnTo>
              </a:path>
            </a:pathLst>
          </a:custGeom>
          <a:noFill/>
          <a:ln cap="flat" cmpd="sng" w="53325">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07" name="Google Shape;1007;p20"/>
          <p:cNvSpPr/>
          <p:nvPr/>
        </p:nvSpPr>
        <p:spPr>
          <a:xfrm>
            <a:off x="5361432" y="2962655"/>
            <a:ext cx="0" cy="208279"/>
          </a:xfrm>
          <a:custGeom>
            <a:rect b="b" l="l" r="r" t="t"/>
            <a:pathLst>
              <a:path extrusionOk="0" h="120000" w="120000">
                <a:moveTo>
                  <a:pt x="0" y="0"/>
                </a:moveTo>
                <a:lnTo>
                  <a:pt x="0" y="119707"/>
                </a:lnTo>
              </a:path>
            </a:pathLst>
          </a:custGeom>
          <a:noFill/>
          <a:ln cap="flat" cmpd="sng" w="9525">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08" name="Google Shape;1008;p20"/>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000" u="none" cap="none" strike="noStrike">
                <a:solidFill>
                  <a:srgbClr val="00467C"/>
                </a:solidFill>
                <a:latin typeface="Calibri"/>
                <a:ea typeface="Calibri"/>
                <a:cs typeface="Calibri"/>
                <a:sym typeface="Calibri"/>
              </a:rPr>
              <a:t>Ample Liquidity &amp; Significant Debt Reductions</a:t>
            </a:r>
            <a:endParaRPr b="0" i="0" sz="4000" u="none" cap="none" strike="noStrike">
              <a:solidFill>
                <a:srgbClr val="00467C"/>
              </a:solidFill>
              <a:latin typeface="Calibri"/>
              <a:ea typeface="Calibri"/>
              <a:cs typeface="Calibri"/>
              <a:sym typeface="Calibri"/>
            </a:endParaRPr>
          </a:p>
        </p:txBody>
      </p:sp>
      <p:sp>
        <p:nvSpPr>
          <p:cNvPr id="1009" name="Google Shape;1009;p20"/>
          <p:cNvSpPr txBox="1"/>
          <p:nvPr/>
        </p:nvSpPr>
        <p:spPr>
          <a:xfrm>
            <a:off x="436880" y="989965"/>
            <a:ext cx="751840"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1" lang="en-US" sz="1200">
                <a:latin typeface="Calibri"/>
                <a:ea typeface="Calibri"/>
                <a:cs typeface="Calibri"/>
                <a:sym typeface="Calibri"/>
              </a:rPr>
              <a:t>$ in millions</a:t>
            </a:r>
            <a:endParaRPr sz="1200">
              <a:latin typeface="Calibri"/>
              <a:ea typeface="Calibri"/>
              <a:cs typeface="Calibri"/>
              <a:sym typeface="Calibri"/>
            </a:endParaRPr>
          </a:p>
        </p:txBody>
      </p:sp>
      <p:sp>
        <p:nvSpPr>
          <p:cNvPr id="1010" name="Google Shape;1010;p20"/>
          <p:cNvSpPr txBox="1"/>
          <p:nvPr/>
        </p:nvSpPr>
        <p:spPr>
          <a:xfrm>
            <a:off x="405485" y="4051427"/>
            <a:ext cx="1317625" cy="1619885"/>
          </a:xfrm>
          <a:prstGeom prst="rect">
            <a:avLst/>
          </a:prstGeom>
          <a:noFill/>
          <a:ln>
            <a:noFill/>
          </a:ln>
        </p:spPr>
        <p:txBody>
          <a:bodyPr anchorCtr="0" anchor="t" bIns="0" lIns="0" spcFirstLastPara="1" rIns="0" wrap="square" tIns="0">
            <a:noAutofit/>
          </a:bodyPr>
          <a:lstStyle/>
          <a:p>
            <a:pPr indent="-5714" lvl="0" marL="56514" marR="0" rtl="0" algn="l">
              <a:lnSpc>
                <a:spcPct val="100000"/>
              </a:lnSpc>
              <a:spcBef>
                <a:spcPts val="0"/>
              </a:spcBef>
              <a:spcAft>
                <a:spcPts val="0"/>
              </a:spcAft>
              <a:buNone/>
            </a:pPr>
            <a:r>
              <a:rPr b="0" i="1" lang="en-US" sz="1200">
                <a:latin typeface="Calibri"/>
                <a:ea typeface="Calibri"/>
                <a:cs typeface="Calibri"/>
                <a:sym typeface="Calibri"/>
              </a:rPr>
              <a:t>$ in millions</a:t>
            </a:r>
            <a:endParaRPr sz="1200">
              <a:latin typeface="Calibri"/>
              <a:ea typeface="Calibri"/>
              <a:cs typeface="Calibri"/>
              <a:sym typeface="Calibri"/>
            </a:endParaRPr>
          </a:p>
          <a:p>
            <a:pPr indent="0" lvl="0" marL="12700" marR="5080" rtl="0" algn="l">
              <a:lnSpc>
                <a:spcPct val="100000"/>
              </a:lnSpc>
              <a:spcBef>
                <a:spcPts val="320"/>
              </a:spcBef>
              <a:spcAft>
                <a:spcPts val="0"/>
              </a:spcAft>
              <a:buNone/>
            </a:pPr>
            <a:r>
              <a:rPr b="0" lang="en-US" sz="1800">
                <a:solidFill>
                  <a:srgbClr val="007CAE"/>
                </a:solidFill>
                <a:latin typeface="Calibri"/>
                <a:ea typeface="Calibri"/>
                <a:cs typeface="Calibri"/>
                <a:sym typeface="Calibri"/>
              </a:rPr>
              <a:t>$484 Million –  Total Debt  Principal  Reduction  since YE15</a:t>
            </a:r>
            <a:endParaRPr sz="1800">
              <a:latin typeface="Calibri"/>
              <a:ea typeface="Calibri"/>
              <a:cs typeface="Calibri"/>
              <a:sym typeface="Calibri"/>
            </a:endParaRPr>
          </a:p>
        </p:txBody>
      </p:sp>
      <p:sp>
        <p:nvSpPr>
          <p:cNvPr id="1011" name="Google Shape;1011;p20"/>
          <p:cNvSpPr txBox="1"/>
          <p:nvPr/>
        </p:nvSpPr>
        <p:spPr>
          <a:xfrm>
            <a:off x="1343405" y="2940558"/>
            <a:ext cx="102171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Maturity Date</a:t>
            </a:r>
            <a:endParaRPr sz="1400">
              <a:latin typeface="Calibri"/>
              <a:ea typeface="Calibri"/>
              <a:cs typeface="Calibri"/>
              <a:sym typeface="Calibri"/>
            </a:endParaRPr>
          </a:p>
        </p:txBody>
      </p:sp>
      <p:sp>
        <p:nvSpPr>
          <p:cNvPr id="1012" name="Google Shape;1012;p20"/>
          <p:cNvSpPr/>
          <p:nvPr/>
        </p:nvSpPr>
        <p:spPr>
          <a:xfrm>
            <a:off x="2810255" y="3944111"/>
            <a:ext cx="815340" cy="1630680"/>
          </a:xfrm>
          <a:custGeom>
            <a:rect b="b" l="l" r="r" t="t"/>
            <a:pathLst>
              <a:path extrusionOk="0" h="120000" w="120000">
                <a:moveTo>
                  <a:pt x="0" y="119999"/>
                </a:moveTo>
                <a:lnTo>
                  <a:pt x="120000" y="119999"/>
                </a:lnTo>
                <a:lnTo>
                  <a:pt x="120000" y="0"/>
                </a:lnTo>
                <a:lnTo>
                  <a:pt x="0" y="0"/>
                </a:lnTo>
                <a:lnTo>
                  <a:pt x="0" y="119999"/>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13" name="Google Shape;1013;p20"/>
          <p:cNvSpPr/>
          <p:nvPr/>
        </p:nvSpPr>
        <p:spPr>
          <a:xfrm>
            <a:off x="5971032" y="4488179"/>
            <a:ext cx="814069" cy="67310"/>
          </a:xfrm>
          <a:custGeom>
            <a:rect b="b" l="l" r="r" t="t"/>
            <a:pathLst>
              <a:path extrusionOk="0" h="120000" w="120000">
                <a:moveTo>
                  <a:pt x="0" y="119547"/>
                </a:moveTo>
                <a:lnTo>
                  <a:pt x="119962" y="119547"/>
                </a:lnTo>
                <a:lnTo>
                  <a:pt x="119962" y="0"/>
                </a:lnTo>
                <a:lnTo>
                  <a:pt x="0" y="0"/>
                </a:lnTo>
                <a:lnTo>
                  <a:pt x="0" y="119547"/>
                </a:lnTo>
                <a:close/>
              </a:path>
            </a:pathLst>
          </a:custGeom>
          <a:solidFill>
            <a:srgbClr val="C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14" name="Google Shape;1014;p20"/>
          <p:cNvSpPr txBox="1"/>
          <p:nvPr/>
        </p:nvSpPr>
        <p:spPr>
          <a:xfrm>
            <a:off x="4991227" y="4683505"/>
            <a:ext cx="51879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solidFill>
                  <a:srgbClr val="FFFFFF"/>
                </a:solidFill>
                <a:latin typeface="Calibri"/>
                <a:ea typeface="Calibri"/>
                <a:cs typeface="Calibri"/>
                <a:sym typeface="Calibri"/>
              </a:rPr>
              <a:t>$2,780</a:t>
            </a:r>
            <a:endParaRPr sz="1400">
              <a:latin typeface="Calibri"/>
              <a:ea typeface="Calibri"/>
              <a:cs typeface="Calibri"/>
              <a:sym typeface="Calibri"/>
            </a:endParaRPr>
          </a:p>
        </p:txBody>
      </p:sp>
      <p:sp>
        <p:nvSpPr>
          <p:cNvPr id="1015" name="Google Shape;1015;p20"/>
          <p:cNvSpPr txBox="1"/>
          <p:nvPr/>
        </p:nvSpPr>
        <p:spPr>
          <a:xfrm>
            <a:off x="4916551" y="5644286"/>
            <a:ext cx="665480" cy="569595"/>
          </a:xfrm>
          <a:prstGeom prst="rect">
            <a:avLst/>
          </a:prstGeom>
          <a:noFill/>
          <a:ln>
            <a:noFill/>
          </a:ln>
        </p:spPr>
        <p:txBody>
          <a:bodyPr anchorCtr="0" anchor="t" bIns="0" lIns="0" spcFirstLastPara="1" rIns="0" wrap="square" tIns="0">
            <a:noAutofit/>
          </a:bodyPr>
          <a:lstStyle/>
          <a:p>
            <a:pPr indent="-634" lvl="0" marL="26034" marR="0" rtl="0" algn="l">
              <a:lnSpc>
                <a:spcPct val="100000"/>
              </a:lnSpc>
              <a:spcBef>
                <a:spcPts val="0"/>
              </a:spcBef>
              <a:spcAft>
                <a:spcPts val="0"/>
              </a:spcAft>
              <a:buNone/>
            </a:pPr>
            <a:r>
              <a:rPr b="0" lang="en-US" sz="1200">
                <a:latin typeface="Calibri"/>
                <a:ea typeface="Calibri"/>
                <a:cs typeface="Calibri"/>
                <a:sym typeface="Calibri"/>
              </a:rPr>
              <a:t>12/31/16</a:t>
            </a:r>
            <a:endParaRPr sz="1200">
              <a:latin typeface="Calibri"/>
              <a:ea typeface="Calibri"/>
              <a:cs typeface="Calibri"/>
              <a:sym typeface="Calibri"/>
            </a:endParaRPr>
          </a:p>
          <a:p>
            <a:pPr indent="0" lvl="0" marL="12700" marR="0" rtl="0" algn="l">
              <a:lnSpc>
                <a:spcPct val="100000"/>
              </a:lnSpc>
              <a:spcBef>
                <a:spcPts val="0"/>
              </a:spcBef>
              <a:spcAft>
                <a:spcPts val="0"/>
              </a:spcAft>
              <a:buNone/>
            </a:pPr>
            <a:r>
              <a:rPr b="0" lang="en-US" sz="1200">
                <a:latin typeface="Calibri"/>
                <a:ea typeface="Calibri"/>
                <a:cs typeface="Calibri"/>
                <a:sym typeface="Calibri"/>
              </a:rPr>
              <a:t>Total Debt</a:t>
            </a:r>
            <a:endParaRPr sz="1200">
              <a:latin typeface="Calibri"/>
              <a:ea typeface="Calibri"/>
              <a:cs typeface="Calibri"/>
              <a:sym typeface="Calibri"/>
            </a:endParaRPr>
          </a:p>
          <a:p>
            <a:pPr indent="-6985" lvl="0" marL="70485" marR="0" rtl="0" algn="l">
              <a:lnSpc>
                <a:spcPct val="100000"/>
              </a:lnSpc>
              <a:spcBef>
                <a:spcPts val="0"/>
              </a:spcBef>
              <a:spcAft>
                <a:spcPts val="0"/>
              </a:spcAft>
              <a:buNone/>
            </a:pPr>
            <a:r>
              <a:rPr b="0" lang="en-US" sz="1200">
                <a:latin typeface="Calibri"/>
                <a:ea typeface="Calibri"/>
                <a:cs typeface="Calibri"/>
                <a:sym typeface="Calibri"/>
              </a:rPr>
              <a:t>Principal</a:t>
            </a:r>
            <a:endParaRPr sz="1200">
              <a:latin typeface="Calibri"/>
              <a:ea typeface="Calibri"/>
              <a:cs typeface="Calibri"/>
              <a:sym typeface="Calibri"/>
            </a:endParaRPr>
          </a:p>
        </p:txBody>
      </p:sp>
      <p:sp>
        <p:nvSpPr>
          <p:cNvPr id="1016" name="Google Shape;1016;p20"/>
          <p:cNvSpPr txBox="1"/>
          <p:nvPr/>
        </p:nvSpPr>
        <p:spPr>
          <a:xfrm>
            <a:off x="2926207" y="4029709"/>
            <a:ext cx="51879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solidFill>
                  <a:srgbClr val="FFFFFF"/>
                </a:solidFill>
                <a:latin typeface="Calibri"/>
                <a:ea typeface="Calibri"/>
                <a:cs typeface="Calibri"/>
                <a:sym typeface="Calibri"/>
              </a:rPr>
              <a:t>$3,571</a:t>
            </a:r>
            <a:endParaRPr sz="1400">
              <a:latin typeface="Calibri"/>
              <a:ea typeface="Calibri"/>
              <a:cs typeface="Calibri"/>
              <a:sym typeface="Calibri"/>
            </a:endParaRPr>
          </a:p>
        </p:txBody>
      </p:sp>
      <p:sp>
        <p:nvSpPr>
          <p:cNvPr id="1017" name="Google Shape;1017;p20"/>
          <p:cNvSpPr/>
          <p:nvPr/>
        </p:nvSpPr>
        <p:spPr>
          <a:xfrm>
            <a:off x="3934967" y="4375403"/>
            <a:ext cx="646430" cy="355600"/>
          </a:xfrm>
          <a:custGeom>
            <a:rect b="b" l="l" r="r" t="t"/>
            <a:pathLst>
              <a:path extrusionOk="0" h="120000" w="120000">
                <a:moveTo>
                  <a:pt x="0" y="59914"/>
                </a:moveTo>
                <a:lnTo>
                  <a:pt x="3752" y="39009"/>
                </a:lnTo>
                <a:lnTo>
                  <a:pt x="14105" y="21313"/>
                </a:lnTo>
                <a:lnTo>
                  <a:pt x="21334" y="14092"/>
                </a:lnTo>
                <a:lnTo>
                  <a:pt x="29705" y="8180"/>
                </a:lnTo>
                <a:lnTo>
                  <a:pt x="39048" y="3748"/>
                </a:lnTo>
                <a:lnTo>
                  <a:pt x="49195" y="965"/>
                </a:lnTo>
                <a:lnTo>
                  <a:pt x="59976" y="0"/>
                </a:lnTo>
                <a:lnTo>
                  <a:pt x="70757" y="965"/>
                </a:lnTo>
                <a:lnTo>
                  <a:pt x="80904" y="3748"/>
                </a:lnTo>
                <a:lnTo>
                  <a:pt x="90247" y="8180"/>
                </a:lnTo>
                <a:lnTo>
                  <a:pt x="98618" y="14092"/>
                </a:lnTo>
                <a:lnTo>
                  <a:pt x="105847" y="21313"/>
                </a:lnTo>
                <a:lnTo>
                  <a:pt x="111764" y="29676"/>
                </a:lnTo>
                <a:lnTo>
                  <a:pt x="118986" y="49145"/>
                </a:lnTo>
                <a:lnTo>
                  <a:pt x="119953" y="59914"/>
                </a:lnTo>
                <a:lnTo>
                  <a:pt x="118986" y="70682"/>
                </a:lnTo>
                <a:lnTo>
                  <a:pt x="111764" y="90152"/>
                </a:lnTo>
                <a:lnTo>
                  <a:pt x="105847" y="98514"/>
                </a:lnTo>
                <a:lnTo>
                  <a:pt x="98618" y="105735"/>
                </a:lnTo>
                <a:lnTo>
                  <a:pt x="90247" y="111647"/>
                </a:lnTo>
                <a:lnTo>
                  <a:pt x="80904" y="116079"/>
                </a:lnTo>
                <a:lnTo>
                  <a:pt x="70757" y="118863"/>
                </a:lnTo>
                <a:lnTo>
                  <a:pt x="59976" y="119828"/>
                </a:lnTo>
                <a:lnTo>
                  <a:pt x="49195" y="118863"/>
                </a:lnTo>
                <a:lnTo>
                  <a:pt x="39048" y="116079"/>
                </a:lnTo>
                <a:lnTo>
                  <a:pt x="29705" y="111647"/>
                </a:lnTo>
                <a:lnTo>
                  <a:pt x="21334" y="105735"/>
                </a:lnTo>
                <a:lnTo>
                  <a:pt x="14105" y="98514"/>
                </a:lnTo>
                <a:lnTo>
                  <a:pt x="8188" y="90152"/>
                </a:lnTo>
                <a:lnTo>
                  <a:pt x="966" y="70682"/>
                </a:lnTo>
                <a:lnTo>
                  <a:pt x="0" y="59914"/>
                </a:lnTo>
                <a:close/>
              </a:path>
            </a:pathLst>
          </a:custGeom>
          <a:noFill/>
          <a:ln cap="flat" cmpd="sng" w="12175">
            <a:solidFill>
              <a:srgbClr val="8BBC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18" name="Google Shape;1018;p20"/>
          <p:cNvSpPr/>
          <p:nvPr/>
        </p:nvSpPr>
        <p:spPr>
          <a:xfrm>
            <a:off x="2881883" y="3963923"/>
            <a:ext cx="646430" cy="370840"/>
          </a:xfrm>
          <a:custGeom>
            <a:rect b="b" l="l" r="r" t="t"/>
            <a:pathLst>
              <a:path extrusionOk="0" h="120000" w="120000">
                <a:moveTo>
                  <a:pt x="0" y="59917"/>
                </a:moveTo>
                <a:lnTo>
                  <a:pt x="3752" y="39014"/>
                </a:lnTo>
                <a:lnTo>
                  <a:pt x="14105" y="21317"/>
                </a:lnTo>
                <a:lnTo>
                  <a:pt x="21334" y="14094"/>
                </a:lnTo>
                <a:lnTo>
                  <a:pt x="29705" y="8182"/>
                </a:lnTo>
                <a:lnTo>
                  <a:pt x="39048" y="3749"/>
                </a:lnTo>
                <a:lnTo>
                  <a:pt x="49195" y="965"/>
                </a:lnTo>
                <a:lnTo>
                  <a:pt x="59976" y="0"/>
                </a:lnTo>
                <a:lnTo>
                  <a:pt x="70757" y="965"/>
                </a:lnTo>
                <a:lnTo>
                  <a:pt x="80904" y="3749"/>
                </a:lnTo>
                <a:lnTo>
                  <a:pt x="90247" y="8182"/>
                </a:lnTo>
                <a:lnTo>
                  <a:pt x="98618" y="14094"/>
                </a:lnTo>
                <a:lnTo>
                  <a:pt x="105847" y="21317"/>
                </a:lnTo>
                <a:lnTo>
                  <a:pt x="111764" y="29680"/>
                </a:lnTo>
                <a:lnTo>
                  <a:pt x="118986" y="49149"/>
                </a:lnTo>
                <a:lnTo>
                  <a:pt x="119953" y="59917"/>
                </a:lnTo>
                <a:lnTo>
                  <a:pt x="118986" y="70685"/>
                </a:lnTo>
                <a:lnTo>
                  <a:pt x="111764" y="90155"/>
                </a:lnTo>
                <a:lnTo>
                  <a:pt x="105847" y="98518"/>
                </a:lnTo>
                <a:lnTo>
                  <a:pt x="98618" y="105740"/>
                </a:lnTo>
                <a:lnTo>
                  <a:pt x="90247" y="111652"/>
                </a:lnTo>
                <a:lnTo>
                  <a:pt x="80904" y="116086"/>
                </a:lnTo>
                <a:lnTo>
                  <a:pt x="70757" y="118870"/>
                </a:lnTo>
                <a:lnTo>
                  <a:pt x="59976" y="119835"/>
                </a:lnTo>
                <a:lnTo>
                  <a:pt x="49195" y="118870"/>
                </a:lnTo>
                <a:lnTo>
                  <a:pt x="39048" y="116086"/>
                </a:lnTo>
                <a:lnTo>
                  <a:pt x="29705" y="111652"/>
                </a:lnTo>
                <a:lnTo>
                  <a:pt x="21334" y="105740"/>
                </a:lnTo>
                <a:lnTo>
                  <a:pt x="14105" y="98518"/>
                </a:lnTo>
                <a:lnTo>
                  <a:pt x="8188" y="90155"/>
                </a:lnTo>
                <a:lnTo>
                  <a:pt x="966" y="70685"/>
                </a:lnTo>
                <a:lnTo>
                  <a:pt x="0" y="59917"/>
                </a:lnTo>
                <a:close/>
              </a:path>
            </a:pathLst>
          </a:custGeom>
          <a:noFill/>
          <a:ln cap="flat" cmpd="sng" w="12175">
            <a:solidFill>
              <a:srgbClr val="8BBC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19" name="Google Shape;1019;p20"/>
          <p:cNvSpPr/>
          <p:nvPr/>
        </p:nvSpPr>
        <p:spPr>
          <a:xfrm>
            <a:off x="4940808" y="4605528"/>
            <a:ext cx="645160" cy="355600"/>
          </a:xfrm>
          <a:custGeom>
            <a:rect b="b" l="l" r="r" t="t"/>
            <a:pathLst>
              <a:path extrusionOk="0" h="120000" w="120000">
                <a:moveTo>
                  <a:pt x="0" y="59914"/>
                </a:moveTo>
                <a:lnTo>
                  <a:pt x="3749" y="39009"/>
                </a:lnTo>
                <a:lnTo>
                  <a:pt x="14097" y="21313"/>
                </a:lnTo>
                <a:lnTo>
                  <a:pt x="21322" y="14092"/>
                </a:lnTo>
                <a:lnTo>
                  <a:pt x="29690" y="8180"/>
                </a:lnTo>
                <a:lnTo>
                  <a:pt x="39030" y="3748"/>
                </a:lnTo>
                <a:lnTo>
                  <a:pt x="49174" y="965"/>
                </a:lnTo>
                <a:lnTo>
                  <a:pt x="59952" y="0"/>
                </a:lnTo>
                <a:lnTo>
                  <a:pt x="70731" y="965"/>
                </a:lnTo>
                <a:lnTo>
                  <a:pt x="80875" y="3748"/>
                </a:lnTo>
                <a:lnTo>
                  <a:pt x="90215" y="8180"/>
                </a:lnTo>
                <a:lnTo>
                  <a:pt x="98582" y="14092"/>
                </a:lnTo>
                <a:lnTo>
                  <a:pt x="105807" y="21313"/>
                </a:lnTo>
                <a:lnTo>
                  <a:pt x="111721" y="29676"/>
                </a:lnTo>
                <a:lnTo>
                  <a:pt x="118939" y="49145"/>
                </a:lnTo>
                <a:lnTo>
                  <a:pt x="119905" y="59914"/>
                </a:lnTo>
                <a:lnTo>
                  <a:pt x="118939" y="70682"/>
                </a:lnTo>
                <a:lnTo>
                  <a:pt x="111721" y="90152"/>
                </a:lnTo>
                <a:lnTo>
                  <a:pt x="105807" y="98514"/>
                </a:lnTo>
                <a:lnTo>
                  <a:pt x="98582" y="105735"/>
                </a:lnTo>
                <a:lnTo>
                  <a:pt x="90215" y="111647"/>
                </a:lnTo>
                <a:lnTo>
                  <a:pt x="80875" y="116079"/>
                </a:lnTo>
                <a:lnTo>
                  <a:pt x="70731" y="118863"/>
                </a:lnTo>
                <a:lnTo>
                  <a:pt x="59952" y="119828"/>
                </a:lnTo>
                <a:lnTo>
                  <a:pt x="49174" y="118863"/>
                </a:lnTo>
                <a:lnTo>
                  <a:pt x="39030" y="116079"/>
                </a:lnTo>
                <a:lnTo>
                  <a:pt x="29690" y="111647"/>
                </a:lnTo>
                <a:lnTo>
                  <a:pt x="21322" y="105735"/>
                </a:lnTo>
                <a:lnTo>
                  <a:pt x="14097" y="98514"/>
                </a:lnTo>
                <a:lnTo>
                  <a:pt x="8183" y="90152"/>
                </a:lnTo>
                <a:lnTo>
                  <a:pt x="965" y="70682"/>
                </a:lnTo>
                <a:lnTo>
                  <a:pt x="0" y="59914"/>
                </a:lnTo>
                <a:close/>
              </a:path>
            </a:pathLst>
          </a:custGeom>
          <a:noFill/>
          <a:ln cap="flat" cmpd="sng" w="12175">
            <a:solidFill>
              <a:srgbClr val="8BBC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20" name="Google Shape;1020;p20"/>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1021" name="Google Shape;1021;p20"/>
          <p:cNvSpPr txBox="1"/>
          <p:nvPr>
            <p:ph idx="10" type="dt"/>
          </p:nvPr>
        </p:nvSpPr>
        <p:spPr>
          <a:xfrm>
            <a:off x="5493258" y="6543243"/>
            <a:ext cx="119189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4"/>
              </a:rPr>
              <a:t>www.denbury.com</a:t>
            </a:r>
            <a:endParaRPr/>
          </a:p>
        </p:txBody>
      </p:sp>
      <p:sp>
        <p:nvSpPr>
          <p:cNvPr id="1022" name="Google Shape;1022;p20"/>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6" name="Shape 1026"/>
        <p:cNvGrpSpPr/>
        <p:nvPr/>
      </p:nvGrpSpPr>
      <p:grpSpPr>
        <a:xfrm>
          <a:off x="0" y="0"/>
          <a:ext cx="0" cy="0"/>
          <a:chOff x="0" y="0"/>
          <a:chExt cx="0" cy="0"/>
        </a:xfrm>
      </p:grpSpPr>
      <p:sp>
        <p:nvSpPr>
          <p:cNvPr id="1027" name="Google Shape;1027;p21"/>
          <p:cNvSpPr txBox="1"/>
          <p:nvPr/>
        </p:nvSpPr>
        <p:spPr>
          <a:xfrm>
            <a:off x="791667" y="6253683"/>
            <a:ext cx="127635" cy="1714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000">
                <a:latin typeface="Calibri"/>
                <a:ea typeface="Calibri"/>
                <a:cs typeface="Calibri"/>
                <a:sym typeface="Calibri"/>
              </a:rPr>
              <a:t>1)</a:t>
            </a:r>
            <a:endParaRPr sz="1000">
              <a:latin typeface="Calibri"/>
              <a:ea typeface="Calibri"/>
              <a:cs typeface="Calibri"/>
              <a:sym typeface="Calibri"/>
            </a:endParaRPr>
          </a:p>
        </p:txBody>
      </p:sp>
      <p:sp>
        <p:nvSpPr>
          <p:cNvPr id="1028" name="Google Shape;1028;p21"/>
          <p:cNvSpPr txBox="1"/>
          <p:nvPr/>
        </p:nvSpPr>
        <p:spPr>
          <a:xfrm>
            <a:off x="1131519" y="6253683"/>
            <a:ext cx="1388110" cy="1714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000">
                <a:latin typeface="Calibri"/>
                <a:ea typeface="Calibri"/>
                <a:cs typeface="Calibri"/>
                <a:sym typeface="Calibri"/>
              </a:rPr>
              <a:t>Based solely on bank debt.</a:t>
            </a:r>
            <a:endParaRPr sz="1000">
              <a:latin typeface="Calibri"/>
              <a:ea typeface="Calibri"/>
              <a:cs typeface="Calibri"/>
              <a:sym typeface="Calibri"/>
            </a:endParaRPr>
          </a:p>
        </p:txBody>
      </p:sp>
      <p:sp>
        <p:nvSpPr>
          <p:cNvPr id="1029" name="Google Shape;1029;p21"/>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3600" u="none" cap="none" strike="noStrike">
                <a:solidFill>
                  <a:srgbClr val="00467C"/>
                </a:solidFill>
                <a:latin typeface="Calibri"/>
                <a:ea typeface="Calibri"/>
                <a:cs typeface="Calibri"/>
                <a:sym typeface="Calibri"/>
              </a:rPr>
              <a:t>Increased Flexibility in Recent Bank Amendment</a:t>
            </a:r>
            <a:endParaRPr b="0" i="0" sz="3600" u="none" cap="none" strike="noStrike">
              <a:solidFill>
                <a:srgbClr val="00467C"/>
              </a:solidFill>
              <a:latin typeface="Calibri"/>
              <a:ea typeface="Calibri"/>
              <a:cs typeface="Calibri"/>
              <a:sym typeface="Calibri"/>
            </a:endParaRPr>
          </a:p>
        </p:txBody>
      </p:sp>
      <p:graphicFrame>
        <p:nvGraphicFramePr>
          <p:cNvPr id="1030" name="Google Shape;1030;p21"/>
          <p:cNvGraphicFramePr/>
          <p:nvPr/>
        </p:nvGraphicFramePr>
        <p:xfrm>
          <a:off x="7150734" y="4624578"/>
          <a:ext cx="3000000" cy="3000000"/>
        </p:xfrm>
        <a:graphic>
          <a:graphicData uri="http://schemas.openxmlformats.org/drawingml/2006/table">
            <a:tbl>
              <a:tblPr bandRow="1" firstRow="1">
                <a:noFill/>
                <a:tableStyleId>{E4D8673B-3A77-4B9D-A894-8CF66577AF22}</a:tableStyleId>
              </a:tblPr>
              <a:tblGrid>
                <a:gridCol w="1312725"/>
                <a:gridCol w="1356425"/>
                <a:gridCol w="1286625"/>
              </a:tblGrid>
              <a:tr h="342150">
                <a:tc>
                  <a:txBody>
                    <a:bodyPr/>
                    <a:lstStyle/>
                    <a:p>
                      <a:pPr indent="0" lvl="0" marL="0" marR="0" rtl="0" algn="l">
                        <a:spcBef>
                          <a:spcPts val="0"/>
                        </a:spcBef>
                        <a:spcAft>
                          <a:spcPts val="0"/>
                        </a:spcAft>
                        <a:buNone/>
                      </a:pPr>
                      <a:r>
                        <a:t/>
                      </a:r>
                      <a:endParaRPr sz="3600" u="none" cap="none" strike="noStrike"/>
                    </a:p>
                  </a:txBody>
                  <a:tcPr marT="0" marB="0" marR="0" marL="0"/>
                </a:tc>
                <a:tc>
                  <a:txBody>
                    <a:bodyPr/>
                    <a:lstStyle/>
                    <a:p>
                      <a:pPr indent="0" lvl="0" marL="0" marR="0" rtl="0" algn="l">
                        <a:spcBef>
                          <a:spcPts val="0"/>
                        </a:spcBef>
                        <a:spcAft>
                          <a:spcPts val="0"/>
                        </a:spcAft>
                        <a:buNone/>
                      </a:pPr>
                      <a:r>
                        <a:t/>
                      </a:r>
                      <a:endParaRPr sz="3600" u="none" cap="none" strike="noStrike"/>
                    </a:p>
                  </a:txBody>
                  <a:tcPr marT="0" marB="0" marR="0" marL="0"/>
                </a:tc>
                <a:tc>
                  <a:txBody>
                    <a:bodyPr/>
                    <a:lstStyle/>
                    <a:p>
                      <a:pPr indent="0" lvl="0" marL="0" marR="0" rtl="0" algn="l">
                        <a:spcBef>
                          <a:spcPts val="0"/>
                        </a:spcBef>
                        <a:spcAft>
                          <a:spcPts val="0"/>
                        </a:spcAft>
                        <a:buNone/>
                      </a:pPr>
                      <a:r>
                        <a:t/>
                      </a:r>
                      <a:endParaRPr sz="3600" u="none" cap="none" strike="noStrike"/>
                    </a:p>
                  </a:txBody>
                  <a:tcPr marT="0" marB="0" marR="0" marL="0"/>
                </a:tc>
              </a:tr>
              <a:tr h="201175">
                <a:tc>
                  <a:txBody>
                    <a:bodyPr/>
                    <a:lstStyle/>
                    <a:p>
                      <a:pPr indent="0" lvl="0" marL="0" marR="0" rtl="0" algn="l">
                        <a:spcBef>
                          <a:spcPts val="0"/>
                        </a:spcBef>
                        <a:spcAft>
                          <a:spcPts val="0"/>
                        </a:spcAft>
                        <a:buNone/>
                      </a:pPr>
                      <a:r>
                        <a:t/>
                      </a:r>
                      <a:endParaRPr sz="3600" u="none" cap="none" strike="noStrike"/>
                    </a:p>
                  </a:txBody>
                  <a:tcPr marT="0" marB="0" marR="0" marL="0"/>
                </a:tc>
                <a:tc>
                  <a:txBody>
                    <a:bodyPr/>
                    <a:lstStyle/>
                    <a:p>
                      <a:pPr indent="0" lvl="0" marL="0" marR="0" rtl="0" algn="l">
                        <a:spcBef>
                          <a:spcPts val="0"/>
                        </a:spcBef>
                        <a:spcAft>
                          <a:spcPts val="0"/>
                        </a:spcAft>
                        <a:buNone/>
                      </a:pPr>
                      <a:r>
                        <a:t/>
                      </a:r>
                      <a:endParaRPr sz="3600" u="none" cap="none" strike="noStrike"/>
                    </a:p>
                  </a:txBody>
                  <a:tcPr marT="0" marB="0" marR="0" marL="0"/>
                </a:tc>
                <a:tc>
                  <a:txBody>
                    <a:bodyPr/>
                    <a:lstStyle/>
                    <a:p>
                      <a:pPr indent="0" lvl="0" marL="0" marR="0" rtl="0" algn="l">
                        <a:spcBef>
                          <a:spcPts val="0"/>
                        </a:spcBef>
                        <a:spcAft>
                          <a:spcPts val="0"/>
                        </a:spcAft>
                        <a:buNone/>
                      </a:pPr>
                      <a:r>
                        <a:t/>
                      </a:r>
                      <a:endParaRPr sz="3600" u="none" cap="none" strike="noStrike"/>
                    </a:p>
                  </a:txBody>
                  <a:tcPr marT="0" marB="0" marR="0" marL="0"/>
                </a:tc>
              </a:tr>
              <a:tr h="201175">
                <a:tc>
                  <a:txBody>
                    <a:bodyPr/>
                    <a:lstStyle/>
                    <a:p>
                      <a:pPr indent="0" lvl="0" marL="0" marR="0" rtl="0" algn="l">
                        <a:spcBef>
                          <a:spcPts val="0"/>
                        </a:spcBef>
                        <a:spcAft>
                          <a:spcPts val="0"/>
                        </a:spcAft>
                        <a:buNone/>
                      </a:pPr>
                      <a:r>
                        <a:t/>
                      </a:r>
                      <a:endParaRPr sz="3600" u="none" cap="none" strike="noStrike"/>
                    </a:p>
                  </a:txBody>
                  <a:tcPr marT="0" marB="0" marR="0" marL="0"/>
                </a:tc>
                <a:tc>
                  <a:txBody>
                    <a:bodyPr/>
                    <a:lstStyle/>
                    <a:p>
                      <a:pPr indent="0" lvl="0" marL="0" marR="0" rtl="0" algn="l">
                        <a:spcBef>
                          <a:spcPts val="0"/>
                        </a:spcBef>
                        <a:spcAft>
                          <a:spcPts val="0"/>
                        </a:spcAft>
                        <a:buNone/>
                      </a:pPr>
                      <a:r>
                        <a:t/>
                      </a:r>
                      <a:endParaRPr sz="3600" u="none" cap="none" strike="noStrike"/>
                    </a:p>
                  </a:txBody>
                  <a:tcPr marT="0" marB="0" marR="0" marL="0"/>
                </a:tc>
                <a:tc>
                  <a:txBody>
                    <a:bodyPr/>
                    <a:lstStyle/>
                    <a:p>
                      <a:pPr indent="0" lvl="0" marL="0" marR="0" rtl="0" algn="l">
                        <a:spcBef>
                          <a:spcPts val="0"/>
                        </a:spcBef>
                        <a:spcAft>
                          <a:spcPts val="0"/>
                        </a:spcAft>
                        <a:buNone/>
                      </a:pPr>
                      <a:r>
                        <a:t/>
                      </a:r>
                      <a:endParaRPr sz="3600" u="none" cap="none" strike="noStrike"/>
                    </a:p>
                  </a:txBody>
                  <a:tcPr marT="0" marB="0" marR="0" marL="0"/>
                </a:tc>
              </a:tr>
              <a:tr h="201175">
                <a:tc>
                  <a:txBody>
                    <a:bodyPr/>
                    <a:lstStyle/>
                    <a:p>
                      <a:pPr indent="0" lvl="0" marL="0" marR="0" rtl="0" algn="l">
                        <a:spcBef>
                          <a:spcPts val="0"/>
                        </a:spcBef>
                        <a:spcAft>
                          <a:spcPts val="0"/>
                        </a:spcAft>
                        <a:buNone/>
                      </a:pPr>
                      <a:r>
                        <a:t/>
                      </a:r>
                      <a:endParaRPr sz="3600" u="none" cap="none" strike="noStrike"/>
                    </a:p>
                  </a:txBody>
                  <a:tcPr marT="0" marB="0" marR="0" marL="0"/>
                </a:tc>
                <a:tc>
                  <a:txBody>
                    <a:bodyPr/>
                    <a:lstStyle/>
                    <a:p>
                      <a:pPr indent="0" lvl="0" marL="0" marR="0" rtl="0" algn="l">
                        <a:spcBef>
                          <a:spcPts val="0"/>
                        </a:spcBef>
                        <a:spcAft>
                          <a:spcPts val="0"/>
                        </a:spcAft>
                        <a:buNone/>
                      </a:pPr>
                      <a:r>
                        <a:t/>
                      </a:r>
                      <a:endParaRPr sz="3600" u="none" cap="none" strike="noStrike"/>
                    </a:p>
                  </a:txBody>
                  <a:tcPr marT="0" marB="0" marR="0" marL="0"/>
                </a:tc>
                <a:tc>
                  <a:txBody>
                    <a:bodyPr/>
                    <a:lstStyle/>
                    <a:p>
                      <a:pPr indent="0" lvl="0" marL="0" marR="0" rtl="0" algn="l">
                        <a:spcBef>
                          <a:spcPts val="0"/>
                        </a:spcBef>
                        <a:spcAft>
                          <a:spcPts val="0"/>
                        </a:spcAft>
                        <a:buNone/>
                      </a:pPr>
                      <a:r>
                        <a:t/>
                      </a:r>
                      <a:endParaRPr sz="3600" u="none" cap="none" strike="noStrike"/>
                    </a:p>
                  </a:txBody>
                  <a:tcPr marT="0" marB="0" marR="0" marL="0"/>
                </a:tc>
              </a:tr>
              <a:tr h="201175">
                <a:tc>
                  <a:txBody>
                    <a:bodyPr/>
                    <a:lstStyle/>
                    <a:p>
                      <a:pPr indent="0" lvl="0" marL="0" marR="0" rtl="0" algn="l">
                        <a:spcBef>
                          <a:spcPts val="0"/>
                        </a:spcBef>
                        <a:spcAft>
                          <a:spcPts val="0"/>
                        </a:spcAft>
                        <a:buNone/>
                      </a:pPr>
                      <a:r>
                        <a:t/>
                      </a:r>
                      <a:endParaRPr sz="3600" u="none" cap="none" strike="noStrike"/>
                    </a:p>
                  </a:txBody>
                  <a:tcPr marT="0" marB="0" marR="0" marL="0"/>
                </a:tc>
                <a:tc>
                  <a:txBody>
                    <a:bodyPr/>
                    <a:lstStyle/>
                    <a:p>
                      <a:pPr indent="0" lvl="0" marL="0" marR="0" rtl="0" algn="l">
                        <a:spcBef>
                          <a:spcPts val="0"/>
                        </a:spcBef>
                        <a:spcAft>
                          <a:spcPts val="0"/>
                        </a:spcAft>
                        <a:buNone/>
                      </a:pPr>
                      <a:r>
                        <a:t/>
                      </a:r>
                      <a:endParaRPr sz="3600" u="none" cap="none" strike="noStrike"/>
                    </a:p>
                  </a:txBody>
                  <a:tcPr marT="0" marB="0" marR="0" marL="0"/>
                </a:tc>
                <a:tc>
                  <a:txBody>
                    <a:bodyPr/>
                    <a:lstStyle/>
                    <a:p>
                      <a:pPr indent="0" lvl="0" marL="0" marR="0" rtl="0" algn="l">
                        <a:spcBef>
                          <a:spcPts val="0"/>
                        </a:spcBef>
                        <a:spcAft>
                          <a:spcPts val="0"/>
                        </a:spcAft>
                        <a:buNone/>
                      </a:pPr>
                      <a:r>
                        <a:t/>
                      </a:r>
                      <a:endParaRPr sz="3600" u="none" cap="none" strike="noStrike"/>
                    </a:p>
                  </a:txBody>
                  <a:tcPr marT="0" marB="0" marR="0" marL="0"/>
                </a:tc>
              </a:tr>
              <a:tr h="176775">
                <a:tc>
                  <a:txBody>
                    <a:bodyPr/>
                    <a:lstStyle/>
                    <a:p>
                      <a:pPr indent="0" lvl="0" marL="0" marR="0" rtl="0" algn="l">
                        <a:spcBef>
                          <a:spcPts val="0"/>
                        </a:spcBef>
                        <a:spcAft>
                          <a:spcPts val="0"/>
                        </a:spcAft>
                        <a:buNone/>
                      </a:pPr>
                      <a:r>
                        <a:t/>
                      </a:r>
                      <a:endParaRPr sz="3600" u="none" cap="none" strike="noStrike"/>
                    </a:p>
                  </a:txBody>
                  <a:tcPr marT="0" marB="0" marR="0" marL="0"/>
                </a:tc>
                <a:tc>
                  <a:txBody>
                    <a:bodyPr/>
                    <a:lstStyle/>
                    <a:p>
                      <a:pPr indent="0" lvl="0" marL="0" marR="0" rtl="0" algn="l">
                        <a:spcBef>
                          <a:spcPts val="0"/>
                        </a:spcBef>
                        <a:spcAft>
                          <a:spcPts val="0"/>
                        </a:spcAft>
                        <a:buNone/>
                      </a:pPr>
                      <a:r>
                        <a:t/>
                      </a:r>
                      <a:endParaRPr sz="3600" u="none" cap="none" strike="noStrike"/>
                    </a:p>
                  </a:txBody>
                  <a:tcPr marT="0" marB="0" marR="0" marL="0"/>
                </a:tc>
                <a:tc>
                  <a:txBody>
                    <a:bodyPr/>
                    <a:lstStyle/>
                    <a:p>
                      <a:pPr indent="0" lvl="0" marL="0" marR="0" rtl="0" algn="l">
                        <a:spcBef>
                          <a:spcPts val="0"/>
                        </a:spcBef>
                        <a:spcAft>
                          <a:spcPts val="0"/>
                        </a:spcAft>
                        <a:buNone/>
                      </a:pPr>
                      <a:r>
                        <a:t/>
                      </a:r>
                      <a:endParaRPr sz="3600" u="none" cap="none" strike="noStrike"/>
                    </a:p>
                  </a:txBody>
                  <a:tcPr marT="0" marB="0" marR="0" marL="0"/>
                </a:tc>
              </a:tr>
            </a:tbl>
          </a:graphicData>
        </a:graphic>
      </p:graphicFrame>
      <p:sp>
        <p:nvSpPr>
          <p:cNvPr id="1031" name="Google Shape;1031;p21"/>
          <p:cNvSpPr/>
          <p:nvPr/>
        </p:nvSpPr>
        <p:spPr>
          <a:xfrm>
            <a:off x="0" y="0"/>
            <a:ext cx="12192000"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2" name="Google Shape;1032;p21"/>
          <p:cNvSpPr/>
          <p:nvPr/>
        </p:nvSpPr>
        <p:spPr>
          <a:xfrm>
            <a:off x="10347959" y="257556"/>
            <a:ext cx="1371600" cy="39928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3" name="Google Shape;1033;p21"/>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4" name="Google Shape;1034;p21"/>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5" name="Google Shape;1035;p21"/>
          <p:cNvSpPr/>
          <p:nvPr/>
        </p:nvSpPr>
        <p:spPr>
          <a:xfrm>
            <a:off x="7082028" y="2601467"/>
            <a:ext cx="1744980" cy="0"/>
          </a:xfrm>
          <a:custGeom>
            <a:rect b="b" l="l" r="r" t="t"/>
            <a:pathLst>
              <a:path extrusionOk="0" h="120000" w="120000">
                <a:moveTo>
                  <a:pt x="0" y="0"/>
                </a:moveTo>
                <a:lnTo>
                  <a:pt x="119965" y="0"/>
                </a:lnTo>
              </a:path>
            </a:pathLst>
          </a:custGeom>
          <a:noFill/>
          <a:ln cap="flat" cmpd="sng" w="9525">
            <a:solidFill>
              <a:srgbClr val="A4A4A4"/>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6" name="Google Shape;1036;p21"/>
          <p:cNvSpPr/>
          <p:nvPr/>
        </p:nvSpPr>
        <p:spPr>
          <a:xfrm>
            <a:off x="9403080" y="2592323"/>
            <a:ext cx="1744980" cy="0"/>
          </a:xfrm>
          <a:custGeom>
            <a:rect b="b" l="l" r="r" t="t"/>
            <a:pathLst>
              <a:path extrusionOk="0" h="120000" w="120000">
                <a:moveTo>
                  <a:pt x="0" y="0"/>
                </a:moveTo>
                <a:lnTo>
                  <a:pt x="119965" y="0"/>
                </a:lnTo>
              </a:path>
            </a:pathLst>
          </a:custGeom>
          <a:noFill/>
          <a:ln cap="flat" cmpd="sng" w="9525">
            <a:solidFill>
              <a:srgbClr val="A4A4A4"/>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7" name="Google Shape;1037;p21"/>
          <p:cNvSpPr/>
          <p:nvPr/>
        </p:nvSpPr>
        <p:spPr>
          <a:xfrm>
            <a:off x="8612123" y="3287267"/>
            <a:ext cx="914400" cy="0"/>
          </a:xfrm>
          <a:custGeom>
            <a:rect b="b" l="l" r="r" t="t"/>
            <a:pathLst>
              <a:path extrusionOk="0" h="120000" w="120000">
                <a:moveTo>
                  <a:pt x="0" y="0"/>
                </a:moveTo>
                <a:lnTo>
                  <a:pt x="120000" y="0"/>
                </a:lnTo>
              </a:path>
            </a:pathLst>
          </a:custGeom>
          <a:noFill/>
          <a:ln cap="flat" cmpd="sng" w="9525">
            <a:solidFill>
              <a:srgbClr val="A4A4A4"/>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8" name="Google Shape;1038;p21"/>
          <p:cNvSpPr/>
          <p:nvPr/>
        </p:nvSpPr>
        <p:spPr>
          <a:xfrm>
            <a:off x="10131552" y="3287267"/>
            <a:ext cx="1016000" cy="0"/>
          </a:xfrm>
          <a:custGeom>
            <a:rect b="b" l="l" r="r" t="t"/>
            <a:pathLst>
              <a:path extrusionOk="0" h="120000" w="120000">
                <a:moveTo>
                  <a:pt x="0" y="0"/>
                </a:moveTo>
                <a:lnTo>
                  <a:pt x="119955" y="0"/>
                </a:lnTo>
              </a:path>
            </a:pathLst>
          </a:custGeom>
          <a:noFill/>
          <a:ln cap="flat" cmpd="sng" w="9525">
            <a:solidFill>
              <a:srgbClr val="A4A4A4"/>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9" name="Google Shape;1039;p21"/>
          <p:cNvSpPr/>
          <p:nvPr/>
        </p:nvSpPr>
        <p:spPr>
          <a:xfrm>
            <a:off x="7082028" y="3288791"/>
            <a:ext cx="274320" cy="0"/>
          </a:xfrm>
          <a:custGeom>
            <a:rect b="b" l="l" r="r" t="t"/>
            <a:pathLst>
              <a:path extrusionOk="0" h="120000" w="120000">
                <a:moveTo>
                  <a:pt x="0" y="0"/>
                </a:moveTo>
                <a:lnTo>
                  <a:pt x="120000" y="0"/>
                </a:lnTo>
              </a:path>
            </a:pathLst>
          </a:custGeom>
          <a:noFill/>
          <a:ln cap="flat" cmpd="sng" w="9525">
            <a:solidFill>
              <a:srgbClr val="A4A4A4"/>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0" name="Google Shape;1040;p21"/>
          <p:cNvSpPr/>
          <p:nvPr/>
        </p:nvSpPr>
        <p:spPr>
          <a:xfrm>
            <a:off x="7914131" y="3279647"/>
            <a:ext cx="274320" cy="0"/>
          </a:xfrm>
          <a:custGeom>
            <a:rect b="b" l="l" r="r" t="t"/>
            <a:pathLst>
              <a:path extrusionOk="0" h="120000" w="120000">
                <a:moveTo>
                  <a:pt x="0" y="0"/>
                </a:moveTo>
                <a:lnTo>
                  <a:pt x="120000" y="0"/>
                </a:lnTo>
              </a:path>
            </a:pathLst>
          </a:custGeom>
          <a:noFill/>
          <a:ln cap="flat" cmpd="sng" w="9525">
            <a:solidFill>
              <a:srgbClr val="A4A4A4"/>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aphicFrame>
        <p:nvGraphicFramePr>
          <p:cNvPr id="1041" name="Google Shape;1041;p21"/>
          <p:cNvGraphicFramePr/>
          <p:nvPr/>
        </p:nvGraphicFramePr>
        <p:xfrm>
          <a:off x="746239" y="1211008"/>
          <a:ext cx="3000000" cy="3000000"/>
        </p:xfrm>
        <a:graphic>
          <a:graphicData uri="http://schemas.openxmlformats.org/drawingml/2006/table">
            <a:tbl>
              <a:tblPr bandRow="1" firstRow="1">
                <a:noFill/>
                <a:tableStyleId>{E4D8673B-3A77-4B9D-A894-8CF66577AF22}</a:tableStyleId>
              </a:tblPr>
              <a:tblGrid>
                <a:gridCol w="3040325"/>
                <a:gridCol w="3081975"/>
                <a:gridCol w="745425"/>
                <a:gridCol w="745225"/>
                <a:gridCol w="745225"/>
                <a:gridCol w="745225"/>
                <a:gridCol w="745225"/>
                <a:gridCol w="797825"/>
              </a:tblGrid>
              <a:tr h="5511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2540" lvl="0" marL="2540" marR="0" rtl="0" algn="ctr">
                        <a:lnSpc>
                          <a:spcPct val="100000"/>
                        </a:lnSpc>
                        <a:spcBef>
                          <a:spcPts val="0"/>
                        </a:spcBef>
                        <a:spcAft>
                          <a:spcPts val="0"/>
                        </a:spcAft>
                        <a:buNone/>
                      </a:pPr>
                      <a:r>
                        <a:rPr b="0" lang="en-US" sz="1400" u="none" cap="none" strike="noStrike">
                          <a:solidFill>
                            <a:srgbClr val="004678"/>
                          </a:solidFill>
                          <a:latin typeface="Calibri"/>
                          <a:ea typeface="Calibri"/>
                          <a:cs typeface="Calibri"/>
                          <a:sym typeface="Calibri"/>
                        </a:rPr>
                        <a:t>Item</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tcPr>
                </a:tc>
                <a:tc>
                  <a:txBody>
                    <a:bodyPr/>
                    <a:lstStyle/>
                    <a:p>
                      <a:pPr indent="0" lvl="0" marL="0" marR="1235075" rtl="0" algn="r">
                        <a:lnSpc>
                          <a:spcPct val="100000"/>
                        </a:lnSpc>
                        <a:spcBef>
                          <a:spcPts val="0"/>
                        </a:spcBef>
                        <a:spcAft>
                          <a:spcPts val="0"/>
                        </a:spcAft>
                        <a:buNone/>
                      </a:pPr>
                      <a:r>
                        <a:rPr b="0" lang="en-US" sz="1400" u="none" cap="none" strike="noStrike">
                          <a:solidFill>
                            <a:srgbClr val="004678"/>
                          </a:solidFill>
                          <a:latin typeface="Calibri"/>
                          <a:ea typeface="Calibri"/>
                          <a:cs typeface="Calibri"/>
                          <a:sym typeface="Calibri"/>
                        </a:rPr>
                        <a:t>Updates</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tcPr>
                </a:tc>
                <a:tc gridSpan="6">
                  <a:txBody>
                    <a:bodyPr/>
                    <a:lstStyle/>
                    <a:p>
                      <a:pPr indent="-634" lvl="0" marL="699135" marR="0" rtl="0" algn="l">
                        <a:lnSpc>
                          <a:spcPct val="100000"/>
                        </a:lnSpc>
                        <a:spcBef>
                          <a:spcPts val="0"/>
                        </a:spcBef>
                        <a:spcAft>
                          <a:spcPts val="0"/>
                        </a:spcAft>
                        <a:buNone/>
                      </a:pPr>
                      <a:r>
                        <a:rPr b="0" lang="en-US" sz="1400" u="none" cap="none" strike="noStrike">
                          <a:solidFill>
                            <a:srgbClr val="004678"/>
                          </a:solidFill>
                          <a:latin typeface="Calibri"/>
                          <a:ea typeface="Calibri"/>
                          <a:cs typeface="Calibri"/>
                          <a:sym typeface="Calibri"/>
                        </a:rPr>
                        <a:t>Revised Financial Covenants and Pricing Grid</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tcPr>
                </a:tc>
                <a:tc hMerge="1"/>
                <a:tc hMerge="1"/>
                <a:tc hMerge="1"/>
                <a:tc hMerge="1"/>
                <a:tc hMerge="1"/>
              </a:tr>
              <a:tr h="316425">
                <a:tc rowSpan="2">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6350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Commitments &amp; Borrowing Base</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004678"/>
                    </a:solidFill>
                  </a:tcPr>
                </a:tc>
                <a:tc rowSpan="2">
                  <a:txBody>
                    <a:bodyPr/>
                    <a:lstStyle/>
                    <a:p>
                      <a:pPr indent="0" lvl="0" marL="0" marR="0" rtl="0" algn="l">
                        <a:lnSpc>
                          <a:spcPct val="100000"/>
                        </a:lnSpc>
                        <a:spcBef>
                          <a:spcPts val="0"/>
                        </a:spcBef>
                        <a:spcAft>
                          <a:spcPts val="0"/>
                        </a:spcAft>
                        <a:buNone/>
                      </a:pPr>
                      <a:r>
                        <a:t/>
                      </a:r>
                      <a:endParaRPr sz="1050" u="none" cap="none" strike="noStrike">
                        <a:latin typeface="Times New Roman"/>
                        <a:ea typeface="Times New Roman"/>
                        <a:cs typeface="Times New Roman"/>
                        <a:sym typeface="Times New Roman"/>
                      </a:endParaRPr>
                    </a:p>
                    <a:p>
                      <a:pPr indent="-297180" lvl="0" marL="373380" marR="0" rtl="0" algn="l">
                        <a:lnSpc>
                          <a:spcPct val="100000"/>
                        </a:lnSpc>
                        <a:spcBef>
                          <a:spcPts val="0"/>
                        </a:spcBef>
                        <a:spcAft>
                          <a:spcPts val="0"/>
                        </a:spcAft>
                        <a:buSzPts val="1250"/>
                        <a:buFont typeface="Calibri"/>
                        <a:buChar char="•"/>
                      </a:pPr>
                      <a:r>
                        <a:rPr b="0" lang="en-US" sz="1400" u="none" cap="none" strike="noStrike">
                          <a:latin typeface="Calibri"/>
                          <a:ea typeface="Calibri"/>
                          <a:cs typeface="Calibri"/>
                          <a:sym typeface="Calibri"/>
                        </a:rPr>
                        <a:t>Reaffirmed at $1.05 billion</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E7E9EB"/>
                    </a:solidFill>
                  </a:tcPr>
                </a:tc>
                <a:tc rowSpan="2">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10160" lvl="0" marL="187960" marR="0" rtl="0" algn="l">
                        <a:lnSpc>
                          <a:spcPct val="100000"/>
                        </a:lnSpc>
                        <a:spcBef>
                          <a:spcPts val="5"/>
                        </a:spcBef>
                        <a:spcAft>
                          <a:spcPts val="0"/>
                        </a:spcAft>
                        <a:buNone/>
                      </a:pPr>
                      <a:r>
                        <a:rPr b="0" lang="en-US" sz="1400" u="none" cap="none" strike="noStrike">
                          <a:solidFill>
                            <a:srgbClr val="FFFFFF"/>
                          </a:solidFill>
                          <a:latin typeface="Calibri"/>
                          <a:ea typeface="Calibri"/>
                          <a:cs typeface="Calibri"/>
                          <a:sym typeface="Calibri"/>
                        </a:rPr>
                        <a:t>2017</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004678"/>
                    </a:solidFill>
                  </a:tcPr>
                </a:tc>
                <a:tc gridSpan="4">
                  <a:txBody>
                    <a:bodyPr/>
                    <a:lstStyle/>
                    <a:p>
                      <a:pPr indent="-2540" lvl="0" marL="254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2018</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004678"/>
                    </a:solidFill>
                  </a:tcPr>
                </a:tc>
                <a:tc hMerge="1"/>
                <a:tc hMerge="1"/>
                <a:tc hMerge="1"/>
                <a:tc rowSpan="2">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6984" lvl="0" marL="235584" marR="0" rtl="0" algn="l">
                        <a:lnSpc>
                          <a:spcPct val="100000"/>
                        </a:lnSpc>
                        <a:spcBef>
                          <a:spcPts val="5"/>
                        </a:spcBef>
                        <a:spcAft>
                          <a:spcPts val="0"/>
                        </a:spcAft>
                        <a:buNone/>
                      </a:pPr>
                      <a:r>
                        <a:rPr b="0" lang="en-US" sz="1400" u="none" cap="none" strike="noStrike">
                          <a:solidFill>
                            <a:srgbClr val="FFFFFF"/>
                          </a:solidFill>
                          <a:latin typeface="Calibri"/>
                          <a:ea typeface="Calibri"/>
                          <a:cs typeface="Calibri"/>
                          <a:sym typeface="Calibri"/>
                        </a:rPr>
                        <a:t>2019</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004678"/>
                    </a:solidFill>
                  </a:tcPr>
                </a:tc>
              </a:tr>
              <a:tr h="259525">
                <a:tc vMerge="1"/>
                <a:tc vMerge="1"/>
                <a:tc vMerge="1"/>
                <a:tc>
                  <a:txBody>
                    <a:bodyPr/>
                    <a:lstStyle/>
                    <a:p>
                      <a:pPr indent="-2540" lvl="0" marL="254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Q1</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004678"/>
                    </a:solidFill>
                  </a:tcPr>
                </a:tc>
                <a:tc>
                  <a:txBody>
                    <a:bodyPr/>
                    <a:lstStyle/>
                    <a:p>
                      <a:pPr indent="-2540" lvl="0" marL="254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Q2</a:t>
                      </a:r>
                      <a:endParaRPr sz="1400" u="none" cap="none" strike="noStrike">
                        <a:latin typeface="Calibri"/>
                        <a:ea typeface="Calibri"/>
                        <a:cs typeface="Calibri"/>
                        <a:sym typeface="Calibri"/>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004678"/>
                    </a:solidFill>
                  </a:tcPr>
                </a:tc>
                <a:tc>
                  <a:txBody>
                    <a:bodyPr/>
                    <a:lstStyle/>
                    <a:p>
                      <a:pPr indent="-2540" lvl="0" marL="254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Q3</a:t>
                      </a:r>
                      <a:endParaRPr sz="1400" u="none" cap="none" strike="noStrike">
                        <a:latin typeface="Calibri"/>
                        <a:ea typeface="Calibri"/>
                        <a:cs typeface="Calibri"/>
                        <a:sym typeface="Calibri"/>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004678"/>
                    </a:solidFill>
                  </a:tcPr>
                </a:tc>
                <a:tc>
                  <a:txBody>
                    <a:bodyPr/>
                    <a:lstStyle/>
                    <a:p>
                      <a:pPr indent="-2540" lvl="0" marL="254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Q4</a:t>
                      </a:r>
                      <a:endParaRPr sz="1400" u="none" cap="none" strike="noStrike">
                        <a:latin typeface="Calibri"/>
                        <a:ea typeface="Calibri"/>
                        <a:cs typeface="Calibri"/>
                        <a:sym typeface="Calibri"/>
                      </a:endParaRPr>
                    </a:p>
                  </a:txBody>
                  <a:tcPr marT="0" marB="0" marR="0" marL="0">
                    <a:lnL cap="flat" cmpd="sng" w="9525">
                      <a:solidFill>
                        <a:srgbClr val="FFFFFF"/>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004678"/>
                    </a:solidFill>
                  </a:tcPr>
                </a:tc>
                <a:tc vMerge="1"/>
              </a:tr>
              <a:tr h="511300">
                <a:tc>
                  <a:txBody>
                    <a:bodyPr/>
                    <a:lstStyle/>
                    <a:p>
                      <a:pPr indent="0" lvl="0" marL="6350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Total Net Debt to EBITDAX (max)</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004678"/>
                    </a:solidFill>
                  </a:tcPr>
                </a:tc>
                <a:tc>
                  <a:txBody>
                    <a:bodyPr/>
                    <a:lstStyle/>
                    <a:p>
                      <a:pPr indent="-297180" lvl="0" marL="373380" marR="1262380" rtl="0" algn="l">
                        <a:lnSpc>
                          <a:spcPct val="100000"/>
                        </a:lnSpc>
                        <a:spcBef>
                          <a:spcPts val="0"/>
                        </a:spcBef>
                        <a:spcAft>
                          <a:spcPts val="0"/>
                        </a:spcAft>
                        <a:buSzPts val="1600"/>
                        <a:buFont typeface="Arial"/>
                        <a:buChar char="•"/>
                      </a:pPr>
                      <a:r>
                        <a:rPr b="0" lang="en-US" sz="1400" u="none" cap="none" strike="noStrike">
                          <a:latin typeface="Calibri"/>
                          <a:ea typeface="Calibri"/>
                          <a:cs typeface="Calibri"/>
                          <a:sym typeface="Calibri"/>
                        </a:rPr>
                        <a:t>Eliminated covenant</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E7E9EB"/>
                    </a:solidFill>
                  </a:tcPr>
                </a:tc>
                <a:tc gridSpan="6">
                  <a:txBody>
                    <a:bodyPr/>
                    <a:lstStyle/>
                    <a:p>
                      <a:pPr indent="-634" lvl="0" marL="203834" marR="0" rtl="0" algn="l">
                        <a:lnSpc>
                          <a:spcPct val="100000"/>
                        </a:lnSpc>
                        <a:spcBef>
                          <a:spcPts val="0"/>
                        </a:spcBef>
                        <a:spcAft>
                          <a:spcPts val="0"/>
                        </a:spcAft>
                        <a:buNone/>
                      </a:pPr>
                      <a:r>
                        <a:rPr b="0" lang="en-US" sz="1400" u="none" cap="none" strike="noStrike">
                          <a:latin typeface="Calibri"/>
                          <a:ea typeface="Calibri"/>
                          <a:cs typeface="Calibri"/>
                          <a:sym typeface="Calibri"/>
                        </a:rPr>
                        <a:t> 	N/A</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tcPr>
                </a:tc>
                <a:tc hMerge="1"/>
                <a:tc hMerge="1"/>
                <a:tc hMerge="1"/>
                <a:tc hMerge="1"/>
                <a:tc hMerge="1"/>
              </a:tr>
              <a:tr h="873050">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63500" marR="0" rtl="0" algn="l">
                        <a:lnSpc>
                          <a:spcPct val="100000"/>
                        </a:lnSpc>
                        <a:spcBef>
                          <a:spcPts val="930"/>
                        </a:spcBef>
                        <a:spcAft>
                          <a:spcPts val="0"/>
                        </a:spcAft>
                        <a:buNone/>
                      </a:pPr>
                      <a:r>
                        <a:rPr b="0" lang="en-US" sz="1400" u="none" cap="none" strike="noStrike">
                          <a:solidFill>
                            <a:srgbClr val="FFFFFF"/>
                          </a:solidFill>
                          <a:latin typeface="Calibri"/>
                          <a:ea typeface="Calibri"/>
                          <a:cs typeface="Calibri"/>
                          <a:sym typeface="Calibri"/>
                        </a:rPr>
                        <a:t>Senior Secured Debt</a:t>
                      </a:r>
                      <a:r>
                        <a:rPr b="0" baseline="30000" lang="en-US" sz="1350" u="none" cap="none" strike="noStrike">
                          <a:solidFill>
                            <a:srgbClr val="FFFFFF"/>
                          </a:solidFill>
                          <a:latin typeface="Calibri"/>
                          <a:ea typeface="Calibri"/>
                          <a:cs typeface="Calibri"/>
                          <a:sym typeface="Calibri"/>
                        </a:rPr>
                        <a:t>(1) </a:t>
                      </a:r>
                      <a:r>
                        <a:rPr b="0" lang="en-US" sz="1400" u="none" cap="none" strike="noStrike">
                          <a:solidFill>
                            <a:srgbClr val="FFFFFF"/>
                          </a:solidFill>
                          <a:latin typeface="Calibri"/>
                          <a:ea typeface="Calibri"/>
                          <a:cs typeface="Calibri"/>
                          <a:sym typeface="Calibri"/>
                        </a:rPr>
                        <a:t>to EBITDAX (max)</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004678"/>
                    </a:solidFill>
                  </a:tcPr>
                </a:tc>
                <a:tc>
                  <a:txBody>
                    <a:bodyPr/>
                    <a:lstStyle/>
                    <a:p>
                      <a:pPr indent="-297180" lvl="0" marL="373380" marR="0" rtl="0" algn="l">
                        <a:lnSpc>
                          <a:spcPct val="100000"/>
                        </a:lnSpc>
                        <a:spcBef>
                          <a:spcPts val="0"/>
                        </a:spcBef>
                        <a:spcAft>
                          <a:spcPts val="0"/>
                        </a:spcAft>
                        <a:buSzPts val="1400"/>
                        <a:buFont typeface="Arial"/>
                        <a:buChar char="•"/>
                      </a:pPr>
                      <a:r>
                        <a:rPr b="0" lang="en-US" sz="1400" u="none" cap="none" strike="noStrike">
                          <a:latin typeface="Calibri"/>
                          <a:ea typeface="Calibri"/>
                          <a:cs typeface="Calibri"/>
                          <a:sym typeface="Calibri"/>
                        </a:rPr>
                        <a:t>3.0x ratio extended through Q1 2018</a:t>
                      </a:r>
                      <a:endParaRPr sz="1400" u="none" cap="none" strike="noStrike">
                        <a:latin typeface="Calibri"/>
                        <a:ea typeface="Calibri"/>
                        <a:cs typeface="Calibri"/>
                        <a:sym typeface="Calibri"/>
                      </a:endParaRPr>
                    </a:p>
                    <a:p>
                      <a:pPr indent="-297180" lvl="0" marL="373380" marR="206375" rtl="0" algn="l">
                        <a:lnSpc>
                          <a:spcPct val="100000"/>
                        </a:lnSpc>
                        <a:spcBef>
                          <a:spcPts val="0"/>
                        </a:spcBef>
                        <a:spcAft>
                          <a:spcPts val="0"/>
                        </a:spcAft>
                        <a:buSzPts val="1400"/>
                        <a:buFont typeface="Arial"/>
                        <a:buChar char="•"/>
                      </a:pPr>
                      <a:r>
                        <a:rPr b="0" lang="en-US" sz="1400" u="none" cap="none" strike="noStrike">
                          <a:latin typeface="Calibri"/>
                          <a:ea typeface="Calibri"/>
                          <a:cs typeface="Calibri"/>
                          <a:sym typeface="Calibri"/>
                        </a:rPr>
                        <a:t>2.5x ratio added through remaining  term of facility</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E7E9EB"/>
                    </a:solidFill>
                  </a:tcPr>
                </a:tc>
                <a:tc gridSpan="2">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634" lvl="0" marL="203834" marR="0" rtl="0" algn="l">
                        <a:lnSpc>
                          <a:spcPct val="100000"/>
                        </a:lnSpc>
                        <a:spcBef>
                          <a:spcPts val="0"/>
                        </a:spcBef>
                        <a:spcAft>
                          <a:spcPts val="0"/>
                        </a:spcAft>
                        <a:buNone/>
                      </a:pPr>
                      <a:r>
                        <a:rPr b="0" baseline="30000" lang="en-US" sz="2100" u="none" cap="none" strike="noStrike">
                          <a:latin typeface="Calibri"/>
                          <a:ea typeface="Calibri"/>
                          <a:cs typeface="Calibri"/>
                          <a:sym typeface="Calibri"/>
                        </a:rPr>
                        <a:t> 	</a:t>
                      </a:r>
                      <a:r>
                        <a:rPr b="0" lang="en-US" sz="1400" u="none" cap="none" strike="noStrike">
                          <a:latin typeface="Calibri"/>
                          <a:ea typeface="Calibri"/>
                          <a:cs typeface="Calibri"/>
                          <a:sym typeface="Calibri"/>
                        </a:rPr>
                        <a:t>3.0x</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FFFFFF"/>
                    </a:solidFill>
                  </a:tcPr>
                </a:tc>
                <a:tc hMerge="1"/>
                <a:tc gridSpan="4">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1904" lvl="0" marL="243204" marR="0" rtl="0" algn="l">
                        <a:lnSpc>
                          <a:spcPct val="100000"/>
                        </a:lnSpc>
                        <a:spcBef>
                          <a:spcPts val="944"/>
                        </a:spcBef>
                        <a:spcAft>
                          <a:spcPts val="0"/>
                        </a:spcAft>
                        <a:buNone/>
                      </a:pPr>
                      <a:r>
                        <a:rPr b="0" lang="en-US" sz="1400" u="none" cap="none" strike="noStrike">
                          <a:latin typeface="Calibri"/>
                          <a:ea typeface="Calibri"/>
                          <a:cs typeface="Calibri"/>
                          <a:sym typeface="Calibri"/>
                        </a:rPr>
                        <a:t> 	2.5x   	</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FFFFFF"/>
                    </a:solidFill>
                  </a:tcPr>
                </a:tc>
                <a:tc hMerge="1"/>
                <a:tc hMerge="1"/>
                <a:tc hMerge="1"/>
              </a:tr>
              <a:tr h="897375">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63500" marR="0" rtl="0" algn="l">
                        <a:lnSpc>
                          <a:spcPct val="100000"/>
                        </a:lnSpc>
                        <a:spcBef>
                          <a:spcPts val="1055"/>
                        </a:spcBef>
                        <a:spcAft>
                          <a:spcPts val="0"/>
                        </a:spcAft>
                        <a:buNone/>
                      </a:pPr>
                      <a:r>
                        <a:rPr b="0" lang="en-US" sz="1400" u="none" cap="none" strike="noStrike">
                          <a:solidFill>
                            <a:srgbClr val="FFFFFF"/>
                          </a:solidFill>
                          <a:latin typeface="Calibri"/>
                          <a:ea typeface="Calibri"/>
                          <a:cs typeface="Calibri"/>
                          <a:sym typeface="Calibri"/>
                        </a:rPr>
                        <a:t>EBITDAX to Interest Charges (min)</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004678"/>
                    </a:solidFill>
                  </a:tcPr>
                </a:tc>
                <a:tc>
                  <a:txBody>
                    <a:bodyPr/>
                    <a:lstStyle/>
                    <a:p>
                      <a:pPr indent="0" lvl="0" marL="0" marR="0" rtl="0" algn="l">
                        <a:lnSpc>
                          <a:spcPct val="100000"/>
                        </a:lnSpc>
                        <a:spcBef>
                          <a:spcPts val="0"/>
                        </a:spcBef>
                        <a:spcAft>
                          <a:spcPts val="0"/>
                        </a:spcAft>
                        <a:buNone/>
                      </a:pPr>
                      <a:r>
                        <a:t/>
                      </a:r>
                      <a:endParaRPr sz="1650" u="none" cap="none" strike="noStrike">
                        <a:latin typeface="Times New Roman"/>
                        <a:ea typeface="Times New Roman"/>
                        <a:cs typeface="Times New Roman"/>
                        <a:sym typeface="Times New Roman"/>
                      </a:endParaRPr>
                    </a:p>
                    <a:p>
                      <a:pPr indent="-297180" lvl="0" marL="373380" marR="125729" rtl="0" algn="l">
                        <a:lnSpc>
                          <a:spcPct val="107857"/>
                        </a:lnSpc>
                        <a:spcBef>
                          <a:spcPts val="0"/>
                        </a:spcBef>
                        <a:spcAft>
                          <a:spcPts val="0"/>
                        </a:spcAft>
                        <a:buSzPts val="1400"/>
                        <a:buFont typeface="Arial"/>
                        <a:buChar char="•"/>
                      </a:pPr>
                      <a:r>
                        <a:rPr b="0" lang="en-US" sz="1400" u="none" cap="none" strike="noStrike">
                          <a:latin typeface="Calibri"/>
                          <a:ea typeface="Calibri"/>
                          <a:cs typeface="Calibri"/>
                          <a:sym typeface="Calibri"/>
                        </a:rPr>
                        <a:t>Extended through remaining term of  facility</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E7E9EB"/>
                    </a:solidFill>
                  </a:tcPr>
                </a:tc>
                <a:tc gridSpan="6">
                  <a:txBody>
                    <a:bodyPr/>
                    <a:lstStyle/>
                    <a:p>
                      <a:pPr indent="0" lvl="0" marL="0" marR="0" rtl="0" algn="l">
                        <a:lnSpc>
                          <a:spcPct val="100000"/>
                        </a:lnSpc>
                        <a:spcBef>
                          <a:spcPts val="0"/>
                        </a:spcBef>
                        <a:spcAft>
                          <a:spcPts val="0"/>
                        </a:spcAft>
                        <a:buNone/>
                      </a:pPr>
                      <a:r>
                        <a:t/>
                      </a:r>
                      <a:endParaRPr sz="2250" u="none" cap="none" strike="noStrike">
                        <a:latin typeface="Times New Roman"/>
                        <a:ea typeface="Times New Roman"/>
                        <a:cs typeface="Times New Roman"/>
                        <a:sym typeface="Times New Roman"/>
                      </a:endParaRPr>
                    </a:p>
                    <a:p>
                      <a:pPr indent="-634" lvl="0" marL="203834" marR="0" rtl="0" algn="l">
                        <a:lnSpc>
                          <a:spcPct val="100000"/>
                        </a:lnSpc>
                        <a:spcBef>
                          <a:spcPts val="0"/>
                        </a:spcBef>
                        <a:spcAft>
                          <a:spcPts val="0"/>
                        </a:spcAft>
                        <a:buNone/>
                      </a:pPr>
                      <a:r>
                        <a:rPr b="0" baseline="30000" lang="en-US" sz="2100" u="sng" cap="none" strike="noStrike">
                          <a:latin typeface="Calibri"/>
                          <a:ea typeface="Calibri"/>
                          <a:cs typeface="Calibri"/>
                          <a:sym typeface="Calibri"/>
                        </a:rPr>
                        <a:t> 	</a:t>
                      </a:r>
                      <a:r>
                        <a:rPr b="0" baseline="30000" lang="en-US" sz="2100" u="none" cap="none" strike="noStrike">
                          <a:latin typeface="Calibri"/>
                          <a:ea typeface="Calibri"/>
                          <a:cs typeface="Calibri"/>
                          <a:sym typeface="Calibri"/>
                        </a:rPr>
                        <a:t>	</a:t>
                      </a:r>
                      <a:r>
                        <a:rPr b="0" lang="en-US" sz="1400" u="none" cap="none" strike="noStrike">
                          <a:latin typeface="Calibri"/>
                          <a:ea typeface="Calibri"/>
                          <a:cs typeface="Calibri"/>
                          <a:sym typeface="Calibri"/>
                        </a:rPr>
                        <a:t>1.25x	</a:t>
                      </a:r>
                      <a:r>
                        <a:rPr b="0" baseline="30000" lang="en-US" sz="2100" u="sng" cap="none" strike="noStrike">
                          <a:latin typeface="Calibri"/>
                          <a:ea typeface="Calibri"/>
                          <a:cs typeface="Calibri"/>
                          <a:sym typeface="Calibri"/>
                        </a:rPr>
                        <a:t> 	</a:t>
                      </a:r>
                      <a:endParaRPr baseline="30000" sz="21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tcPr>
                </a:tc>
                <a:tc hMerge="1"/>
                <a:tc hMerge="1"/>
                <a:tc hMerge="1"/>
                <a:tc hMerge="1"/>
                <a:tc hMerge="1"/>
              </a:tr>
              <a:tr h="1525975">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l">
                        <a:lnSpc>
                          <a:spcPct val="100000"/>
                        </a:lnSpc>
                        <a:spcBef>
                          <a:spcPts val="5"/>
                        </a:spcBef>
                        <a:spcAft>
                          <a:spcPts val="0"/>
                        </a:spcAft>
                        <a:buNone/>
                      </a:pPr>
                      <a:r>
                        <a:t/>
                      </a:r>
                      <a:endParaRPr sz="1650" u="none" cap="none" strike="noStrike">
                        <a:latin typeface="Times New Roman"/>
                        <a:ea typeface="Times New Roman"/>
                        <a:cs typeface="Times New Roman"/>
                        <a:sym typeface="Times New Roman"/>
                      </a:endParaRPr>
                    </a:p>
                    <a:p>
                      <a:pPr indent="-10160" lvl="0" marL="8636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Pricing Grid</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004678"/>
                    </a:solidFill>
                  </a:tcPr>
                </a:tc>
                <a:tc>
                  <a:txBody>
                    <a:bodyPr/>
                    <a:lstStyle/>
                    <a:p>
                      <a:pPr indent="0" lvl="0" marL="0" marR="0" rtl="0" algn="l">
                        <a:lnSpc>
                          <a:spcPct val="100000"/>
                        </a:lnSpc>
                        <a:spcBef>
                          <a:spcPts val="5"/>
                        </a:spcBef>
                        <a:spcAft>
                          <a:spcPts val="0"/>
                        </a:spcAft>
                        <a:buNone/>
                      </a:pPr>
                      <a:r>
                        <a:t/>
                      </a:r>
                      <a:endParaRPr sz="2000" u="none" cap="none" strike="noStrike">
                        <a:latin typeface="Times New Roman"/>
                        <a:ea typeface="Times New Roman"/>
                        <a:cs typeface="Times New Roman"/>
                        <a:sym typeface="Times New Roman"/>
                      </a:endParaRPr>
                    </a:p>
                    <a:p>
                      <a:pPr indent="-297180" lvl="0" marL="373380" marR="1296035" rtl="0" algn="l">
                        <a:lnSpc>
                          <a:spcPct val="100000"/>
                        </a:lnSpc>
                        <a:spcBef>
                          <a:spcPts val="0"/>
                        </a:spcBef>
                        <a:spcAft>
                          <a:spcPts val="0"/>
                        </a:spcAft>
                        <a:buSzPts val="1400"/>
                        <a:buFont typeface="Arial"/>
                        <a:buChar char="•"/>
                      </a:pPr>
                      <a:r>
                        <a:rPr b="0" lang="en-US" sz="1400" u="none" cap="none" strike="noStrike">
                          <a:latin typeface="Calibri"/>
                          <a:ea typeface="Calibri"/>
                          <a:cs typeface="Calibri"/>
                          <a:sym typeface="Calibri"/>
                        </a:rPr>
                        <a:t>Increased by 50</a:t>
                      </a:r>
                      <a:r>
                        <a:rPr lang="en-US"/>
                        <a:t> </a:t>
                      </a:r>
                      <a:r>
                        <a:rPr b="0" lang="en-US" sz="1400" u="none" cap="none" strike="noStrike">
                          <a:latin typeface="Calibri"/>
                          <a:ea typeface="Calibri"/>
                          <a:cs typeface="Calibri"/>
                          <a:sym typeface="Calibri"/>
                        </a:rPr>
                        <a:t>bps</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E7E9EB"/>
                    </a:solidFill>
                  </a:tcPr>
                </a:tc>
                <a:tc gridSpan="6">
                  <a:txBody>
                    <a:bodyPr/>
                    <a:lstStyle/>
                    <a:p>
                      <a:pPr indent="-443865" lvl="0" marL="774065" marR="254000" rtl="0" algn="l">
                        <a:lnSpc>
                          <a:spcPct val="110000"/>
                        </a:lnSpc>
                        <a:spcBef>
                          <a:spcPts val="0"/>
                        </a:spcBef>
                        <a:spcAft>
                          <a:spcPts val="0"/>
                        </a:spcAft>
                        <a:buNone/>
                      </a:pPr>
                      <a:r>
                        <a:rPr b="0" lang="en-US" sz="1200" u="sng" cap="none" strike="noStrike">
                          <a:latin typeface="Calibri"/>
                          <a:ea typeface="Calibri"/>
                          <a:cs typeface="Calibri"/>
                          <a:sym typeface="Calibri"/>
                        </a:rPr>
                        <a:t>  Utilization Based	Libor margin (bps)	ABR margin (bps) 	</a:t>
                      </a:r>
                      <a:r>
                        <a:rPr b="0" lang="en-US" sz="1200" u="none" cap="none" strike="noStrike">
                          <a:latin typeface="Calibri"/>
                          <a:ea typeface="Calibri"/>
                          <a:cs typeface="Calibri"/>
                          <a:sym typeface="Calibri"/>
                        </a:rPr>
                        <a:t> X &gt;90%		350		250</a:t>
                      </a:r>
                      <a:endParaRPr sz="1200" u="none" cap="none" strike="noStrike">
                        <a:latin typeface="Calibri"/>
                        <a:ea typeface="Calibri"/>
                        <a:cs typeface="Calibri"/>
                        <a:sym typeface="Calibri"/>
                      </a:endParaRPr>
                    </a:p>
                    <a:p>
                      <a:pPr indent="-2540" lvl="0" marL="548640" marR="0" rtl="0" algn="l">
                        <a:lnSpc>
                          <a:spcPct val="100000"/>
                        </a:lnSpc>
                        <a:spcBef>
                          <a:spcPts val="140"/>
                        </a:spcBef>
                        <a:spcAft>
                          <a:spcPts val="0"/>
                        </a:spcAft>
                        <a:buNone/>
                      </a:pPr>
                      <a:r>
                        <a:rPr b="0" lang="en-US" sz="1200" u="none" cap="none" strike="noStrike">
                          <a:latin typeface="Calibri"/>
                          <a:ea typeface="Calibri"/>
                          <a:cs typeface="Calibri"/>
                          <a:sym typeface="Calibri"/>
                        </a:rPr>
                        <a:t>&gt;=75% X &lt;90%	325	225</a:t>
                      </a:r>
                      <a:endParaRPr sz="1200" u="none" cap="none" strike="noStrike">
                        <a:latin typeface="Calibri"/>
                        <a:ea typeface="Calibri"/>
                        <a:cs typeface="Calibri"/>
                        <a:sym typeface="Calibri"/>
                      </a:endParaRPr>
                    </a:p>
                    <a:p>
                      <a:pPr indent="-2540" lvl="0" marL="548640" marR="0" rtl="0" algn="l">
                        <a:lnSpc>
                          <a:spcPct val="100000"/>
                        </a:lnSpc>
                        <a:spcBef>
                          <a:spcPts val="145"/>
                        </a:spcBef>
                        <a:spcAft>
                          <a:spcPts val="0"/>
                        </a:spcAft>
                        <a:buNone/>
                      </a:pPr>
                      <a:r>
                        <a:rPr b="0" lang="en-US" sz="1200" u="none" cap="none" strike="noStrike">
                          <a:latin typeface="Calibri"/>
                          <a:ea typeface="Calibri"/>
                          <a:cs typeface="Calibri"/>
                          <a:sym typeface="Calibri"/>
                        </a:rPr>
                        <a:t>&gt;=50% X &lt;75%	300	200</a:t>
                      </a:r>
                      <a:endParaRPr sz="1200" u="none" cap="none" strike="noStrike">
                        <a:latin typeface="Calibri"/>
                        <a:ea typeface="Calibri"/>
                        <a:cs typeface="Calibri"/>
                        <a:sym typeface="Calibri"/>
                      </a:endParaRPr>
                    </a:p>
                    <a:p>
                      <a:pPr indent="-2540" lvl="0" marL="548640" marR="0" rtl="0" algn="l">
                        <a:lnSpc>
                          <a:spcPct val="100000"/>
                        </a:lnSpc>
                        <a:spcBef>
                          <a:spcPts val="140"/>
                        </a:spcBef>
                        <a:spcAft>
                          <a:spcPts val="0"/>
                        </a:spcAft>
                        <a:buNone/>
                      </a:pPr>
                      <a:r>
                        <a:rPr b="0" lang="en-US" sz="1200" u="none" cap="none" strike="noStrike">
                          <a:latin typeface="Calibri"/>
                          <a:ea typeface="Calibri"/>
                          <a:cs typeface="Calibri"/>
                          <a:sym typeface="Calibri"/>
                        </a:rPr>
                        <a:t>&gt;=25% X &lt;50%	275	175</a:t>
                      </a:r>
                      <a:endParaRPr sz="1200" u="none" cap="none" strike="noStrike">
                        <a:latin typeface="Calibri"/>
                        <a:ea typeface="Calibri"/>
                        <a:cs typeface="Calibri"/>
                        <a:sym typeface="Calibri"/>
                      </a:endParaRPr>
                    </a:p>
                    <a:p>
                      <a:pPr indent="-12065" lvl="0" marL="774065" marR="0" rtl="0" algn="l">
                        <a:lnSpc>
                          <a:spcPct val="100000"/>
                        </a:lnSpc>
                        <a:spcBef>
                          <a:spcPts val="145"/>
                        </a:spcBef>
                        <a:spcAft>
                          <a:spcPts val="0"/>
                        </a:spcAft>
                        <a:buNone/>
                      </a:pPr>
                      <a:r>
                        <a:rPr b="0" lang="en-US" sz="1200" u="none" cap="none" strike="noStrike">
                          <a:latin typeface="Calibri"/>
                          <a:ea typeface="Calibri"/>
                          <a:cs typeface="Calibri"/>
                          <a:sym typeface="Calibri"/>
                        </a:rPr>
                        <a:t>X &lt;25%	250	150</a:t>
                      </a:r>
                      <a:endParaRPr sz="12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tcPr>
                </a:tc>
                <a:tc hMerge="1"/>
                <a:tc hMerge="1"/>
                <a:tc hMerge="1"/>
                <a:tc hMerge="1"/>
                <a:tc hMerge="1"/>
              </a:tr>
            </a:tbl>
          </a:graphicData>
        </a:graphic>
      </p:graphicFrame>
      <p:sp>
        <p:nvSpPr>
          <p:cNvPr id="1042" name="Google Shape;1042;p21"/>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1043" name="Google Shape;1043;p21"/>
          <p:cNvSpPr txBox="1"/>
          <p:nvPr>
            <p:ph idx="10" type="dt"/>
          </p:nvPr>
        </p:nvSpPr>
        <p:spPr>
          <a:xfrm>
            <a:off x="5493258" y="6543243"/>
            <a:ext cx="119189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4"/>
              </a:rPr>
              <a:t>www.denbury.com</a:t>
            </a:r>
            <a:endParaRPr/>
          </a:p>
        </p:txBody>
      </p:sp>
      <p:sp>
        <p:nvSpPr>
          <p:cNvPr id="1044" name="Google Shape;1044;p21"/>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22"/>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50" name="Google Shape;1050;p22"/>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aphicFrame>
        <p:nvGraphicFramePr>
          <p:cNvPr id="1051" name="Google Shape;1051;p22"/>
          <p:cNvGraphicFramePr/>
          <p:nvPr/>
        </p:nvGraphicFramePr>
        <p:xfrm>
          <a:off x="240601" y="1290256"/>
          <a:ext cx="3000000" cy="3000000"/>
        </p:xfrm>
        <a:graphic>
          <a:graphicData uri="http://schemas.openxmlformats.org/drawingml/2006/table">
            <a:tbl>
              <a:tblPr bandRow="1" firstRow="1">
                <a:noFill/>
                <a:tableStyleId>{E4D8673B-3A77-4B9D-A894-8CF66577AF22}</a:tableStyleId>
              </a:tblPr>
              <a:tblGrid>
                <a:gridCol w="247325"/>
                <a:gridCol w="958525"/>
                <a:gridCol w="1919225"/>
                <a:gridCol w="693300"/>
                <a:gridCol w="1129675"/>
                <a:gridCol w="1129675"/>
                <a:gridCol w="1401075"/>
                <a:gridCol w="1401200"/>
                <a:gridCol w="1401075"/>
                <a:gridCol w="1401200"/>
              </a:tblGrid>
              <a:tr h="304800">
                <a:tc>
                  <a:txBody>
                    <a:bodyPr/>
                    <a:lstStyle/>
                    <a:p>
                      <a:pPr indent="0" lvl="0" marL="0" marR="0" rtl="0" algn="l">
                        <a:spcBef>
                          <a:spcPts val="0"/>
                        </a:spcBef>
                        <a:spcAft>
                          <a:spcPts val="0"/>
                        </a:spcAft>
                        <a:buNone/>
                      </a:pPr>
                      <a:r>
                        <a:t/>
                      </a:r>
                      <a:endParaRPr sz="1800" u="none" cap="none" strike="noStrike">
                        <a:latin typeface="Calibri"/>
                        <a:ea typeface="Calibri"/>
                        <a:cs typeface="Calibri"/>
                        <a:sym typeface="Calibri"/>
                      </a:endParaRPr>
                    </a:p>
                  </a:txBody>
                  <a:tcPr marT="0" marB="0" marR="0" marL="0">
                    <a:lnR cap="flat" cmpd="sng" w="28575">
                      <a:solidFill>
                        <a:srgbClr val="FFFFFF"/>
                      </a:solidFill>
                      <a:prstDash val="solid"/>
                      <a:round/>
                      <a:headEnd len="sm" w="sm" type="none"/>
                      <a:tailEnd len="sm" w="sm" type="none"/>
                    </a:lnR>
                    <a:lnB cap="flat" cmpd="sng" w="28575">
                      <a:solidFill>
                        <a:srgbClr val="FFFFFF"/>
                      </a:solidFill>
                      <a:prstDash val="solid"/>
                      <a:round/>
                      <a:headEnd len="sm" w="sm" type="none"/>
                      <a:tailEnd len="sm" w="sm" type="none"/>
                    </a:lnB>
                  </a:tcPr>
                </a:tc>
                <a:tc gridSpan="2">
                  <a:txBody>
                    <a:bodyPr/>
                    <a:lstStyle/>
                    <a:p>
                      <a:pPr indent="-1269" lvl="0" marL="648970" marR="0" rtl="0" algn="l">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Detail as of May 31, 2017</a:t>
                      </a:r>
                      <a:endParaRPr sz="1200" u="none" cap="none" strike="noStrike">
                        <a:latin typeface="Calibri"/>
                        <a:ea typeface="Calibri"/>
                        <a:cs typeface="Calibri"/>
                        <a:sym typeface="Calibri"/>
                      </a:endParaRPr>
                    </a:p>
                  </a:txBody>
                  <a:tcPr marT="0" marB="0" marR="0" marL="0">
                    <a:lnL cap="flat" cmpd="sng" w="28575">
                      <a:solidFill>
                        <a:srgbClr val="FFFFFF"/>
                      </a:solidFill>
                      <a:prstDash val="solid"/>
                      <a:round/>
                      <a:headEnd len="sm" w="sm" type="none"/>
                      <a:tailEnd len="sm" w="sm" type="none"/>
                    </a:lnL>
                    <a:lnR cap="flat" cmpd="sng" w="12700">
                      <a:solidFill>
                        <a:srgbClr val="BEBEBE"/>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hMerge="1"/>
                <a:tc>
                  <a:txBody>
                    <a:bodyPr/>
                    <a:lstStyle/>
                    <a:p>
                      <a:pPr indent="0" lvl="0" marL="0"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2Q17</a:t>
                      </a:r>
                      <a:endParaRPr sz="12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a:txBody>
                    <a:bodyPr/>
                    <a:lstStyle/>
                    <a:p>
                      <a:pPr indent="0" lvl="0" marL="0"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3Q17</a:t>
                      </a:r>
                      <a:endParaRPr sz="12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a:txBody>
                    <a:bodyPr/>
                    <a:lstStyle/>
                    <a:p>
                      <a:pPr indent="0" lvl="0" marL="0"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4Q17</a:t>
                      </a:r>
                      <a:endParaRPr sz="12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a:txBody>
                    <a:bodyPr/>
                    <a:lstStyle/>
                    <a:p>
                      <a:pPr indent="0" lvl="0" marL="0"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1Q18</a:t>
                      </a:r>
                      <a:endParaRPr sz="12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a:txBody>
                    <a:bodyPr/>
                    <a:lstStyle/>
                    <a:p>
                      <a:pPr indent="0" lvl="0" marL="0"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2Q18</a:t>
                      </a:r>
                      <a:endParaRPr sz="12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a:txBody>
                    <a:bodyPr/>
                    <a:lstStyle/>
                    <a:p>
                      <a:pPr indent="0" lvl="0" marL="0"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3Q18</a:t>
                      </a:r>
                      <a:endParaRPr sz="12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a:txBody>
                    <a:bodyPr/>
                    <a:lstStyle/>
                    <a:p>
                      <a:pPr indent="-7620" lvl="0" marL="7620"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4Q18</a:t>
                      </a:r>
                      <a:endParaRPr sz="12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r>
              <a:tr h="256025">
                <a:tc rowSpan="4">
                  <a:txBody>
                    <a:bodyPr/>
                    <a:lstStyle/>
                    <a:p>
                      <a:pPr indent="-9525" lvl="0" marL="390525" marR="0" rtl="0" algn="l">
                        <a:lnSpc>
                          <a:spcPct val="115000"/>
                        </a:lnSpc>
                        <a:spcBef>
                          <a:spcPts val="0"/>
                        </a:spcBef>
                        <a:spcAft>
                          <a:spcPts val="0"/>
                        </a:spcAft>
                        <a:buNone/>
                      </a:pPr>
                      <a:r>
                        <a:rPr b="0" lang="en-US" sz="1400" u="none" cap="none" strike="noStrike">
                          <a:solidFill>
                            <a:srgbClr val="FFFFFF"/>
                          </a:solidFill>
                          <a:latin typeface="Calibri"/>
                          <a:ea typeface="Calibri"/>
                          <a:cs typeface="Calibri"/>
                          <a:sym typeface="Calibri"/>
                        </a:rPr>
                        <a:t>Swaps</a:t>
                      </a:r>
                      <a:endParaRPr sz="1400" u="none" cap="none" strike="noStrike">
                        <a:latin typeface="Calibri"/>
                        <a:ea typeface="Calibri"/>
                        <a:cs typeface="Calibri"/>
                        <a:sym typeface="Calibri"/>
                      </a:endParaRPr>
                    </a:p>
                  </a:txBody>
                  <a:tcPr marT="0" marB="0" marR="0" marL="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78AE"/>
                    </a:solidFill>
                  </a:tcPr>
                </a:tc>
                <a:tc rowSpan="2">
                  <a:txBody>
                    <a:bodyPr/>
                    <a:lstStyle/>
                    <a:p>
                      <a:pPr indent="-2539" lvl="0" marL="104139" marR="0" rtl="0" algn="l">
                        <a:lnSpc>
                          <a:spcPct val="100000"/>
                        </a:lnSpc>
                        <a:spcBef>
                          <a:spcPts val="0"/>
                        </a:spcBef>
                        <a:spcAft>
                          <a:spcPts val="0"/>
                        </a:spcAft>
                        <a:buNone/>
                      </a:pPr>
                      <a:r>
                        <a:rPr b="0" lang="en-US" sz="1200" u="none" cap="none" strike="noStrike">
                          <a:latin typeface="Calibri"/>
                          <a:ea typeface="Calibri"/>
                          <a:cs typeface="Calibri"/>
                          <a:sym typeface="Calibri"/>
                        </a:rPr>
                        <a:t>WTI NYMEX</a:t>
                      </a:r>
                      <a:endParaRPr sz="1200" u="none" cap="none" strike="noStrike">
                        <a:latin typeface="Calibri"/>
                        <a:ea typeface="Calibri"/>
                        <a:cs typeface="Calibri"/>
                        <a:sym typeface="Calibri"/>
                      </a:endParaRPr>
                    </a:p>
                    <a:p>
                      <a:pPr indent="-146684" lvl="0" marL="273685" marR="135890" rtl="0" algn="l">
                        <a:lnSpc>
                          <a:spcPct val="100000"/>
                        </a:lnSpc>
                        <a:spcBef>
                          <a:spcPts val="0"/>
                        </a:spcBef>
                        <a:spcAft>
                          <a:spcPts val="0"/>
                        </a:spcAft>
                        <a:buNone/>
                      </a:pPr>
                      <a:r>
                        <a:rPr b="0" lang="en-US" sz="1200" u="none" cap="none" strike="noStrike">
                          <a:latin typeface="Calibri"/>
                          <a:ea typeface="Calibri"/>
                          <a:cs typeface="Calibri"/>
                          <a:sym typeface="Calibri"/>
                        </a:rPr>
                        <a:t>Fixed-Price  Swaps</a:t>
                      </a:r>
                      <a:endParaRPr sz="1200" u="none" cap="none" strike="noStrike">
                        <a:latin typeface="Calibri"/>
                        <a:ea typeface="Calibri"/>
                        <a:cs typeface="Calibri"/>
                        <a:sym typeface="Calibri"/>
                      </a:endParaRPr>
                    </a:p>
                  </a:txBody>
                  <a:tcPr marT="0" marB="0" marR="0" marL="0">
                    <a:lnL cap="flat" cmpd="sng" w="28575">
                      <a:solidFill>
                        <a:srgbClr val="FFFFFF"/>
                      </a:solidFill>
                      <a:prstDash val="solid"/>
                      <a:round/>
                      <a:headEnd len="sm" w="sm" type="none"/>
                      <a:tailEnd len="sm" w="sm" type="none"/>
                    </a:lnL>
                    <a:lnR cap="flat" cmpd="sng" w="9525">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5715" lvl="0" marL="43815" marR="0" rtl="0" algn="l">
                        <a:lnSpc>
                          <a:spcPct val="100000"/>
                        </a:lnSpc>
                        <a:spcBef>
                          <a:spcPts val="0"/>
                        </a:spcBef>
                        <a:spcAft>
                          <a:spcPts val="0"/>
                        </a:spcAft>
                        <a:buNone/>
                      </a:pPr>
                      <a:r>
                        <a:rPr b="0" lang="en-US" sz="1200" u="none" cap="none" strike="noStrike">
                          <a:latin typeface="Calibri"/>
                          <a:ea typeface="Calibri"/>
                          <a:cs typeface="Calibri"/>
                          <a:sym typeface="Calibri"/>
                        </a:rPr>
                        <a:t>Volumes Hedged (Bbls/d)</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22,000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3,000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3,000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3,000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3,000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r>
              <a:tr h="365750">
                <a:tc vMerge="1"/>
                <a:tc vMerge="1"/>
                <a:tc>
                  <a:txBody>
                    <a:bodyPr/>
                    <a:lstStyle/>
                    <a:p>
                      <a:pPr indent="-5715" lvl="0" marL="43815" marR="0" rtl="0" algn="l">
                        <a:lnSpc>
                          <a:spcPct val="100000"/>
                        </a:lnSpc>
                        <a:spcBef>
                          <a:spcPts val="0"/>
                        </a:spcBef>
                        <a:spcAft>
                          <a:spcPts val="0"/>
                        </a:spcAft>
                        <a:buNone/>
                      </a:pPr>
                      <a:r>
                        <a:rPr b="0" lang="en-US" sz="1200" u="none" cap="none" strike="noStrike">
                          <a:latin typeface="Calibri"/>
                          <a:ea typeface="Calibri"/>
                          <a:cs typeface="Calibri"/>
                          <a:sym typeface="Calibri"/>
                        </a:rPr>
                        <a:t>Swap Price</a:t>
                      </a:r>
                      <a:r>
                        <a:rPr b="0" baseline="30000" lang="en-US" sz="1200" u="none" cap="none" strike="noStrike">
                          <a:latin typeface="Calibri"/>
                          <a:ea typeface="Calibri"/>
                          <a:cs typeface="Calibri"/>
                          <a:sym typeface="Calibri"/>
                        </a:rPr>
                        <a:t>(1)</a:t>
                      </a:r>
                      <a:endParaRPr baseline="30000"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$43.99</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$50.20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$50.20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$50.20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1270" lvl="0" marL="1270" marR="0" rtl="0" algn="ctr">
                        <a:lnSpc>
                          <a:spcPct val="100000"/>
                        </a:lnSpc>
                        <a:spcBef>
                          <a:spcPts val="0"/>
                        </a:spcBef>
                        <a:spcAft>
                          <a:spcPts val="0"/>
                        </a:spcAft>
                        <a:buNone/>
                      </a:pPr>
                      <a:r>
                        <a:rPr b="0" lang="en-US" sz="1200" u="none" cap="none" strike="noStrike">
                          <a:latin typeface="Calibri"/>
                          <a:ea typeface="Calibri"/>
                          <a:cs typeface="Calibri"/>
                          <a:sym typeface="Calibri"/>
                        </a:rPr>
                        <a:t>$50.20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r>
              <a:tr h="256025">
                <a:tc vMerge="1"/>
                <a:tc rowSpan="2">
                  <a:txBody>
                    <a:bodyPr/>
                    <a:lstStyle/>
                    <a:p>
                      <a:pPr indent="-5079" lvl="0" marL="132080" marR="135890" rtl="0" algn="ctr">
                        <a:lnSpc>
                          <a:spcPct val="100000"/>
                        </a:lnSpc>
                        <a:spcBef>
                          <a:spcPts val="0"/>
                        </a:spcBef>
                        <a:spcAft>
                          <a:spcPts val="0"/>
                        </a:spcAft>
                        <a:buNone/>
                      </a:pPr>
                      <a:r>
                        <a:rPr b="0" lang="en-US" sz="1200" u="none" cap="none" strike="noStrike">
                          <a:latin typeface="Calibri"/>
                          <a:ea typeface="Calibri"/>
                          <a:cs typeface="Calibri"/>
                          <a:sym typeface="Calibri"/>
                        </a:rPr>
                        <a:t>Argus LLS  Fixed-Price  Swaps</a:t>
                      </a:r>
                      <a:endParaRPr sz="1200" u="none" cap="none" strike="noStrike">
                        <a:latin typeface="Calibri"/>
                        <a:ea typeface="Calibri"/>
                        <a:cs typeface="Calibri"/>
                        <a:sym typeface="Calibri"/>
                      </a:endParaRPr>
                    </a:p>
                  </a:txBody>
                  <a:tcPr marT="0" marB="0" marR="0" marL="0">
                    <a:lnL cap="flat" cmpd="sng" w="28575">
                      <a:solidFill>
                        <a:srgbClr val="FFFFFF"/>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5715" lvl="0" marL="43815" marR="0" rtl="0" algn="l">
                        <a:lnSpc>
                          <a:spcPct val="100000"/>
                        </a:lnSpc>
                        <a:spcBef>
                          <a:spcPts val="0"/>
                        </a:spcBef>
                        <a:spcAft>
                          <a:spcPts val="0"/>
                        </a:spcAft>
                        <a:buNone/>
                      </a:pPr>
                      <a:r>
                        <a:rPr b="0" lang="en-US" sz="1200" u="none" cap="none" strike="noStrike">
                          <a:latin typeface="Calibri"/>
                          <a:ea typeface="Calibri"/>
                          <a:cs typeface="Calibri"/>
                          <a:sym typeface="Calibri"/>
                        </a:rPr>
                        <a:t>Volumes Hedged (Bbls/d)</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7,000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1270" lvl="0" marL="127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1905" lvl="0" marL="190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r>
              <a:tr h="365750">
                <a:tc vMerge="1"/>
                <a:tc vMerge="1"/>
                <a:tc>
                  <a:txBody>
                    <a:bodyPr/>
                    <a:lstStyle/>
                    <a:p>
                      <a:pPr indent="-5715" lvl="0" marL="43815" marR="0" rtl="0" algn="l">
                        <a:lnSpc>
                          <a:spcPct val="100000"/>
                        </a:lnSpc>
                        <a:spcBef>
                          <a:spcPts val="0"/>
                        </a:spcBef>
                        <a:spcAft>
                          <a:spcPts val="0"/>
                        </a:spcAft>
                        <a:buNone/>
                      </a:pPr>
                      <a:r>
                        <a:rPr b="0" lang="en-US" sz="1200" u="none" cap="none" strike="noStrike">
                          <a:latin typeface="Calibri"/>
                          <a:ea typeface="Calibri"/>
                          <a:cs typeface="Calibri"/>
                          <a:sym typeface="Calibri"/>
                        </a:rPr>
                        <a:t>Swap Price</a:t>
                      </a:r>
                      <a:r>
                        <a:rPr b="0" baseline="30000" lang="en-US" sz="1200" u="none" cap="none" strike="noStrike">
                          <a:latin typeface="Calibri"/>
                          <a:ea typeface="Calibri"/>
                          <a:cs typeface="Calibri"/>
                          <a:sym typeface="Calibri"/>
                        </a:rPr>
                        <a:t>(1)</a:t>
                      </a:r>
                      <a:endParaRPr baseline="30000"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$45.35</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1270" lvl="0" marL="127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1905" lvl="0" marL="190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r>
              <a:tr h="256025">
                <a:tc rowSpan="8">
                  <a:txBody>
                    <a:bodyPr/>
                    <a:lstStyle/>
                    <a:p>
                      <a:pPr indent="0" lvl="0" marL="0" marR="4445" rtl="0" algn="ctr">
                        <a:lnSpc>
                          <a:spcPct val="115000"/>
                        </a:lnSpc>
                        <a:spcBef>
                          <a:spcPts val="0"/>
                        </a:spcBef>
                        <a:spcAft>
                          <a:spcPts val="0"/>
                        </a:spcAft>
                        <a:buNone/>
                      </a:pPr>
                      <a:r>
                        <a:rPr b="0" lang="en-US" sz="1400" u="none" cap="none" strike="noStrike">
                          <a:solidFill>
                            <a:srgbClr val="FFFFFF"/>
                          </a:solidFill>
                          <a:latin typeface="Calibri"/>
                          <a:ea typeface="Calibri"/>
                          <a:cs typeface="Calibri"/>
                          <a:sym typeface="Calibri"/>
                        </a:rPr>
                        <a:t>Collars</a:t>
                      </a:r>
                      <a:endParaRPr sz="1400" u="none" cap="none" strike="noStrike">
                        <a:latin typeface="Calibri"/>
                        <a:ea typeface="Calibri"/>
                        <a:cs typeface="Calibri"/>
                        <a:sym typeface="Calibri"/>
                      </a:endParaRPr>
                    </a:p>
                  </a:txBody>
                  <a:tcPr marT="0" marB="0" marR="0" marL="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78AE"/>
                    </a:solidFill>
                  </a:tcPr>
                </a:tc>
                <a:tc rowSpan="2">
                  <a:txBody>
                    <a:bodyPr/>
                    <a:lstStyle/>
                    <a:p>
                      <a:pPr indent="0" lvl="0" marL="0" marR="4445" rtl="0" algn="ctr">
                        <a:lnSpc>
                          <a:spcPct val="100000"/>
                        </a:lnSpc>
                        <a:spcBef>
                          <a:spcPts val="0"/>
                        </a:spcBef>
                        <a:spcAft>
                          <a:spcPts val="0"/>
                        </a:spcAft>
                        <a:buNone/>
                      </a:pPr>
                      <a:r>
                        <a:rPr b="0" lang="en-US" sz="1200" u="none" cap="none" strike="noStrike">
                          <a:latin typeface="Calibri"/>
                          <a:ea typeface="Calibri"/>
                          <a:cs typeface="Calibri"/>
                          <a:sym typeface="Calibri"/>
                        </a:rPr>
                        <a:t>WTI NYMEX</a:t>
                      </a:r>
                      <a:endParaRPr sz="1200" u="none" cap="none" strike="noStrike">
                        <a:latin typeface="Calibri"/>
                        <a:ea typeface="Calibri"/>
                        <a:cs typeface="Calibri"/>
                        <a:sym typeface="Calibri"/>
                      </a:endParaRPr>
                    </a:p>
                    <a:p>
                      <a:pPr indent="0" lvl="0" marL="0" marR="6985" rtl="0" algn="ctr">
                        <a:lnSpc>
                          <a:spcPct val="100000"/>
                        </a:lnSpc>
                        <a:spcBef>
                          <a:spcPts val="0"/>
                        </a:spcBef>
                        <a:spcAft>
                          <a:spcPts val="0"/>
                        </a:spcAft>
                        <a:buNone/>
                      </a:pPr>
                      <a:r>
                        <a:rPr b="0" lang="en-US" sz="1200" u="none" cap="none" strike="noStrike">
                          <a:latin typeface="Calibri"/>
                          <a:ea typeface="Calibri"/>
                          <a:cs typeface="Calibri"/>
                          <a:sym typeface="Calibri"/>
                        </a:rPr>
                        <a:t>Collars</a:t>
                      </a:r>
                      <a:endParaRPr sz="1200" u="none" cap="none" strike="noStrike">
                        <a:latin typeface="Calibri"/>
                        <a:ea typeface="Calibri"/>
                        <a:cs typeface="Calibri"/>
                        <a:sym typeface="Calibri"/>
                      </a:endParaRPr>
                    </a:p>
                  </a:txBody>
                  <a:tcPr marT="0" marB="0" marR="0" marL="0">
                    <a:lnL cap="flat" cmpd="sng" w="28575">
                      <a:solidFill>
                        <a:srgbClr val="FFFFFF"/>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5715" lvl="0" marL="43815" marR="0" rtl="0" algn="l">
                        <a:lnSpc>
                          <a:spcPct val="100000"/>
                        </a:lnSpc>
                        <a:spcBef>
                          <a:spcPts val="0"/>
                        </a:spcBef>
                        <a:spcAft>
                          <a:spcPts val="0"/>
                        </a:spcAft>
                        <a:buNone/>
                      </a:pPr>
                      <a:r>
                        <a:rPr b="0" lang="en-US" sz="1200" u="none" cap="none" strike="noStrike">
                          <a:latin typeface="Calibri"/>
                          <a:ea typeface="Calibri"/>
                          <a:cs typeface="Calibri"/>
                          <a:sym typeface="Calibri"/>
                        </a:rPr>
                        <a:t>Volumes Hedged (Bbls/d)</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1,000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1270" lvl="0" marL="127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1905" lvl="0" marL="190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r>
              <a:tr h="256025">
                <a:tc vMerge="1"/>
                <a:tc vMerge="1"/>
                <a:tc>
                  <a:txBody>
                    <a:bodyPr/>
                    <a:lstStyle/>
                    <a:p>
                      <a:pPr indent="-5715" lvl="0" marL="43815" marR="0" rtl="0" algn="l">
                        <a:lnSpc>
                          <a:spcPct val="100000"/>
                        </a:lnSpc>
                        <a:spcBef>
                          <a:spcPts val="0"/>
                        </a:spcBef>
                        <a:spcAft>
                          <a:spcPts val="0"/>
                        </a:spcAft>
                        <a:buNone/>
                      </a:pPr>
                      <a:r>
                        <a:rPr b="0" lang="en-US" sz="1200" u="none" cap="none" strike="noStrike">
                          <a:latin typeface="Calibri"/>
                          <a:ea typeface="Calibri"/>
                          <a:cs typeface="Calibri"/>
                          <a:sym typeface="Calibri"/>
                        </a:rPr>
                        <a:t>Floor/Ceiling Price</a:t>
                      </a:r>
                      <a:r>
                        <a:rPr b="0" baseline="30000" lang="en-US" sz="1200" u="none" cap="none" strike="noStrike">
                          <a:latin typeface="Calibri"/>
                          <a:ea typeface="Calibri"/>
                          <a:cs typeface="Calibri"/>
                          <a:sym typeface="Calibri"/>
                        </a:rPr>
                        <a:t>(1)</a:t>
                      </a:r>
                      <a:endParaRPr baseline="30000"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$40/$70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1270" lvl="0" marL="127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1905" lvl="0" marL="190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r>
              <a:tr h="256025">
                <a:tc vMerge="1"/>
                <a:tc rowSpan="2">
                  <a:txBody>
                    <a:bodyPr/>
                    <a:lstStyle/>
                    <a:p>
                      <a:pPr indent="-2539" lvl="0" marL="104139" marR="0" rtl="0" algn="l">
                        <a:lnSpc>
                          <a:spcPct val="100000"/>
                        </a:lnSpc>
                        <a:spcBef>
                          <a:spcPts val="0"/>
                        </a:spcBef>
                        <a:spcAft>
                          <a:spcPts val="0"/>
                        </a:spcAft>
                        <a:buNone/>
                      </a:pPr>
                      <a:r>
                        <a:rPr b="0" lang="en-US" sz="1200" u="none" cap="none" strike="noStrike">
                          <a:latin typeface="Calibri"/>
                          <a:ea typeface="Calibri"/>
                          <a:cs typeface="Calibri"/>
                          <a:sym typeface="Calibri"/>
                        </a:rPr>
                        <a:t>WTI NYMEX</a:t>
                      </a:r>
                      <a:endParaRPr sz="1200" u="none" cap="none" strike="noStrike">
                        <a:latin typeface="Calibri"/>
                        <a:ea typeface="Calibri"/>
                        <a:cs typeface="Calibri"/>
                        <a:sym typeface="Calibri"/>
                      </a:endParaRPr>
                    </a:p>
                    <a:p>
                      <a:pPr indent="-10159" lvl="0" marL="48260" marR="0" rtl="0" algn="l">
                        <a:lnSpc>
                          <a:spcPct val="100000"/>
                        </a:lnSpc>
                        <a:spcBef>
                          <a:spcPts val="285"/>
                        </a:spcBef>
                        <a:spcAft>
                          <a:spcPts val="0"/>
                        </a:spcAft>
                        <a:buNone/>
                      </a:pPr>
                      <a:r>
                        <a:rPr b="0" lang="en-US" sz="1200" u="none" cap="none" strike="noStrike">
                          <a:latin typeface="Calibri"/>
                          <a:ea typeface="Calibri"/>
                          <a:cs typeface="Calibri"/>
                          <a:sym typeface="Calibri"/>
                        </a:rPr>
                        <a:t>3-Way Collars</a:t>
                      </a:r>
                      <a:endParaRPr sz="1200" u="none" cap="none" strike="noStrike">
                        <a:latin typeface="Calibri"/>
                        <a:ea typeface="Calibri"/>
                        <a:cs typeface="Calibri"/>
                        <a:sym typeface="Calibri"/>
                      </a:endParaRPr>
                    </a:p>
                  </a:txBody>
                  <a:tcPr marT="0" marB="0" marR="0" marL="0">
                    <a:lnL cap="flat" cmpd="sng" w="28575">
                      <a:solidFill>
                        <a:srgbClr val="FFFFFF"/>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5715" lvl="0" marL="43815" marR="0" rtl="0" algn="l">
                        <a:lnSpc>
                          <a:spcPct val="100000"/>
                        </a:lnSpc>
                        <a:spcBef>
                          <a:spcPts val="0"/>
                        </a:spcBef>
                        <a:spcAft>
                          <a:spcPts val="0"/>
                        </a:spcAft>
                        <a:buNone/>
                      </a:pPr>
                      <a:r>
                        <a:rPr b="0" lang="en-US" sz="1200" u="none" cap="none" strike="noStrike">
                          <a:latin typeface="Calibri"/>
                          <a:ea typeface="Calibri"/>
                          <a:cs typeface="Calibri"/>
                          <a:sym typeface="Calibri"/>
                        </a:rPr>
                        <a:t>Volumes Hedged (Bbls/d)</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14,500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11,000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3,000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3,000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3,000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3,000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r>
              <a:tr h="438900">
                <a:tc vMerge="1"/>
                <a:tc vMerge="1"/>
                <a:tc>
                  <a:txBody>
                    <a:bodyPr/>
                    <a:lstStyle/>
                    <a:p>
                      <a:pPr indent="-5715" lvl="0" marL="43815" marR="193040" rtl="0" algn="l">
                        <a:lnSpc>
                          <a:spcPct val="75000"/>
                        </a:lnSpc>
                        <a:spcBef>
                          <a:spcPts val="0"/>
                        </a:spcBef>
                        <a:spcAft>
                          <a:spcPts val="0"/>
                        </a:spcAft>
                        <a:buNone/>
                      </a:pPr>
                      <a:r>
                        <a:rPr b="0" lang="en-US" sz="1200" u="none" cap="none" strike="noStrike">
                          <a:latin typeface="Calibri"/>
                          <a:ea typeface="Calibri"/>
                          <a:cs typeface="Calibri"/>
                          <a:sym typeface="Calibri"/>
                        </a:rPr>
                        <a:t>Sold Put Price/Floor/Ceiling  </a:t>
                      </a:r>
                      <a:r>
                        <a:rPr b="0" baseline="-25000" lang="en-US" sz="1800" u="none" cap="none" strike="noStrike">
                          <a:latin typeface="Calibri"/>
                          <a:ea typeface="Calibri"/>
                          <a:cs typeface="Calibri"/>
                          <a:sym typeface="Calibri"/>
                        </a:rPr>
                        <a:t>Price</a:t>
                      </a:r>
                      <a:r>
                        <a:rPr b="0" lang="en-US" sz="800" u="none" cap="none" strike="noStrike">
                          <a:latin typeface="Calibri"/>
                          <a:ea typeface="Calibri"/>
                          <a:cs typeface="Calibri"/>
                          <a:sym typeface="Calibri"/>
                        </a:rPr>
                        <a:t>(1)(2)</a:t>
                      </a:r>
                      <a:endParaRPr sz="8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5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lang="en-US" sz="1100" u="none" cap="none" strike="noStrike">
                          <a:latin typeface="Calibri"/>
                          <a:ea typeface="Calibri"/>
                          <a:cs typeface="Calibri"/>
                          <a:sym typeface="Calibri"/>
                        </a:rPr>
                        <a:t>$30/$40/$69.09</a:t>
                      </a:r>
                      <a:endParaRPr sz="11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5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lang="en-US" sz="1100" u="none" cap="none" strike="noStrike">
                          <a:latin typeface="Calibri"/>
                          <a:ea typeface="Calibri"/>
                          <a:cs typeface="Calibri"/>
                          <a:sym typeface="Calibri"/>
                        </a:rPr>
                        <a:t>$30/$40/$69.67</a:t>
                      </a:r>
                      <a:endParaRPr sz="11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5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lang="en-US" sz="1100" u="none" cap="none" strike="noStrike">
                          <a:latin typeface="Calibri"/>
                          <a:ea typeface="Calibri"/>
                          <a:cs typeface="Calibri"/>
                          <a:sym typeface="Calibri"/>
                        </a:rPr>
                        <a:t>$37.50/$47.50/$56.45</a:t>
                      </a:r>
                      <a:endParaRPr sz="11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5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lang="en-US" sz="1100" u="none" cap="none" strike="noStrike">
                          <a:latin typeface="Calibri"/>
                          <a:ea typeface="Calibri"/>
                          <a:cs typeface="Calibri"/>
                          <a:sym typeface="Calibri"/>
                        </a:rPr>
                        <a:t>$37.50/$47.50/$56.45</a:t>
                      </a:r>
                      <a:endParaRPr sz="11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5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lang="en-US" sz="1100" u="none" cap="none" strike="noStrike">
                          <a:latin typeface="Calibri"/>
                          <a:ea typeface="Calibri"/>
                          <a:cs typeface="Calibri"/>
                          <a:sym typeface="Calibri"/>
                        </a:rPr>
                        <a:t>$37.50/$47.50/$56.45</a:t>
                      </a:r>
                      <a:endParaRPr sz="11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5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lang="en-US" sz="1100" u="none" cap="none" strike="noStrike">
                          <a:latin typeface="Calibri"/>
                          <a:ea typeface="Calibri"/>
                          <a:cs typeface="Calibri"/>
                          <a:sym typeface="Calibri"/>
                        </a:rPr>
                        <a:t>$37.50/$47.50/$56.45</a:t>
                      </a:r>
                      <a:endParaRPr sz="11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r>
              <a:tr h="256025">
                <a:tc vMerge="1"/>
                <a:tc rowSpan="2">
                  <a:txBody>
                    <a:bodyPr/>
                    <a:lstStyle/>
                    <a:p>
                      <a:pPr indent="-82550" lvl="0" marL="260350" marR="186690" rtl="0" algn="l">
                        <a:lnSpc>
                          <a:spcPct val="120000"/>
                        </a:lnSpc>
                        <a:spcBef>
                          <a:spcPts val="0"/>
                        </a:spcBef>
                        <a:spcAft>
                          <a:spcPts val="0"/>
                        </a:spcAft>
                        <a:buNone/>
                      </a:pPr>
                      <a:r>
                        <a:rPr b="0" lang="en-US" sz="1200" u="none" cap="none" strike="noStrike">
                          <a:latin typeface="Calibri"/>
                          <a:ea typeface="Calibri"/>
                          <a:cs typeface="Calibri"/>
                          <a:sym typeface="Calibri"/>
                        </a:rPr>
                        <a:t>Argus LLS  Collars</a:t>
                      </a:r>
                      <a:endParaRPr sz="1200" u="none" cap="none" strike="noStrike">
                        <a:latin typeface="Calibri"/>
                        <a:ea typeface="Calibri"/>
                        <a:cs typeface="Calibri"/>
                        <a:sym typeface="Calibri"/>
                      </a:endParaRPr>
                    </a:p>
                  </a:txBody>
                  <a:tcPr marT="0" marB="0" marR="0" marL="0">
                    <a:lnL cap="flat" cmpd="sng" w="28575">
                      <a:solidFill>
                        <a:srgbClr val="FFFFFF"/>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5715" lvl="0" marL="43815" marR="0" rtl="0" algn="l">
                        <a:lnSpc>
                          <a:spcPct val="100000"/>
                        </a:lnSpc>
                        <a:spcBef>
                          <a:spcPts val="0"/>
                        </a:spcBef>
                        <a:spcAft>
                          <a:spcPts val="0"/>
                        </a:spcAft>
                        <a:buNone/>
                      </a:pPr>
                      <a:r>
                        <a:rPr b="0" lang="en-US" sz="1200" u="none" cap="none" strike="noStrike">
                          <a:latin typeface="Calibri"/>
                          <a:ea typeface="Calibri"/>
                          <a:cs typeface="Calibri"/>
                          <a:sym typeface="Calibri"/>
                        </a:rPr>
                        <a:t>Volumes Hedged (Bbls/d)</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1270" lvl="0" marL="127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1905" lvl="0" marL="190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r>
              <a:tr h="256025">
                <a:tc vMerge="1"/>
                <a:tc vMerge="1"/>
                <a:tc>
                  <a:txBody>
                    <a:bodyPr/>
                    <a:lstStyle/>
                    <a:p>
                      <a:pPr indent="-5715" lvl="0" marL="43815" marR="0" rtl="0" algn="l">
                        <a:lnSpc>
                          <a:spcPct val="100000"/>
                        </a:lnSpc>
                        <a:spcBef>
                          <a:spcPts val="0"/>
                        </a:spcBef>
                        <a:spcAft>
                          <a:spcPts val="0"/>
                        </a:spcAft>
                        <a:buNone/>
                      </a:pPr>
                      <a:r>
                        <a:rPr b="0" lang="en-US" sz="1200" u="none" cap="none" strike="noStrike">
                          <a:latin typeface="Calibri"/>
                          <a:ea typeface="Calibri"/>
                          <a:cs typeface="Calibri"/>
                          <a:sym typeface="Calibri"/>
                        </a:rPr>
                        <a:t>Floor/Ceiling Price</a:t>
                      </a:r>
                      <a:r>
                        <a:rPr b="0" baseline="30000" lang="en-US" sz="1200" u="none" cap="none" strike="noStrike">
                          <a:latin typeface="Calibri"/>
                          <a:ea typeface="Calibri"/>
                          <a:cs typeface="Calibri"/>
                          <a:sym typeface="Calibri"/>
                        </a:rPr>
                        <a:t>(1)</a:t>
                      </a:r>
                      <a:endParaRPr baseline="30000"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1270" lvl="0" marL="127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c>
                  <a:txBody>
                    <a:bodyPr/>
                    <a:lstStyle/>
                    <a:p>
                      <a:pPr indent="-1905" lvl="0" marL="190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solidFill>
                      <a:srgbClr val="E7E6E6"/>
                    </a:solidFill>
                  </a:tcPr>
                </a:tc>
              </a:tr>
              <a:tr h="256025">
                <a:tc vMerge="1"/>
                <a:tc rowSpan="2">
                  <a:txBody>
                    <a:bodyPr/>
                    <a:lstStyle/>
                    <a:p>
                      <a:pPr indent="0" lvl="0" marL="0" marR="5715" rtl="0" algn="ctr">
                        <a:lnSpc>
                          <a:spcPct val="100000"/>
                        </a:lnSpc>
                        <a:spcBef>
                          <a:spcPts val="0"/>
                        </a:spcBef>
                        <a:spcAft>
                          <a:spcPts val="0"/>
                        </a:spcAft>
                        <a:buNone/>
                      </a:pPr>
                      <a:r>
                        <a:rPr b="0" lang="en-US" sz="1200" u="none" cap="none" strike="noStrike">
                          <a:latin typeface="Calibri"/>
                          <a:ea typeface="Calibri"/>
                          <a:cs typeface="Calibri"/>
                          <a:sym typeface="Calibri"/>
                        </a:rPr>
                        <a:t>Argus LLS</a:t>
                      </a:r>
                      <a:endParaRPr sz="1200" u="none" cap="none" strike="noStrike">
                        <a:latin typeface="Calibri"/>
                        <a:ea typeface="Calibri"/>
                        <a:cs typeface="Calibri"/>
                        <a:sym typeface="Calibri"/>
                      </a:endParaRPr>
                    </a:p>
                    <a:p>
                      <a:pPr indent="0" lvl="0" marL="0" marR="6985" rtl="0" algn="ctr">
                        <a:lnSpc>
                          <a:spcPct val="100000"/>
                        </a:lnSpc>
                        <a:spcBef>
                          <a:spcPts val="290"/>
                        </a:spcBef>
                        <a:spcAft>
                          <a:spcPts val="0"/>
                        </a:spcAft>
                        <a:buNone/>
                      </a:pPr>
                      <a:r>
                        <a:rPr b="0" lang="en-US" sz="1200" u="none" cap="none" strike="noStrike">
                          <a:latin typeface="Calibri"/>
                          <a:ea typeface="Calibri"/>
                          <a:cs typeface="Calibri"/>
                          <a:sym typeface="Calibri"/>
                        </a:rPr>
                        <a:t>3-Way Collars</a:t>
                      </a:r>
                      <a:endParaRPr sz="1200" u="none" cap="none" strike="noStrike">
                        <a:latin typeface="Calibri"/>
                        <a:ea typeface="Calibri"/>
                        <a:cs typeface="Calibri"/>
                        <a:sym typeface="Calibri"/>
                      </a:endParaRPr>
                    </a:p>
                  </a:txBody>
                  <a:tcPr marT="0" marB="0" marR="0" marL="0">
                    <a:lnL cap="flat" cmpd="sng" w="28575">
                      <a:solidFill>
                        <a:srgbClr val="FFFFFF"/>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5715" lvl="0" marL="43815" marR="0" rtl="0" algn="l">
                        <a:lnSpc>
                          <a:spcPct val="100000"/>
                        </a:lnSpc>
                        <a:spcBef>
                          <a:spcPts val="0"/>
                        </a:spcBef>
                        <a:spcAft>
                          <a:spcPts val="0"/>
                        </a:spcAft>
                        <a:buNone/>
                      </a:pPr>
                      <a:r>
                        <a:rPr b="0" lang="en-US" sz="1200" u="none" cap="none" strike="noStrike">
                          <a:latin typeface="Calibri"/>
                          <a:ea typeface="Calibri"/>
                          <a:cs typeface="Calibri"/>
                          <a:sym typeface="Calibri"/>
                        </a:rPr>
                        <a:t>Volumes Hedged (Bbls/d)</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2,000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1,000</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1270" lvl="0" marL="127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c>
                  <a:txBody>
                    <a:bodyPr/>
                    <a:lstStyle/>
                    <a:p>
                      <a:pPr indent="-1905" lvl="0" marL="190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A6A6A6"/>
                      </a:solidFill>
                      <a:prstDash val="solid"/>
                      <a:round/>
                      <a:headEnd len="sm" w="sm" type="none"/>
                      <a:tailEnd len="sm" w="sm" type="none"/>
                    </a:lnB>
                  </a:tcPr>
                </a:tc>
              </a:tr>
              <a:tr h="438900">
                <a:tc vMerge="1"/>
                <a:tc vMerge="1"/>
                <a:tc>
                  <a:txBody>
                    <a:bodyPr/>
                    <a:lstStyle/>
                    <a:p>
                      <a:pPr indent="-5715" lvl="0" marL="43815" marR="193040" rtl="0" algn="l">
                        <a:lnSpc>
                          <a:spcPct val="75000"/>
                        </a:lnSpc>
                        <a:spcBef>
                          <a:spcPts val="0"/>
                        </a:spcBef>
                        <a:spcAft>
                          <a:spcPts val="0"/>
                        </a:spcAft>
                        <a:buNone/>
                      </a:pPr>
                      <a:r>
                        <a:rPr b="0" lang="en-US" sz="1200" u="none" cap="none" strike="noStrike">
                          <a:latin typeface="Calibri"/>
                          <a:ea typeface="Calibri"/>
                          <a:cs typeface="Calibri"/>
                          <a:sym typeface="Calibri"/>
                        </a:rPr>
                        <a:t>Sold Put Price/Floor/Ceiling  </a:t>
                      </a:r>
                      <a:r>
                        <a:rPr b="0" baseline="-25000" lang="en-US" sz="1800" u="none" cap="none" strike="noStrike">
                          <a:latin typeface="Calibri"/>
                          <a:ea typeface="Calibri"/>
                          <a:cs typeface="Calibri"/>
                          <a:sym typeface="Calibri"/>
                        </a:rPr>
                        <a:t>Price</a:t>
                      </a:r>
                      <a:r>
                        <a:rPr b="0" lang="en-US" sz="800" u="none" cap="none" strike="noStrike">
                          <a:latin typeface="Calibri"/>
                          <a:ea typeface="Calibri"/>
                          <a:cs typeface="Calibri"/>
                          <a:sym typeface="Calibri"/>
                        </a:rPr>
                        <a:t>(1)(2)</a:t>
                      </a:r>
                      <a:endParaRPr sz="8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$31/$41/$69.25</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$31/$41/$70.25</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635" lvl="0" marL="63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1270" lvl="0" marL="1270"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1905" lvl="0" marL="1905" marR="0" rtl="0" algn="ctr">
                        <a:lnSpc>
                          <a:spcPct val="100000"/>
                        </a:lnSpc>
                        <a:spcBef>
                          <a:spcPts val="0"/>
                        </a:spcBef>
                        <a:spcAft>
                          <a:spcPts val="0"/>
                        </a:spcAft>
                        <a:buNone/>
                      </a:pPr>
                      <a:r>
                        <a:rPr b="0"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0" marL="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28575">
                      <a:solidFill>
                        <a:srgbClr val="FFFFFF"/>
                      </a:solidFill>
                      <a:prstDash val="solid"/>
                      <a:round/>
                      <a:headEnd len="sm" w="sm" type="none"/>
                      <a:tailEnd len="sm" w="sm" type="none"/>
                    </a:lnB>
                  </a:tcPr>
                </a:tc>
              </a:tr>
              <a:tr h="286500">
                <a:tc>
                  <a:txBody>
                    <a:bodyPr/>
                    <a:lstStyle/>
                    <a:p>
                      <a:pPr indent="0" lvl="0" marL="0" marR="0" rtl="0" algn="l">
                        <a:spcBef>
                          <a:spcPts val="0"/>
                        </a:spcBef>
                        <a:spcAft>
                          <a:spcPts val="0"/>
                        </a:spcAft>
                        <a:buNone/>
                      </a:pPr>
                      <a:r>
                        <a:t/>
                      </a:r>
                      <a:endParaRPr sz="1200" u="none" cap="none" strike="noStrike">
                        <a:latin typeface="Calibri"/>
                        <a:ea typeface="Calibri"/>
                        <a:cs typeface="Calibri"/>
                        <a:sym typeface="Calibri"/>
                      </a:endParaRPr>
                    </a:p>
                  </a:txBody>
                  <a:tcPr marT="0" marB="0" marR="0" marL="0">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tcPr>
                </a:tc>
                <a:tc gridSpan="2">
                  <a:txBody>
                    <a:bodyPr/>
                    <a:lstStyle/>
                    <a:p>
                      <a:pPr indent="-8255" lvl="0" marL="744855" marR="0" rtl="0" algn="l">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Total Volumes Hedged</a:t>
                      </a:r>
                      <a:endParaRPr sz="1200" u="none" cap="none" strike="noStrike">
                        <a:latin typeface="Calibri"/>
                        <a:ea typeface="Calibri"/>
                        <a:cs typeface="Calibri"/>
                        <a:sym typeface="Calibri"/>
                      </a:endParaRPr>
                    </a:p>
                  </a:txBody>
                  <a:tcPr marT="0" marB="0" marR="0" marL="0">
                    <a:lnL cap="flat" cmpd="sng" w="28575">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hMerge="1"/>
                <a:tc>
                  <a:txBody>
                    <a:bodyPr/>
                    <a:lstStyle/>
                    <a:p>
                      <a:pPr indent="0" lvl="0" marL="0"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29,000</a:t>
                      </a:r>
                      <a:endParaRPr sz="1200" u="none" cap="none" strike="noStrike">
                        <a:latin typeface="Calibri"/>
                        <a:ea typeface="Calibri"/>
                        <a:cs typeface="Calibri"/>
                        <a:sym typeface="Calibri"/>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a:txBody>
                    <a:bodyPr/>
                    <a:lstStyle/>
                    <a:p>
                      <a:pPr indent="0" lvl="0" marL="0"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16,500</a:t>
                      </a:r>
                      <a:endParaRPr sz="1200" u="none" cap="none" strike="noStrike">
                        <a:latin typeface="Calibri"/>
                        <a:ea typeface="Calibri"/>
                        <a:cs typeface="Calibri"/>
                        <a:sym typeface="Calibri"/>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a:txBody>
                    <a:bodyPr/>
                    <a:lstStyle/>
                    <a:p>
                      <a:pPr indent="0" lvl="0" marL="0"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13,000</a:t>
                      </a:r>
                      <a:endParaRPr sz="1200" u="none" cap="none" strike="noStrike">
                        <a:latin typeface="Calibri"/>
                        <a:ea typeface="Calibri"/>
                        <a:cs typeface="Calibri"/>
                        <a:sym typeface="Calibri"/>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a:txBody>
                    <a:bodyPr/>
                    <a:lstStyle/>
                    <a:p>
                      <a:pPr indent="0" lvl="0" marL="0"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6,000</a:t>
                      </a:r>
                      <a:endParaRPr sz="1200" u="none" cap="none" strike="noStrike">
                        <a:latin typeface="Calibri"/>
                        <a:ea typeface="Calibri"/>
                        <a:cs typeface="Calibri"/>
                        <a:sym typeface="Calibri"/>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a:txBody>
                    <a:bodyPr/>
                    <a:lstStyle/>
                    <a:p>
                      <a:pPr indent="0" lvl="0" marL="0"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6,000</a:t>
                      </a:r>
                      <a:endParaRPr sz="1200" u="none" cap="none" strike="noStrike">
                        <a:latin typeface="Calibri"/>
                        <a:ea typeface="Calibri"/>
                        <a:cs typeface="Calibri"/>
                        <a:sym typeface="Calibri"/>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a:txBody>
                    <a:bodyPr/>
                    <a:lstStyle/>
                    <a:p>
                      <a:pPr indent="0" lvl="0" marL="0"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6,000</a:t>
                      </a:r>
                      <a:endParaRPr sz="1200" u="none" cap="none" strike="noStrike">
                        <a:latin typeface="Calibri"/>
                        <a:ea typeface="Calibri"/>
                        <a:cs typeface="Calibri"/>
                        <a:sym typeface="Calibri"/>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a:txBody>
                    <a:bodyPr/>
                    <a:lstStyle/>
                    <a:p>
                      <a:pPr indent="-8255" lvl="0" marL="8255" marR="0" rtl="0" algn="ctr">
                        <a:lnSpc>
                          <a:spcPct val="100000"/>
                        </a:lnSpc>
                        <a:spcBef>
                          <a:spcPts val="0"/>
                        </a:spcBef>
                        <a:spcAft>
                          <a:spcPts val="0"/>
                        </a:spcAft>
                        <a:buNone/>
                      </a:pPr>
                      <a:r>
                        <a:rPr b="0" lang="en-US" sz="1200" u="none" cap="none" strike="noStrike">
                          <a:solidFill>
                            <a:srgbClr val="FFFFFF"/>
                          </a:solidFill>
                          <a:latin typeface="Calibri"/>
                          <a:ea typeface="Calibri"/>
                          <a:cs typeface="Calibri"/>
                          <a:sym typeface="Calibri"/>
                        </a:rPr>
                        <a:t>6,000</a:t>
                      </a:r>
                      <a:endParaRPr sz="1200" u="none" cap="none" strike="noStrike">
                        <a:latin typeface="Calibri"/>
                        <a:ea typeface="Calibri"/>
                        <a:cs typeface="Calibri"/>
                        <a:sym typeface="Calibri"/>
                      </a:endParaRPr>
                    </a:p>
                  </a:txBody>
                  <a:tcPr marT="0" marB="0" marR="0" marL="0">
                    <a:lnL cap="flat" cmpd="sng" w="12700">
                      <a:solidFill>
                        <a:srgbClr val="A6A6A6"/>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r>
            </a:tbl>
          </a:graphicData>
        </a:graphic>
      </p:graphicFrame>
      <p:sp>
        <p:nvSpPr>
          <p:cNvPr id="1052" name="Google Shape;1052;p22"/>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1053" name="Google Shape;1053;p22"/>
          <p:cNvSpPr txBox="1"/>
          <p:nvPr>
            <p:ph idx="10" type="dt"/>
          </p:nvPr>
        </p:nvSpPr>
        <p:spPr>
          <a:xfrm>
            <a:off x="5493258" y="6543243"/>
            <a:ext cx="119189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3"/>
              </a:rPr>
              <a:t>www.denbury.com</a:t>
            </a:r>
            <a:endParaRPr/>
          </a:p>
        </p:txBody>
      </p:sp>
      <p:sp>
        <p:nvSpPr>
          <p:cNvPr id="1054" name="Google Shape;1054;p22"/>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
        <p:nvSpPr>
          <p:cNvPr id="1055" name="Google Shape;1055;p22"/>
          <p:cNvSpPr txBox="1"/>
          <p:nvPr/>
        </p:nvSpPr>
        <p:spPr>
          <a:xfrm>
            <a:off x="504545" y="6069279"/>
            <a:ext cx="8342630" cy="369570"/>
          </a:xfrm>
          <a:prstGeom prst="rect">
            <a:avLst/>
          </a:prstGeom>
          <a:noFill/>
          <a:ln>
            <a:noFill/>
          </a:ln>
        </p:spPr>
        <p:txBody>
          <a:bodyPr anchorCtr="0" anchor="t" bIns="0" lIns="0" spcFirstLastPara="1" rIns="0" wrap="square" tIns="0">
            <a:noAutofit/>
          </a:bodyPr>
          <a:lstStyle/>
          <a:p>
            <a:pPr indent="-228600" lvl="0" marL="241300" marR="0" rtl="0" algn="l">
              <a:lnSpc>
                <a:spcPct val="100000"/>
              </a:lnSpc>
              <a:spcBef>
                <a:spcPts val="0"/>
              </a:spcBef>
              <a:spcAft>
                <a:spcPts val="0"/>
              </a:spcAft>
              <a:buSzPts val="1000"/>
              <a:buFont typeface="Calibri"/>
              <a:buAutoNum type="arabicParenR"/>
            </a:pPr>
            <a:r>
              <a:rPr lang="en-US" sz="1000">
                <a:latin typeface="Calibri"/>
                <a:ea typeface="Calibri"/>
                <a:cs typeface="Calibri"/>
                <a:sym typeface="Calibri"/>
              </a:rPr>
              <a:t>Averages are volume weighted.</a:t>
            </a:r>
            <a:endParaRPr sz="1000">
              <a:latin typeface="Calibri"/>
              <a:ea typeface="Calibri"/>
              <a:cs typeface="Calibri"/>
              <a:sym typeface="Calibri"/>
            </a:endParaRPr>
          </a:p>
          <a:p>
            <a:pPr indent="-228600" lvl="0" marL="241300" marR="0" rtl="0" algn="l">
              <a:lnSpc>
                <a:spcPct val="100000"/>
              </a:lnSpc>
              <a:spcBef>
                <a:spcPts val="359"/>
              </a:spcBef>
              <a:spcAft>
                <a:spcPts val="0"/>
              </a:spcAft>
              <a:buSzPts val="1000"/>
              <a:buFont typeface="Calibri"/>
              <a:buAutoNum type="arabicParenR"/>
            </a:pPr>
            <a:r>
              <a:rPr lang="en-US" sz="1000">
                <a:latin typeface="Calibri"/>
                <a:ea typeface="Calibri"/>
                <a:cs typeface="Calibri"/>
                <a:sym typeface="Calibri"/>
              </a:rPr>
              <a:t>If oil prices were to average less than the sold put price, receipts on settlement would be limited to the difference between the floor price and sold put  price.</a:t>
            </a:r>
            <a:endParaRPr sz="1000">
              <a:latin typeface="Calibri"/>
              <a:ea typeface="Calibri"/>
              <a:cs typeface="Calibri"/>
              <a:sym typeface="Calibri"/>
            </a:endParaRPr>
          </a:p>
        </p:txBody>
      </p:sp>
      <p:sp>
        <p:nvSpPr>
          <p:cNvPr id="1056" name="Google Shape;1056;p22"/>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Oil Hedge Protection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23"/>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62" name="Google Shape;1062;p23"/>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63" name="Google Shape;1063;p23"/>
          <p:cNvSpPr/>
          <p:nvPr/>
        </p:nvSpPr>
        <p:spPr>
          <a:xfrm>
            <a:off x="2857500" y="1234439"/>
            <a:ext cx="8914638" cy="523722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64" name="Google Shape;1064;p23"/>
          <p:cNvSpPr/>
          <p:nvPr/>
        </p:nvSpPr>
        <p:spPr>
          <a:xfrm>
            <a:off x="2738627" y="2813304"/>
            <a:ext cx="62865" cy="137160"/>
          </a:xfrm>
          <a:custGeom>
            <a:rect b="b" l="l" r="r" t="t"/>
            <a:pathLst>
              <a:path extrusionOk="0" h="120000" w="120000">
                <a:moveTo>
                  <a:pt x="0" y="120000"/>
                </a:moveTo>
                <a:lnTo>
                  <a:pt x="119274" y="120000"/>
                </a:lnTo>
                <a:lnTo>
                  <a:pt x="119274" y="0"/>
                </a:lnTo>
                <a:lnTo>
                  <a:pt x="0" y="0"/>
                </a:lnTo>
                <a:lnTo>
                  <a:pt x="0" y="120000"/>
                </a:lnTo>
                <a:close/>
              </a:path>
            </a:pathLst>
          </a:custGeom>
          <a:solidFill>
            <a:srgbClr val="F9F9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65" name="Google Shape;1065;p23"/>
          <p:cNvSpPr/>
          <p:nvPr/>
        </p:nvSpPr>
        <p:spPr>
          <a:xfrm>
            <a:off x="2801111" y="1235963"/>
            <a:ext cx="8853170" cy="5055235"/>
          </a:xfrm>
          <a:custGeom>
            <a:rect b="b" l="l" r="r" t="t"/>
            <a:pathLst>
              <a:path extrusionOk="0" h="120000" w="120000">
                <a:moveTo>
                  <a:pt x="0" y="119996"/>
                </a:moveTo>
                <a:lnTo>
                  <a:pt x="119996" y="119996"/>
                </a:lnTo>
                <a:lnTo>
                  <a:pt x="119996" y="0"/>
                </a:lnTo>
                <a:lnTo>
                  <a:pt x="0" y="0"/>
                </a:lnTo>
                <a:lnTo>
                  <a:pt x="0" y="119996"/>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66" name="Google Shape;1066;p23"/>
          <p:cNvSpPr/>
          <p:nvPr/>
        </p:nvSpPr>
        <p:spPr>
          <a:xfrm>
            <a:off x="2727960" y="6064034"/>
            <a:ext cx="205104" cy="245110"/>
          </a:xfrm>
          <a:custGeom>
            <a:rect b="b" l="l" r="r" t="t"/>
            <a:pathLst>
              <a:path extrusionOk="0" h="120000" w="120000">
                <a:moveTo>
                  <a:pt x="742" y="0"/>
                </a:moveTo>
                <a:lnTo>
                  <a:pt x="0" y="119950"/>
                </a:lnTo>
                <a:lnTo>
                  <a:pt x="119702" y="66951"/>
                </a:lnTo>
                <a:lnTo>
                  <a:pt x="742" y="0"/>
                </a:lnTo>
                <a:close/>
              </a:path>
            </a:pathLst>
          </a:custGeom>
          <a:solidFill>
            <a:srgbClr val="333E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67" name="Google Shape;1067;p23"/>
          <p:cNvSpPr/>
          <p:nvPr/>
        </p:nvSpPr>
        <p:spPr>
          <a:xfrm>
            <a:off x="2727960" y="6064034"/>
            <a:ext cx="205104" cy="245110"/>
          </a:xfrm>
          <a:custGeom>
            <a:rect b="b" l="l" r="r" t="t"/>
            <a:pathLst>
              <a:path extrusionOk="0" h="120000" w="120000">
                <a:moveTo>
                  <a:pt x="0" y="119950"/>
                </a:moveTo>
                <a:lnTo>
                  <a:pt x="742" y="0"/>
                </a:lnTo>
                <a:lnTo>
                  <a:pt x="119702" y="66951"/>
                </a:lnTo>
                <a:lnTo>
                  <a:pt x="0" y="119950"/>
                </a:lnTo>
              </a:path>
            </a:pathLst>
          </a:custGeom>
          <a:noFill/>
          <a:ln cap="flat" cmpd="sng" w="12700">
            <a:solidFill>
              <a:srgbClr val="E7E6E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68" name="Google Shape;1068;p23"/>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Key Takeaways</a:t>
            </a:r>
            <a:endParaRPr/>
          </a:p>
        </p:txBody>
      </p:sp>
      <p:sp>
        <p:nvSpPr>
          <p:cNvPr id="1069" name="Google Shape;1069;p23"/>
          <p:cNvSpPr txBox="1"/>
          <p:nvPr/>
        </p:nvSpPr>
        <p:spPr>
          <a:xfrm>
            <a:off x="3408923" y="1347475"/>
            <a:ext cx="7753200" cy="1350600"/>
          </a:xfrm>
          <a:prstGeom prst="rect">
            <a:avLst/>
          </a:prstGeom>
          <a:noFill/>
          <a:ln>
            <a:noFill/>
          </a:ln>
        </p:spPr>
        <p:txBody>
          <a:bodyPr anchorCtr="0" anchor="t" bIns="0" lIns="0" spcFirstLastPara="1" rIns="0" wrap="square" tIns="0">
            <a:noAutofit/>
          </a:bodyPr>
          <a:lstStyle/>
          <a:p>
            <a:pPr indent="-342900" lvl="0" marL="355600" marR="0" rtl="0" algn="l">
              <a:lnSpc>
                <a:spcPct val="100000"/>
              </a:lnSpc>
              <a:spcBef>
                <a:spcPts val="0"/>
              </a:spcBef>
              <a:spcAft>
                <a:spcPts val="0"/>
              </a:spcAft>
              <a:buSzPts val="1800"/>
              <a:buFont typeface="Arial"/>
              <a:buChar char="•"/>
            </a:pPr>
            <a:r>
              <a:rPr b="0" lang="en-US" sz="1800">
                <a:latin typeface="Calibri"/>
                <a:ea typeface="Calibri"/>
                <a:cs typeface="Calibri"/>
                <a:sym typeface="Calibri"/>
              </a:rPr>
              <a:t>Stabilize production and resume growth as oil prices improve</a:t>
            </a:r>
            <a:endParaRPr sz="1800">
              <a:latin typeface="Calibri"/>
              <a:ea typeface="Calibri"/>
              <a:cs typeface="Calibri"/>
              <a:sym typeface="Calibri"/>
            </a:endParaRPr>
          </a:p>
          <a:p>
            <a:pPr indent="-342900" lvl="0" marL="355600" marR="0" rtl="0" algn="l">
              <a:lnSpc>
                <a:spcPct val="100000"/>
              </a:lnSpc>
              <a:spcBef>
                <a:spcPts val="600"/>
              </a:spcBef>
              <a:spcAft>
                <a:spcPts val="0"/>
              </a:spcAft>
              <a:buSzPts val="1800"/>
              <a:buFont typeface="Arial"/>
              <a:buChar char="•"/>
            </a:pPr>
            <a:r>
              <a:rPr b="0" lang="en-US" sz="1800">
                <a:latin typeface="Calibri"/>
                <a:ea typeface="Calibri"/>
                <a:cs typeface="Calibri"/>
                <a:sym typeface="Calibri"/>
              </a:rPr>
              <a:t>Continue to improve balance sheet</a:t>
            </a:r>
            <a:endParaRPr sz="1800">
              <a:latin typeface="Calibri"/>
              <a:ea typeface="Calibri"/>
              <a:cs typeface="Calibri"/>
              <a:sym typeface="Calibri"/>
            </a:endParaRPr>
          </a:p>
          <a:p>
            <a:pPr indent="-342900" lvl="0" marL="355600" marR="0" rtl="0" algn="l">
              <a:lnSpc>
                <a:spcPct val="100000"/>
              </a:lnSpc>
              <a:spcBef>
                <a:spcPts val="600"/>
              </a:spcBef>
              <a:spcAft>
                <a:spcPts val="0"/>
              </a:spcAft>
              <a:buSzPts val="1800"/>
              <a:buFont typeface="Arial"/>
              <a:buChar char="•"/>
            </a:pPr>
            <a:r>
              <a:rPr b="0" lang="en-US" sz="1800">
                <a:latin typeface="Calibri"/>
                <a:ea typeface="Calibri"/>
                <a:cs typeface="Calibri"/>
                <a:sym typeface="Calibri"/>
              </a:rPr>
              <a:t>Maintain and enhance efficiencies gained through the down-cycle</a:t>
            </a:r>
            <a:endParaRPr sz="1800">
              <a:latin typeface="Calibri"/>
              <a:ea typeface="Calibri"/>
              <a:cs typeface="Calibri"/>
              <a:sym typeface="Calibri"/>
            </a:endParaRPr>
          </a:p>
          <a:p>
            <a:pPr indent="-342900" lvl="0" marL="355600" marR="0" rtl="0" algn="l">
              <a:lnSpc>
                <a:spcPct val="100000"/>
              </a:lnSpc>
              <a:spcBef>
                <a:spcPts val="600"/>
              </a:spcBef>
              <a:spcAft>
                <a:spcPts val="0"/>
              </a:spcAft>
              <a:buSzPts val="1800"/>
              <a:buFont typeface="Arial"/>
              <a:buChar char="•"/>
            </a:pPr>
            <a:r>
              <a:rPr b="0" lang="en-US" sz="1800">
                <a:latin typeface="Calibri"/>
                <a:ea typeface="Calibri"/>
                <a:cs typeface="Calibri"/>
                <a:sym typeface="Calibri"/>
              </a:rPr>
              <a:t>Pursue opportunities to increase or accelerate growth</a:t>
            </a:r>
            <a:endParaRPr sz="1800">
              <a:latin typeface="Calibri"/>
              <a:ea typeface="Calibri"/>
              <a:cs typeface="Calibri"/>
              <a:sym typeface="Calibri"/>
            </a:endParaRPr>
          </a:p>
        </p:txBody>
      </p:sp>
      <p:sp>
        <p:nvSpPr>
          <p:cNvPr id="1070" name="Google Shape;1070;p23"/>
          <p:cNvSpPr/>
          <p:nvPr/>
        </p:nvSpPr>
        <p:spPr>
          <a:xfrm>
            <a:off x="2639695" y="2671445"/>
            <a:ext cx="280035" cy="278130"/>
          </a:xfrm>
          <a:custGeom>
            <a:rect b="b" l="l" r="r" t="t"/>
            <a:pathLst>
              <a:path extrusionOk="0" h="120000" w="120000">
                <a:moveTo>
                  <a:pt x="17360" y="0"/>
                </a:moveTo>
                <a:lnTo>
                  <a:pt x="0" y="119889"/>
                </a:lnTo>
                <a:lnTo>
                  <a:pt x="119891" y="63396"/>
                </a:lnTo>
                <a:lnTo>
                  <a:pt x="17360" y="0"/>
                </a:lnTo>
                <a:close/>
              </a:path>
            </a:pathLst>
          </a:custGeom>
          <a:solidFill>
            <a:srgbClr val="333E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71" name="Google Shape;1071;p23"/>
          <p:cNvSpPr/>
          <p:nvPr/>
        </p:nvSpPr>
        <p:spPr>
          <a:xfrm>
            <a:off x="2639695" y="2671445"/>
            <a:ext cx="280035" cy="278130"/>
          </a:xfrm>
          <a:custGeom>
            <a:rect b="b" l="l" r="r" t="t"/>
            <a:pathLst>
              <a:path extrusionOk="0" h="120000" w="120000">
                <a:moveTo>
                  <a:pt x="0" y="119889"/>
                </a:moveTo>
                <a:lnTo>
                  <a:pt x="17360" y="0"/>
                </a:lnTo>
                <a:lnTo>
                  <a:pt x="119891" y="63396"/>
                </a:lnTo>
                <a:lnTo>
                  <a:pt x="0" y="119889"/>
                </a:lnTo>
                <a:close/>
              </a:path>
            </a:pathLst>
          </a:custGeom>
          <a:noFill/>
          <a:ln cap="flat" cmpd="sng" w="25400">
            <a:solidFill>
              <a:srgbClr val="E7E6E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72" name="Google Shape;1072;p23"/>
          <p:cNvSpPr/>
          <p:nvPr/>
        </p:nvSpPr>
        <p:spPr>
          <a:xfrm>
            <a:off x="670559" y="967739"/>
            <a:ext cx="2245614" cy="550392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73" name="Google Shape;1073;p23"/>
          <p:cNvSpPr/>
          <p:nvPr/>
        </p:nvSpPr>
        <p:spPr>
          <a:xfrm>
            <a:off x="236220" y="969263"/>
            <a:ext cx="2502535" cy="5321935"/>
          </a:xfrm>
          <a:custGeom>
            <a:rect b="b" l="l" r="r" t="t"/>
            <a:pathLst>
              <a:path extrusionOk="0" h="120000" w="120000">
                <a:moveTo>
                  <a:pt x="0" y="119997"/>
                </a:moveTo>
                <a:lnTo>
                  <a:pt x="119993" y="119997"/>
                </a:lnTo>
                <a:lnTo>
                  <a:pt x="119993" y="0"/>
                </a:lnTo>
                <a:lnTo>
                  <a:pt x="0" y="0"/>
                </a:lnTo>
                <a:lnTo>
                  <a:pt x="0" y="11999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74" name="Google Shape;1074;p23"/>
          <p:cNvSpPr/>
          <p:nvPr/>
        </p:nvSpPr>
        <p:spPr>
          <a:xfrm>
            <a:off x="588263" y="1235963"/>
            <a:ext cx="2286762" cy="174269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75" name="Google Shape;1075;p23"/>
          <p:cNvSpPr/>
          <p:nvPr/>
        </p:nvSpPr>
        <p:spPr>
          <a:xfrm>
            <a:off x="585216" y="1086611"/>
            <a:ext cx="2394204" cy="1802892"/>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76" name="Google Shape;1076;p23"/>
          <p:cNvSpPr/>
          <p:nvPr/>
        </p:nvSpPr>
        <p:spPr>
          <a:xfrm>
            <a:off x="611123" y="1112519"/>
            <a:ext cx="2292350" cy="1701164"/>
          </a:xfrm>
          <a:custGeom>
            <a:rect b="b" l="l" r="r" t="t"/>
            <a:pathLst>
              <a:path extrusionOk="0" h="120000" w="120000">
                <a:moveTo>
                  <a:pt x="0" y="119973"/>
                </a:moveTo>
                <a:lnTo>
                  <a:pt x="119986" y="119973"/>
                </a:lnTo>
                <a:lnTo>
                  <a:pt x="119986" y="0"/>
                </a:lnTo>
                <a:lnTo>
                  <a:pt x="0" y="0"/>
                </a:lnTo>
                <a:lnTo>
                  <a:pt x="0" y="119973"/>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77" name="Google Shape;1077;p23"/>
          <p:cNvSpPr/>
          <p:nvPr/>
        </p:nvSpPr>
        <p:spPr>
          <a:xfrm>
            <a:off x="595883" y="2924555"/>
            <a:ext cx="2397251" cy="336804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78" name="Google Shape;1078;p23"/>
          <p:cNvSpPr/>
          <p:nvPr/>
        </p:nvSpPr>
        <p:spPr>
          <a:xfrm>
            <a:off x="621791" y="2950464"/>
            <a:ext cx="2295525" cy="3266440"/>
          </a:xfrm>
          <a:custGeom>
            <a:rect b="b" l="l" r="r" t="t"/>
            <a:pathLst>
              <a:path extrusionOk="0" h="120000" w="120000">
                <a:moveTo>
                  <a:pt x="0" y="119981"/>
                </a:moveTo>
                <a:lnTo>
                  <a:pt x="119980" y="119981"/>
                </a:lnTo>
                <a:lnTo>
                  <a:pt x="119980" y="0"/>
                </a:lnTo>
                <a:lnTo>
                  <a:pt x="0" y="0"/>
                </a:lnTo>
                <a:lnTo>
                  <a:pt x="0" y="119981"/>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79" name="Google Shape;1079;p23"/>
          <p:cNvSpPr txBox="1"/>
          <p:nvPr/>
        </p:nvSpPr>
        <p:spPr>
          <a:xfrm>
            <a:off x="848049" y="4014600"/>
            <a:ext cx="1876800" cy="841500"/>
          </a:xfrm>
          <a:prstGeom prst="rect">
            <a:avLst/>
          </a:prstGeom>
          <a:noFill/>
          <a:ln>
            <a:noFill/>
          </a:ln>
        </p:spPr>
        <p:txBody>
          <a:bodyPr anchorCtr="0" anchor="t" bIns="0" lIns="0" spcFirstLastPara="1" rIns="0" wrap="square" tIns="0">
            <a:noAutofit/>
          </a:bodyPr>
          <a:lstStyle/>
          <a:p>
            <a:pPr indent="-1905" lvl="0" marL="1905" marR="0" rtl="0" algn="ctr">
              <a:lnSpc>
                <a:spcPct val="113928"/>
              </a:lnSpc>
              <a:spcBef>
                <a:spcPts val="0"/>
              </a:spcBef>
              <a:spcAft>
                <a:spcPts val="0"/>
              </a:spcAft>
              <a:buNone/>
            </a:pPr>
            <a:r>
              <a:rPr b="0" lang="en-US" sz="2800">
                <a:solidFill>
                  <a:srgbClr val="FFFFFF"/>
                </a:solidFill>
                <a:latin typeface="Calibri"/>
                <a:ea typeface="Calibri"/>
                <a:cs typeface="Calibri"/>
                <a:sym typeface="Calibri"/>
              </a:rPr>
              <a:t>Our</a:t>
            </a:r>
            <a:endParaRPr sz="2800">
              <a:latin typeface="Calibri"/>
              <a:ea typeface="Calibri"/>
              <a:cs typeface="Calibri"/>
              <a:sym typeface="Calibri"/>
            </a:endParaRPr>
          </a:p>
          <a:p>
            <a:pPr indent="0" lvl="0" marL="0" marR="0" rtl="0" algn="ctr">
              <a:lnSpc>
                <a:spcPct val="113928"/>
              </a:lnSpc>
              <a:spcBef>
                <a:spcPts val="0"/>
              </a:spcBef>
              <a:spcAft>
                <a:spcPts val="0"/>
              </a:spcAft>
              <a:buNone/>
            </a:pPr>
            <a:r>
              <a:rPr b="0" lang="en-US" sz="2800">
                <a:solidFill>
                  <a:srgbClr val="FFFFFF"/>
                </a:solidFill>
                <a:latin typeface="Calibri"/>
                <a:ea typeface="Calibri"/>
                <a:cs typeface="Calibri"/>
                <a:sym typeface="Calibri"/>
              </a:rPr>
              <a:t>Advantages</a:t>
            </a:r>
            <a:endParaRPr sz="2800">
              <a:latin typeface="Calibri"/>
              <a:ea typeface="Calibri"/>
              <a:cs typeface="Calibri"/>
              <a:sym typeface="Calibri"/>
            </a:endParaRPr>
          </a:p>
        </p:txBody>
      </p:sp>
      <p:sp>
        <p:nvSpPr>
          <p:cNvPr id="1080" name="Google Shape;1080;p23"/>
          <p:cNvSpPr txBox="1"/>
          <p:nvPr/>
        </p:nvSpPr>
        <p:spPr>
          <a:xfrm>
            <a:off x="1089152" y="1500378"/>
            <a:ext cx="1130300" cy="841375"/>
          </a:xfrm>
          <a:prstGeom prst="rect">
            <a:avLst/>
          </a:prstGeom>
          <a:noFill/>
          <a:ln>
            <a:noFill/>
          </a:ln>
        </p:spPr>
        <p:txBody>
          <a:bodyPr anchorCtr="0" anchor="t" bIns="0" lIns="0" spcFirstLastPara="1" rIns="0" wrap="square" tIns="0">
            <a:noAutofit/>
          </a:bodyPr>
          <a:lstStyle/>
          <a:p>
            <a:pPr indent="0" lvl="0" marL="0" marR="0" rtl="0" algn="ctr">
              <a:lnSpc>
                <a:spcPct val="114107"/>
              </a:lnSpc>
              <a:spcBef>
                <a:spcPts val="0"/>
              </a:spcBef>
              <a:spcAft>
                <a:spcPts val="0"/>
              </a:spcAft>
              <a:buNone/>
            </a:pPr>
            <a:r>
              <a:rPr b="0" lang="en-US" sz="2800">
                <a:solidFill>
                  <a:srgbClr val="FFFFFF"/>
                </a:solidFill>
                <a:latin typeface="Calibri"/>
                <a:ea typeface="Calibri"/>
                <a:cs typeface="Calibri"/>
                <a:sym typeface="Calibri"/>
              </a:rPr>
              <a:t>Looking</a:t>
            </a:r>
            <a:endParaRPr sz="2800">
              <a:latin typeface="Calibri"/>
              <a:ea typeface="Calibri"/>
              <a:cs typeface="Calibri"/>
              <a:sym typeface="Calibri"/>
            </a:endParaRPr>
          </a:p>
          <a:p>
            <a:pPr indent="-635" lvl="0" marL="635" marR="0" rtl="0" algn="ctr">
              <a:lnSpc>
                <a:spcPct val="114107"/>
              </a:lnSpc>
              <a:spcBef>
                <a:spcPts val="0"/>
              </a:spcBef>
              <a:spcAft>
                <a:spcPts val="0"/>
              </a:spcAft>
              <a:buNone/>
            </a:pPr>
            <a:r>
              <a:rPr b="0" lang="en-US" sz="2800">
                <a:solidFill>
                  <a:srgbClr val="FFFFFF"/>
                </a:solidFill>
                <a:latin typeface="Calibri"/>
                <a:ea typeface="Calibri"/>
                <a:cs typeface="Calibri"/>
                <a:sym typeface="Calibri"/>
              </a:rPr>
              <a:t>Ahead</a:t>
            </a:r>
            <a:endParaRPr sz="2800">
              <a:latin typeface="Calibri"/>
              <a:ea typeface="Calibri"/>
              <a:cs typeface="Calibri"/>
              <a:sym typeface="Calibri"/>
            </a:endParaRPr>
          </a:p>
        </p:txBody>
      </p:sp>
      <p:sp>
        <p:nvSpPr>
          <p:cNvPr id="1081" name="Google Shape;1081;p23"/>
          <p:cNvSpPr txBox="1"/>
          <p:nvPr/>
        </p:nvSpPr>
        <p:spPr>
          <a:xfrm>
            <a:off x="3403476" y="3183375"/>
            <a:ext cx="7582200" cy="2531100"/>
          </a:xfrm>
          <a:prstGeom prst="rect">
            <a:avLst/>
          </a:prstGeom>
          <a:noFill/>
          <a:ln>
            <a:noFill/>
          </a:ln>
        </p:spPr>
        <p:txBody>
          <a:bodyPr anchorCtr="0" anchor="t" bIns="0" lIns="0" spcFirstLastPara="1" rIns="0" wrap="square" tIns="0">
            <a:noAutofit/>
          </a:bodyPr>
          <a:lstStyle/>
          <a:p>
            <a:pPr indent="-228600" lvl="0" marL="241300" marR="0" rtl="0" algn="l">
              <a:lnSpc>
                <a:spcPct val="100000"/>
              </a:lnSpc>
              <a:spcBef>
                <a:spcPts val="0"/>
              </a:spcBef>
              <a:spcAft>
                <a:spcPts val="0"/>
              </a:spcAft>
              <a:buSzPts val="1800"/>
              <a:buFont typeface="Arial"/>
              <a:buChar char="•"/>
            </a:pPr>
            <a:r>
              <a:rPr b="0" lang="en-US" sz="1800">
                <a:latin typeface="Calibri"/>
                <a:ea typeface="Calibri"/>
                <a:cs typeface="Calibri"/>
                <a:sym typeface="Calibri"/>
              </a:rPr>
              <a:t>Long-Term Visibility</a:t>
            </a:r>
            <a:endParaRPr sz="1800">
              <a:latin typeface="Calibri"/>
              <a:ea typeface="Calibri"/>
              <a:cs typeface="Calibri"/>
              <a:sym typeface="Calibri"/>
            </a:endParaRPr>
          </a:p>
          <a:p>
            <a:pPr indent="-228600" lvl="1" marL="698500" marR="0" rtl="0" algn="l">
              <a:lnSpc>
                <a:spcPct val="100000"/>
              </a:lnSpc>
              <a:spcBef>
                <a:spcPts val="0"/>
              </a:spcBef>
              <a:spcAft>
                <a:spcPts val="0"/>
              </a:spcAft>
              <a:buSzPts val="1800"/>
              <a:buFont typeface="Calibri"/>
              <a:buChar char="–"/>
            </a:pPr>
            <a:r>
              <a:rPr b="0" i="0" lang="en-US" sz="1800" u="none" cap="none" strike="noStrike">
                <a:latin typeface="Calibri"/>
                <a:ea typeface="Calibri"/>
                <a:cs typeface="Calibri"/>
                <a:sym typeface="Calibri"/>
              </a:rPr>
              <a:t>Low decline, long-lived and low risk assets</a:t>
            </a:r>
            <a:endParaRPr b="0" i="0" sz="1800" u="none" cap="none" strike="noStrike">
              <a:latin typeface="Calibri"/>
              <a:ea typeface="Calibri"/>
              <a:cs typeface="Calibri"/>
              <a:sym typeface="Calibri"/>
            </a:endParaRPr>
          </a:p>
          <a:p>
            <a:pPr indent="-228600" lvl="1" marL="698500" marR="0" rtl="0" algn="l">
              <a:lnSpc>
                <a:spcPct val="100000"/>
              </a:lnSpc>
              <a:spcBef>
                <a:spcPts val="0"/>
              </a:spcBef>
              <a:spcAft>
                <a:spcPts val="0"/>
              </a:spcAft>
              <a:buSzPts val="1800"/>
              <a:buFont typeface="Calibri"/>
              <a:buChar char="–"/>
            </a:pPr>
            <a:r>
              <a:rPr b="0" i="0" lang="en-US" sz="1800" u="none" cap="none" strike="noStrike">
                <a:latin typeface="Calibri"/>
                <a:ea typeface="Calibri"/>
                <a:cs typeface="Calibri"/>
                <a:sym typeface="Calibri"/>
              </a:rPr>
              <a:t>Tremendous resource potential</a:t>
            </a:r>
            <a:endParaRPr b="0" i="0" sz="1800" u="none" cap="none" strike="noStrike">
              <a:latin typeface="Calibri"/>
              <a:ea typeface="Calibri"/>
              <a:cs typeface="Calibri"/>
              <a:sym typeface="Calibri"/>
            </a:endParaRPr>
          </a:p>
          <a:p>
            <a:pPr indent="-228600" lvl="0" marL="241300" marR="0" rtl="0" algn="l">
              <a:lnSpc>
                <a:spcPct val="100000"/>
              </a:lnSpc>
              <a:spcBef>
                <a:spcPts val="0"/>
              </a:spcBef>
              <a:spcAft>
                <a:spcPts val="0"/>
              </a:spcAft>
              <a:buSzPts val="1800"/>
              <a:buFont typeface="Arial"/>
              <a:buChar char="•"/>
            </a:pPr>
            <a:r>
              <a:rPr b="0" lang="en-US" sz="1800">
                <a:latin typeface="Calibri"/>
                <a:ea typeface="Calibri"/>
                <a:cs typeface="Calibri"/>
                <a:sym typeface="Calibri"/>
              </a:rPr>
              <a:t>Capital Flexibility</a:t>
            </a:r>
            <a:endParaRPr sz="1800">
              <a:latin typeface="Calibri"/>
              <a:ea typeface="Calibri"/>
              <a:cs typeface="Calibri"/>
              <a:sym typeface="Calibri"/>
            </a:endParaRPr>
          </a:p>
          <a:p>
            <a:pPr indent="-228600" lvl="1" marL="698500" marR="0" rtl="0" algn="l">
              <a:lnSpc>
                <a:spcPct val="100000"/>
              </a:lnSpc>
              <a:spcBef>
                <a:spcPts val="0"/>
              </a:spcBef>
              <a:spcAft>
                <a:spcPts val="0"/>
              </a:spcAft>
              <a:buSzPts val="1800"/>
              <a:buFont typeface="Calibri"/>
              <a:buChar char="–"/>
            </a:pPr>
            <a:r>
              <a:rPr b="0" i="0" lang="en-US" sz="1800" u="none" cap="none" strike="noStrike">
                <a:latin typeface="Calibri"/>
                <a:ea typeface="Calibri"/>
                <a:cs typeface="Calibri"/>
                <a:sym typeface="Calibri"/>
              </a:rPr>
              <a:t>Relatively low capital intensity</a:t>
            </a:r>
            <a:endParaRPr b="0" i="0" sz="1800" u="none" cap="none" strike="noStrike">
              <a:latin typeface="Calibri"/>
              <a:ea typeface="Calibri"/>
              <a:cs typeface="Calibri"/>
              <a:sym typeface="Calibri"/>
            </a:endParaRPr>
          </a:p>
          <a:p>
            <a:pPr indent="-228600" lvl="1" marL="698500" marR="0" rtl="0" algn="l">
              <a:lnSpc>
                <a:spcPct val="100000"/>
              </a:lnSpc>
              <a:spcBef>
                <a:spcPts val="0"/>
              </a:spcBef>
              <a:spcAft>
                <a:spcPts val="0"/>
              </a:spcAft>
              <a:buSzPts val="1800"/>
              <a:buFont typeface="Calibri"/>
              <a:buChar char="–"/>
            </a:pPr>
            <a:r>
              <a:rPr b="0" i="0" lang="en-US" sz="1800" u="none" cap="none" strike="noStrike">
                <a:latin typeface="Calibri"/>
                <a:ea typeface="Calibri"/>
                <a:cs typeface="Calibri"/>
                <a:sym typeface="Calibri"/>
              </a:rPr>
              <a:t>Adaptable to the oil price environment</a:t>
            </a:r>
            <a:endParaRPr b="0" i="0" sz="1800" u="none" cap="none" strike="noStrike">
              <a:latin typeface="Calibri"/>
              <a:ea typeface="Calibri"/>
              <a:cs typeface="Calibri"/>
              <a:sym typeface="Calibri"/>
            </a:endParaRPr>
          </a:p>
          <a:p>
            <a:pPr indent="-228600" lvl="0" marL="241300" marR="0" rtl="0" algn="l">
              <a:lnSpc>
                <a:spcPct val="100000"/>
              </a:lnSpc>
              <a:spcBef>
                <a:spcPts val="0"/>
              </a:spcBef>
              <a:spcAft>
                <a:spcPts val="0"/>
              </a:spcAft>
              <a:buSzPts val="1800"/>
              <a:buFont typeface="Arial"/>
              <a:buChar char="•"/>
            </a:pPr>
            <a:r>
              <a:rPr b="0" lang="en-US" sz="1800">
                <a:latin typeface="Calibri"/>
                <a:ea typeface="Calibri"/>
                <a:cs typeface="Calibri"/>
                <a:sym typeface="Calibri"/>
              </a:rPr>
              <a:t>Competitive Advantages</a:t>
            </a:r>
            <a:endParaRPr sz="1800">
              <a:latin typeface="Calibri"/>
              <a:ea typeface="Calibri"/>
              <a:cs typeface="Calibri"/>
              <a:sym typeface="Calibri"/>
            </a:endParaRPr>
          </a:p>
          <a:p>
            <a:pPr indent="-228600" lvl="1" marL="698500" marR="0" rtl="0" algn="l">
              <a:lnSpc>
                <a:spcPct val="100000"/>
              </a:lnSpc>
              <a:spcBef>
                <a:spcPts val="0"/>
              </a:spcBef>
              <a:spcAft>
                <a:spcPts val="0"/>
              </a:spcAft>
              <a:buSzPts val="1800"/>
              <a:buFont typeface="Calibri"/>
              <a:buChar char="–"/>
            </a:pPr>
            <a:r>
              <a:rPr b="0" i="0" lang="en-US" sz="1800" u="none" cap="none" strike="noStrike">
                <a:latin typeface="Calibri"/>
                <a:ea typeface="Calibri"/>
                <a:cs typeface="Calibri"/>
                <a:sym typeface="Calibri"/>
              </a:rPr>
              <a:t>Large inventory of oil fields</a:t>
            </a:r>
            <a:endParaRPr b="0" i="0" sz="1800" u="none" cap="none" strike="noStrike">
              <a:latin typeface="Calibri"/>
              <a:ea typeface="Calibri"/>
              <a:cs typeface="Calibri"/>
              <a:sym typeface="Calibri"/>
            </a:endParaRPr>
          </a:p>
          <a:p>
            <a:pPr indent="-228600" lvl="1" marL="698500" marR="0" rtl="0" algn="l">
              <a:lnSpc>
                <a:spcPct val="100000"/>
              </a:lnSpc>
              <a:spcBef>
                <a:spcPts val="0"/>
              </a:spcBef>
              <a:spcAft>
                <a:spcPts val="0"/>
              </a:spcAft>
              <a:buSzPts val="1800"/>
              <a:buFont typeface="Calibri"/>
              <a:buChar char="–"/>
            </a:pPr>
            <a:r>
              <a:rPr b="0" i="0" lang="en-US" sz="1800" u="none" cap="none" strike="noStrike">
                <a:latin typeface="Calibri"/>
                <a:ea typeface="Calibri"/>
                <a:cs typeface="Calibri"/>
                <a:sym typeface="Calibri"/>
              </a:rPr>
              <a:t>Strategic CO</a:t>
            </a:r>
            <a:r>
              <a:rPr b="0" baseline="-25000" i="0" lang="en-US" sz="1800" u="none" cap="none" strike="noStrike">
                <a:latin typeface="Calibri"/>
                <a:ea typeface="Calibri"/>
                <a:cs typeface="Calibri"/>
                <a:sym typeface="Calibri"/>
              </a:rPr>
              <a:t>2  </a:t>
            </a:r>
            <a:r>
              <a:rPr b="0" i="0" lang="en-US" sz="1800" u="none" cap="none" strike="noStrike">
                <a:latin typeface="Calibri"/>
                <a:ea typeface="Calibri"/>
                <a:cs typeface="Calibri"/>
                <a:sym typeface="Calibri"/>
              </a:rPr>
              <a:t>supply and over 1,100 miles of CO</a:t>
            </a:r>
            <a:r>
              <a:rPr b="0" baseline="-25000" i="0" lang="en-US" sz="1800" u="none" cap="none" strike="noStrike">
                <a:latin typeface="Calibri"/>
                <a:ea typeface="Calibri"/>
                <a:cs typeface="Calibri"/>
                <a:sym typeface="Calibri"/>
              </a:rPr>
              <a:t>2 </a:t>
            </a:r>
            <a:r>
              <a:rPr b="0" i="0" lang="en-US" sz="1800" u="none" cap="none" strike="noStrike">
                <a:latin typeface="Calibri"/>
                <a:ea typeface="Calibri"/>
                <a:cs typeface="Calibri"/>
                <a:sym typeface="Calibri"/>
              </a:rPr>
              <a:t>pipelines</a:t>
            </a:r>
            <a:endParaRPr b="0" i="0" sz="1800" u="none" cap="none" strike="noStrike">
              <a:latin typeface="Calibri"/>
              <a:ea typeface="Calibri"/>
              <a:cs typeface="Calibri"/>
              <a:sym typeface="Calibri"/>
            </a:endParaRPr>
          </a:p>
        </p:txBody>
      </p:sp>
      <p:sp>
        <p:nvSpPr>
          <p:cNvPr id="1082" name="Google Shape;1082;p23"/>
          <p:cNvSpPr/>
          <p:nvPr/>
        </p:nvSpPr>
        <p:spPr>
          <a:xfrm>
            <a:off x="629412" y="2948939"/>
            <a:ext cx="11024870" cy="1270"/>
          </a:xfrm>
          <a:custGeom>
            <a:rect b="b" l="l" r="r" t="t"/>
            <a:pathLst>
              <a:path extrusionOk="0" h="120000" w="120000">
                <a:moveTo>
                  <a:pt x="0" y="95981"/>
                </a:moveTo>
                <a:lnTo>
                  <a:pt x="119998" y="0"/>
                </a:lnTo>
              </a:path>
            </a:pathLst>
          </a:custGeom>
          <a:noFill/>
          <a:ln cap="flat" cmpd="sng" w="9525">
            <a:solidFill>
              <a:srgbClr val="5B9BD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83" name="Google Shape;1083;p23"/>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1084" name="Google Shape;1084;p23"/>
          <p:cNvSpPr txBox="1"/>
          <p:nvPr>
            <p:ph idx="10" type="dt"/>
          </p:nvPr>
        </p:nvSpPr>
        <p:spPr>
          <a:xfrm>
            <a:off x="5493258" y="6543243"/>
            <a:ext cx="119189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8"/>
              </a:rPr>
              <a:t>www.denbury.com</a:t>
            </a:r>
            <a:endParaRPr/>
          </a:p>
        </p:txBody>
      </p:sp>
      <p:sp>
        <p:nvSpPr>
          <p:cNvPr id="1085" name="Google Shape;1085;p23"/>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24"/>
          <p:cNvSpPr txBox="1"/>
          <p:nvPr>
            <p:ph type="title"/>
          </p:nvPr>
        </p:nvSpPr>
        <p:spPr>
          <a:xfrm>
            <a:off x="495695" y="1846575"/>
            <a:ext cx="3423300" cy="647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000" u="none" cap="none" strike="noStrike">
                <a:solidFill>
                  <a:srgbClr val="00467C"/>
                </a:solidFill>
                <a:latin typeface="Calibri"/>
                <a:ea typeface="Calibri"/>
                <a:cs typeface="Calibri"/>
                <a:sym typeface="Calibri"/>
              </a:rPr>
              <a:t>Appendix</a:t>
            </a:r>
            <a:endParaRPr b="0" i="0" sz="4000" u="none" cap="none" strike="noStrike">
              <a:solidFill>
                <a:srgbClr val="00467C"/>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25"/>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96" name="Google Shape;1096;p25"/>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97" name="Google Shape;1097;p25"/>
          <p:cNvSpPr txBox="1"/>
          <p:nvPr>
            <p:ph type="title"/>
          </p:nvPr>
        </p:nvSpPr>
        <p:spPr>
          <a:xfrm>
            <a:off x="507593" y="-62992"/>
            <a:ext cx="11176800" cy="730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CO</a:t>
            </a:r>
            <a:r>
              <a:rPr b="0" baseline="-25000" i="0" lang="en-US" sz="4200" u="none" cap="none" strike="noStrike">
                <a:solidFill>
                  <a:srgbClr val="00467C"/>
                </a:solidFill>
                <a:latin typeface="Calibri"/>
                <a:ea typeface="Calibri"/>
                <a:cs typeface="Calibri"/>
                <a:sym typeface="Calibri"/>
              </a:rPr>
              <a:t>2  </a:t>
            </a:r>
            <a:r>
              <a:rPr b="0" i="0" lang="en-US" sz="4200" u="none" cap="none" strike="noStrike">
                <a:solidFill>
                  <a:srgbClr val="00467C"/>
                </a:solidFill>
                <a:latin typeface="Calibri"/>
                <a:ea typeface="Calibri"/>
                <a:cs typeface="Calibri"/>
                <a:sym typeface="Calibri"/>
              </a:rPr>
              <a:t>EOR is a Proven Process</a:t>
            </a:r>
            <a:endParaRPr b="0" i="0" sz="4200" u="none" cap="none" strike="noStrike">
              <a:solidFill>
                <a:srgbClr val="00467C"/>
              </a:solidFill>
              <a:latin typeface="Calibri"/>
              <a:ea typeface="Calibri"/>
              <a:cs typeface="Calibri"/>
              <a:sym typeface="Calibri"/>
            </a:endParaRPr>
          </a:p>
        </p:txBody>
      </p:sp>
      <p:sp>
        <p:nvSpPr>
          <p:cNvPr id="1098" name="Google Shape;1098;p25"/>
          <p:cNvSpPr/>
          <p:nvPr/>
        </p:nvSpPr>
        <p:spPr>
          <a:xfrm>
            <a:off x="6573011" y="1915667"/>
            <a:ext cx="4942840" cy="1313815"/>
          </a:xfrm>
          <a:custGeom>
            <a:rect b="b" l="l" r="r" t="t"/>
            <a:pathLst>
              <a:path extrusionOk="0" h="120000" w="120000">
                <a:moveTo>
                  <a:pt x="85726" y="9743"/>
                </a:moveTo>
                <a:lnTo>
                  <a:pt x="77142" y="16146"/>
                </a:lnTo>
                <a:lnTo>
                  <a:pt x="68559" y="24777"/>
                </a:lnTo>
                <a:lnTo>
                  <a:pt x="60012" y="26586"/>
                </a:lnTo>
                <a:lnTo>
                  <a:pt x="51428" y="32154"/>
                </a:lnTo>
                <a:lnTo>
                  <a:pt x="42844" y="35634"/>
                </a:lnTo>
                <a:lnTo>
                  <a:pt x="25714" y="54565"/>
                </a:lnTo>
                <a:lnTo>
                  <a:pt x="17130" y="81013"/>
                </a:lnTo>
                <a:lnTo>
                  <a:pt x="8583" y="93819"/>
                </a:lnTo>
                <a:lnTo>
                  <a:pt x="0" y="108295"/>
                </a:lnTo>
                <a:lnTo>
                  <a:pt x="0" y="119988"/>
                </a:lnTo>
                <a:lnTo>
                  <a:pt x="119987" y="119988"/>
                </a:lnTo>
                <a:lnTo>
                  <a:pt x="119987" y="15450"/>
                </a:lnTo>
                <a:lnTo>
                  <a:pt x="102857" y="15450"/>
                </a:lnTo>
                <a:lnTo>
                  <a:pt x="94273" y="13502"/>
                </a:lnTo>
                <a:lnTo>
                  <a:pt x="85726" y="9743"/>
                </a:lnTo>
                <a:close/>
              </a:path>
              <a:path extrusionOk="0" h="120000" w="120000">
                <a:moveTo>
                  <a:pt x="119987" y="0"/>
                </a:moveTo>
                <a:lnTo>
                  <a:pt x="111403" y="10579"/>
                </a:lnTo>
                <a:lnTo>
                  <a:pt x="102857" y="15450"/>
                </a:lnTo>
                <a:lnTo>
                  <a:pt x="119987" y="15450"/>
                </a:lnTo>
                <a:lnTo>
                  <a:pt x="119987"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99" name="Google Shape;1099;p25"/>
          <p:cNvSpPr/>
          <p:nvPr/>
        </p:nvSpPr>
        <p:spPr>
          <a:xfrm>
            <a:off x="6573011" y="1659635"/>
            <a:ext cx="4942840" cy="1442085"/>
          </a:xfrm>
          <a:custGeom>
            <a:rect b="b" l="l" r="r" t="t"/>
            <a:pathLst>
              <a:path extrusionOk="0" h="120000" w="120000">
                <a:moveTo>
                  <a:pt x="60012" y="33733"/>
                </a:moveTo>
                <a:lnTo>
                  <a:pt x="42844" y="40707"/>
                </a:lnTo>
                <a:lnTo>
                  <a:pt x="34298" y="45780"/>
                </a:lnTo>
                <a:lnTo>
                  <a:pt x="25714" y="54150"/>
                </a:lnTo>
                <a:lnTo>
                  <a:pt x="17130" y="83191"/>
                </a:lnTo>
                <a:lnTo>
                  <a:pt x="8583" y="98789"/>
                </a:lnTo>
                <a:lnTo>
                  <a:pt x="0" y="116544"/>
                </a:lnTo>
                <a:lnTo>
                  <a:pt x="0" y="119968"/>
                </a:lnTo>
                <a:lnTo>
                  <a:pt x="8583" y="106779"/>
                </a:lnTo>
                <a:lnTo>
                  <a:pt x="17130" y="95112"/>
                </a:lnTo>
                <a:lnTo>
                  <a:pt x="25714" y="71017"/>
                </a:lnTo>
                <a:lnTo>
                  <a:pt x="42844" y="53770"/>
                </a:lnTo>
                <a:lnTo>
                  <a:pt x="51428" y="50599"/>
                </a:lnTo>
                <a:lnTo>
                  <a:pt x="60012" y="45526"/>
                </a:lnTo>
                <a:lnTo>
                  <a:pt x="68559" y="43878"/>
                </a:lnTo>
                <a:lnTo>
                  <a:pt x="77142" y="36015"/>
                </a:lnTo>
                <a:lnTo>
                  <a:pt x="78075" y="35381"/>
                </a:lnTo>
                <a:lnTo>
                  <a:pt x="68559" y="35381"/>
                </a:lnTo>
                <a:lnTo>
                  <a:pt x="60012" y="33733"/>
                </a:lnTo>
                <a:close/>
              </a:path>
              <a:path extrusionOk="0" h="120000" w="120000">
                <a:moveTo>
                  <a:pt x="85726" y="12301"/>
                </a:moveTo>
                <a:lnTo>
                  <a:pt x="77142" y="25616"/>
                </a:lnTo>
                <a:lnTo>
                  <a:pt x="68559" y="35381"/>
                </a:lnTo>
                <a:lnTo>
                  <a:pt x="78075" y="35381"/>
                </a:lnTo>
                <a:lnTo>
                  <a:pt x="85726" y="30182"/>
                </a:lnTo>
                <a:lnTo>
                  <a:pt x="112081" y="30182"/>
                </a:lnTo>
                <a:lnTo>
                  <a:pt x="119987" y="21305"/>
                </a:lnTo>
                <a:lnTo>
                  <a:pt x="119987" y="14330"/>
                </a:lnTo>
                <a:lnTo>
                  <a:pt x="94273" y="14330"/>
                </a:lnTo>
                <a:lnTo>
                  <a:pt x="85726" y="12301"/>
                </a:lnTo>
                <a:close/>
              </a:path>
              <a:path extrusionOk="0" h="120000" w="120000">
                <a:moveTo>
                  <a:pt x="112081" y="30182"/>
                </a:moveTo>
                <a:lnTo>
                  <a:pt x="85726" y="30182"/>
                </a:lnTo>
                <a:lnTo>
                  <a:pt x="94273" y="33606"/>
                </a:lnTo>
                <a:lnTo>
                  <a:pt x="102857" y="35381"/>
                </a:lnTo>
                <a:lnTo>
                  <a:pt x="111403" y="30943"/>
                </a:lnTo>
                <a:lnTo>
                  <a:pt x="112081" y="30182"/>
                </a:lnTo>
                <a:close/>
              </a:path>
              <a:path extrusionOk="0" h="120000" w="120000">
                <a:moveTo>
                  <a:pt x="119987" y="0"/>
                </a:moveTo>
                <a:lnTo>
                  <a:pt x="111403" y="7608"/>
                </a:lnTo>
                <a:lnTo>
                  <a:pt x="94273" y="14330"/>
                </a:lnTo>
                <a:lnTo>
                  <a:pt x="119987" y="14330"/>
                </a:lnTo>
                <a:lnTo>
                  <a:pt x="119987" y="0"/>
                </a:lnTo>
                <a:close/>
              </a:path>
            </a:pathLst>
          </a:custGeom>
          <a:solidFill>
            <a:srgbClr val="F6872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00" name="Google Shape;1100;p25"/>
          <p:cNvSpPr/>
          <p:nvPr/>
        </p:nvSpPr>
        <p:spPr>
          <a:xfrm>
            <a:off x="6573011" y="1566672"/>
            <a:ext cx="4942840" cy="1493520"/>
          </a:xfrm>
          <a:custGeom>
            <a:rect b="b" l="l" r="r" t="t"/>
            <a:pathLst>
              <a:path extrusionOk="0" h="120000" w="120000">
                <a:moveTo>
                  <a:pt x="60012" y="34775"/>
                </a:moveTo>
                <a:lnTo>
                  <a:pt x="51428" y="39061"/>
                </a:lnTo>
                <a:lnTo>
                  <a:pt x="34298" y="49591"/>
                </a:lnTo>
                <a:lnTo>
                  <a:pt x="25714" y="58897"/>
                </a:lnTo>
                <a:lnTo>
                  <a:pt x="17130" y="87061"/>
                </a:lnTo>
                <a:lnTo>
                  <a:pt x="8583" y="102367"/>
                </a:lnTo>
                <a:lnTo>
                  <a:pt x="0" y="119755"/>
                </a:lnTo>
                <a:lnTo>
                  <a:pt x="0" y="119999"/>
                </a:lnTo>
                <a:lnTo>
                  <a:pt x="8583" y="102857"/>
                </a:lnTo>
                <a:lnTo>
                  <a:pt x="17130" y="87795"/>
                </a:lnTo>
                <a:lnTo>
                  <a:pt x="25714" y="59755"/>
                </a:lnTo>
                <a:lnTo>
                  <a:pt x="34298" y="51673"/>
                </a:lnTo>
                <a:lnTo>
                  <a:pt x="42844" y="46775"/>
                </a:lnTo>
                <a:lnTo>
                  <a:pt x="60012" y="40040"/>
                </a:lnTo>
                <a:lnTo>
                  <a:pt x="70008" y="40040"/>
                </a:lnTo>
                <a:lnTo>
                  <a:pt x="73352" y="36367"/>
                </a:lnTo>
                <a:lnTo>
                  <a:pt x="68559" y="36367"/>
                </a:lnTo>
                <a:lnTo>
                  <a:pt x="60012" y="34775"/>
                </a:lnTo>
                <a:close/>
              </a:path>
              <a:path extrusionOk="0" h="120000" w="120000">
                <a:moveTo>
                  <a:pt x="70008" y="40040"/>
                </a:moveTo>
                <a:lnTo>
                  <a:pt x="60012" y="40040"/>
                </a:lnTo>
                <a:lnTo>
                  <a:pt x="68559" y="41632"/>
                </a:lnTo>
                <a:lnTo>
                  <a:pt x="70008" y="40040"/>
                </a:lnTo>
                <a:close/>
              </a:path>
              <a:path extrusionOk="0" h="120000" w="120000">
                <a:moveTo>
                  <a:pt x="119987" y="0"/>
                </a:moveTo>
                <a:lnTo>
                  <a:pt x="111403" y="4163"/>
                </a:lnTo>
                <a:lnTo>
                  <a:pt x="102857" y="7469"/>
                </a:lnTo>
                <a:lnTo>
                  <a:pt x="94273" y="12244"/>
                </a:lnTo>
                <a:lnTo>
                  <a:pt x="85726" y="14204"/>
                </a:lnTo>
                <a:lnTo>
                  <a:pt x="77142" y="26816"/>
                </a:lnTo>
                <a:lnTo>
                  <a:pt x="68559" y="36367"/>
                </a:lnTo>
                <a:lnTo>
                  <a:pt x="73352" y="36367"/>
                </a:lnTo>
                <a:lnTo>
                  <a:pt x="77142" y="32204"/>
                </a:lnTo>
                <a:lnTo>
                  <a:pt x="85726" y="19346"/>
                </a:lnTo>
                <a:lnTo>
                  <a:pt x="99555" y="19346"/>
                </a:lnTo>
                <a:lnTo>
                  <a:pt x="111403" y="14816"/>
                </a:lnTo>
                <a:lnTo>
                  <a:pt x="119987" y="7469"/>
                </a:lnTo>
                <a:lnTo>
                  <a:pt x="119987" y="0"/>
                </a:lnTo>
                <a:close/>
              </a:path>
              <a:path extrusionOk="0" h="120000" w="120000">
                <a:moveTo>
                  <a:pt x="99555" y="19346"/>
                </a:moveTo>
                <a:lnTo>
                  <a:pt x="85726" y="19346"/>
                </a:lnTo>
                <a:lnTo>
                  <a:pt x="94273" y="21306"/>
                </a:lnTo>
                <a:lnTo>
                  <a:pt x="99555" y="19346"/>
                </a:lnTo>
                <a:close/>
              </a:path>
            </a:pathLst>
          </a:custGeom>
          <a:solidFill>
            <a:srgbClr val="789F2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01" name="Google Shape;1101;p25"/>
          <p:cNvSpPr/>
          <p:nvPr/>
        </p:nvSpPr>
        <p:spPr>
          <a:xfrm>
            <a:off x="6573011" y="1249680"/>
            <a:ext cx="4942840" cy="1807845"/>
          </a:xfrm>
          <a:custGeom>
            <a:rect b="b" l="l" r="r" t="t"/>
            <a:pathLst>
              <a:path extrusionOk="0" h="120000" w="120000">
                <a:moveTo>
                  <a:pt x="60012" y="48354"/>
                </a:moveTo>
                <a:lnTo>
                  <a:pt x="34298" y="60695"/>
                </a:lnTo>
                <a:lnTo>
                  <a:pt x="25714" y="67877"/>
                </a:lnTo>
                <a:lnTo>
                  <a:pt x="17130" y="89525"/>
                </a:lnTo>
                <a:lnTo>
                  <a:pt x="8583" y="103283"/>
                </a:lnTo>
                <a:lnTo>
                  <a:pt x="0" y="118963"/>
                </a:lnTo>
                <a:lnTo>
                  <a:pt x="0" y="119974"/>
                </a:lnTo>
                <a:lnTo>
                  <a:pt x="8583" y="105610"/>
                </a:lnTo>
                <a:lnTo>
                  <a:pt x="17130" y="92965"/>
                </a:lnTo>
                <a:lnTo>
                  <a:pt x="25714" y="69698"/>
                </a:lnTo>
                <a:lnTo>
                  <a:pt x="34298" y="62010"/>
                </a:lnTo>
                <a:lnTo>
                  <a:pt x="51428" y="53310"/>
                </a:lnTo>
                <a:lnTo>
                  <a:pt x="60012" y="49770"/>
                </a:lnTo>
                <a:lnTo>
                  <a:pt x="69989" y="49770"/>
                </a:lnTo>
                <a:lnTo>
                  <a:pt x="70539" y="49264"/>
                </a:lnTo>
                <a:lnTo>
                  <a:pt x="68559" y="49264"/>
                </a:lnTo>
                <a:lnTo>
                  <a:pt x="60012" y="48354"/>
                </a:lnTo>
                <a:close/>
              </a:path>
              <a:path extrusionOk="0" h="120000" w="120000">
                <a:moveTo>
                  <a:pt x="69989" y="49770"/>
                </a:moveTo>
                <a:lnTo>
                  <a:pt x="60012" y="49770"/>
                </a:lnTo>
                <a:lnTo>
                  <a:pt x="68559" y="51085"/>
                </a:lnTo>
                <a:lnTo>
                  <a:pt x="69989" y="49770"/>
                </a:lnTo>
                <a:close/>
              </a:path>
              <a:path extrusionOk="0" h="120000" w="120000">
                <a:moveTo>
                  <a:pt x="119987" y="0"/>
                </a:moveTo>
                <a:lnTo>
                  <a:pt x="111403" y="6979"/>
                </a:lnTo>
                <a:lnTo>
                  <a:pt x="102857" y="12240"/>
                </a:lnTo>
                <a:lnTo>
                  <a:pt x="94273" y="22052"/>
                </a:lnTo>
                <a:lnTo>
                  <a:pt x="85726" y="27515"/>
                </a:lnTo>
                <a:lnTo>
                  <a:pt x="77142" y="41475"/>
                </a:lnTo>
                <a:lnTo>
                  <a:pt x="68559" y="49264"/>
                </a:lnTo>
                <a:lnTo>
                  <a:pt x="70539" y="49264"/>
                </a:lnTo>
                <a:lnTo>
                  <a:pt x="77142" y="43194"/>
                </a:lnTo>
                <a:lnTo>
                  <a:pt x="85726" y="32775"/>
                </a:lnTo>
                <a:lnTo>
                  <a:pt x="94273" y="31157"/>
                </a:lnTo>
                <a:lnTo>
                  <a:pt x="102857" y="27211"/>
                </a:lnTo>
                <a:lnTo>
                  <a:pt x="111403" y="24480"/>
                </a:lnTo>
                <a:lnTo>
                  <a:pt x="119987" y="21041"/>
                </a:lnTo>
                <a:lnTo>
                  <a:pt x="119987"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02" name="Google Shape;1102;p25"/>
          <p:cNvSpPr/>
          <p:nvPr/>
        </p:nvSpPr>
        <p:spPr>
          <a:xfrm>
            <a:off x="6573011" y="1249680"/>
            <a:ext cx="0" cy="1979930"/>
          </a:xfrm>
          <a:custGeom>
            <a:rect b="b" l="l" r="r" t="t"/>
            <a:pathLst>
              <a:path extrusionOk="0" h="120000" w="120000">
                <a:moveTo>
                  <a:pt x="0" y="119984"/>
                </a:moveTo>
                <a:lnTo>
                  <a:pt x="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03" name="Google Shape;1103;p25"/>
          <p:cNvSpPr/>
          <p:nvPr/>
        </p:nvSpPr>
        <p:spPr>
          <a:xfrm>
            <a:off x="6528816" y="3229355"/>
            <a:ext cx="44450" cy="0"/>
          </a:xfrm>
          <a:custGeom>
            <a:rect b="b" l="l" r="r" t="t"/>
            <a:pathLst>
              <a:path extrusionOk="0" h="120000" w="120000">
                <a:moveTo>
                  <a:pt x="0" y="0"/>
                </a:moveTo>
                <a:lnTo>
                  <a:pt x="119311"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04" name="Google Shape;1104;p25"/>
          <p:cNvSpPr/>
          <p:nvPr/>
        </p:nvSpPr>
        <p:spPr>
          <a:xfrm>
            <a:off x="6528816" y="2898648"/>
            <a:ext cx="44450" cy="0"/>
          </a:xfrm>
          <a:custGeom>
            <a:rect b="b" l="l" r="r" t="t"/>
            <a:pathLst>
              <a:path extrusionOk="0" h="120000" w="120000">
                <a:moveTo>
                  <a:pt x="0" y="0"/>
                </a:moveTo>
                <a:lnTo>
                  <a:pt x="119311"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05" name="Google Shape;1105;p25"/>
          <p:cNvSpPr/>
          <p:nvPr/>
        </p:nvSpPr>
        <p:spPr>
          <a:xfrm>
            <a:off x="6528816" y="2569464"/>
            <a:ext cx="44450" cy="0"/>
          </a:xfrm>
          <a:custGeom>
            <a:rect b="b" l="l" r="r" t="t"/>
            <a:pathLst>
              <a:path extrusionOk="0" h="120000" w="120000">
                <a:moveTo>
                  <a:pt x="0" y="0"/>
                </a:moveTo>
                <a:lnTo>
                  <a:pt x="119311"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06" name="Google Shape;1106;p25"/>
          <p:cNvSpPr/>
          <p:nvPr/>
        </p:nvSpPr>
        <p:spPr>
          <a:xfrm>
            <a:off x="6528816" y="2238755"/>
            <a:ext cx="44450" cy="0"/>
          </a:xfrm>
          <a:custGeom>
            <a:rect b="b" l="l" r="r" t="t"/>
            <a:pathLst>
              <a:path extrusionOk="0" h="120000" w="120000">
                <a:moveTo>
                  <a:pt x="0" y="0"/>
                </a:moveTo>
                <a:lnTo>
                  <a:pt x="119311"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07" name="Google Shape;1107;p25"/>
          <p:cNvSpPr/>
          <p:nvPr/>
        </p:nvSpPr>
        <p:spPr>
          <a:xfrm>
            <a:off x="6528816" y="1909572"/>
            <a:ext cx="44450" cy="0"/>
          </a:xfrm>
          <a:custGeom>
            <a:rect b="b" l="l" r="r" t="t"/>
            <a:pathLst>
              <a:path extrusionOk="0" h="120000" w="120000">
                <a:moveTo>
                  <a:pt x="0" y="0"/>
                </a:moveTo>
                <a:lnTo>
                  <a:pt x="119311"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08" name="Google Shape;1108;p25"/>
          <p:cNvSpPr/>
          <p:nvPr/>
        </p:nvSpPr>
        <p:spPr>
          <a:xfrm>
            <a:off x="6528816" y="1580388"/>
            <a:ext cx="44450" cy="0"/>
          </a:xfrm>
          <a:custGeom>
            <a:rect b="b" l="l" r="r" t="t"/>
            <a:pathLst>
              <a:path extrusionOk="0" h="120000" w="120000">
                <a:moveTo>
                  <a:pt x="0" y="0"/>
                </a:moveTo>
                <a:lnTo>
                  <a:pt x="119311"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09" name="Google Shape;1109;p25"/>
          <p:cNvSpPr/>
          <p:nvPr/>
        </p:nvSpPr>
        <p:spPr>
          <a:xfrm>
            <a:off x="6528816" y="1249680"/>
            <a:ext cx="44450" cy="0"/>
          </a:xfrm>
          <a:custGeom>
            <a:rect b="b" l="l" r="r" t="t"/>
            <a:pathLst>
              <a:path extrusionOk="0" h="120000" w="120000">
                <a:moveTo>
                  <a:pt x="0" y="0"/>
                </a:moveTo>
                <a:lnTo>
                  <a:pt x="119311"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10" name="Google Shape;1110;p25"/>
          <p:cNvSpPr/>
          <p:nvPr/>
        </p:nvSpPr>
        <p:spPr>
          <a:xfrm>
            <a:off x="6573011" y="3229355"/>
            <a:ext cx="4942840" cy="0"/>
          </a:xfrm>
          <a:custGeom>
            <a:rect b="b" l="l" r="r" t="t"/>
            <a:pathLst>
              <a:path extrusionOk="0" h="120000" w="120000">
                <a:moveTo>
                  <a:pt x="0" y="0"/>
                </a:moveTo>
                <a:lnTo>
                  <a:pt x="119987"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11" name="Google Shape;1111;p25"/>
          <p:cNvSpPr/>
          <p:nvPr/>
        </p:nvSpPr>
        <p:spPr>
          <a:xfrm>
            <a:off x="6573011"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12" name="Google Shape;1112;p25"/>
          <p:cNvSpPr/>
          <p:nvPr/>
        </p:nvSpPr>
        <p:spPr>
          <a:xfrm>
            <a:off x="6926580"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13" name="Google Shape;1113;p25"/>
          <p:cNvSpPr/>
          <p:nvPr/>
        </p:nvSpPr>
        <p:spPr>
          <a:xfrm>
            <a:off x="7278623"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14" name="Google Shape;1114;p25"/>
          <p:cNvSpPr/>
          <p:nvPr/>
        </p:nvSpPr>
        <p:spPr>
          <a:xfrm>
            <a:off x="7632192"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15" name="Google Shape;1115;p25"/>
          <p:cNvSpPr/>
          <p:nvPr/>
        </p:nvSpPr>
        <p:spPr>
          <a:xfrm>
            <a:off x="7985759"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16" name="Google Shape;1116;p25"/>
          <p:cNvSpPr/>
          <p:nvPr/>
        </p:nvSpPr>
        <p:spPr>
          <a:xfrm>
            <a:off x="8337804"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17" name="Google Shape;1117;p25"/>
          <p:cNvSpPr/>
          <p:nvPr/>
        </p:nvSpPr>
        <p:spPr>
          <a:xfrm>
            <a:off x="8691371"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18" name="Google Shape;1118;p25"/>
          <p:cNvSpPr/>
          <p:nvPr/>
        </p:nvSpPr>
        <p:spPr>
          <a:xfrm>
            <a:off x="9044940"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19" name="Google Shape;1119;p25"/>
          <p:cNvSpPr/>
          <p:nvPr/>
        </p:nvSpPr>
        <p:spPr>
          <a:xfrm>
            <a:off x="9396983"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20" name="Google Shape;1120;p25"/>
          <p:cNvSpPr/>
          <p:nvPr/>
        </p:nvSpPr>
        <p:spPr>
          <a:xfrm>
            <a:off x="9750552"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21" name="Google Shape;1121;p25"/>
          <p:cNvSpPr/>
          <p:nvPr/>
        </p:nvSpPr>
        <p:spPr>
          <a:xfrm>
            <a:off x="10104119"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22" name="Google Shape;1122;p25"/>
          <p:cNvSpPr/>
          <p:nvPr/>
        </p:nvSpPr>
        <p:spPr>
          <a:xfrm>
            <a:off x="10456164"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23" name="Google Shape;1123;p25"/>
          <p:cNvSpPr/>
          <p:nvPr/>
        </p:nvSpPr>
        <p:spPr>
          <a:xfrm>
            <a:off x="10809731"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24" name="Google Shape;1124;p25"/>
          <p:cNvSpPr/>
          <p:nvPr/>
        </p:nvSpPr>
        <p:spPr>
          <a:xfrm>
            <a:off x="11161776"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25" name="Google Shape;1125;p25"/>
          <p:cNvSpPr/>
          <p:nvPr/>
        </p:nvSpPr>
        <p:spPr>
          <a:xfrm>
            <a:off x="11515343" y="3229355"/>
            <a:ext cx="0" cy="44450"/>
          </a:xfrm>
          <a:custGeom>
            <a:rect b="b" l="l" r="r" t="t"/>
            <a:pathLst>
              <a:path extrusionOk="0" h="120000" w="120000">
                <a:moveTo>
                  <a:pt x="0" y="0"/>
                </a:moveTo>
                <a:lnTo>
                  <a:pt x="0" y="119314"/>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26" name="Google Shape;1126;p25"/>
          <p:cNvSpPr txBox="1"/>
          <p:nvPr/>
        </p:nvSpPr>
        <p:spPr>
          <a:xfrm>
            <a:off x="6219190" y="1809750"/>
            <a:ext cx="238125" cy="18796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100">
                <a:latin typeface="Calibri"/>
                <a:ea typeface="Calibri"/>
                <a:cs typeface="Calibri"/>
                <a:sym typeface="Calibri"/>
              </a:rPr>
              <a:t>200</a:t>
            </a:r>
            <a:endParaRPr sz="1100">
              <a:latin typeface="Calibri"/>
              <a:ea typeface="Calibri"/>
              <a:cs typeface="Calibri"/>
              <a:sym typeface="Calibri"/>
            </a:endParaRPr>
          </a:p>
        </p:txBody>
      </p:sp>
      <p:sp>
        <p:nvSpPr>
          <p:cNvPr id="1127" name="Google Shape;1127;p25"/>
          <p:cNvSpPr txBox="1"/>
          <p:nvPr/>
        </p:nvSpPr>
        <p:spPr>
          <a:xfrm>
            <a:off x="6219190" y="1480058"/>
            <a:ext cx="238125" cy="18796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100">
                <a:latin typeface="Calibri"/>
                <a:ea typeface="Calibri"/>
                <a:cs typeface="Calibri"/>
                <a:sym typeface="Calibri"/>
              </a:rPr>
              <a:t>250</a:t>
            </a:r>
            <a:endParaRPr sz="1100">
              <a:latin typeface="Calibri"/>
              <a:ea typeface="Calibri"/>
              <a:cs typeface="Calibri"/>
              <a:sym typeface="Calibri"/>
            </a:endParaRPr>
          </a:p>
        </p:txBody>
      </p:sp>
      <p:sp>
        <p:nvSpPr>
          <p:cNvPr id="1128" name="Google Shape;1128;p25"/>
          <p:cNvSpPr txBox="1"/>
          <p:nvPr/>
        </p:nvSpPr>
        <p:spPr>
          <a:xfrm>
            <a:off x="6219190" y="1150239"/>
            <a:ext cx="238125" cy="18796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100">
                <a:latin typeface="Calibri"/>
                <a:ea typeface="Calibri"/>
                <a:cs typeface="Calibri"/>
                <a:sym typeface="Calibri"/>
              </a:rPr>
              <a:t>300</a:t>
            </a:r>
            <a:endParaRPr sz="1100">
              <a:latin typeface="Calibri"/>
              <a:ea typeface="Calibri"/>
              <a:cs typeface="Calibri"/>
              <a:sym typeface="Calibri"/>
            </a:endParaRPr>
          </a:p>
        </p:txBody>
      </p:sp>
      <p:sp>
        <p:nvSpPr>
          <p:cNvPr id="1129" name="Google Shape;1129;p25"/>
          <p:cNvSpPr txBox="1"/>
          <p:nvPr/>
        </p:nvSpPr>
        <p:spPr>
          <a:xfrm>
            <a:off x="6219190" y="2139950"/>
            <a:ext cx="5452110" cy="1358900"/>
          </a:xfrm>
          <a:prstGeom prst="rect">
            <a:avLst/>
          </a:prstGeom>
          <a:noFill/>
          <a:ln>
            <a:noFill/>
          </a:ln>
        </p:spPr>
        <p:txBody>
          <a:bodyPr anchorCtr="0" anchor="t" bIns="0" lIns="0" spcFirstLastPara="1" rIns="0" wrap="square" tIns="0">
            <a:noAutofit/>
          </a:bodyPr>
          <a:lstStyle/>
          <a:p>
            <a:pPr indent="0" lvl="0" marL="0" marR="5205730" rtl="0" algn="ctr">
              <a:lnSpc>
                <a:spcPct val="100000"/>
              </a:lnSpc>
              <a:spcBef>
                <a:spcPts val="0"/>
              </a:spcBef>
              <a:spcAft>
                <a:spcPts val="0"/>
              </a:spcAft>
              <a:buNone/>
            </a:pPr>
            <a:r>
              <a:rPr b="0" lang="en-US" sz="1100">
                <a:latin typeface="Calibri"/>
                <a:ea typeface="Calibri"/>
                <a:cs typeface="Calibri"/>
                <a:sym typeface="Calibri"/>
              </a:rPr>
              <a:t>150</a:t>
            </a:r>
            <a:endParaRPr sz="1100">
              <a:latin typeface="Calibri"/>
              <a:ea typeface="Calibri"/>
              <a:cs typeface="Calibri"/>
              <a:sym typeface="Calibri"/>
            </a:endParaRPr>
          </a:p>
          <a:p>
            <a:pPr indent="0" lvl="0" marL="0" marR="0" rtl="0" algn="l">
              <a:lnSpc>
                <a:spcPct val="100000"/>
              </a:lnSpc>
              <a:spcBef>
                <a:spcPts val="10"/>
              </a:spcBef>
              <a:spcAft>
                <a:spcPts val="0"/>
              </a:spcAft>
              <a:buNone/>
            </a:pPr>
            <a:r>
              <a:t/>
            </a:r>
            <a:endParaRPr sz="1100">
              <a:latin typeface="Times New Roman"/>
              <a:ea typeface="Times New Roman"/>
              <a:cs typeface="Times New Roman"/>
              <a:sym typeface="Times New Roman"/>
            </a:endParaRPr>
          </a:p>
          <a:p>
            <a:pPr indent="0" lvl="0" marL="0" marR="5205730" rtl="0" algn="ctr">
              <a:lnSpc>
                <a:spcPct val="100000"/>
              </a:lnSpc>
              <a:spcBef>
                <a:spcPts val="0"/>
              </a:spcBef>
              <a:spcAft>
                <a:spcPts val="0"/>
              </a:spcAft>
              <a:buNone/>
            </a:pPr>
            <a:r>
              <a:rPr b="0" lang="en-US" sz="1100">
                <a:latin typeface="Calibri"/>
                <a:ea typeface="Calibri"/>
                <a:cs typeface="Calibri"/>
                <a:sym typeface="Calibri"/>
              </a:rPr>
              <a:t>100</a:t>
            </a:r>
            <a:endParaRPr sz="1100">
              <a:latin typeface="Calibri"/>
              <a:ea typeface="Calibri"/>
              <a:cs typeface="Calibri"/>
              <a:sym typeface="Calibri"/>
            </a:endParaRPr>
          </a:p>
          <a:p>
            <a:pPr indent="0" lvl="0" marL="0" marR="0" rtl="0" algn="l">
              <a:lnSpc>
                <a:spcPct val="100000"/>
              </a:lnSpc>
              <a:spcBef>
                <a:spcPts val="10"/>
              </a:spcBef>
              <a:spcAft>
                <a:spcPts val="0"/>
              </a:spcAft>
              <a:buNone/>
            </a:pPr>
            <a:r>
              <a:t/>
            </a:r>
            <a:endParaRPr sz="1100">
              <a:latin typeface="Times New Roman"/>
              <a:ea typeface="Times New Roman"/>
              <a:cs typeface="Times New Roman"/>
              <a:sym typeface="Times New Roman"/>
            </a:endParaRPr>
          </a:p>
          <a:p>
            <a:pPr indent="0" lvl="0" marL="0" marR="5135880" rtl="0" algn="ctr">
              <a:lnSpc>
                <a:spcPct val="100000"/>
              </a:lnSpc>
              <a:spcBef>
                <a:spcPts val="0"/>
              </a:spcBef>
              <a:spcAft>
                <a:spcPts val="0"/>
              </a:spcAft>
              <a:buNone/>
            </a:pPr>
            <a:r>
              <a:rPr b="0" lang="en-US" sz="1100">
                <a:latin typeface="Calibri"/>
                <a:ea typeface="Calibri"/>
                <a:cs typeface="Calibri"/>
                <a:sym typeface="Calibri"/>
              </a:rPr>
              <a:t>50</a:t>
            </a:r>
            <a:endParaRPr sz="1100">
              <a:latin typeface="Calibri"/>
              <a:ea typeface="Calibri"/>
              <a:cs typeface="Calibri"/>
              <a:sym typeface="Calibri"/>
            </a:endParaRPr>
          </a:p>
          <a:p>
            <a:pPr indent="0" lvl="0" marL="0" marR="0" rtl="0" algn="l">
              <a:lnSpc>
                <a:spcPct val="100000"/>
              </a:lnSpc>
              <a:spcBef>
                <a:spcPts val="10"/>
              </a:spcBef>
              <a:spcAft>
                <a:spcPts val="0"/>
              </a:spcAft>
              <a:buNone/>
            </a:pPr>
            <a:r>
              <a:t/>
            </a:r>
            <a:endParaRPr sz="1100">
              <a:latin typeface="Times New Roman"/>
              <a:ea typeface="Times New Roman"/>
              <a:cs typeface="Times New Roman"/>
              <a:sym typeface="Times New Roman"/>
            </a:endParaRPr>
          </a:p>
          <a:p>
            <a:pPr indent="-1904" lvl="0" marL="154305" marR="0" rtl="0" algn="l">
              <a:lnSpc>
                <a:spcPct val="100000"/>
              </a:lnSpc>
              <a:spcBef>
                <a:spcPts val="5"/>
              </a:spcBef>
              <a:spcAft>
                <a:spcPts val="0"/>
              </a:spcAft>
              <a:buNone/>
            </a:pPr>
            <a:r>
              <a:rPr b="0" lang="en-US" sz="1100">
                <a:latin typeface="Calibri"/>
                <a:ea typeface="Calibri"/>
                <a:cs typeface="Calibri"/>
                <a:sym typeface="Calibri"/>
              </a:rPr>
              <a:t>0</a:t>
            </a:r>
            <a:endParaRPr sz="1100">
              <a:latin typeface="Calibri"/>
              <a:ea typeface="Calibri"/>
              <a:cs typeface="Calibri"/>
              <a:sym typeface="Calibri"/>
            </a:endParaRPr>
          </a:p>
          <a:p>
            <a:pPr indent="-10159" lvl="0" marL="213359" marR="0" rtl="0" algn="l">
              <a:lnSpc>
                <a:spcPct val="100000"/>
              </a:lnSpc>
              <a:spcBef>
                <a:spcPts val="110"/>
              </a:spcBef>
              <a:spcAft>
                <a:spcPts val="0"/>
              </a:spcAft>
              <a:buNone/>
            </a:pPr>
            <a:r>
              <a:rPr b="0" lang="en-US" sz="1100">
                <a:latin typeface="Calibri"/>
                <a:ea typeface="Calibri"/>
                <a:cs typeface="Calibri"/>
                <a:sym typeface="Calibri"/>
              </a:rPr>
              <a:t>1986  1988  1990  1992  1994  1996  1998  2000  2002  2004  2006  2008  2010  2012     2014</a:t>
            </a:r>
            <a:endParaRPr sz="1100">
              <a:latin typeface="Calibri"/>
              <a:ea typeface="Calibri"/>
              <a:cs typeface="Calibri"/>
              <a:sym typeface="Calibri"/>
            </a:endParaRPr>
          </a:p>
        </p:txBody>
      </p:sp>
      <p:sp>
        <p:nvSpPr>
          <p:cNvPr id="1130" name="Google Shape;1130;p25"/>
          <p:cNvSpPr txBox="1"/>
          <p:nvPr/>
        </p:nvSpPr>
        <p:spPr>
          <a:xfrm rot="-5400000">
            <a:off x="5691759" y="2077400"/>
            <a:ext cx="495934" cy="165735"/>
          </a:xfrm>
          <a:prstGeom prst="rect">
            <a:avLst/>
          </a:prstGeom>
          <a:noFill/>
          <a:ln>
            <a:noFill/>
          </a:ln>
        </p:spPr>
        <p:txBody>
          <a:bodyPr anchorCtr="0" anchor="t" bIns="0" lIns="0" spcFirstLastPara="1" rIns="0" wrap="square" tIns="0">
            <a:noAutofit/>
          </a:bodyPr>
          <a:lstStyle/>
          <a:p>
            <a:pPr indent="0" lvl="0" marL="12700" marR="0" rtl="0" algn="l">
              <a:lnSpc>
                <a:spcPct val="104545"/>
              </a:lnSpc>
              <a:spcBef>
                <a:spcPts val="0"/>
              </a:spcBef>
              <a:spcAft>
                <a:spcPts val="0"/>
              </a:spcAft>
              <a:buNone/>
            </a:pPr>
            <a:r>
              <a:rPr b="0" lang="en-US" sz="1100">
                <a:latin typeface="Calibri"/>
                <a:ea typeface="Calibri"/>
                <a:cs typeface="Calibri"/>
                <a:sym typeface="Calibri"/>
              </a:rPr>
              <a:t>MBbls/d</a:t>
            </a:r>
            <a:endParaRPr sz="1100">
              <a:latin typeface="Calibri"/>
              <a:ea typeface="Calibri"/>
              <a:cs typeface="Calibri"/>
              <a:sym typeface="Calibri"/>
            </a:endParaRPr>
          </a:p>
        </p:txBody>
      </p:sp>
      <p:sp>
        <p:nvSpPr>
          <p:cNvPr id="1131" name="Google Shape;1131;p25"/>
          <p:cNvSpPr/>
          <p:nvPr/>
        </p:nvSpPr>
        <p:spPr>
          <a:xfrm>
            <a:off x="6851904" y="1354836"/>
            <a:ext cx="76200" cy="76200"/>
          </a:xfrm>
          <a:custGeom>
            <a:rect b="b" l="l" r="r" t="t"/>
            <a:pathLst>
              <a:path extrusionOk="0" h="120000" w="120000">
                <a:moveTo>
                  <a:pt x="0" y="120000"/>
                </a:moveTo>
                <a:lnTo>
                  <a:pt x="120000" y="120000"/>
                </a:lnTo>
                <a:lnTo>
                  <a:pt x="120000" y="0"/>
                </a:lnTo>
                <a:lnTo>
                  <a:pt x="0" y="0"/>
                </a:lnTo>
                <a:lnTo>
                  <a:pt x="0" y="12000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32" name="Google Shape;1132;p25"/>
          <p:cNvSpPr/>
          <p:nvPr/>
        </p:nvSpPr>
        <p:spPr>
          <a:xfrm>
            <a:off x="6851904" y="1524000"/>
            <a:ext cx="76200" cy="76200"/>
          </a:xfrm>
          <a:custGeom>
            <a:rect b="b" l="l" r="r" t="t"/>
            <a:pathLst>
              <a:path extrusionOk="0" h="120000" w="120000">
                <a:moveTo>
                  <a:pt x="0" y="120000"/>
                </a:moveTo>
                <a:lnTo>
                  <a:pt x="120000" y="120000"/>
                </a:lnTo>
                <a:lnTo>
                  <a:pt x="120000" y="0"/>
                </a:lnTo>
                <a:lnTo>
                  <a:pt x="0" y="0"/>
                </a:lnTo>
                <a:lnTo>
                  <a:pt x="0" y="120000"/>
                </a:lnTo>
                <a:close/>
              </a:path>
            </a:pathLst>
          </a:custGeom>
          <a:solidFill>
            <a:srgbClr val="789F2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33" name="Google Shape;1133;p25"/>
          <p:cNvSpPr/>
          <p:nvPr/>
        </p:nvSpPr>
        <p:spPr>
          <a:xfrm>
            <a:off x="6851904" y="1693164"/>
            <a:ext cx="76200" cy="76200"/>
          </a:xfrm>
          <a:custGeom>
            <a:rect b="b" l="l" r="r" t="t"/>
            <a:pathLst>
              <a:path extrusionOk="0" h="120000" w="120000">
                <a:moveTo>
                  <a:pt x="0" y="120000"/>
                </a:moveTo>
                <a:lnTo>
                  <a:pt x="120000" y="120000"/>
                </a:lnTo>
                <a:lnTo>
                  <a:pt x="120000" y="0"/>
                </a:lnTo>
                <a:lnTo>
                  <a:pt x="0" y="0"/>
                </a:lnTo>
                <a:lnTo>
                  <a:pt x="0" y="120000"/>
                </a:lnTo>
                <a:close/>
              </a:path>
            </a:pathLst>
          </a:custGeom>
          <a:solidFill>
            <a:srgbClr val="F6872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34" name="Google Shape;1134;p25"/>
          <p:cNvSpPr/>
          <p:nvPr/>
        </p:nvSpPr>
        <p:spPr>
          <a:xfrm>
            <a:off x="6851904" y="1862327"/>
            <a:ext cx="76200" cy="78105"/>
          </a:xfrm>
          <a:custGeom>
            <a:rect b="b" l="l" r="r" t="t"/>
            <a:pathLst>
              <a:path extrusionOk="0" h="120000" w="120000">
                <a:moveTo>
                  <a:pt x="0" y="119414"/>
                </a:moveTo>
                <a:lnTo>
                  <a:pt x="120000" y="119414"/>
                </a:lnTo>
                <a:lnTo>
                  <a:pt x="120000" y="0"/>
                </a:lnTo>
                <a:lnTo>
                  <a:pt x="0" y="0"/>
                </a:lnTo>
                <a:lnTo>
                  <a:pt x="0" y="119414"/>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35" name="Google Shape;1135;p25"/>
          <p:cNvSpPr txBox="1"/>
          <p:nvPr/>
        </p:nvSpPr>
        <p:spPr>
          <a:xfrm>
            <a:off x="6949820" y="965453"/>
            <a:ext cx="3532504" cy="1023619"/>
          </a:xfrm>
          <a:prstGeom prst="rect">
            <a:avLst/>
          </a:prstGeom>
          <a:noFill/>
          <a:ln>
            <a:noFill/>
          </a:ln>
        </p:spPr>
        <p:txBody>
          <a:bodyPr anchorCtr="0" anchor="t" bIns="0" lIns="0" spcFirstLastPara="1" rIns="0" wrap="square" tIns="0">
            <a:noAutofit/>
          </a:bodyPr>
          <a:lstStyle/>
          <a:p>
            <a:pPr indent="-8890" lvl="0" marL="681990" marR="0" rtl="0" algn="l">
              <a:lnSpc>
                <a:spcPct val="100000"/>
              </a:lnSpc>
              <a:spcBef>
                <a:spcPts val="0"/>
              </a:spcBef>
              <a:spcAft>
                <a:spcPts val="0"/>
              </a:spcAft>
              <a:buNone/>
            </a:pPr>
            <a:r>
              <a:rPr b="0" lang="en-US" sz="1600">
                <a:latin typeface="Calibri"/>
                <a:ea typeface="Calibri"/>
                <a:cs typeface="Calibri"/>
                <a:sym typeface="Calibri"/>
              </a:rPr>
              <a:t>CO</a:t>
            </a:r>
            <a:r>
              <a:rPr b="0" baseline="-25000" lang="en-US" sz="1575">
                <a:latin typeface="Calibri"/>
                <a:ea typeface="Calibri"/>
                <a:cs typeface="Calibri"/>
                <a:sym typeface="Calibri"/>
              </a:rPr>
              <a:t>2 </a:t>
            </a:r>
            <a:r>
              <a:rPr b="0" lang="en-US" sz="1600">
                <a:latin typeface="Calibri"/>
                <a:ea typeface="Calibri"/>
                <a:cs typeface="Calibri"/>
                <a:sym typeface="Calibri"/>
              </a:rPr>
              <a:t>EOR Oil Production by Region</a:t>
            </a:r>
            <a:r>
              <a:rPr b="0" baseline="30000" lang="en-US" sz="1575">
                <a:latin typeface="Calibri"/>
                <a:ea typeface="Calibri"/>
                <a:cs typeface="Calibri"/>
                <a:sym typeface="Calibri"/>
              </a:rPr>
              <a:t>(1</a:t>
            </a:r>
            <a:r>
              <a:rPr b="0" baseline="30000" lang="en-US" sz="1575">
                <a:solidFill>
                  <a:srgbClr val="585555"/>
                </a:solidFill>
                <a:latin typeface="Calibri"/>
                <a:ea typeface="Calibri"/>
                <a:cs typeface="Calibri"/>
                <a:sym typeface="Calibri"/>
              </a:rPr>
              <a:t>)</a:t>
            </a:r>
            <a:endParaRPr baseline="30000" sz="1575">
              <a:latin typeface="Calibri"/>
              <a:ea typeface="Calibri"/>
              <a:cs typeface="Calibri"/>
              <a:sym typeface="Calibri"/>
            </a:endParaRPr>
          </a:p>
          <a:p>
            <a:pPr indent="0" lvl="0" marL="12700" marR="2545080" rtl="0" algn="l">
              <a:lnSpc>
                <a:spcPct val="101000"/>
              </a:lnSpc>
              <a:spcBef>
                <a:spcPts val="650"/>
              </a:spcBef>
              <a:spcAft>
                <a:spcPts val="0"/>
              </a:spcAft>
              <a:buNone/>
            </a:pPr>
            <a:r>
              <a:rPr b="0" lang="en-US" sz="1100">
                <a:latin typeface="Calibri"/>
                <a:ea typeface="Calibri"/>
                <a:cs typeface="Calibri"/>
                <a:sym typeface="Calibri"/>
              </a:rPr>
              <a:t>Gulf Coast/Other  Mid-Continent  Rocky Mountains  Permian Basin</a:t>
            </a:r>
            <a:endParaRPr sz="1100">
              <a:latin typeface="Calibri"/>
              <a:ea typeface="Calibri"/>
              <a:cs typeface="Calibri"/>
              <a:sym typeface="Calibri"/>
            </a:endParaRPr>
          </a:p>
        </p:txBody>
      </p:sp>
      <p:sp>
        <p:nvSpPr>
          <p:cNvPr id="1136" name="Google Shape;1136;p25"/>
          <p:cNvSpPr/>
          <p:nvPr/>
        </p:nvSpPr>
        <p:spPr>
          <a:xfrm>
            <a:off x="6405371" y="3570732"/>
            <a:ext cx="4495800" cy="27035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37" name="Google Shape;1137;p25"/>
          <p:cNvSpPr/>
          <p:nvPr/>
        </p:nvSpPr>
        <p:spPr>
          <a:xfrm>
            <a:off x="9200388" y="5407152"/>
            <a:ext cx="134620" cy="129539"/>
          </a:xfrm>
          <a:custGeom>
            <a:rect b="b" l="l" r="r" t="t"/>
            <a:pathLst>
              <a:path extrusionOk="0" h="120000" w="120000">
                <a:moveTo>
                  <a:pt x="119546" y="45882"/>
                </a:moveTo>
                <a:lnTo>
                  <a:pt x="0" y="45882"/>
                </a:lnTo>
                <a:lnTo>
                  <a:pt x="36904" y="74118"/>
                </a:lnTo>
                <a:lnTo>
                  <a:pt x="22867" y="120000"/>
                </a:lnTo>
                <a:lnTo>
                  <a:pt x="59772" y="91647"/>
                </a:lnTo>
                <a:lnTo>
                  <a:pt x="88004" y="91647"/>
                </a:lnTo>
                <a:lnTo>
                  <a:pt x="82640" y="74118"/>
                </a:lnTo>
                <a:lnTo>
                  <a:pt x="119546" y="45882"/>
                </a:lnTo>
                <a:close/>
              </a:path>
              <a:path extrusionOk="0" h="120000" w="120000">
                <a:moveTo>
                  <a:pt x="88004" y="91647"/>
                </a:moveTo>
                <a:lnTo>
                  <a:pt x="59772" y="91647"/>
                </a:lnTo>
                <a:lnTo>
                  <a:pt x="96678" y="120000"/>
                </a:lnTo>
                <a:lnTo>
                  <a:pt x="88004" y="91647"/>
                </a:lnTo>
                <a:close/>
              </a:path>
              <a:path extrusionOk="0" h="120000" w="120000">
                <a:moveTo>
                  <a:pt x="59772" y="0"/>
                </a:moveTo>
                <a:lnTo>
                  <a:pt x="45621" y="45882"/>
                </a:lnTo>
                <a:lnTo>
                  <a:pt x="73923" y="45882"/>
                </a:lnTo>
                <a:lnTo>
                  <a:pt x="59772" y="0"/>
                </a:lnTo>
                <a:close/>
              </a:path>
            </a:pathLst>
          </a:custGeom>
          <a:solidFill>
            <a:srgbClr val="F68A3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38" name="Google Shape;1138;p25"/>
          <p:cNvSpPr/>
          <p:nvPr/>
        </p:nvSpPr>
        <p:spPr>
          <a:xfrm>
            <a:off x="9200388" y="5407152"/>
            <a:ext cx="134620" cy="129539"/>
          </a:xfrm>
          <a:custGeom>
            <a:rect b="b" l="l" r="r" t="t"/>
            <a:pathLst>
              <a:path extrusionOk="0" h="120000" w="120000">
                <a:moveTo>
                  <a:pt x="0" y="45882"/>
                </a:moveTo>
                <a:lnTo>
                  <a:pt x="45621" y="45882"/>
                </a:lnTo>
                <a:lnTo>
                  <a:pt x="59772" y="0"/>
                </a:lnTo>
                <a:lnTo>
                  <a:pt x="73923" y="45882"/>
                </a:lnTo>
                <a:lnTo>
                  <a:pt x="119546" y="45882"/>
                </a:lnTo>
                <a:lnTo>
                  <a:pt x="82640" y="74118"/>
                </a:lnTo>
                <a:lnTo>
                  <a:pt x="96678" y="120000"/>
                </a:lnTo>
                <a:lnTo>
                  <a:pt x="59772" y="91647"/>
                </a:lnTo>
                <a:lnTo>
                  <a:pt x="22867" y="120000"/>
                </a:lnTo>
                <a:lnTo>
                  <a:pt x="36904" y="74118"/>
                </a:lnTo>
                <a:lnTo>
                  <a:pt x="0" y="45882"/>
                </a:lnTo>
                <a:close/>
              </a:path>
            </a:pathLst>
          </a:custGeom>
          <a:noFill/>
          <a:ln cap="flat" cmpd="sng" w="9525">
            <a:solidFill>
              <a:srgbClr val="3B220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39" name="Google Shape;1139;p25"/>
          <p:cNvSpPr/>
          <p:nvPr/>
        </p:nvSpPr>
        <p:spPr>
          <a:xfrm>
            <a:off x="7609331" y="4255008"/>
            <a:ext cx="163195" cy="155575"/>
          </a:xfrm>
          <a:custGeom>
            <a:rect b="b" l="l" r="r" t="t"/>
            <a:pathLst>
              <a:path extrusionOk="0" h="120000" w="120000">
                <a:moveTo>
                  <a:pt x="119906" y="45844"/>
                </a:moveTo>
                <a:lnTo>
                  <a:pt x="0" y="45844"/>
                </a:lnTo>
                <a:lnTo>
                  <a:pt x="37073" y="74057"/>
                </a:lnTo>
                <a:lnTo>
                  <a:pt x="22879" y="119902"/>
                </a:lnTo>
                <a:lnTo>
                  <a:pt x="59953" y="91591"/>
                </a:lnTo>
                <a:lnTo>
                  <a:pt x="88261" y="91591"/>
                </a:lnTo>
                <a:lnTo>
                  <a:pt x="82832" y="74057"/>
                </a:lnTo>
                <a:lnTo>
                  <a:pt x="119906" y="45844"/>
                </a:lnTo>
                <a:close/>
              </a:path>
              <a:path extrusionOk="0" h="120000" w="120000">
                <a:moveTo>
                  <a:pt x="88261" y="91591"/>
                </a:moveTo>
                <a:lnTo>
                  <a:pt x="59953" y="91591"/>
                </a:lnTo>
                <a:lnTo>
                  <a:pt x="97026" y="119902"/>
                </a:lnTo>
                <a:lnTo>
                  <a:pt x="88261" y="91591"/>
                </a:lnTo>
                <a:close/>
              </a:path>
              <a:path extrusionOk="0" h="120000" w="120000">
                <a:moveTo>
                  <a:pt x="59953" y="0"/>
                </a:moveTo>
                <a:lnTo>
                  <a:pt x="45758" y="45844"/>
                </a:lnTo>
                <a:lnTo>
                  <a:pt x="74147" y="45844"/>
                </a:lnTo>
                <a:lnTo>
                  <a:pt x="59953"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0" name="Google Shape;1140;p25"/>
          <p:cNvSpPr/>
          <p:nvPr/>
        </p:nvSpPr>
        <p:spPr>
          <a:xfrm>
            <a:off x="8346947" y="3886200"/>
            <a:ext cx="135890" cy="129539"/>
          </a:xfrm>
          <a:custGeom>
            <a:rect b="b" l="l" r="r" t="t"/>
            <a:pathLst>
              <a:path extrusionOk="0" h="120000" w="120000">
                <a:moveTo>
                  <a:pt x="119774" y="45882"/>
                </a:moveTo>
                <a:lnTo>
                  <a:pt x="0" y="45882"/>
                </a:lnTo>
                <a:lnTo>
                  <a:pt x="37008" y="74118"/>
                </a:lnTo>
                <a:lnTo>
                  <a:pt x="22877" y="120000"/>
                </a:lnTo>
                <a:lnTo>
                  <a:pt x="59887" y="91646"/>
                </a:lnTo>
                <a:lnTo>
                  <a:pt x="88164" y="91646"/>
                </a:lnTo>
                <a:lnTo>
                  <a:pt x="82765" y="74118"/>
                </a:lnTo>
                <a:lnTo>
                  <a:pt x="119774" y="45882"/>
                </a:lnTo>
                <a:close/>
              </a:path>
              <a:path extrusionOk="0" h="120000" w="120000">
                <a:moveTo>
                  <a:pt x="88164" y="91646"/>
                </a:moveTo>
                <a:lnTo>
                  <a:pt x="59887" y="91646"/>
                </a:lnTo>
                <a:lnTo>
                  <a:pt x="96896" y="120000"/>
                </a:lnTo>
                <a:lnTo>
                  <a:pt x="88164" y="91646"/>
                </a:lnTo>
                <a:close/>
              </a:path>
              <a:path extrusionOk="0" h="120000" w="120000">
                <a:moveTo>
                  <a:pt x="59887" y="0"/>
                </a:moveTo>
                <a:lnTo>
                  <a:pt x="45757" y="45882"/>
                </a:lnTo>
                <a:lnTo>
                  <a:pt x="74018" y="45882"/>
                </a:lnTo>
                <a:lnTo>
                  <a:pt x="59887"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1" name="Google Shape;1141;p25"/>
          <p:cNvSpPr/>
          <p:nvPr/>
        </p:nvSpPr>
        <p:spPr>
          <a:xfrm>
            <a:off x="8346947" y="3886200"/>
            <a:ext cx="135890" cy="129539"/>
          </a:xfrm>
          <a:custGeom>
            <a:rect b="b" l="l" r="r" t="t"/>
            <a:pathLst>
              <a:path extrusionOk="0" h="120000" w="120000">
                <a:moveTo>
                  <a:pt x="0" y="45882"/>
                </a:moveTo>
                <a:lnTo>
                  <a:pt x="45757" y="45882"/>
                </a:lnTo>
                <a:lnTo>
                  <a:pt x="59887" y="0"/>
                </a:lnTo>
                <a:lnTo>
                  <a:pt x="74018" y="45882"/>
                </a:lnTo>
                <a:lnTo>
                  <a:pt x="119774" y="45882"/>
                </a:lnTo>
                <a:lnTo>
                  <a:pt x="82765" y="74118"/>
                </a:lnTo>
                <a:lnTo>
                  <a:pt x="96896" y="120000"/>
                </a:lnTo>
                <a:lnTo>
                  <a:pt x="59887" y="91646"/>
                </a:lnTo>
                <a:lnTo>
                  <a:pt x="22877" y="120000"/>
                </a:lnTo>
                <a:lnTo>
                  <a:pt x="37008" y="74118"/>
                </a:lnTo>
                <a:lnTo>
                  <a:pt x="0" y="45882"/>
                </a:lnTo>
                <a:close/>
              </a:path>
            </a:pathLst>
          </a:custGeom>
          <a:noFill/>
          <a:ln cap="flat" cmpd="sng" w="952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2" name="Google Shape;1142;p25"/>
          <p:cNvSpPr/>
          <p:nvPr/>
        </p:nvSpPr>
        <p:spPr>
          <a:xfrm>
            <a:off x="7962900" y="5041391"/>
            <a:ext cx="134620" cy="128270"/>
          </a:xfrm>
          <a:custGeom>
            <a:rect b="b" l="l" r="r" t="t"/>
            <a:pathLst>
              <a:path extrusionOk="0" h="120000" w="120000">
                <a:moveTo>
                  <a:pt x="119546" y="45741"/>
                </a:moveTo>
                <a:lnTo>
                  <a:pt x="0" y="45741"/>
                </a:lnTo>
                <a:lnTo>
                  <a:pt x="36904" y="74018"/>
                </a:lnTo>
                <a:lnTo>
                  <a:pt x="22867" y="119761"/>
                </a:lnTo>
                <a:lnTo>
                  <a:pt x="59772" y="91484"/>
                </a:lnTo>
                <a:lnTo>
                  <a:pt x="88000" y="91484"/>
                </a:lnTo>
                <a:lnTo>
                  <a:pt x="82640" y="74018"/>
                </a:lnTo>
                <a:lnTo>
                  <a:pt x="119546" y="45741"/>
                </a:lnTo>
                <a:close/>
              </a:path>
              <a:path extrusionOk="0" h="120000" w="120000">
                <a:moveTo>
                  <a:pt x="88000" y="91484"/>
                </a:moveTo>
                <a:lnTo>
                  <a:pt x="59772" y="91484"/>
                </a:lnTo>
                <a:lnTo>
                  <a:pt x="96678" y="119761"/>
                </a:lnTo>
                <a:lnTo>
                  <a:pt x="88000" y="91484"/>
                </a:lnTo>
                <a:close/>
              </a:path>
              <a:path extrusionOk="0" h="120000" w="120000">
                <a:moveTo>
                  <a:pt x="59772" y="0"/>
                </a:moveTo>
                <a:lnTo>
                  <a:pt x="45621" y="45741"/>
                </a:lnTo>
                <a:lnTo>
                  <a:pt x="73923" y="45741"/>
                </a:lnTo>
                <a:lnTo>
                  <a:pt x="59772" y="0"/>
                </a:lnTo>
                <a:close/>
              </a:path>
            </a:pathLst>
          </a:custGeom>
          <a:solidFill>
            <a:srgbClr val="F68A3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3" name="Google Shape;1143;p25"/>
          <p:cNvSpPr/>
          <p:nvPr/>
        </p:nvSpPr>
        <p:spPr>
          <a:xfrm>
            <a:off x="7962900" y="5041391"/>
            <a:ext cx="134620" cy="128270"/>
          </a:xfrm>
          <a:custGeom>
            <a:rect b="b" l="l" r="r" t="t"/>
            <a:pathLst>
              <a:path extrusionOk="0" h="120000" w="120000">
                <a:moveTo>
                  <a:pt x="0" y="45741"/>
                </a:moveTo>
                <a:lnTo>
                  <a:pt x="45621" y="45741"/>
                </a:lnTo>
                <a:lnTo>
                  <a:pt x="59772" y="0"/>
                </a:lnTo>
                <a:lnTo>
                  <a:pt x="73923" y="45741"/>
                </a:lnTo>
                <a:lnTo>
                  <a:pt x="119546" y="45741"/>
                </a:lnTo>
                <a:lnTo>
                  <a:pt x="82640" y="74018"/>
                </a:lnTo>
                <a:lnTo>
                  <a:pt x="96678" y="119761"/>
                </a:lnTo>
                <a:lnTo>
                  <a:pt x="59772" y="91484"/>
                </a:lnTo>
                <a:lnTo>
                  <a:pt x="22867" y="119761"/>
                </a:lnTo>
                <a:lnTo>
                  <a:pt x="36904" y="74018"/>
                </a:lnTo>
                <a:lnTo>
                  <a:pt x="0" y="45741"/>
                </a:lnTo>
                <a:close/>
              </a:path>
            </a:pathLst>
          </a:custGeom>
          <a:noFill/>
          <a:ln cap="flat" cmpd="sng" w="9525">
            <a:solidFill>
              <a:srgbClr val="3B220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4" name="Google Shape;1144;p25"/>
          <p:cNvSpPr txBox="1"/>
          <p:nvPr/>
        </p:nvSpPr>
        <p:spPr>
          <a:xfrm>
            <a:off x="7060183" y="3835654"/>
            <a:ext cx="1388110" cy="701040"/>
          </a:xfrm>
          <a:prstGeom prst="rect">
            <a:avLst/>
          </a:prstGeom>
          <a:noFill/>
          <a:ln>
            <a:noFill/>
          </a:ln>
        </p:spPr>
        <p:txBody>
          <a:bodyPr anchorCtr="0" anchor="t" bIns="0" lIns="0" spcFirstLastPara="1" rIns="0" wrap="square" tIns="0">
            <a:noAutofit/>
          </a:bodyPr>
          <a:lstStyle/>
          <a:p>
            <a:pPr indent="0" lvl="0" marL="0" marR="200025" rtl="0" algn="r">
              <a:lnSpc>
                <a:spcPct val="100000"/>
              </a:lnSpc>
              <a:spcBef>
                <a:spcPts val="0"/>
              </a:spcBef>
              <a:spcAft>
                <a:spcPts val="0"/>
              </a:spcAft>
              <a:buNone/>
            </a:pPr>
            <a:r>
              <a:rPr b="1" lang="en-US" sz="900">
                <a:latin typeface="Calibri"/>
                <a:ea typeface="Calibri"/>
                <a:cs typeface="Calibri"/>
                <a:sym typeface="Calibri"/>
              </a:rPr>
              <a:t>DGC</a:t>
            </a:r>
            <a:endParaRPr sz="900">
              <a:latin typeface="Calibri"/>
              <a:ea typeface="Calibri"/>
              <a:cs typeface="Calibri"/>
              <a:sym typeface="Calibri"/>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0" marR="0" rtl="0" algn="l">
              <a:lnSpc>
                <a:spcPct val="100000"/>
              </a:lnSpc>
              <a:spcBef>
                <a:spcPts val="5"/>
              </a:spcBef>
              <a:spcAft>
                <a:spcPts val="0"/>
              </a:spcAft>
              <a:buNone/>
            </a:pPr>
            <a:r>
              <a:t/>
            </a:r>
            <a:endParaRPr sz="900">
              <a:latin typeface="Times New Roman"/>
              <a:ea typeface="Times New Roman"/>
              <a:cs typeface="Times New Roman"/>
              <a:sym typeface="Times New Roman"/>
            </a:endParaRPr>
          </a:p>
          <a:p>
            <a:pPr indent="-10794" lvl="0" marL="874394" marR="0" rtl="0" algn="ctr">
              <a:lnSpc>
                <a:spcPct val="100000"/>
              </a:lnSpc>
              <a:spcBef>
                <a:spcPts val="0"/>
              </a:spcBef>
              <a:spcAft>
                <a:spcPts val="0"/>
              </a:spcAft>
              <a:buNone/>
            </a:pPr>
            <a:r>
              <a:rPr b="1" lang="en-US" sz="900">
                <a:latin typeface="Calibri"/>
                <a:ea typeface="Calibri"/>
                <a:cs typeface="Calibri"/>
                <a:sym typeface="Calibri"/>
              </a:rPr>
              <a:t>Lost Cabin</a:t>
            </a:r>
            <a:endParaRPr sz="900">
              <a:latin typeface="Calibri"/>
              <a:ea typeface="Calibri"/>
              <a:cs typeface="Calibri"/>
              <a:sym typeface="Calibri"/>
            </a:endParaRPr>
          </a:p>
          <a:p>
            <a:pPr indent="0" lvl="0" marL="12700" marR="0" rtl="0" algn="l">
              <a:lnSpc>
                <a:spcPct val="100000"/>
              </a:lnSpc>
              <a:spcBef>
                <a:spcPts val="55"/>
              </a:spcBef>
              <a:spcAft>
                <a:spcPts val="0"/>
              </a:spcAft>
              <a:buNone/>
            </a:pPr>
            <a:r>
              <a:rPr b="1" lang="en-US" sz="900">
                <a:latin typeface="Calibri"/>
                <a:ea typeface="Calibri"/>
                <a:cs typeface="Calibri"/>
                <a:sym typeface="Calibri"/>
              </a:rPr>
              <a:t>LaBarge</a:t>
            </a:r>
            <a:endParaRPr sz="900">
              <a:latin typeface="Calibri"/>
              <a:ea typeface="Calibri"/>
              <a:cs typeface="Calibri"/>
              <a:sym typeface="Calibri"/>
            </a:endParaRPr>
          </a:p>
        </p:txBody>
      </p:sp>
      <p:sp>
        <p:nvSpPr>
          <p:cNvPr id="1145" name="Google Shape;1145;p25"/>
          <p:cNvSpPr/>
          <p:nvPr/>
        </p:nvSpPr>
        <p:spPr>
          <a:xfrm>
            <a:off x="7499604" y="4882896"/>
            <a:ext cx="135890" cy="131445"/>
          </a:xfrm>
          <a:custGeom>
            <a:rect b="b" l="l" r="r" t="t"/>
            <a:pathLst>
              <a:path extrusionOk="0" h="120000" w="120000">
                <a:moveTo>
                  <a:pt x="119775" y="45680"/>
                </a:moveTo>
                <a:lnTo>
                  <a:pt x="0" y="45680"/>
                </a:lnTo>
                <a:lnTo>
                  <a:pt x="37009" y="73970"/>
                </a:lnTo>
                <a:lnTo>
                  <a:pt x="22877" y="119651"/>
                </a:lnTo>
                <a:lnTo>
                  <a:pt x="59887" y="91361"/>
                </a:lnTo>
                <a:lnTo>
                  <a:pt x="88146" y="91361"/>
                </a:lnTo>
                <a:lnTo>
                  <a:pt x="82765" y="73970"/>
                </a:lnTo>
                <a:lnTo>
                  <a:pt x="119775" y="45680"/>
                </a:lnTo>
                <a:close/>
              </a:path>
              <a:path extrusionOk="0" h="120000" w="120000">
                <a:moveTo>
                  <a:pt x="88146" y="91361"/>
                </a:moveTo>
                <a:lnTo>
                  <a:pt x="59887" y="91361"/>
                </a:lnTo>
                <a:lnTo>
                  <a:pt x="96896" y="119651"/>
                </a:lnTo>
                <a:lnTo>
                  <a:pt x="88146" y="91361"/>
                </a:lnTo>
                <a:close/>
              </a:path>
              <a:path extrusionOk="0" h="120000" w="120000">
                <a:moveTo>
                  <a:pt x="59887" y="0"/>
                </a:moveTo>
                <a:lnTo>
                  <a:pt x="45757" y="45680"/>
                </a:lnTo>
                <a:lnTo>
                  <a:pt x="74018" y="45680"/>
                </a:lnTo>
                <a:lnTo>
                  <a:pt x="59887" y="0"/>
                </a:lnTo>
                <a:close/>
              </a:path>
            </a:pathLst>
          </a:custGeom>
          <a:solidFill>
            <a:srgbClr val="F68A3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6" name="Google Shape;1146;p25"/>
          <p:cNvSpPr/>
          <p:nvPr/>
        </p:nvSpPr>
        <p:spPr>
          <a:xfrm>
            <a:off x="7499604" y="4882896"/>
            <a:ext cx="135890" cy="131445"/>
          </a:xfrm>
          <a:custGeom>
            <a:rect b="b" l="l" r="r" t="t"/>
            <a:pathLst>
              <a:path extrusionOk="0" h="120000" w="120000">
                <a:moveTo>
                  <a:pt x="0" y="45680"/>
                </a:moveTo>
                <a:lnTo>
                  <a:pt x="45757" y="45680"/>
                </a:lnTo>
                <a:lnTo>
                  <a:pt x="59887" y="0"/>
                </a:lnTo>
                <a:lnTo>
                  <a:pt x="74018" y="45680"/>
                </a:lnTo>
                <a:lnTo>
                  <a:pt x="119775" y="45680"/>
                </a:lnTo>
                <a:lnTo>
                  <a:pt x="82765" y="73970"/>
                </a:lnTo>
                <a:lnTo>
                  <a:pt x="96896" y="119651"/>
                </a:lnTo>
                <a:lnTo>
                  <a:pt x="59887" y="91361"/>
                </a:lnTo>
                <a:lnTo>
                  <a:pt x="22877" y="119651"/>
                </a:lnTo>
                <a:lnTo>
                  <a:pt x="37009" y="73970"/>
                </a:lnTo>
                <a:lnTo>
                  <a:pt x="0" y="45680"/>
                </a:lnTo>
                <a:close/>
              </a:path>
            </a:pathLst>
          </a:custGeom>
          <a:noFill/>
          <a:ln cap="flat" cmpd="sng" w="9525">
            <a:solidFill>
              <a:srgbClr val="3B220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7" name="Google Shape;1147;p25"/>
          <p:cNvSpPr txBox="1"/>
          <p:nvPr/>
        </p:nvSpPr>
        <p:spPr>
          <a:xfrm>
            <a:off x="6629527" y="4798821"/>
            <a:ext cx="721360" cy="15557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900">
                <a:latin typeface="Calibri"/>
                <a:ea typeface="Calibri"/>
                <a:cs typeface="Calibri"/>
                <a:sym typeface="Calibri"/>
              </a:rPr>
              <a:t>McElmo Dome</a:t>
            </a:r>
            <a:endParaRPr sz="900">
              <a:latin typeface="Calibri"/>
              <a:ea typeface="Calibri"/>
              <a:cs typeface="Calibri"/>
              <a:sym typeface="Calibri"/>
            </a:endParaRPr>
          </a:p>
        </p:txBody>
      </p:sp>
      <p:sp>
        <p:nvSpPr>
          <p:cNvPr id="1148" name="Google Shape;1148;p25"/>
          <p:cNvSpPr/>
          <p:nvPr/>
        </p:nvSpPr>
        <p:spPr>
          <a:xfrm>
            <a:off x="7539228" y="4383023"/>
            <a:ext cx="160020" cy="157480"/>
          </a:xfrm>
          <a:custGeom>
            <a:rect b="b" l="l" r="r" t="t"/>
            <a:pathLst>
              <a:path extrusionOk="0" h="120000" w="120000">
                <a:moveTo>
                  <a:pt x="120000" y="45676"/>
                </a:moveTo>
                <a:lnTo>
                  <a:pt x="0" y="45676"/>
                </a:lnTo>
                <a:lnTo>
                  <a:pt x="37046" y="73935"/>
                </a:lnTo>
                <a:lnTo>
                  <a:pt x="22951" y="119612"/>
                </a:lnTo>
                <a:lnTo>
                  <a:pt x="60000" y="91354"/>
                </a:lnTo>
                <a:lnTo>
                  <a:pt x="88326" y="91354"/>
                </a:lnTo>
                <a:lnTo>
                  <a:pt x="82952" y="73935"/>
                </a:lnTo>
                <a:lnTo>
                  <a:pt x="120000" y="45676"/>
                </a:lnTo>
                <a:close/>
              </a:path>
              <a:path extrusionOk="0" h="120000" w="120000">
                <a:moveTo>
                  <a:pt x="88326" y="91354"/>
                </a:moveTo>
                <a:lnTo>
                  <a:pt x="60000" y="91354"/>
                </a:lnTo>
                <a:lnTo>
                  <a:pt x="97047" y="119612"/>
                </a:lnTo>
                <a:lnTo>
                  <a:pt x="88326" y="91354"/>
                </a:lnTo>
                <a:close/>
              </a:path>
              <a:path extrusionOk="0" h="120000" w="120000">
                <a:moveTo>
                  <a:pt x="60000" y="0"/>
                </a:moveTo>
                <a:lnTo>
                  <a:pt x="45809" y="45676"/>
                </a:lnTo>
                <a:lnTo>
                  <a:pt x="74189" y="45676"/>
                </a:lnTo>
                <a:lnTo>
                  <a:pt x="60000"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9" name="Google Shape;1149;p25"/>
          <p:cNvSpPr/>
          <p:nvPr/>
        </p:nvSpPr>
        <p:spPr>
          <a:xfrm>
            <a:off x="5910071" y="5983223"/>
            <a:ext cx="132715" cy="131445"/>
          </a:xfrm>
          <a:custGeom>
            <a:rect b="b" l="l" r="r" t="t"/>
            <a:pathLst>
              <a:path extrusionOk="0" h="120000" w="120000">
                <a:moveTo>
                  <a:pt x="119885" y="45703"/>
                </a:moveTo>
                <a:lnTo>
                  <a:pt x="0" y="45703"/>
                </a:lnTo>
                <a:lnTo>
                  <a:pt x="37090" y="73947"/>
                </a:lnTo>
                <a:lnTo>
                  <a:pt x="22851" y="119651"/>
                </a:lnTo>
                <a:lnTo>
                  <a:pt x="59942" y="91407"/>
                </a:lnTo>
                <a:lnTo>
                  <a:pt x="88234" y="91407"/>
                </a:lnTo>
                <a:lnTo>
                  <a:pt x="82793" y="73947"/>
                </a:lnTo>
                <a:lnTo>
                  <a:pt x="119885" y="45703"/>
                </a:lnTo>
                <a:close/>
              </a:path>
              <a:path extrusionOk="0" h="120000" w="120000">
                <a:moveTo>
                  <a:pt x="88234" y="91407"/>
                </a:moveTo>
                <a:lnTo>
                  <a:pt x="59942" y="91407"/>
                </a:lnTo>
                <a:lnTo>
                  <a:pt x="97033" y="119651"/>
                </a:lnTo>
                <a:lnTo>
                  <a:pt x="88234" y="91407"/>
                </a:lnTo>
                <a:close/>
              </a:path>
              <a:path extrusionOk="0" h="120000" w="120000">
                <a:moveTo>
                  <a:pt x="59942" y="0"/>
                </a:moveTo>
                <a:lnTo>
                  <a:pt x="45818" y="45703"/>
                </a:lnTo>
                <a:lnTo>
                  <a:pt x="74066" y="45703"/>
                </a:lnTo>
                <a:lnTo>
                  <a:pt x="59942" y="0"/>
                </a:lnTo>
                <a:close/>
              </a:path>
            </a:pathLst>
          </a:custGeom>
          <a:solidFill>
            <a:srgbClr val="F68A3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50" name="Google Shape;1150;p25"/>
          <p:cNvSpPr/>
          <p:nvPr/>
        </p:nvSpPr>
        <p:spPr>
          <a:xfrm>
            <a:off x="5910071" y="5983223"/>
            <a:ext cx="132715" cy="131445"/>
          </a:xfrm>
          <a:custGeom>
            <a:rect b="b" l="l" r="r" t="t"/>
            <a:pathLst>
              <a:path extrusionOk="0" h="120000" w="120000">
                <a:moveTo>
                  <a:pt x="0" y="45703"/>
                </a:moveTo>
                <a:lnTo>
                  <a:pt x="45818" y="45703"/>
                </a:lnTo>
                <a:lnTo>
                  <a:pt x="59942" y="0"/>
                </a:lnTo>
                <a:lnTo>
                  <a:pt x="74066" y="45703"/>
                </a:lnTo>
                <a:lnTo>
                  <a:pt x="119885" y="45703"/>
                </a:lnTo>
                <a:lnTo>
                  <a:pt x="82793" y="73947"/>
                </a:lnTo>
                <a:lnTo>
                  <a:pt x="97033" y="119651"/>
                </a:lnTo>
                <a:lnTo>
                  <a:pt x="59942" y="91407"/>
                </a:lnTo>
                <a:lnTo>
                  <a:pt x="22851" y="119651"/>
                </a:lnTo>
                <a:lnTo>
                  <a:pt x="37090" y="73947"/>
                </a:lnTo>
                <a:lnTo>
                  <a:pt x="0" y="45703"/>
                </a:lnTo>
                <a:close/>
              </a:path>
            </a:pathLst>
          </a:custGeom>
          <a:noFill/>
          <a:ln cap="flat" cmpd="sng" w="9525">
            <a:solidFill>
              <a:srgbClr val="3B220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51" name="Google Shape;1151;p25"/>
          <p:cNvSpPr txBox="1"/>
          <p:nvPr/>
        </p:nvSpPr>
        <p:spPr>
          <a:xfrm>
            <a:off x="6111621" y="5930798"/>
            <a:ext cx="1496695" cy="17399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900">
                <a:latin typeface="Calibri"/>
                <a:ea typeface="Calibri"/>
                <a:cs typeface="Calibri"/>
                <a:sym typeface="Calibri"/>
              </a:rPr>
              <a:t>Naturally Occurring  CO</a:t>
            </a:r>
            <a:r>
              <a:rPr baseline="-25000" lang="en-US" sz="900">
                <a:latin typeface="Calibri"/>
                <a:ea typeface="Calibri"/>
                <a:cs typeface="Calibri"/>
                <a:sym typeface="Calibri"/>
              </a:rPr>
              <a:t>2 </a:t>
            </a:r>
            <a:r>
              <a:rPr lang="en-US" sz="900">
                <a:latin typeface="Calibri"/>
                <a:ea typeface="Calibri"/>
                <a:cs typeface="Calibri"/>
                <a:sym typeface="Calibri"/>
              </a:rPr>
              <a:t>Source</a:t>
            </a:r>
            <a:endParaRPr sz="900">
              <a:latin typeface="Calibri"/>
              <a:ea typeface="Calibri"/>
              <a:cs typeface="Calibri"/>
              <a:sym typeface="Calibri"/>
            </a:endParaRPr>
          </a:p>
        </p:txBody>
      </p:sp>
      <p:sp>
        <p:nvSpPr>
          <p:cNvPr id="1152" name="Google Shape;1152;p25"/>
          <p:cNvSpPr/>
          <p:nvPr/>
        </p:nvSpPr>
        <p:spPr>
          <a:xfrm>
            <a:off x="5910071" y="6252971"/>
            <a:ext cx="132715" cy="129539"/>
          </a:xfrm>
          <a:custGeom>
            <a:rect b="b" l="l" r="r" t="t"/>
            <a:pathLst>
              <a:path extrusionOk="0" h="120000" w="120000">
                <a:moveTo>
                  <a:pt x="119885" y="45835"/>
                </a:moveTo>
                <a:lnTo>
                  <a:pt x="0" y="45835"/>
                </a:lnTo>
                <a:lnTo>
                  <a:pt x="37090" y="74164"/>
                </a:lnTo>
                <a:lnTo>
                  <a:pt x="22851" y="120000"/>
                </a:lnTo>
                <a:lnTo>
                  <a:pt x="59942" y="91670"/>
                </a:lnTo>
                <a:lnTo>
                  <a:pt x="88232" y="91670"/>
                </a:lnTo>
                <a:lnTo>
                  <a:pt x="82793" y="74164"/>
                </a:lnTo>
                <a:lnTo>
                  <a:pt x="119885" y="45835"/>
                </a:lnTo>
                <a:close/>
              </a:path>
              <a:path extrusionOk="0" h="120000" w="120000">
                <a:moveTo>
                  <a:pt x="88232" y="91670"/>
                </a:moveTo>
                <a:lnTo>
                  <a:pt x="59942" y="91670"/>
                </a:lnTo>
                <a:lnTo>
                  <a:pt x="97033" y="120000"/>
                </a:lnTo>
                <a:lnTo>
                  <a:pt x="88232" y="91670"/>
                </a:lnTo>
                <a:close/>
              </a:path>
              <a:path extrusionOk="0" h="120000" w="120000">
                <a:moveTo>
                  <a:pt x="59942" y="0"/>
                </a:moveTo>
                <a:lnTo>
                  <a:pt x="45818" y="45835"/>
                </a:lnTo>
                <a:lnTo>
                  <a:pt x="74066" y="45835"/>
                </a:lnTo>
                <a:lnTo>
                  <a:pt x="59942"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53" name="Google Shape;1153;p25"/>
          <p:cNvSpPr/>
          <p:nvPr/>
        </p:nvSpPr>
        <p:spPr>
          <a:xfrm>
            <a:off x="5910071" y="6252971"/>
            <a:ext cx="132715" cy="129539"/>
          </a:xfrm>
          <a:custGeom>
            <a:rect b="b" l="l" r="r" t="t"/>
            <a:pathLst>
              <a:path extrusionOk="0" h="120000" w="120000">
                <a:moveTo>
                  <a:pt x="0" y="45835"/>
                </a:moveTo>
                <a:lnTo>
                  <a:pt x="45818" y="45835"/>
                </a:lnTo>
                <a:lnTo>
                  <a:pt x="59942" y="0"/>
                </a:lnTo>
                <a:lnTo>
                  <a:pt x="74066" y="45835"/>
                </a:lnTo>
                <a:lnTo>
                  <a:pt x="119885" y="45835"/>
                </a:lnTo>
                <a:lnTo>
                  <a:pt x="82793" y="74164"/>
                </a:lnTo>
                <a:lnTo>
                  <a:pt x="97033" y="120000"/>
                </a:lnTo>
                <a:lnTo>
                  <a:pt x="59942" y="91670"/>
                </a:lnTo>
                <a:lnTo>
                  <a:pt x="22851" y="120000"/>
                </a:lnTo>
                <a:lnTo>
                  <a:pt x="37090" y="74164"/>
                </a:lnTo>
                <a:lnTo>
                  <a:pt x="0" y="45835"/>
                </a:lnTo>
                <a:close/>
              </a:path>
            </a:pathLst>
          </a:custGeom>
          <a:noFill/>
          <a:ln cap="flat" cmpd="sng" w="952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54" name="Google Shape;1154;p25"/>
          <p:cNvSpPr txBox="1"/>
          <p:nvPr/>
        </p:nvSpPr>
        <p:spPr>
          <a:xfrm>
            <a:off x="6111621" y="6206032"/>
            <a:ext cx="1079500" cy="17399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900">
                <a:latin typeface="Calibri"/>
                <a:ea typeface="Calibri"/>
                <a:cs typeface="Calibri"/>
                <a:sym typeface="Calibri"/>
              </a:rPr>
              <a:t>Industrial-Sourced CO</a:t>
            </a:r>
            <a:r>
              <a:rPr baseline="-25000" lang="en-US" sz="900">
                <a:latin typeface="Calibri"/>
                <a:ea typeface="Calibri"/>
                <a:cs typeface="Calibri"/>
                <a:sym typeface="Calibri"/>
              </a:rPr>
              <a:t>2</a:t>
            </a:r>
            <a:endParaRPr baseline="-25000" sz="900">
              <a:latin typeface="Calibri"/>
              <a:ea typeface="Calibri"/>
              <a:cs typeface="Calibri"/>
              <a:sym typeface="Calibri"/>
            </a:endParaRPr>
          </a:p>
        </p:txBody>
      </p:sp>
      <p:sp>
        <p:nvSpPr>
          <p:cNvPr id="1155" name="Google Shape;1155;p25"/>
          <p:cNvSpPr/>
          <p:nvPr/>
        </p:nvSpPr>
        <p:spPr>
          <a:xfrm>
            <a:off x="8651747" y="5760720"/>
            <a:ext cx="134620" cy="129539"/>
          </a:xfrm>
          <a:custGeom>
            <a:rect b="b" l="l" r="r" t="t"/>
            <a:pathLst>
              <a:path extrusionOk="0" h="120000" w="120000">
                <a:moveTo>
                  <a:pt x="119546" y="45835"/>
                </a:moveTo>
                <a:lnTo>
                  <a:pt x="0" y="45835"/>
                </a:lnTo>
                <a:lnTo>
                  <a:pt x="36904" y="74164"/>
                </a:lnTo>
                <a:lnTo>
                  <a:pt x="22867" y="120000"/>
                </a:lnTo>
                <a:lnTo>
                  <a:pt x="59772" y="91670"/>
                </a:lnTo>
                <a:lnTo>
                  <a:pt x="88002" y="91670"/>
                </a:lnTo>
                <a:lnTo>
                  <a:pt x="82640" y="74164"/>
                </a:lnTo>
                <a:lnTo>
                  <a:pt x="119546" y="45835"/>
                </a:lnTo>
                <a:close/>
              </a:path>
              <a:path extrusionOk="0" h="120000" w="120000">
                <a:moveTo>
                  <a:pt x="88002" y="91670"/>
                </a:moveTo>
                <a:lnTo>
                  <a:pt x="59772" y="91670"/>
                </a:lnTo>
                <a:lnTo>
                  <a:pt x="96678" y="120000"/>
                </a:lnTo>
                <a:lnTo>
                  <a:pt x="88002" y="91670"/>
                </a:lnTo>
                <a:close/>
              </a:path>
              <a:path extrusionOk="0" h="120000" w="120000">
                <a:moveTo>
                  <a:pt x="59772" y="0"/>
                </a:moveTo>
                <a:lnTo>
                  <a:pt x="45621" y="45835"/>
                </a:lnTo>
                <a:lnTo>
                  <a:pt x="73923" y="45835"/>
                </a:lnTo>
                <a:lnTo>
                  <a:pt x="59772"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56" name="Google Shape;1156;p25"/>
          <p:cNvSpPr/>
          <p:nvPr/>
        </p:nvSpPr>
        <p:spPr>
          <a:xfrm>
            <a:off x="8651747" y="5760720"/>
            <a:ext cx="134620" cy="129539"/>
          </a:xfrm>
          <a:custGeom>
            <a:rect b="b" l="l" r="r" t="t"/>
            <a:pathLst>
              <a:path extrusionOk="0" h="120000" w="120000">
                <a:moveTo>
                  <a:pt x="0" y="45835"/>
                </a:moveTo>
                <a:lnTo>
                  <a:pt x="45621" y="45835"/>
                </a:lnTo>
                <a:lnTo>
                  <a:pt x="59772" y="0"/>
                </a:lnTo>
                <a:lnTo>
                  <a:pt x="73923" y="45835"/>
                </a:lnTo>
                <a:lnTo>
                  <a:pt x="119546" y="45835"/>
                </a:lnTo>
                <a:lnTo>
                  <a:pt x="82640" y="74164"/>
                </a:lnTo>
                <a:lnTo>
                  <a:pt x="96678" y="120000"/>
                </a:lnTo>
                <a:lnTo>
                  <a:pt x="59772" y="91670"/>
                </a:lnTo>
                <a:lnTo>
                  <a:pt x="22867" y="120000"/>
                </a:lnTo>
                <a:lnTo>
                  <a:pt x="36904" y="74164"/>
                </a:lnTo>
                <a:lnTo>
                  <a:pt x="0" y="45835"/>
                </a:lnTo>
                <a:close/>
              </a:path>
            </a:pathLst>
          </a:custGeom>
          <a:noFill/>
          <a:ln cap="flat" cmpd="sng" w="952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57" name="Google Shape;1157;p25"/>
          <p:cNvSpPr txBox="1"/>
          <p:nvPr/>
        </p:nvSpPr>
        <p:spPr>
          <a:xfrm>
            <a:off x="8583930" y="5903366"/>
            <a:ext cx="565785" cy="15557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900">
                <a:latin typeface="Calibri"/>
                <a:ea typeface="Calibri"/>
                <a:cs typeface="Calibri"/>
                <a:sym typeface="Calibri"/>
              </a:rPr>
              <a:t>Port Arthur</a:t>
            </a:r>
            <a:endParaRPr sz="900">
              <a:latin typeface="Calibri"/>
              <a:ea typeface="Calibri"/>
              <a:cs typeface="Calibri"/>
              <a:sym typeface="Calibri"/>
            </a:endParaRPr>
          </a:p>
        </p:txBody>
      </p:sp>
      <p:sp>
        <p:nvSpPr>
          <p:cNvPr id="1158" name="Google Shape;1158;p25"/>
          <p:cNvSpPr/>
          <p:nvPr/>
        </p:nvSpPr>
        <p:spPr>
          <a:xfrm>
            <a:off x="9054083" y="5687567"/>
            <a:ext cx="132715" cy="131445"/>
          </a:xfrm>
          <a:custGeom>
            <a:rect b="b" l="l" r="r" t="t"/>
            <a:pathLst>
              <a:path extrusionOk="0" h="120000" w="120000">
                <a:moveTo>
                  <a:pt x="119885" y="45703"/>
                </a:moveTo>
                <a:lnTo>
                  <a:pt x="0" y="45703"/>
                </a:lnTo>
                <a:lnTo>
                  <a:pt x="37090" y="73947"/>
                </a:lnTo>
                <a:lnTo>
                  <a:pt x="22851" y="119651"/>
                </a:lnTo>
                <a:lnTo>
                  <a:pt x="59942" y="91407"/>
                </a:lnTo>
                <a:lnTo>
                  <a:pt x="88233" y="91407"/>
                </a:lnTo>
                <a:lnTo>
                  <a:pt x="82794" y="73947"/>
                </a:lnTo>
                <a:lnTo>
                  <a:pt x="119885" y="45703"/>
                </a:lnTo>
                <a:close/>
              </a:path>
              <a:path extrusionOk="0" h="120000" w="120000">
                <a:moveTo>
                  <a:pt x="88233" y="91407"/>
                </a:moveTo>
                <a:lnTo>
                  <a:pt x="59942" y="91407"/>
                </a:lnTo>
                <a:lnTo>
                  <a:pt x="97033" y="119651"/>
                </a:lnTo>
                <a:lnTo>
                  <a:pt x="88233" y="91407"/>
                </a:lnTo>
                <a:close/>
              </a:path>
              <a:path extrusionOk="0" h="120000" w="120000">
                <a:moveTo>
                  <a:pt x="59942" y="0"/>
                </a:moveTo>
                <a:lnTo>
                  <a:pt x="45818" y="45703"/>
                </a:lnTo>
                <a:lnTo>
                  <a:pt x="74066" y="45703"/>
                </a:lnTo>
                <a:lnTo>
                  <a:pt x="59942"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59" name="Google Shape;1159;p25"/>
          <p:cNvSpPr/>
          <p:nvPr/>
        </p:nvSpPr>
        <p:spPr>
          <a:xfrm>
            <a:off x="9054083" y="5687567"/>
            <a:ext cx="132715" cy="131445"/>
          </a:xfrm>
          <a:custGeom>
            <a:rect b="b" l="l" r="r" t="t"/>
            <a:pathLst>
              <a:path extrusionOk="0" h="120000" w="120000">
                <a:moveTo>
                  <a:pt x="0" y="45703"/>
                </a:moveTo>
                <a:lnTo>
                  <a:pt x="45818" y="45703"/>
                </a:lnTo>
                <a:lnTo>
                  <a:pt x="59942" y="0"/>
                </a:lnTo>
                <a:lnTo>
                  <a:pt x="74066" y="45703"/>
                </a:lnTo>
                <a:lnTo>
                  <a:pt x="119885" y="45703"/>
                </a:lnTo>
                <a:lnTo>
                  <a:pt x="82794" y="73947"/>
                </a:lnTo>
                <a:lnTo>
                  <a:pt x="97033" y="119651"/>
                </a:lnTo>
                <a:lnTo>
                  <a:pt x="59942" y="91407"/>
                </a:lnTo>
                <a:lnTo>
                  <a:pt x="22851" y="119651"/>
                </a:lnTo>
                <a:lnTo>
                  <a:pt x="37090" y="73947"/>
                </a:lnTo>
                <a:lnTo>
                  <a:pt x="0" y="45703"/>
                </a:lnTo>
                <a:close/>
              </a:path>
            </a:pathLst>
          </a:custGeom>
          <a:noFill/>
          <a:ln cap="flat" cmpd="sng" w="952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0" name="Google Shape;1160;p25"/>
          <p:cNvSpPr txBox="1"/>
          <p:nvPr/>
        </p:nvSpPr>
        <p:spPr>
          <a:xfrm>
            <a:off x="9122409" y="5845149"/>
            <a:ext cx="419734" cy="15557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900">
                <a:latin typeface="Calibri"/>
                <a:ea typeface="Calibri"/>
                <a:cs typeface="Calibri"/>
                <a:sym typeface="Calibri"/>
              </a:rPr>
              <a:t>Geismar</a:t>
            </a:r>
            <a:endParaRPr sz="900">
              <a:latin typeface="Calibri"/>
              <a:ea typeface="Calibri"/>
              <a:cs typeface="Calibri"/>
              <a:sym typeface="Calibri"/>
            </a:endParaRPr>
          </a:p>
        </p:txBody>
      </p:sp>
      <p:sp>
        <p:nvSpPr>
          <p:cNvPr id="1161" name="Google Shape;1161;p25"/>
          <p:cNvSpPr/>
          <p:nvPr/>
        </p:nvSpPr>
        <p:spPr>
          <a:xfrm>
            <a:off x="9294876" y="5346191"/>
            <a:ext cx="132715" cy="131445"/>
          </a:xfrm>
          <a:custGeom>
            <a:rect b="b" l="l" r="r" t="t"/>
            <a:pathLst>
              <a:path extrusionOk="0" h="120000" w="120000">
                <a:moveTo>
                  <a:pt x="119885" y="45681"/>
                </a:moveTo>
                <a:lnTo>
                  <a:pt x="0" y="45681"/>
                </a:lnTo>
                <a:lnTo>
                  <a:pt x="37090" y="73971"/>
                </a:lnTo>
                <a:lnTo>
                  <a:pt x="22851" y="119652"/>
                </a:lnTo>
                <a:lnTo>
                  <a:pt x="59942" y="91362"/>
                </a:lnTo>
                <a:lnTo>
                  <a:pt x="88214" y="91362"/>
                </a:lnTo>
                <a:lnTo>
                  <a:pt x="82794" y="73971"/>
                </a:lnTo>
                <a:lnTo>
                  <a:pt x="119885" y="45681"/>
                </a:lnTo>
                <a:close/>
              </a:path>
              <a:path extrusionOk="0" h="120000" w="120000">
                <a:moveTo>
                  <a:pt x="88214" y="91362"/>
                </a:moveTo>
                <a:lnTo>
                  <a:pt x="59942" y="91362"/>
                </a:lnTo>
                <a:lnTo>
                  <a:pt x="97033" y="119652"/>
                </a:lnTo>
                <a:lnTo>
                  <a:pt x="88214" y="91362"/>
                </a:lnTo>
                <a:close/>
              </a:path>
              <a:path extrusionOk="0" h="120000" w="120000">
                <a:moveTo>
                  <a:pt x="59942" y="0"/>
                </a:moveTo>
                <a:lnTo>
                  <a:pt x="45818" y="45681"/>
                </a:lnTo>
                <a:lnTo>
                  <a:pt x="74066" y="45681"/>
                </a:lnTo>
                <a:lnTo>
                  <a:pt x="59942"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2" name="Google Shape;1162;p25"/>
          <p:cNvSpPr/>
          <p:nvPr/>
        </p:nvSpPr>
        <p:spPr>
          <a:xfrm>
            <a:off x="9294876" y="5346191"/>
            <a:ext cx="132715" cy="131445"/>
          </a:xfrm>
          <a:custGeom>
            <a:rect b="b" l="l" r="r" t="t"/>
            <a:pathLst>
              <a:path extrusionOk="0" h="120000" w="120000">
                <a:moveTo>
                  <a:pt x="0" y="45681"/>
                </a:moveTo>
                <a:lnTo>
                  <a:pt x="45818" y="45681"/>
                </a:lnTo>
                <a:lnTo>
                  <a:pt x="59942" y="0"/>
                </a:lnTo>
                <a:lnTo>
                  <a:pt x="74066" y="45681"/>
                </a:lnTo>
                <a:lnTo>
                  <a:pt x="119885" y="45681"/>
                </a:lnTo>
                <a:lnTo>
                  <a:pt x="82794" y="73971"/>
                </a:lnTo>
                <a:lnTo>
                  <a:pt x="97033" y="119652"/>
                </a:lnTo>
                <a:lnTo>
                  <a:pt x="59942" y="91362"/>
                </a:lnTo>
                <a:lnTo>
                  <a:pt x="22851" y="119652"/>
                </a:lnTo>
                <a:lnTo>
                  <a:pt x="37090" y="73971"/>
                </a:lnTo>
                <a:lnTo>
                  <a:pt x="0" y="45681"/>
                </a:lnTo>
                <a:close/>
              </a:path>
            </a:pathLst>
          </a:custGeom>
          <a:noFill/>
          <a:ln cap="flat" cmpd="sng" w="952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3" name="Google Shape;1163;p25"/>
          <p:cNvSpPr txBox="1"/>
          <p:nvPr/>
        </p:nvSpPr>
        <p:spPr>
          <a:xfrm>
            <a:off x="9403460" y="5199633"/>
            <a:ext cx="598170" cy="52641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900">
                <a:latin typeface="Calibri"/>
                <a:ea typeface="Calibri"/>
                <a:cs typeface="Calibri"/>
                <a:sym typeface="Calibri"/>
              </a:rPr>
              <a:t>MS Power</a:t>
            </a:r>
            <a:r>
              <a:rPr b="1" baseline="30000" lang="en-US" sz="900">
                <a:latin typeface="Calibri"/>
                <a:ea typeface="Calibri"/>
                <a:cs typeface="Calibri"/>
                <a:sym typeface="Calibri"/>
              </a:rPr>
              <a:t>(2)</a:t>
            </a:r>
            <a:endParaRPr baseline="30000" sz="900">
              <a:latin typeface="Calibri"/>
              <a:ea typeface="Calibri"/>
              <a:cs typeface="Calibri"/>
              <a:sym typeface="Calibri"/>
            </a:endParaRPr>
          </a:p>
          <a:p>
            <a:pPr indent="-46355" lvl="0" marL="97155" marR="167640" rtl="0" algn="l">
              <a:lnSpc>
                <a:spcPct val="100000"/>
              </a:lnSpc>
              <a:spcBef>
                <a:spcPts val="755"/>
              </a:spcBef>
              <a:spcAft>
                <a:spcPts val="0"/>
              </a:spcAft>
              <a:buNone/>
            </a:pPr>
            <a:r>
              <a:rPr b="1" lang="en-US" sz="900">
                <a:latin typeface="Calibri"/>
                <a:ea typeface="Calibri"/>
                <a:cs typeface="Calibri"/>
                <a:sym typeface="Calibri"/>
              </a:rPr>
              <a:t>Jackson  Dome</a:t>
            </a:r>
            <a:endParaRPr sz="900">
              <a:latin typeface="Calibri"/>
              <a:ea typeface="Calibri"/>
              <a:cs typeface="Calibri"/>
              <a:sym typeface="Calibri"/>
            </a:endParaRPr>
          </a:p>
        </p:txBody>
      </p:sp>
      <p:sp>
        <p:nvSpPr>
          <p:cNvPr id="1164" name="Google Shape;1164;p25"/>
          <p:cNvSpPr/>
          <p:nvPr/>
        </p:nvSpPr>
        <p:spPr>
          <a:xfrm>
            <a:off x="7917180" y="4881371"/>
            <a:ext cx="132715" cy="131445"/>
          </a:xfrm>
          <a:custGeom>
            <a:rect b="b" l="l" r="r" t="t"/>
            <a:pathLst>
              <a:path extrusionOk="0" h="120000" w="120000">
                <a:moveTo>
                  <a:pt x="119885" y="45680"/>
                </a:moveTo>
                <a:lnTo>
                  <a:pt x="0" y="45680"/>
                </a:lnTo>
                <a:lnTo>
                  <a:pt x="37090" y="73970"/>
                </a:lnTo>
                <a:lnTo>
                  <a:pt x="22851" y="119651"/>
                </a:lnTo>
                <a:lnTo>
                  <a:pt x="59942" y="91361"/>
                </a:lnTo>
                <a:lnTo>
                  <a:pt x="88214" y="91361"/>
                </a:lnTo>
                <a:lnTo>
                  <a:pt x="82794" y="73970"/>
                </a:lnTo>
                <a:lnTo>
                  <a:pt x="119885" y="45680"/>
                </a:lnTo>
                <a:close/>
              </a:path>
              <a:path extrusionOk="0" h="120000" w="120000">
                <a:moveTo>
                  <a:pt x="88214" y="91361"/>
                </a:moveTo>
                <a:lnTo>
                  <a:pt x="59942" y="91361"/>
                </a:lnTo>
                <a:lnTo>
                  <a:pt x="97033" y="119651"/>
                </a:lnTo>
                <a:lnTo>
                  <a:pt x="88214" y="91361"/>
                </a:lnTo>
                <a:close/>
              </a:path>
              <a:path extrusionOk="0" h="120000" w="120000">
                <a:moveTo>
                  <a:pt x="59942" y="0"/>
                </a:moveTo>
                <a:lnTo>
                  <a:pt x="45818" y="45680"/>
                </a:lnTo>
                <a:lnTo>
                  <a:pt x="74066" y="45680"/>
                </a:lnTo>
                <a:lnTo>
                  <a:pt x="59942" y="0"/>
                </a:lnTo>
                <a:close/>
              </a:path>
            </a:pathLst>
          </a:custGeom>
          <a:solidFill>
            <a:srgbClr val="F68A3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5" name="Google Shape;1165;p25"/>
          <p:cNvSpPr/>
          <p:nvPr/>
        </p:nvSpPr>
        <p:spPr>
          <a:xfrm>
            <a:off x="7917180" y="4881371"/>
            <a:ext cx="132715" cy="131445"/>
          </a:xfrm>
          <a:custGeom>
            <a:rect b="b" l="l" r="r" t="t"/>
            <a:pathLst>
              <a:path extrusionOk="0" h="120000" w="120000">
                <a:moveTo>
                  <a:pt x="0" y="45680"/>
                </a:moveTo>
                <a:lnTo>
                  <a:pt x="45818" y="45680"/>
                </a:lnTo>
                <a:lnTo>
                  <a:pt x="59942" y="0"/>
                </a:lnTo>
                <a:lnTo>
                  <a:pt x="74066" y="45680"/>
                </a:lnTo>
                <a:lnTo>
                  <a:pt x="119885" y="45680"/>
                </a:lnTo>
                <a:lnTo>
                  <a:pt x="82794" y="73970"/>
                </a:lnTo>
                <a:lnTo>
                  <a:pt x="97033" y="119651"/>
                </a:lnTo>
                <a:lnTo>
                  <a:pt x="59942" y="91361"/>
                </a:lnTo>
                <a:lnTo>
                  <a:pt x="22851" y="119651"/>
                </a:lnTo>
                <a:lnTo>
                  <a:pt x="37090" y="73970"/>
                </a:lnTo>
                <a:lnTo>
                  <a:pt x="0" y="45680"/>
                </a:lnTo>
                <a:close/>
              </a:path>
            </a:pathLst>
          </a:custGeom>
          <a:noFill/>
          <a:ln cap="flat" cmpd="sng" w="9525">
            <a:solidFill>
              <a:srgbClr val="3B220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6" name="Google Shape;1166;p25"/>
          <p:cNvSpPr txBox="1"/>
          <p:nvPr/>
        </p:nvSpPr>
        <p:spPr>
          <a:xfrm>
            <a:off x="8227568" y="4779558"/>
            <a:ext cx="810260" cy="422275"/>
          </a:xfrm>
          <a:prstGeom prst="rect">
            <a:avLst/>
          </a:prstGeom>
          <a:noFill/>
          <a:ln>
            <a:noFill/>
          </a:ln>
        </p:spPr>
        <p:txBody>
          <a:bodyPr anchorCtr="0" anchor="t" bIns="0" lIns="0" spcFirstLastPara="1" rIns="0" wrap="square" tIns="0">
            <a:noAutofit/>
          </a:bodyPr>
          <a:lstStyle/>
          <a:p>
            <a:pPr indent="-44450" lvl="0" marL="44450" marR="5080" rtl="0" algn="l">
              <a:lnSpc>
                <a:spcPct val="147100"/>
              </a:lnSpc>
              <a:spcBef>
                <a:spcPts val="0"/>
              </a:spcBef>
              <a:spcAft>
                <a:spcPts val="0"/>
              </a:spcAft>
              <a:buNone/>
            </a:pPr>
            <a:r>
              <a:rPr b="1" lang="en-US" sz="900">
                <a:latin typeface="Calibri"/>
                <a:ea typeface="Calibri"/>
                <a:cs typeface="Calibri"/>
                <a:sym typeface="Calibri"/>
              </a:rPr>
              <a:t>Sheep Mountain  Bravo Dome</a:t>
            </a:r>
            <a:endParaRPr sz="900">
              <a:latin typeface="Calibri"/>
              <a:ea typeface="Calibri"/>
              <a:cs typeface="Calibri"/>
              <a:sym typeface="Calibri"/>
            </a:endParaRPr>
          </a:p>
        </p:txBody>
      </p:sp>
      <p:sp>
        <p:nvSpPr>
          <p:cNvPr id="1167" name="Google Shape;1167;p25"/>
          <p:cNvSpPr txBox="1"/>
          <p:nvPr/>
        </p:nvSpPr>
        <p:spPr>
          <a:xfrm>
            <a:off x="9971913" y="6170777"/>
            <a:ext cx="1777364" cy="230504"/>
          </a:xfrm>
          <a:prstGeom prst="rect">
            <a:avLst/>
          </a:prstGeom>
          <a:noFill/>
          <a:ln>
            <a:noFill/>
          </a:ln>
        </p:spPr>
        <p:txBody>
          <a:bodyPr anchorCtr="0" anchor="t" bIns="0" lIns="0" spcFirstLastPara="1" rIns="0" wrap="square" tIns="0">
            <a:noAutofit/>
          </a:bodyPr>
          <a:lstStyle/>
          <a:p>
            <a:pPr indent="-228600" lvl="0" marL="241300" marR="0" rtl="0" algn="l">
              <a:lnSpc>
                <a:spcPct val="100000"/>
              </a:lnSpc>
              <a:spcBef>
                <a:spcPts val="0"/>
              </a:spcBef>
              <a:spcAft>
                <a:spcPts val="0"/>
              </a:spcAft>
              <a:buSzPts val="700"/>
              <a:buFont typeface="Calibri"/>
              <a:buAutoNum type="arabicParenR"/>
            </a:pPr>
            <a:r>
              <a:rPr lang="en-US" sz="700">
                <a:latin typeface="Calibri"/>
                <a:ea typeface="Calibri"/>
                <a:cs typeface="Calibri"/>
                <a:sym typeface="Calibri"/>
              </a:rPr>
              <a:t>Source: Advanced Resources International</a:t>
            </a:r>
            <a:endParaRPr sz="700">
              <a:latin typeface="Calibri"/>
              <a:ea typeface="Calibri"/>
              <a:cs typeface="Calibri"/>
              <a:sym typeface="Calibri"/>
            </a:endParaRPr>
          </a:p>
          <a:p>
            <a:pPr indent="-228600" lvl="0" marL="241300" marR="0" rtl="0" algn="l">
              <a:lnSpc>
                <a:spcPct val="100000"/>
              </a:lnSpc>
              <a:spcBef>
                <a:spcPts val="0"/>
              </a:spcBef>
              <a:spcAft>
                <a:spcPts val="0"/>
              </a:spcAft>
              <a:buSzPts val="700"/>
              <a:buFont typeface="Calibri"/>
              <a:buAutoNum type="arabicParenR"/>
            </a:pPr>
            <a:r>
              <a:rPr lang="en-US" sz="700">
                <a:latin typeface="Calibri"/>
                <a:ea typeface="Calibri"/>
                <a:cs typeface="Calibri"/>
                <a:sym typeface="Calibri"/>
              </a:rPr>
              <a:t>Estimated startup in 2017.</a:t>
            </a:r>
            <a:endParaRPr sz="700">
              <a:latin typeface="Calibri"/>
              <a:ea typeface="Calibri"/>
              <a:cs typeface="Calibri"/>
              <a:sym typeface="Calibri"/>
            </a:endParaRPr>
          </a:p>
        </p:txBody>
      </p:sp>
      <p:sp>
        <p:nvSpPr>
          <p:cNvPr id="1168" name="Google Shape;1168;p25"/>
          <p:cNvSpPr/>
          <p:nvPr/>
        </p:nvSpPr>
        <p:spPr>
          <a:xfrm>
            <a:off x="823594" y="2983229"/>
            <a:ext cx="2121535" cy="213360"/>
          </a:xfrm>
          <a:custGeom>
            <a:rect b="b" l="l" r="r" t="t"/>
            <a:pathLst>
              <a:path extrusionOk="0" h="120000" w="120000">
                <a:moveTo>
                  <a:pt x="0" y="120000"/>
                </a:moveTo>
                <a:lnTo>
                  <a:pt x="119985" y="120000"/>
                </a:lnTo>
                <a:lnTo>
                  <a:pt x="119985"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9" name="Google Shape;1169;p25"/>
          <p:cNvSpPr/>
          <p:nvPr/>
        </p:nvSpPr>
        <p:spPr>
          <a:xfrm>
            <a:off x="2944876" y="2983229"/>
            <a:ext cx="2121535" cy="213360"/>
          </a:xfrm>
          <a:custGeom>
            <a:rect b="b" l="l" r="r" t="t"/>
            <a:pathLst>
              <a:path extrusionOk="0" h="120000" w="120000">
                <a:moveTo>
                  <a:pt x="0" y="120000"/>
                </a:moveTo>
                <a:lnTo>
                  <a:pt x="119985" y="120000"/>
                </a:lnTo>
                <a:lnTo>
                  <a:pt x="119985"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aphicFrame>
        <p:nvGraphicFramePr>
          <p:cNvPr id="1170" name="Google Shape;1170;p25"/>
          <p:cNvGraphicFramePr/>
          <p:nvPr/>
        </p:nvGraphicFramePr>
        <p:xfrm>
          <a:off x="341572" y="762000"/>
          <a:ext cx="3000000" cy="3000000"/>
        </p:xfrm>
        <a:graphic>
          <a:graphicData uri="http://schemas.openxmlformats.org/drawingml/2006/table">
            <a:tbl>
              <a:tblPr bandRow="1" firstRow="1">
                <a:noFill/>
                <a:tableStyleId>{E4D8673B-3A77-4B9D-A894-8CF66577AF22}</a:tableStyleId>
              </a:tblPr>
              <a:tblGrid>
                <a:gridCol w="2289450"/>
                <a:gridCol w="2753325"/>
              </a:tblGrid>
              <a:tr h="307325">
                <a:tc gridSpan="2">
                  <a:txBody>
                    <a:bodyPr/>
                    <a:lstStyle/>
                    <a:p>
                      <a:pPr indent="-11430" lvl="0" marL="70993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Significant CO</a:t>
                      </a:r>
                      <a:r>
                        <a:rPr b="0" baseline="-25000" lang="en-US" sz="1350" u="none" cap="none" strike="noStrike">
                          <a:solidFill>
                            <a:srgbClr val="FFFFFF"/>
                          </a:solidFill>
                          <a:latin typeface="Calibri"/>
                          <a:ea typeface="Calibri"/>
                          <a:cs typeface="Calibri"/>
                          <a:sym typeface="Calibri"/>
                        </a:rPr>
                        <a:t>2 </a:t>
                      </a:r>
                      <a:r>
                        <a:rPr b="0" lang="en-US" sz="1400" u="none" cap="none" strike="noStrike">
                          <a:solidFill>
                            <a:srgbClr val="FFFFFF"/>
                          </a:solidFill>
                          <a:latin typeface="Calibri"/>
                          <a:ea typeface="Calibri"/>
                          <a:cs typeface="Calibri"/>
                          <a:sym typeface="Calibri"/>
                        </a:rPr>
                        <a:t>EOR Operators by Region</a:t>
                      </a:r>
                      <a:endParaRPr sz="1400" u="none" cap="none" strike="noStrike">
                        <a:latin typeface="Calibri"/>
                        <a:ea typeface="Calibri"/>
                        <a:cs typeface="Calibri"/>
                        <a:sym typeface="Calibri"/>
                      </a:endParaRPr>
                    </a:p>
                  </a:txBody>
                  <a:tcPr marT="0" marB="0" marR="0" marL="0">
                    <a:lnT cap="flat" cmpd="sng" w="80625">
                      <a:solidFill>
                        <a:srgbClr val="FFFFFF"/>
                      </a:solidFill>
                      <a:prstDash val="solid"/>
                      <a:round/>
                      <a:headEnd len="sm" w="sm" type="none"/>
                      <a:tailEnd len="sm" w="sm" type="none"/>
                    </a:lnT>
                    <a:lnB cap="flat" cmpd="sng" w="25400">
                      <a:solidFill>
                        <a:srgbClr val="000000"/>
                      </a:solidFill>
                      <a:prstDash val="solid"/>
                      <a:round/>
                      <a:headEnd len="sm" w="sm" type="none"/>
                      <a:tailEnd len="sm" w="sm" type="none"/>
                    </a:lnB>
                    <a:solidFill>
                      <a:srgbClr val="00467C"/>
                    </a:solidFill>
                  </a:tcPr>
                </a:tc>
                <a:tc hMerge="1"/>
              </a:tr>
              <a:tr h="218425">
                <a:tc>
                  <a:txBody>
                    <a:bodyPr/>
                    <a:lstStyle/>
                    <a:p>
                      <a:pPr indent="-1269" lvl="0" marL="39370" marR="0" rtl="0" algn="l">
                        <a:lnSpc>
                          <a:spcPct val="106428"/>
                        </a:lnSpc>
                        <a:spcBef>
                          <a:spcPts val="0"/>
                        </a:spcBef>
                        <a:spcAft>
                          <a:spcPts val="0"/>
                        </a:spcAft>
                        <a:buNone/>
                      </a:pPr>
                      <a:r>
                        <a:rPr b="0" lang="en-US" sz="1400" u="none" cap="none" strike="noStrike">
                          <a:latin typeface="Calibri"/>
                          <a:ea typeface="Calibri"/>
                          <a:cs typeface="Calibri"/>
                          <a:sym typeface="Calibri"/>
                        </a:rPr>
                        <a:t>Gulf Coast Region</a:t>
                      </a:r>
                      <a:endParaRPr sz="1400" u="none" cap="none" strike="noStrike">
                        <a:latin typeface="Calibri"/>
                        <a:ea typeface="Calibri"/>
                        <a:cs typeface="Calibri"/>
                        <a:sym typeface="Calibri"/>
                      </a:endParaRPr>
                    </a:p>
                  </a:txBody>
                  <a:tcPr marT="0" marB="0" marR="0" marL="0">
                    <a:lnT cap="flat" cmpd="sng" w="25400">
                      <a:solidFill>
                        <a:srgbClr val="000000"/>
                      </a:solidFill>
                      <a:prstDash val="solid"/>
                      <a:round/>
                      <a:headEnd len="sm" w="sm" type="none"/>
                      <a:tailEnd len="sm" w="sm" type="none"/>
                    </a:lnT>
                    <a:solidFill>
                      <a:srgbClr val="E7E7E7"/>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lnT cap="flat" cmpd="sng" w="25400">
                      <a:solidFill>
                        <a:srgbClr val="000000"/>
                      </a:solidFill>
                      <a:prstDash val="solid"/>
                      <a:round/>
                      <a:headEnd len="sm" w="sm" type="none"/>
                      <a:tailEnd len="sm" w="sm" type="none"/>
                    </a:lnT>
                    <a:solidFill>
                      <a:srgbClr val="E7E7E7"/>
                    </a:solidFill>
                  </a:tcPr>
                </a:tc>
              </a:tr>
              <a:tr h="227525">
                <a:tc>
                  <a:txBody>
                    <a:bodyPr/>
                    <a:lstStyle/>
                    <a:p>
                      <a:pPr indent="0" lvl="0" marL="0" marR="0" rtl="0" algn="l">
                        <a:lnSpc>
                          <a:spcPct val="113571"/>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Denbury Resources</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r>
              <a:tr h="227525">
                <a:tc>
                  <a:txBody>
                    <a:bodyPr/>
                    <a:lstStyle/>
                    <a:p>
                      <a:pPr indent="-1269" lvl="0" marL="39370" marR="0" rtl="0" algn="l">
                        <a:lnSpc>
                          <a:spcPct val="113571"/>
                        </a:lnSpc>
                        <a:spcBef>
                          <a:spcPts val="0"/>
                        </a:spcBef>
                        <a:spcAft>
                          <a:spcPts val="0"/>
                        </a:spcAft>
                        <a:buNone/>
                      </a:pPr>
                      <a:r>
                        <a:rPr b="0" lang="en-US" sz="1400" u="none" cap="none" strike="noStrike">
                          <a:latin typeface="Calibri"/>
                          <a:ea typeface="Calibri"/>
                          <a:cs typeface="Calibri"/>
                          <a:sym typeface="Calibri"/>
                        </a:rPr>
                        <a:t>Permian Basin Region</a:t>
                      </a:r>
                      <a:endParaRPr sz="1400" u="none" cap="none" strike="noStrike">
                        <a:latin typeface="Calibri"/>
                        <a:ea typeface="Calibri"/>
                        <a:cs typeface="Calibri"/>
                        <a:sym typeface="Calibri"/>
                      </a:endParaRPr>
                    </a:p>
                  </a:txBody>
                  <a:tcPr marT="0" marB="0" marR="0" marL="0">
                    <a:solidFill>
                      <a:srgbClr val="E7E7E7"/>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E7E7E7"/>
                    </a:solidFill>
                  </a:tcPr>
                </a:tc>
              </a:tr>
              <a:tr h="227525">
                <a:tc>
                  <a:txBody>
                    <a:bodyPr/>
                    <a:lstStyle/>
                    <a:p>
                      <a:pPr indent="0" lvl="0" marL="0" marR="0" rtl="0" algn="l">
                        <a:lnSpc>
                          <a:spcPct val="113571"/>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Occidental</a:t>
                      </a:r>
                      <a:endParaRPr sz="1400" u="none" cap="none" strike="noStrike">
                        <a:latin typeface="Calibri"/>
                        <a:ea typeface="Calibri"/>
                        <a:cs typeface="Calibri"/>
                        <a:sym typeface="Calibri"/>
                      </a:endParaRPr>
                    </a:p>
                  </a:txBody>
                  <a:tcPr marT="0" marB="0" marR="0" marL="0"/>
                </a:tc>
                <a:tc>
                  <a:txBody>
                    <a:bodyPr/>
                    <a:lstStyle/>
                    <a:p>
                      <a:pPr indent="-6350" lvl="0" marL="285750" marR="0" rtl="0" algn="l">
                        <a:lnSpc>
                          <a:spcPct val="113571"/>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Kinder Morgan</a:t>
                      </a:r>
                      <a:endParaRPr sz="1400" u="none" cap="none" strike="noStrike">
                        <a:latin typeface="Calibri"/>
                        <a:ea typeface="Calibri"/>
                        <a:cs typeface="Calibri"/>
                        <a:sym typeface="Calibri"/>
                      </a:endParaRPr>
                    </a:p>
                  </a:txBody>
                  <a:tcPr marT="0" marB="0" marR="0" marL="0"/>
                </a:tc>
              </a:tr>
              <a:tr h="227525">
                <a:tc>
                  <a:txBody>
                    <a:bodyPr/>
                    <a:lstStyle/>
                    <a:p>
                      <a:pPr indent="0" lvl="0" marL="0" marR="133350" rtl="0" algn="l">
                        <a:lnSpc>
                          <a:spcPct val="113571"/>
                        </a:lnSpc>
                        <a:spcBef>
                          <a:spcPts val="0"/>
                        </a:spcBef>
                        <a:spcAft>
                          <a:spcPts val="0"/>
                        </a:spcAft>
                        <a:buNone/>
                      </a:pPr>
                      <a:r>
                        <a:rPr b="0" lang="en-US" sz="1400" u="none" cap="none" strike="noStrike">
                          <a:latin typeface="Calibri"/>
                          <a:ea typeface="Calibri"/>
                          <a:cs typeface="Calibri"/>
                          <a:sym typeface="Calibri"/>
                        </a:rPr>
                        <a:t>Rocky Mountain Region</a:t>
                      </a:r>
                      <a:endParaRPr sz="1400" u="none" cap="none" strike="noStrike">
                        <a:latin typeface="Calibri"/>
                        <a:ea typeface="Calibri"/>
                        <a:cs typeface="Calibri"/>
                        <a:sym typeface="Calibri"/>
                      </a:endParaRPr>
                    </a:p>
                  </a:txBody>
                  <a:tcPr marT="0" marB="0" marR="0" marL="0">
                    <a:solidFill>
                      <a:srgbClr val="E7E7E7"/>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E7E7E7"/>
                    </a:solidFill>
                  </a:tcPr>
                </a:tc>
              </a:tr>
              <a:tr h="427775">
                <a:tc>
                  <a:txBody>
                    <a:bodyPr/>
                    <a:lstStyle/>
                    <a:p>
                      <a:pPr indent="0" lvl="0" marL="0" marR="0" rtl="0" algn="l">
                        <a:lnSpc>
                          <a:spcPct val="113571"/>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Denbury Resources</a:t>
                      </a:r>
                      <a:endParaRPr sz="14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Devon</a:t>
                      </a:r>
                      <a:endParaRPr sz="1400" u="none" cap="none" strike="noStrike">
                        <a:latin typeface="Calibri"/>
                        <a:ea typeface="Calibri"/>
                        <a:cs typeface="Calibri"/>
                        <a:sym typeface="Calibri"/>
                      </a:endParaRPr>
                    </a:p>
                  </a:txBody>
                  <a:tcPr marT="0" marB="0" marR="0" marL="0"/>
                </a:tc>
                <a:tc>
                  <a:txBody>
                    <a:bodyPr/>
                    <a:lstStyle/>
                    <a:p>
                      <a:pPr indent="-6350" lvl="0" marL="285750" marR="0" rtl="0" algn="l">
                        <a:lnSpc>
                          <a:spcPct val="113571"/>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FDL</a:t>
                      </a:r>
                      <a:endParaRPr sz="1400" u="none" cap="none" strike="noStrike">
                        <a:latin typeface="Calibri"/>
                        <a:ea typeface="Calibri"/>
                        <a:cs typeface="Calibri"/>
                        <a:sym typeface="Calibri"/>
                      </a:endParaRPr>
                    </a:p>
                    <a:p>
                      <a:pPr indent="-6350" lvl="0" marL="285750" marR="0" rtl="0" algn="l">
                        <a:lnSpc>
                          <a:spcPct val="100000"/>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Chevron</a:t>
                      </a:r>
                      <a:endParaRPr sz="1400" u="none" cap="none" strike="noStrike">
                        <a:latin typeface="Calibri"/>
                        <a:ea typeface="Calibri"/>
                        <a:cs typeface="Calibri"/>
                        <a:sym typeface="Calibri"/>
                      </a:endParaRPr>
                    </a:p>
                  </a:txBody>
                  <a:tcPr marT="0" marB="0" marR="0" marL="0"/>
                </a:tc>
              </a:tr>
              <a:tr h="236625">
                <a:tc>
                  <a:txBody>
                    <a:bodyPr/>
                    <a:lstStyle/>
                    <a:p>
                      <a:pPr indent="-1269" lvl="0" marL="39370" marR="0" rtl="0" algn="l">
                        <a:lnSpc>
                          <a:spcPct val="113928"/>
                        </a:lnSpc>
                        <a:spcBef>
                          <a:spcPts val="0"/>
                        </a:spcBef>
                        <a:spcAft>
                          <a:spcPts val="0"/>
                        </a:spcAft>
                        <a:buNone/>
                      </a:pPr>
                      <a:r>
                        <a:rPr b="0" lang="en-US" sz="1400" u="none" cap="none" strike="noStrike">
                          <a:latin typeface="Calibri"/>
                          <a:ea typeface="Calibri"/>
                          <a:cs typeface="Calibri"/>
                          <a:sym typeface="Calibri"/>
                        </a:rPr>
                        <a:t>Canada</a:t>
                      </a:r>
                      <a:endParaRPr sz="1400" u="none" cap="none" strike="noStrike">
                        <a:latin typeface="Calibri"/>
                        <a:ea typeface="Calibri"/>
                        <a:cs typeface="Calibri"/>
                        <a:sym typeface="Calibri"/>
                      </a:endParaRPr>
                    </a:p>
                  </a:txBody>
                  <a:tcPr marT="0" marB="0" marR="0" marL="0">
                    <a:solidFill>
                      <a:srgbClr val="E7E7E7"/>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E7E7E7"/>
                    </a:solidFill>
                  </a:tcPr>
                </a:tc>
              </a:tr>
              <a:tr h="100000">
                <a:tc>
                  <a:txBody>
                    <a:bodyPr/>
                    <a:lstStyle/>
                    <a:p>
                      <a:pPr indent="0" lvl="0" marL="0" marR="0" rtl="0" algn="l">
                        <a:lnSpc>
                          <a:spcPct val="113928"/>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Cenovus</a:t>
                      </a:r>
                      <a:endParaRPr sz="1400" u="none" cap="none" strike="noStrike">
                        <a:latin typeface="Calibri"/>
                        <a:ea typeface="Calibri"/>
                        <a:cs typeface="Calibri"/>
                        <a:sym typeface="Calibri"/>
                      </a:endParaRPr>
                    </a:p>
                  </a:txBody>
                  <a:tcPr marT="0" marB="0" marR="0" marL="0">
                    <a:lnB cap="flat" cmpd="sng" w="25400">
                      <a:solidFill>
                        <a:srgbClr val="000000"/>
                      </a:solidFill>
                      <a:prstDash val="solid"/>
                      <a:round/>
                      <a:headEnd len="sm" w="sm" type="none"/>
                      <a:tailEnd len="sm" w="sm" type="none"/>
                    </a:lnB>
                  </a:tcPr>
                </a:tc>
                <a:tc>
                  <a:txBody>
                    <a:bodyPr/>
                    <a:lstStyle/>
                    <a:p>
                      <a:pPr indent="-6350" lvl="0" marL="285750" marR="0" rtl="0" algn="l">
                        <a:lnSpc>
                          <a:spcPct val="113928"/>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Apache</a:t>
                      </a:r>
                      <a:endParaRPr sz="1400" u="none" cap="none" strike="noStrike">
                        <a:latin typeface="Calibri"/>
                        <a:ea typeface="Calibri"/>
                        <a:cs typeface="Calibri"/>
                        <a:sym typeface="Calibri"/>
                      </a:endParaRPr>
                    </a:p>
                  </a:txBody>
                  <a:tcPr marT="0" marB="0" marR="0" marL="0">
                    <a:lnB cap="flat" cmpd="sng" w="25400">
                      <a:solidFill>
                        <a:srgbClr val="000000"/>
                      </a:solidFill>
                      <a:prstDash val="solid"/>
                      <a:round/>
                      <a:headEnd len="sm" w="sm" type="none"/>
                      <a:tailEnd len="sm" w="sm" type="none"/>
                    </a:lnB>
                  </a:tcPr>
                </a:tc>
              </a:tr>
              <a:tr h="280925">
                <a:tc gridSpan="2">
                  <a:txBody>
                    <a:bodyPr/>
                    <a:lstStyle/>
                    <a:p>
                      <a:pPr indent="-1269" lvl="0" marL="991869"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Significant CO</a:t>
                      </a:r>
                      <a:r>
                        <a:rPr b="0" baseline="-25000" lang="en-US" sz="1350" u="none" cap="none" strike="noStrike">
                          <a:solidFill>
                            <a:srgbClr val="FFFFFF"/>
                          </a:solidFill>
                          <a:latin typeface="Calibri"/>
                          <a:ea typeface="Calibri"/>
                          <a:cs typeface="Calibri"/>
                          <a:sym typeface="Calibri"/>
                        </a:rPr>
                        <a:t>2 </a:t>
                      </a:r>
                      <a:r>
                        <a:rPr b="0" lang="en-US" sz="1400" u="none" cap="none" strike="noStrike">
                          <a:solidFill>
                            <a:srgbClr val="FFFFFF"/>
                          </a:solidFill>
                          <a:latin typeface="Calibri"/>
                          <a:ea typeface="Calibri"/>
                          <a:cs typeface="Calibri"/>
                          <a:sym typeface="Calibri"/>
                        </a:rPr>
                        <a:t>Supply by Region</a:t>
                      </a:r>
                      <a:endParaRPr sz="1400" u="none" cap="none" strike="noStrike">
                        <a:latin typeface="Calibri"/>
                        <a:ea typeface="Calibri"/>
                        <a:cs typeface="Calibri"/>
                        <a:sym typeface="Calibri"/>
                      </a:endParaRPr>
                    </a:p>
                  </a:txBody>
                  <a:tcPr marT="0" marB="0" marR="0" marL="0">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00467C"/>
                    </a:solidFill>
                  </a:tcPr>
                </a:tc>
                <a:tc hMerge="1"/>
              </a:tr>
              <a:tr h="218425">
                <a:tc>
                  <a:txBody>
                    <a:bodyPr/>
                    <a:lstStyle/>
                    <a:p>
                      <a:pPr indent="-1269" lvl="0" marL="39370" marR="0" rtl="0" algn="l">
                        <a:lnSpc>
                          <a:spcPct val="106785"/>
                        </a:lnSpc>
                        <a:spcBef>
                          <a:spcPts val="0"/>
                        </a:spcBef>
                        <a:spcAft>
                          <a:spcPts val="0"/>
                        </a:spcAft>
                        <a:buNone/>
                      </a:pPr>
                      <a:r>
                        <a:rPr b="0" lang="en-US" sz="1400" u="none" cap="none" strike="noStrike">
                          <a:latin typeface="Calibri"/>
                          <a:ea typeface="Calibri"/>
                          <a:cs typeface="Calibri"/>
                          <a:sym typeface="Calibri"/>
                        </a:rPr>
                        <a:t>Gulf Coast Region</a:t>
                      </a:r>
                      <a:endParaRPr sz="1400" u="none" cap="none" strike="noStrike">
                        <a:latin typeface="Calibri"/>
                        <a:ea typeface="Calibri"/>
                        <a:cs typeface="Calibri"/>
                        <a:sym typeface="Calibri"/>
                      </a:endParaRPr>
                    </a:p>
                  </a:txBody>
                  <a:tcPr marT="0" marB="0" marR="0" marL="0">
                    <a:lnT cap="flat" cmpd="sng" w="25400">
                      <a:solidFill>
                        <a:srgbClr val="000000"/>
                      </a:solidFill>
                      <a:prstDash val="solid"/>
                      <a:round/>
                      <a:headEnd len="sm" w="sm" type="none"/>
                      <a:tailEnd len="sm" w="sm" type="none"/>
                    </a:lnT>
                    <a:solidFill>
                      <a:srgbClr val="E7E7E7"/>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lnT cap="flat" cmpd="sng" w="25400">
                      <a:solidFill>
                        <a:srgbClr val="000000"/>
                      </a:solidFill>
                      <a:prstDash val="solid"/>
                      <a:round/>
                      <a:headEnd len="sm" w="sm" type="none"/>
                      <a:tailEnd len="sm" w="sm" type="none"/>
                    </a:lnT>
                    <a:solidFill>
                      <a:srgbClr val="E7E7E7"/>
                    </a:solidFill>
                  </a:tcPr>
                </a:tc>
              </a:tr>
              <a:tr h="763875">
                <a:tc gridSpan="2">
                  <a:txBody>
                    <a:bodyPr/>
                    <a:lstStyle/>
                    <a:p>
                      <a:pPr indent="0" lvl="0" marL="12700" marR="0" rtl="0" algn="l">
                        <a:lnSpc>
                          <a:spcPct val="113928"/>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Jackson Dome, MS (Denbury Resources)</a:t>
                      </a:r>
                      <a:endParaRPr sz="1400" u="none" cap="none" strike="noStrike">
                        <a:latin typeface="Calibri"/>
                        <a:ea typeface="Calibri"/>
                        <a:cs typeface="Calibri"/>
                        <a:sym typeface="Calibri"/>
                      </a:endParaRPr>
                    </a:p>
                    <a:p>
                      <a:pPr indent="0" lvl="0" marL="12700" marR="0" rtl="0" algn="l">
                        <a:lnSpc>
                          <a:spcPct val="100000"/>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Port Arthur, TX (Denbury Resources)</a:t>
                      </a:r>
                      <a:endParaRPr sz="1400" u="none" cap="none" strike="noStrike">
                        <a:latin typeface="Calibri"/>
                        <a:ea typeface="Calibri"/>
                        <a:cs typeface="Calibri"/>
                        <a:sym typeface="Calibri"/>
                      </a:endParaRPr>
                    </a:p>
                    <a:p>
                      <a:pPr indent="0" lvl="0" marL="12700" marR="0" rtl="0" algn="l">
                        <a:lnSpc>
                          <a:spcPct val="100000"/>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Geismar, LA  (Denbury Resources)</a:t>
                      </a:r>
                      <a:endParaRPr sz="1400" u="none" cap="none" strike="noStrike">
                        <a:latin typeface="Calibri"/>
                        <a:ea typeface="Calibri"/>
                        <a:cs typeface="Calibri"/>
                        <a:sym typeface="Calibri"/>
                      </a:endParaRPr>
                    </a:p>
                    <a:p>
                      <a:pPr indent="0" lvl="0" marL="12700" marR="0" rtl="0" algn="l">
                        <a:lnSpc>
                          <a:spcPct val="100000"/>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Mississippi Power (Denbury Resources)</a:t>
                      </a:r>
                      <a:endParaRPr sz="1400" u="none" cap="none" strike="noStrike">
                        <a:latin typeface="Calibri"/>
                        <a:ea typeface="Calibri"/>
                        <a:cs typeface="Calibri"/>
                        <a:sym typeface="Calibri"/>
                      </a:endParaRPr>
                    </a:p>
                  </a:txBody>
                  <a:tcPr marT="0" marB="0" marR="0" marL="0"/>
                </a:tc>
                <a:tc hMerge="1"/>
              </a:tr>
              <a:tr h="236625">
                <a:tc>
                  <a:txBody>
                    <a:bodyPr/>
                    <a:lstStyle/>
                    <a:p>
                      <a:pPr indent="-1269" lvl="0" marL="39370" marR="0" rtl="0" algn="l">
                        <a:lnSpc>
                          <a:spcPct val="113928"/>
                        </a:lnSpc>
                        <a:spcBef>
                          <a:spcPts val="0"/>
                        </a:spcBef>
                        <a:spcAft>
                          <a:spcPts val="0"/>
                        </a:spcAft>
                        <a:buNone/>
                      </a:pPr>
                      <a:r>
                        <a:rPr b="0" lang="en-US" sz="1400" u="none" cap="none" strike="noStrike">
                          <a:latin typeface="Calibri"/>
                          <a:ea typeface="Calibri"/>
                          <a:cs typeface="Calibri"/>
                          <a:sym typeface="Calibri"/>
                        </a:rPr>
                        <a:t>Permian Basin Region</a:t>
                      </a:r>
                      <a:endParaRPr sz="1400" u="none" cap="none" strike="noStrike">
                        <a:latin typeface="Calibri"/>
                        <a:ea typeface="Calibri"/>
                        <a:cs typeface="Calibri"/>
                        <a:sym typeface="Calibri"/>
                      </a:endParaRPr>
                    </a:p>
                  </a:txBody>
                  <a:tcPr marT="0" marB="0" marR="0" marL="0">
                    <a:solidFill>
                      <a:srgbClr val="E7E7E7"/>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E7E7E7"/>
                    </a:solidFill>
                  </a:tcPr>
                </a:tc>
              </a:tr>
              <a:tr h="637100">
                <a:tc gridSpan="2">
                  <a:txBody>
                    <a:bodyPr/>
                    <a:lstStyle/>
                    <a:p>
                      <a:pPr indent="0" lvl="0" marL="12700" marR="0" rtl="0" algn="l">
                        <a:lnSpc>
                          <a:spcPct val="113928"/>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Bravo Dome, NM (Kinder Morgan, Occidental)</a:t>
                      </a:r>
                      <a:endParaRPr sz="1400" u="none" cap="none" strike="noStrike">
                        <a:latin typeface="Calibri"/>
                        <a:ea typeface="Calibri"/>
                        <a:cs typeface="Calibri"/>
                        <a:sym typeface="Calibri"/>
                      </a:endParaRPr>
                    </a:p>
                    <a:p>
                      <a:pPr indent="0" lvl="0" marL="12700" marR="0" rtl="0" algn="l">
                        <a:lnSpc>
                          <a:spcPct val="100000"/>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McElmo Dome, CO (ExxonMobil, Kinder Morgan)</a:t>
                      </a:r>
                      <a:endParaRPr sz="1400" u="none" cap="none" strike="noStrike">
                        <a:latin typeface="Calibri"/>
                        <a:ea typeface="Calibri"/>
                        <a:cs typeface="Calibri"/>
                        <a:sym typeface="Calibri"/>
                      </a:endParaRPr>
                    </a:p>
                    <a:p>
                      <a:pPr indent="0" lvl="0" marL="12700" marR="0" rtl="0" algn="l">
                        <a:lnSpc>
                          <a:spcPct val="100000"/>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Sheep Mountain, CO (ExxonMobil, Occidental)</a:t>
                      </a:r>
                      <a:endParaRPr sz="1400" u="none" cap="none" strike="noStrike">
                        <a:latin typeface="Calibri"/>
                        <a:ea typeface="Calibri"/>
                        <a:cs typeface="Calibri"/>
                        <a:sym typeface="Calibri"/>
                      </a:endParaRPr>
                    </a:p>
                  </a:txBody>
                  <a:tcPr marT="0" marB="0" marR="0" marL="0"/>
                </a:tc>
                <a:tc hMerge="1"/>
              </a:tr>
              <a:tr h="236625">
                <a:tc>
                  <a:txBody>
                    <a:bodyPr/>
                    <a:lstStyle/>
                    <a:p>
                      <a:pPr indent="0" lvl="0" marL="0" marR="133350" rtl="0" algn="r">
                        <a:lnSpc>
                          <a:spcPct val="113928"/>
                        </a:lnSpc>
                        <a:spcBef>
                          <a:spcPts val="0"/>
                        </a:spcBef>
                        <a:spcAft>
                          <a:spcPts val="0"/>
                        </a:spcAft>
                        <a:buNone/>
                      </a:pPr>
                      <a:r>
                        <a:rPr b="0" lang="en-US" sz="1400" u="none" cap="none" strike="noStrike">
                          <a:latin typeface="Calibri"/>
                          <a:ea typeface="Calibri"/>
                          <a:cs typeface="Calibri"/>
                          <a:sym typeface="Calibri"/>
                        </a:rPr>
                        <a:t>Rocky Mountain Region</a:t>
                      </a:r>
                      <a:endParaRPr sz="1400" u="none" cap="none" strike="noStrike">
                        <a:latin typeface="Calibri"/>
                        <a:ea typeface="Calibri"/>
                        <a:cs typeface="Calibri"/>
                        <a:sym typeface="Calibri"/>
                      </a:endParaRPr>
                    </a:p>
                  </a:txBody>
                  <a:tcPr marT="0" marB="0" marR="0" marL="0">
                    <a:solidFill>
                      <a:srgbClr val="E7E7E7"/>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E7E7E7"/>
                    </a:solidFill>
                  </a:tcPr>
                </a:tc>
              </a:tr>
              <a:tr h="436875">
                <a:tc gridSpan="2">
                  <a:txBody>
                    <a:bodyPr/>
                    <a:lstStyle/>
                    <a:p>
                      <a:pPr indent="0" lvl="0" marL="12700" marR="0" rtl="0" algn="l">
                        <a:lnSpc>
                          <a:spcPct val="113928"/>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LaBarge, WY (ExxonMobil, Denbury Resources)</a:t>
                      </a:r>
                      <a:endParaRPr sz="1400" u="none" cap="none" strike="noStrike">
                        <a:latin typeface="Calibri"/>
                        <a:ea typeface="Calibri"/>
                        <a:cs typeface="Calibri"/>
                        <a:sym typeface="Calibri"/>
                      </a:endParaRPr>
                    </a:p>
                    <a:p>
                      <a:pPr indent="0" lvl="0" marL="12700" marR="0" rtl="0" algn="l">
                        <a:lnSpc>
                          <a:spcPct val="100000"/>
                        </a:lnSpc>
                        <a:spcBef>
                          <a:spcPts val="0"/>
                        </a:spcBef>
                        <a:spcAft>
                          <a:spcPts val="0"/>
                        </a:spcAft>
                        <a:buNone/>
                      </a:pPr>
                      <a:r>
                        <a:rPr lang="en-US" sz="1400" u="none" cap="none" strike="noStrike">
                          <a:latin typeface="Arial"/>
                          <a:ea typeface="Arial"/>
                          <a:cs typeface="Arial"/>
                          <a:sym typeface="Arial"/>
                        </a:rPr>
                        <a:t>» </a:t>
                      </a:r>
                      <a:r>
                        <a:rPr b="0" lang="en-US" sz="1400" u="none" cap="none" strike="noStrike">
                          <a:latin typeface="Calibri"/>
                          <a:ea typeface="Calibri"/>
                          <a:cs typeface="Calibri"/>
                          <a:sym typeface="Calibri"/>
                        </a:rPr>
                        <a:t>Lost Cabin, WY (ConocoPhillips)</a:t>
                      </a:r>
                      <a:endParaRPr sz="1400" u="none" cap="none" strike="noStrike">
                        <a:latin typeface="Calibri"/>
                        <a:ea typeface="Calibri"/>
                        <a:cs typeface="Calibri"/>
                        <a:sym typeface="Calibri"/>
                      </a:endParaRPr>
                    </a:p>
                  </a:txBody>
                  <a:tcPr marT="0" marB="0" marR="0" marL="0"/>
                </a:tc>
                <a:tc hMerge="1"/>
              </a:tr>
              <a:tr h="236625">
                <a:tc>
                  <a:txBody>
                    <a:bodyPr/>
                    <a:lstStyle/>
                    <a:p>
                      <a:pPr indent="-1269" lvl="0" marL="39370" marR="0" rtl="0" algn="l">
                        <a:lnSpc>
                          <a:spcPct val="114285"/>
                        </a:lnSpc>
                        <a:spcBef>
                          <a:spcPts val="0"/>
                        </a:spcBef>
                        <a:spcAft>
                          <a:spcPts val="0"/>
                        </a:spcAft>
                        <a:buNone/>
                      </a:pPr>
                      <a:r>
                        <a:rPr b="0" lang="en-US" sz="1400" u="none" cap="none" strike="noStrike">
                          <a:latin typeface="Calibri"/>
                          <a:ea typeface="Calibri"/>
                          <a:cs typeface="Calibri"/>
                          <a:sym typeface="Calibri"/>
                        </a:rPr>
                        <a:t>Canada</a:t>
                      </a:r>
                      <a:endParaRPr sz="1400" u="none" cap="none" strike="noStrike">
                        <a:latin typeface="Calibri"/>
                        <a:ea typeface="Calibri"/>
                        <a:cs typeface="Calibri"/>
                        <a:sym typeface="Calibri"/>
                      </a:endParaRPr>
                    </a:p>
                  </a:txBody>
                  <a:tcPr marT="0" marB="0" marR="0" marL="0">
                    <a:solidFill>
                      <a:srgbClr val="E7E7E7"/>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E7E7E7"/>
                    </a:solidFill>
                  </a:tcPr>
                </a:tc>
              </a:tr>
              <a:tr h="236625">
                <a:tc gridSpan="2">
                  <a:txBody>
                    <a:bodyPr/>
                    <a:lstStyle/>
                    <a:p>
                      <a:pPr indent="0" lvl="0" marL="12700" marR="0" rtl="0" algn="l">
                        <a:lnSpc>
                          <a:spcPct val="114285"/>
                        </a:lnSpc>
                        <a:spcBef>
                          <a:spcPts val="0"/>
                        </a:spcBef>
                        <a:spcAft>
                          <a:spcPts val="0"/>
                        </a:spcAft>
                        <a:buNone/>
                      </a:pPr>
                      <a:r>
                        <a:rPr lang="en-US" sz="1400" u="sng" cap="none" strike="noStrike">
                          <a:latin typeface="Arial"/>
                          <a:ea typeface="Arial"/>
                          <a:cs typeface="Arial"/>
                          <a:sym typeface="Arial"/>
                        </a:rPr>
                        <a:t>» </a:t>
                      </a:r>
                      <a:r>
                        <a:rPr b="0" lang="en-US" sz="1400" u="sng" cap="none" strike="noStrike">
                          <a:latin typeface="Calibri"/>
                          <a:ea typeface="Calibri"/>
                          <a:cs typeface="Calibri"/>
                          <a:sym typeface="Calibri"/>
                        </a:rPr>
                        <a:t>Dakota Gasification (Cenovus, Apache)	</a:t>
                      </a:r>
                      <a:endParaRPr sz="1400" u="none" cap="none" strike="noStrike">
                        <a:latin typeface="Calibri"/>
                        <a:ea typeface="Calibri"/>
                        <a:cs typeface="Calibri"/>
                        <a:sym typeface="Calibri"/>
                      </a:endParaRPr>
                    </a:p>
                  </a:txBody>
                  <a:tcPr marT="0" marB="0" marR="0" marL="0"/>
                </a:tc>
                <a:tc hMerge="1"/>
              </a:tr>
            </a:tbl>
          </a:graphicData>
        </a:graphic>
      </p:graphicFrame>
      <p:sp>
        <p:nvSpPr>
          <p:cNvPr id="1171" name="Google Shape;1171;p25"/>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1172" name="Google Shape;1172;p25"/>
          <p:cNvSpPr txBox="1"/>
          <p:nvPr>
            <p:ph idx="10" type="dt"/>
          </p:nvPr>
        </p:nvSpPr>
        <p:spPr>
          <a:xfrm>
            <a:off x="5493250" y="6543250"/>
            <a:ext cx="12858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4"/>
              </a:rPr>
              <a:t>www.denbury.com</a:t>
            </a:r>
            <a:endParaRPr/>
          </a:p>
        </p:txBody>
      </p:sp>
      <p:sp>
        <p:nvSpPr>
          <p:cNvPr id="1173" name="Google Shape;1173;p25"/>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8"/>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 name="Google Shape;70;p8"/>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 name="Google Shape;71;p8"/>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Cautionary Statements</a:t>
            </a:r>
            <a:endParaRPr/>
          </a:p>
        </p:txBody>
      </p:sp>
      <p:sp>
        <p:nvSpPr>
          <p:cNvPr id="72" name="Google Shape;72;p8"/>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73" name="Google Shape;73;p8"/>
          <p:cNvSpPr txBox="1"/>
          <p:nvPr>
            <p:ph idx="10" type="dt"/>
          </p:nvPr>
        </p:nvSpPr>
        <p:spPr>
          <a:xfrm>
            <a:off x="5493250" y="6543250"/>
            <a:ext cx="12858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3"/>
              </a:rPr>
              <a:t>www.denbury.com</a:t>
            </a:r>
            <a:endParaRPr/>
          </a:p>
        </p:txBody>
      </p:sp>
      <p:sp>
        <p:nvSpPr>
          <p:cNvPr id="74" name="Google Shape;74;p8"/>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
        <p:nvSpPr>
          <p:cNvPr id="75" name="Google Shape;75;p8"/>
          <p:cNvSpPr txBox="1"/>
          <p:nvPr/>
        </p:nvSpPr>
        <p:spPr>
          <a:xfrm>
            <a:off x="507593" y="1045590"/>
            <a:ext cx="11140440" cy="5293995"/>
          </a:xfrm>
          <a:prstGeom prst="rect">
            <a:avLst/>
          </a:prstGeom>
          <a:noFill/>
          <a:ln>
            <a:noFill/>
          </a:ln>
        </p:spPr>
        <p:txBody>
          <a:bodyPr anchorCtr="0" anchor="t" bIns="0" lIns="0" spcFirstLastPara="1" rIns="0" wrap="square" tIns="0">
            <a:noAutofit/>
          </a:bodyPr>
          <a:lstStyle/>
          <a:p>
            <a:pPr indent="0" lvl="0" marL="12700" marR="5080" rtl="0" algn="just">
              <a:lnSpc>
                <a:spcPct val="100000"/>
              </a:lnSpc>
              <a:spcBef>
                <a:spcPts val="0"/>
              </a:spcBef>
              <a:spcAft>
                <a:spcPts val="0"/>
              </a:spcAft>
              <a:buNone/>
            </a:pPr>
            <a:r>
              <a:rPr b="0" i="1" lang="en-US" sz="1050">
                <a:latin typeface="Calibri"/>
                <a:ea typeface="Calibri"/>
                <a:cs typeface="Calibri"/>
                <a:sym typeface="Calibri"/>
              </a:rPr>
              <a:t>Forward-Looking Statements: </a:t>
            </a:r>
            <a:r>
              <a:rPr b="0" lang="en-US" sz="1050">
                <a:latin typeface="Calibri"/>
                <a:ea typeface="Calibri"/>
                <a:cs typeface="Calibri"/>
                <a:sym typeface="Calibri"/>
              </a:rPr>
              <a:t>The data and/or statements contained in this presentation that are not historical facts are forward-looking statements, as that term is defined in Section 21E of the Securities  Exchange Act of 1934, as amended, that involve a number of risks and uncertainties. Such forward-looking statements may be or may concern, among other things, financial forecasts, future hydrocarbon  prices and timing and degree of any price recovery versus the length or severity of the current commodity price downturn, current or future liquidity sources or their adequacy to support our anticipated  future activities, our ability to further reduce our debt levels, possible future write-downs of oil and natural gas reserves, together with assumptions based on current and projected oil and gas prices and  oilfield costs, current or future expectations or estimations of our cash flows, availability of capital, borrowing capacity, future interest rates, availability of advantageous commodity derivative contracts or  the predicted cash flow benefits therefrom, forecasted capital expenditures, drilling activity or methods, including the timing and location thereof, estimated timing of commencement of carbon dioxide  (CO</a:t>
            </a:r>
            <a:r>
              <a:rPr b="0" baseline="-25000" lang="en-US" sz="1050">
                <a:latin typeface="Calibri"/>
                <a:ea typeface="Calibri"/>
                <a:cs typeface="Calibri"/>
                <a:sym typeface="Calibri"/>
              </a:rPr>
              <a:t>2</a:t>
            </a:r>
            <a:r>
              <a:rPr b="0" lang="en-US" sz="1050">
                <a:latin typeface="Calibri"/>
                <a:ea typeface="Calibri"/>
                <a:cs typeface="Calibri"/>
                <a:sym typeface="Calibri"/>
              </a:rPr>
              <a:t>) flooding of particular fields or areas, dates of completion of to-be-constructed industrial plants and the initial date of capture of CO</a:t>
            </a:r>
            <a:r>
              <a:rPr b="0" baseline="-25000" lang="en-US" sz="1050">
                <a:latin typeface="Calibri"/>
                <a:ea typeface="Calibri"/>
                <a:cs typeface="Calibri"/>
                <a:sym typeface="Calibri"/>
              </a:rPr>
              <a:t>2 </a:t>
            </a:r>
            <a:r>
              <a:rPr b="0" lang="en-US" sz="1050">
                <a:latin typeface="Calibri"/>
                <a:ea typeface="Calibri"/>
                <a:cs typeface="Calibri"/>
                <a:sym typeface="Calibri"/>
              </a:rPr>
              <a:t>from such plants, timing of CO</a:t>
            </a:r>
            <a:r>
              <a:rPr b="0" baseline="-25000" lang="en-US" sz="1050">
                <a:latin typeface="Calibri"/>
                <a:ea typeface="Calibri"/>
                <a:cs typeface="Calibri"/>
                <a:sym typeface="Calibri"/>
              </a:rPr>
              <a:t>2 </a:t>
            </a:r>
            <a:r>
              <a:rPr b="0" lang="en-US" sz="1050">
                <a:latin typeface="Calibri"/>
                <a:ea typeface="Calibri"/>
                <a:cs typeface="Calibri"/>
                <a:sym typeface="Calibri"/>
              </a:rPr>
              <a:t>injections and initial production  responses in tertiary flooding projects, acquisition plans and proposals and dispositions, development activities, finding costs, anticipated future cost savings, capital budgets, interpretation or prediction of  formation details, production rates and volumes or forecasts thereof, hydrocarbon reserve quantities and values, CO</a:t>
            </a:r>
            <a:r>
              <a:rPr b="0" baseline="-25000" lang="en-US" sz="1050">
                <a:latin typeface="Calibri"/>
                <a:ea typeface="Calibri"/>
                <a:cs typeface="Calibri"/>
                <a:sym typeface="Calibri"/>
              </a:rPr>
              <a:t>2 </a:t>
            </a:r>
            <a:r>
              <a:rPr b="0" lang="en-US" sz="1050">
                <a:latin typeface="Calibri"/>
                <a:ea typeface="Calibri"/>
                <a:cs typeface="Calibri"/>
                <a:sym typeface="Calibri"/>
              </a:rPr>
              <a:t>reserves and supply and their availability, potential reserves, barrels or percentages of  recoverable original oil in place, potential increases in regional or worldwide tariffs or other trade restrictions, the likelihood, timing and impact of increased interest rates, the impact of regulatory rulings or  changes, anticipated outcomes of pending litigation, prospective legislation affecting the oil and gas industry, environmental regulations, mark-to-market values, competition, long-term forecasts of  production, rates of return, estimated costs, changes in costs, future capital expenditures and overall economics, worldwide economic conditions and other variables surrounding our estimated original oil in  place, operations and future plans. Such forward-looking statements generally are accompanied by words such as “plan,” “estimate,” “expect,” “predict,” “forecast,” “to our knowledge,” “anticipate,”  “projected,” “preliminary,” “should,” “assume,” “believe,” “may” or other words that convey, or are intended to convey, the uncertainty of future events or outcomes. Such forward-looking information is  based upon management’s current plans, expectations, estimates, and assumptions and is subject to a number of risks and uncertainties that could significantly and adversely affect current plans,  anticipated actions, the timing of such actions and our financial condition and results of operations. As a consequence, actual results may differ materially from expectations, estimates or assumptions  expressed in or implied by any forward-looking statements made by us or on our behalf.  Among the factors that could cause actual results to differ materially are fluctuations in worldwide oil prices or in</a:t>
            </a:r>
            <a:endParaRPr sz="1050">
              <a:latin typeface="Calibri"/>
              <a:ea typeface="Calibri"/>
              <a:cs typeface="Calibri"/>
              <a:sym typeface="Calibri"/>
            </a:endParaRPr>
          </a:p>
          <a:p>
            <a:pPr indent="0" lvl="0" marL="12700" marR="6350" rtl="0" algn="just">
              <a:lnSpc>
                <a:spcPct val="100000"/>
              </a:lnSpc>
              <a:spcBef>
                <a:spcPts val="0"/>
              </a:spcBef>
              <a:spcAft>
                <a:spcPts val="0"/>
              </a:spcAft>
              <a:buNone/>
            </a:pPr>
            <a:r>
              <a:rPr b="0" lang="en-US" sz="1050">
                <a:latin typeface="Calibri"/>
                <a:ea typeface="Calibri"/>
                <a:cs typeface="Calibri"/>
                <a:sym typeface="Calibri"/>
              </a:rPr>
              <a:t>U.S. oil prices and consequently in the prices received or demand for our oil and natural gas; decisions as to production levels and/or pricing by OPEC in future periods; levels of future capital expenditures;  effects of our indebtedness; success of our risk management techniques; inaccurate cost estimates; availability of and fluctuations in the prices of goods and services; the uncertainty of drilling results and  reserve estimates; operating hazards and remediation costs; disruption of operations and damages from well incidents, hurricanes, tropical storms, or forest fires; acquisition risks; requirements for capital  or its availability; conditions in the worldwide financial, trade and credit markets; general economic conditions; competition; government regulations, including changes in tax or environmental laws or  regulations; and unexpected delays, as well as the risks and uncertainties inherent in oil and gas drilling and production activities or that are otherwise discussed in this presentation, including, without  limitation, the portions referenced above, and the uncertainties set forth from time to time in our other public reports, filings and public statements including, without limitation, the Company’s most recent  Form 10-K.</a:t>
            </a:r>
            <a:endParaRPr sz="1050">
              <a:latin typeface="Calibri"/>
              <a:ea typeface="Calibri"/>
              <a:cs typeface="Calibri"/>
              <a:sym typeface="Calibri"/>
            </a:endParaRPr>
          </a:p>
          <a:p>
            <a:pPr indent="0" lvl="0" marL="0" marR="0" rtl="0" algn="l">
              <a:lnSpc>
                <a:spcPct val="100000"/>
              </a:lnSpc>
              <a:spcBef>
                <a:spcPts val="50"/>
              </a:spcBef>
              <a:spcAft>
                <a:spcPts val="0"/>
              </a:spcAft>
              <a:buNone/>
            </a:pPr>
            <a:r>
              <a:t/>
            </a:r>
            <a:endParaRPr sz="1000">
              <a:latin typeface="Times New Roman"/>
              <a:ea typeface="Times New Roman"/>
              <a:cs typeface="Times New Roman"/>
              <a:sym typeface="Times New Roman"/>
            </a:endParaRPr>
          </a:p>
          <a:p>
            <a:pPr indent="0" lvl="0" marL="12700" marR="6350" rtl="0" algn="just">
              <a:lnSpc>
                <a:spcPct val="100000"/>
              </a:lnSpc>
              <a:spcBef>
                <a:spcPts val="0"/>
              </a:spcBef>
              <a:spcAft>
                <a:spcPts val="0"/>
              </a:spcAft>
              <a:buNone/>
            </a:pPr>
            <a:r>
              <a:rPr b="0" i="1" lang="en-US" sz="1050">
                <a:latin typeface="Calibri"/>
                <a:ea typeface="Calibri"/>
                <a:cs typeface="Calibri"/>
                <a:sym typeface="Calibri"/>
              </a:rPr>
              <a:t>Note to U.S. Investors: </a:t>
            </a:r>
            <a:r>
              <a:rPr b="0" lang="en-US" sz="1050">
                <a:latin typeface="Calibri"/>
                <a:ea typeface="Calibri"/>
                <a:cs typeface="Calibri"/>
                <a:sym typeface="Calibri"/>
              </a:rPr>
              <a:t>Current SEC rules regarding oil and gas reserves information allow oil and gas companies to disclose in filings with the SEC not only proved reserves, but also probable and possible  reserves that meet the SEC’s definitions of such terms. We disclose only proved reserves in our filings with the SEC. Denbury’s proved reserves as of December 31, 2015 and December 31, 2016 were  estimated by DeGolyer and MacNaughton, an independent petroleum engineering firm. In this presentation, we may make reference to probable and possible reserves, some of which have been estimated  by our independent engineers and some of which have been estimated by Denbury’s internal staff of engineers. In this presentation, we also may refer to estimates of original oil in place, resource or  reserves “potential”, barrels recoverable or technically recoverable, or other descriptions of volumes potentially recoverable, which in addition to reserves generally classifiable as probable and possible (2P  and 3P reserves), include estimates of resources that do not rise to the standards for possible reserves, and which SEC guidelines strictly prohibit us from including in filings with the SEC. These estimates, as  well as the estimates of probable and possible reserves, are by their nature more speculative than estimates of proved reserves and are subject to greater uncertainties, and accordingly the likelihood of  recovering those reserves is subject to substantially greater risk.</a:t>
            </a:r>
            <a:endParaRPr sz="105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26"/>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79" name="Google Shape;1179;p26"/>
          <p:cNvSpPr/>
          <p:nvPr/>
        </p:nvSpPr>
        <p:spPr>
          <a:xfrm>
            <a:off x="5413247" y="6534911"/>
            <a:ext cx="1365885" cy="222885"/>
          </a:xfrm>
          <a:custGeom>
            <a:rect b="b" l="l" r="r" t="t"/>
            <a:pathLst>
              <a:path extrusionOk="0" h="120000" w="120000">
                <a:moveTo>
                  <a:pt x="0" y="119795"/>
                </a:moveTo>
                <a:lnTo>
                  <a:pt x="119966" y="119795"/>
                </a:lnTo>
                <a:lnTo>
                  <a:pt x="119966" y="0"/>
                </a:lnTo>
                <a:lnTo>
                  <a:pt x="0" y="0"/>
                </a:lnTo>
                <a:lnTo>
                  <a:pt x="0" y="119795"/>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80" name="Google Shape;1180;p26"/>
          <p:cNvSpPr txBox="1"/>
          <p:nvPr/>
        </p:nvSpPr>
        <p:spPr>
          <a:xfrm>
            <a:off x="540207" y="6327749"/>
            <a:ext cx="127635" cy="1714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000">
                <a:latin typeface="Calibri"/>
                <a:ea typeface="Calibri"/>
                <a:cs typeface="Calibri"/>
                <a:sym typeface="Calibri"/>
              </a:rPr>
              <a:t>1)</a:t>
            </a:r>
            <a:endParaRPr sz="1000">
              <a:latin typeface="Calibri"/>
              <a:ea typeface="Calibri"/>
              <a:cs typeface="Calibri"/>
              <a:sym typeface="Calibri"/>
            </a:endParaRPr>
          </a:p>
        </p:txBody>
      </p:sp>
      <p:sp>
        <p:nvSpPr>
          <p:cNvPr id="1181" name="Google Shape;1181;p26"/>
          <p:cNvSpPr txBox="1"/>
          <p:nvPr/>
        </p:nvSpPr>
        <p:spPr>
          <a:xfrm>
            <a:off x="880059" y="6327749"/>
            <a:ext cx="1388110" cy="1714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000">
                <a:latin typeface="Calibri"/>
                <a:ea typeface="Calibri"/>
                <a:cs typeface="Calibri"/>
                <a:sym typeface="Calibri"/>
              </a:rPr>
              <a:t>Based solely on bank debt.</a:t>
            </a:r>
            <a:endParaRPr sz="1000">
              <a:latin typeface="Calibri"/>
              <a:ea typeface="Calibri"/>
              <a:cs typeface="Calibri"/>
              <a:sym typeface="Calibri"/>
            </a:endParaRPr>
          </a:p>
        </p:txBody>
      </p:sp>
      <p:sp>
        <p:nvSpPr>
          <p:cNvPr id="1182" name="Google Shape;1182;p26"/>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000" u="none" cap="none" strike="noStrike">
                <a:solidFill>
                  <a:srgbClr val="00467C"/>
                </a:solidFill>
                <a:latin typeface="Calibri"/>
                <a:ea typeface="Calibri"/>
                <a:cs typeface="Calibri"/>
                <a:sym typeface="Calibri"/>
              </a:rPr>
              <a:t>Senior Secured Bank Credit Facility Info</a:t>
            </a:r>
            <a:endParaRPr b="0" i="0" sz="4000" u="none" cap="none" strike="noStrike">
              <a:solidFill>
                <a:srgbClr val="00467C"/>
              </a:solidFill>
              <a:latin typeface="Calibri"/>
              <a:ea typeface="Calibri"/>
              <a:cs typeface="Calibri"/>
              <a:sym typeface="Calibri"/>
            </a:endParaRPr>
          </a:p>
        </p:txBody>
      </p:sp>
      <p:graphicFrame>
        <p:nvGraphicFramePr>
          <p:cNvPr id="1183" name="Google Shape;1183;p26"/>
          <p:cNvGraphicFramePr/>
          <p:nvPr/>
        </p:nvGraphicFramePr>
        <p:xfrm>
          <a:off x="1439417" y="1028446"/>
          <a:ext cx="3000000" cy="3000000"/>
        </p:xfrm>
        <a:graphic>
          <a:graphicData uri="http://schemas.openxmlformats.org/drawingml/2006/table">
            <a:tbl>
              <a:tblPr bandRow="1" firstRow="1">
                <a:noFill/>
                <a:tableStyleId>{E4D8673B-3A77-4B9D-A894-8CF66577AF22}</a:tableStyleId>
              </a:tblPr>
              <a:tblGrid>
                <a:gridCol w="2998850"/>
                <a:gridCol w="1118875"/>
                <a:gridCol w="293850"/>
                <a:gridCol w="826800"/>
                <a:gridCol w="404075"/>
                <a:gridCol w="716575"/>
                <a:gridCol w="365450"/>
                <a:gridCol w="755325"/>
                <a:gridCol w="1117475"/>
                <a:gridCol w="882650"/>
              </a:tblGrid>
              <a:tr h="327400">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Commitments &amp; borrowing base</a:t>
                      </a:r>
                      <a:endParaRPr sz="1400" u="none" cap="none" strike="noStrike">
                        <a:latin typeface="Calibri"/>
                        <a:ea typeface="Calibri"/>
                        <a:cs typeface="Calibri"/>
                        <a:sym typeface="Calibri"/>
                      </a:endParaRPr>
                    </a:p>
                  </a:txBody>
                  <a:tcPr marT="0" marB="0" marR="0" marL="0">
                    <a:lnB cap="flat" cmpd="sng" w="9525">
                      <a:solidFill>
                        <a:srgbClr val="FFFFFF"/>
                      </a:solidFill>
                      <a:prstDash val="solid"/>
                      <a:round/>
                      <a:headEnd len="sm" w="sm" type="none"/>
                      <a:tailEnd len="sm" w="sm" type="none"/>
                    </a:lnB>
                    <a:solidFill>
                      <a:srgbClr val="00467C"/>
                    </a:solidFill>
                  </a:tcPr>
                </a:tc>
                <a:tc gridSpan="9">
                  <a:txBody>
                    <a:bodyPr/>
                    <a:lstStyle/>
                    <a:p>
                      <a:pPr indent="-2539" lvl="0" marL="91440" marR="0" rtl="0" algn="l">
                        <a:lnSpc>
                          <a:spcPct val="100000"/>
                        </a:lnSpc>
                        <a:spcBef>
                          <a:spcPts val="0"/>
                        </a:spcBef>
                        <a:spcAft>
                          <a:spcPts val="0"/>
                        </a:spcAft>
                        <a:buNone/>
                      </a:pPr>
                      <a:r>
                        <a:rPr b="0" lang="en-US" sz="1400" u="none" cap="none" strike="noStrike">
                          <a:latin typeface="Calibri"/>
                          <a:ea typeface="Calibri"/>
                          <a:cs typeface="Calibri"/>
                          <a:sym typeface="Calibri"/>
                        </a:rPr>
                        <a:t>$1.05 billion</a:t>
                      </a:r>
                      <a:endParaRPr sz="1400" u="none" cap="none" strike="noStrike">
                        <a:latin typeface="Calibri"/>
                        <a:ea typeface="Calibri"/>
                        <a:cs typeface="Calibri"/>
                        <a:sym typeface="Calibri"/>
                      </a:endParaRPr>
                    </a:p>
                  </a:txBody>
                  <a:tcPr marT="0" marB="0" marR="0" marL="0">
                    <a:lnR cap="flat" cmpd="sng" w="9525">
                      <a:solidFill>
                        <a:srgbClr val="00467C"/>
                      </a:solidFill>
                      <a:prstDash val="solid"/>
                      <a:round/>
                      <a:headEnd len="sm" w="sm" type="none"/>
                      <a:tailEnd len="sm" w="sm" type="none"/>
                    </a:lnR>
                    <a:lnT cap="flat" cmpd="sng" w="9525">
                      <a:solidFill>
                        <a:srgbClr val="00467C"/>
                      </a:solidFill>
                      <a:prstDash val="solid"/>
                      <a:round/>
                      <a:headEnd len="sm" w="sm" type="none"/>
                      <a:tailEnd len="sm" w="sm" type="none"/>
                    </a:lnT>
                    <a:solidFill>
                      <a:srgbClr val="E7E9EB"/>
                    </a:solidFill>
                  </a:tcPr>
                </a:tc>
                <a:tc hMerge="1"/>
                <a:tc hMerge="1"/>
                <a:tc hMerge="1"/>
                <a:tc hMerge="1"/>
                <a:tc hMerge="1"/>
                <a:tc hMerge="1"/>
                <a:tc hMerge="1"/>
                <a:tc hMerge="1"/>
              </a:tr>
              <a:tr h="327325">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Scheduled redeterminations</a:t>
                      </a:r>
                      <a:endParaRPr sz="1400" u="none" cap="none" strike="noStrike">
                        <a:latin typeface="Calibri"/>
                        <a:ea typeface="Calibri"/>
                        <a:cs typeface="Calibri"/>
                        <a:sym typeface="Calibri"/>
                      </a:endParaRPr>
                    </a:p>
                  </a:txBody>
                  <a:tcPr marT="0" marB="0" marR="0" marL="0">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467C"/>
                    </a:solidFill>
                  </a:tcPr>
                </a:tc>
                <a:tc gridSpan="9">
                  <a:txBody>
                    <a:bodyPr/>
                    <a:lstStyle/>
                    <a:p>
                      <a:pPr indent="-2539" lvl="0" marL="91440" marR="0" rtl="0" algn="l">
                        <a:lnSpc>
                          <a:spcPct val="100000"/>
                        </a:lnSpc>
                        <a:spcBef>
                          <a:spcPts val="0"/>
                        </a:spcBef>
                        <a:spcAft>
                          <a:spcPts val="0"/>
                        </a:spcAft>
                        <a:buNone/>
                      </a:pPr>
                      <a:r>
                        <a:rPr b="0" lang="en-US" sz="1400" u="none" cap="none" strike="noStrike">
                          <a:latin typeface="Calibri"/>
                          <a:ea typeface="Calibri"/>
                          <a:cs typeface="Calibri"/>
                          <a:sym typeface="Calibri"/>
                        </a:rPr>
                        <a:t>Semi-annually – May 1</a:t>
                      </a:r>
                      <a:r>
                        <a:rPr b="0" baseline="30000" lang="en-US" sz="1350" u="none" cap="none" strike="noStrike">
                          <a:latin typeface="Calibri"/>
                          <a:ea typeface="Calibri"/>
                          <a:cs typeface="Calibri"/>
                          <a:sym typeface="Calibri"/>
                        </a:rPr>
                        <a:t>st  </a:t>
                      </a:r>
                      <a:r>
                        <a:rPr b="0" lang="en-US" sz="1400" u="none" cap="none" strike="noStrike">
                          <a:latin typeface="Calibri"/>
                          <a:ea typeface="Calibri"/>
                          <a:cs typeface="Calibri"/>
                          <a:sym typeface="Calibri"/>
                        </a:rPr>
                        <a:t>and November 1</a:t>
                      </a:r>
                      <a:r>
                        <a:rPr b="0" baseline="30000" lang="en-US" sz="1350" u="none" cap="none" strike="noStrike">
                          <a:latin typeface="Calibri"/>
                          <a:ea typeface="Calibri"/>
                          <a:cs typeface="Calibri"/>
                          <a:sym typeface="Calibri"/>
                        </a:rPr>
                        <a:t>st</a:t>
                      </a:r>
                      <a:endParaRPr baseline="30000" sz="1350" u="none" cap="none" strike="noStrike">
                        <a:latin typeface="Calibri"/>
                        <a:ea typeface="Calibri"/>
                        <a:cs typeface="Calibri"/>
                        <a:sym typeface="Calibri"/>
                      </a:endParaRPr>
                    </a:p>
                  </a:txBody>
                  <a:tcPr marT="0" marB="0" marR="0" marL="0">
                    <a:lnR cap="flat" cmpd="sng" w="9525">
                      <a:solidFill>
                        <a:srgbClr val="00467C"/>
                      </a:solidFill>
                      <a:prstDash val="solid"/>
                      <a:round/>
                      <a:headEnd len="sm" w="sm" type="none"/>
                      <a:tailEnd len="sm" w="sm" type="none"/>
                    </a:lnR>
                  </a:tcPr>
                </a:tc>
                <a:tc hMerge="1"/>
                <a:tc hMerge="1"/>
                <a:tc hMerge="1"/>
                <a:tc hMerge="1"/>
                <a:tc hMerge="1"/>
                <a:tc hMerge="1"/>
                <a:tc hMerge="1"/>
                <a:tc hMerge="1"/>
              </a:tr>
              <a:tr h="391500">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Maturity date</a:t>
                      </a:r>
                      <a:endParaRPr sz="1400" u="none" cap="none" strike="noStrike">
                        <a:latin typeface="Calibri"/>
                        <a:ea typeface="Calibri"/>
                        <a:cs typeface="Calibri"/>
                        <a:sym typeface="Calibri"/>
                      </a:endParaRPr>
                    </a:p>
                  </a:txBody>
                  <a:tcPr marT="0" marB="0" marR="0" marL="0">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467C"/>
                    </a:solidFill>
                  </a:tcPr>
                </a:tc>
                <a:tc gridSpan="9">
                  <a:txBody>
                    <a:bodyPr/>
                    <a:lstStyle/>
                    <a:p>
                      <a:pPr indent="-2539" lvl="0" marL="91440" marR="0" rtl="0" algn="l">
                        <a:lnSpc>
                          <a:spcPct val="100000"/>
                        </a:lnSpc>
                        <a:spcBef>
                          <a:spcPts val="0"/>
                        </a:spcBef>
                        <a:spcAft>
                          <a:spcPts val="0"/>
                        </a:spcAft>
                        <a:buNone/>
                      </a:pPr>
                      <a:r>
                        <a:rPr b="0" lang="en-US" sz="1400" u="none" cap="none" strike="noStrike">
                          <a:latin typeface="Calibri"/>
                          <a:ea typeface="Calibri"/>
                          <a:cs typeface="Calibri"/>
                          <a:sym typeface="Calibri"/>
                        </a:rPr>
                        <a:t>December 9, 2019</a:t>
                      </a:r>
                      <a:endParaRPr sz="1400" u="none" cap="none" strike="noStrike">
                        <a:latin typeface="Calibri"/>
                        <a:ea typeface="Calibri"/>
                        <a:cs typeface="Calibri"/>
                        <a:sym typeface="Calibri"/>
                      </a:endParaRPr>
                    </a:p>
                  </a:txBody>
                  <a:tcPr marT="0" marB="0" marR="0" marL="0">
                    <a:lnR cap="flat" cmpd="sng" w="9525">
                      <a:solidFill>
                        <a:srgbClr val="00467C"/>
                      </a:solidFill>
                      <a:prstDash val="solid"/>
                      <a:round/>
                      <a:headEnd len="sm" w="sm" type="none"/>
                      <a:tailEnd len="sm" w="sm" type="none"/>
                    </a:lnR>
                    <a:solidFill>
                      <a:srgbClr val="E7E9EB"/>
                    </a:solidFill>
                  </a:tcPr>
                </a:tc>
                <a:tc hMerge="1"/>
                <a:tc hMerge="1"/>
                <a:tc hMerge="1"/>
                <a:tc hMerge="1"/>
                <a:tc hMerge="1"/>
                <a:tc hMerge="1"/>
                <a:tc hMerge="1"/>
                <a:tc hMerge="1"/>
              </a:tr>
              <a:tr h="511025">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Permitted bond repurchases</a:t>
                      </a:r>
                      <a:endParaRPr sz="1400" u="none" cap="none" strike="noStrike">
                        <a:latin typeface="Calibri"/>
                        <a:ea typeface="Calibri"/>
                        <a:cs typeface="Calibri"/>
                        <a:sym typeface="Calibri"/>
                      </a:endParaRPr>
                    </a:p>
                  </a:txBody>
                  <a:tcPr marT="0" marB="0" marR="0" marL="0">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467C"/>
                    </a:solidFill>
                  </a:tcPr>
                </a:tc>
                <a:tc gridSpan="9">
                  <a:txBody>
                    <a:bodyPr/>
                    <a:lstStyle/>
                    <a:p>
                      <a:pPr indent="-2539" lvl="0" marL="91440" marR="0" rtl="0" algn="l">
                        <a:lnSpc>
                          <a:spcPct val="100000"/>
                        </a:lnSpc>
                        <a:spcBef>
                          <a:spcPts val="0"/>
                        </a:spcBef>
                        <a:spcAft>
                          <a:spcPts val="0"/>
                        </a:spcAft>
                        <a:buNone/>
                      </a:pPr>
                      <a:r>
                        <a:rPr b="0" lang="en-US" sz="1400" u="none" cap="none" strike="noStrike">
                          <a:latin typeface="Calibri"/>
                          <a:ea typeface="Calibri"/>
                          <a:cs typeface="Calibri"/>
                          <a:sym typeface="Calibri"/>
                        </a:rPr>
                        <a:t>Up to $225 million of bond repurchases (~$148 million remaining as of 3/31/2017)</a:t>
                      </a:r>
                      <a:endParaRPr sz="1400" u="none" cap="none" strike="noStrike">
                        <a:latin typeface="Calibri"/>
                        <a:ea typeface="Calibri"/>
                        <a:cs typeface="Calibri"/>
                        <a:sym typeface="Calibri"/>
                      </a:endParaRPr>
                    </a:p>
                  </a:txBody>
                  <a:tcPr marT="0" marB="0" marR="0" marL="0">
                    <a:lnR cap="flat" cmpd="sng" w="9525">
                      <a:solidFill>
                        <a:srgbClr val="00467C"/>
                      </a:solidFill>
                      <a:prstDash val="solid"/>
                      <a:round/>
                      <a:headEnd len="sm" w="sm" type="none"/>
                      <a:tailEnd len="sm" w="sm" type="none"/>
                    </a:lnR>
                  </a:tcPr>
                </a:tc>
                <a:tc hMerge="1"/>
                <a:tc hMerge="1"/>
                <a:tc hMerge="1"/>
                <a:tc hMerge="1"/>
                <a:tc hMerge="1"/>
                <a:tc hMerge="1"/>
                <a:tc hMerge="1"/>
                <a:tc hMerge="1"/>
              </a:tr>
              <a:tr h="556525">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Junior lien debt</a:t>
                      </a:r>
                      <a:endParaRPr sz="1400" u="none" cap="none" strike="noStrike">
                        <a:latin typeface="Calibri"/>
                        <a:ea typeface="Calibri"/>
                        <a:cs typeface="Calibri"/>
                        <a:sym typeface="Calibri"/>
                      </a:endParaRPr>
                    </a:p>
                  </a:txBody>
                  <a:tcPr marT="0" marB="0" marR="0" marL="0">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467C"/>
                    </a:solidFill>
                  </a:tcPr>
                </a:tc>
                <a:tc gridSpan="9">
                  <a:txBody>
                    <a:bodyPr/>
                    <a:lstStyle/>
                    <a:p>
                      <a:pPr indent="-2539" lvl="0" marL="91440" marR="0" rtl="0" algn="l">
                        <a:lnSpc>
                          <a:spcPct val="100000"/>
                        </a:lnSpc>
                        <a:spcBef>
                          <a:spcPts val="0"/>
                        </a:spcBef>
                        <a:spcAft>
                          <a:spcPts val="0"/>
                        </a:spcAft>
                        <a:buNone/>
                      </a:pPr>
                      <a:r>
                        <a:rPr b="0" lang="en-US" sz="1400" u="none" cap="none" strike="noStrike">
                          <a:latin typeface="Calibri"/>
                          <a:ea typeface="Calibri"/>
                          <a:cs typeface="Calibri"/>
                          <a:sym typeface="Calibri"/>
                        </a:rPr>
                        <a:t>Allows for the incurrence of up to $1 billion of junior lien debt (subject to customary</a:t>
                      </a:r>
                      <a:endParaRPr sz="1400" u="none" cap="none" strike="noStrike">
                        <a:latin typeface="Calibri"/>
                        <a:ea typeface="Calibri"/>
                        <a:cs typeface="Calibri"/>
                        <a:sym typeface="Calibri"/>
                      </a:endParaRPr>
                    </a:p>
                    <a:p>
                      <a:pPr indent="-2539" lvl="0" marL="91440" marR="0" rtl="0" algn="l">
                        <a:lnSpc>
                          <a:spcPct val="100000"/>
                        </a:lnSpc>
                        <a:spcBef>
                          <a:spcPts val="0"/>
                        </a:spcBef>
                        <a:spcAft>
                          <a:spcPts val="0"/>
                        </a:spcAft>
                        <a:buNone/>
                      </a:pPr>
                      <a:r>
                        <a:rPr b="0" lang="en-US" sz="1400" u="none" cap="none" strike="noStrike">
                          <a:latin typeface="Calibri"/>
                          <a:ea typeface="Calibri"/>
                          <a:cs typeface="Calibri"/>
                          <a:sym typeface="Calibri"/>
                        </a:rPr>
                        <a:t>requirements) (~$385 million remaining as of 3/31/2017)</a:t>
                      </a:r>
                      <a:endParaRPr sz="1400" u="none" cap="none" strike="noStrike">
                        <a:latin typeface="Calibri"/>
                        <a:ea typeface="Calibri"/>
                        <a:cs typeface="Calibri"/>
                        <a:sym typeface="Calibri"/>
                      </a:endParaRPr>
                    </a:p>
                  </a:txBody>
                  <a:tcPr marT="0" marB="0" marR="0" marL="0">
                    <a:lnR cap="flat" cmpd="sng" w="9525">
                      <a:solidFill>
                        <a:srgbClr val="00467C"/>
                      </a:solidFill>
                      <a:prstDash val="solid"/>
                      <a:round/>
                      <a:headEnd len="sm" w="sm" type="none"/>
                      <a:tailEnd len="sm" w="sm" type="none"/>
                    </a:lnR>
                    <a:solidFill>
                      <a:srgbClr val="E7E9EB"/>
                    </a:solidFill>
                  </a:tcPr>
                </a:tc>
                <a:tc hMerge="1"/>
                <a:tc hMerge="1"/>
                <a:tc hMerge="1"/>
                <a:tc hMerge="1"/>
                <a:tc hMerge="1"/>
                <a:tc hMerge="1"/>
                <a:tc hMerge="1"/>
                <a:tc hMerge="1"/>
              </a:tr>
              <a:tr h="510900">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Anti-hoarding provisions</a:t>
                      </a:r>
                      <a:endParaRPr sz="1400" u="none" cap="none" strike="noStrike">
                        <a:latin typeface="Calibri"/>
                        <a:ea typeface="Calibri"/>
                        <a:cs typeface="Calibri"/>
                        <a:sym typeface="Calibri"/>
                      </a:endParaRPr>
                    </a:p>
                  </a:txBody>
                  <a:tcPr marT="0" marB="0" marR="0" marL="0">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467C"/>
                    </a:solidFill>
                  </a:tcPr>
                </a:tc>
                <a:tc gridSpan="9">
                  <a:txBody>
                    <a:bodyPr/>
                    <a:lstStyle/>
                    <a:p>
                      <a:pPr indent="-2539" lvl="0" marL="91440" marR="0" rtl="0" algn="l">
                        <a:lnSpc>
                          <a:spcPct val="100000"/>
                        </a:lnSpc>
                        <a:spcBef>
                          <a:spcPts val="0"/>
                        </a:spcBef>
                        <a:spcAft>
                          <a:spcPts val="0"/>
                        </a:spcAft>
                        <a:buNone/>
                      </a:pPr>
                      <a:r>
                        <a:rPr b="0" lang="en-US" sz="1400" u="none" cap="none" strike="noStrike">
                          <a:latin typeface="Calibri"/>
                          <a:ea typeface="Calibri"/>
                          <a:cs typeface="Calibri"/>
                          <a:sym typeface="Calibri"/>
                        </a:rPr>
                        <a:t>If &gt; $250 million borrowed, unrestricted cash held in accounts is limited to $225 million</a:t>
                      </a:r>
                      <a:endParaRPr sz="1400" u="none" cap="none" strike="noStrike">
                        <a:latin typeface="Calibri"/>
                        <a:ea typeface="Calibri"/>
                        <a:cs typeface="Calibri"/>
                        <a:sym typeface="Calibri"/>
                      </a:endParaRPr>
                    </a:p>
                  </a:txBody>
                  <a:tcPr marT="0" marB="0" marR="0" marL="0">
                    <a:lnR cap="flat" cmpd="sng" w="9525">
                      <a:solidFill>
                        <a:srgbClr val="00467C"/>
                      </a:solidFill>
                      <a:prstDash val="solid"/>
                      <a:round/>
                      <a:headEnd len="sm" w="sm" type="none"/>
                      <a:tailEnd len="sm" w="sm" type="none"/>
                    </a:lnR>
                  </a:tcPr>
                </a:tc>
                <a:tc hMerge="1"/>
                <a:tc hMerge="1"/>
                <a:tc hMerge="1"/>
                <a:tc hMerge="1"/>
                <a:tc hMerge="1"/>
                <a:tc hMerge="1"/>
                <a:tc hMerge="1"/>
                <a:tc hMerge="1"/>
              </a:tr>
              <a:tr h="225700">
                <a:tc rowSpan="6">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l">
                        <a:lnSpc>
                          <a:spcPct val="100000"/>
                        </a:lnSpc>
                        <a:spcBef>
                          <a:spcPts val="35"/>
                        </a:spcBef>
                        <a:spcAft>
                          <a:spcPts val="0"/>
                        </a:spcAft>
                        <a:buNone/>
                      </a:pPr>
                      <a:r>
                        <a:t/>
                      </a:r>
                      <a:endParaRPr sz="1400" u="none" cap="none" strike="noStrike">
                        <a:latin typeface="Times New Roman"/>
                        <a:ea typeface="Times New Roman"/>
                        <a:cs typeface="Times New Roman"/>
                        <a:sym typeface="Times New Roman"/>
                      </a:endParaRPr>
                    </a:p>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Pricing grid</a:t>
                      </a:r>
                      <a:endParaRPr sz="1400" u="none" cap="none" strike="noStrike">
                        <a:latin typeface="Calibri"/>
                        <a:ea typeface="Calibri"/>
                        <a:cs typeface="Calibri"/>
                        <a:sym typeface="Calibri"/>
                      </a:endParaRPr>
                    </a:p>
                  </a:txBody>
                  <a:tcPr marT="0" marB="0" marR="0" marL="0">
                    <a:lnT cap="flat" cmpd="sng" w="9525">
                      <a:solidFill>
                        <a:srgbClr val="FFFFFF"/>
                      </a:solidFill>
                      <a:prstDash val="solid"/>
                      <a:round/>
                      <a:headEnd len="sm" w="sm" type="none"/>
                      <a:tailEnd len="sm" w="sm" type="none"/>
                    </a:lnT>
                    <a:solidFill>
                      <a:srgbClr val="00467C"/>
                    </a:solidFill>
                  </a:tcPr>
                </a:tc>
                <a:tc gridSpan="2">
                  <a:txBody>
                    <a:bodyPr/>
                    <a:lstStyle/>
                    <a:p>
                      <a:pPr indent="-10159" lvl="0" marL="276860" marR="0" rtl="0" algn="l">
                        <a:lnSpc>
                          <a:spcPct val="100000"/>
                        </a:lnSpc>
                        <a:spcBef>
                          <a:spcPts val="0"/>
                        </a:spcBef>
                        <a:spcAft>
                          <a:spcPts val="0"/>
                        </a:spcAft>
                        <a:buNone/>
                      </a:pPr>
                      <a:r>
                        <a:rPr b="0" lang="en-US" sz="1000" u="sng" cap="none" strike="noStrike">
                          <a:latin typeface="Calibri"/>
                          <a:ea typeface="Calibri"/>
                          <a:cs typeface="Calibri"/>
                          <a:sym typeface="Calibri"/>
                        </a:rPr>
                        <a:t>  Utilization Based	</a:t>
                      </a:r>
                      <a:endParaRPr sz="1000" u="none" cap="none" strike="noStrike">
                        <a:latin typeface="Calibri"/>
                        <a:ea typeface="Calibri"/>
                        <a:cs typeface="Calibri"/>
                        <a:sym typeface="Calibri"/>
                      </a:endParaRPr>
                    </a:p>
                  </a:txBody>
                  <a:tcPr marT="0" marB="0" marR="0" marL="0">
                    <a:solidFill>
                      <a:srgbClr val="E7E6E6"/>
                    </a:solidFill>
                  </a:tcPr>
                </a:tc>
                <a:tc hMerge="1"/>
                <a:tc gridSpan="2">
                  <a:txBody>
                    <a:bodyPr/>
                    <a:lstStyle/>
                    <a:p>
                      <a:pPr indent="-10795" lvl="0" marL="175895" marR="0" rtl="0" algn="l">
                        <a:lnSpc>
                          <a:spcPct val="100000"/>
                        </a:lnSpc>
                        <a:spcBef>
                          <a:spcPts val="0"/>
                        </a:spcBef>
                        <a:spcAft>
                          <a:spcPts val="0"/>
                        </a:spcAft>
                        <a:buNone/>
                      </a:pPr>
                      <a:r>
                        <a:rPr b="0" lang="en-US" sz="1000" u="sng" cap="none" strike="noStrike">
                          <a:latin typeface="Calibri"/>
                          <a:ea typeface="Calibri"/>
                          <a:cs typeface="Calibri"/>
                          <a:sym typeface="Calibri"/>
                        </a:rPr>
                        <a:t>Libor margin (bps)	</a:t>
                      </a:r>
                      <a:endParaRPr sz="1000" u="none" cap="none" strike="noStrike">
                        <a:latin typeface="Calibri"/>
                        <a:ea typeface="Calibri"/>
                        <a:cs typeface="Calibri"/>
                        <a:sym typeface="Calibri"/>
                      </a:endParaRPr>
                    </a:p>
                  </a:txBody>
                  <a:tcPr marT="0" marB="0" marR="0" marL="0">
                    <a:solidFill>
                      <a:srgbClr val="E7E6E6"/>
                    </a:solidFill>
                  </a:tcPr>
                </a:tc>
                <a:tc hMerge="1"/>
                <a:tc gridSpan="2">
                  <a:txBody>
                    <a:bodyPr/>
                    <a:lstStyle/>
                    <a:p>
                      <a:pPr indent="-6350" lvl="0" marL="120650" marR="0" rtl="0" algn="l">
                        <a:lnSpc>
                          <a:spcPct val="100000"/>
                        </a:lnSpc>
                        <a:spcBef>
                          <a:spcPts val="0"/>
                        </a:spcBef>
                        <a:spcAft>
                          <a:spcPts val="0"/>
                        </a:spcAft>
                        <a:buNone/>
                      </a:pPr>
                      <a:r>
                        <a:rPr b="0" lang="en-US" sz="1000" u="sng" cap="none" strike="noStrike">
                          <a:latin typeface="Calibri"/>
                          <a:ea typeface="Calibri"/>
                          <a:cs typeface="Calibri"/>
                          <a:sym typeface="Calibri"/>
                        </a:rPr>
                        <a:t>ABR margin (bps)	</a:t>
                      </a:r>
                      <a:endParaRPr sz="1000" u="none" cap="none" strike="noStrike">
                        <a:latin typeface="Calibri"/>
                        <a:ea typeface="Calibri"/>
                        <a:cs typeface="Calibri"/>
                        <a:sym typeface="Calibri"/>
                      </a:endParaRPr>
                    </a:p>
                  </a:txBody>
                  <a:tcPr marT="0" marB="0" marR="0" marL="0">
                    <a:solidFill>
                      <a:srgbClr val="E7E6E6"/>
                    </a:solidFill>
                  </a:tcPr>
                </a:tc>
                <a:tc hMerge="1"/>
                <a:tc gridSpan="2">
                  <a:txBody>
                    <a:bodyPr/>
                    <a:lstStyle/>
                    <a:p>
                      <a:pPr indent="-4444" lvl="0" marL="80645" marR="0" rtl="0" algn="l">
                        <a:lnSpc>
                          <a:spcPct val="100000"/>
                        </a:lnSpc>
                        <a:spcBef>
                          <a:spcPts val="0"/>
                        </a:spcBef>
                        <a:spcAft>
                          <a:spcPts val="0"/>
                        </a:spcAft>
                        <a:buNone/>
                      </a:pPr>
                      <a:r>
                        <a:rPr b="0" lang="en-US" sz="1000" u="sng" cap="none" strike="noStrike">
                          <a:latin typeface="Calibri"/>
                          <a:ea typeface="Calibri"/>
                          <a:cs typeface="Calibri"/>
                          <a:sym typeface="Calibri"/>
                        </a:rPr>
                        <a:t>Undrawn pricing (bps) </a:t>
                      </a:r>
                      <a:endParaRPr sz="1000" u="none" cap="none" strike="noStrike">
                        <a:latin typeface="Calibri"/>
                        <a:ea typeface="Calibri"/>
                        <a:cs typeface="Calibri"/>
                        <a:sym typeface="Calibri"/>
                      </a:endParaRPr>
                    </a:p>
                  </a:txBody>
                  <a:tcPr marT="0" marB="0" marR="0" marL="0">
                    <a:solidFill>
                      <a:srgbClr val="E7E6E6"/>
                    </a:solidFill>
                  </a:tcPr>
                </a:tc>
                <a:tc hMerge="1"/>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lnR cap="flat" cmpd="sng" w="9525">
                      <a:solidFill>
                        <a:srgbClr val="00467C"/>
                      </a:solidFill>
                      <a:prstDash val="solid"/>
                      <a:round/>
                      <a:headEnd len="sm" w="sm" type="none"/>
                      <a:tailEnd len="sm" w="sm" type="none"/>
                    </a:lnR>
                    <a:solidFill>
                      <a:srgbClr val="E7E6E6"/>
                    </a:solidFill>
                  </a:tcPr>
                </a:tc>
              </a:tr>
              <a:tr h="159250">
                <a:tc vMerge="1"/>
                <a:tc>
                  <a:txBody>
                    <a:bodyPr/>
                    <a:lstStyle/>
                    <a:p>
                      <a:pPr indent="0" lvl="0" marL="0" marR="63500" rtl="0" algn="r">
                        <a:lnSpc>
                          <a:spcPct val="107500"/>
                        </a:lnSpc>
                        <a:spcBef>
                          <a:spcPts val="0"/>
                        </a:spcBef>
                        <a:spcAft>
                          <a:spcPts val="0"/>
                        </a:spcAft>
                        <a:buNone/>
                      </a:pPr>
                      <a:r>
                        <a:rPr b="0" lang="en-US" sz="1000" u="none" cap="none" strike="noStrike">
                          <a:latin typeface="Calibri"/>
                          <a:ea typeface="Calibri"/>
                          <a:cs typeface="Calibri"/>
                          <a:sym typeface="Calibri"/>
                        </a:rPr>
                        <a:t>X &gt;90%</a:t>
                      </a:r>
                      <a:endParaRPr sz="1000" u="none" cap="none" strike="noStrike">
                        <a:latin typeface="Calibri"/>
                        <a:ea typeface="Calibri"/>
                        <a:cs typeface="Calibri"/>
                        <a:sym typeface="Calibri"/>
                      </a:endParaRPr>
                    </a:p>
                  </a:txBody>
                  <a:tcPr marT="0" marB="0" marR="0" marL="0">
                    <a:solidFill>
                      <a:srgbClr val="E7E6E6"/>
                    </a:solidFill>
                  </a:tcPr>
                </a:tc>
                <a:tc gridSpan="2">
                  <a:txBody>
                    <a:bodyPr/>
                    <a:lstStyle/>
                    <a:p>
                      <a:pPr indent="0" lvl="0" marL="0" marR="78740" rtl="0" algn="r">
                        <a:lnSpc>
                          <a:spcPct val="107500"/>
                        </a:lnSpc>
                        <a:spcBef>
                          <a:spcPts val="0"/>
                        </a:spcBef>
                        <a:spcAft>
                          <a:spcPts val="0"/>
                        </a:spcAft>
                        <a:buNone/>
                      </a:pPr>
                      <a:r>
                        <a:rPr b="0" lang="en-US" sz="1000" u="none" cap="none" strike="noStrike">
                          <a:latin typeface="Calibri"/>
                          <a:ea typeface="Calibri"/>
                          <a:cs typeface="Calibri"/>
                          <a:sym typeface="Calibri"/>
                        </a:rPr>
                        <a:t>350</a:t>
                      </a:r>
                      <a:endParaRPr sz="1000" u="none" cap="none" strike="noStrike">
                        <a:latin typeface="Calibri"/>
                        <a:ea typeface="Calibri"/>
                        <a:cs typeface="Calibri"/>
                        <a:sym typeface="Calibri"/>
                      </a:endParaRPr>
                    </a:p>
                  </a:txBody>
                  <a:tcPr marT="0" marB="0" marR="0" marL="0">
                    <a:solidFill>
                      <a:srgbClr val="E7E6E6"/>
                    </a:solidFill>
                  </a:tcPr>
                </a:tc>
                <a:tc hMerge="1"/>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52069" rtl="0" algn="r">
                        <a:lnSpc>
                          <a:spcPct val="107500"/>
                        </a:lnSpc>
                        <a:spcBef>
                          <a:spcPts val="0"/>
                        </a:spcBef>
                        <a:spcAft>
                          <a:spcPts val="0"/>
                        </a:spcAft>
                        <a:buNone/>
                      </a:pPr>
                      <a:r>
                        <a:rPr b="0" lang="en-US" sz="1000" u="none" cap="none" strike="noStrike">
                          <a:latin typeface="Calibri"/>
                          <a:ea typeface="Calibri"/>
                          <a:cs typeface="Calibri"/>
                          <a:sym typeface="Calibri"/>
                        </a:rPr>
                        <a:t>250</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33655" rtl="0" algn="r">
                        <a:lnSpc>
                          <a:spcPct val="107500"/>
                        </a:lnSpc>
                        <a:spcBef>
                          <a:spcPts val="0"/>
                        </a:spcBef>
                        <a:spcAft>
                          <a:spcPts val="0"/>
                        </a:spcAft>
                        <a:buNone/>
                      </a:pPr>
                      <a:r>
                        <a:rPr b="0" lang="en-US" sz="1000" u="none" cap="none" strike="noStrike">
                          <a:latin typeface="Calibri"/>
                          <a:ea typeface="Calibri"/>
                          <a:cs typeface="Calibri"/>
                          <a:sym typeface="Calibri"/>
                        </a:rPr>
                        <a:t>50</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lnR cap="flat" cmpd="sng" w="9525">
                      <a:solidFill>
                        <a:srgbClr val="00467C"/>
                      </a:solidFill>
                      <a:prstDash val="solid"/>
                      <a:round/>
                      <a:headEnd len="sm" w="sm" type="none"/>
                      <a:tailEnd len="sm" w="sm" type="none"/>
                    </a:lnR>
                    <a:solidFill>
                      <a:srgbClr val="E7E6E6"/>
                    </a:solidFill>
                  </a:tcPr>
                </a:tc>
              </a:tr>
              <a:tr h="159150">
                <a:tc vMerge="1"/>
                <a:tc gridSpan="2">
                  <a:txBody>
                    <a:bodyPr/>
                    <a:lstStyle/>
                    <a:p>
                      <a:pPr indent="-5715" lvl="0" marL="488315" marR="0" rtl="0" algn="l">
                        <a:lnSpc>
                          <a:spcPct val="107500"/>
                        </a:lnSpc>
                        <a:spcBef>
                          <a:spcPts val="0"/>
                        </a:spcBef>
                        <a:spcAft>
                          <a:spcPts val="0"/>
                        </a:spcAft>
                        <a:buNone/>
                      </a:pPr>
                      <a:r>
                        <a:rPr b="0" lang="en-US" sz="1000" u="none" cap="none" strike="noStrike">
                          <a:latin typeface="Calibri"/>
                          <a:ea typeface="Calibri"/>
                          <a:cs typeface="Calibri"/>
                          <a:sym typeface="Calibri"/>
                        </a:rPr>
                        <a:t>&gt;=75% X &lt;90%</a:t>
                      </a:r>
                      <a:endParaRPr sz="1000" u="none" cap="none" strike="noStrike">
                        <a:latin typeface="Calibri"/>
                        <a:ea typeface="Calibri"/>
                        <a:cs typeface="Calibri"/>
                        <a:sym typeface="Calibri"/>
                      </a:endParaRPr>
                    </a:p>
                  </a:txBody>
                  <a:tcPr marT="0" marB="0" marR="0" marL="0">
                    <a:solidFill>
                      <a:srgbClr val="E7E6E6"/>
                    </a:solidFill>
                  </a:tcPr>
                </a:tc>
                <a:tc hMerge="1"/>
                <a:tc>
                  <a:txBody>
                    <a:bodyPr/>
                    <a:lstStyle/>
                    <a:p>
                      <a:pPr indent="0" lvl="0" marL="0" marR="78740" rtl="0" algn="r">
                        <a:lnSpc>
                          <a:spcPct val="107500"/>
                        </a:lnSpc>
                        <a:spcBef>
                          <a:spcPts val="0"/>
                        </a:spcBef>
                        <a:spcAft>
                          <a:spcPts val="0"/>
                        </a:spcAft>
                        <a:buNone/>
                      </a:pPr>
                      <a:r>
                        <a:rPr b="0" lang="en-US" sz="1000" u="none" cap="none" strike="noStrike">
                          <a:latin typeface="Calibri"/>
                          <a:ea typeface="Calibri"/>
                          <a:cs typeface="Calibri"/>
                          <a:sym typeface="Calibri"/>
                        </a:rPr>
                        <a:t>325</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52069" rtl="0" algn="r">
                        <a:lnSpc>
                          <a:spcPct val="107500"/>
                        </a:lnSpc>
                        <a:spcBef>
                          <a:spcPts val="0"/>
                        </a:spcBef>
                        <a:spcAft>
                          <a:spcPts val="0"/>
                        </a:spcAft>
                        <a:buNone/>
                      </a:pPr>
                      <a:r>
                        <a:rPr b="0" lang="en-US" sz="1000" u="none" cap="none" strike="noStrike">
                          <a:latin typeface="Calibri"/>
                          <a:ea typeface="Calibri"/>
                          <a:cs typeface="Calibri"/>
                          <a:sym typeface="Calibri"/>
                        </a:rPr>
                        <a:t>225</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33655" rtl="0" algn="r">
                        <a:lnSpc>
                          <a:spcPct val="107500"/>
                        </a:lnSpc>
                        <a:spcBef>
                          <a:spcPts val="0"/>
                        </a:spcBef>
                        <a:spcAft>
                          <a:spcPts val="0"/>
                        </a:spcAft>
                        <a:buNone/>
                      </a:pPr>
                      <a:r>
                        <a:rPr b="0" lang="en-US" sz="1000" u="none" cap="none" strike="noStrike">
                          <a:latin typeface="Calibri"/>
                          <a:ea typeface="Calibri"/>
                          <a:cs typeface="Calibri"/>
                          <a:sym typeface="Calibri"/>
                        </a:rPr>
                        <a:t>50</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lnR cap="flat" cmpd="sng" w="9525">
                      <a:solidFill>
                        <a:srgbClr val="00467C"/>
                      </a:solidFill>
                      <a:prstDash val="solid"/>
                      <a:round/>
                      <a:headEnd len="sm" w="sm" type="none"/>
                      <a:tailEnd len="sm" w="sm" type="none"/>
                    </a:lnR>
                    <a:solidFill>
                      <a:srgbClr val="E7E6E6"/>
                    </a:solidFill>
                  </a:tcPr>
                </a:tc>
              </a:tr>
              <a:tr h="159400">
                <a:tc vMerge="1"/>
                <a:tc gridSpan="2">
                  <a:txBody>
                    <a:bodyPr/>
                    <a:lstStyle/>
                    <a:p>
                      <a:pPr indent="-5715" lvl="0" marL="488315" marR="0" rtl="0" algn="l">
                        <a:lnSpc>
                          <a:spcPct val="107500"/>
                        </a:lnSpc>
                        <a:spcBef>
                          <a:spcPts val="0"/>
                        </a:spcBef>
                        <a:spcAft>
                          <a:spcPts val="0"/>
                        </a:spcAft>
                        <a:buNone/>
                      </a:pPr>
                      <a:r>
                        <a:rPr b="0" lang="en-US" sz="1000" u="none" cap="none" strike="noStrike">
                          <a:latin typeface="Calibri"/>
                          <a:ea typeface="Calibri"/>
                          <a:cs typeface="Calibri"/>
                          <a:sym typeface="Calibri"/>
                        </a:rPr>
                        <a:t>&gt;=50% X &lt;75%</a:t>
                      </a:r>
                      <a:endParaRPr sz="1000" u="none" cap="none" strike="noStrike">
                        <a:latin typeface="Calibri"/>
                        <a:ea typeface="Calibri"/>
                        <a:cs typeface="Calibri"/>
                        <a:sym typeface="Calibri"/>
                      </a:endParaRPr>
                    </a:p>
                  </a:txBody>
                  <a:tcPr marT="0" marB="0" marR="0" marL="0">
                    <a:solidFill>
                      <a:srgbClr val="E7E6E6"/>
                    </a:solidFill>
                  </a:tcPr>
                </a:tc>
                <a:tc hMerge="1"/>
                <a:tc>
                  <a:txBody>
                    <a:bodyPr/>
                    <a:lstStyle/>
                    <a:p>
                      <a:pPr indent="0" lvl="0" marL="0" marR="78740" rtl="0" algn="r">
                        <a:lnSpc>
                          <a:spcPct val="107500"/>
                        </a:lnSpc>
                        <a:spcBef>
                          <a:spcPts val="0"/>
                        </a:spcBef>
                        <a:spcAft>
                          <a:spcPts val="0"/>
                        </a:spcAft>
                        <a:buNone/>
                      </a:pPr>
                      <a:r>
                        <a:rPr b="0" lang="en-US" sz="1000" u="none" cap="none" strike="noStrike">
                          <a:latin typeface="Calibri"/>
                          <a:ea typeface="Calibri"/>
                          <a:cs typeface="Calibri"/>
                          <a:sym typeface="Calibri"/>
                        </a:rPr>
                        <a:t>300</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51435" rtl="0" algn="r">
                        <a:lnSpc>
                          <a:spcPct val="107500"/>
                        </a:lnSpc>
                        <a:spcBef>
                          <a:spcPts val="0"/>
                        </a:spcBef>
                        <a:spcAft>
                          <a:spcPts val="0"/>
                        </a:spcAft>
                        <a:buNone/>
                      </a:pPr>
                      <a:r>
                        <a:rPr b="0" lang="en-US" sz="1000" u="none" cap="none" strike="noStrike">
                          <a:latin typeface="Calibri"/>
                          <a:ea typeface="Calibri"/>
                          <a:cs typeface="Calibri"/>
                          <a:sym typeface="Calibri"/>
                        </a:rPr>
                        <a:t>200</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33655" rtl="0" algn="r">
                        <a:lnSpc>
                          <a:spcPct val="107500"/>
                        </a:lnSpc>
                        <a:spcBef>
                          <a:spcPts val="0"/>
                        </a:spcBef>
                        <a:spcAft>
                          <a:spcPts val="0"/>
                        </a:spcAft>
                        <a:buNone/>
                      </a:pPr>
                      <a:r>
                        <a:rPr b="0" lang="en-US" sz="1000" u="none" cap="none" strike="noStrike">
                          <a:latin typeface="Calibri"/>
                          <a:ea typeface="Calibri"/>
                          <a:cs typeface="Calibri"/>
                          <a:sym typeface="Calibri"/>
                        </a:rPr>
                        <a:t>50</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lnR cap="flat" cmpd="sng" w="9525">
                      <a:solidFill>
                        <a:srgbClr val="00467C"/>
                      </a:solidFill>
                      <a:prstDash val="solid"/>
                      <a:round/>
                      <a:headEnd len="sm" w="sm" type="none"/>
                      <a:tailEnd len="sm" w="sm" type="none"/>
                    </a:lnR>
                    <a:solidFill>
                      <a:srgbClr val="E7E6E6"/>
                    </a:solidFill>
                  </a:tcPr>
                </a:tc>
              </a:tr>
              <a:tr h="159400">
                <a:tc vMerge="1"/>
                <a:tc gridSpan="2">
                  <a:txBody>
                    <a:bodyPr/>
                    <a:lstStyle/>
                    <a:p>
                      <a:pPr indent="-5715" lvl="0" marL="488315" marR="0" rtl="0" algn="l">
                        <a:lnSpc>
                          <a:spcPct val="107500"/>
                        </a:lnSpc>
                        <a:spcBef>
                          <a:spcPts val="0"/>
                        </a:spcBef>
                        <a:spcAft>
                          <a:spcPts val="0"/>
                        </a:spcAft>
                        <a:buNone/>
                      </a:pPr>
                      <a:r>
                        <a:rPr b="0" lang="en-US" sz="1000" u="none" cap="none" strike="noStrike">
                          <a:latin typeface="Calibri"/>
                          <a:ea typeface="Calibri"/>
                          <a:cs typeface="Calibri"/>
                          <a:sym typeface="Calibri"/>
                        </a:rPr>
                        <a:t>&gt;=25% X &lt;50%</a:t>
                      </a:r>
                      <a:endParaRPr sz="1000" u="none" cap="none" strike="noStrike">
                        <a:latin typeface="Calibri"/>
                        <a:ea typeface="Calibri"/>
                        <a:cs typeface="Calibri"/>
                        <a:sym typeface="Calibri"/>
                      </a:endParaRPr>
                    </a:p>
                  </a:txBody>
                  <a:tcPr marT="0" marB="0" marR="0" marL="0">
                    <a:solidFill>
                      <a:srgbClr val="E7E6E6"/>
                    </a:solidFill>
                  </a:tcPr>
                </a:tc>
                <a:tc hMerge="1"/>
                <a:tc>
                  <a:txBody>
                    <a:bodyPr/>
                    <a:lstStyle/>
                    <a:p>
                      <a:pPr indent="0" lvl="0" marL="0" marR="78740" rtl="0" algn="r">
                        <a:lnSpc>
                          <a:spcPct val="107500"/>
                        </a:lnSpc>
                        <a:spcBef>
                          <a:spcPts val="0"/>
                        </a:spcBef>
                        <a:spcAft>
                          <a:spcPts val="0"/>
                        </a:spcAft>
                        <a:buNone/>
                      </a:pPr>
                      <a:r>
                        <a:rPr b="0" lang="en-US" sz="1000" u="none" cap="none" strike="noStrike">
                          <a:latin typeface="Calibri"/>
                          <a:ea typeface="Calibri"/>
                          <a:cs typeface="Calibri"/>
                          <a:sym typeface="Calibri"/>
                        </a:rPr>
                        <a:t>275</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52069" rtl="0" algn="r">
                        <a:lnSpc>
                          <a:spcPct val="107500"/>
                        </a:lnSpc>
                        <a:spcBef>
                          <a:spcPts val="0"/>
                        </a:spcBef>
                        <a:spcAft>
                          <a:spcPts val="0"/>
                        </a:spcAft>
                        <a:buNone/>
                      </a:pPr>
                      <a:r>
                        <a:rPr b="0" lang="en-US" sz="1000" u="none" cap="none" strike="noStrike">
                          <a:latin typeface="Calibri"/>
                          <a:ea typeface="Calibri"/>
                          <a:cs typeface="Calibri"/>
                          <a:sym typeface="Calibri"/>
                        </a:rPr>
                        <a:t>175</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33655" rtl="0" algn="r">
                        <a:lnSpc>
                          <a:spcPct val="107500"/>
                        </a:lnSpc>
                        <a:spcBef>
                          <a:spcPts val="0"/>
                        </a:spcBef>
                        <a:spcAft>
                          <a:spcPts val="0"/>
                        </a:spcAft>
                        <a:buNone/>
                      </a:pPr>
                      <a:r>
                        <a:rPr b="0" lang="en-US" sz="1000" u="none" cap="none" strike="noStrike">
                          <a:latin typeface="Calibri"/>
                          <a:ea typeface="Calibri"/>
                          <a:cs typeface="Calibri"/>
                          <a:sym typeface="Calibri"/>
                        </a:rPr>
                        <a:t>50</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lnR cap="flat" cmpd="sng" w="9525">
                      <a:solidFill>
                        <a:srgbClr val="00467C"/>
                      </a:solidFill>
                      <a:prstDash val="solid"/>
                      <a:round/>
                      <a:headEnd len="sm" w="sm" type="none"/>
                      <a:tailEnd len="sm" w="sm" type="none"/>
                    </a:lnR>
                    <a:solidFill>
                      <a:srgbClr val="E7E6E6"/>
                    </a:solidFill>
                  </a:tcPr>
                </a:tc>
              </a:tr>
              <a:tr h="213475">
                <a:tc vMerge="1"/>
                <a:tc>
                  <a:txBody>
                    <a:bodyPr/>
                    <a:lstStyle/>
                    <a:p>
                      <a:pPr indent="0" lvl="0" marL="0" marR="63500" rtl="0" algn="r">
                        <a:lnSpc>
                          <a:spcPct val="107500"/>
                        </a:lnSpc>
                        <a:spcBef>
                          <a:spcPts val="0"/>
                        </a:spcBef>
                        <a:spcAft>
                          <a:spcPts val="0"/>
                        </a:spcAft>
                        <a:buNone/>
                      </a:pPr>
                      <a:r>
                        <a:rPr b="0" lang="en-US" sz="1000" u="none" cap="none" strike="noStrike">
                          <a:latin typeface="Calibri"/>
                          <a:ea typeface="Calibri"/>
                          <a:cs typeface="Calibri"/>
                          <a:sym typeface="Calibri"/>
                        </a:rPr>
                        <a:t>X &lt;25%</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78740" rtl="0" algn="r">
                        <a:lnSpc>
                          <a:spcPct val="107500"/>
                        </a:lnSpc>
                        <a:spcBef>
                          <a:spcPts val="0"/>
                        </a:spcBef>
                        <a:spcAft>
                          <a:spcPts val="0"/>
                        </a:spcAft>
                        <a:buNone/>
                      </a:pPr>
                      <a:r>
                        <a:rPr b="0" lang="en-US" sz="1000" u="none" cap="none" strike="noStrike">
                          <a:latin typeface="Calibri"/>
                          <a:ea typeface="Calibri"/>
                          <a:cs typeface="Calibri"/>
                          <a:sym typeface="Calibri"/>
                        </a:rPr>
                        <a:t>250</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52069" rtl="0" algn="r">
                        <a:lnSpc>
                          <a:spcPct val="107500"/>
                        </a:lnSpc>
                        <a:spcBef>
                          <a:spcPts val="0"/>
                        </a:spcBef>
                        <a:spcAft>
                          <a:spcPts val="0"/>
                        </a:spcAft>
                        <a:buNone/>
                      </a:pPr>
                      <a:r>
                        <a:rPr b="0" lang="en-US" sz="1000" u="none" cap="none" strike="noStrike">
                          <a:latin typeface="Calibri"/>
                          <a:ea typeface="Calibri"/>
                          <a:cs typeface="Calibri"/>
                          <a:sym typeface="Calibri"/>
                        </a:rPr>
                        <a:t>150</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33655" rtl="0" algn="r">
                        <a:lnSpc>
                          <a:spcPct val="107500"/>
                        </a:lnSpc>
                        <a:spcBef>
                          <a:spcPts val="0"/>
                        </a:spcBef>
                        <a:spcAft>
                          <a:spcPts val="0"/>
                        </a:spcAft>
                        <a:buNone/>
                      </a:pPr>
                      <a:r>
                        <a:rPr b="0" lang="en-US" sz="1000" u="none" cap="none" strike="noStrike">
                          <a:latin typeface="Calibri"/>
                          <a:ea typeface="Calibri"/>
                          <a:cs typeface="Calibri"/>
                          <a:sym typeface="Calibri"/>
                        </a:rPr>
                        <a:t>50</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solidFill>
                      <a:srgbClr val="E7E6E6"/>
                    </a:solidFill>
                  </a:tcPr>
                </a:tc>
                <a:tc>
                  <a:txBody>
                    <a:bodyPr/>
                    <a:lstStyle/>
                    <a:p>
                      <a:pPr indent="0" lvl="0" marL="0" marR="0" rtl="0" algn="l">
                        <a:spcBef>
                          <a:spcPts val="0"/>
                        </a:spcBef>
                        <a:spcAft>
                          <a:spcPts val="0"/>
                        </a:spcAft>
                        <a:buNone/>
                      </a:pPr>
                      <a:r>
                        <a:t/>
                      </a:r>
                      <a:endParaRPr sz="1000" u="none" cap="none" strike="noStrike">
                        <a:latin typeface="Calibri"/>
                        <a:ea typeface="Calibri"/>
                        <a:cs typeface="Calibri"/>
                        <a:sym typeface="Calibri"/>
                      </a:endParaRPr>
                    </a:p>
                  </a:txBody>
                  <a:tcPr marT="0" marB="0" marR="0" marL="0">
                    <a:lnR cap="flat" cmpd="sng" w="9525">
                      <a:solidFill>
                        <a:srgbClr val="00467C"/>
                      </a:solidFill>
                      <a:prstDash val="solid"/>
                      <a:round/>
                      <a:headEnd len="sm" w="sm" type="none"/>
                      <a:tailEnd len="sm" w="sm" type="none"/>
                    </a:lnR>
                    <a:solidFill>
                      <a:srgbClr val="E7E6E6"/>
                    </a:solidFill>
                  </a:tcPr>
                </a:tc>
              </a:tr>
              <a:tr h="239450">
                <a:tc rowSpan="2">
                  <a:txBody>
                    <a:bodyPr/>
                    <a:lstStyle/>
                    <a:p>
                      <a:pPr indent="0" lvl="0" marL="0" marR="0" rtl="0" algn="l">
                        <a:lnSpc>
                          <a:spcPct val="100000"/>
                        </a:lnSpc>
                        <a:spcBef>
                          <a:spcPts val="0"/>
                        </a:spcBef>
                        <a:spcAft>
                          <a:spcPts val="0"/>
                        </a:spcAft>
                        <a:buNone/>
                      </a:pPr>
                      <a:r>
                        <a:t/>
                      </a:r>
                      <a:endParaRPr sz="1650" u="none" cap="none" strike="noStrike">
                        <a:latin typeface="Times New Roman"/>
                        <a:ea typeface="Times New Roman"/>
                        <a:cs typeface="Times New Roman"/>
                        <a:sym typeface="Times New Roman"/>
                      </a:endParaRPr>
                    </a:p>
                    <a:p>
                      <a:pPr indent="-6350" lvl="0" marL="10795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Financial Performance Covenants</a:t>
                      </a:r>
                      <a:endParaRPr sz="1400" u="none" cap="none" strike="noStrike">
                        <a:latin typeface="Calibri"/>
                        <a:ea typeface="Calibri"/>
                        <a:cs typeface="Calibri"/>
                        <a:sym typeface="Calibri"/>
                      </a:endParaRPr>
                    </a:p>
                  </a:txBody>
                  <a:tcPr marT="0" marB="0" marR="0" marL="0">
                    <a:lnR cap="flat" cmpd="sng" w="12700">
                      <a:solidFill>
                        <a:srgbClr val="FFFFFF"/>
                      </a:solidFill>
                      <a:prstDash val="solid"/>
                      <a:round/>
                      <a:headEnd len="sm" w="sm" type="none"/>
                      <a:tailEnd len="sm" w="sm" type="none"/>
                    </a:lnR>
                    <a:lnB cap="flat" cmpd="sng" w="38100">
                      <a:solidFill>
                        <a:srgbClr val="FFFFFF"/>
                      </a:solidFill>
                      <a:prstDash val="solid"/>
                      <a:round/>
                      <a:headEnd len="sm" w="sm" type="none"/>
                      <a:tailEnd len="sm" w="sm" type="none"/>
                    </a:lnB>
                    <a:solidFill>
                      <a:srgbClr val="00467C"/>
                    </a:solidFill>
                  </a:tcPr>
                </a:tc>
                <a:tc rowSpan="2">
                  <a:txBody>
                    <a:bodyPr/>
                    <a:lstStyle/>
                    <a:p>
                      <a:pPr indent="0" lvl="0" marL="0" marR="0" rtl="0" algn="l">
                        <a:lnSpc>
                          <a:spcPct val="100000"/>
                        </a:lnSpc>
                        <a:spcBef>
                          <a:spcPts val="0"/>
                        </a:spcBef>
                        <a:spcAft>
                          <a:spcPts val="0"/>
                        </a:spcAft>
                        <a:buNone/>
                      </a:pPr>
                      <a:r>
                        <a:t/>
                      </a:r>
                      <a:endParaRPr sz="165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2017</a:t>
                      </a:r>
                      <a:endParaRPr sz="14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solidFill>
                      <a:srgbClr val="00467C"/>
                    </a:solidFill>
                  </a:tcPr>
                </a:tc>
                <a:tc gridSpan="7">
                  <a:txBody>
                    <a:bodyPr/>
                    <a:lstStyle/>
                    <a:p>
                      <a:pPr indent="-3175" lvl="0" marL="3175"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2018</a:t>
                      </a:r>
                      <a:endParaRPr sz="1400" u="none" cap="none" strike="noStrike">
                        <a:latin typeface="Calibri"/>
                        <a:ea typeface="Calibri"/>
                        <a:cs typeface="Calibri"/>
                        <a:sym typeface="Calibri"/>
                      </a:endParaRPr>
                    </a:p>
                  </a:txBody>
                  <a:tcPr marT="0" marB="0" marR="0" marL="0">
                    <a:lnB cap="flat" cmpd="sng" w="9525">
                      <a:solidFill>
                        <a:srgbClr val="FFFFFF"/>
                      </a:solidFill>
                      <a:prstDash val="solid"/>
                      <a:round/>
                      <a:headEnd len="sm" w="sm" type="none"/>
                      <a:tailEnd len="sm" w="sm" type="none"/>
                    </a:lnB>
                    <a:solidFill>
                      <a:srgbClr val="00467C"/>
                    </a:solidFill>
                  </a:tcPr>
                </a:tc>
                <a:tc hMerge="1"/>
                <a:tc hMerge="1"/>
                <a:tc hMerge="1"/>
                <a:tc hMerge="1"/>
                <a:tc hMerge="1"/>
                <a:tc hMerge="1"/>
                <a:tc rowSpan="2">
                  <a:txBody>
                    <a:bodyPr/>
                    <a:lstStyle/>
                    <a:p>
                      <a:pPr indent="0" lvl="0" marL="0" marR="0" rtl="0" algn="l">
                        <a:lnSpc>
                          <a:spcPct val="100000"/>
                        </a:lnSpc>
                        <a:spcBef>
                          <a:spcPts val="0"/>
                        </a:spcBef>
                        <a:spcAft>
                          <a:spcPts val="0"/>
                        </a:spcAft>
                        <a:buNone/>
                      </a:pPr>
                      <a:r>
                        <a:t/>
                      </a:r>
                      <a:endParaRPr sz="1650" u="none" cap="none" strike="noStrike">
                        <a:latin typeface="Times New Roman"/>
                        <a:ea typeface="Times New Roman"/>
                        <a:cs typeface="Times New Roman"/>
                        <a:sym typeface="Times New Roman"/>
                      </a:endParaRPr>
                    </a:p>
                    <a:p>
                      <a:pPr indent="-1904" lvl="0" marL="294005"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2019</a:t>
                      </a:r>
                      <a:endParaRPr sz="1400" u="none" cap="none" strike="noStrike">
                        <a:latin typeface="Calibri"/>
                        <a:ea typeface="Calibri"/>
                        <a:cs typeface="Calibri"/>
                        <a:sym typeface="Calibri"/>
                      </a:endParaRPr>
                    </a:p>
                  </a:txBody>
                  <a:tcPr marT="0" marB="0" marR="0" marL="0">
                    <a:solidFill>
                      <a:srgbClr val="00467C"/>
                    </a:solidFill>
                  </a:tcPr>
                </a:tc>
              </a:tr>
              <a:tr h="230875">
                <a:tc vMerge="1"/>
                <a:tc vMerge="1"/>
                <a:tc gridSpan="2">
                  <a:txBody>
                    <a:bodyPr/>
                    <a:lstStyle/>
                    <a:p>
                      <a:pPr indent="-2540" lvl="0" marL="254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Q1</a:t>
                      </a:r>
                      <a:endParaRPr sz="1400" u="none" cap="none" strike="noStrike">
                        <a:latin typeface="Calibri"/>
                        <a:ea typeface="Calibri"/>
                        <a:cs typeface="Calibri"/>
                        <a:sym typeface="Calibri"/>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solidFill>
                      <a:srgbClr val="0078AE"/>
                    </a:solidFill>
                  </a:tcPr>
                </a:tc>
                <a:tc hMerge="1"/>
                <a:tc gridSpan="2">
                  <a:txBody>
                    <a:bodyPr/>
                    <a:lstStyle/>
                    <a:p>
                      <a:pPr indent="-2540" lvl="0" marL="254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Q2</a:t>
                      </a:r>
                      <a:endParaRPr sz="1400" u="none" cap="none" strike="noStrike">
                        <a:latin typeface="Calibri"/>
                        <a:ea typeface="Calibri"/>
                        <a:cs typeface="Calibri"/>
                        <a:sym typeface="Calibri"/>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solidFill>
                      <a:srgbClr val="0078AE"/>
                    </a:solidFill>
                  </a:tcPr>
                </a:tc>
                <a:tc hMerge="1"/>
                <a:tc gridSpan="2">
                  <a:txBody>
                    <a:bodyPr/>
                    <a:lstStyle/>
                    <a:p>
                      <a:pPr indent="-2540" lvl="0" marL="254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Q3</a:t>
                      </a:r>
                      <a:endParaRPr sz="1400" u="none" cap="none" strike="noStrike">
                        <a:latin typeface="Calibri"/>
                        <a:ea typeface="Calibri"/>
                        <a:cs typeface="Calibri"/>
                        <a:sym typeface="Calibri"/>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solidFill>
                      <a:srgbClr val="0078AE"/>
                    </a:solidFill>
                  </a:tcPr>
                </a:tc>
                <a:tc hMerge="1"/>
                <a:tc>
                  <a:txBody>
                    <a:bodyPr/>
                    <a:lstStyle/>
                    <a:p>
                      <a:pPr indent="-5715" lvl="0" marL="5715"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Q4</a:t>
                      </a:r>
                      <a:endParaRPr sz="1400" u="none" cap="none" strike="noStrike">
                        <a:latin typeface="Calibri"/>
                        <a:ea typeface="Calibri"/>
                        <a:cs typeface="Calibri"/>
                        <a:sym typeface="Calibri"/>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solidFill>
                      <a:srgbClr val="0078AE"/>
                    </a:solidFill>
                  </a:tcPr>
                </a:tc>
                <a:tc vMerge="1"/>
              </a:tr>
              <a:tr h="384425">
                <a:tc>
                  <a:txBody>
                    <a:bodyPr/>
                    <a:lstStyle/>
                    <a:p>
                      <a:pPr indent="-5080" lvl="0" marL="6858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Senior secured debt</a:t>
                      </a:r>
                      <a:r>
                        <a:rPr b="0" baseline="30000" lang="en-US" sz="1350" u="none" cap="none" strike="noStrike">
                          <a:solidFill>
                            <a:srgbClr val="FFFFFF"/>
                          </a:solidFill>
                          <a:latin typeface="Calibri"/>
                          <a:ea typeface="Calibri"/>
                          <a:cs typeface="Calibri"/>
                          <a:sym typeface="Calibri"/>
                        </a:rPr>
                        <a:t>(1) </a:t>
                      </a:r>
                      <a:r>
                        <a:rPr b="0" lang="en-US" sz="1400" u="none" cap="none" strike="noStrike">
                          <a:solidFill>
                            <a:srgbClr val="FFFFFF"/>
                          </a:solidFill>
                          <a:latin typeface="Calibri"/>
                          <a:ea typeface="Calibri"/>
                          <a:cs typeface="Calibri"/>
                          <a:sym typeface="Calibri"/>
                        </a:rPr>
                        <a:t>to EBITDAX (max)</a:t>
                      </a:r>
                      <a:endParaRPr sz="1400" u="none" cap="none" strike="noStrike">
                        <a:latin typeface="Calibri"/>
                        <a:ea typeface="Calibri"/>
                        <a:cs typeface="Calibri"/>
                        <a:sym typeface="Calibri"/>
                      </a:endParaRPr>
                    </a:p>
                  </a:txBody>
                  <a:tcPr marT="0" marB="0" marR="0" marL="0">
                    <a:lnR cap="flat" cmpd="sng" w="9525">
                      <a:solidFill>
                        <a:srgbClr val="BEBEBE"/>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467C"/>
                    </a:solidFill>
                  </a:tcPr>
                </a:tc>
                <a:tc gridSpan="3">
                  <a:txBody>
                    <a:bodyPr/>
                    <a:lstStyle/>
                    <a:p>
                      <a:pPr indent="-1270" lvl="0" marL="128270" marR="0" rtl="0" algn="l">
                        <a:lnSpc>
                          <a:spcPct val="100000"/>
                        </a:lnSpc>
                        <a:spcBef>
                          <a:spcPts val="0"/>
                        </a:spcBef>
                        <a:spcAft>
                          <a:spcPts val="0"/>
                        </a:spcAft>
                        <a:buNone/>
                      </a:pPr>
                      <a:r>
                        <a:rPr b="0" lang="en-US" sz="1400" u="sng" cap="none" strike="noStrike">
                          <a:solidFill>
                            <a:srgbClr val="FFFFFF"/>
                          </a:solidFill>
                          <a:latin typeface="Calibri"/>
                          <a:ea typeface="Calibri"/>
                          <a:cs typeface="Calibri"/>
                          <a:sym typeface="Calibri"/>
                        </a:rPr>
                        <a:t> 	</a:t>
                      </a:r>
                      <a:r>
                        <a:rPr b="0" lang="en-US" sz="1400" u="none" cap="none" strike="noStrike">
                          <a:solidFill>
                            <a:srgbClr val="FFFFFF"/>
                          </a:solidFill>
                          <a:latin typeface="Calibri"/>
                          <a:ea typeface="Calibri"/>
                          <a:cs typeface="Calibri"/>
                          <a:sym typeface="Calibri"/>
                        </a:rPr>
                        <a:t>  </a:t>
                      </a:r>
                      <a:r>
                        <a:rPr b="0" lang="en-US" sz="1400" u="none" cap="none" strike="noStrike">
                          <a:latin typeface="Calibri"/>
                          <a:ea typeface="Calibri"/>
                          <a:cs typeface="Calibri"/>
                          <a:sym typeface="Calibri"/>
                        </a:rPr>
                        <a:t>3.0x   </a:t>
                      </a:r>
                      <a:r>
                        <a:rPr b="0" lang="en-US" sz="1400" u="sng" cap="none" strike="noStrike">
                          <a:latin typeface="Calibri"/>
                          <a:ea typeface="Calibri"/>
                          <a:cs typeface="Calibri"/>
                          <a:sym typeface="Calibri"/>
                        </a:rPr>
                        <a:t> 	</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BEBEBE"/>
                      </a:solidFill>
                      <a:prstDash val="solid"/>
                      <a:round/>
                      <a:headEnd len="sm" w="sm" type="none"/>
                      <a:tailEnd len="sm" w="sm" type="none"/>
                    </a:lnR>
                    <a:lnB cap="flat" cmpd="sng" w="9525">
                      <a:solidFill>
                        <a:srgbClr val="BEBEBE"/>
                      </a:solidFill>
                      <a:prstDash val="solid"/>
                      <a:round/>
                      <a:headEnd len="sm" w="sm" type="none"/>
                      <a:tailEnd len="sm" w="sm" type="none"/>
                    </a:lnB>
                    <a:solidFill>
                      <a:srgbClr val="FFFFFF"/>
                    </a:solidFill>
                  </a:tcPr>
                </a:tc>
                <a:tc hMerge="1"/>
                <a:tc hMerge="1"/>
                <a:tc gridSpan="6">
                  <a:txBody>
                    <a:bodyPr/>
                    <a:lstStyle/>
                    <a:p>
                      <a:pPr indent="-9525" lvl="0" marL="149225" marR="0" rtl="0" algn="l">
                        <a:lnSpc>
                          <a:spcPct val="100000"/>
                        </a:lnSpc>
                        <a:spcBef>
                          <a:spcPts val="0"/>
                        </a:spcBef>
                        <a:spcAft>
                          <a:spcPts val="0"/>
                        </a:spcAft>
                        <a:buNone/>
                      </a:pPr>
                      <a:r>
                        <a:rPr b="0" lang="en-US" sz="1400" u="sng" cap="none" strike="noStrike">
                          <a:latin typeface="Calibri"/>
                          <a:ea typeface="Calibri"/>
                          <a:cs typeface="Calibri"/>
                          <a:sym typeface="Calibri"/>
                        </a:rPr>
                        <a:t> 	</a:t>
                      </a:r>
                      <a:r>
                        <a:rPr b="0" lang="en-US" sz="1400" u="none" cap="none" strike="noStrike">
                          <a:latin typeface="Calibri"/>
                          <a:ea typeface="Calibri"/>
                          <a:cs typeface="Calibri"/>
                          <a:sym typeface="Calibri"/>
                        </a:rPr>
                        <a:t>	2.5x	</a:t>
                      </a:r>
                      <a:r>
                        <a:rPr b="0" lang="en-US" sz="1400" u="sng" cap="none" strike="noStrike">
                          <a:latin typeface="Calibri"/>
                          <a:ea typeface="Calibri"/>
                          <a:cs typeface="Calibri"/>
                          <a:sym typeface="Calibri"/>
                        </a:rPr>
                        <a:t> 	</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00467C"/>
                      </a:solidFill>
                      <a:prstDash val="solid"/>
                      <a:round/>
                      <a:headEnd len="sm" w="sm" type="none"/>
                      <a:tailEnd len="sm" w="sm" type="none"/>
                    </a:lnR>
                    <a:lnB cap="flat" cmpd="sng" w="9525">
                      <a:solidFill>
                        <a:srgbClr val="BEBEBE"/>
                      </a:solidFill>
                      <a:prstDash val="solid"/>
                      <a:round/>
                      <a:headEnd len="sm" w="sm" type="none"/>
                      <a:tailEnd len="sm" w="sm" type="none"/>
                    </a:lnB>
                    <a:solidFill>
                      <a:srgbClr val="FFFFFF"/>
                    </a:solidFill>
                  </a:tcPr>
                </a:tc>
                <a:tc hMerge="1"/>
                <a:tc hMerge="1"/>
                <a:tc hMerge="1"/>
                <a:tc hMerge="1"/>
                <a:tc hMerge="1"/>
              </a:tr>
              <a:tr h="305600">
                <a:tc>
                  <a:txBody>
                    <a:bodyPr/>
                    <a:lstStyle/>
                    <a:p>
                      <a:pPr indent="-5080" lvl="0" marL="6858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EBITDAX to interest charges (min)</a:t>
                      </a:r>
                      <a:endParaRPr sz="1400" u="none" cap="none" strike="noStrike">
                        <a:latin typeface="Calibri"/>
                        <a:ea typeface="Calibri"/>
                        <a:cs typeface="Calibri"/>
                        <a:sym typeface="Calibri"/>
                      </a:endParaRPr>
                    </a:p>
                  </a:txBody>
                  <a:tcPr marT="0" marB="0" marR="0" marL="0">
                    <a:lnR cap="flat" cmpd="sng" w="9525">
                      <a:solidFill>
                        <a:srgbClr val="BEBEBE"/>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467C"/>
                    </a:solidFill>
                  </a:tcPr>
                </a:tc>
                <a:tc gridSpan="9">
                  <a:txBody>
                    <a:bodyPr/>
                    <a:lstStyle/>
                    <a:p>
                      <a:pPr indent="-7620" lvl="0" marL="13462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 	</a:t>
                      </a:r>
                      <a:r>
                        <a:rPr b="0" lang="en-US" sz="1400" u="none" cap="none" strike="noStrike">
                          <a:latin typeface="Calibri"/>
                          <a:ea typeface="Calibri"/>
                          <a:cs typeface="Calibri"/>
                          <a:sym typeface="Calibri"/>
                        </a:rPr>
                        <a:t>1.25x	 	</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00467C"/>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BEBEBE"/>
                      </a:solidFill>
                      <a:prstDash val="solid"/>
                      <a:round/>
                      <a:headEnd len="sm" w="sm" type="none"/>
                      <a:tailEnd len="sm" w="sm" type="none"/>
                    </a:lnB>
                    <a:solidFill>
                      <a:srgbClr val="E7E9EB"/>
                    </a:solidFill>
                  </a:tcPr>
                </a:tc>
                <a:tc hMerge="1"/>
                <a:tc hMerge="1"/>
                <a:tc hMerge="1"/>
                <a:tc hMerge="1"/>
                <a:tc hMerge="1"/>
                <a:tc hMerge="1"/>
                <a:tc hMerge="1"/>
                <a:tc hMerge="1"/>
              </a:tr>
              <a:tr h="321550">
                <a:tc>
                  <a:txBody>
                    <a:bodyPr/>
                    <a:lstStyle/>
                    <a:p>
                      <a:pPr indent="-5080" lvl="0" marL="6858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Current ratio (min)</a:t>
                      </a:r>
                      <a:endParaRPr sz="1400" u="none" cap="none" strike="noStrike">
                        <a:latin typeface="Calibri"/>
                        <a:ea typeface="Calibri"/>
                        <a:cs typeface="Calibri"/>
                        <a:sym typeface="Calibri"/>
                      </a:endParaRPr>
                    </a:p>
                  </a:txBody>
                  <a:tcPr marT="0" marB="0" marR="0" marL="0">
                    <a:lnR cap="flat" cmpd="sng" w="9525">
                      <a:solidFill>
                        <a:srgbClr val="BEBEBE"/>
                      </a:solidFill>
                      <a:prstDash val="solid"/>
                      <a:round/>
                      <a:headEnd len="sm" w="sm" type="none"/>
                      <a:tailEnd len="sm" w="sm" type="none"/>
                    </a:lnR>
                    <a:lnT cap="flat" cmpd="sng" w="12700">
                      <a:solidFill>
                        <a:srgbClr val="FFFFFF"/>
                      </a:solidFill>
                      <a:prstDash val="solid"/>
                      <a:round/>
                      <a:headEnd len="sm" w="sm" type="none"/>
                      <a:tailEnd len="sm" w="sm" type="none"/>
                    </a:lnT>
                    <a:solidFill>
                      <a:srgbClr val="00467C"/>
                    </a:solidFill>
                  </a:tcPr>
                </a:tc>
                <a:tc gridSpan="9">
                  <a:txBody>
                    <a:bodyPr/>
                    <a:lstStyle/>
                    <a:p>
                      <a:pPr indent="-12064" lvl="0" marL="3098165" marR="0" rtl="0" algn="l">
                        <a:lnSpc>
                          <a:spcPct val="100000"/>
                        </a:lnSpc>
                        <a:spcBef>
                          <a:spcPts val="0"/>
                        </a:spcBef>
                        <a:spcAft>
                          <a:spcPts val="0"/>
                        </a:spcAft>
                        <a:buNone/>
                      </a:pPr>
                      <a:r>
                        <a:rPr b="0" lang="en-US" sz="1400" u="none" cap="none" strike="noStrike">
                          <a:latin typeface="Calibri"/>
                          <a:ea typeface="Calibri"/>
                          <a:cs typeface="Calibri"/>
                          <a:sym typeface="Calibri"/>
                        </a:rPr>
                        <a:t>1.0x	 	</a:t>
                      </a:r>
                      <a:endParaRPr sz="1400" u="none" cap="none" strike="noStrike">
                        <a:latin typeface="Calibri"/>
                        <a:ea typeface="Calibri"/>
                        <a:cs typeface="Calibri"/>
                        <a:sym typeface="Calibri"/>
                      </a:endParaRPr>
                    </a:p>
                  </a:txBody>
                  <a:tcPr marT="0" marB="0" marR="0" marL="0">
                    <a:lnL cap="flat" cmpd="sng" w="9525">
                      <a:solidFill>
                        <a:srgbClr val="BEBEBE"/>
                      </a:solidFill>
                      <a:prstDash val="solid"/>
                      <a:round/>
                      <a:headEnd len="sm" w="sm" type="none"/>
                      <a:tailEnd len="sm" w="sm" type="none"/>
                    </a:lnL>
                    <a:lnR cap="flat" cmpd="sng" w="9525">
                      <a:solidFill>
                        <a:srgbClr val="00467C"/>
                      </a:solidFill>
                      <a:prstDash val="solid"/>
                      <a:round/>
                      <a:headEnd len="sm" w="sm" type="none"/>
                      <a:tailEnd len="sm" w="sm" type="none"/>
                    </a:lnR>
                    <a:lnT cap="flat" cmpd="sng" w="9525">
                      <a:solidFill>
                        <a:srgbClr val="BEBEBE"/>
                      </a:solidFill>
                      <a:prstDash val="solid"/>
                      <a:round/>
                      <a:headEnd len="sm" w="sm" type="none"/>
                      <a:tailEnd len="sm" w="sm" type="none"/>
                    </a:lnT>
                    <a:lnB cap="flat" cmpd="sng" w="9525">
                      <a:solidFill>
                        <a:srgbClr val="00467C"/>
                      </a:solidFill>
                      <a:prstDash val="solid"/>
                      <a:round/>
                      <a:headEnd len="sm" w="sm" type="none"/>
                      <a:tailEnd len="sm" w="sm" type="none"/>
                    </a:lnB>
                    <a:solidFill>
                      <a:srgbClr val="FFFFFF"/>
                    </a:solidFill>
                  </a:tcPr>
                </a:tc>
                <a:tc hMerge="1"/>
                <a:tc hMerge="1"/>
                <a:tc hMerge="1"/>
                <a:tc hMerge="1"/>
                <a:tc hMerge="1"/>
                <a:tc hMerge="1"/>
                <a:tc hMerge="1"/>
                <a:tc hMerge="1"/>
              </a:tr>
            </a:tbl>
          </a:graphicData>
        </a:graphic>
      </p:graphicFrame>
      <p:sp>
        <p:nvSpPr>
          <p:cNvPr id="1184" name="Google Shape;1184;p26"/>
          <p:cNvSpPr/>
          <p:nvPr/>
        </p:nvSpPr>
        <p:spPr>
          <a:xfrm>
            <a:off x="8089392" y="5753100"/>
            <a:ext cx="2651760" cy="0"/>
          </a:xfrm>
          <a:custGeom>
            <a:rect b="b" l="l" r="r" t="t"/>
            <a:pathLst>
              <a:path extrusionOk="0" h="120000" w="120000">
                <a:moveTo>
                  <a:pt x="0" y="0"/>
                </a:moveTo>
                <a:lnTo>
                  <a:pt x="120000" y="0"/>
                </a:lnTo>
              </a:path>
            </a:pathLst>
          </a:custGeom>
          <a:noFill/>
          <a:ln cap="flat" cmpd="sng" w="9525">
            <a:solidFill>
              <a:srgbClr val="A4A4A4"/>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85" name="Google Shape;1185;p26"/>
          <p:cNvSpPr/>
          <p:nvPr/>
        </p:nvSpPr>
        <p:spPr>
          <a:xfrm>
            <a:off x="4584191" y="5751576"/>
            <a:ext cx="2651760" cy="3175"/>
          </a:xfrm>
          <a:custGeom>
            <a:rect b="b" l="l" r="r" t="t"/>
            <a:pathLst>
              <a:path extrusionOk="0" h="120000" w="120000">
                <a:moveTo>
                  <a:pt x="0" y="0"/>
                </a:moveTo>
                <a:lnTo>
                  <a:pt x="120000" y="118525"/>
                </a:lnTo>
              </a:path>
            </a:pathLst>
          </a:custGeom>
          <a:noFill/>
          <a:ln cap="flat" cmpd="sng" w="9525">
            <a:solidFill>
              <a:srgbClr val="A4A4A4"/>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86" name="Google Shape;1186;p26"/>
          <p:cNvSpPr/>
          <p:nvPr/>
        </p:nvSpPr>
        <p:spPr>
          <a:xfrm>
            <a:off x="8089392" y="6070091"/>
            <a:ext cx="2653030" cy="0"/>
          </a:xfrm>
          <a:custGeom>
            <a:rect b="b" l="l" r="r" t="t"/>
            <a:pathLst>
              <a:path extrusionOk="0" h="120000" w="120000">
                <a:moveTo>
                  <a:pt x="0" y="0"/>
                </a:moveTo>
                <a:lnTo>
                  <a:pt x="119988" y="0"/>
                </a:lnTo>
              </a:path>
            </a:pathLst>
          </a:custGeom>
          <a:noFill/>
          <a:ln cap="flat" cmpd="sng" w="9525">
            <a:solidFill>
              <a:srgbClr val="A4A4A4"/>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87" name="Google Shape;1187;p26"/>
          <p:cNvSpPr/>
          <p:nvPr/>
        </p:nvSpPr>
        <p:spPr>
          <a:xfrm>
            <a:off x="4584191" y="6070091"/>
            <a:ext cx="2651760" cy="0"/>
          </a:xfrm>
          <a:custGeom>
            <a:rect b="b" l="l" r="r" t="t"/>
            <a:pathLst>
              <a:path extrusionOk="0" h="120000" w="120000">
                <a:moveTo>
                  <a:pt x="0" y="0"/>
                </a:moveTo>
                <a:lnTo>
                  <a:pt x="120000" y="0"/>
                </a:lnTo>
              </a:path>
            </a:pathLst>
          </a:custGeom>
          <a:noFill/>
          <a:ln cap="flat" cmpd="sng" w="9525">
            <a:solidFill>
              <a:srgbClr val="A4A4A4"/>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88" name="Google Shape;1188;p26"/>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1189" name="Google Shape;1189;p26"/>
          <p:cNvSpPr txBox="1"/>
          <p:nvPr>
            <p:ph idx="10" type="dt"/>
          </p:nvPr>
        </p:nvSpPr>
        <p:spPr>
          <a:xfrm>
            <a:off x="5493249" y="6543250"/>
            <a:ext cx="12858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3"/>
              </a:rPr>
              <a:t>www.denbury.com</a:t>
            </a:r>
            <a:endParaRPr/>
          </a:p>
        </p:txBody>
      </p:sp>
      <p:sp>
        <p:nvSpPr>
          <p:cNvPr id="1190" name="Google Shape;1190;p26"/>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29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27"/>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96" name="Google Shape;1196;p27"/>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97" name="Google Shape;1197;p27"/>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Production by Area</a:t>
            </a:r>
            <a:endParaRPr/>
          </a:p>
        </p:txBody>
      </p:sp>
      <p:sp>
        <p:nvSpPr>
          <p:cNvPr id="1198" name="Google Shape;1198;p27"/>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1199" name="Google Shape;1199;p27"/>
          <p:cNvSpPr txBox="1"/>
          <p:nvPr>
            <p:ph idx="10" type="dt"/>
          </p:nvPr>
        </p:nvSpPr>
        <p:spPr>
          <a:xfrm>
            <a:off x="5493250" y="6543250"/>
            <a:ext cx="12858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3"/>
              </a:rPr>
              <a:t>www.denbury.com</a:t>
            </a:r>
            <a:endParaRPr/>
          </a:p>
        </p:txBody>
      </p:sp>
      <p:sp>
        <p:nvSpPr>
          <p:cNvPr id="1200" name="Google Shape;1200;p27"/>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graphicFrame>
        <p:nvGraphicFramePr>
          <p:cNvPr id="1201" name="Google Shape;1201;p27"/>
          <p:cNvGraphicFramePr/>
          <p:nvPr/>
        </p:nvGraphicFramePr>
        <p:xfrm>
          <a:off x="1381125" y="1132205"/>
          <a:ext cx="3000000" cy="3000000"/>
        </p:xfrm>
        <a:graphic>
          <a:graphicData uri="http://schemas.openxmlformats.org/drawingml/2006/table">
            <a:tbl>
              <a:tblPr bandRow="1" firstRow="1">
                <a:noFill/>
                <a:tableStyleId>{E4D8673B-3A77-4B9D-A894-8CF66577AF22}</a:tableStyleId>
              </a:tblPr>
              <a:tblGrid>
                <a:gridCol w="2811650"/>
                <a:gridCol w="827400"/>
                <a:gridCol w="820550"/>
                <a:gridCol w="827400"/>
                <a:gridCol w="820425"/>
                <a:gridCol w="827400"/>
                <a:gridCol w="827400"/>
                <a:gridCol w="827400"/>
                <a:gridCol w="827400"/>
              </a:tblGrid>
              <a:tr h="281425">
                <a:tc gridSpan="9">
                  <a:txBody>
                    <a:bodyPr/>
                    <a:lstStyle/>
                    <a:p>
                      <a:pPr indent="-1269" lvl="0" marL="39370" marR="0" rtl="0" algn="l">
                        <a:lnSpc>
                          <a:spcPct val="100000"/>
                        </a:lnSpc>
                        <a:spcBef>
                          <a:spcPts val="0"/>
                        </a:spcBef>
                        <a:spcAft>
                          <a:spcPts val="0"/>
                        </a:spcAft>
                        <a:buNone/>
                      </a:pPr>
                      <a:r>
                        <a:rPr b="0" lang="en-US" sz="1600" u="none" cap="none" strike="noStrike">
                          <a:solidFill>
                            <a:srgbClr val="FFFFFF"/>
                          </a:solidFill>
                          <a:latin typeface="Calibri"/>
                          <a:ea typeface="Calibri"/>
                          <a:cs typeface="Calibri"/>
                          <a:sym typeface="Calibri"/>
                        </a:rPr>
                        <a:t>Average Daily Production (BOE/d)</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hMerge="1"/>
                <a:tc hMerge="1"/>
                <a:tc hMerge="1"/>
                <a:tc hMerge="1"/>
                <a:tc hMerge="1"/>
                <a:tc hMerge="1"/>
                <a:tc hMerge="1"/>
                <a:tc hMerge="1"/>
              </a:tr>
              <a:tr h="292600">
                <a:tc>
                  <a:txBody>
                    <a:bodyPr/>
                    <a:lstStyle/>
                    <a:p>
                      <a:pPr indent="0" lvl="0" marL="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Field</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5079" lvl="0" marL="233679"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2014</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1270" lvl="0" marL="22987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2015</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3175" lvl="0" marL="219075"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1Q16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634" lvl="0" marL="216534"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2Q16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3175" lvl="0" marL="219075"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3Q16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3809" lvl="0" marL="219709"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4Q16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6350" lvl="0" marL="23495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3809" lvl="0" marL="219709"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1Q17</a:t>
                      </a:r>
                      <a:endParaRPr sz="1400" u="none" cap="none" strike="noStrike">
                        <a:latin typeface="Calibri"/>
                        <a:ea typeface="Calibri"/>
                        <a:cs typeface="Calibri"/>
                        <a:sym typeface="Calibri"/>
                      </a:endParaRPr>
                    </a:p>
                  </a:txBody>
                  <a:tcPr marT="0" marB="0" marR="0" marL="0">
                    <a:lnR cap="flat" cmpd="sng" w="12700">
                      <a:solidFill>
                        <a:srgbClr val="BEBEBE"/>
                      </a:solidFill>
                      <a:prstDash val="solid"/>
                      <a:round/>
                      <a:headEnd len="sm" w="sm" type="none"/>
                      <a:tailEnd len="sm" w="sm" type="none"/>
                    </a:lnR>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r>
              <a:tr h="304800">
                <a:tc>
                  <a:txBody>
                    <a:bodyPr/>
                    <a:lstStyle/>
                    <a:p>
                      <a:pPr indent="-6984" lvl="0" marL="210184" marR="0" rtl="0" algn="l">
                        <a:lnSpc>
                          <a:spcPct val="100000"/>
                        </a:lnSpc>
                        <a:spcBef>
                          <a:spcPts val="0"/>
                        </a:spcBef>
                        <a:spcAft>
                          <a:spcPts val="0"/>
                        </a:spcAft>
                        <a:buNone/>
                      </a:pPr>
                      <a:r>
                        <a:rPr b="0" lang="en-US" sz="1400" u="none" cap="none" strike="noStrike">
                          <a:latin typeface="Calibri"/>
                          <a:ea typeface="Calibri"/>
                          <a:cs typeface="Calibri"/>
                          <a:sym typeface="Calibri"/>
                        </a:rPr>
                        <a:t>Mature area</a:t>
                      </a:r>
                      <a:r>
                        <a:rPr b="0" baseline="30000" lang="en-US" sz="1350" u="none" cap="none" strike="noStrike">
                          <a:latin typeface="Calibri"/>
                          <a:ea typeface="Calibri"/>
                          <a:cs typeface="Calibri"/>
                          <a:sym typeface="Calibri"/>
                        </a:rPr>
                        <a:t>(1)</a:t>
                      </a:r>
                      <a:endParaRPr baseline="30000" sz="135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11,817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29844" rtl="0" algn="r">
                        <a:lnSpc>
                          <a:spcPct val="100000"/>
                        </a:lnSpc>
                        <a:spcBef>
                          <a:spcPts val="0"/>
                        </a:spcBef>
                        <a:spcAft>
                          <a:spcPts val="0"/>
                        </a:spcAft>
                        <a:buNone/>
                      </a:pPr>
                      <a:r>
                        <a:rPr b="0" lang="en-US" sz="1400" u="none" cap="none" strike="noStrike">
                          <a:latin typeface="Calibri"/>
                          <a:ea typeface="Calibri"/>
                          <a:cs typeface="Calibri"/>
                          <a:sym typeface="Calibri"/>
                        </a:rPr>
                        <a:t>10,830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9,666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9,415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8,653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8,440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9,040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8,111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8890" lvl="0" marL="237490" marR="0" rtl="0" algn="l">
                        <a:lnSpc>
                          <a:spcPct val="100000"/>
                        </a:lnSpc>
                        <a:spcBef>
                          <a:spcPts val="0"/>
                        </a:spcBef>
                        <a:spcAft>
                          <a:spcPts val="0"/>
                        </a:spcAft>
                        <a:buNone/>
                      </a:pPr>
                      <a:r>
                        <a:rPr b="0" lang="en-US" sz="1400" u="none" cap="none" strike="noStrike">
                          <a:latin typeface="Calibri"/>
                          <a:ea typeface="Calibri"/>
                          <a:cs typeface="Calibri"/>
                          <a:sym typeface="Calibri"/>
                        </a:rPr>
                        <a:t>Delhi</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4,340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3,688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3,971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3,996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4,262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4,387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4,155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4,991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8890" lvl="0" marL="237490" marR="0" rtl="0" algn="l">
                        <a:lnSpc>
                          <a:spcPct val="100000"/>
                        </a:lnSpc>
                        <a:spcBef>
                          <a:spcPts val="0"/>
                        </a:spcBef>
                        <a:spcAft>
                          <a:spcPts val="0"/>
                        </a:spcAft>
                        <a:buNone/>
                      </a:pPr>
                      <a:r>
                        <a:rPr b="0" lang="en-US" sz="1400" u="none" cap="none" strike="noStrike">
                          <a:latin typeface="Calibri"/>
                          <a:ea typeface="Calibri"/>
                          <a:cs typeface="Calibri"/>
                          <a:sym typeface="Calibri"/>
                        </a:rPr>
                        <a:t>Hastings</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4,777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5,061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5,068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4,972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4,729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4,552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4,829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4,288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8890" lvl="0" marL="237490" marR="0" rtl="0" algn="l">
                        <a:lnSpc>
                          <a:spcPct val="100000"/>
                        </a:lnSpc>
                        <a:spcBef>
                          <a:spcPts val="0"/>
                        </a:spcBef>
                        <a:spcAft>
                          <a:spcPts val="0"/>
                        </a:spcAft>
                        <a:buNone/>
                      </a:pPr>
                      <a:r>
                        <a:rPr b="0" lang="en-US" sz="1400" u="none" cap="none" strike="noStrike">
                          <a:latin typeface="Calibri"/>
                          <a:ea typeface="Calibri"/>
                          <a:cs typeface="Calibri"/>
                          <a:sym typeface="Calibri"/>
                        </a:rPr>
                        <a:t>Heidelberg</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5,707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5,785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5,346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5,246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5,000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4,924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5,128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4,730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8890" lvl="0" marL="237490" marR="0" rtl="0" algn="l">
                        <a:lnSpc>
                          <a:spcPct val="100000"/>
                        </a:lnSpc>
                        <a:spcBef>
                          <a:spcPts val="0"/>
                        </a:spcBef>
                        <a:spcAft>
                          <a:spcPts val="0"/>
                        </a:spcAft>
                        <a:buNone/>
                      </a:pPr>
                      <a:r>
                        <a:rPr b="0" lang="en-US" sz="1400" u="none" cap="none" strike="noStrike">
                          <a:latin typeface="Calibri"/>
                          <a:ea typeface="Calibri"/>
                          <a:cs typeface="Calibri"/>
                          <a:sym typeface="Calibri"/>
                        </a:rPr>
                        <a:t>Oyster Bayou</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4,683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5,898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5,494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5,088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4,767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4,988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5,083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5,075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8890" lvl="0" marL="237490" marR="0" rtl="0" algn="l">
                        <a:lnSpc>
                          <a:spcPct val="100000"/>
                        </a:lnSpc>
                        <a:spcBef>
                          <a:spcPts val="0"/>
                        </a:spcBef>
                        <a:spcAft>
                          <a:spcPts val="0"/>
                        </a:spcAft>
                        <a:buNone/>
                      </a:pPr>
                      <a:r>
                        <a:rPr b="0" lang="en-US" sz="1400" u="none" cap="none" strike="noStrike">
                          <a:latin typeface="Calibri"/>
                          <a:ea typeface="Calibri"/>
                          <a:cs typeface="Calibri"/>
                          <a:sym typeface="Calibri"/>
                        </a:rPr>
                        <a:t>Tinsley</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8,507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8,119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7,899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7,335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6,756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6,786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7,192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6,666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8890" lvl="0" marL="237490" marR="0" rtl="0" algn="l">
                        <a:lnSpc>
                          <a:spcPct val="100000"/>
                        </a:lnSpc>
                        <a:spcBef>
                          <a:spcPts val="0"/>
                        </a:spcBef>
                        <a:spcAft>
                          <a:spcPts val="0"/>
                        </a:spcAft>
                        <a:buNone/>
                      </a:pPr>
                      <a:r>
                        <a:rPr b="0" lang="en-US" sz="1400" u="none" cap="none" strike="noStrike">
                          <a:latin typeface="Calibri"/>
                          <a:ea typeface="Calibri"/>
                          <a:cs typeface="Calibri"/>
                          <a:sym typeface="Calibri"/>
                        </a:rPr>
                        <a:t>Bell Creek</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1,248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2,221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3,020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3,160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3,032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3,269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3,121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3,209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2539" lvl="0" marL="787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Total tertiary production</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41,079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29844"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41,602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40,464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29844"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39,212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37,199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37,346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38,548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37,070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r>
              <a:tr h="304800">
                <a:tc>
                  <a:txBody>
                    <a:bodyPr/>
                    <a:lstStyle/>
                    <a:p>
                      <a:pPr indent="-8890" lvl="0" marL="237490" marR="0" rtl="0" algn="l">
                        <a:lnSpc>
                          <a:spcPct val="100000"/>
                        </a:lnSpc>
                        <a:spcBef>
                          <a:spcPts val="0"/>
                        </a:spcBef>
                        <a:spcAft>
                          <a:spcPts val="0"/>
                        </a:spcAft>
                        <a:buNone/>
                      </a:pPr>
                      <a:r>
                        <a:rPr b="0" lang="en-US" sz="1400" u="none" cap="none" strike="noStrike">
                          <a:latin typeface="Calibri"/>
                          <a:ea typeface="Calibri"/>
                          <a:cs typeface="Calibri"/>
                          <a:sym typeface="Calibri"/>
                        </a:rPr>
                        <a:t>Gulf Coast non-tertiary</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9,138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8,526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7,370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5,577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5,735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6,457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6,284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6,170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8890" lvl="0" marL="237490" marR="0" rtl="0" algn="l">
                        <a:lnSpc>
                          <a:spcPct val="100000"/>
                        </a:lnSpc>
                        <a:spcBef>
                          <a:spcPts val="0"/>
                        </a:spcBef>
                        <a:spcAft>
                          <a:spcPts val="0"/>
                        </a:spcAft>
                        <a:buNone/>
                      </a:pPr>
                      <a:r>
                        <a:rPr b="0" lang="en-US" sz="1400" u="none" cap="none" strike="noStrike">
                          <a:latin typeface="Calibri"/>
                          <a:ea typeface="Calibri"/>
                          <a:cs typeface="Calibri"/>
                          <a:sym typeface="Calibri"/>
                        </a:rPr>
                        <a:t>Cedar Creek Anticline</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18,834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29844" rtl="0" algn="r">
                        <a:lnSpc>
                          <a:spcPct val="100000"/>
                        </a:lnSpc>
                        <a:spcBef>
                          <a:spcPts val="0"/>
                        </a:spcBef>
                        <a:spcAft>
                          <a:spcPts val="0"/>
                        </a:spcAft>
                        <a:buNone/>
                      </a:pPr>
                      <a:r>
                        <a:rPr b="0" lang="en-US" sz="1400" u="none" cap="none" strike="noStrike">
                          <a:latin typeface="Calibri"/>
                          <a:ea typeface="Calibri"/>
                          <a:cs typeface="Calibri"/>
                          <a:sym typeface="Calibri"/>
                        </a:rPr>
                        <a:t>17,997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17,778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29844" rtl="0" algn="r">
                        <a:lnSpc>
                          <a:spcPct val="100000"/>
                        </a:lnSpc>
                        <a:spcBef>
                          <a:spcPts val="0"/>
                        </a:spcBef>
                        <a:spcAft>
                          <a:spcPts val="0"/>
                        </a:spcAft>
                        <a:buNone/>
                      </a:pPr>
                      <a:r>
                        <a:rPr b="0" lang="en-US" sz="1400" u="none" cap="none" strike="noStrike">
                          <a:latin typeface="Calibri"/>
                          <a:ea typeface="Calibri"/>
                          <a:cs typeface="Calibri"/>
                          <a:sym typeface="Calibri"/>
                        </a:rPr>
                        <a:t>16,325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16,017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15,186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16,322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15,067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8890" lvl="0" marL="237490" marR="0" rtl="0" algn="l">
                        <a:lnSpc>
                          <a:spcPct val="100000"/>
                        </a:lnSpc>
                        <a:spcBef>
                          <a:spcPts val="0"/>
                        </a:spcBef>
                        <a:spcAft>
                          <a:spcPts val="0"/>
                        </a:spcAft>
                        <a:buNone/>
                      </a:pPr>
                      <a:r>
                        <a:rPr b="0" lang="en-US" sz="1400" u="none" cap="none" strike="noStrike">
                          <a:latin typeface="Calibri"/>
                          <a:ea typeface="Calibri"/>
                          <a:cs typeface="Calibri"/>
                          <a:sym typeface="Calibri"/>
                        </a:rPr>
                        <a:t>Other Rockies non-tertiary</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3,106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2,743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2,070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1,862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1,763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1,696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1,844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1,626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2539" lvl="0" marL="787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Total non-tertiary production</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75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31,078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29,266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75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27,218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23,764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23,515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23,339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24,450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22,863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r>
              <a:tr h="304775">
                <a:tc>
                  <a:txBody>
                    <a:bodyPr/>
                    <a:lstStyle/>
                    <a:p>
                      <a:pPr indent="-2539" lvl="0" marL="787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Total continuing production</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72,157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29844"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70,868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67,682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29844"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62,976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60,714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60,685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62,998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59,933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2016 property divestitures</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2,275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1,993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1,669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1,530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819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1,005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Total production</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74,432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29844"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72,861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69,351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29844"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64,506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61,533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60,685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64,003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59,933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r>
            </a:tbl>
          </a:graphicData>
        </a:graphic>
      </p:graphicFrame>
      <p:sp>
        <p:nvSpPr>
          <p:cNvPr id="1202" name="Google Shape;1202;p27"/>
          <p:cNvSpPr txBox="1"/>
          <p:nvPr/>
        </p:nvSpPr>
        <p:spPr>
          <a:xfrm>
            <a:off x="503631" y="6277762"/>
            <a:ext cx="7124065" cy="1714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000">
                <a:latin typeface="Calibri"/>
                <a:ea typeface="Calibri"/>
                <a:cs typeface="Calibri"/>
                <a:sym typeface="Calibri"/>
              </a:rPr>
              <a:t>1)    Mature area includes Brookhaven, Cranfield, Eucutta, Little Creek, Lockhart Crossing, Mallalieu, Martinville, McComb, and Soso     fields.</a:t>
            </a:r>
            <a:endParaRPr sz="10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28"/>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08" name="Google Shape;1208;p28"/>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09" name="Google Shape;1209;p28"/>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NYMEX Oil Differential Summary</a:t>
            </a:r>
            <a:endParaRPr/>
          </a:p>
        </p:txBody>
      </p:sp>
      <p:sp>
        <p:nvSpPr>
          <p:cNvPr id="1210" name="Google Shape;1210;p28"/>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1211" name="Google Shape;1211;p28"/>
          <p:cNvSpPr txBox="1"/>
          <p:nvPr>
            <p:ph idx="10" type="dt"/>
          </p:nvPr>
        </p:nvSpPr>
        <p:spPr>
          <a:xfrm>
            <a:off x="5493250" y="6543250"/>
            <a:ext cx="12858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3"/>
              </a:rPr>
              <a:t>www.denbury.com</a:t>
            </a:r>
            <a:endParaRPr/>
          </a:p>
        </p:txBody>
      </p:sp>
      <p:sp>
        <p:nvSpPr>
          <p:cNvPr id="1212" name="Google Shape;1212;p28"/>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graphicFrame>
        <p:nvGraphicFramePr>
          <p:cNvPr id="1213" name="Google Shape;1213;p28"/>
          <p:cNvGraphicFramePr/>
          <p:nvPr/>
        </p:nvGraphicFramePr>
        <p:xfrm>
          <a:off x="1743201" y="1878457"/>
          <a:ext cx="3000000" cy="3000000"/>
        </p:xfrm>
        <a:graphic>
          <a:graphicData uri="http://schemas.openxmlformats.org/drawingml/2006/table">
            <a:tbl>
              <a:tblPr bandRow="1" firstRow="1">
                <a:noFill/>
                <a:tableStyleId>{E4D8673B-3A77-4B9D-A894-8CF66577AF22}</a:tableStyleId>
              </a:tblPr>
              <a:tblGrid>
                <a:gridCol w="2520700"/>
                <a:gridCol w="771525"/>
                <a:gridCol w="771525"/>
                <a:gridCol w="771525"/>
                <a:gridCol w="771525"/>
                <a:gridCol w="771525"/>
                <a:gridCol w="771525"/>
                <a:gridCol w="771525"/>
                <a:gridCol w="771525"/>
              </a:tblGrid>
              <a:tr h="363850">
                <a:tc gridSpan="9">
                  <a:txBody>
                    <a:bodyPr/>
                    <a:lstStyle/>
                    <a:p>
                      <a:pPr indent="-1269" lvl="0" marL="39370" marR="0" rtl="0" algn="l">
                        <a:lnSpc>
                          <a:spcPct val="100000"/>
                        </a:lnSpc>
                        <a:spcBef>
                          <a:spcPts val="0"/>
                        </a:spcBef>
                        <a:spcAft>
                          <a:spcPts val="0"/>
                        </a:spcAft>
                        <a:buNone/>
                      </a:pPr>
                      <a:r>
                        <a:rPr b="0" lang="en-US" sz="1600" u="none" cap="none" strike="noStrike">
                          <a:solidFill>
                            <a:srgbClr val="FFFFFF"/>
                          </a:solidFill>
                          <a:latin typeface="Calibri"/>
                          <a:ea typeface="Calibri"/>
                          <a:cs typeface="Calibri"/>
                          <a:sym typeface="Calibri"/>
                        </a:rPr>
                        <a:t>Crude Oil Differentials</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hMerge="1"/>
                <a:tc hMerge="1"/>
                <a:tc hMerge="1"/>
                <a:tc hMerge="1"/>
                <a:tc hMerge="1"/>
                <a:tc hMerge="1"/>
                <a:tc hMerge="1"/>
                <a:tc hMerge="1"/>
              </a:tr>
              <a:tr h="323100">
                <a:tc gridSpan="9">
                  <a:txBody>
                    <a:bodyPr/>
                    <a:lstStyle/>
                    <a:p>
                      <a:pPr indent="-1269" lvl="0" marL="39370" marR="0" rtl="0" algn="l">
                        <a:lnSpc>
                          <a:spcPct val="100000"/>
                        </a:lnSpc>
                        <a:spcBef>
                          <a:spcPts val="0"/>
                        </a:spcBef>
                        <a:spcAft>
                          <a:spcPts val="0"/>
                        </a:spcAft>
                        <a:buNone/>
                      </a:pPr>
                      <a:r>
                        <a:rPr b="0" lang="en-US" sz="1600" u="none" cap="none" strike="noStrike">
                          <a:solidFill>
                            <a:srgbClr val="FFFFFF"/>
                          </a:solidFill>
                          <a:latin typeface="Calibri"/>
                          <a:ea typeface="Calibri"/>
                          <a:cs typeface="Calibri"/>
                          <a:sym typeface="Calibri"/>
                        </a:rPr>
                        <a:t>$ per barrel	2014	2015	1Q16	2Q16	3Q16	4Q16	2016	1Q17</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hMerge="1"/>
                <a:tc hMerge="1"/>
                <a:tc hMerge="1"/>
                <a:tc hMerge="1"/>
                <a:tc hMerge="1"/>
                <a:tc hMerge="1"/>
                <a:tc hMerge="1"/>
                <a:tc hMerge="1"/>
              </a:tr>
              <a:tr h="359675">
                <a:tc>
                  <a:txBody>
                    <a:bodyPr/>
                    <a:lstStyle/>
                    <a:p>
                      <a:pPr indent="-6350" lvl="0" marL="31750" marR="0" rtl="0" algn="l">
                        <a:lnSpc>
                          <a:spcPct val="100000"/>
                        </a:lnSpc>
                        <a:spcBef>
                          <a:spcPts val="0"/>
                        </a:spcBef>
                        <a:spcAft>
                          <a:spcPts val="0"/>
                        </a:spcAft>
                        <a:buNone/>
                      </a:pPr>
                      <a:r>
                        <a:rPr b="0" lang="en-US" sz="1600" u="none" cap="none" strike="noStrike">
                          <a:latin typeface="Calibri"/>
                          <a:ea typeface="Calibri"/>
                          <a:cs typeface="Calibri"/>
                          <a:sym typeface="Calibri"/>
                        </a:rPr>
                        <a:t>Tertiary Oil Fields</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0" rtl="0" algn="l">
                        <a:spcBef>
                          <a:spcPts val="0"/>
                        </a:spcBef>
                        <a:spcAft>
                          <a:spcPts val="0"/>
                        </a:spcAft>
                        <a:buNone/>
                      </a:pPr>
                      <a:r>
                        <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0" rtl="0" algn="l">
                        <a:spcBef>
                          <a:spcPts val="0"/>
                        </a:spcBef>
                        <a:spcAft>
                          <a:spcPts val="0"/>
                        </a:spcAft>
                        <a:buNone/>
                      </a:pPr>
                      <a:r>
                        <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0" rtl="0" algn="l">
                        <a:spcBef>
                          <a:spcPts val="0"/>
                        </a:spcBef>
                        <a:spcAft>
                          <a:spcPts val="0"/>
                        </a:spcAft>
                        <a:buNone/>
                      </a:pPr>
                      <a:r>
                        <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r>
              <a:tr h="346200">
                <a:tc>
                  <a:txBody>
                    <a:bodyPr/>
                    <a:lstStyle/>
                    <a:p>
                      <a:pPr indent="-2540" lvl="0" marL="307340" marR="0" rtl="0" algn="l">
                        <a:lnSpc>
                          <a:spcPct val="100000"/>
                        </a:lnSpc>
                        <a:spcBef>
                          <a:spcPts val="0"/>
                        </a:spcBef>
                        <a:spcAft>
                          <a:spcPts val="0"/>
                        </a:spcAft>
                        <a:buNone/>
                      </a:pPr>
                      <a:r>
                        <a:rPr b="0" lang="en-US" sz="1600" u="none" cap="none" strike="noStrike">
                          <a:latin typeface="Calibri"/>
                          <a:ea typeface="Calibri"/>
                          <a:cs typeface="Calibri"/>
                          <a:sym typeface="Calibri"/>
                        </a:rPr>
                        <a:t>Gulf Coast Region</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600" u="none" cap="none" strike="noStrike">
                          <a:latin typeface="Calibri"/>
                          <a:ea typeface="Calibri"/>
                          <a:cs typeface="Calibri"/>
                          <a:sym typeface="Calibri"/>
                        </a:rPr>
                        <a:t>$2.11</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600" u="none" cap="none" strike="noStrike">
                          <a:latin typeface="Calibri"/>
                          <a:ea typeface="Calibri"/>
                          <a:cs typeface="Calibri"/>
                          <a:sym typeface="Calibri"/>
                        </a:rPr>
                        <a:t>$0.60</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2384" rtl="0" algn="r">
                        <a:lnSpc>
                          <a:spcPct val="100000"/>
                        </a:lnSpc>
                        <a:spcBef>
                          <a:spcPts val="0"/>
                        </a:spcBef>
                        <a:spcAft>
                          <a:spcPts val="0"/>
                        </a:spcAft>
                        <a:buNone/>
                      </a:pPr>
                      <a:r>
                        <a:rPr b="0" lang="en-US" sz="1600" u="none" cap="none" strike="noStrike">
                          <a:latin typeface="Calibri"/>
                          <a:ea typeface="Calibri"/>
                          <a:cs typeface="Calibri"/>
                          <a:sym typeface="Calibri"/>
                        </a:rPr>
                        <a:t>$(1.95)</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$(0.98)</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$(0.82)</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$(0.81)</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$(1.35)</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$(1.58)</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46200">
                <a:tc>
                  <a:txBody>
                    <a:bodyPr/>
                    <a:lstStyle/>
                    <a:p>
                      <a:pPr indent="-2540" lvl="0" marL="307340" marR="0" rtl="0" algn="l">
                        <a:lnSpc>
                          <a:spcPct val="100000"/>
                        </a:lnSpc>
                        <a:spcBef>
                          <a:spcPts val="0"/>
                        </a:spcBef>
                        <a:spcAft>
                          <a:spcPts val="0"/>
                        </a:spcAft>
                        <a:buNone/>
                      </a:pPr>
                      <a:r>
                        <a:rPr b="0" lang="en-US" sz="1600" u="none" cap="none" strike="noStrike">
                          <a:latin typeface="Calibri"/>
                          <a:ea typeface="Calibri"/>
                          <a:cs typeface="Calibri"/>
                          <a:sym typeface="Calibri"/>
                        </a:rPr>
                        <a:t>Rocky Mountain Region</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600" u="none" cap="none" strike="noStrike">
                          <a:latin typeface="Calibri"/>
                          <a:ea typeface="Calibri"/>
                          <a:cs typeface="Calibri"/>
                          <a:sym typeface="Calibri"/>
                        </a:rPr>
                        <a:t>(11.10)</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(2.74)</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600" u="none" cap="none" strike="noStrike">
                          <a:latin typeface="Calibri"/>
                          <a:ea typeface="Calibri"/>
                          <a:cs typeface="Calibri"/>
                          <a:sym typeface="Calibri"/>
                        </a:rPr>
                        <a:t>(3.09)</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(2.43)</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(2.01)</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(1.74)</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(2.16)</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(1.74)</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46200">
                <a:tc>
                  <a:txBody>
                    <a:bodyPr/>
                    <a:lstStyle/>
                    <a:p>
                      <a:pPr indent="-6350" lvl="0" marL="31750" marR="0" rtl="0" algn="l">
                        <a:lnSpc>
                          <a:spcPct val="100000"/>
                        </a:lnSpc>
                        <a:spcBef>
                          <a:spcPts val="0"/>
                        </a:spcBef>
                        <a:spcAft>
                          <a:spcPts val="0"/>
                        </a:spcAft>
                        <a:buNone/>
                      </a:pPr>
                      <a:r>
                        <a:rPr b="0" lang="en-US" sz="1600" u="none" cap="none" strike="noStrike">
                          <a:latin typeface="Calibri"/>
                          <a:ea typeface="Calibri"/>
                          <a:cs typeface="Calibri"/>
                          <a:sym typeface="Calibri"/>
                        </a:rPr>
                        <a:t>Gulf Coast Non-Tertiary</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600" u="none" cap="none" strike="noStrike">
                          <a:latin typeface="Calibri"/>
                          <a:ea typeface="Calibri"/>
                          <a:cs typeface="Calibri"/>
                          <a:sym typeface="Calibri"/>
                        </a:rPr>
                        <a:t>(0.28)</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(0.19)</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600" u="none" cap="none" strike="noStrike">
                          <a:latin typeface="Calibri"/>
                          <a:ea typeface="Calibri"/>
                          <a:cs typeface="Calibri"/>
                          <a:sym typeface="Calibri"/>
                        </a:rPr>
                        <a:t>(1.95)</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(3.16)</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(0.36)</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(0.79)</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(1.89)</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(0.42)</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46200">
                <a:tc>
                  <a:txBody>
                    <a:bodyPr/>
                    <a:lstStyle/>
                    <a:p>
                      <a:pPr indent="-6350" lvl="0" marL="31750" marR="0" rtl="0" algn="l">
                        <a:lnSpc>
                          <a:spcPct val="100000"/>
                        </a:lnSpc>
                        <a:spcBef>
                          <a:spcPts val="0"/>
                        </a:spcBef>
                        <a:spcAft>
                          <a:spcPts val="0"/>
                        </a:spcAft>
                        <a:buNone/>
                      </a:pPr>
                      <a:r>
                        <a:rPr b="0" lang="en-US" sz="1600" u="none" cap="none" strike="noStrike">
                          <a:latin typeface="Calibri"/>
                          <a:ea typeface="Calibri"/>
                          <a:cs typeface="Calibri"/>
                          <a:sym typeface="Calibri"/>
                        </a:rPr>
                        <a:t>Cedar Creek Anticline</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600" u="none" cap="none" strike="noStrike">
                          <a:latin typeface="Calibri"/>
                          <a:ea typeface="Calibri"/>
                          <a:cs typeface="Calibri"/>
                          <a:sym typeface="Calibri"/>
                        </a:rPr>
                        <a:t>(9.78)</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(5.49)</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600" u="none" cap="none" strike="noStrike">
                          <a:latin typeface="Calibri"/>
                          <a:ea typeface="Calibri"/>
                          <a:cs typeface="Calibri"/>
                          <a:sym typeface="Calibri"/>
                        </a:rPr>
                        <a:t>(4.82)</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(3.77)</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(2.90)</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(2.04)</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(3.77)</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(2.08)</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46200">
                <a:tc>
                  <a:txBody>
                    <a:bodyPr/>
                    <a:lstStyle/>
                    <a:p>
                      <a:pPr indent="-6350" lvl="0" marL="31750" marR="0" rtl="0" algn="l">
                        <a:lnSpc>
                          <a:spcPct val="100000"/>
                        </a:lnSpc>
                        <a:spcBef>
                          <a:spcPts val="0"/>
                        </a:spcBef>
                        <a:spcAft>
                          <a:spcPts val="0"/>
                        </a:spcAft>
                        <a:buNone/>
                      </a:pPr>
                      <a:r>
                        <a:rPr b="0" lang="en-US" sz="1600" u="none" cap="none" strike="noStrike">
                          <a:latin typeface="Calibri"/>
                          <a:ea typeface="Calibri"/>
                          <a:cs typeface="Calibri"/>
                          <a:sym typeface="Calibri"/>
                        </a:rPr>
                        <a:t>Other Rockies Non-Tertiary</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600" u="none" cap="none" strike="noStrike">
                          <a:latin typeface="Calibri"/>
                          <a:ea typeface="Calibri"/>
                          <a:cs typeface="Calibri"/>
                          <a:sym typeface="Calibri"/>
                        </a:rPr>
                        <a:t>(12.03)</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(8.12)</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600" u="none" cap="none" strike="noStrike">
                          <a:latin typeface="Calibri"/>
                          <a:ea typeface="Calibri"/>
                          <a:cs typeface="Calibri"/>
                          <a:sym typeface="Calibri"/>
                        </a:rPr>
                        <a:t>(8.90)</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(7.66)</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(6.33)</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(3.44)</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(8.63)</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600" u="none" cap="none" strike="noStrike">
                          <a:latin typeface="Calibri"/>
                          <a:ea typeface="Calibri"/>
                          <a:cs typeface="Calibri"/>
                          <a:sym typeface="Calibri"/>
                        </a:rPr>
                        <a:t>(3.41)</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46200">
                <a:tc>
                  <a:txBody>
                    <a:bodyPr/>
                    <a:lstStyle/>
                    <a:p>
                      <a:pPr indent="-1269" lvl="0" marL="39370" marR="0" rtl="0" algn="l">
                        <a:lnSpc>
                          <a:spcPct val="100000"/>
                        </a:lnSpc>
                        <a:spcBef>
                          <a:spcPts val="0"/>
                        </a:spcBef>
                        <a:spcAft>
                          <a:spcPts val="0"/>
                        </a:spcAft>
                        <a:buNone/>
                      </a:pPr>
                      <a:r>
                        <a:rPr b="0" lang="en-US" sz="1600" u="none" cap="none" strike="noStrike">
                          <a:solidFill>
                            <a:srgbClr val="FFFFFF"/>
                          </a:solidFill>
                          <a:latin typeface="Calibri"/>
                          <a:ea typeface="Calibri"/>
                          <a:cs typeface="Calibri"/>
                          <a:sym typeface="Calibri"/>
                        </a:rPr>
                        <a:t>Denbury Totals</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750" rtl="0" algn="r">
                        <a:lnSpc>
                          <a:spcPct val="100000"/>
                        </a:lnSpc>
                        <a:spcBef>
                          <a:spcPts val="0"/>
                        </a:spcBef>
                        <a:spcAft>
                          <a:spcPts val="0"/>
                        </a:spcAft>
                        <a:buNone/>
                      </a:pPr>
                      <a:r>
                        <a:rPr b="0" lang="en-US" sz="1600" u="none" cap="none" strike="noStrike">
                          <a:solidFill>
                            <a:srgbClr val="FFFFFF"/>
                          </a:solidFill>
                          <a:latin typeface="Calibri"/>
                          <a:ea typeface="Calibri"/>
                          <a:cs typeface="Calibri"/>
                          <a:sym typeface="Calibri"/>
                        </a:rPr>
                        <a:t>$(2.21)</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600" u="none" cap="none" strike="noStrike">
                          <a:solidFill>
                            <a:srgbClr val="FFFFFF"/>
                          </a:solidFill>
                          <a:latin typeface="Calibri"/>
                          <a:ea typeface="Calibri"/>
                          <a:cs typeface="Calibri"/>
                          <a:sym typeface="Calibri"/>
                        </a:rPr>
                        <a:t>$(1.55)</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2384" rtl="0" algn="r">
                        <a:lnSpc>
                          <a:spcPct val="100000"/>
                        </a:lnSpc>
                        <a:spcBef>
                          <a:spcPts val="0"/>
                        </a:spcBef>
                        <a:spcAft>
                          <a:spcPts val="0"/>
                        </a:spcAft>
                        <a:buNone/>
                      </a:pPr>
                      <a:r>
                        <a:rPr b="0" lang="en-US" sz="1600" u="none" cap="none" strike="noStrike">
                          <a:solidFill>
                            <a:srgbClr val="FFFFFF"/>
                          </a:solidFill>
                          <a:latin typeface="Calibri"/>
                          <a:ea typeface="Calibri"/>
                          <a:cs typeface="Calibri"/>
                          <a:sym typeface="Calibri"/>
                        </a:rPr>
                        <a:t>$(3.02)</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600" u="none" cap="none" strike="noStrike">
                          <a:solidFill>
                            <a:srgbClr val="FFFFFF"/>
                          </a:solidFill>
                          <a:latin typeface="Calibri"/>
                          <a:ea typeface="Calibri"/>
                          <a:cs typeface="Calibri"/>
                          <a:sym typeface="Calibri"/>
                        </a:rPr>
                        <a:t>$(2.18)</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600" u="none" cap="none" strike="noStrike">
                          <a:solidFill>
                            <a:srgbClr val="FFFFFF"/>
                          </a:solidFill>
                          <a:latin typeface="Calibri"/>
                          <a:ea typeface="Calibri"/>
                          <a:cs typeface="Calibri"/>
                          <a:sym typeface="Calibri"/>
                        </a:rPr>
                        <a:t>$(1.57)</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600" u="none" cap="none" strike="noStrike">
                          <a:solidFill>
                            <a:srgbClr val="FFFFFF"/>
                          </a:solidFill>
                          <a:latin typeface="Calibri"/>
                          <a:ea typeface="Calibri"/>
                          <a:cs typeface="Calibri"/>
                          <a:sym typeface="Calibri"/>
                        </a:rPr>
                        <a:t>$(1.22)</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600" u="none" cap="none" strike="noStrike">
                          <a:solidFill>
                            <a:srgbClr val="FFFFFF"/>
                          </a:solidFill>
                          <a:latin typeface="Calibri"/>
                          <a:ea typeface="Calibri"/>
                          <a:cs typeface="Calibri"/>
                          <a:sym typeface="Calibri"/>
                        </a:rPr>
                        <a:t>$(2.29)</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600" u="none" cap="none" strike="noStrike">
                          <a:solidFill>
                            <a:srgbClr val="FFFFFF"/>
                          </a:solidFill>
                          <a:latin typeface="Calibri"/>
                          <a:ea typeface="Calibri"/>
                          <a:cs typeface="Calibri"/>
                          <a:sym typeface="Calibri"/>
                        </a:rPr>
                        <a:t>$(1.64)</a:t>
                      </a:r>
                      <a:endParaRPr sz="16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29"/>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19" name="Google Shape;1219;p29"/>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20" name="Google Shape;1220;p29"/>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Analysis of Total Operating Costs</a:t>
            </a:r>
            <a:endParaRPr/>
          </a:p>
        </p:txBody>
      </p:sp>
      <p:sp>
        <p:nvSpPr>
          <p:cNvPr id="1221" name="Google Shape;1221;p29"/>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1222" name="Google Shape;1222;p29"/>
          <p:cNvSpPr txBox="1"/>
          <p:nvPr>
            <p:ph idx="10" type="dt"/>
          </p:nvPr>
        </p:nvSpPr>
        <p:spPr>
          <a:xfrm>
            <a:off x="5493250" y="6543250"/>
            <a:ext cx="12858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3"/>
              </a:rPr>
              <a:t>www.denbury.com</a:t>
            </a:r>
            <a:endParaRPr/>
          </a:p>
        </p:txBody>
      </p:sp>
      <p:sp>
        <p:nvSpPr>
          <p:cNvPr id="1223" name="Google Shape;1223;p29"/>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graphicFrame>
        <p:nvGraphicFramePr>
          <p:cNvPr id="1224" name="Google Shape;1224;p29"/>
          <p:cNvGraphicFramePr/>
          <p:nvPr/>
        </p:nvGraphicFramePr>
        <p:xfrm>
          <a:off x="252463" y="1110488"/>
          <a:ext cx="3000000" cy="3000000"/>
        </p:xfrm>
        <a:graphic>
          <a:graphicData uri="http://schemas.openxmlformats.org/drawingml/2006/table">
            <a:tbl>
              <a:tblPr bandRow="1" firstRow="1">
                <a:noFill/>
                <a:tableStyleId>{E4D8673B-3A77-4B9D-A894-8CF66577AF22}</a:tableStyleId>
              </a:tblPr>
              <a:tblGrid>
                <a:gridCol w="2776350"/>
                <a:gridCol w="795025"/>
                <a:gridCol w="795025"/>
                <a:gridCol w="795025"/>
                <a:gridCol w="795025"/>
                <a:gridCol w="794900"/>
                <a:gridCol w="795025"/>
                <a:gridCol w="795025"/>
                <a:gridCol w="795025"/>
              </a:tblGrid>
              <a:tr h="273800">
                <a:tc gridSpan="9">
                  <a:txBody>
                    <a:bodyPr/>
                    <a:lstStyle/>
                    <a:p>
                      <a:pPr indent="-634" lvl="0" marL="38735"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Total Operating Costs $/BOE</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hMerge="1"/>
                <a:tc hMerge="1"/>
                <a:tc hMerge="1"/>
                <a:tc hMerge="1"/>
                <a:tc hMerge="1"/>
                <a:tc hMerge="1"/>
                <a:tc hMerge="1"/>
                <a:tc hMerge="1"/>
              </a:tr>
              <a:tr h="292600">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1904" lvl="0" marL="217804"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2014</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1904" lvl="0" marL="217804"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2015</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12064" lvl="0" marL="202565"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1Q16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12064" lvl="0" marL="202565"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2Q16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12064" lvl="0" marL="202565"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3Q16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0" lvl="0" marL="20320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4Q16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1904" lvl="0" marL="217804"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0" lvl="0" marL="20320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1Q17</a:t>
                      </a:r>
                      <a:endParaRPr sz="1400" u="none" cap="none" strike="noStrike">
                        <a:latin typeface="Calibri"/>
                        <a:ea typeface="Calibri"/>
                        <a:cs typeface="Calibri"/>
                        <a:sym typeface="Calibri"/>
                      </a:endParaRPr>
                    </a:p>
                  </a:txBody>
                  <a:tcPr marT="0" marB="0" marR="0" marL="0">
                    <a:lnR cap="flat" cmpd="sng" w="12700">
                      <a:solidFill>
                        <a:srgbClr val="BEBEBE"/>
                      </a:solidFill>
                      <a:prstDash val="solid"/>
                      <a:round/>
                      <a:headEnd len="sm" w="sm" type="none"/>
                      <a:tailEnd len="sm" w="sm" type="none"/>
                    </a:lnR>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r>
              <a:tr h="304800">
                <a:tc>
                  <a:txBody>
                    <a:bodyPr/>
                    <a:lstStyle/>
                    <a:p>
                      <a:pPr indent="-634" lvl="0" marL="38735" marR="0" rtl="0" algn="l">
                        <a:lnSpc>
                          <a:spcPct val="100000"/>
                        </a:lnSpc>
                        <a:spcBef>
                          <a:spcPts val="0"/>
                        </a:spcBef>
                        <a:spcAft>
                          <a:spcPts val="0"/>
                        </a:spcAft>
                        <a:buNone/>
                      </a:pPr>
                      <a:r>
                        <a:rPr b="0" lang="en-US" sz="1400" u="none" cap="none" strike="noStrike">
                          <a:latin typeface="Calibri"/>
                          <a:ea typeface="Calibri"/>
                          <a:cs typeface="Calibri"/>
                          <a:sym typeface="Calibri"/>
                        </a:rPr>
                        <a:t>CO</a:t>
                      </a:r>
                      <a:r>
                        <a:rPr b="0" baseline="-25000" lang="en-US" sz="1350" u="none" cap="none" strike="noStrike">
                          <a:latin typeface="Calibri"/>
                          <a:ea typeface="Calibri"/>
                          <a:cs typeface="Calibri"/>
                          <a:sym typeface="Calibri"/>
                        </a:rPr>
                        <a:t>2 </a:t>
                      </a:r>
                      <a:r>
                        <a:rPr b="0" lang="en-US" sz="1400" u="none" cap="none" strike="noStrike">
                          <a:latin typeface="Calibri"/>
                          <a:ea typeface="Calibri"/>
                          <a:cs typeface="Calibri"/>
                          <a:sym typeface="Calibri"/>
                        </a:rPr>
                        <a:t>Costs</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$3.79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$2.66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$1.97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$2.13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$2.17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$2.40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$2.16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$2.86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634" lvl="0" marL="38735" marR="0" rtl="0" algn="l">
                        <a:lnSpc>
                          <a:spcPct val="100000"/>
                        </a:lnSpc>
                        <a:spcBef>
                          <a:spcPts val="0"/>
                        </a:spcBef>
                        <a:spcAft>
                          <a:spcPts val="0"/>
                        </a:spcAft>
                        <a:buNone/>
                      </a:pPr>
                      <a:r>
                        <a:rPr b="0" lang="en-US" sz="1400" u="none" cap="none" strike="noStrike">
                          <a:latin typeface="Calibri"/>
                          <a:ea typeface="Calibri"/>
                          <a:cs typeface="Calibri"/>
                          <a:sym typeface="Calibri"/>
                        </a:rPr>
                        <a:t>Power &amp; Fuel</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5.93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5.59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5.26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5.02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5.39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5.53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5.29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5.93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634" lvl="0" marL="38735" marR="0" rtl="0" algn="l">
                        <a:lnSpc>
                          <a:spcPct val="100000"/>
                        </a:lnSpc>
                        <a:spcBef>
                          <a:spcPts val="0"/>
                        </a:spcBef>
                        <a:spcAft>
                          <a:spcPts val="0"/>
                        </a:spcAft>
                        <a:buNone/>
                      </a:pPr>
                      <a:r>
                        <a:rPr b="0" lang="en-US" sz="1400" u="none" cap="none" strike="noStrike">
                          <a:latin typeface="Calibri"/>
                          <a:ea typeface="Calibri"/>
                          <a:cs typeface="Calibri"/>
                          <a:sym typeface="Calibri"/>
                        </a:rPr>
                        <a:t>Labor &amp; Overhead</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5.44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5.31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5.09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5.22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5.44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5.95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5.41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6.34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634" lvl="0" marL="38735" marR="0" rtl="0" algn="l">
                        <a:lnSpc>
                          <a:spcPct val="100000"/>
                        </a:lnSpc>
                        <a:spcBef>
                          <a:spcPts val="0"/>
                        </a:spcBef>
                        <a:spcAft>
                          <a:spcPts val="0"/>
                        </a:spcAft>
                        <a:buNone/>
                      </a:pPr>
                      <a:r>
                        <a:rPr b="0" lang="en-US" sz="1400" u="none" cap="none" strike="noStrike">
                          <a:latin typeface="Calibri"/>
                          <a:ea typeface="Calibri"/>
                          <a:cs typeface="Calibri"/>
                          <a:sym typeface="Calibri"/>
                        </a:rPr>
                        <a:t>Repairs &amp; Maintenance</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1.45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1.33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0.80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0.73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0.98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0.83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0.84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0.95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634" lvl="0" marL="38735" marR="0" rtl="0" algn="l">
                        <a:lnSpc>
                          <a:spcPct val="100000"/>
                        </a:lnSpc>
                        <a:spcBef>
                          <a:spcPts val="0"/>
                        </a:spcBef>
                        <a:spcAft>
                          <a:spcPts val="0"/>
                        </a:spcAft>
                        <a:buNone/>
                      </a:pPr>
                      <a:r>
                        <a:rPr b="0" lang="en-US" sz="1400" u="none" cap="none" strike="noStrike">
                          <a:latin typeface="Calibri"/>
                          <a:ea typeface="Calibri"/>
                          <a:cs typeface="Calibri"/>
                          <a:sym typeface="Calibri"/>
                        </a:rPr>
                        <a:t>Chemicals</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1.37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1.14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0.97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0.90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1.18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1.06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1.02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1.15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634" lvl="0" marL="38735" marR="0" rtl="0" algn="l">
                        <a:lnSpc>
                          <a:spcPct val="100000"/>
                        </a:lnSpc>
                        <a:spcBef>
                          <a:spcPts val="0"/>
                        </a:spcBef>
                        <a:spcAft>
                          <a:spcPts val="0"/>
                        </a:spcAft>
                        <a:buNone/>
                      </a:pPr>
                      <a:r>
                        <a:rPr b="0" lang="en-US" sz="1400" u="none" cap="none" strike="noStrike">
                          <a:latin typeface="Calibri"/>
                          <a:ea typeface="Calibri"/>
                          <a:cs typeface="Calibri"/>
                          <a:sym typeface="Calibri"/>
                        </a:rPr>
                        <a:t>Workovers</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4.23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2.40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1.22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1.99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2.02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2.33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1.87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2.65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634" lvl="0" marL="38735" marR="0" rtl="0" algn="l">
                        <a:lnSpc>
                          <a:spcPct val="100000"/>
                        </a:lnSpc>
                        <a:spcBef>
                          <a:spcPts val="0"/>
                        </a:spcBef>
                        <a:spcAft>
                          <a:spcPts val="0"/>
                        </a:spcAft>
                        <a:buNone/>
                      </a:pPr>
                      <a:r>
                        <a:rPr b="0" lang="en-US" sz="1400" u="none" cap="none" strike="noStrike">
                          <a:latin typeface="Calibri"/>
                          <a:ea typeface="Calibri"/>
                          <a:cs typeface="Calibri"/>
                          <a:sym typeface="Calibri"/>
                        </a:rPr>
                        <a:t>Other</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1.89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1.38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0.92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1.05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1.05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0.88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0.97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1.23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634" lvl="0" marL="38735"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Total Normalized LOE</a:t>
                      </a:r>
                      <a:r>
                        <a:rPr b="0" baseline="30000" lang="en-US" sz="1350" u="none" cap="none" strike="noStrike">
                          <a:solidFill>
                            <a:srgbClr val="FFFFFF"/>
                          </a:solidFill>
                          <a:latin typeface="Calibri"/>
                          <a:ea typeface="Calibri"/>
                          <a:cs typeface="Calibri"/>
                          <a:sym typeface="Calibri"/>
                        </a:rPr>
                        <a:t>(1)</a:t>
                      </a:r>
                      <a:endParaRPr baseline="30000" sz="135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$24.10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$19.81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$16.23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$17.04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$18.23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$18.98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$17.56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$21.11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r>
              <a:tr h="304800">
                <a:tc>
                  <a:txBody>
                    <a:bodyPr/>
                    <a:lstStyle/>
                    <a:p>
                      <a:pPr indent="-634" lvl="0" marL="38735" marR="0" rtl="0" algn="l">
                        <a:lnSpc>
                          <a:spcPct val="100000"/>
                        </a:lnSpc>
                        <a:spcBef>
                          <a:spcPts val="0"/>
                        </a:spcBef>
                        <a:spcAft>
                          <a:spcPts val="0"/>
                        </a:spcAft>
                        <a:buNone/>
                      </a:pPr>
                      <a:r>
                        <a:rPr b="0" lang="en-US" sz="1400" u="none" cap="none" strike="noStrike">
                          <a:latin typeface="Calibri"/>
                          <a:ea typeface="Calibri"/>
                          <a:cs typeface="Calibri"/>
                          <a:sym typeface="Calibri"/>
                        </a:rPr>
                        <a:t>Special or Unusual Items</a:t>
                      </a:r>
                      <a:r>
                        <a:rPr b="0" baseline="30000" lang="en-US" sz="1350" u="none" cap="none" strike="noStrike">
                          <a:latin typeface="Calibri"/>
                          <a:ea typeface="Calibri"/>
                          <a:cs typeface="Calibri"/>
                          <a:sym typeface="Calibri"/>
                        </a:rPr>
                        <a:t>(2)</a:t>
                      </a:r>
                      <a:endParaRPr baseline="30000" sz="135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2384" rtl="0" algn="r">
                        <a:lnSpc>
                          <a:spcPct val="100000"/>
                        </a:lnSpc>
                        <a:spcBef>
                          <a:spcPts val="0"/>
                        </a:spcBef>
                        <a:spcAft>
                          <a:spcPts val="0"/>
                        </a:spcAft>
                        <a:buNone/>
                      </a:pPr>
                      <a:r>
                        <a:rPr b="0" lang="en-US" sz="1400" u="none" cap="none" strike="noStrike">
                          <a:latin typeface="Calibri"/>
                          <a:ea typeface="Calibri"/>
                          <a:cs typeface="Calibri"/>
                          <a:sym typeface="Calibri"/>
                        </a:rPr>
                        <a:t>(0.26)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(0.51)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634" lvl="0" marL="38735" marR="0" rtl="0" algn="l">
                        <a:lnSpc>
                          <a:spcPct val="100000"/>
                        </a:lnSpc>
                        <a:spcBef>
                          <a:spcPts val="0"/>
                        </a:spcBef>
                        <a:spcAft>
                          <a:spcPts val="0"/>
                        </a:spcAft>
                        <a:buNone/>
                      </a:pPr>
                      <a:r>
                        <a:rPr b="0" lang="en-US" sz="1400" u="none" cap="none" strike="noStrike">
                          <a:latin typeface="Calibri"/>
                          <a:ea typeface="Calibri"/>
                          <a:cs typeface="Calibri"/>
                          <a:sym typeface="Calibri"/>
                        </a:rPr>
                        <a:t>Thompson Field Repair Costs</a:t>
                      </a:r>
                      <a:r>
                        <a:rPr b="0" baseline="30000" lang="en-US" sz="1350" u="none" cap="none" strike="noStrike">
                          <a:latin typeface="Calibri"/>
                          <a:ea typeface="Calibri"/>
                          <a:cs typeface="Calibri"/>
                          <a:sym typeface="Calibri"/>
                        </a:rPr>
                        <a:t>(3)</a:t>
                      </a:r>
                      <a:endParaRPr baseline="30000" sz="135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0.07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0.59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0.15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634" lvl="0" marL="38735"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Total LOE</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$23.84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$19.37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$16.23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$17.04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$18.82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$18.98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$17.71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048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$21.11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r>
              <a:tr h="326125">
                <a:tc gridSpan="9">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tcPr>
                </a:tc>
                <a:tc hMerge="1"/>
                <a:tc hMerge="1"/>
                <a:tc hMerge="1"/>
                <a:tc hMerge="1"/>
                <a:tc hMerge="1"/>
                <a:tc hMerge="1"/>
                <a:tc hMerge="1"/>
                <a:tc hMerge="1"/>
              </a:tr>
              <a:tr h="304800">
                <a:tc gridSpan="9">
                  <a:txBody>
                    <a:bodyPr/>
                    <a:lstStyle/>
                    <a:p>
                      <a:pPr indent="-634" lvl="0" marL="38735"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Oil Pricing</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solidFill>
                      <a:srgbClr val="00467C"/>
                    </a:solidFill>
                  </a:tcPr>
                </a:tc>
                <a:tc hMerge="1"/>
                <a:tc hMerge="1"/>
                <a:tc hMerge="1"/>
                <a:tc hMerge="1"/>
                <a:tc hMerge="1"/>
                <a:tc hMerge="1"/>
                <a:tc hMerge="1"/>
                <a:tc hMerge="1"/>
              </a:tr>
              <a:tr h="304800">
                <a:tc>
                  <a:txBody>
                    <a:bodyPr/>
                    <a:lstStyle/>
                    <a:p>
                      <a:pPr indent="-634" lvl="0" marL="38735" marR="0" rtl="0" algn="l">
                        <a:lnSpc>
                          <a:spcPct val="100000"/>
                        </a:lnSpc>
                        <a:spcBef>
                          <a:spcPts val="0"/>
                        </a:spcBef>
                        <a:spcAft>
                          <a:spcPts val="0"/>
                        </a:spcAft>
                        <a:buNone/>
                      </a:pPr>
                      <a:r>
                        <a:rPr b="0" lang="en-US" sz="1400" u="none" cap="none" strike="noStrike">
                          <a:latin typeface="Calibri"/>
                          <a:ea typeface="Calibri"/>
                          <a:cs typeface="Calibri"/>
                          <a:sym typeface="Calibri"/>
                        </a:rPr>
                        <a:t>NYMEX Oil Price</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$92.95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$48.85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$33.73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$45.56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$45.02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$49.25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$43.41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$51.95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B cap="flat" cmpd="sng" w="12700">
                      <a:solidFill>
                        <a:srgbClr val="D9D9D9"/>
                      </a:solidFill>
                      <a:prstDash val="solid"/>
                      <a:round/>
                      <a:headEnd len="sm" w="sm" type="none"/>
                      <a:tailEnd len="sm" w="sm" type="none"/>
                    </a:lnB>
                  </a:tcPr>
                </a:tc>
              </a:tr>
              <a:tr h="304800">
                <a:tc>
                  <a:txBody>
                    <a:bodyPr/>
                    <a:lstStyle/>
                    <a:p>
                      <a:pPr indent="-634" lvl="0" marL="38735" marR="0" rtl="0" algn="l">
                        <a:lnSpc>
                          <a:spcPct val="100000"/>
                        </a:lnSpc>
                        <a:spcBef>
                          <a:spcPts val="0"/>
                        </a:spcBef>
                        <a:spcAft>
                          <a:spcPts val="0"/>
                        </a:spcAft>
                        <a:buNone/>
                      </a:pPr>
                      <a:r>
                        <a:rPr b="0" lang="en-US" sz="1400" u="none" cap="none" strike="noStrike">
                          <a:latin typeface="Calibri"/>
                          <a:ea typeface="Calibri"/>
                          <a:cs typeface="Calibri"/>
                          <a:sym typeface="Calibri"/>
                        </a:rPr>
                        <a:t>Realized Oil Price</a:t>
                      </a:r>
                      <a:r>
                        <a:rPr b="0" baseline="30000" lang="en-US" sz="1350" u="none" cap="none" strike="noStrike">
                          <a:latin typeface="Calibri"/>
                          <a:ea typeface="Calibri"/>
                          <a:cs typeface="Calibri"/>
                          <a:sym typeface="Calibri"/>
                        </a:rPr>
                        <a:t>(4)</a:t>
                      </a:r>
                      <a:endParaRPr baseline="30000" sz="135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$90.74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$47.30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$30.71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$43.38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$43.45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$48.03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$41.12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E7E6E6"/>
                    </a:solidFill>
                  </a:tcPr>
                </a:tc>
                <a:tc>
                  <a:txBody>
                    <a:bodyPr/>
                    <a:lstStyle/>
                    <a:p>
                      <a:pPr indent="0" lvl="0" marL="0" marR="30480" rtl="0" algn="r">
                        <a:lnSpc>
                          <a:spcPct val="100000"/>
                        </a:lnSpc>
                        <a:spcBef>
                          <a:spcPts val="0"/>
                        </a:spcBef>
                        <a:spcAft>
                          <a:spcPts val="0"/>
                        </a:spcAft>
                        <a:buNone/>
                      </a:pPr>
                      <a:r>
                        <a:rPr b="0" lang="en-US" sz="1400" u="none" cap="none" strike="noStrike">
                          <a:latin typeface="Calibri"/>
                          <a:ea typeface="Calibri"/>
                          <a:cs typeface="Calibri"/>
                          <a:sym typeface="Calibri"/>
                        </a:rPr>
                        <a:t>$50.31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tcPr>
                </a:tc>
              </a:tr>
            </a:tbl>
          </a:graphicData>
        </a:graphic>
      </p:graphicFrame>
      <p:sp>
        <p:nvSpPr>
          <p:cNvPr id="1225" name="Google Shape;1225;p29"/>
          <p:cNvSpPr txBox="1"/>
          <p:nvPr/>
        </p:nvSpPr>
        <p:spPr>
          <a:xfrm>
            <a:off x="9676256" y="2094357"/>
            <a:ext cx="2202815" cy="2915285"/>
          </a:xfrm>
          <a:prstGeom prst="rect">
            <a:avLst/>
          </a:prstGeom>
          <a:noFill/>
          <a:ln>
            <a:noFill/>
          </a:ln>
        </p:spPr>
        <p:txBody>
          <a:bodyPr anchorCtr="0" anchor="t" bIns="0" lIns="0" spcFirstLastPara="1" rIns="0" wrap="square" tIns="0">
            <a:noAutofit/>
          </a:bodyPr>
          <a:lstStyle/>
          <a:p>
            <a:pPr indent="-228600" lvl="0" marL="241300" marR="146685"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Normalized LOE excludes special or  unusual items and Thompson Field  repair costs (see footnote 2 and 3  below), but includes $12MM of  workover expenses at Riley Ridge  during 2014.</a:t>
            </a:r>
            <a:endParaRPr sz="1000">
              <a:latin typeface="Calibri"/>
              <a:ea typeface="Calibri"/>
              <a:cs typeface="Calibri"/>
              <a:sym typeface="Calibri"/>
            </a:endParaRPr>
          </a:p>
          <a:p>
            <a:pPr indent="-228600" lvl="0" marL="241300" marR="5080"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Special or unusual items consist of  Delhi remediation charges, net of  insurance reimbursements ($7MM) in  2014, and a reimbursement for a  retroactive utility rate adjustment  ($10MM) and an insurance  reimbursement for previous well  control costs ($4MM), both in 2015.</a:t>
            </a:r>
            <a:endParaRPr sz="1000">
              <a:latin typeface="Calibri"/>
              <a:ea typeface="Calibri"/>
              <a:cs typeface="Calibri"/>
              <a:sym typeface="Calibri"/>
            </a:endParaRPr>
          </a:p>
          <a:p>
            <a:pPr indent="-228600" lvl="0" marL="241300" marR="44450"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Represents repair costs to return  Thompson Field to production  following weather-related flooding in  2Q16 and 2Q15.</a:t>
            </a:r>
            <a:endParaRPr sz="1000">
              <a:latin typeface="Calibri"/>
              <a:ea typeface="Calibri"/>
              <a:cs typeface="Calibri"/>
              <a:sym typeface="Calibri"/>
            </a:endParaRPr>
          </a:p>
          <a:p>
            <a:pPr indent="-228600" lvl="0" marL="241300" marR="0"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Excludes derivative settlements.</a:t>
            </a:r>
            <a:endParaRPr sz="10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30"/>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31" name="Google Shape;1231;p30"/>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32" name="Google Shape;1232;p30"/>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Analysis of Tertiary Operating Costs</a:t>
            </a:r>
            <a:endParaRPr/>
          </a:p>
        </p:txBody>
      </p:sp>
      <p:sp>
        <p:nvSpPr>
          <p:cNvPr id="1233" name="Google Shape;1233;p30"/>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1234" name="Google Shape;1234;p30"/>
          <p:cNvSpPr txBox="1"/>
          <p:nvPr>
            <p:ph idx="10" type="dt"/>
          </p:nvPr>
        </p:nvSpPr>
        <p:spPr>
          <a:xfrm>
            <a:off x="5493249" y="6543250"/>
            <a:ext cx="12858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3"/>
              </a:rPr>
              <a:t>www.denbury.com</a:t>
            </a:r>
            <a:endParaRPr/>
          </a:p>
        </p:txBody>
      </p:sp>
      <p:sp>
        <p:nvSpPr>
          <p:cNvPr id="1235" name="Google Shape;1235;p30"/>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graphicFrame>
        <p:nvGraphicFramePr>
          <p:cNvPr id="1236" name="Google Shape;1236;p30"/>
          <p:cNvGraphicFramePr/>
          <p:nvPr/>
        </p:nvGraphicFramePr>
        <p:xfrm>
          <a:off x="697039" y="1332991"/>
          <a:ext cx="3000000" cy="3000000"/>
        </p:xfrm>
        <a:graphic>
          <a:graphicData uri="http://schemas.openxmlformats.org/drawingml/2006/table">
            <a:tbl>
              <a:tblPr bandRow="1" firstRow="1">
                <a:noFill/>
                <a:tableStyleId>{E4D8673B-3A77-4B9D-A894-8CF66577AF22}</a:tableStyleId>
              </a:tblPr>
              <a:tblGrid>
                <a:gridCol w="2502350"/>
                <a:gridCol w="821300"/>
                <a:gridCol w="821425"/>
                <a:gridCol w="821425"/>
                <a:gridCol w="821425"/>
                <a:gridCol w="821425"/>
                <a:gridCol w="821425"/>
                <a:gridCol w="821425"/>
                <a:gridCol w="821425"/>
              </a:tblGrid>
              <a:tr h="273800">
                <a:tc gridSpan="9">
                  <a:txBody>
                    <a:bodyPr/>
                    <a:lstStyle/>
                    <a:p>
                      <a:pPr indent="-1269" lvl="0" marL="3937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Tertiary Operating Costs $/Bbl</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467C"/>
                    </a:solidFill>
                  </a:tcPr>
                </a:tc>
                <a:tc hMerge="1"/>
                <a:tc hMerge="1"/>
                <a:tc hMerge="1"/>
                <a:tc hMerge="1"/>
                <a:tc hMerge="1"/>
                <a:tc hMerge="1"/>
                <a:tc hMerge="1"/>
                <a:tc hMerge="1"/>
              </a:tr>
              <a:tr h="292600">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2014</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0" lvl="0" marL="0" marR="7683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2015</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0" lvl="0" marL="0" marR="7556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1Q16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0" lvl="0" marL="0" marR="7556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2Q16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0" lvl="0" marL="0" marR="7556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3Q16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0" lvl="0" marL="0" marR="7556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4Q16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0" lvl="0" marL="0" marR="7620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2016</a:t>
                      </a:r>
                      <a:endParaRPr sz="1400" u="none" cap="none" strike="noStrike">
                        <a:latin typeface="Calibri"/>
                        <a:ea typeface="Calibri"/>
                        <a:cs typeface="Calibri"/>
                        <a:sym typeface="Calibri"/>
                      </a:endParaRPr>
                    </a:p>
                  </a:txBody>
                  <a:tcPr marT="0" marB="0" marR="0" marL="0">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c>
                  <a:txBody>
                    <a:bodyPr/>
                    <a:lstStyle/>
                    <a:p>
                      <a:pPr indent="0" lvl="0" marL="0" marR="692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1Q17</a:t>
                      </a:r>
                      <a:endParaRPr sz="1400" u="none" cap="none" strike="noStrike">
                        <a:latin typeface="Calibri"/>
                        <a:ea typeface="Calibri"/>
                        <a:cs typeface="Calibri"/>
                        <a:sym typeface="Calibri"/>
                      </a:endParaRPr>
                    </a:p>
                  </a:txBody>
                  <a:tcPr marT="0" marB="0" marR="0" marL="0">
                    <a:lnR cap="flat" cmpd="sng" w="12700">
                      <a:solidFill>
                        <a:srgbClr val="BEBEBE"/>
                      </a:solidFill>
                      <a:prstDash val="solid"/>
                      <a:round/>
                      <a:headEnd len="sm" w="sm" type="none"/>
                      <a:tailEnd len="sm" w="sm" type="none"/>
                    </a:lnR>
                    <a:lnT cap="flat" cmpd="sng" w="28575">
                      <a:solidFill>
                        <a:srgbClr val="FFFFFF"/>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78AE"/>
                    </a:solidFill>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CO</a:t>
                      </a:r>
                      <a:r>
                        <a:rPr b="0" baseline="-25000" lang="en-US" sz="1350" u="none" cap="none" strike="noStrike">
                          <a:latin typeface="Calibri"/>
                          <a:ea typeface="Calibri"/>
                          <a:cs typeface="Calibri"/>
                          <a:sym typeface="Calibri"/>
                        </a:rPr>
                        <a:t>2 </a:t>
                      </a:r>
                      <a:r>
                        <a:rPr b="0" lang="en-US" sz="1400" u="none" cap="none" strike="noStrike">
                          <a:latin typeface="Calibri"/>
                          <a:ea typeface="Calibri"/>
                          <a:cs typeface="Calibri"/>
                          <a:sym typeface="Calibri"/>
                        </a:rPr>
                        <a:t>Costs</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$6.87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$4.65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$3.38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$3.51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$3.59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$3.89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$3.59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$4.62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Power &amp; Fuel</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7.46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6.72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5.98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5.62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6.08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6.15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5.96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6.52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Labor &amp; Overhead</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5.04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4.81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4.54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4.18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4.45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4.78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4.49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4.99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Repairs &amp; Maintenance</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0.90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1.02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0.71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0.77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0.83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0.75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0.76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0.97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Chemicals</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1.36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1.10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0.96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1.06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1.26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1.19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1.12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1.26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Workovers</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3.15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1.85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0.85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2.04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1.55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1.94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1.59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2.13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Other</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0.90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0.62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0.47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0.50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0.31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0.34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0.39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0.39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Total Normalized LOE</a:t>
                      </a:r>
                      <a:r>
                        <a:rPr b="0" baseline="30000" lang="en-US" sz="1350" u="none" cap="none" strike="noStrike">
                          <a:solidFill>
                            <a:srgbClr val="FFFFFF"/>
                          </a:solidFill>
                          <a:latin typeface="Calibri"/>
                          <a:ea typeface="Calibri"/>
                          <a:cs typeface="Calibri"/>
                          <a:sym typeface="Calibri"/>
                        </a:rPr>
                        <a:t>(1)</a:t>
                      </a:r>
                      <a:endParaRPr baseline="30000" sz="135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$25.68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$20.77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$16.89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$17.68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$18.07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$19.04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$17.90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$20.88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00467C"/>
                    </a:solidFill>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Special or Unusual Items</a:t>
                      </a:r>
                      <a:r>
                        <a:rPr b="0" baseline="30000" lang="en-US" sz="1350" u="none" cap="none" strike="noStrike">
                          <a:latin typeface="Calibri"/>
                          <a:ea typeface="Calibri"/>
                          <a:cs typeface="Calibri"/>
                          <a:sym typeface="Calibri"/>
                        </a:rPr>
                        <a:t>(2)</a:t>
                      </a:r>
                      <a:endParaRPr baseline="30000" sz="135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2384" rtl="0" algn="r">
                        <a:lnSpc>
                          <a:spcPct val="100000"/>
                        </a:lnSpc>
                        <a:spcBef>
                          <a:spcPts val="0"/>
                        </a:spcBef>
                        <a:spcAft>
                          <a:spcPts val="0"/>
                        </a:spcAft>
                        <a:buNone/>
                      </a:pPr>
                      <a:r>
                        <a:rPr b="0" lang="en-US" sz="1400" u="none" cap="none" strike="noStrike">
                          <a:latin typeface="Calibri"/>
                          <a:ea typeface="Calibri"/>
                          <a:cs typeface="Calibri"/>
                          <a:sym typeface="Calibri"/>
                        </a:rPr>
                        <a:t>(0.47)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2384" rtl="0" algn="r">
                        <a:lnSpc>
                          <a:spcPct val="100000"/>
                        </a:lnSpc>
                        <a:spcBef>
                          <a:spcPts val="0"/>
                        </a:spcBef>
                        <a:spcAft>
                          <a:spcPts val="0"/>
                        </a:spcAft>
                        <a:buNone/>
                      </a:pPr>
                      <a:r>
                        <a:rPr b="0" lang="en-US" sz="1400" u="none" cap="none" strike="noStrike">
                          <a:latin typeface="Calibri"/>
                          <a:ea typeface="Calibri"/>
                          <a:cs typeface="Calibri"/>
                          <a:sym typeface="Calibri"/>
                        </a:rPr>
                        <a:t>(0.90)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2384"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2384"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2384"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7E6E6"/>
                    </a:solidFill>
                  </a:tcPr>
                </a:tc>
                <a:tc>
                  <a:txBody>
                    <a:bodyPr/>
                    <a:lstStyle/>
                    <a:p>
                      <a:pPr indent="0" lvl="0" marL="0" marR="31750" rtl="0" algn="r">
                        <a:lnSpc>
                          <a:spcPct val="100000"/>
                        </a:lnSpc>
                        <a:spcBef>
                          <a:spcPts val="0"/>
                        </a:spcBef>
                        <a:spcAft>
                          <a:spcPts val="0"/>
                        </a:spcAft>
                        <a:buNone/>
                      </a:pP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Total LOE</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$25.21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$19.87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$16.89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$17.68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$18.07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$19.04</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$17.90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31115"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$20.88</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r>
              <a:tr h="289550">
                <a:tc gridSpan="9">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tcPr>
                </a:tc>
                <a:tc hMerge="1"/>
                <a:tc hMerge="1"/>
                <a:tc hMerge="1"/>
                <a:tc hMerge="1"/>
                <a:tc hMerge="1"/>
                <a:tc hMerge="1"/>
                <a:tc hMerge="1"/>
                <a:tc hMerge="1"/>
              </a:tr>
              <a:tr h="268225">
                <a:tc gridSpan="9">
                  <a:txBody>
                    <a:bodyPr/>
                    <a:lstStyle/>
                    <a:p>
                      <a:pPr indent="-1269" lvl="0" marL="3937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Oil Pricing</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solidFill>
                      <a:srgbClr val="00467C"/>
                    </a:solidFill>
                  </a:tcPr>
                </a:tc>
                <a:tc hMerge="1"/>
                <a:tc hMerge="1"/>
                <a:tc hMerge="1"/>
                <a:tc hMerge="1"/>
                <a:tc hMerge="1"/>
                <a:tc hMerge="1"/>
                <a:tc hMerge="1"/>
                <a:tc hMerge="1"/>
              </a:tr>
              <a:tr h="26825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NYMEX Oil Price</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$92.95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$48.85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$33.73</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$45.56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$45.02</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$49.25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$43.41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B cap="flat" cmpd="sng" w="12700">
                      <a:solidFill>
                        <a:srgbClr val="D9D9D9"/>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$51.95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B cap="flat" cmpd="sng" w="12700">
                      <a:solidFill>
                        <a:srgbClr val="D9D9D9"/>
                      </a:solidFill>
                      <a:prstDash val="solid"/>
                      <a:round/>
                      <a:headEnd len="sm" w="sm" type="none"/>
                      <a:tailEnd len="sm" w="sm" type="none"/>
                    </a:lnB>
                  </a:tcPr>
                </a:tc>
              </a:tr>
              <a:tr h="268225">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Realized Oil Price</a:t>
                      </a:r>
                      <a:r>
                        <a:rPr b="0" baseline="30000" lang="en-US" sz="1350" u="none" cap="none" strike="noStrike">
                          <a:latin typeface="Calibri"/>
                          <a:ea typeface="Calibri"/>
                          <a:cs typeface="Calibri"/>
                          <a:sym typeface="Calibri"/>
                        </a:rPr>
                        <a:t>(3)</a:t>
                      </a:r>
                      <a:endParaRPr baseline="30000" sz="135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675">
                      <a:solidFill>
                        <a:srgbClr val="BEBEBE"/>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$94.65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675">
                      <a:solidFill>
                        <a:srgbClr val="BEBEBE"/>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$49.27</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675">
                      <a:solidFill>
                        <a:srgbClr val="BEBEBE"/>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$31.70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675">
                      <a:solidFill>
                        <a:srgbClr val="BEBEBE"/>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$44.46</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675">
                      <a:solidFill>
                        <a:srgbClr val="BEBEBE"/>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$44.11</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675">
                      <a:solidFill>
                        <a:srgbClr val="BEBEBE"/>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$48.35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675">
                      <a:solidFill>
                        <a:srgbClr val="BEBEBE"/>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$41.99</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675">
                      <a:solidFill>
                        <a:srgbClr val="BEBEBE"/>
                      </a:solidFill>
                      <a:prstDash val="solid"/>
                      <a:round/>
                      <a:headEnd len="sm" w="sm" type="none"/>
                      <a:tailEnd len="sm" w="sm" type="none"/>
                    </a:lnB>
                    <a:solidFill>
                      <a:srgbClr val="E7E6E6"/>
                    </a:solidFill>
                  </a:tcPr>
                </a:tc>
                <a:tc>
                  <a:txBody>
                    <a:bodyPr/>
                    <a:lstStyle/>
                    <a:p>
                      <a:pPr indent="0" lvl="0" marL="0" marR="31115" rtl="0" algn="r">
                        <a:lnSpc>
                          <a:spcPct val="100000"/>
                        </a:lnSpc>
                        <a:spcBef>
                          <a:spcPts val="0"/>
                        </a:spcBef>
                        <a:spcAft>
                          <a:spcPts val="0"/>
                        </a:spcAft>
                        <a:buNone/>
                      </a:pPr>
                      <a:r>
                        <a:rPr b="0" lang="en-US" sz="1400" u="none" cap="none" strike="noStrike">
                          <a:latin typeface="Calibri"/>
                          <a:ea typeface="Calibri"/>
                          <a:cs typeface="Calibri"/>
                          <a:sym typeface="Calibri"/>
                        </a:rPr>
                        <a:t>$50.35</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675">
                      <a:solidFill>
                        <a:srgbClr val="BEBEBE"/>
                      </a:solidFill>
                      <a:prstDash val="solid"/>
                      <a:round/>
                      <a:headEnd len="sm" w="sm" type="none"/>
                      <a:tailEnd len="sm" w="sm" type="none"/>
                    </a:lnB>
                  </a:tcPr>
                </a:tc>
              </a:tr>
            </a:tbl>
          </a:graphicData>
        </a:graphic>
      </p:graphicFrame>
      <p:sp>
        <p:nvSpPr>
          <p:cNvPr id="1237" name="Google Shape;1237;p30"/>
          <p:cNvSpPr txBox="1"/>
          <p:nvPr/>
        </p:nvSpPr>
        <p:spPr>
          <a:xfrm>
            <a:off x="10096627" y="3070097"/>
            <a:ext cx="1859280" cy="2305685"/>
          </a:xfrm>
          <a:prstGeom prst="rect">
            <a:avLst/>
          </a:prstGeom>
          <a:noFill/>
          <a:ln>
            <a:noFill/>
          </a:ln>
        </p:spPr>
        <p:txBody>
          <a:bodyPr anchorCtr="0" anchor="t" bIns="0" lIns="0" spcFirstLastPara="1" rIns="0" wrap="square" tIns="0">
            <a:noAutofit/>
          </a:bodyPr>
          <a:lstStyle/>
          <a:p>
            <a:pPr indent="-228600" lvl="0" marL="241300" marR="132080"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Normalized LOE excludes  special or unusual items. See</a:t>
            </a:r>
            <a:endParaRPr sz="1000">
              <a:latin typeface="Calibri"/>
              <a:ea typeface="Calibri"/>
              <a:cs typeface="Calibri"/>
              <a:sym typeface="Calibri"/>
            </a:endParaRPr>
          </a:p>
          <a:p>
            <a:pPr indent="0" lvl="0" marL="241300" marR="0" rtl="0" algn="l">
              <a:lnSpc>
                <a:spcPct val="100000"/>
              </a:lnSpc>
              <a:spcBef>
                <a:spcPts val="0"/>
              </a:spcBef>
              <a:spcAft>
                <a:spcPts val="0"/>
              </a:spcAft>
              <a:buNone/>
            </a:pPr>
            <a:r>
              <a:rPr b="0" lang="en-US" sz="1000">
                <a:latin typeface="Calibri"/>
                <a:ea typeface="Calibri"/>
                <a:cs typeface="Calibri"/>
                <a:sym typeface="Calibri"/>
              </a:rPr>
              <a:t>(2) below.</a:t>
            </a:r>
            <a:endParaRPr sz="1000">
              <a:latin typeface="Calibri"/>
              <a:ea typeface="Calibri"/>
              <a:cs typeface="Calibri"/>
              <a:sym typeface="Calibri"/>
            </a:endParaRPr>
          </a:p>
          <a:p>
            <a:pPr indent="-228600" lvl="0" marL="241300" marR="5080" rtl="0" algn="l">
              <a:lnSpc>
                <a:spcPct val="100000"/>
              </a:lnSpc>
              <a:spcBef>
                <a:spcPts val="0"/>
              </a:spcBef>
              <a:spcAft>
                <a:spcPts val="0"/>
              </a:spcAft>
              <a:buSzPts val="1000"/>
              <a:buFont typeface="Calibri"/>
              <a:buAutoNum type="arabicParenR" startAt="2"/>
            </a:pPr>
            <a:r>
              <a:rPr b="0" lang="en-US" sz="1000">
                <a:latin typeface="Calibri"/>
                <a:ea typeface="Calibri"/>
                <a:cs typeface="Calibri"/>
                <a:sym typeface="Calibri"/>
              </a:rPr>
              <a:t>Special or unusual items  consist of Delhi remediation  charges, net of insurance  reimbursements ($7MM) in  2014, and a reimbursement for  a retroactive utility rate  adjustment ($10MM) and an  insurance reimbursement for  previous well control costs  ($4MM), both in 2015.</a:t>
            </a:r>
            <a:endParaRPr sz="1000">
              <a:latin typeface="Calibri"/>
              <a:ea typeface="Calibri"/>
              <a:cs typeface="Calibri"/>
              <a:sym typeface="Calibri"/>
            </a:endParaRPr>
          </a:p>
          <a:p>
            <a:pPr indent="-228600" lvl="0" marL="241300" marR="636270" rtl="0" algn="l">
              <a:lnSpc>
                <a:spcPct val="100000"/>
              </a:lnSpc>
              <a:spcBef>
                <a:spcPts val="0"/>
              </a:spcBef>
              <a:spcAft>
                <a:spcPts val="0"/>
              </a:spcAft>
              <a:buSzPts val="1000"/>
              <a:buFont typeface="Calibri"/>
              <a:buAutoNum type="arabicParenR" startAt="2"/>
            </a:pPr>
            <a:r>
              <a:rPr b="0" lang="en-US" sz="1000">
                <a:latin typeface="Calibri"/>
                <a:ea typeface="Calibri"/>
                <a:cs typeface="Calibri"/>
                <a:sym typeface="Calibri"/>
              </a:rPr>
              <a:t>Excludes derivative  settlements.</a:t>
            </a:r>
            <a:endParaRPr sz="10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31"/>
          <p:cNvSpPr/>
          <p:nvPr/>
        </p:nvSpPr>
        <p:spPr>
          <a:xfrm>
            <a:off x="4460747" y="3710940"/>
            <a:ext cx="2796540" cy="25557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43" name="Google Shape;1243;p31"/>
          <p:cNvSpPr txBox="1"/>
          <p:nvPr/>
        </p:nvSpPr>
        <p:spPr>
          <a:xfrm>
            <a:off x="6029705" y="5718250"/>
            <a:ext cx="57785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Phase 8</a:t>
            </a:r>
            <a:endParaRPr sz="1400">
              <a:latin typeface="Calibri"/>
              <a:ea typeface="Calibri"/>
              <a:cs typeface="Calibri"/>
              <a:sym typeface="Calibri"/>
            </a:endParaRPr>
          </a:p>
        </p:txBody>
      </p:sp>
      <p:sp>
        <p:nvSpPr>
          <p:cNvPr id="1244" name="Google Shape;1244;p31"/>
          <p:cNvSpPr txBox="1"/>
          <p:nvPr/>
        </p:nvSpPr>
        <p:spPr>
          <a:xfrm>
            <a:off x="7136130" y="4100703"/>
            <a:ext cx="57785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Phase 7</a:t>
            </a:r>
            <a:endParaRPr sz="1400">
              <a:latin typeface="Calibri"/>
              <a:ea typeface="Calibri"/>
              <a:cs typeface="Calibri"/>
              <a:sym typeface="Calibri"/>
            </a:endParaRPr>
          </a:p>
        </p:txBody>
      </p:sp>
      <p:sp>
        <p:nvSpPr>
          <p:cNvPr id="1245" name="Google Shape;1245;p31"/>
          <p:cNvSpPr/>
          <p:nvPr/>
        </p:nvSpPr>
        <p:spPr>
          <a:xfrm>
            <a:off x="6765035" y="4700015"/>
            <a:ext cx="201930" cy="104139"/>
          </a:xfrm>
          <a:custGeom>
            <a:rect b="b" l="l" r="r" t="t"/>
            <a:pathLst>
              <a:path extrusionOk="0" h="120000" w="120000">
                <a:moveTo>
                  <a:pt x="0" y="0"/>
                </a:moveTo>
                <a:lnTo>
                  <a:pt x="119774" y="119414"/>
                </a:lnTo>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46" name="Google Shape;1246;p31"/>
          <p:cNvSpPr txBox="1"/>
          <p:nvPr/>
        </p:nvSpPr>
        <p:spPr>
          <a:xfrm>
            <a:off x="6594729" y="4424679"/>
            <a:ext cx="1010919" cy="1301750"/>
          </a:xfrm>
          <a:prstGeom prst="rect">
            <a:avLst/>
          </a:prstGeom>
          <a:noFill/>
          <a:ln>
            <a:noFill/>
          </a:ln>
        </p:spPr>
        <p:txBody>
          <a:bodyPr anchorCtr="0" anchor="t" bIns="0" lIns="0" spcFirstLastPara="1" rIns="0" wrap="square" tIns="0">
            <a:noAutofit/>
          </a:bodyPr>
          <a:lstStyle/>
          <a:p>
            <a:pPr indent="-9525" lvl="0" marL="250825" marR="0" rtl="0" algn="ctr">
              <a:lnSpc>
                <a:spcPct val="100000"/>
              </a:lnSpc>
              <a:spcBef>
                <a:spcPts val="0"/>
              </a:spcBef>
              <a:spcAft>
                <a:spcPts val="0"/>
              </a:spcAft>
              <a:buNone/>
            </a:pPr>
            <a:r>
              <a:rPr b="0" lang="en-US" sz="1400">
                <a:latin typeface="Calibri"/>
                <a:ea typeface="Calibri"/>
                <a:cs typeface="Calibri"/>
                <a:sym typeface="Calibri"/>
              </a:rPr>
              <a:t>Phase 6</a:t>
            </a:r>
            <a:endParaRPr sz="1400">
              <a:latin typeface="Calibri"/>
              <a:ea typeface="Calibri"/>
              <a:cs typeface="Calibri"/>
              <a:sym typeface="Calibri"/>
            </a:endParaRPr>
          </a:p>
          <a:p>
            <a:pPr indent="-6984" lvl="0" marL="451484" marR="0" rtl="0" algn="l">
              <a:lnSpc>
                <a:spcPct val="100000"/>
              </a:lnSpc>
              <a:spcBef>
                <a:spcPts val="850"/>
              </a:spcBef>
              <a:spcAft>
                <a:spcPts val="0"/>
              </a:spcAft>
              <a:buNone/>
            </a:pPr>
            <a:r>
              <a:rPr b="0" lang="en-US" sz="1400">
                <a:latin typeface="Calibri"/>
                <a:ea typeface="Calibri"/>
                <a:cs typeface="Calibri"/>
                <a:sym typeface="Calibri"/>
              </a:rPr>
              <a:t>2017</a:t>
            </a:r>
            <a:endParaRPr sz="1400">
              <a:latin typeface="Calibri"/>
              <a:ea typeface="Calibri"/>
              <a:cs typeface="Calibri"/>
              <a:sym typeface="Calibri"/>
            </a:endParaRPr>
          </a:p>
          <a:p>
            <a:pPr indent="-6984" lvl="0" marL="451484" marR="0" rtl="0" algn="l">
              <a:lnSpc>
                <a:spcPct val="100000"/>
              </a:lnSpc>
              <a:spcBef>
                <a:spcPts val="0"/>
              </a:spcBef>
              <a:spcAft>
                <a:spcPts val="0"/>
              </a:spcAft>
              <a:buNone/>
            </a:pPr>
            <a:r>
              <a:rPr b="0" lang="en-US" sz="1400">
                <a:latin typeface="Calibri"/>
                <a:ea typeface="Calibri"/>
                <a:cs typeface="Calibri"/>
                <a:sym typeface="Calibri"/>
              </a:rPr>
              <a:t>Phase 5</a:t>
            </a:r>
            <a:endParaRPr sz="1400">
              <a:latin typeface="Calibri"/>
              <a:ea typeface="Calibri"/>
              <a:cs typeface="Calibri"/>
              <a:sym typeface="Calibri"/>
            </a:endParaRPr>
          </a:p>
          <a:p>
            <a:pPr indent="0" lvl="0" marL="12700" marR="224154" rtl="0" algn="l">
              <a:lnSpc>
                <a:spcPct val="100000"/>
              </a:lnSpc>
              <a:spcBef>
                <a:spcPts val="825"/>
              </a:spcBef>
              <a:spcAft>
                <a:spcPts val="0"/>
              </a:spcAft>
              <a:buNone/>
            </a:pPr>
            <a:r>
              <a:rPr b="0" lang="en-US" sz="1400">
                <a:latin typeface="Calibri"/>
                <a:ea typeface="Calibri"/>
                <a:cs typeface="Calibri"/>
                <a:sym typeface="Calibri"/>
              </a:rPr>
              <a:t>Phases 1-4  (Current)</a:t>
            </a:r>
            <a:endParaRPr sz="1400">
              <a:latin typeface="Calibri"/>
              <a:ea typeface="Calibri"/>
              <a:cs typeface="Calibri"/>
              <a:sym typeface="Calibri"/>
            </a:endParaRPr>
          </a:p>
        </p:txBody>
      </p:sp>
      <p:sp>
        <p:nvSpPr>
          <p:cNvPr id="1247" name="Google Shape;1247;p31"/>
          <p:cNvSpPr/>
          <p:nvPr/>
        </p:nvSpPr>
        <p:spPr>
          <a:xfrm>
            <a:off x="6758940" y="4381500"/>
            <a:ext cx="140335" cy="85090"/>
          </a:xfrm>
          <a:custGeom>
            <a:rect b="b" l="l" r="r" t="t"/>
            <a:pathLst>
              <a:path extrusionOk="0" h="120000" w="120000">
                <a:moveTo>
                  <a:pt x="0" y="0"/>
                </a:moveTo>
                <a:lnTo>
                  <a:pt x="119565" y="120000"/>
                </a:lnTo>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48" name="Google Shape;1248;p31"/>
          <p:cNvSpPr/>
          <p:nvPr/>
        </p:nvSpPr>
        <p:spPr>
          <a:xfrm>
            <a:off x="6934200" y="4123944"/>
            <a:ext cx="140335" cy="91440"/>
          </a:xfrm>
          <a:custGeom>
            <a:rect b="b" l="l" r="r" t="t"/>
            <a:pathLst>
              <a:path extrusionOk="0" h="120000" w="120000">
                <a:moveTo>
                  <a:pt x="0" y="0"/>
                </a:moveTo>
                <a:lnTo>
                  <a:pt x="119565" y="120000"/>
                </a:lnTo>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49" name="Google Shape;1249;p31"/>
          <p:cNvSpPr/>
          <p:nvPr/>
        </p:nvSpPr>
        <p:spPr>
          <a:xfrm>
            <a:off x="6318503" y="5198364"/>
            <a:ext cx="198120" cy="212725"/>
          </a:xfrm>
          <a:custGeom>
            <a:rect b="b" l="l" r="r" t="t"/>
            <a:pathLst>
              <a:path extrusionOk="0" h="120000" w="120000">
                <a:moveTo>
                  <a:pt x="0" y="0"/>
                </a:moveTo>
                <a:lnTo>
                  <a:pt x="119923" y="119928"/>
                </a:lnTo>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50" name="Google Shape;1250;p31"/>
          <p:cNvSpPr/>
          <p:nvPr/>
        </p:nvSpPr>
        <p:spPr>
          <a:xfrm>
            <a:off x="5905500" y="5730240"/>
            <a:ext cx="81915" cy="94615"/>
          </a:xfrm>
          <a:custGeom>
            <a:rect b="b" l="l" r="r" t="t"/>
            <a:pathLst>
              <a:path extrusionOk="0" h="120000" w="120000">
                <a:moveTo>
                  <a:pt x="0" y="0"/>
                </a:moveTo>
                <a:lnTo>
                  <a:pt x="120000" y="119759"/>
                </a:lnTo>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51" name="Google Shape;1251;p31"/>
          <p:cNvSpPr/>
          <p:nvPr/>
        </p:nvSpPr>
        <p:spPr>
          <a:xfrm>
            <a:off x="5366003" y="5917691"/>
            <a:ext cx="66040" cy="104775"/>
          </a:xfrm>
          <a:custGeom>
            <a:rect b="b" l="l" r="r" t="t"/>
            <a:pathLst>
              <a:path extrusionOk="0" h="120000" w="120000">
                <a:moveTo>
                  <a:pt x="0" y="0"/>
                </a:moveTo>
                <a:lnTo>
                  <a:pt x="119309" y="119709"/>
                </a:lnTo>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52" name="Google Shape;1252;p31"/>
          <p:cNvSpPr txBox="1"/>
          <p:nvPr/>
        </p:nvSpPr>
        <p:spPr>
          <a:xfrm>
            <a:off x="4278248" y="4001261"/>
            <a:ext cx="1397000" cy="832485"/>
          </a:xfrm>
          <a:prstGeom prst="rect">
            <a:avLst/>
          </a:prstGeom>
          <a:noFill/>
          <a:ln>
            <a:noFill/>
          </a:ln>
        </p:spPr>
        <p:txBody>
          <a:bodyPr anchorCtr="0" anchor="t" bIns="0" lIns="0" spcFirstLastPara="1" rIns="0" wrap="square" tIns="0">
            <a:noAutofit/>
          </a:bodyPr>
          <a:lstStyle/>
          <a:p>
            <a:pPr indent="558800" lvl="0" marL="12700" marR="0" rtl="0" algn="l">
              <a:lnSpc>
                <a:spcPct val="100000"/>
              </a:lnSpc>
              <a:spcBef>
                <a:spcPts val="0"/>
              </a:spcBef>
              <a:spcAft>
                <a:spcPts val="0"/>
              </a:spcAft>
              <a:buNone/>
            </a:pPr>
            <a:r>
              <a:rPr b="0" lang="en-US" sz="1600" u="sng">
                <a:solidFill>
                  <a:srgbClr val="0078AE"/>
                </a:solidFill>
                <a:latin typeface="Calibri"/>
                <a:ea typeface="Calibri"/>
                <a:cs typeface="Calibri"/>
                <a:sym typeface="Calibri"/>
              </a:rPr>
              <a:t>Bell Creek</a:t>
            </a:r>
            <a:endParaRPr sz="1600">
              <a:latin typeface="Calibri"/>
              <a:ea typeface="Calibri"/>
              <a:cs typeface="Calibri"/>
              <a:sym typeface="Calibri"/>
            </a:endParaRPr>
          </a:p>
          <a:p>
            <a:pPr indent="-274320" lvl="0" marL="287020" marR="5080" rtl="0" algn="l">
              <a:lnSpc>
                <a:spcPct val="108124"/>
              </a:lnSpc>
              <a:spcBef>
                <a:spcPts val="1019"/>
              </a:spcBef>
              <a:spcAft>
                <a:spcPts val="0"/>
              </a:spcAft>
              <a:buNone/>
            </a:pPr>
            <a:r>
              <a:rPr b="0" lang="en-US" sz="1600">
                <a:latin typeface="Calibri"/>
                <a:ea typeface="Calibri"/>
                <a:cs typeface="Calibri"/>
                <a:sym typeface="Calibri"/>
              </a:rPr>
              <a:t>Phase 5 CO</a:t>
            </a:r>
            <a:r>
              <a:rPr b="0" baseline="-25000" lang="en-US" sz="1575">
                <a:latin typeface="Calibri"/>
                <a:ea typeface="Calibri"/>
                <a:cs typeface="Calibri"/>
                <a:sym typeface="Calibri"/>
              </a:rPr>
              <a:t>2 </a:t>
            </a:r>
            <a:r>
              <a:rPr b="0" lang="en-US" sz="1600">
                <a:latin typeface="Calibri"/>
                <a:ea typeface="Calibri"/>
                <a:cs typeface="Calibri"/>
                <a:sym typeface="Calibri"/>
              </a:rPr>
              <a:t>EOR  Development</a:t>
            </a:r>
            <a:endParaRPr sz="1600">
              <a:latin typeface="Calibri"/>
              <a:ea typeface="Calibri"/>
              <a:cs typeface="Calibri"/>
              <a:sym typeface="Calibri"/>
            </a:endParaRPr>
          </a:p>
        </p:txBody>
      </p:sp>
      <p:sp>
        <p:nvSpPr>
          <p:cNvPr id="1253" name="Google Shape;1253;p31"/>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2017 Capital Budget Highlights</a:t>
            </a:r>
            <a:endParaRPr/>
          </a:p>
        </p:txBody>
      </p:sp>
      <p:sp>
        <p:nvSpPr>
          <p:cNvPr id="1254" name="Google Shape;1254;p31"/>
          <p:cNvSpPr/>
          <p:nvPr/>
        </p:nvSpPr>
        <p:spPr>
          <a:xfrm>
            <a:off x="9590405" y="984630"/>
            <a:ext cx="1920239" cy="2560955"/>
          </a:xfrm>
          <a:custGeom>
            <a:rect b="b" l="l" r="r" t="t"/>
            <a:pathLst>
              <a:path extrusionOk="0" h="120000" w="120000">
                <a:moveTo>
                  <a:pt x="39999" y="0"/>
                </a:moveTo>
                <a:lnTo>
                  <a:pt x="39999" y="59985"/>
                </a:lnTo>
                <a:lnTo>
                  <a:pt x="0" y="111936"/>
                </a:lnTo>
                <a:lnTo>
                  <a:pt x="2834" y="113107"/>
                </a:lnTo>
                <a:lnTo>
                  <a:pt x="5722" y="114189"/>
                </a:lnTo>
                <a:lnTo>
                  <a:pt x="8661" y="115180"/>
                </a:lnTo>
                <a:lnTo>
                  <a:pt x="11647" y="116081"/>
                </a:lnTo>
                <a:lnTo>
                  <a:pt x="14676" y="116890"/>
                </a:lnTo>
                <a:lnTo>
                  <a:pt x="17744" y="117607"/>
                </a:lnTo>
                <a:lnTo>
                  <a:pt x="20847" y="118231"/>
                </a:lnTo>
                <a:lnTo>
                  <a:pt x="23982" y="118761"/>
                </a:lnTo>
                <a:lnTo>
                  <a:pt x="27145" y="119196"/>
                </a:lnTo>
                <a:lnTo>
                  <a:pt x="30332" y="119536"/>
                </a:lnTo>
                <a:lnTo>
                  <a:pt x="33539" y="119780"/>
                </a:lnTo>
                <a:lnTo>
                  <a:pt x="36763" y="119927"/>
                </a:lnTo>
                <a:lnTo>
                  <a:pt x="39999" y="119976"/>
                </a:lnTo>
                <a:lnTo>
                  <a:pt x="42999" y="119934"/>
                </a:lnTo>
                <a:lnTo>
                  <a:pt x="45970" y="119811"/>
                </a:lnTo>
                <a:lnTo>
                  <a:pt x="48911" y="119608"/>
                </a:lnTo>
                <a:lnTo>
                  <a:pt x="51821" y="119325"/>
                </a:lnTo>
                <a:lnTo>
                  <a:pt x="54697" y="118965"/>
                </a:lnTo>
                <a:lnTo>
                  <a:pt x="57538" y="118530"/>
                </a:lnTo>
                <a:lnTo>
                  <a:pt x="60341" y="118019"/>
                </a:lnTo>
                <a:lnTo>
                  <a:pt x="63104" y="117436"/>
                </a:lnTo>
                <a:lnTo>
                  <a:pt x="65827" y="116781"/>
                </a:lnTo>
                <a:lnTo>
                  <a:pt x="68505" y="116056"/>
                </a:lnTo>
                <a:lnTo>
                  <a:pt x="71139" y="115262"/>
                </a:lnTo>
                <a:lnTo>
                  <a:pt x="73725" y="114400"/>
                </a:lnTo>
                <a:lnTo>
                  <a:pt x="76263" y="113473"/>
                </a:lnTo>
                <a:lnTo>
                  <a:pt x="78749" y="112482"/>
                </a:lnTo>
                <a:lnTo>
                  <a:pt x="81182" y="111427"/>
                </a:lnTo>
                <a:lnTo>
                  <a:pt x="83560" y="110311"/>
                </a:lnTo>
                <a:lnTo>
                  <a:pt x="85882" y="109135"/>
                </a:lnTo>
                <a:lnTo>
                  <a:pt x="88144" y="107901"/>
                </a:lnTo>
                <a:lnTo>
                  <a:pt x="90346" y="106609"/>
                </a:lnTo>
                <a:lnTo>
                  <a:pt x="92485" y="105262"/>
                </a:lnTo>
                <a:lnTo>
                  <a:pt x="94560" y="103860"/>
                </a:lnTo>
                <a:lnTo>
                  <a:pt x="96568" y="102406"/>
                </a:lnTo>
                <a:lnTo>
                  <a:pt x="98507" y="100900"/>
                </a:lnTo>
                <a:lnTo>
                  <a:pt x="100377" y="99344"/>
                </a:lnTo>
                <a:lnTo>
                  <a:pt x="102174" y="97740"/>
                </a:lnTo>
                <a:lnTo>
                  <a:pt x="103896" y="96089"/>
                </a:lnTo>
                <a:lnTo>
                  <a:pt x="105543" y="94392"/>
                </a:lnTo>
                <a:lnTo>
                  <a:pt x="107111" y="92652"/>
                </a:lnTo>
                <a:lnTo>
                  <a:pt x="108599" y="90868"/>
                </a:lnTo>
                <a:lnTo>
                  <a:pt x="110005" y="89043"/>
                </a:lnTo>
                <a:lnTo>
                  <a:pt x="111328" y="87179"/>
                </a:lnTo>
                <a:lnTo>
                  <a:pt x="112564" y="85276"/>
                </a:lnTo>
                <a:lnTo>
                  <a:pt x="113713" y="83337"/>
                </a:lnTo>
                <a:lnTo>
                  <a:pt x="114772" y="81362"/>
                </a:lnTo>
                <a:lnTo>
                  <a:pt x="115739" y="79353"/>
                </a:lnTo>
                <a:lnTo>
                  <a:pt x="116612" y="77312"/>
                </a:lnTo>
                <a:lnTo>
                  <a:pt x="117390" y="75239"/>
                </a:lnTo>
                <a:lnTo>
                  <a:pt x="118071" y="73137"/>
                </a:lnTo>
                <a:lnTo>
                  <a:pt x="118652" y="71007"/>
                </a:lnTo>
                <a:lnTo>
                  <a:pt x="119132" y="68850"/>
                </a:lnTo>
                <a:lnTo>
                  <a:pt x="119509" y="66668"/>
                </a:lnTo>
                <a:lnTo>
                  <a:pt x="119780" y="64462"/>
                </a:lnTo>
                <a:lnTo>
                  <a:pt x="119944" y="62234"/>
                </a:lnTo>
                <a:lnTo>
                  <a:pt x="120000" y="59985"/>
                </a:lnTo>
                <a:lnTo>
                  <a:pt x="119944" y="57736"/>
                </a:lnTo>
                <a:lnTo>
                  <a:pt x="119780" y="55508"/>
                </a:lnTo>
                <a:lnTo>
                  <a:pt x="119509" y="53302"/>
                </a:lnTo>
                <a:lnTo>
                  <a:pt x="119132" y="51121"/>
                </a:lnTo>
                <a:lnTo>
                  <a:pt x="118652" y="48964"/>
                </a:lnTo>
                <a:lnTo>
                  <a:pt x="118071" y="46834"/>
                </a:lnTo>
                <a:lnTo>
                  <a:pt x="117390" y="44732"/>
                </a:lnTo>
                <a:lnTo>
                  <a:pt x="116612" y="42660"/>
                </a:lnTo>
                <a:lnTo>
                  <a:pt x="115739" y="40619"/>
                </a:lnTo>
                <a:lnTo>
                  <a:pt x="114772" y="38610"/>
                </a:lnTo>
                <a:lnTo>
                  <a:pt x="113713" y="36636"/>
                </a:lnTo>
                <a:lnTo>
                  <a:pt x="112564" y="34696"/>
                </a:lnTo>
                <a:lnTo>
                  <a:pt x="111328" y="32794"/>
                </a:lnTo>
                <a:lnTo>
                  <a:pt x="110005" y="30930"/>
                </a:lnTo>
                <a:lnTo>
                  <a:pt x="108599" y="29105"/>
                </a:lnTo>
                <a:lnTo>
                  <a:pt x="107111" y="27322"/>
                </a:lnTo>
                <a:lnTo>
                  <a:pt x="105543" y="25582"/>
                </a:lnTo>
                <a:lnTo>
                  <a:pt x="103896" y="23885"/>
                </a:lnTo>
                <a:lnTo>
                  <a:pt x="102174" y="22234"/>
                </a:lnTo>
                <a:lnTo>
                  <a:pt x="100377" y="20630"/>
                </a:lnTo>
                <a:lnTo>
                  <a:pt x="98507" y="19074"/>
                </a:lnTo>
                <a:lnTo>
                  <a:pt x="96568" y="17569"/>
                </a:lnTo>
                <a:lnTo>
                  <a:pt x="94560" y="16114"/>
                </a:lnTo>
                <a:lnTo>
                  <a:pt x="92485" y="14713"/>
                </a:lnTo>
                <a:lnTo>
                  <a:pt x="90346" y="13366"/>
                </a:lnTo>
                <a:lnTo>
                  <a:pt x="88144" y="12074"/>
                </a:lnTo>
                <a:lnTo>
                  <a:pt x="85882" y="10839"/>
                </a:lnTo>
                <a:lnTo>
                  <a:pt x="83560" y="9663"/>
                </a:lnTo>
                <a:lnTo>
                  <a:pt x="81182" y="8548"/>
                </a:lnTo>
                <a:lnTo>
                  <a:pt x="78749" y="7493"/>
                </a:lnTo>
                <a:lnTo>
                  <a:pt x="76263" y="6502"/>
                </a:lnTo>
                <a:lnTo>
                  <a:pt x="73725" y="5575"/>
                </a:lnTo>
                <a:lnTo>
                  <a:pt x="71139" y="4713"/>
                </a:lnTo>
                <a:lnTo>
                  <a:pt x="68505" y="3919"/>
                </a:lnTo>
                <a:lnTo>
                  <a:pt x="65827" y="3194"/>
                </a:lnTo>
                <a:lnTo>
                  <a:pt x="63104" y="2539"/>
                </a:lnTo>
                <a:lnTo>
                  <a:pt x="60341" y="1956"/>
                </a:lnTo>
                <a:lnTo>
                  <a:pt x="57538" y="1445"/>
                </a:lnTo>
                <a:lnTo>
                  <a:pt x="54697" y="1010"/>
                </a:lnTo>
                <a:lnTo>
                  <a:pt x="51821" y="650"/>
                </a:lnTo>
                <a:lnTo>
                  <a:pt x="48911" y="368"/>
                </a:lnTo>
                <a:lnTo>
                  <a:pt x="45970" y="164"/>
                </a:lnTo>
                <a:lnTo>
                  <a:pt x="42999" y="41"/>
                </a:lnTo>
                <a:lnTo>
                  <a:pt x="39999"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55" name="Google Shape;1255;p31"/>
          <p:cNvSpPr/>
          <p:nvPr/>
        </p:nvSpPr>
        <p:spPr>
          <a:xfrm>
            <a:off x="8950367" y="1998598"/>
            <a:ext cx="1280160" cy="1375410"/>
          </a:xfrm>
          <a:custGeom>
            <a:rect b="b" l="l" r="r" t="t"/>
            <a:pathLst>
              <a:path extrusionOk="0" h="120000" w="120000">
                <a:moveTo>
                  <a:pt x="2615" y="0"/>
                </a:moveTo>
                <a:lnTo>
                  <a:pt x="1749" y="4178"/>
                </a:lnTo>
                <a:lnTo>
                  <a:pt x="1057" y="8359"/>
                </a:lnTo>
                <a:lnTo>
                  <a:pt x="538" y="12538"/>
                </a:lnTo>
                <a:lnTo>
                  <a:pt x="190" y="16710"/>
                </a:lnTo>
                <a:lnTo>
                  <a:pt x="11" y="20873"/>
                </a:lnTo>
                <a:lnTo>
                  <a:pt x="0" y="25022"/>
                </a:lnTo>
                <a:lnTo>
                  <a:pt x="153" y="29154"/>
                </a:lnTo>
                <a:lnTo>
                  <a:pt x="470" y="33265"/>
                </a:lnTo>
                <a:lnTo>
                  <a:pt x="948" y="37350"/>
                </a:lnTo>
                <a:lnTo>
                  <a:pt x="1586" y="41406"/>
                </a:lnTo>
                <a:lnTo>
                  <a:pt x="2381" y="45429"/>
                </a:lnTo>
                <a:lnTo>
                  <a:pt x="3333" y="49415"/>
                </a:lnTo>
                <a:lnTo>
                  <a:pt x="4439" y="53360"/>
                </a:lnTo>
                <a:lnTo>
                  <a:pt x="5697" y="57261"/>
                </a:lnTo>
                <a:lnTo>
                  <a:pt x="7106" y="61113"/>
                </a:lnTo>
                <a:lnTo>
                  <a:pt x="8663" y="64913"/>
                </a:lnTo>
                <a:lnTo>
                  <a:pt x="10368" y="68657"/>
                </a:lnTo>
                <a:lnTo>
                  <a:pt x="12216" y="72341"/>
                </a:lnTo>
                <a:lnTo>
                  <a:pt x="14208" y="75961"/>
                </a:lnTo>
                <a:lnTo>
                  <a:pt x="16342" y="79513"/>
                </a:lnTo>
                <a:lnTo>
                  <a:pt x="18614" y="82993"/>
                </a:lnTo>
                <a:lnTo>
                  <a:pt x="21024" y="86398"/>
                </a:lnTo>
                <a:lnTo>
                  <a:pt x="23570" y="89723"/>
                </a:lnTo>
                <a:lnTo>
                  <a:pt x="26249" y="92966"/>
                </a:lnTo>
                <a:lnTo>
                  <a:pt x="29061" y="96121"/>
                </a:lnTo>
                <a:lnTo>
                  <a:pt x="32002" y="99184"/>
                </a:lnTo>
                <a:lnTo>
                  <a:pt x="35072" y="102154"/>
                </a:lnTo>
                <a:lnTo>
                  <a:pt x="38268" y="105024"/>
                </a:lnTo>
                <a:lnTo>
                  <a:pt x="41589" y="107792"/>
                </a:lnTo>
                <a:lnTo>
                  <a:pt x="45032" y="110453"/>
                </a:lnTo>
                <a:lnTo>
                  <a:pt x="48596" y="113004"/>
                </a:lnTo>
                <a:lnTo>
                  <a:pt x="52279" y="115440"/>
                </a:lnTo>
                <a:lnTo>
                  <a:pt x="56080" y="117759"/>
                </a:lnTo>
                <a:lnTo>
                  <a:pt x="59996" y="119955"/>
                </a:lnTo>
                <a:lnTo>
                  <a:pt x="119996" y="23224"/>
                </a:lnTo>
                <a:lnTo>
                  <a:pt x="2615" y="0"/>
                </a:lnTo>
                <a:close/>
              </a:path>
            </a:pathLst>
          </a:custGeom>
          <a:solidFill>
            <a:srgbClr val="789F2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56" name="Google Shape;1256;p31"/>
          <p:cNvSpPr/>
          <p:nvPr/>
        </p:nvSpPr>
        <p:spPr>
          <a:xfrm>
            <a:off x="8978265" y="1744091"/>
            <a:ext cx="1252220" cy="520700"/>
          </a:xfrm>
          <a:custGeom>
            <a:rect b="b" l="l" r="r" t="t"/>
            <a:pathLst>
              <a:path extrusionOk="0" h="120000" w="120000">
                <a:moveTo>
                  <a:pt x="7922" y="0"/>
                </a:moveTo>
                <a:lnTo>
                  <a:pt x="5928" y="11401"/>
                </a:lnTo>
                <a:lnTo>
                  <a:pt x="4136" y="22980"/>
                </a:lnTo>
                <a:lnTo>
                  <a:pt x="2550" y="34724"/>
                </a:lnTo>
                <a:lnTo>
                  <a:pt x="1170" y="46619"/>
                </a:lnTo>
                <a:lnTo>
                  <a:pt x="0" y="58653"/>
                </a:lnTo>
                <a:lnTo>
                  <a:pt x="119999" y="120000"/>
                </a:lnTo>
                <a:lnTo>
                  <a:pt x="7922" y="0"/>
                </a:lnTo>
                <a:close/>
              </a:path>
            </a:pathLst>
          </a:custGeom>
          <a:solidFill>
            <a:srgbClr val="F1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57" name="Google Shape;1257;p31"/>
          <p:cNvSpPr/>
          <p:nvPr/>
        </p:nvSpPr>
        <p:spPr>
          <a:xfrm>
            <a:off x="9060942" y="984630"/>
            <a:ext cx="1169670" cy="1280160"/>
          </a:xfrm>
          <a:custGeom>
            <a:rect b="b" l="l" r="r" t="t"/>
            <a:pathLst>
              <a:path extrusionOk="0" h="120000" w="120000">
                <a:moveTo>
                  <a:pt x="119986" y="0"/>
                </a:moveTo>
                <a:lnTo>
                  <a:pt x="114983" y="86"/>
                </a:lnTo>
                <a:lnTo>
                  <a:pt x="110013" y="344"/>
                </a:lnTo>
                <a:lnTo>
                  <a:pt x="105083" y="772"/>
                </a:lnTo>
                <a:lnTo>
                  <a:pt x="100195" y="1366"/>
                </a:lnTo>
                <a:lnTo>
                  <a:pt x="95355" y="2124"/>
                </a:lnTo>
                <a:lnTo>
                  <a:pt x="90566" y="3044"/>
                </a:lnTo>
                <a:lnTo>
                  <a:pt x="85833" y="4122"/>
                </a:lnTo>
                <a:lnTo>
                  <a:pt x="81160" y="5358"/>
                </a:lnTo>
                <a:lnTo>
                  <a:pt x="76551" y="6747"/>
                </a:lnTo>
                <a:lnTo>
                  <a:pt x="72011" y="8288"/>
                </a:lnTo>
                <a:lnTo>
                  <a:pt x="67543" y="9978"/>
                </a:lnTo>
                <a:lnTo>
                  <a:pt x="63152" y="11814"/>
                </a:lnTo>
                <a:lnTo>
                  <a:pt x="58843" y="13794"/>
                </a:lnTo>
                <a:lnTo>
                  <a:pt x="54619" y="15916"/>
                </a:lnTo>
                <a:lnTo>
                  <a:pt x="50484" y="18176"/>
                </a:lnTo>
                <a:lnTo>
                  <a:pt x="46444" y="20574"/>
                </a:lnTo>
                <a:lnTo>
                  <a:pt x="42502" y="23104"/>
                </a:lnTo>
                <a:lnTo>
                  <a:pt x="38662" y="25767"/>
                </a:lnTo>
                <a:lnTo>
                  <a:pt x="34929" y="28558"/>
                </a:lnTo>
                <a:lnTo>
                  <a:pt x="31307" y="31476"/>
                </a:lnTo>
                <a:lnTo>
                  <a:pt x="27800" y="34517"/>
                </a:lnTo>
                <a:lnTo>
                  <a:pt x="24412" y="37680"/>
                </a:lnTo>
                <a:lnTo>
                  <a:pt x="21149" y="40962"/>
                </a:lnTo>
                <a:lnTo>
                  <a:pt x="18013" y="44359"/>
                </a:lnTo>
                <a:lnTo>
                  <a:pt x="15009" y="47871"/>
                </a:lnTo>
                <a:lnTo>
                  <a:pt x="12141" y="51494"/>
                </a:lnTo>
                <a:lnTo>
                  <a:pt x="9415" y="55226"/>
                </a:lnTo>
                <a:lnTo>
                  <a:pt x="6833" y="59064"/>
                </a:lnTo>
                <a:lnTo>
                  <a:pt x="4400" y="63005"/>
                </a:lnTo>
                <a:lnTo>
                  <a:pt x="2121" y="67048"/>
                </a:lnTo>
                <a:lnTo>
                  <a:pt x="0" y="71190"/>
                </a:lnTo>
                <a:lnTo>
                  <a:pt x="119986" y="120000"/>
                </a:lnTo>
                <a:lnTo>
                  <a:pt x="119986" y="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58" name="Google Shape;1258;p31"/>
          <p:cNvSpPr txBox="1"/>
          <p:nvPr/>
        </p:nvSpPr>
        <p:spPr>
          <a:xfrm>
            <a:off x="10588497" y="2274823"/>
            <a:ext cx="434340"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solidFill>
                  <a:srgbClr val="FFFFFF"/>
                </a:solidFill>
                <a:latin typeface="Calibri"/>
                <a:ea typeface="Calibri"/>
                <a:cs typeface="Calibri"/>
                <a:sym typeface="Calibri"/>
              </a:rPr>
              <a:t>$175</a:t>
            </a:r>
            <a:endParaRPr sz="1600">
              <a:latin typeface="Calibri"/>
              <a:ea typeface="Calibri"/>
              <a:cs typeface="Calibri"/>
              <a:sym typeface="Calibri"/>
            </a:endParaRPr>
          </a:p>
        </p:txBody>
      </p:sp>
      <p:sp>
        <p:nvSpPr>
          <p:cNvPr id="1259" name="Google Shape;1259;p31"/>
          <p:cNvSpPr txBox="1"/>
          <p:nvPr/>
        </p:nvSpPr>
        <p:spPr>
          <a:xfrm>
            <a:off x="9360789" y="2393060"/>
            <a:ext cx="332105"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solidFill>
                  <a:srgbClr val="FFFFFF"/>
                </a:solidFill>
                <a:latin typeface="Calibri"/>
                <a:ea typeface="Calibri"/>
                <a:cs typeface="Calibri"/>
                <a:sym typeface="Calibri"/>
              </a:rPr>
              <a:t>$60</a:t>
            </a:r>
            <a:endParaRPr sz="1600">
              <a:latin typeface="Calibri"/>
              <a:ea typeface="Calibri"/>
              <a:cs typeface="Calibri"/>
              <a:sym typeface="Calibri"/>
            </a:endParaRPr>
          </a:p>
        </p:txBody>
      </p:sp>
      <p:sp>
        <p:nvSpPr>
          <p:cNvPr id="1260" name="Google Shape;1260;p31"/>
          <p:cNvSpPr txBox="1"/>
          <p:nvPr/>
        </p:nvSpPr>
        <p:spPr>
          <a:xfrm>
            <a:off x="9583039" y="1503934"/>
            <a:ext cx="332105"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solidFill>
                  <a:srgbClr val="FFFFFF"/>
                </a:solidFill>
                <a:latin typeface="Calibri"/>
                <a:ea typeface="Calibri"/>
                <a:cs typeface="Calibri"/>
                <a:sym typeface="Calibri"/>
              </a:rPr>
              <a:t>$55</a:t>
            </a:r>
            <a:endParaRPr sz="1600">
              <a:latin typeface="Calibri"/>
              <a:ea typeface="Calibri"/>
              <a:cs typeface="Calibri"/>
              <a:sym typeface="Calibri"/>
            </a:endParaRPr>
          </a:p>
        </p:txBody>
      </p:sp>
      <p:sp>
        <p:nvSpPr>
          <p:cNvPr id="1261" name="Google Shape;1261;p31"/>
          <p:cNvSpPr/>
          <p:nvPr/>
        </p:nvSpPr>
        <p:spPr>
          <a:xfrm>
            <a:off x="4596384" y="2863595"/>
            <a:ext cx="97790" cy="97790"/>
          </a:xfrm>
          <a:custGeom>
            <a:rect b="b" l="l" r="r" t="t"/>
            <a:pathLst>
              <a:path extrusionOk="0" h="120000" w="120000">
                <a:moveTo>
                  <a:pt x="0" y="119689"/>
                </a:moveTo>
                <a:lnTo>
                  <a:pt x="119689" y="119689"/>
                </a:lnTo>
                <a:lnTo>
                  <a:pt x="119689" y="0"/>
                </a:lnTo>
                <a:lnTo>
                  <a:pt x="0" y="0"/>
                </a:lnTo>
                <a:lnTo>
                  <a:pt x="0" y="119689"/>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62" name="Google Shape;1262;p31"/>
          <p:cNvSpPr/>
          <p:nvPr/>
        </p:nvSpPr>
        <p:spPr>
          <a:xfrm>
            <a:off x="6557771" y="2863595"/>
            <a:ext cx="97790" cy="97790"/>
          </a:xfrm>
          <a:custGeom>
            <a:rect b="b" l="l" r="r" t="t"/>
            <a:pathLst>
              <a:path extrusionOk="0" h="120000" w="120000">
                <a:moveTo>
                  <a:pt x="0" y="119689"/>
                </a:moveTo>
                <a:lnTo>
                  <a:pt x="119687" y="119689"/>
                </a:lnTo>
                <a:lnTo>
                  <a:pt x="119687" y="0"/>
                </a:lnTo>
                <a:lnTo>
                  <a:pt x="0" y="0"/>
                </a:lnTo>
                <a:lnTo>
                  <a:pt x="0" y="119689"/>
                </a:lnTo>
                <a:close/>
              </a:path>
            </a:pathLst>
          </a:custGeom>
          <a:solidFill>
            <a:srgbClr val="789F2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63" name="Google Shape;1263;p31"/>
          <p:cNvSpPr/>
          <p:nvPr/>
        </p:nvSpPr>
        <p:spPr>
          <a:xfrm>
            <a:off x="4596384" y="3137916"/>
            <a:ext cx="97790" cy="97790"/>
          </a:xfrm>
          <a:custGeom>
            <a:rect b="b" l="l" r="r" t="t"/>
            <a:pathLst>
              <a:path extrusionOk="0" h="120000" w="120000">
                <a:moveTo>
                  <a:pt x="0" y="119689"/>
                </a:moveTo>
                <a:lnTo>
                  <a:pt x="119689" y="119689"/>
                </a:lnTo>
                <a:lnTo>
                  <a:pt x="119689" y="0"/>
                </a:lnTo>
                <a:lnTo>
                  <a:pt x="0" y="0"/>
                </a:lnTo>
                <a:lnTo>
                  <a:pt x="0" y="119689"/>
                </a:lnTo>
                <a:close/>
              </a:path>
            </a:pathLst>
          </a:custGeom>
          <a:solidFill>
            <a:srgbClr val="F1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64" name="Google Shape;1264;p31"/>
          <p:cNvSpPr txBox="1"/>
          <p:nvPr/>
        </p:nvSpPr>
        <p:spPr>
          <a:xfrm>
            <a:off x="4726304" y="2786379"/>
            <a:ext cx="1541780" cy="50990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Tertiary</a:t>
            </a:r>
            <a:endParaRPr sz="1400">
              <a:latin typeface="Calibri"/>
              <a:ea typeface="Calibri"/>
              <a:cs typeface="Calibri"/>
              <a:sym typeface="Calibri"/>
            </a:endParaRPr>
          </a:p>
          <a:p>
            <a:pPr indent="0" lvl="0" marL="12700" marR="0" rtl="0" algn="l">
              <a:lnSpc>
                <a:spcPct val="100000"/>
              </a:lnSpc>
              <a:spcBef>
                <a:spcPts val="480"/>
              </a:spcBef>
              <a:spcAft>
                <a:spcPts val="0"/>
              </a:spcAft>
              <a:buNone/>
            </a:pPr>
            <a:r>
              <a:rPr b="0" lang="en-US" sz="1400">
                <a:latin typeface="Calibri"/>
                <a:ea typeface="Calibri"/>
                <a:cs typeface="Calibri"/>
                <a:sym typeface="Calibri"/>
              </a:rPr>
              <a:t>CO2 Sources &amp; Other</a:t>
            </a:r>
            <a:endParaRPr sz="1400">
              <a:latin typeface="Calibri"/>
              <a:ea typeface="Calibri"/>
              <a:cs typeface="Calibri"/>
              <a:sym typeface="Calibri"/>
            </a:endParaRPr>
          </a:p>
        </p:txBody>
      </p:sp>
      <p:sp>
        <p:nvSpPr>
          <p:cNvPr id="1265" name="Google Shape;1265;p31"/>
          <p:cNvSpPr/>
          <p:nvPr/>
        </p:nvSpPr>
        <p:spPr>
          <a:xfrm>
            <a:off x="6557771" y="3137916"/>
            <a:ext cx="97790" cy="97790"/>
          </a:xfrm>
          <a:custGeom>
            <a:rect b="b" l="l" r="r" t="t"/>
            <a:pathLst>
              <a:path extrusionOk="0" h="120000" w="120000">
                <a:moveTo>
                  <a:pt x="0" y="119689"/>
                </a:moveTo>
                <a:lnTo>
                  <a:pt x="119687" y="119689"/>
                </a:lnTo>
                <a:lnTo>
                  <a:pt x="119687" y="0"/>
                </a:lnTo>
                <a:lnTo>
                  <a:pt x="0" y="0"/>
                </a:lnTo>
                <a:lnTo>
                  <a:pt x="0" y="119689"/>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66" name="Google Shape;1266;p31"/>
          <p:cNvSpPr txBox="1"/>
          <p:nvPr/>
        </p:nvSpPr>
        <p:spPr>
          <a:xfrm>
            <a:off x="6688073" y="2786379"/>
            <a:ext cx="1384935" cy="50990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Non-Tertiary</a:t>
            </a:r>
            <a:endParaRPr sz="1400">
              <a:latin typeface="Calibri"/>
              <a:ea typeface="Calibri"/>
              <a:cs typeface="Calibri"/>
              <a:sym typeface="Calibri"/>
            </a:endParaRPr>
          </a:p>
          <a:p>
            <a:pPr indent="0" lvl="0" marL="12700" marR="0" rtl="0" algn="l">
              <a:lnSpc>
                <a:spcPct val="100000"/>
              </a:lnSpc>
              <a:spcBef>
                <a:spcPts val="480"/>
              </a:spcBef>
              <a:spcAft>
                <a:spcPts val="0"/>
              </a:spcAft>
              <a:buNone/>
            </a:pPr>
            <a:r>
              <a:rPr b="0" lang="en-US" sz="1400">
                <a:latin typeface="Calibri"/>
                <a:ea typeface="Calibri"/>
                <a:cs typeface="Calibri"/>
                <a:sym typeface="Calibri"/>
              </a:rPr>
              <a:t>Capitalized Items </a:t>
            </a:r>
            <a:r>
              <a:rPr baseline="30000" lang="en-US" sz="1200">
                <a:latin typeface="Calibri"/>
                <a:ea typeface="Calibri"/>
                <a:cs typeface="Calibri"/>
                <a:sym typeface="Calibri"/>
              </a:rPr>
              <a:t>(2)</a:t>
            </a:r>
            <a:endParaRPr baseline="30000" sz="1200">
              <a:latin typeface="Calibri"/>
              <a:ea typeface="Calibri"/>
              <a:cs typeface="Calibri"/>
              <a:sym typeface="Calibri"/>
            </a:endParaRPr>
          </a:p>
        </p:txBody>
      </p:sp>
      <p:sp>
        <p:nvSpPr>
          <p:cNvPr id="1267" name="Google Shape;1267;p31"/>
          <p:cNvSpPr txBox="1"/>
          <p:nvPr/>
        </p:nvSpPr>
        <p:spPr>
          <a:xfrm>
            <a:off x="6596253" y="1368425"/>
            <a:ext cx="220599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Development Capital Budget</a:t>
            </a:r>
            <a:r>
              <a:rPr b="0" baseline="30000" lang="en-US" sz="1350">
                <a:latin typeface="Calibri"/>
                <a:ea typeface="Calibri"/>
                <a:cs typeface="Calibri"/>
                <a:sym typeface="Calibri"/>
              </a:rPr>
              <a:t>(1)</a:t>
            </a:r>
            <a:endParaRPr baseline="30000" sz="1350">
              <a:latin typeface="Calibri"/>
              <a:ea typeface="Calibri"/>
              <a:cs typeface="Calibri"/>
              <a:sym typeface="Calibri"/>
            </a:endParaRPr>
          </a:p>
        </p:txBody>
      </p:sp>
      <p:sp>
        <p:nvSpPr>
          <p:cNvPr id="1268" name="Google Shape;1268;p31"/>
          <p:cNvSpPr txBox="1"/>
          <p:nvPr/>
        </p:nvSpPr>
        <p:spPr>
          <a:xfrm>
            <a:off x="7582281" y="1771015"/>
            <a:ext cx="1788160"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~$300 MM Total	</a:t>
            </a:r>
            <a:r>
              <a:rPr b="0" lang="en-US" sz="1600">
                <a:solidFill>
                  <a:srgbClr val="FFFFFF"/>
                </a:solidFill>
                <a:latin typeface="Calibri"/>
                <a:ea typeface="Calibri"/>
                <a:cs typeface="Calibri"/>
                <a:sym typeface="Calibri"/>
              </a:rPr>
              <a:t>$10</a:t>
            </a:r>
            <a:endParaRPr sz="1600">
              <a:latin typeface="Calibri"/>
              <a:ea typeface="Calibri"/>
              <a:cs typeface="Calibri"/>
              <a:sym typeface="Calibri"/>
            </a:endParaRPr>
          </a:p>
        </p:txBody>
      </p:sp>
      <p:graphicFrame>
        <p:nvGraphicFramePr>
          <p:cNvPr id="1269" name="Google Shape;1269;p31"/>
          <p:cNvGraphicFramePr/>
          <p:nvPr/>
        </p:nvGraphicFramePr>
        <p:xfrm>
          <a:off x="3346196" y="1045591"/>
          <a:ext cx="3000000" cy="3000000"/>
        </p:xfrm>
        <a:graphic>
          <a:graphicData uri="http://schemas.openxmlformats.org/drawingml/2006/table">
            <a:tbl>
              <a:tblPr bandRow="1" firstRow="1">
                <a:noFill/>
                <a:tableStyleId>{E4D8673B-3A77-4B9D-A894-8CF66577AF22}</a:tableStyleId>
              </a:tblPr>
              <a:tblGrid>
                <a:gridCol w="1653925"/>
                <a:gridCol w="1255150"/>
              </a:tblGrid>
              <a:tr h="304800">
                <a:tc>
                  <a:txBody>
                    <a:bodyPr/>
                    <a:lstStyle/>
                    <a:p>
                      <a:pPr indent="-1269" lvl="0" marL="3937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Non-Tertiary</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solidFill>
                      <a:srgbClr val="789F2C"/>
                    </a:solidFill>
                  </a:tcPr>
                </a:tc>
                <a:tc>
                  <a:txBody>
                    <a:bodyPr/>
                    <a:lstStyle/>
                    <a:p>
                      <a:pPr indent="-635" lvl="0" marL="635"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$MM</a:t>
                      </a:r>
                      <a:endParaRPr sz="14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solidFill>
                      <a:srgbClr val="789F2C"/>
                    </a:solidFill>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Cedar Creek Anticline</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635" lvl="0" marL="635" marR="0" rtl="0" algn="ctr">
                        <a:lnSpc>
                          <a:spcPct val="100000"/>
                        </a:lnSpc>
                        <a:spcBef>
                          <a:spcPts val="0"/>
                        </a:spcBef>
                        <a:spcAft>
                          <a:spcPts val="0"/>
                        </a:spcAft>
                        <a:buNone/>
                      </a:pPr>
                      <a:r>
                        <a:rPr b="0" lang="en-US" sz="1400" u="none" cap="none" strike="noStrike">
                          <a:latin typeface="Calibri"/>
                          <a:ea typeface="Calibri"/>
                          <a:cs typeface="Calibri"/>
                          <a:sym typeface="Calibri"/>
                        </a:rPr>
                        <a:t>$25</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Exploitation</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$15</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Other</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28575">
                      <a:solidFill>
                        <a:srgbClr val="BEBEB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$20</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28575">
                      <a:solidFill>
                        <a:srgbClr val="BEBEBE"/>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Total</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28575">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$60</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28575">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r>
            </a:tbl>
          </a:graphicData>
        </a:graphic>
      </p:graphicFrame>
      <p:graphicFrame>
        <p:nvGraphicFramePr>
          <p:cNvPr id="1270" name="Google Shape;1270;p31"/>
          <p:cNvGraphicFramePr/>
          <p:nvPr/>
        </p:nvGraphicFramePr>
        <p:xfrm>
          <a:off x="583298" y="1045591"/>
          <a:ext cx="3000000" cy="3000000"/>
        </p:xfrm>
        <a:graphic>
          <a:graphicData uri="http://schemas.openxmlformats.org/drawingml/2006/table">
            <a:tbl>
              <a:tblPr bandRow="1" firstRow="1">
                <a:noFill/>
                <a:tableStyleId>{E4D8673B-3A77-4B9D-A894-8CF66577AF22}</a:tableStyleId>
              </a:tblPr>
              <a:tblGrid>
                <a:gridCol w="1413150"/>
                <a:gridCol w="1045600"/>
              </a:tblGrid>
              <a:tr h="304800">
                <a:tc>
                  <a:txBody>
                    <a:bodyPr/>
                    <a:lstStyle/>
                    <a:p>
                      <a:pPr indent="-1269" lvl="0" marL="3937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Tertiary</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c>
                  <a:txBody>
                    <a:bodyPr/>
                    <a:lstStyle/>
                    <a:p>
                      <a:pPr indent="0" lvl="0" marL="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$MM</a:t>
                      </a:r>
                      <a:endParaRPr sz="14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solidFill>
                      <a:srgbClr val="00467C"/>
                    </a:solidFill>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Bell Creek</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$25</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Heidelberg</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$30</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Hastings</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$30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Tinsley</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$20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Delhi</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$20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Other</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28575">
                      <a:solidFill>
                        <a:srgbClr val="BEBEB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$50</a:t>
                      </a:r>
                      <a:endParaRPr sz="1400" u="none" cap="none" strike="noStrike">
                        <a:latin typeface="Calibri"/>
                        <a:ea typeface="Calibri"/>
                        <a:cs typeface="Calibri"/>
                        <a:sym typeface="Calibri"/>
                      </a:endParaRPr>
                    </a:p>
                  </a:txBody>
                  <a:tcPr marT="0" marB="0" marR="0" marL="0">
                    <a:lnL cap="flat" cmpd="sng" w="12700">
                      <a:solidFill>
                        <a:srgbClr val="D9D9D9"/>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D9D9D9"/>
                      </a:solidFill>
                      <a:prstDash val="solid"/>
                      <a:round/>
                      <a:headEnd len="sm" w="sm" type="none"/>
                      <a:tailEnd len="sm" w="sm" type="none"/>
                    </a:lnT>
                    <a:lnB cap="flat" cmpd="sng" w="28575">
                      <a:solidFill>
                        <a:srgbClr val="BEBEBE"/>
                      </a:solidFill>
                      <a:prstDash val="solid"/>
                      <a:round/>
                      <a:headEnd len="sm" w="sm" type="none"/>
                      <a:tailEnd len="sm" w="sm" type="none"/>
                    </a:lnB>
                  </a:tcPr>
                </a:tc>
              </a:tr>
              <a:tr h="304800">
                <a:tc>
                  <a:txBody>
                    <a:bodyPr/>
                    <a:lstStyle/>
                    <a:p>
                      <a:pPr indent="-1269" lvl="0" marL="39370" marR="0" rtl="0" algn="l">
                        <a:lnSpc>
                          <a:spcPct val="100000"/>
                        </a:lnSpc>
                        <a:spcBef>
                          <a:spcPts val="0"/>
                        </a:spcBef>
                        <a:spcAft>
                          <a:spcPts val="0"/>
                        </a:spcAft>
                        <a:buNone/>
                      </a:pPr>
                      <a:r>
                        <a:rPr b="0" lang="en-US" sz="1400" u="none" cap="none" strike="noStrike">
                          <a:latin typeface="Calibri"/>
                          <a:ea typeface="Calibri"/>
                          <a:cs typeface="Calibri"/>
                          <a:sym typeface="Calibri"/>
                        </a:rPr>
                        <a:t>Total</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28575">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400" u="none" cap="none" strike="noStrike">
                          <a:latin typeface="Calibri"/>
                          <a:ea typeface="Calibri"/>
                          <a:cs typeface="Calibri"/>
                          <a:sym typeface="Calibri"/>
                        </a:rPr>
                        <a:t>$175</a:t>
                      </a:r>
                      <a:endParaRPr sz="14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28575">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r>
            </a:tbl>
          </a:graphicData>
        </a:graphic>
      </p:graphicFrame>
      <p:sp>
        <p:nvSpPr>
          <p:cNvPr id="1271" name="Google Shape;1271;p31"/>
          <p:cNvSpPr/>
          <p:nvPr/>
        </p:nvSpPr>
        <p:spPr>
          <a:xfrm>
            <a:off x="763701" y="3357346"/>
            <a:ext cx="3271647" cy="349210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72" name="Google Shape;1272;p31"/>
          <p:cNvSpPr txBox="1"/>
          <p:nvPr/>
        </p:nvSpPr>
        <p:spPr>
          <a:xfrm>
            <a:off x="2972816" y="5425033"/>
            <a:ext cx="116967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Fault Blocks D/E</a:t>
            </a:r>
            <a:endParaRPr sz="1400">
              <a:latin typeface="Calibri"/>
              <a:ea typeface="Calibri"/>
              <a:cs typeface="Calibri"/>
              <a:sym typeface="Calibri"/>
            </a:endParaRPr>
          </a:p>
        </p:txBody>
      </p:sp>
      <p:sp>
        <p:nvSpPr>
          <p:cNvPr id="1273" name="Google Shape;1273;p31"/>
          <p:cNvSpPr txBox="1"/>
          <p:nvPr/>
        </p:nvSpPr>
        <p:spPr>
          <a:xfrm>
            <a:off x="3141726" y="5815787"/>
            <a:ext cx="122809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Fault Blocks G-M</a:t>
            </a:r>
            <a:endParaRPr sz="1400">
              <a:latin typeface="Calibri"/>
              <a:ea typeface="Calibri"/>
              <a:cs typeface="Calibri"/>
              <a:sym typeface="Calibri"/>
            </a:endParaRPr>
          </a:p>
        </p:txBody>
      </p:sp>
      <p:sp>
        <p:nvSpPr>
          <p:cNvPr id="1274" name="Google Shape;1274;p31"/>
          <p:cNvSpPr/>
          <p:nvPr/>
        </p:nvSpPr>
        <p:spPr>
          <a:xfrm>
            <a:off x="2745994" y="4280661"/>
            <a:ext cx="250825" cy="143510"/>
          </a:xfrm>
          <a:custGeom>
            <a:rect b="b" l="l" r="r" t="t"/>
            <a:pathLst>
              <a:path extrusionOk="0" h="120000" w="120000">
                <a:moveTo>
                  <a:pt x="0" y="0"/>
                </a:moveTo>
                <a:lnTo>
                  <a:pt x="120000" y="119574"/>
                </a:lnTo>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75" name="Google Shape;1275;p31"/>
          <p:cNvSpPr/>
          <p:nvPr/>
        </p:nvSpPr>
        <p:spPr>
          <a:xfrm>
            <a:off x="2720594" y="5397880"/>
            <a:ext cx="204470" cy="34925"/>
          </a:xfrm>
          <a:custGeom>
            <a:rect b="b" l="l" r="r" t="t"/>
            <a:pathLst>
              <a:path extrusionOk="0" h="120000" w="120000">
                <a:moveTo>
                  <a:pt x="0" y="0"/>
                </a:moveTo>
                <a:lnTo>
                  <a:pt x="119702" y="118254"/>
                </a:lnTo>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76" name="Google Shape;1276;p31"/>
          <p:cNvSpPr/>
          <p:nvPr/>
        </p:nvSpPr>
        <p:spPr>
          <a:xfrm>
            <a:off x="2949701" y="5779808"/>
            <a:ext cx="204470" cy="34925"/>
          </a:xfrm>
          <a:custGeom>
            <a:rect b="b" l="l" r="r" t="t"/>
            <a:pathLst>
              <a:path extrusionOk="0" h="120000" w="120000">
                <a:moveTo>
                  <a:pt x="0" y="0"/>
                </a:moveTo>
                <a:lnTo>
                  <a:pt x="119702" y="118385"/>
                </a:lnTo>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77" name="Google Shape;1277;p31"/>
          <p:cNvSpPr txBox="1"/>
          <p:nvPr/>
        </p:nvSpPr>
        <p:spPr>
          <a:xfrm>
            <a:off x="290271" y="4001261"/>
            <a:ext cx="1244600" cy="1051560"/>
          </a:xfrm>
          <a:prstGeom prst="rect">
            <a:avLst/>
          </a:prstGeom>
          <a:noFill/>
          <a:ln>
            <a:noFill/>
          </a:ln>
        </p:spPr>
        <p:txBody>
          <a:bodyPr anchorCtr="0" anchor="t" bIns="0" lIns="0" spcFirstLastPara="1" rIns="0" wrap="square" tIns="0">
            <a:noAutofit/>
          </a:bodyPr>
          <a:lstStyle/>
          <a:p>
            <a:pPr indent="0" lvl="0" marL="0" marR="5080" rtl="0" algn="r">
              <a:lnSpc>
                <a:spcPct val="100000"/>
              </a:lnSpc>
              <a:spcBef>
                <a:spcPts val="0"/>
              </a:spcBef>
              <a:spcAft>
                <a:spcPts val="0"/>
              </a:spcAft>
              <a:buNone/>
            </a:pPr>
            <a:r>
              <a:rPr b="0" lang="en-US" sz="1600" u="sng">
                <a:solidFill>
                  <a:srgbClr val="0078AE"/>
                </a:solidFill>
                <a:latin typeface="Calibri"/>
                <a:ea typeface="Calibri"/>
                <a:cs typeface="Calibri"/>
                <a:sym typeface="Calibri"/>
              </a:rPr>
              <a:t>Hastings</a:t>
            </a:r>
            <a:endParaRPr sz="1600">
              <a:latin typeface="Calibri"/>
              <a:ea typeface="Calibri"/>
              <a:cs typeface="Calibri"/>
              <a:sym typeface="Calibri"/>
            </a:endParaRPr>
          </a:p>
          <a:p>
            <a:pPr indent="-132715" lvl="0" marL="132715" marR="5080" rtl="0" algn="r">
              <a:lnSpc>
                <a:spcPct val="108124"/>
              </a:lnSpc>
              <a:spcBef>
                <a:spcPts val="1019"/>
              </a:spcBef>
              <a:spcAft>
                <a:spcPts val="0"/>
              </a:spcAft>
              <a:buNone/>
            </a:pPr>
            <a:r>
              <a:rPr b="0" lang="en-US" sz="1600">
                <a:latin typeface="Calibri"/>
                <a:ea typeface="Calibri"/>
                <a:cs typeface="Calibri"/>
                <a:sym typeface="Calibri"/>
              </a:rPr>
              <a:t>Fault Block B/C  Upper Frio  Development</a:t>
            </a:r>
            <a:endParaRPr sz="1600">
              <a:latin typeface="Calibri"/>
              <a:ea typeface="Calibri"/>
              <a:cs typeface="Calibri"/>
              <a:sym typeface="Calibri"/>
            </a:endParaRPr>
          </a:p>
        </p:txBody>
      </p:sp>
      <p:sp>
        <p:nvSpPr>
          <p:cNvPr id="1278" name="Google Shape;1278;p31"/>
          <p:cNvSpPr txBox="1"/>
          <p:nvPr/>
        </p:nvSpPr>
        <p:spPr>
          <a:xfrm>
            <a:off x="2619248" y="4328032"/>
            <a:ext cx="1601470" cy="958215"/>
          </a:xfrm>
          <a:prstGeom prst="rect">
            <a:avLst/>
          </a:prstGeom>
          <a:noFill/>
          <a:ln>
            <a:noFill/>
          </a:ln>
        </p:spPr>
        <p:txBody>
          <a:bodyPr anchorCtr="0" anchor="t" bIns="0" lIns="0" spcFirstLastPara="1" rIns="0" wrap="square" tIns="0">
            <a:noAutofit/>
          </a:bodyPr>
          <a:lstStyle/>
          <a:p>
            <a:pPr indent="-8890" lvl="0" marL="440690" marR="0" rtl="0" algn="l">
              <a:lnSpc>
                <a:spcPct val="100000"/>
              </a:lnSpc>
              <a:spcBef>
                <a:spcPts val="0"/>
              </a:spcBef>
              <a:spcAft>
                <a:spcPts val="0"/>
              </a:spcAft>
              <a:buNone/>
            </a:pPr>
            <a:r>
              <a:rPr b="0" lang="en-US" sz="1400">
                <a:latin typeface="Calibri"/>
                <a:ea typeface="Calibri"/>
                <a:cs typeface="Calibri"/>
                <a:sym typeface="Calibri"/>
              </a:rPr>
              <a:t>Fault Block A</a:t>
            </a:r>
            <a:endParaRPr sz="1400">
              <a:latin typeface="Calibri"/>
              <a:ea typeface="Calibri"/>
              <a:cs typeface="Calibri"/>
              <a:sym typeface="Calibri"/>
            </a:endParaRPr>
          </a:p>
          <a:p>
            <a:pPr indent="-8890" lvl="0" marL="440690" marR="0" rtl="0" algn="l">
              <a:lnSpc>
                <a:spcPct val="100000"/>
              </a:lnSpc>
              <a:spcBef>
                <a:spcPts val="0"/>
              </a:spcBef>
              <a:spcAft>
                <a:spcPts val="0"/>
              </a:spcAft>
              <a:buNone/>
            </a:pPr>
            <a:r>
              <a:rPr b="0" lang="en-US" sz="1400">
                <a:latin typeface="Calibri"/>
                <a:ea typeface="Calibri"/>
                <a:cs typeface="Calibri"/>
                <a:sym typeface="Calibri"/>
              </a:rPr>
              <a:t>(Current)</a:t>
            </a:r>
            <a:endParaRPr sz="1400">
              <a:latin typeface="Calibri"/>
              <a:ea typeface="Calibri"/>
              <a:cs typeface="Calibri"/>
              <a:sym typeface="Calibri"/>
            </a:endParaRPr>
          </a:p>
          <a:p>
            <a:pPr indent="0" lvl="0" marL="12700" marR="0" rtl="0" algn="l">
              <a:lnSpc>
                <a:spcPct val="100000"/>
              </a:lnSpc>
              <a:spcBef>
                <a:spcPts val="645"/>
              </a:spcBef>
              <a:spcAft>
                <a:spcPts val="0"/>
              </a:spcAft>
              <a:buNone/>
            </a:pPr>
            <a:r>
              <a:rPr b="0" baseline="30000" lang="en-US" sz="2400" u="sng">
                <a:latin typeface="Calibri"/>
                <a:ea typeface="Calibri"/>
                <a:cs typeface="Calibri"/>
                <a:sym typeface="Calibri"/>
              </a:rPr>
              <a:t> 	</a:t>
            </a:r>
            <a:r>
              <a:rPr b="0" baseline="30000" lang="en-US" sz="2400">
                <a:latin typeface="Calibri"/>
                <a:ea typeface="Calibri"/>
                <a:cs typeface="Calibri"/>
                <a:sym typeface="Calibri"/>
              </a:rPr>
              <a:t> </a:t>
            </a:r>
            <a:r>
              <a:rPr b="0" lang="en-US" sz="1400">
                <a:latin typeface="Calibri"/>
                <a:ea typeface="Calibri"/>
                <a:cs typeface="Calibri"/>
                <a:sym typeface="Calibri"/>
              </a:rPr>
              <a:t>2017</a:t>
            </a:r>
            <a:endParaRPr sz="1400">
              <a:latin typeface="Calibri"/>
              <a:ea typeface="Calibri"/>
              <a:cs typeface="Calibri"/>
              <a:sym typeface="Calibri"/>
            </a:endParaRPr>
          </a:p>
          <a:p>
            <a:pPr indent="-5715" lvl="0" marL="462915" marR="0" rtl="0" algn="l">
              <a:lnSpc>
                <a:spcPct val="100000"/>
              </a:lnSpc>
              <a:spcBef>
                <a:spcPts val="0"/>
              </a:spcBef>
              <a:spcAft>
                <a:spcPts val="0"/>
              </a:spcAft>
              <a:buNone/>
            </a:pPr>
            <a:r>
              <a:rPr b="0" lang="en-US" sz="1400">
                <a:latin typeface="Calibri"/>
                <a:ea typeface="Calibri"/>
                <a:cs typeface="Calibri"/>
                <a:sym typeface="Calibri"/>
              </a:rPr>
              <a:t>Fault Blocks B/C</a:t>
            </a:r>
            <a:endParaRPr sz="1400">
              <a:latin typeface="Calibri"/>
              <a:ea typeface="Calibri"/>
              <a:cs typeface="Calibri"/>
              <a:sym typeface="Calibri"/>
            </a:endParaRPr>
          </a:p>
        </p:txBody>
      </p:sp>
      <p:sp>
        <p:nvSpPr>
          <p:cNvPr id="1279" name="Google Shape;1279;p31"/>
          <p:cNvSpPr txBox="1"/>
          <p:nvPr/>
        </p:nvSpPr>
        <p:spPr>
          <a:xfrm>
            <a:off x="7655814" y="4001261"/>
            <a:ext cx="2135505" cy="1399540"/>
          </a:xfrm>
          <a:prstGeom prst="rect">
            <a:avLst/>
          </a:prstGeom>
          <a:noFill/>
          <a:ln>
            <a:noFill/>
          </a:ln>
        </p:spPr>
        <p:txBody>
          <a:bodyPr anchorCtr="0" anchor="t" bIns="0" lIns="0" spcFirstLastPara="1" rIns="0" wrap="square" tIns="0">
            <a:noAutofit/>
          </a:bodyPr>
          <a:lstStyle/>
          <a:p>
            <a:pPr indent="0" lvl="0" marL="0" marR="5080" rtl="0" algn="r">
              <a:lnSpc>
                <a:spcPct val="100000"/>
              </a:lnSpc>
              <a:spcBef>
                <a:spcPts val="0"/>
              </a:spcBef>
              <a:spcAft>
                <a:spcPts val="0"/>
              </a:spcAft>
              <a:buNone/>
            </a:pPr>
            <a:r>
              <a:rPr b="0" lang="en-US" sz="1600" u="sng">
                <a:solidFill>
                  <a:srgbClr val="0078AE"/>
                </a:solidFill>
                <a:latin typeface="Calibri"/>
                <a:ea typeface="Calibri"/>
                <a:cs typeface="Calibri"/>
                <a:sym typeface="Calibri"/>
              </a:rPr>
              <a:t>Heidelberg</a:t>
            </a:r>
            <a:endParaRPr sz="1600">
              <a:latin typeface="Calibri"/>
              <a:ea typeface="Calibri"/>
              <a:cs typeface="Calibri"/>
              <a:sym typeface="Calibri"/>
            </a:endParaRPr>
          </a:p>
          <a:p>
            <a:pPr indent="292100" lvl="0" marL="12700" marR="5715" rtl="0" algn="r">
              <a:lnSpc>
                <a:spcPct val="108124"/>
              </a:lnSpc>
              <a:spcBef>
                <a:spcPts val="1019"/>
              </a:spcBef>
              <a:spcAft>
                <a:spcPts val="0"/>
              </a:spcAft>
              <a:buNone/>
            </a:pPr>
            <a:r>
              <a:rPr b="0" lang="en-US" sz="1600">
                <a:latin typeface="Calibri"/>
                <a:ea typeface="Calibri"/>
                <a:cs typeface="Calibri"/>
                <a:sym typeface="Calibri"/>
              </a:rPr>
              <a:t>Christmas Yellow Sand  Phase 1 &amp; 2 Development</a:t>
            </a:r>
            <a:endParaRPr sz="1600">
              <a:latin typeface="Calibri"/>
              <a:ea typeface="Calibri"/>
              <a:cs typeface="Calibri"/>
              <a:sym typeface="Calibri"/>
            </a:endParaRPr>
          </a:p>
          <a:p>
            <a:pPr indent="0" lvl="0" marL="0" marR="6350" rtl="0" algn="r">
              <a:lnSpc>
                <a:spcPct val="114062"/>
              </a:lnSpc>
              <a:spcBef>
                <a:spcPts val="790"/>
              </a:spcBef>
              <a:spcAft>
                <a:spcPts val="0"/>
              </a:spcAft>
              <a:buNone/>
            </a:pPr>
            <a:r>
              <a:rPr b="0" lang="en-US" sz="1600">
                <a:latin typeface="Calibri"/>
                <a:ea typeface="Calibri"/>
                <a:cs typeface="Calibri"/>
                <a:sym typeface="Calibri"/>
              </a:rPr>
              <a:t>Christmas Red &amp; Green</a:t>
            </a:r>
            <a:endParaRPr sz="1600">
              <a:latin typeface="Calibri"/>
              <a:ea typeface="Calibri"/>
              <a:cs typeface="Calibri"/>
              <a:sym typeface="Calibri"/>
            </a:endParaRPr>
          </a:p>
          <a:p>
            <a:pPr indent="0" lvl="0" marL="0" marR="5080" rtl="0" algn="r">
              <a:lnSpc>
                <a:spcPct val="114062"/>
              </a:lnSpc>
              <a:spcBef>
                <a:spcPts val="0"/>
              </a:spcBef>
              <a:spcAft>
                <a:spcPts val="0"/>
              </a:spcAft>
              <a:buNone/>
            </a:pPr>
            <a:r>
              <a:rPr b="0" lang="en-US" sz="1600">
                <a:latin typeface="Calibri"/>
                <a:ea typeface="Calibri"/>
                <a:cs typeface="Calibri"/>
                <a:sym typeface="Calibri"/>
              </a:rPr>
              <a:t>Sand Reconfigurations</a:t>
            </a:r>
            <a:endParaRPr sz="1600">
              <a:latin typeface="Calibri"/>
              <a:ea typeface="Calibri"/>
              <a:cs typeface="Calibri"/>
              <a:sym typeface="Calibri"/>
            </a:endParaRPr>
          </a:p>
        </p:txBody>
      </p:sp>
      <p:sp>
        <p:nvSpPr>
          <p:cNvPr id="1280" name="Google Shape;1280;p31"/>
          <p:cNvSpPr/>
          <p:nvPr/>
        </p:nvSpPr>
        <p:spPr>
          <a:xfrm>
            <a:off x="761" y="3665982"/>
            <a:ext cx="12191365" cy="0"/>
          </a:xfrm>
          <a:custGeom>
            <a:rect b="b" l="l" r="r" t="t"/>
            <a:pathLst>
              <a:path extrusionOk="0" h="120000" w="120000">
                <a:moveTo>
                  <a:pt x="0" y="0"/>
                </a:moveTo>
                <a:lnTo>
                  <a:pt x="119998" y="0"/>
                </a:lnTo>
              </a:path>
            </a:pathLst>
          </a:custGeom>
          <a:noFill/>
          <a:ln cap="flat" cmpd="sng" w="19800">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81" name="Google Shape;1281;p31"/>
          <p:cNvSpPr/>
          <p:nvPr/>
        </p:nvSpPr>
        <p:spPr>
          <a:xfrm>
            <a:off x="10011156" y="3858767"/>
            <a:ext cx="1911096" cy="244297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82" name="Google Shape;1282;p31"/>
          <p:cNvSpPr/>
          <p:nvPr/>
        </p:nvSpPr>
        <p:spPr>
          <a:xfrm>
            <a:off x="9915906" y="5241797"/>
            <a:ext cx="347345" cy="268605"/>
          </a:xfrm>
          <a:custGeom>
            <a:rect b="b" l="l" r="r" t="t"/>
            <a:pathLst>
              <a:path extrusionOk="0" h="120000" w="120000">
                <a:moveTo>
                  <a:pt x="0" y="0"/>
                </a:moveTo>
                <a:lnTo>
                  <a:pt x="119868" y="119943"/>
                </a:lnTo>
              </a:path>
            </a:pathLst>
          </a:custGeom>
          <a:noFill/>
          <a:ln cap="flat" cmpd="sng" w="22850">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83" name="Google Shape;1283;p31"/>
          <p:cNvSpPr/>
          <p:nvPr/>
        </p:nvSpPr>
        <p:spPr>
          <a:xfrm>
            <a:off x="10249661" y="5502402"/>
            <a:ext cx="534035" cy="0"/>
          </a:xfrm>
          <a:custGeom>
            <a:rect b="b" l="l" r="r" t="t"/>
            <a:pathLst>
              <a:path extrusionOk="0" h="120000" w="120000">
                <a:moveTo>
                  <a:pt x="0" y="0"/>
                </a:moveTo>
                <a:lnTo>
                  <a:pt x="119914" y="0"/>
                </a:lnTo>
              </a:path>
            </a:pathLst>
          </a:custGeom>
          <a:noFill/>
          <a:ln cap="flat" cmpd="sng" w="259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84" name="Google Shape;1284;p31"/>
          <p:cNvSpPr txBox="1"/>
          <p:nvPr/>
        </p:nvSpPr>
        <p:spPr>
          <a:xfrm>
            <a:off x="10813795" y="4026661"/>
            <a:ext cx="50101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Future</a:t>
            </a:r>
            <a:endParaRPr sz="1400">
              <a:latin typeface="Calibri"/>
              <a:ea typeface="Calibri"/>
              <a:cs typeface="Calibri"/>
              <a:sym typeface="Calibri"/>
            </a:endParaRPr>
          </a:p>
        </p:txBody>
      </p:sp>
      <p:sp>
        <p:nvSpPr>
          <p:cNvPr id="1285" name="Google Shape;1285;p31"/>
          <p:cNvSpPr txBox="1"/>
          <p:nvPr/>
        </p:nvSpPr>
        <p:spPr>
          <a:xfrm>
            <a:off x="10111867" y="6115405"/>
            <a:ext cx="50101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Future</a:t>
            </a:r>
            <a:endParaRPr sz="1400">
              <a:latin typeface="Calibri"/>
              <a:ea typeface="Calibri"/>
              <a:cs typeface="Calibri"/>
              <a:sym typeface="Calibri"/>
            </a:endParaRPr>
          </a:p>
        </p:txBody>
      </p:sp>
      <p:sp>
        <p:nvSpPr>
          <p:cNvPr id="1286" name="Google Shape;1286;p31"/>
          <p:cNvSpPr txBox="1"/>
          <p:nvPr/>
        </p:nvSpPr>
        <p:spPr>
          <a:xfrm>
            <a:off x="9916794" y="5545429"/>
            <a:ext cx="50101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Future</a:t>
            </a:r>
            <a:endParaRPr sz="1400">
              <a:latin typeface="Calibri"/>
              <a:ea typeface="Calibri"/>
              <a:cs typeface="Calibri"/>
              <a:sym typeface="Calibri"/>
            </a:endParaRPr>
          </a:p>
        </p:txBody>
      </p:sp>
      <p:sp>
        <p:nvSpPr>
          <p:cNvPr id="1287" name="Google Shape;1287;p31"/>
          <p:cNvSpPr/>
          <p:nvPr/>
        </p:nvSpPr>
        <p:spPr>
          <a:xfrm>
            <a:off x="10483595" y="5999988"/>
            <a:ext cx="135255" cy="66040"/>
          </a:xfrm>
          <a:custGeom>
            <a:rect b="b" l="l" r="r" t="t"/>
            <a:pathLst>
              <a:path extrusionOk="0" h="120000" w="120000">
                <a:moveTo>
                  <a:pt x="0" y="119885"/>
                </a:moveTo>
                <a:lnTo>
                  <a:pt x="119774" y="0"/>
                </a:lnTo>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88" name="Google Shape;1288;p31"/>
          <p:cNvSpPr/>
          <p:nvPr/>
        </p:nvSpPr>
        <p:spPr>
          <a:xfrm>
            <a:off x="10326623" y="5359908"/>
            <a:ext cx="65405" cy="149860"/>
          </a:xfrm>
          <a:custGeom>
            <a:rect b="b" l="l" r="r" t="t"/>
            <a:pathLst>
              <a:path extrusionOk="0" h="120000" w="120000">
                <a:moveTo>
                  <a:pt x="0" y="119795"/>
                </a:moveTo>
                <a:lnTo>
                  <a:pt x="119302" y="0"/>
                </a:lnTo>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89" name="Google Shape;1289;p31"/>
          <p:cNvSpPr/>
          <p:nvPr/>
        </p:nvSpPr>
        <p:spPr>
          <a:xfrm>
            <a:off x="10591800" y="4120896"/>
            <a:ext cx="207010" cy="1905"/>
          </a:xfrm>
          <a:custGeom>
            <a:rect b="b" l="l" r="r" t="t"/>
            <a:pathLst>
              <a:path extrusionOk="0" h="120000" w="120000">
                <a:moveTo>
                  <a:pt x="0" y="0"/>
                </a:moveTo>
                <a:lnTo>
                  <a:pt x="119926" y="103991"/>
                </a:lnTo>
              </a:path>
            </a:pathLst>
          </a:custGeom>
          <a:noFill/>
          <a:ln cap="flat" cmpd="sng" w="9525">
            <a:solidFill>
              <a:srgbClr val="A4A4A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90" name="Google Shape;1290;p31"/>
          <p:cNvSpPr txBox="1"/>
          <p:nvPr/>
        </p:nvSpPr>
        <p:spPr>
          <a:xfrm>
            <a:off x="306730" y="6051092"/>
            <a:ext cx="6290945" cy="507365"/>
          </a:xfrm>
          <a:prstGeom prst="rect">
            <a:avLst/>
          </a:prstGeom>
          <a:noFill/>
          <a:ln>
            <a:noFill/>
          </a:ln>
        </p:spPr>
        <p:txBody>
          <a:bodyPr anchorCtr="0" anchor="t" bIns="0" lIns="0" spcFirstLastPara="1" rIns="0" wrap="square" tIns="0">
            <a:noAutofit/>
          </a:bodyPr>
          <a:lstStyle/>
          <a:p>
            <a:pPr indent="0" lvl="0" marL="0" marR="617220" rtl="0" algn="r">
              <a:lnSpc>
                <a:spcPct val="111428"/>
              </a:lnSpc>
              <a:spcBef>
                <a:spcPts val="0"/>
              </a:spcBef>
              <a:spcAft>
                <a:spcPts val="0"/>
              </a:spcAft>
              <a:buNone/>
            </a:pPr>
            <a:r>
              <a:rPr b="0" lang="en-US" sz="1400">
                <a:latin typeface="Calibri"/>
                <a:ea typeface="Calibri"/>
                <a:cs typeface="Calibri"/>
                <a:sym typeface="Calibri"/>
              </a:rPr>
              <a:t>Phase 9</a:t>
            </a:r>
            <a:endParaRPr sz="1400">
              <a:latin typeface="Calibri"/>
              <a:ea typeface="Calibri"/>
              <a:cs typeface="Calibri"/>
              <a:sym typeface="Calibri"/>
            </a:endParaRPr>
          </a:p>
          <a:p>
            <a:pPr indent="-223520" lvl="0" marL="236220" marR="0" rtl="0" algn="l">
              <a:lnSpc>
                <a:spcPct val="108000"/>
              </a:lnSpc>
              <a:spcBef>
                <a:spcPts val="0"/>
              </a:spcBef>
              <a:spcAft>
                <a:spcPts val="0"/>
              </a:spcAft>
              <a:buSzPts val="1000"/>
              <a:buFont typeface="Calibri"/>
              <a:buAutoNum type="arabicParenR"/>
            </a:pPr>
            <a:r>
              <a:rPr b="0" lang="en-US" sz="1000">
                <a:latin typeface="Calibri"/>
                <a:ea typeface="Calibri"/>
                <a:cs typeface="Calibri"/>
                <a:sym typeface="Calibri"/>
              </a:rPr>
              <a:t>2017 estimated development capital budget presented excludes acquisitions and capitalized   interest.</a:t>
            </a:r>
            <a:endParaRPr sz="1000">
              <a:latin typeface="Calibri"/>
              <a:ea typeface="Calibri"/>
              <a:cs typeface="Calibri"/>
              <a:sym typeface="Calibri"/>
            </a:endParaRPr>
          </a:p>
          <a:p>
            <a:pPr indent="-223520" lvl="0" marL="236220" marR="0"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Includes capitalized internal acquisition, exploration and development costs and pre-production    tertiary startup costs.</a:t>
            </a:r>
            <a:endParaRPr sz="1000">
              <a:latin typeface="Calibri"/>
              <a:ea typeface="Calibri"/>
              <a:cs typeface="Calibri"/>
              <a:sym typeface="Calibri"/>
            </a:endParaRPr>
          </a:p>
        </p:txBody>
      </p:sp>
      <p:sp>
        <p:nvSpPr>
          <p:cNvPr id="1291" name="Google Shape;1291;p31"/>
          <p:cNvSpPr/>
          <p:nvPr/>
        </p:nvSpPr>
        <p:spPr>
          <a:xfrm>
            <a:off x="1640332" y="4712208"/>
            <a:ext cx="972819" cy="61023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92" name="Google Shape;1292;p31"/>
          <p:cNvSpPr/>
          <p:nvPr/>
        </p:nvSpPr>
        <p:spPr>
          <a:xfrm>
            <a:off x="10557509" y="4492497"/>
            <a:ext cx="1383030" cy="1801495"/>
          </a:xfrm>
          <a:custGeom>
            <a:rect b="b" l="l" r="r" t="t"/>
            <a:pathLst>
              <a:path extrusionOk="0" h="120000" w="120000">
                <a:moveTo>
                  <a:pt x="0" y="19448"/>
                </a:moveTo>
                <a:lnTo>
                  <a:pt x="76760" y="0"/>
                </a:lnTo>
                <a:lnTo>
                  <a:pt x="119978" y="100515"/>
                </a:lnTo>
                <a:lnTo>
                  <a:pt x="43206" y="119965"/>
                </a:lnTo>
                <a:lnTo>
                  <a:pt x="0" y="19448"/>
                </a:lnTo>
              </a:path>
            </a:pathLst>
          </a:custGeom>
          <a:noFill/>
          <a:ln cap="flat" cmpd="sng" w="34925">
            <a:solidFill>
              <a:srgbClr val="C00000"/>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93" name="Google Shape;1293;p31"/>
          <p:cNvSpPr/>
          <p:nvPr/>
        </p:nvSpPr>
        <p:spPr>
          <a:xfrm>
            <a:off x="9882378" y="4693158"/>
            <a:ext cx="960755" cy="617855"/>
          </a:xfrm>
          <a:custGeom>
            <a:rect b="b" l="l" r="r" t="t"/>
            <a:pathLst>
              <a:path extrusionOk="0" h="120000" w="120000">
                <a:moveTo>
                  <a:pt x="0" y="0"/>
                </a:moveTo>
                <a:lnTo>
                  <a:pt x="119936" y="119926"/>
                </a:lnTo>
              </a:path>
            </a:pathLst>
          </a:custGeom>
          <a:noFill/>
          <a:ln cap="flat" cmpd="sng" w="25900">
            <a:solidFill>
              <a:srgbClr val="EFEA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94" name="Google Shape;1294;p31"/>
          <p:cNvSpPr/>
          <p:nvPr/>
        </p:nvSpPr>
        <p:spPr>
          <a:xfrm>
            <a:off x="10873740" y="5195315"/>
            <a:ext cx="957071" cy="85648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95" name="Google Shape;1295;p31"/>
          <p:cNvSpPr/>
          <p:nvPr/>
        </p:nvSpPr>
        <p:spPr>
          <a:xfrm>
            <a:off x="10873740" y="5195315"/>
            <a:ext cx="957580" cy="856615"/>
          </a:xfrm>
          <a:custGeom>
            <a:rect b="b" l="l" r="r" t="t"/>
            <a:pathLst>
              <a:path extrusionOk="0" h="120000" w="120000">
                <a:moveTo>
                  <a:pt x="0" y="71"/>
                </a:moveTo>
                <a:lnTo>
                  <a:pt x="77602" y="0"/>
                </a:lnTo>
                <a:lnTo>
                  <a:pt x="80204" y="6799"/>
                </a:lnTo>
                <a:lnTo>
                  <a:pt x="82794" y="13669"/>
                </a:lnTo>
                <a:lnTo>
                  <a:pt x="85378" y="20575"/>
                </a:lnTo>
                <a:lnTo>
                  <a:pt x="87964" y="27481"/>
                </a:lnTo>
                <a:lnTo>
                  <a:pt x="90558" y="34351"/>
                </a:lnTo>
                <a:lnTo>
                  <a:pt x="93167" y="41150"/>
                </a:lnTo>
                <a:lnTo>
                  <a:pt x="98912" y="48996"/>
                </a:lnTo>
                <a:lnTo>
                  <a:pt x="101067" y="54051"/>
                </a:lnTo>
                <a:lnTo>
                  <a:pt x="103114" y="59579"/>
                </a:lnTo>
                <a:lnTo>
                  <a:pt x="105161" y="65106"/>
                </a:lnTo>
                <a:lnTo>
                  <a:pt x="107315" y="70160"/>
                </a:lnTo>
                <a:lnTo>
                  <a:pt x="109066" y="72868"/>
                </a:lnTo>
                <a:lnTo>
                  <a:pt x="106774" y="79157"/>
                </a:lnTo>
                <a:lnTo>
                  <a:pt x="107947" y="84513"/>
                </a:lnTo>
                <a:lnTo>
                  <a:pt x="109780" y="90413"/>
                </a:lnTo>
                <a:lnTo>
                  <a:pt x="112084" y="96662"/>
                </a:lnTo>
                <a:lnTo>
                  <a:pt x="114670" y="103070"/>
                </a:lnTo>
                <a:lnTo>
                  <a:pt x="117351" y="109442"/>
                </a:lnTo>
                <a:lnTo>
                  <a:pt x="119936" y="115587"/>
                </a:lnTo>
                <a:lnTo>
                  <a:pt x="106806" y="114315"/>
                </a:lnTo>
                <a:lnTo>
                  <a:pt x="92323" y="116842"/>
                </a:lnTo>
                <a:lnTo>
                  <a:pt x="69596" y="119982"/>
                </a:lnTo>
                <a:lnTo>
                  <a:pt x="39978" y="108199"/>
                </a:lnTo>
                <a:lnTo>
                  <a:pt x="15771" y="52145"/>
                </a:lnTo>
                <a:lnTo>
                  <a:pt x="9135" y="34549"/>
                </a:lnTo>
                <a:lnTo>
                  <a:pt x="9165" y="29262"/>
                </a:lnTo>
                <a:lnTo>
                  <a:pt x="9147" y="23795"/>
                </a:lnTo>
                <a:lnTo>
                  <a:pt x="8812" y="18207"/>
                </a:lnTo>
                <a:lnTo>
                  <a:pt x="7893" y="12560"/>
                </a:lnTo>
                <a:lnTo>
                  <a:pt x="0" y="71"/>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96" name="Google Shape;1296;p31"/>
          <p:cNvSpPr/>
          <p:nvPr/>
        </p:nvSpPr>
        <p:spPr>
          <a:xfrm>
            <a:off x="10981943" y="5519928"/>
            <a:ext cx="640080" cy="0"/>
          </a:xfrm>
          <a:custGeom>
            <a:rect b="b" l="l" r="r" t="t"/>
            <a:pathLst>
              <a:path extrusionOk="0" h="120000" w="120000">
                <a:moveTo>
                  <a:pt x="0" y="0"/>
                </a:moveTo>
                <a:lnTo>
                  <a:pt x="120000" y="0"/>
                </a:lnTo>
              </a:path>
            </a:pathLst>
          </a:custGeom>
          <a:noFill/>
          <a:ln cap="flat" cmpd="sng" w="15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97" name="Google Shape;1297;p31"/>
          <p:cNvSpPr/>
          <p:nvPr/>
        </p:nvSpPr>
        <p:spPr>
          <a:xfrm>
            <a:off x="10840719" y="5057902"/>
            <a:ext cx="1003300" cy="1141095"/>
          </a:xfrm>
          <a:custGeom>
            <a:rect b="b" l="l" r="r" t="t"/>
            <a:pathLst>
              <a:path extrusionOk="0" h="120000" w="120000">
                <a:moveTo>
                  <a:pt x="0" y="24828"/>
                </a:moveTo>
                <a:lnTo>
                  <a:pt x="83285" y="0"/>
                </a:lnTo>
                <a:lnTo>
                  <a:pt x="119969" y="95119"/>
                </a:lnTo>
                <a:lnTo>
                  <a:pt x="36683" y="119946"/>
                </a:lnTo>
                <a:lnTo>
                  <a:pt x="0" y="24828"/>
                </a:lnTo>
                <a:close/>
              </a:path>
            </a:pathLst>
          </a:custGeom>
          <a:noFill/>
          <a:ln cap="flat" cmpd="sng" w="38100">
            <a:solidFill>
              <a:srgbClr val="EFEA00"/>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98" name="Google Shape;1298;p31"/>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1299" name="Google Shape;1299;p31"/>
          <p:cNvSpPr txBox="1"/>
          <p:nvPr>
            <p:ph idx="10" type="dt"/>
          </p:nvPr>
        </p:nvSpPr>
        <p:spPr>
          <a:xfrm>
            <a:off x="5493249" y="6543250"/>
            <a:ext cx="12801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8"/>
              </a:rPr>
              <a:t>www.denbury.com</a:t>
            </a:r>
            <a:endParaRPr/>
          </a:p>
        </p:txBody>
      </p:sp>
      <p:sp>
        <p:nvSpPr>
          <p:cNvPr id="1300" name="Google Shape;1300;p31"/>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32"/>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06" name="Google Shape;1306;p32"/>
          <p:cNvSpPr/>
          <p:nvPr/>
        </p:nvSpPr>
        <p:spPr>
          <a:xfrm>
            <a:off x="5413247" y="6563868"/>
            <a:ext cx="1365885" cy="193675"/>
          </a:xfrm>
          <a:custGeom>
            <a:rect b="b" l="l" r="r" t="t"/>
            <a:pathLst>
              <a:path extrusionOk="0" h="120000" w="120000">
                <a:moveTo>
                  <a:pt x="0" y="119920"/>
                </a:moveTo>
                <a:lnTo>
                  <a:pt x="119966" y="119920"/>
                </a:lnTo>
                <a:lnTo>
                  <a:pt x="119966" y="0"/>
                </a:lnTo>
                <a:lnTo>
                  <a:pt x="0" y="0"/>
                </a:lnTo>
                <a:lnTo>
                  <a:pt x="0" y="11992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07" name="Google Shape;1307;p32"/>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CO</a:t>
            </a:r>
            <a:r>
              <a:rPr b="0" baseline="-25000" i="0" lang="en-US" sz="4200" u="none" cap="none" strike="noStrike">
                <a:solidFill>
                  <a:srgbClr val="00467C"/>
                </a:solidFill>
                <a:latin typeface="Calibri"/>
                <a:ea typeface="Calibri"/>
                <a:cs typeface="Calibri"/>
                <a:sym typeface="Calibri"/>
              </a:rPr>
              <a:t>2  </a:t>
            </a:r>
            <a:r>
              <a:rPr b="0" i="0" lang="en-US" sz="4200" u="none" cap="none" strike="noStrike">
                <a:solidFill>
                  <a:srgbClr val="00467C"/>
                </a:solidFill>
                <a:latin typeface="Calibri"/>
                <a:ea typeface="Calibri"/>
                <a:cs typeface="Calibri"/>
                <a:sym typeface="Calibri"/>
              </a:rPr>
              <a:t>Cost &amp; NYMEX Oil Price</a:t>
            </a:r>
            <a:endParaRPr b="0" i="0" sz="4200" u="none" cap="none" strike="noStrike">
              <a:solidFill>
                <a:srgbClr val="00467C"/>
              </a:solidFill>
              <a:latin typeface="Calibri"/>
              <a:ea typeface="Calibri"/>
              <a:cs typeface="Calibri"/>
              <a:sym typeface="Calibri"/>
            </a:endParaRPr>
          </a:p>
        </p:txBody>
      </p:sp>
      <p:sp>
        <p:nvSpPr>
          <p:cNvPr id="1308" name="Google Shape;1308;p32"/>
          <p:cNvSpPr/>
          <p:nvPr/>
        </p:nvSpPr>
        <p:spPr>
          <a:xfrm>
            <a:off x="10480547" y="4578096"/>
            <a:ext cx="14478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09" name="Google Shape;1309;p32"/>
          <p:cNvSpPr/>
          <p:nvPr/>
        </p:nvSpPr>
        <p:spPr>
          <a:xfrm>
            <a:off x="9997440" y="457809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10" name="Google Shape;1310;p32"/>
          <p:cNvSpPr/>
          <p:nvPr/>
        </p:nvSpPr>
        <p:spPr>
          <a:xfrm>
            <a:off x="9512807" y="4578096"/>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11" name="Google Shape;1311;p32"/>
          <p:cNvSpPr/>
          <p:nvPr/>
        </p:nvSpPr>
        <p:spPr>
          <a:xfrm>
            <a:off x="9029700" y="4578096"/>
            <a:ext cx="291465" cy="0"/>
          </a:xfrm>
          <a:custGeom>
            <a:rect b="b" l="l" r="r" t="t"/>
            <a:pathLst>
              <a:path extrusionOk="0" h="120000" w="120000">
                <a:moveTo>
                  <a:pt x="0" y="0"/>
                </a:moveTo>
                <a:lnTo>
                  <a:pt x="119842"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12" name="Google Shape;1312;p32"/>
          <p:cNvSpPr/>
          <p:nvPr/>
        </p:nvSpPr>
        <p:spPr>
          <a:xfrm>
            <a:off x="8546592" y="457809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13" name="Google Shape;1313;p32"/>
          <p:cNvSpPr/>
          <p:nvPr/>
        </p:nvSpPr>
        <p:spPr>
          <a:xfrm>
            <a:off x="8063483" y="457809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14" name="Google Shape;1314;p32"/>
          <p:cNvSpPr/>
          <p:nvPr/>
        </p:nvSpPr>
        <p:spPr>
          <a:xfrm>
            <a:off x="7580376" y="457809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15" name="Google Shape;1315;p32"/>
          <p:cNvSpPr/>
          <p:nvPr/>
        </p:nvSpPr>
        <p:spPr>
          <a:xfrm>
            <a:off x="7097268" y="457809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16" name="Google Shape;1316;p32"/>
          <p:cNvSpPr/>
          <p:nvPr/>
        </p:nvSpPr>
        <p:spPr>
          <a:xfrm>
            <a:off x="6614159" y="457809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17" name="Google Shape;1317;p32"/>
          <p:cNvSpPr/>
          <p:nvPr/>
        </p:nvSpPr>
        <p:spPr>
          <a:xfrm>
            <a:off x="6129528" y="4578096"/>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18" name="Google Shape;1318;p32"/>
          <p:cNvSpPr/>
          <p:nvPr/>
        </p:nvSpPr>
        <p:spPr>
          <a:xfrm>
            <a:off x="5646420" y="4578096"/>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19" name="Google Shape;1319;p32"/>
          <p:cNvSpPr/>
          <p:nvPr/>
        </p:nvSpPr>
        <p:spPr>
          <a:xfrm>
            <a:off x="5163311" y="457809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0" name="Google Shape;1320;p32"/>
          <p:cNvSpPr/>
          <p:nvPr/>
        </p:nvSpPr>
        <p:spPr>
          <a:xfrm>
            <a:off x="4680203" y="457809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1" name="Google Shape;1321;p32"/>
          <p:cNvSpPr/>
          <p:nvPr/>
        </p:nvSpPr>
        <p:spPr>
          <a:xfrm>
            <a:off x="4197096" y="4578096"/>
            <a:ext cx="289560" cy="0"/>
          </a:xfrm>
          <a:custGeom>
            <a:rect b="b" l="l" r="r" t="t"/>
            <a:pathLst>
              <a:path extrusionOk="0" h="120000" w="120000">
                <a:moveTo>
                  <a:pt x="0" y="0"/>
                </a:moveTo>
                <a:lnTo>
                  <a:pt x="119999"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2" name="Google Shape;1322;p32"/>
          <p:cNvSpPr/>
          <p:nvPr/>
        </p:nvSpPr>
        <p:spPr>
          <a:xfrm>
            <a:off x="3713988" y="457809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3" name="Google Shape;1323;p32"/>
          <p:cNvSpPr/>
          <p:nvPr/>
        </p:nvSpPr>
        <p:spPr>
          <a:xfrm>
            <a:off x="3230879" y="4578096"/>
            <a:ext cx="289560" cy="0"/>
          </a:xfrm>
          <a:custGeom>
            <a:rect b="b" l="l" r="r" t="t"/>
            <a:pathLst>
              <a:path extrusionOk="0" h="120000" w="120000">
                <a:moveTo>
                  <a:pt x="0" y="0"/>
                </a:moveTo>
                <a:lnTo>
                  <a:pt x="119999"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4" name="Google Shape;1324;p32"/>
          <p:cNvSpPr/>
          <p:nvPr/>
        </p:nvSpPr>
        <p:spPr>
          <a:xfrm>
            <a:off x="2746248" y="4578096"/>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5" name="Google Shape;1325;p32"/>
          <p:cNvSpPr/>
          <p:nvPr/>
        </p:nvSpPr>
        <p:spPr>
          <a:xfrm>
            <a:off x="2407920" y="4578096"/>
            <a:ext cx="146685" cy="0"/>
          </a:xfrm>
          <a:custGeom>
            <a:rect b="b" l="l" r="r" t="t"/>
            <a:pathLst>
              <a:path extrusionOk="0" h="120000" w="120000">
                <a:moveTo>
                  <a:pt x="0" y="0"/>
                </a:moveTo>
                <a:lnTo>
                  <a:pt x="119688"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6" name="Google Shape;1326;p32"/>
          <p:cNvSpPr/>
          <p:nvPr/>
        </p:nvSpPr>
        <p:spPr>
          <a:xfrm>
            <a:off x="10480547" y="4259579"/>
            <a:ext cx="14478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7" name="Google Shape;1327;p32"/>
          <p:cNvSpPr/>
          <p:nvPr/>
        </p:nvSpPr>
        <p:spPr>
          <a:xfrm>
            <a:off x="9997440" y="4259579"/>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8" name="Google Shape;1328;p32"/>
          <p:cNvSpPr/>
          <p:nvPr/>
        </p:nvSpPr>
        <p:spPr>
          <a:xfrm>
            <a:off x="9512807" y="4259579"/>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9" name="Google Shape;1329;p32"/>
          <p:cNvSpPr/>
          <p:nvPr/>
        </p:nvSpPr>
        <p:spPr>
          <a:xfrm>
            <a:off x="9029700" y="4259579"/>
            <a:ext cx="291465" cy="0"/>
          </a:xfrm>
          <a:custGeom>
            <a:rect b="b" l="l" r="r" t="t"/>
            <a:pathLst>
              <a:path extrusionOk="0" h="120000" w="120000">
                <a:moveTo>
                  <a:pt x="0" y="0"/>
                </a:moveTo>
                <a:lnTo>
                  <a:pt x="119842"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0" name="Google Shape;1330;p32"/>
          <p:cNvSpPr/>
          <p:nvPr/>
        </p:nvSpPr>
        <p:spPr>
          <a:xfrm>
            <a:off x="8546592" y="4259579"/>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1" name="Google Shape;1331;p32"/>
          <p:cNvSpPr/>
          <p:nvPr/>
        </p:nvSpPr>
        <p:spPr>
          <a:xfrm>
            <a:off x="8063483" y="4259579"/>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2" name="Google Shape;1332;p32"/>
          <p:cNvSpPr/>
          <p:nvPr/>
        </p:nvSpPr>
        <p:spPr>
          <a:xfrm>
            <a:off x="7580376" y="4259579"/>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3" name="Google Shape;1333;p32"/>
          <p:cNvSpPr/>
          <p:nvPr/>
        </p:nvSpPr>
        <p:spPr>
          <a:xfrm>
            <a:off x="7097268" y="4259579"/>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4" name="Google Shape;1334;p32"/>
          <p:cNvSpPr/>
          <p:nvPr/>
        </p:nvSpPr>
        <p:spPr>
          <a:xfrm>
            <a:off x="6614159" y="4259579"/>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5" name="Google Shape;1335;p32"/>
          <p:cNvSpPr/>
          <p:nvPr/>
        </p:nvSpPr>
        <p:spPr>
          <a:xfrm>
            <a:off x="6129528" y="4259579"/>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6" name="Google Shape;1336;p32"/>
          <p:cNvSpPr/>
          <p:nvPr/>
        </p:nvSpPr>
        <p:spPr>
          <a:xfrm>
            <a:off x="5646420" y="4259579"/>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7" name="Google Shape;1337;p32"/>
          <p:cNvSpPr/>
          <p:nvPr/>
        </p:nvSpPr>
        <p:spPr>
          <a:xfrm>
            <a:off x="5163311" y="4259579"/>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8" name="Google Shape;1338;p32"/>
          <p:cNvSpPr/>
          <p:nvPr/>
        </p:nvSpPr>
        <p:spPr>
          <a:xfrm>
            <a:off x="4680203" y="4259579"/>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9" name="Google Shape;1339;p32"/>
          <p:cNvSpPr/>
          <p:nvPr/>
        </p:nvSpPr>
        <p:spPr>
          <a:xfrm>
            <a:off x="4197096" y="4259579"/>
            <a:ext cx="289560" cy="0"/>
          </a:xfrm>
          <a:custGeom>
            <a:rect b="b" l="l" r="r" t="t"/>
            <a:pathLst>
              <a:path extrusionOk="0" h="120000" w="120000">
                <a:moveTo>
                  <a:pt x="0" y="0"/>
                </a:moveTo>
                <a:lnTo>
                  <a:pt x="119999"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0" name="Google Shape;1340;p32"/>
          <p:cNvSpPr/>
          <p:nvPr/>
        </p:nvSpPr>
        <p:spPr>
          <a:xfrm>
            <a:off x="3713988" y="4259579"/>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1" name="Google Shape;1341;p32"/>
          <p:cNvSpPr/>
          <p:nvPr/>
        </p:nvSpPr>
        <p:spPr>
          <a:xfrm>
            <a:off x="2746248" y="4259579"/>
            <a:ext cx="774700" cy="0"/>
          </a:xfrm>
          <a:custGeom>
            <a:rect b="b" l="l" r="r" t="t"/>
            <a:pathLst>
              <a:path extrusionOk="0" h="120000" w="120000">
                <a:moveTo>
                  <a:pt x="0" y="0"/>
                </a:moveTo>
                <a:lnTo>
                  <a:pt x="119921"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2" name="Google Shape;1342;p32"/>
          <p:cNvSpPr/>
          <p:nvPr/>
        </p:nvSpPr>
        <p:spPr>
          <a:xfrm>
            <a:off x="2407920" y="4259579"/>
            <a:ext cx="146685" cy="0"/>
          </a:xfrm>
          <a:custGeom>
            <a:rect b="b" l="l" r="r" t="t"/>
            <a:pathLst>
              <a:path extrusionOk="0" h="120000" w="120000">
                <a:moveTo>
                  <a:pt x="0" y="0"/>
                </a:moveTo>
                <a:lnTo>
                  <a:pt x="119688"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3" name="Google Shape;1343;p32"/>
          <p:cNvSpPr/>
          <p:nvPr/>
        </p:nvSpPr>
        <p:spPr>
          <a:xfrm>
            <a:off x="10480547" y="3941064"/>
            <a:ext cx="14478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4" name="Google Shape;1344;p32"/>
          <p:cNvSpPr/>
          <p:nvPr/>
        </p:nvSpPr>
        <p:spPr>
          <a:xfrm>
            <a:off x="9997440" y="3941064"/>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5" name="Google Shape;1345;p32"/>
          <p:cNvSpPr/>
          <p:nvPr/>
        </p:nvSpPr>
        <p:spPr>
          <a:xfrm>
            <a:off x="9512807" y="3941064"/>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6" name="Google Shape;1346;p32"/>
          <p:cNvSpPr/>
          <p:nvPr/>
        </p:nvSpPr>
        <p:spPr>
          <a:xfrm>
            <a:off x="9029700" y="3941064"/>
            <a:ext cx="291465" cy="0"/>
          </a:xfrm>
          <a:custGeom>
            <a:rect b="b" l="l" r="r" t="t"/>
            <a:pathLst>
              <a:path extrusionOk="0" h="120000" w="120000">
                <a:moveTo>
                  <a:pt x="0" y="0"/>
                </a:moveTo>
                <a:lnTo>
                  <a:pt x="119842"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7" name="Google Shape;1347;p32"/>
          <p:cNvSpPr/>
          <p:nvPr/>
        </p:nvSpPr>
        <p:spPr>
          <a:xfrm>
            <a:off x="8546592" y="3941064"/>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8" name="Google Shape;1348;p32"/>
          <p:cNvSpPr/>
          <p:nvPr/>
        </p:nvSpPr>
        <p:spPr>
          <a:xfrm>
            <a:off x="8063483" y="3941064"/>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9" name="Google Shape;1349;p32"/>
          <p:cNvSpPr/>
          <p:nvPr/>
        </p:nvSpPr>
        <p:spPr>
          <a:xfrm>
            <a:off x="7580376" y="3941064"/>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0" name="Google Shape;1350;p32"/>
          <p:cNvSpPr/>
          <p:nvPr/>
        </p:nvSpPr>
        <p:spPr>
          <a:xfrm>
            <a:off x="6614159" y="3941064"/>
            <a:ext cx="772795" cy="0"/>
          </a:xfrm>
          <a:custGeom>
            <a:rect b="b" l="l" r="r" t="t"/>
            <a:pathLst>
              <a:path extrusionOk="0" h="120000" w="120000">
                <a:moveTo>
                  <a:pt x="0" y="0"/>
                </a:moveTo>
                <a:lnTo>
                  <a:pt x="11998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1" name="Google Shape;1351;p32"/>
          <p:cNvSpPr/>
          <p:nvPr/>
        </p:nvSpPr>
        <p:spPr>
          <a:xfrm>
            <a:off x="6129528" y="3941064"/>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2" name="Google Shape;1352;p32"/>
          <p:cNvSpPr/>
          <p:nvPr/>
        </p:nvSpPr>
        <p:spPr>
          <a:xfrm>
            <a:off x="5646420" y="3941064"/>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3" name="Google Shape;1353;p32"/>
          <p:cNvSpPr/>
          <p:nvPr/>
        </p:nvSpPr>
        <p:spPr>
          <a:xfrm>
            <a:off x="5163311" y="3941064"/>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4" name="Google Shape;1354;p32"/>
          <p:cNvSpPr/>
          <p:nvPr/>
        </p:nvSpPr>
        <p:spPr>
          <a:xfrm>
            <a:off x="4680203" y="3941064"/>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5" name="Google Shape;1355;p32"/>
          <p:cNvSpPr/>
          <p:nvPr/>
        </p:nvSpPr>
        <p:spPr>
          <a:xfrm>
            <a:off x="4197096" y="3941064"/>
            <a:ext cx="289560" cy="0"/>
          </a:xfrm>
          <a:custGeom>
            <a:rect b="b" l="l" r="r" t="t"/>
            <a:pathLst>
              <a:path extrusionOk="0" h="120000" w="120000">
                <a:moveTo>
                  <a:pt x="0" y="0"/>
                </a:moveTo>
                <a:lnTo>
                  <a:pt x="119999"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6" name="Google Shape;1356;p32"/>
          <p:cNvSpPr/>
          <p:nvPr/>
        </p:nvSpPr>
        <p:spPr>
          <a:xfrm>
            <a:off x="3713988" y="3941064"/>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7" name="Google Shape;1357;p32"/>
          <p:cNvSpPr/>
          <p:nvPr/>
        </p:nvSpPr>
        <p:spPr>
          <a:xfrm>
            <a:off x="3230879" y="3941064"/>
            <a:ext cx="289560" cy="0"/>
          </a:xfrm>
          <a:custGeom>
            <a:rect b="b" l="l" r="r" t="t"/>
            <a:pathLst>
              <a:path extrusionOk="0" h="120000" w="120000">
                <a:moveTo>
                  <a:pt x="0" y="0"/>
                </a:moveTo>
                <a:lnTo>
                  <a:pt x="119999"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8" name="Google Shape;1358;p32"/>
          <p:cNvSpPr/>
          <p:nvPr/>
        </p:nvSpPr>
        <p:spPr>
          <a:xfrm>
            <a:off x="2746248" y="3941064"/>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9" name="Google Shape;1359;p32"/>
          <p:cNvSpPr/>
          <p:nvPr/>
        </p:nvSpPr>
        <p:spPr>
          <a:xfrm>
            <a:off x="2407920" y="3941064"/>
            <a:ext cx="146685" cy="0"/>
          </a:xfrm>
          <a:custGeom>
            <a:rect b="b" l="l" r="r" t="t"/>
            <a:pathLst>
              <a:path extrusionOk="0" h="120000" w="120000">
                <a:moveTo>
                  <a:pt x="0" y="0"/>
                </a:moveTo>
                <a:lnTo>
                  <a:pt x="119688"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0" name="Google Shape;1360;p32"/>
          <p:cNvSpPr/>
          <p:nvPr/>
        </p:nvSpPr>
        <p:spPr>
          <a:xfrm>
            <a:off x="10480547" y="3622547"/>
            <a:ext cx="14478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1" name="Google Shape;1361;p32"/>
          <p:cNvSpPr/>
          <p:nvPr/>
        </p:nvSpPr>
        <p:spPr>
          <a:xfrm>
            <a:off x="9997440" y="3622547"/>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2" name="Google Shape;1362;p32"/>
          <p:cNvSpPr/>
          <p:nvPr/>
        </p:nvSpPr>
        <p:spPr>
          <a:xfrm>
            <a:off x="9512807" y="3622547"/>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3" name="Google Shape;1363;p32"/>
          <p:cNvSpPr/>
          <p:nvPr/>
        </p:nvSpPr>
        <p:spPr>
          <a:xfrm>
            <a:off x="9029700" y="3622547"/>
            <a:ext cx="291465" cy="0"/>
          </a:xfrm>
          <a:custGeom>
            <a:rect b="b" l="l" r="r" t="t"/>
            <a:pathLst>
              <a:path extrusionOk="0" h="120000" w="120000">
                <a:moveTo>
                  <a:pt x="0" y="0"/>
                </a:moveTo>
                <a:lnTo>
                  <a:pt x="119842"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4" name="Google Shape;1364;p32"/>
          <p:cNvSpPr/>
          <p:nvPr/>
        </p:nvSpPr>
        <p:spPr>
          <a:xfrm>
            <a:off x="8546592" y="3622547"/>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5" name="Google Shape;1365;p32"/>
          <p:cNvSpPr/>
          <p:nvPr/>
        </p:nvSpPr>
        <p:spPr>
          <a:xfrm>
            <a:off x="8063483" y="3622547"/>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6" name="Google Shape;1366;p32"/>
          <p:cNvSpPr/>
          <p:nvPr/>
        </p:nvSpPr>
        <p:spPr>
          <a:xfrm>
            <a:off x="7580376" y="3622547"/>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7" name="Google Shape;1367;p32"/>
          <p:cNvSpPr/>
          <p:nvPr/>
        </p:nvSpPr>
        <p:spPr>
          <a:xfrm>
            <a:off x="7097268" y="3622547"/>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8" name="Google Shape;1368;p32"/>
          <p:cNvSpPr/>
          <p:nvPr/>
        </p:nvSpPr>
        <p:spPr>
          <a:xfrm>
            <a:off x="6614159" y="3622547"/>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9" name="Google Shape;1369;p32"/>
          <p:cNvSpPr/>
          <p:nvPr/>
        </p:nvSpPr>
        <p:spPr>
          <a:xfrm>
            <a:off x="6129528" y="3622547"/>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0" name="Google Shape;1370;p32"/>
          <p:cNvSpPr/>
          <p:nvPr/>
        </p:nvSpPr>
        <p:spPr>
          <a:xfrm>
            <a:off x="5646420" y="3622547"/>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1" name="Google Shape;1371;p32"/>
          <p:cNvSpPr/>
          <p:nvPr/>
        </p:nvSpPr>
        <p:spPr>
          <a:xfrm>
            <a:off x="5163311" y="3622547"/>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2" name="Google Shape;1372;p32"/>
          <p:cNvSpPr/>
          <p:nvPr/>
        </p:nvSpPr>
        <p:spPr>
          <a:xfrm>
            <a:off x="4680203" y="3622547"/>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3" name="Google Shape;1373;p32"/>
          <p:cNvSpPr/>
          <p:nvPr/>
        </p:nvSpPr>
        <p:spPr>
          <a:xfrm>
            <a:off x="4197096" y="3622547"/>
            <a:ext cx="289560" cy="0"/>
          </a:xfrm>
          <a:custGeom>
            <a:rect b="b" l="l" r="r" t="t"/>
            <a:pathLst>
              <a:path extrusionOk="0" h="120000" w="120000">
                <a:moveTo>
                  <a:pt x="0" y="0"/>
                </a:moveTo>
                <a:lnTo>
                  <a:pt x="119999"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4" name="Google Shape;1374;p32"/>
          <p:cNvSpPr/>
          <p:nvPr/>
        </p:nvSpPr>
        <p:spPr>
          <a:xfrm>
            <a:off x="3713988" y="3622547"/>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5" name="Google Shape;1375;p32"/>
          <p:cNvSpPr/>
          <p:nvPr/>
        </p:nvSpPr>
        <p:spPr>
          <a:xfrm>
            <a:off x="3230879" y="3622547"/>
            <a:ext cx="289560" cy="0"/>
          </a:xfrm>
          <a:custGeom>
            <a:rect b="b" l="l" r="r" t="t"/>
            <a:pathLst>
              <a:path extrusionOk="0" h="120000" w="120000">
                <a:moveTo>
                  <a:pt x="0" y="0"/>
                </a:moveTo>
                <a:lnTo>
                  <a:pt x="119999"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6" name="Google Shape;1376;p32"/>
          <p:cNvSpPr/>
          <p:nvPr/>
        </p:nvSpPr>
        <p:spPr>
          <a:xfrm>
            <a:off x="2746248" y="3622547"/>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7" name="Google Shape;1377;p32"/>
          <p:cNvSpPr/>
          <p:nvPr/>
        </p:nvSpPr>
        <p:spPr>
          <a:xfrm>
            <a:off x="2407920" y="3622547"/>
            <a:ext cx="146685" cy="0"/>
          </a:xfrm>
          <a:custGeom>
            <a:rect b="b" l="l" r="r" t="t"/>
            <a:pathLst>
              <a:path extrusionOk="0" h="120000" w="120000">
                <a:moveTo>
                  <a:pt x="0" y="0"/>
                </a:moveTo>
                <a:lnTo>
                  <a:pt x="119688"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8" name="Google Shape;1378;p32"/>
          <p:cNvSpPr/>
          <p:nvPr/>
        </p:nvSpPr>
        <p:spPr>
          <a:xfrm>
            <a:off x="10480547" y="3304032"/>
            <a:ext cx="14478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9" name="Google Shape;1379;p32"/>
          <p:cNvSpPr/>
          <p:nvPr/>
        </p:nvSpPr>
        <p:spPr>
          <a:xfrm>
            <a:off x="9997440" y="3304032"/>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0" name="Google Shape;1380;p32"/>
          <p:cNvSpPr/>
          <p:nvPr/>
        </p:nvSpPr>
        <p:spPr>
          <a:xfrm>
            <a:off x="9512807" y="3304032"/>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1" name="Google Shape;1381;p32"/>
          <p:cNvSpPr/>
          <p:nvPr/>
        </p:nvSpPr>
        <p:spPr>
          <a:xfrm>
            <a:off x="9029700" y="3304032"/>
            <a:ext cx="291465" cy="0"/>
          </a:xfrm>
          <a:custGeom>
            <a:rect b="b" l="l" r="r" t="t"/>
            <a:pathLst>
              <a:path extrusionOk="0" h="120000" w="120000">
                <a:moveTo>
                  <a:pt x="0" y="0"/>
                </a:moveTo>
                <a:lnTo>
                  <a:pt x="119842"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2" name="Google Shape;1382;p32"/>
          <p:cNvSpPr/>
          <p:nvPr/>
        </p:nvSpPr>
        <p:spPr>
          <a:xfrm>
            <a:off x="8546592" y="3304032"/>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3" name="Google Shape;1383;p32"/>
          <p:cNvSpPr/>
          <p:nvPr/>
        </p:nvSpPr>
        <p:spPr>
          <a:xfrm>
            <a:off x="8063483" y="3304032"/>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4" name="Google Shape;1384;p32"/>
          <p:cNvSpPr/>
          <p:nvPr/>
        </p:nvSpPr>
        <p:spPr>
          <a:xfrm>
            <a:off x="7580376" y="3304032"/>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5" name="Google Shape;1385;p32"/>
          <p:cNvSpPr/>
          <p:nvPr/>
        </p:nvSpPr>
        <p:spPr>
          <a:xfrm>
            <a:off x="7097268" y="3304032"/>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6" name="Google Shape;1386;p32"/>
          <p:cNvSpPr/>
          <p:nvPr/>
        </p:nvSpPr>
        <p:spPr>
          <a:xfrm>
            <a:off x="6614159" y="3304032"/>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7" name="Google Shape;1387;p32"/>
          <p:cNvSpPr/>
          <p:nvPr/>
        </p:nvSpPr>
        <p:spPr>
          <a:xfrm>
            <a:off x="6129528" y="3304032"/>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8" name="Google Shape;1388;p32"/>
          <p:cNvSpPr/>
          <p:nvPr/>
        </p:nvSpPr>
        <p:spPr>
          <a:xfrm>
            <a:off x="5646420" y="3304032"/>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9" name="Google Shape;1389;p32"/>
          <p:cNvSpPr/>
          <p:nvPr/>
        </p:nvSpPr>
        <p:spPr>
          <a:xfrm>
            <a:off x="5163311" y="3304032"/>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90" name="Google Shape;1390;p32"/>
          <p:cNvSpPr/>
          <p:nvPr/>
        </p:nvSpPr>
        <p:spPr>
          <a:xfrm>
            <a:off x="4680203" y="3304032"/>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91" name="Google Shape;1391;p32"/>
          <p:cNvSpPr/>
          <p:nvPr/>
        </p:nvSpPr>
        <p:spPr>
          <a:xfrm>
            <a:off x="4197096" y="3304032"/>
            <a:ext cx="289560" cy="0"/>
          </a:xfrm>
          <a:custGeom>
            <a:rect b="b" l="l" r="r" t="t"/>
            <a:pathLst>
              <a:path extrusionOk="0" h="120000" w="120000">
                <a:moveTo>
                  <a:pt x="0" y="0"/>
                </a:moveTo>
                <a:lnTo>
                  <a:pt x="119999"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92" name="Google Shape;1392;p32"/>
          <p:cNvSpPr/>
          <p:nvPr/>
        </p:nvSpPr>
        <p:spPr>
          <a:xfrm>
            <a:off x="3713988" y="3304032"/>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93" name="Google Shape;1393;p32"/>
          <p:cNvSpPr/>
          <p:nvPr/>
        </p:nvSpPr>
        <p:spPr>
          <a:xfrm>
            <a:off x="3230879" y="3304032"/>
            <a:ext cx="289560" cy="0"/>
          </a:xfrm>
          <a:custGeom>
            <a:rect b="b" l="l" r="r" t="t"/>
            <a:pathLst>
              <a:path extrusionOk="0" h="120000" w="120000">
                <a:moveTo>
                  <a:pt x="0" y="0"/>
                </a:moveTo>
                <a:lnTo>
                  <a:pt x="119999"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94" name="Google Shape;1394;p32"/>
          <p:cNvSpPr/>
          <p:nvPr/>
        </p:nvSpPr>
        <p:spPr>
          <a:xfrm>
            <a:off x="2746248" y="3304032"/>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95" name="Google Shape;1395;p32"/>
          <p:cNvSpPr/>
          <p:nvPr/>
        </p:nvSpPr>
        <p:spPr>
          <a:xfrm>
            <a:off x="2407920" y="3304032"/>
            <a:ext cx="146685" cy="0"/>
          </a:xfrm>
          <a:custGeom>
            <a:rect b="b" l="l" r="r" t="t"/>
            <a:pathLst>
              <a:path extrusionOk="0" h="120000" w="120000">
                <a:moveTo>
                  <a:pt x="0" y="0"/>
                </a:moveTo>
                <a:lnTo>
                  <a:pt x="119688"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96" name="Google Shape;1396;p32"/>
          <p:cNvSpPr/>
          <p:nvPr/>
        </p:nvSpPr>
        <p:spPr>
          <a:xfrm>
            <a:off x="10480547" y="2985516"/>
            <a:ext cx="14478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97" name="Google Shape;1397;p32"/>
          <p:cNvSpPr/>
          <p:nvPr/>
        </p:nvSpPr>
        <p:spPr>
          <a:xfrm>
            <a:off x="9997440" y="298551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98" name="Google Shape;1398;p32"/>
          <p:cNvSpPr/>
          <p:nvPr/>
        </p:nvSpPr>
        <p:spPr>
          <a:xfrm>
            <a:off x="9512807" y="2985516"/>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99" name="Google Shape;1399;p32"/>
          <p:cNvSpPr/>
          <p:nvPr/>
        </p:nvSpPr>
        <p:spPr>
          <a:xfrm>
            <a:off x="9029700" y="2985516"/>
            <a:ext cx="291465" cy="0"/>
          </a:xfrm>
          <a:custGeom>
            <a:rect b="b" l="l" r="r" t="t"/>
            <a:pathLst>
              <a:path extrusionOk="0" h="120000" w="120000">
                <a:moveTo>
                  <a:pt x="0" y="0"/>
                </a:moveTo>
                <a:lnTo>
                  <a:pt x="119842"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0" name="Google Shape;1400;p32"/>
          <p:cNvSpPr/>
          <p:nvPr/>
        </p:nvSpPr>
        <p:spPr>
          <a:xfrm>
            <a:off x="8546592" y="298551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1" name="Google Shape;1401;p32"/>
          <p:cNvSpPr/>
          <p:nvPr/>
        </p:nvSpPr>
        <p:spPr>
          <a:xfrm>
            <a:off x="8063483" y="298551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2" name="Google Shape;1402;p32"/>
          <p:cNvSpPr/>
          <p:nvPr/>
        </p:nvSpPr>
        <p:spPr>
          <a:xfrm>
            <a:off x="7097268" y="2985516"/>
            <a:ext cx="772795" cy="0"/>
          </a:xfrm>
          <a:custGeom>
            <a:rect b="b" l="l" r="r" t="t"/>
            <a:pathLst>
              <a:path extrusionOk="0" h="120000" w="120000">
                <a:moveTo>
                  <a:pt x="0" y="0"/>
                </a:moveTo>
                <a:lnTo>
                  <a:pt x="11998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3" name="Google Shape;1403;p32"/>
          <p:cNvSpPr/>
          <p:nvPr/>
        </p:nvSpPr>
        <p:spPr>
          <a:xfrm>
            <a:off x="6614159" y="298551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4" name="Google Shape;1404;p32"/>
          <p:cNvSpPr/>
          <p:nvPr/>
        </p:nvSpPr>
        <p:spPr>
          <a:xfrm>
            <a:off x="6129528" y="2985516"/>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5" name="Google Shape;1405;p32"/>
          <p:cNvSpPr/>
          <p:nvPr/>
        </p:nvSpPr>
        <p:spPr>
          <a:xfrm>
            <a:off x="5646420" y="2985516"/>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6" name="Google Shape;1406;p32"/>
          <p:cNvSpPr/>
          <p:nvPr/>
        </p:nvSpPr>
        <p:spPr>
          <a:xfrm>
            <a:off x="5163311" y="298551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7" name="Google Shape;1407;p32"/>
          <p:cNvSpPr/>
          <p:nvPr/>
        </p:nvSpPr>
        <p:spPr>
          <a:xfrm>
            <a:off x="4680203" y="298551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8" name="Google Shape;1408;p32"/>
          <p:cNvSpPr/>
          <p:nvPr/>
        </p:nvSpPr>
        <p:spPr>
          <a:xfrm>
            <a:off x="4197096" y="2985516"/>
            <a:ext cx="289560" cy="0"/>
          </a:xfrm>
          <a:custGeom>
            <a:rect b="b" l="l" r="r" t="t"/>
            <a:pathLst>
              <a:path extrusionOk="0" h="120000" w="120000">
                <a:moveTo>
                  <a:pt x="0" y="0"/>
                </a:moveTo>
                <a:lnTo>
                  <a:pt x="119999"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9" name="Google Shape;1409;p32"/>
          <p:cNvSpPr/>
          <p:nvPr/>
        </p:nvSpPr>
        <p:spPr>
          <a:xfrm>
            <a:off x="3713988" y="2985516"/>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10" name="Google Shape;1410;p32"/>
          <p:cNvSpPr/>
          <p:nvPr/>
        </p:nvSpPr>
        <p:spPr>
          <a:xfrm>
            <a:off x="3230879" y="2985516"/>
            <a:ext cx="289560" cy="0"/>
          </a:xfrm>
          <a:custGeom>
            <a:rect b="b" l="l" r="r" t="t"/>
            <a:pathLst>
              <a:path extrusionOk="0" h="120000" w="120000">
                <a:moveTo>
                  <a:pt x="0" y="0"/>
                </a:moveTo>
                <a:lnTo>
                  <a:pt x="119999"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11" name="Google Shape;1411;p32"/>
          <p:cNvSpPr/>
          <p:nvPr/>
        </p:nvSpPr>
        <p:spPr>
          <a:xfrm>
            <a:off x="2746248" y="2985516"/>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12" name="Google Shape;1412;p32"/>
          <p:cNvSpPr/>
          <p:nvPr/>
        </p:nvSpPr>
        <p:spPr>
          <a:xfrm>
            <a:off x="2407920" y="2985516"/>
            <a:ext cx="146685" cy="0"/>
          </a:xfrm>
          <a:custGeom>
            <a:rect b="b" l="l" r="r" t="t"/>
            <a:pathLst>
              <a:path extrusionOk="0" h="120000" w="120000">
                <a:moveTo>
                  <a:pt x="0" y="0"/>
                </a:moveTo>
                <a:lnTo>
                  <a:pt x="119688"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13" name="Google Shape;1413;p32"/>
          <p:cNvSpPr/>
          <p:nvPr/>
        </p:nvSpPr>
        <p:spPr>
          <a:xfrm>
            <a:off x="10480547" y="2667000"/>
            <a:ext cx="14478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14" name="Google Shape;1414;p32"/>
          <p:cNvSpPr/>
          <p:nvPr/>
        </p:nvSpPr>
        <p:spPr>
          <a:xfrm>
            <a:off x="9997440" y="2667000"/>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15" name="Google Shape;1415;p32"/>
          <p:cNvSpPr/>
          <p:nvPr/>
        </p:nvSpPr>
        <p:spPr>
          <a:xfrm>
            <a:off x="9512807" y="2667000"/>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16" name="Google Shape;1416;p32"/>
          <p:cNvSpPr/>
          <p:nvPr/>
        </p:nvSpPr>
        <p:spPr>
          <a:xfrm>
            <a:off x="9029700" y="2667000"/>
            <a:ext cx="291465" cy="0"/>
          </a:xfrm>
          <a:custGeom>
            <a:rect b="b" l="l" r="r" t="t"/>
            <a:pathLst>
              <a:path extrusionOk="0" h="120000" w="120000">
                <a:moveTo>
                  <a:pt x="0" y="0"/>
                </a:moveTo>
                <a:lnTo>
                  <a:pt x="119842"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17" name="Google Shape;1417;p32"/>
          <p:cNvSpPr/>
          <p:nvPr/>
        </p:nvSpPr>
        <p:spPr>
          <a:xfrm>
            <a:off x="8063483" y="2667000"/>
            <a:ext cx="772795" cy="0"/>
          </a:xfrm>
          <a:custGeom>
            <a:rect b="b" l="l" r="r" t="t"/>
            <a:pathLst>
              <a:path extrusionOk="0" h="120000" w="120000">
                <a:moveTo>
                  <a:pt x="0" y="0"/>
                </a:moveTo>
                <a:lnTo>
                  <a:pt x="11998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18" name="Google Shape;1418;p32"/>
          <p:cNvSpPr/>
          <p:nvPr/>
        </p:nvSpPr>
        <p:spPr>
          <a:xfrm>
            <a:off x="7097268" y="2667000"/>
            <a:ext cx="772795" cy="0"/>
          </a:xfrm>
          <a:custGeom>
            <a:rect b="b" l="l" r="r" t="t"/>
            <a:pathLst>
              <a:path extrusionOk="0" h="120000" w="120000">
                <a:moveTo>
                  <a:pt x="0" y="0"/>
                </a:moveTo>
                <a:lnTo>
                  <a:pt x="11998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19" name="Google Shape;1419;p32"/>
          <p:cNvSpPr/>
          <p:nvPr/>
        </p:nvSpPr>
        <p:spPr>
          <a:xfrm>
            <a:off x="5646420" y="2667000"/>
            <a:ext cx="125730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20" name="Google Shape;1420;p32"/>
          <p:cNvSpPr/>
          <p:nvPr/>
        </p:nvSpPr>
        <p:spPr>
          <a:xfrm>
            <a:off x="5163311" y="2667000"/>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21" name="Google Shape;1421;p32"/>
          <p:cNvSpPr/>
          <p:nvPr/>
        </p:nvSpPr>
        <p:spPr>
          <a:xfrm>
            <a:off x="4680203" y="2667000"/>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22" name="Google Shape;1422;p32"/>
          <p:cNvSpPr/>
          <p:nvPr/>
        </p:nvSpPr>
        <p:spPr>
          <a:xfrm>
            <a:off x="4197096" y="2667000"/>
            <a:ext cx="289560" cy="0"/>
          </a:xfrm>
          <a:custGeom>
            <a:rect b="b" l="l" r="r" t="t"/>
            <a:pathLst>
              <a:path extrusionOk="0" h="120000" w="120000">
                <a:moveTo>
                  <a:pt x="0" y="0"/>
                </a:moveTo>
                <a:lnTo>
                  <a:pt x="119999"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23" name="Google Shape;1423;p32"/>
          <p:cNvSpPr/>
          <p:nvPr/>
        </p:nvSpPr>
        <p:spPr>
          <a:xfrm>
            <a:off x="3713988" y="2667000"/>
            <a:ext cx="28956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24" name="Google Shape;1424;p32"/>
          <p:cNvSpPr/>
          <p:nvPr/>
        </p:nvSpPr>
        <p:spPr>
          <a:xfrm>
            <a:off x="3230879" y="2667000"/>
            <a:ext cx="289560" cy="0"/>
          </a:xfrm>
          <a:custGeom>
            <a:rect b="b" l="l" r="r" t="t"/>
            <a:pathLst>
              <a:path extrusionOk="0" h="120000" w="120000">
                <a:moveTo>
                  <a:pt x="0" y="0"/>
                </a:moveTo>
                <a:lnTo>
                  <a:pt x="119999"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25" name="Google Shape;1425;p32"/>
          <p:cNvSpPr/>
          <p:nvPr/>
        </p:nvSpPr>
        <p:spPr>
          <a:xfrm>
            <a:off x="2746248" y="2667000"/>
            <a:ext cx="291465" cy="0"/>
          </a:xfrm>
          <a:custGeom>
            <a:rect b="b" l="l" r="r" t="t"/>
            <a:pathLst>
              <a:path extrusionOk="0" h="120000" w="120000">
                <a:moveTo>
                  <a:pt x="0" y="0"/>
                </a:moveTo>
                <a:lnTo>
                  <a:pt x="119843"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26" name="Google Shape;1426;p32"/>
          <p:cNvSpPr/>
          <p:nvPr/>
        </p:nvSpPr>
        <p:spPr>
          <a:xfrm>
            <a:off x="2407920" y="2667000"/>
            <a:ext cx="146685" cy="0"/>
          </a:xfrm>
          <a:custGeom>
            <a:rect b="b" l="l" r="r" t="t"/>
            <a:pathLst>
              <a:path extrusionOk="0" h="120000" w="120000">
                <a:moveTo>
                  <a:pt x="0" y="0"/>
                </a:moveTo>
                <a:lnTo>
                  <a:pt x="119688"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27" name="Google Shape;1427;p32"/>
          <p:cNvSpPr/>
          <p:nvPr/>
        </p:nvSpPr>
        <p:spPr>
          <a:xfrm>
            <a:off x="10480547" y="2348483"/>
            <a:ext cx="14478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28" name="Google Shape;1428;p32"/>
          <p:cNvSpPr/>
          <p:nvPr/>
        </p:nvSpPr>
        <p:spPr>
          <a:xfrm>
            <a:off x="9512807" y="2348483"/>
            <a:ext cx="774700" cy="0"/>
          </a:xfrm>
          <a:custGeom>
            <a:rect b="b" l="l" r="r" t="t"/>
            <a:pathLst>
              <a:path extrusionOk="0" h="120000" w="120000">
                <a:moveTo>
                  <a:pt x="0" y="0"/>
                </a:moveTo>
                <a:lnTo>
                  <a:pt x="119921"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29" name="Google Shape;1429;p32"/>
          <p:cNvSpPr/>
          <p:nvPr/>
        </p:nvSpPr>
        <p:spPr>
          <a:xfrm>
            <a:off x="9029700" y="2348483"/>
            <a:ext cx="291465" cy="0"/>
          </a:xfrm>
          <a:custGeom>
            <a:rect b="b" l="l" r="r" t="t"/>
            <a:pathLst>
              <a:path extrusionOk="0" h="120000" w="120000">
                <a:moveTo>
                  <a:pt x="0" y="0"/>
                </a:moveTo>
                <a:lnTo>
                  <a:pt x="119842"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30" name="Google Shape;1430;p32"/>
          <p:cNvSpPr/>
          <p:nvPr/>
        </p:nvSpPr>
        <p:spPr>
          <a:xfrm>
            <a:off x="5163311" y="2348483"/>
            <a:ext cx="367284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31" name="Google Shape;1431;p32"/>
          <p:cNvSpPr/>
          <p:nvPr/>
        </p:nvSpPr>
        <p:spPr>
          <a:xfrm>
            <a:off x="3713988" y="2348483"/>
            <a:ext cx="1256030" cy="0"/>
          </a:xfrm>
          <a:custGeom>
            <a:rect b="b" l="l" r="r" t="t"/>
            <a:pathLst>
              <a:path extrusionOk="0" h="120000" w="120000">
                <a:moveTo>
                  <a:pt x="0" y="0"/>
                </a:moveTo>
                <a:lnTo>
                  <a:pt x="119975"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32" name="Google Shape;1432;p32"/>
          <p:cNvSpPr/>
          <p:nvPr/>
        </p:nvSpPr>
        <p:spPr>
          <a:xfrm>
            <a:off x="2407920" y="2348483"/>
            <a:ext cx="1112520" cy="0"/>
          </a:xfrm>
          <a:custGeom>
            <a:rect b="b" l="l" r="r" t="t"/>
            <a:pathLst>
              <a:path extrusionOk="0" h="120000" w="120000">
                <a:moveTo>
                  <a:pt x="0" y="0"/>
                </a:moveTo>
                <a:lnTo>
                  <a:pt x="12000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33" name="Google Shape;1433;p32"/>
          <p:cNvSpPr/>
          <p:nvPr/>
        </p:nvSpPr>
        <p:spPr>
          <a:xfrm>
            <a:off x="2407920" y="2029967"/>
            <a:ext cx="8217534" cy="0"/>
          </a:xfrm>
          <a:custGeom>
            <a:rect b="b" l="l" r="r" t="t"/>
            <a:pathLst>
              <a:path extrusionOk="0" h="120000" w="120000">
                <a:moveTo>
                  <a:pt x="0" y="0"/>
                </a:moveTo>
                <a:lnTo>
                  <a:pt x="119998"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34" name="Google Shape;1434;p32"/>
          <p:cNvSpPr/>
          <p:nvPr/>
        </p:nvSpPr>
        <p:spPr>
          <a:xfrm>
            <a:off x="2407920" y="1711451"/>
            <a:ext cx="8217534" cy="0"/>
          </a:xfrm>
          <a:custGeom>
            <a:rect b="b" l="l" r="r" t="t"/>
            <a:pathLst>
              <a:path extrusionOk="0" h="120000" w="120000">
                <a:moveTo>
                  <a:pt x="0" y="0"/>
                </a:moveTo>
                <a:lnTo>
                  <a:pt x="119998"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35" name="Google Shape;1435;p32"/>
          <p:cNvSpPr/>
          <p:nvPr/>
        </p:nvSpPr>
        <p:spPr>
          <a:xfrm>
            <a:off x="2407920" y="1392936"/>
            <a:ext cx="8217534" cy="0"/>
          </a:xfrm>
          <a:custGeom>
            <a:rect b="b" l="l" r="r" t="t"/>
            <a:pathLst>
              <a:path extrusionOk="0" h="120000" w="120000">
                <a:moveTo>
                  <a:pt x="0" y="0"/>
                </a:moveTo>
                <a:lnTo>
                  <a:pt x="119998"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36" name="Google Shape;1436;p32"/>
          <p:cNvSpPr/>
          <p:nvPr/>
        </p:nvSpPr>
        <p:spPr>
          <a:xfrm>
            <a:off x="2407920" y="1392936"/>
            <a:ext cx="8217534" cy="3503929"/>
          </a:xfrm>
          <a:custGeom>
            <a:rect b="b" l="l" r="r" t="t"/>
            <a:pathLst>
              <a:path extrusionOk="0" h="120000" w="120000">
                <a:moveTo>
                  <a:pt x="0" y="119991"/>
                </a:moveTo>
                <a:lnTo>
                  <a:pt x="119998" y="119991"/>
                </a:lnTo>
                <a:lnTo>
                  <a:pt x="119998" y="0"/>
                </a:lnTo>
                <a:lnTo>
                  <a:pt x="0" y="0"/>
                </a:lnTo>
                <a:lnTo>
                  <a:pt x="0" y="119991"/>
                </a:lnTo>
                <a:close/>
              </a:path>
            </a:pathLst>
          </a:custGeom>
          <a:noFill/>
          <a:ln cap="flat" cmpd="sng" w="9525">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37" name="Google Shape;1437;p32"/>
          <p:cNvSpPr/>
          <p:nvPr/>
        </p:nvSpPr>
        <p:spPr>
          <a:xfrm>
            <a:off x="2554223" y="4401311"/>
            <a:ext cx="192405" cy="495300"/>
          </a:xfrm>
          <a:custGeom>
            <a:rect b="b" l="l" r="r" t="t"/>
            <a:pathLst>
              <a:path extrusionOk="0" h="120000" w="120000">
                <a:moveTo>
                  <a:pt x="119762" y="0"/>
                </a:moveTo>
                <a:lnTo>
                  <a:pt x="0" y="0"/>
                </a:lnTo>
                <a:lnTo>
                  <a:pt x="0" y="120000"/>
                </a:lnTo>
                <a:lnTo>
                  <a:pt x="119762" y="120000"/>
                </a:lnTo>
                <a:lnTo>
                  <a:pt x="119762"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38" name="Google Shape;1438;p32"/>
          <p:cNvSpPr/>
          <p:nvPr/>
        </p:nvSpPr>
        <p:spPr>
          <a:xfrm>
            <a:off x="3037332" y="4245864"/>
            <a:ext cx="193675" cy="650875"/>
          </a:xfrm>
          <a:custGeom>
            <a:rect b="b" l="l" r="r" t="t"/>
            <a:pathLst>
              <a:path extrusionOk="0" h="120000" w="120000">
                <a:moveTo>
                  <a:pt x="119921" y="0"/>
                </a:moveTo>
                <a:lnTo>
                  <a:pt x="0" y="0"/>
                </a:lnTo>
                <a:lnTo>
                  <a:pt x="0" y="119976"/>
                </a:lnTo>
                <a:lnTo>
                  <a:pt x="119921" y="119976"/>
                </a:lnTo>
                <a:lnTo>
                  <a:pt x="119921"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39" name="Google Shape;1439;p32"/>
          <p:cNvSpPr/>
          <p:nvPr/>
        </p:nvSpPr>
        <p:spPr>
          <a:xfrm>
            <a:off x="3520440" y="4312920"/>
            <a:ext cx="193675" cy="584200"/>
          </a:xfrm>
          <a:custGeom>
            <a:rect b="b" l="l" r="r" t="t"/>
            <a:pathLst>
              <a:path extrusionOk="0" h="120000" w="120000">
                <a:moveTo>
                  <a:pt x="119921" y="0"/>
                </a:moveTo>
                <a:lnTo>
                  <a:pt x="0" y="0"/>
                </a:lnTo>
                <a:lnTo>
                  <a:pt x="0" y="119895"/>
                </a:lnTo>
                <a:lnTo>
                  <a:pt x="119921" y="119895"/>
                </a:lnTo>
                <a:lnTo>
                  <a:pt x="119921"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40" name="Google Shape;1440;p32"/>
          <p:cNvSpPr/>
          <p:nvPr/>
        </p:nvSpPr>
        <p:spPr>
          <a:xfrm>
            <a:off x="4003547" y="4198620"/>
            <a:ext cx="193675" cy="698500"/>
          </a:xfrm>
          <a:custGeom>
            <a:rect b="b" l="l" r="r" t="t"/>
            <a:pathLst>
              <a:path extrusionOk="0" h="120000" w="120000">
                <a:moveTo>
                  <a:pt x="119921" y="0"/>
                </a:moveTo>
                <a:lnTo>
                  <a:pt x="0" y="0"/>
                </a:lnTo>
                <a:lnTo>
                  <a:pt x="0" y="119912"/>
                </a:lnTo>
                <a:lnTo>
                  <a:pt x="119921" y="119912"/>
                </a:lnTo>
                <a:lnTo>
                  <a:pt x="119921"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41" name="Google Shape;1441;p32"/>
          <p:cNvSpPr/>
          <p:nvPr/>
        </p:nvSpPr>
        <p:spPr>
          <a:xfrm>
            <a:off x="4486655" y="4189476"/>
            <a:ext cx="193675" cy="707390"/>
          </a:xfrm>
          <a:custGeom>
            <a:rect b="b" l="l" r="r" t="t"/>
            <a:pathLst>
              <a:path extrusionOk="0" h="120000" w="120000">
                <a:moveTo>
                  <a:pt x="119921" y="0"/>
                </a:moveTo>
                <a:lnTo>
                  <a:pt x="0" y="0"/>
                </a:lnTo>
                <a:lnTo>
                  <a:pt x="0" y="119957"/>
                </a:lnTo>
                <a:lnTo>
                  <a:pt x="119921" y="119957"/>
                </a:lnTo>
                <a:lnTo>
                  <a:pt x="119921"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42" name="Google Shape;1442;p32"/>
          <p:cNvSpPr/>
          <p:nvPr/>
        </p:nvSpPr>
        <p:spPr>
          <a:xfrm>
            <a:off x="4969764" y="4134611"/>
            <a:ext cx="193675" cy="762000"/>
          </a:xfrm>
          <a:custGeom>
            <a:rect b="b" l="l" r="r" t="t"/>
            <a:pathLst>
              <a:path extrusionOk="0" h="120000" w="120000">
                <a:moveTo>
                  <a:pt x="119921" y="0"/>
                </a:moveTo>
                <a:lnTo>
                  <a:pt x="0" y="0"/>
                </a:lnTo>
                <a:lnTo>
                  <a:pt x="0" y="120000"/>
                </a:lnTo>
                <a:lnTo>
                  <a:pt x="119921" y="120000"/>
                </a:lnTo>
                <a:lnTo>
                  <a:pt x="119921"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43" name="Google Shape;1443;p32"/>
          <p:cNvSpPr/>
          <p:nvPr/>
        </p:nvSpPr>
        <p:spPr>
          <a:xfrm>
            <a:off x="5452871" y="4175759"/>
            <a:ext cx="193675" cy="721360"/>
          </a:xfrm>
          <a:custGeom>
            <a:rect b="b" l="l" r="r" t="t"/>
            <a:pathLst>
              <a:path extrusionOk="0" h="120000" w="120000">
                <a:moveTo>
                  <a:pt x="119921" y="0"/>
                </a:moveTo>
                <a:lnTo>
                  <a:pt x="0" y="0"/>
                </a:lnTo>
                <a:lnTo>
                  <a:pt x="0" y="119915"/>
                </a:lnTo>
                <a:lnTo>
                  <a:pt x="119921" y="119915"/>
                </a:lnTo>
                <a:lnTo>
                  <a:pt x="119921"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44" name="Google Shape;1444;p32"/>
          <p:cNvSpPr/>
          <p:nvPr/>
        </p:nvSpPr>
        <p:spPr>
          <a:xfrm>
            <a:off x="5937503" y="4175759"/>
            <a:ext cx="192405" cy="721360"/>
          </a:xfrm>
          <a:custGeom>
            <a:rect b="b" l="l" r="r" t="t"/>
            <a:pathLst>
              <a:path extrusionOk="0" h="120000" w="120000">
                <a:moveTo>
                  <a:pt x="119762" y="0"/>
                </a:moveTo>
                <a:lnTo>
                  <a:pt x="0" y="0"/>
                </a:lnTo>
                <a:lnTo>
                  <a:pt x="0" y="119915"/>
                </a:lnTo>
                <a:lnTo>
                  <a:pt x="119762" y="119915"/>
                </a:lnTo>
                <a:lnTo>
                  <a:pt x="119762"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45" name="Google Shape;1445;p32"/>
          <p:cNvSpPr/>
          <p:nvPr/>
        </p:nvSpPr>
        <p:spPr>
          <a:xfrm>
            <a:off x="6420611" y="4133088"/>
            <a:ext cx="193675" cy="763905"/>
          </a:xfrm>
          <a:custGeom>
            <a:rect b="b" l="l" r="r" t="t"/>
            <a:pathLst>
              <a:path extrusionOk="0" h="120000" w="120000">
                <a:moveTo>
                  <a:pt x="119920" y="0"/>
                </a:moveTo>
                <a:lnTo>
                  <a:pt x="0" y="0"/>
                </a:lnTo>
                <a:lnTo>
                  <a:pt x="0" y="119940"/>
                </a:lnTo>
                <a:lnTo>
                  <a:pt x="119920" y="119940"/>
                </a:lnTo>
                <a:lnTo>
                  <a:pt x="119920"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46" name="Google Shape;1446;p32"/>
          <p:cNvSpPr/>
          <p:nvPr/>
        </p:nvSpPr>
        <p:spPr>
          <a:xfrm>
            <a:off x="6903719" y="3953255"/>
            <a:ext cx="193675" cy="943610"/>
          </a:xfrm>
          <a:custGeom>
            <a:rect b="b" l="l" r="r" t="t"/>
            <a:pathLst>
              <a:path extrusionOk="0" h="120000" w="120000">
                <a:moveTo>
                  <a:pt x="119921" y="0"/>
                </a:moveTo>
                <a:lnTo>
                  <a:pt x="0" y="0"/>
                </a:lnTo>
                <a:lnTo>
                  <a:pt x="0" y="119967"/>
                </a:lnTo>
                <a:lnTo>
                  <a:pt x="119921" y="119967"/>
                </a:lnTo>
                <a:lnTo>
                  <a:pt x="119921"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47" name="Google Shape;1447;p32"/>
          <p:cNvSpPr/>
          <p:nvPr/>
        </p:nvSpPr>
        <p:spPr>
          <a:xfrm>
            <a:off x="7386828" y="4059935"/>
            <a:ext cx="193675" cy="836930"/>
          </a:xfrm>
          <a:custGeom>
            <a:rect b="b" l="l" r="r" t="t"/>
            <a:pathLst>
              <a:path extrusionOk="0" h="120000" w="120000">
                <a:moveTo>
                  <a:pt x="119921" y="0"/>
                </a:moveTo>
                <a:lnTo>
                  <a:pt x="0" y="0"/>
                </a:lnTo>
                <a:lnTo>
                  <a:pt x="0" y="119963"/>
                </a:lnTo>
                <a:lnTo>
                  <a:pt x="119921" y="119963"/>
                </a:lnTo>
                <a:lnTo>
                  <a:pt x="119921"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48" name="Google Shape;1448;p32"/>
          <p:cNvSpPr/>
          <p:nvPr/>
        </p:nvSpPr>
        <p:spPr>
          <a:xfrm>
            <a:off x="7869935" y="3720084"/>
            <a:ext cx="193675" cy="1176655"/>
          </a:xfrm>
          <a:custGeom>
            <a:rect b="b" l="l" r="r" t="t"/>
            <a:pathLst>
              <a:path extrusionOk="0" h="120000" w="120000">
                <a:moveTo>
                  <a:pt x="119921" y="0"/>
                </a:moveTo>
                <a:lnTo>
                  <a:pt x="0" y="0"/>
                </a:lnTo>
                <a:lnTo>
                  <a:pt x="0" y="119987"/>
                </a:lnTo>
                <a:lnTo>
                  <a:pt x="119921" y="119987"/>
                </a:lnTo>
                <a:lnTo>
                  <a:pt x="119921"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49" name="Google Shape;1449;p32"/>
          <p:cNvSpPr/>
          <p:nvPr/>
        </p:nvSpPr>
        <p:spPr>
          <a:xfrm>
            <a:off x="8353043" y="4105655"/>
            <a:ext cx="193675" cy="791210"/>
          </a:xfrm>
          <a:custGeom>
            <a:rect b="b" l="l" r="r" t="t"/>
            <a:pathLst>
              <a:path extrusionOk="0" h="120000" w="120000">
                <a:moveTo>
                  <a:pt x="119921" y="0"/>
                </a:moveTo>
                <a:lnTo>
                  <a:pt x="0" y="0"/>
                </a:lnTo>
                <a:lnTo>
                  <a:pt x="0" y="119961"/>
                </a:lnTo>
                <a:lnTo>
                  <a:pt x="119921" y="119961"/>
                </a:lnTo>
                <a:lnTo>
                  <a:pt x="119921"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50" name="Google Shape;1450;p32"/>
          <p:cNvSpPr/>
          <p:nvPr/>
        </p:nvSpPr>
        <p:spPr>
          <a:xfrm>
            <a:off x="8836152" y="3980688"/>
            <a:ext cx="193675" cy="916305"/>
          </a:xfrm>
          <a:custGeom>
            <a:rect b="b" l="l" r="r" t="t"/>
            <a:pathLst>
              <a:path extrusionOk="0" h="120000" w="120000">
                <a:moveTo>
                  <a:pt x="119921" y="0"/>
                </a:moveTo>
                <a:lnTo>
                  <a:pt x="0" y="0"/>
                </a:lnTo>
                <a:lnTo>
                  <a:pt x="0" y="119950"/>
                </a:lnTo>
                <a:lnTo>
                  <a:pt x="119921" y="119950"/>
                </a:lnTo>
                <a:lnTo>
                  <a:pt x="119921"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51" name="Google Shape;1451;p32"/>
          <p:cNvSpPr/>
          <p:nvPr/>
        </p:nvSpPr>
        <p:spPr>
          <a:xfrm>
            <a:off x="9320783" y="4020311"/>
            <a:ext cx="192405" cy="876300"/>
          </a:xfrm>
          <a:custGeom>
            <a:rect b="b" l="l" r="r" t="t"/>
            <a:pathLst>
              <a:path extrusionOk="0" h="120000" w="120000">
                <a:moveTo>
                  <a:pt x="119762" y="0"/>
                </a:moveTo>
                <a:lnTo>
                  <a:pt x="0" y="0"/>
                </a:lnTo>
                <a:lnTo>
                  <a:pt x="0" y="119999"/>
                </a:lnTo>
                <a:lnTo>
                  <a:pt x="119762" y="119999"/>
                </a:lnTo>
                <a:lnTo>
                  <a:pt x="119762"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52" name="Google Shape;1452;p32"/>
          <p:cNvSpPr/>
          <p:nvPr/>
        </p:nvSpPr>
        <p:spPr>
          <a:xfrm>
            <a:off x="9803892" y="3880103"/>
            <a:ext cx="193675" cy="1016635"/>
          </a:xfrm>
          <a:custGeom>
            <a:rect b="b" l="l" r="r" t="t"/>
            <a:pathLst>
              <a:path extrusionOk="0" h="120000" w="120000">
                <a:moveTo>
                  <a:pt x="119921" y="0"/>
                </a:moveTo>
                <a:lnTo>
                  <a:pt x="0" y="0"/>
                </a:lnTo>
                <a:lnTo>
                  <a:pt x="0" y="119985"/>
                </a:lnTo>
                <a:lnTo>
                  <a:pt x="119921" y="119985"/>
                </a:lnTo>
                <a:lnTo>
                  <a:pt x="119921"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53" name="Google Shape;1453;p32"/>
          <p:cNvSpPr/>
          <p:nvPr/>
        </p:nvSpPr>
        <p:spPr>
          <a:xfrm>
            <a:off x="10287000" y="3991355"/>
            <a:ext cx="193675" cy="905510"/>
          </a:xfrm>
          <a:custGeom>
            <a:rect b="b" l="l" r="r" t="t"/>
            <a:pathLst>
              <a:path extrusionOk="0" h="120000" w="120000">
                <a:moveTo>
                  <a:pt x="119921" y="0"/>
                </a:moveTo>
                <a:lnTo>
                  <a:pt x="0" y="0"/>
                </a:lnTo>
                <a:lnTo>
                  <a:pt x="0" y="119966"/>
                </a:lnTo>
                <a:lnTo>
                  <a:pt x="119921" y="119966"/>
                </a:lnTo>
                <a:lnTo>
                  <a:pt x="119921" y="0"/>
                </a:lnTo>
                <a:close/>
              </a:path>
            </a:pathLst>
          </a:custGeom>
          <a:solidFill>
            <a:srgbClr val="94B0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54" name="Google Shape;1454;p32"/>
          <p:cNvSpPr/>
          <p:nvPr/>
        </p:nvSpPr>
        <p:spPr>
          <a:xfrm>
            <a:off x="2554223" y="2790444"/>
            <a:ext cx="192405" cy="1610995"/>
          </a:xfrm>
          <a:custGeom>
            <a:rect b="b" l="l" r="r" t="t"/>
            <a:pathLst>
              <a:path extrusionOk="0" h="120000" w="120000">
                <a:moveTo>
                  <a:pt x="119762" y="0"/>
                </a:moveTo>
                <a:lnTo>
                  <a:pt x="0" y="0"/>
                </a:lnTo>
                <a:lnTo>
                  <a:pt x="0" y="119990"/>
                </a:lnTo>
                <a:lnTo>
                  <a:pt x="119762" y="119990"/>
                </a:lnTo>
                <a:lnTo>
                  <a:pt x="119762"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55" name="Google Shape;1455;p32"/>
          <p:cNvSpPr/>
          <p:nvPr/>
        </p:nvSpPr>
        <p:spPr>
          <a:xfrm>
            <a:off x="3037332" y="2759964"/>
            <a:ext cx="193675" cy="1485900"/>
          </a:xfrm>
          <a:custGeom>
            <a:rect b="b" l="l" r="r" t="t"/>
            <a:pathLst>
              <a:path extrusionOk="0" h="120000" w="120000">
                <a:moveTo>
                  <a:pt x="119921" y="0"/>
                </a:moveTo>
                <a:lnTo>
                  <a:pt x="0" y="0"/>
                </a:lnTo>
                <a:lnTo>
                  <a:pt x="0" y="120000"/>
                </a:lnTo>
                <a:lnTo>
                  <a:pt x="119921" y="120000"/>
                </a:lnTo>
                <a:lnTo>
                  <a:pt x="119921"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56" name="Google Shape;1456;p32"/>
          <p:cNvSpPr/>
          <p:nvPr/>
        </p:nvSpPr>
        <p:spPr>
          <a:xfrm>
            <a:off x="3520440" y="2470404"/>
            <a:ext cx="193675" cy="1842770"/>
          </a:xfrm>
          <a:custGeom>
            <a:rect b="b" l="l" r="r" t="t"/>
            <a:pathLst>
              <a:path extrusionOk="0" h="120000" w="120000">
                <a:moveTo>
                  <a:pt x="119921" y="0"/>
                </a:moveTo>
                <a:lnTo>
                  <a:pt x="0" y="0"/>
                </a:lnTo>
                <a:lnTo>
                  <a:pt x="0" y="119983"/>
                </a:lnTo>
                <a:lnTo>
                  <a:pt x="119921" y="119983"/>
                </a:lnTo>
                <a:lnTo>
                  <a:pt x="119921"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57" name="Google Shape;1457;p32"/>
          <p:cNvSpPr/>
          <p:nvPr/>
        </p:nvSpPr>
        <p:spPr>
          <a:xfrm>
            <a:off x="4003547" y="2356104"/>
            <a:ext cx="193675" cy="1842770"/>
          </a:xfrm>
          <a:custGeom>
            <a:rect b="b" l="l" r="r" t="t"/>
            <a:pathLst>
              <a:path extrusionOk="0" h="120000" w="120000">
                <a:moveTo>
                  <a:pt x="119921" y="0"/>
                </a:moveTo>
                <a:lnTo>
                  <a:pt x="0" y="0"/>
                </a:lnTo>
                <a:lnTo>
                  <a:pt x="0" y="119983"/>
                </a:lnTo>
                <a:lnTo>
                  <a:pt x="119921" y="119983"/>
                </a:lnTo>
                <a:lnTo>
                  <a:pt x="119921"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58" name="Google Shape;1458;p32"/>
          <p:cNvSpPr/>
          <p:nvPr/>
        </p:nvSpPr>
        <p:spPr>
          <a:xfrm>
            <a:off x="4486655" y="2645664"/>
            <a:ext cx="193675" cy="1544320"/>
          </a:xfrm>
          <a:custGeom>
            <a:rect b="b" l="l" r="r" t="t"/>
            <a:pathLst>
              <a:path extrusionOk="0" h="120000" w="120000">
                <a:moveTo>
                  <a:pt x="119921" y="0"/>
                </a:moveTo>
                <a:lnTo>
                  <a:pt x="0" y="0"/>
                </a:lnTo>
                <a:lnTo>
                  <a:pt x="0" y="119960"/>
                </a:lnTo>
                <a:lnTo>
                  <a:pt x="119921" y="119960"/>
                </a:lnTo>
                <a:lnTo>
                  <a:pt x="119921"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59" name="Google Shape;1459;p32"/>
          <p:cNvSpPr/>
          <p:nvPr/>
        </p:nvSpPr>
        <p:spPr>
          <a:xfrm>
            <a:off x="4969764" y="2221992"/>
            <a:ext cx="193675" cy="1912620"/>
          </a:xfrm>
          <a:custGeom>
            <a:rect b="b" l="l" r="r" t="t"/>
            <a:pathLst>
              <a:path extrusionOk="0" h="120000" w="120000">
                <a:moveTo>
                  <a:pt x="119921" y="0"/>
                </a:moveTo>
                <a:lnTo>
                  <a:pt x="0" y="0"/>
                </a:lnTo>
                <a:lnTo>
                  <a:pt x="0" y="120000"/>
                </a:lnTo>
                <a:lnTo>
                  <a:pt x="119921" y="120000"/>
                </a:lnTo>
                <a:lnTo>
                  <a:pt x="119921"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0" name="Google Shape;1460;p32"/>
          <p:cNvSpPr/>
          <p:nvPr/>
        </p:nvSpPr>
        <p:spPr>
          <a:xfrm>
            <a:off x="5452871" y="2362200"/>
            <a:ext cx="193675" cy="1813560"/>
          </a:xfrm>
          <a:custGeom>
            <a:rect b="b" l="l" r="r" t="t"/>
            <a:pathLst>
              <a:path extrusionOk="0" h="120000" w="120000">
                <a:moveTo>
                  <a:pt x="119921" y="0"/>
                </a:moveTo>
                <a:lnTo>
                  <a:pt x="0" y="0"/>
                </a:lnTo>
                <a:lnTo>
                  <a:pt x="0" y="120000"/>
                </a:lnTo>
                <a:lnTo>
                  <a:pt x="119921" y="120000"/>
                </a:lnTo>
                <a:lnTo>
                  <a:pt x="119921"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1" name="Google Shape;1461;p32"/>
          <p:cNvSpPr/>
          <p:nvPr/>
        </p:nvSpPr>
        <p:spPr>
          <a:xfrm>
            <a:off x="5937503" y="2855976"/>
            <a:ext cx="192405" cy="1320165"/>
          </a:xfrm>
          <a:custGeom>
            <a:rect b="b" l="l" r="r" t="t"/>
            <a:pathLst>
              <a:path extrusionOk="0" h="120000" w="120000">
                <a:moveTo>
                  <a:pt x="119762" y="0"/>
                </a:moveTo>
                <a:lnTo>
                  <a:pt x="0" y="0"/>
                </a:lnTo>
                <a:lnTo>
                  <a:pt x="0" y="119965"/>
                </a:lnTo>
                <a:lnTo>
                  <a:pt x="119762" y="119965"/>
                </a:lnTo>
                <a:lnTo>
                  <a:pt x="119762"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2" name="Google Shape;1462;p32"/>
          <p:cNvSpPr/>
          <p:nvPr/>
        </p:nvSpPr>
        <p:spPr>
          <a:xfrm>
            <a:off x="6420611" y="3040379"/>
            <a:ext cx="193675" cy="1092835"/>
          </a:xfrm>
          <a:custGeom>
            <a:rect b="b" l="l" r="r" t="t"/>
            <a:pathLst>
              <a:path extrusionOk="0" h="120000" w="120000">
                <a:moveTo>
                  <a:pt x="119920" y="0"/>
                </a:moveTo>
                <a:lnTo>
                  <a:pt x="0" y="0"/>
                </a:lnTo>
                <a:lnTo>
                  <a:pt x="0" y="119986"/>
                </a:lnTo>
                <a:lnTo>
                  <a:pt x="119920" y="119986"/>
                </a:lnTo>
                <a:lnTo>
                  <a:pt x="119920"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3" name="Google Shape;1463;p32"/>
          <p:cNvSpPr/>
          <p:nvPr/>
        </p:nvSpPr>
        <p:spPr>
          <a:xfrm>
            <a:off x="6903719" y="2785872"/>
            <a:ext cx="193675" cy="1167765"/>
          </a:xfrm>
          <a:custGeom>
            <a:rect b="b" l="l" r="r" t="t"/>
            <a:pathLst>
              <a:path extrusionOk="0" h="120000" w="120000">
                <a:moveTo>
                  <a:pt x="119921" y="0"/>
                </a:moveTo>
                <a:lnTo>
                  <a:pt x="0" y="0"/>
                </a:lnTo>
                <a:lnTo>
                  <a:pt x="0" y="119960"/>
                </a:lnTo>
                <a:lnTo>
                  <a:pt x="119921" y="119960"/>
                </a:lnTo>
                <a:lnTo>
                  <a:pt x="119921"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4" name="Google Shape;1464;p32"/>
          <p:cNvSpPr/>
          <p:nvPr/>
        </p:nvSpPr>
        <p:spPr>
          <a:xfrm>
            <a:off x="7386828" y="2983992"/>
            <a:ext cx="193675" cy="1076325"/>
          </a:xfrm>
          <a:custGeom>
            <a:rect b="b" l="l" r="r" t="t"/>
            <a:pathLst>
              <a:path extrusionOk="0" h="120000" w="120000">
                <a:moveTo>
                  <a:pt x="119921" y="0"/>
                </a:moveTo>
                <a:lnTo>
                  <a:pt x="0" y="0"/>
                </a:lnTo>
                <a:lnTo>
                  <a:pt x="0" y="119957"/>
                </a:lnTo>
                <a:lnTo>
                  <a:pt x="119921" y="119957"/>
                </a:lnTo>
                <a:lnTo>
                  <a:pt x="119921"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5" name="Google Shape;1465;p32"/>
          <p:cNvSpPr/>
          <p:nvPr/>
        </p:nvSpPr>
        <p:spPr>
          <a:xfrm>
            <a:off x="7869935" y="2697479"/>
            <a:ext cx="193675" cy="1022985"/>
          </a:xfrm>
          <a:custGeom>
            <a:rect b="b" l="l" r="r" t="t"/>
            <a:pathLst>
              <a:path extrusionOk="0" h="120000" w="120000">
                <a:moveTo>
                  <a:pt x="119921" y="0"/>
                </a:moveTo>
                <a:lnTo>
                  <a:pt x="0" y="0"/>
                </a:lnTo>
                <a:lnTo>
                  <a:pt x="0" y="119955"/>
                </a:lnTo>
                <a:lnTo>
                  <a:pt x="119921" y="119955"/>
                </a:lnTo>
                <a:lnTo>
                  <a:pt x="119921"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6" name="Google Shape;1466;p32"/>
          <p:cNvSpPr/>
          <p:nvPr/>
        </p:nvSpPr>
        <p:spPr>
          <a:xfrm>
            <a:off x="8353043" y="3067811"/>
            <a:ext cx="193675" cy="1038225"/>
          </a:xfrm>
          <a:custGeom>
            <a:rect b="b" l="l" r="r" t="t"/>
            <a:pathLst>
              <a:path extrusionOk="0" h="120000" w="120000">
                <a:moveTo>
                  <a:pt x="119921" y="0"/>
                </a:moveTo>
                <a:lnTo>
                  <a:pt x="0" y="0"/>
                </a:lnTo>
                <a:lnTo>
                  <a:pt x="0" y="119955"/>
                </a:lnTo>
                <a:lnTo>
                  <a:pt x="119921" y="119955"/>
                </a:lnTo>
                <a:lnTo>
                  <a:pt x="119921"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7" name="Google Shape;1467;p32"/>
          <p:cNvSpPr/>
          <p:nvPr/>
        </p:nvSpPr>
        <p:spPr>
          <a:xfrm>
            <a:off x="8836152" y="2496311"/>
            <a:ext cx="193675" cy="1484630"/>
          </a:xfrm>
          <a:custGeom>
            <a:rect b="b" l="l" r="r" t="t"/>
            <a:pathLst>
              <a:path extrusionOk="0" h="120000" w="120000">
                <a:moveTo>
                  <a:pt x="119921" y="0"/>
                </a:moveTo>
                <a:lnTo>
                  <a:pt x="0" y="0"/>
                </a:lnTo>
                <a:lnTo>
                  <a:pt x="0" y="119979"/>
                </a:lnTo>
                <a:lnTo>
                  <a:pt x="119921" y="119979"/>
                </a:lnTo>
                <a:lnTo>
                  <a:pt x="119921"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8" name="Google Shape;1468;p32"/>
          <p:cNvSpPr/>
          <p:nvPr/>
        </p:nvSpPr>
        <p:spPr>
          <a:xfrm>
            <a:off x="9320783" y="2650235"/>
            <a:ext cx="192405" cy="1370330"/>
          </a:xfrm>
          <a:custGeom>
            <a:rect b="b" l="l" r="r" t="t"/>
            <a:pathLst>
              <a:path extrusionOk="0" h="120000" w="120000">
                <a:moveTo>
                  <a:pt x="119762" y="0"/>
                </a:moveTo>
                <a:lnTo>
                  <a:pt x="0" y="0"/>
                </a:lnTo>
                <a:lnTo>
                  <a:pt x="0" y="119977"/>
                </a:lnTo>
                <a:lnTo>
                  <a:pt x="119762" y="119977"/>
                </a:lnTo>
                <a:lnTo>
                  <a:pt x="119762"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9" name="Google Shape;1469;p32"/>
          <p:cNvSpPr/>
          <p:nvPr/>
        </p:nvSpPr>
        <p:spPr>
          <a:xfrm>
            <a:off x="9803892" y="2711195"/>
            <a:ext cx="193675" cy="1169035"/>
          </a:xfrm>
          <a:custGeom>
            <a:rect b="b" l="l" r="r" t="t"/>
            <a:pathLst>
              <a:path extrusionOk="0" h="120000" w="120000">
                <a:moveTo>
                  <a:pt x="119921" y="0"/>
                </a:moveTo>
                <a:lnTo>
                  <a:pt x="0" y="0"/>
                </a:lnTo>
                <a:lnTo>
                  <a:pt x="0" y="119986"/>
                </a:lnTo>
                <a:lnTo>
                  <a:pt x="119921" y="119986"/>
                </a:lnTo>
                <a:lnTo>
                  <a:pt x="119921"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70" name="Google Shape;1470;p32"/>
          <p:cNvSpPr/>
          <p:nvPr/>
        </p:nvSpPr>
        <p:spPr>
          <a:xfrm>
            <a:off x="10287000" y="2578607"/>
            <a:ext cx="193675" cy="1412875"/>
          </a:xfrm>
          <a:custGeom>
            <a:rect b="b" l="l" r="r" t="t"/>
            <a:pathLst>
              <a:path extrusionOk="0" h="120000" w="120000">
                <a:moveTo>
                  <a:pt x="119921" y="0"/>
                </a:moveTo>
                <a:lnTo>
                  <a:pt x="0" y="0"/>
                </a:lnTo>
                <a:lnTo>
                  <a:pt x="0" y="119989"/>
                </a:lnTo>
                <a:lnTo>
                  <a:pt x="119921" y="119989"/>
                </a:lnTo>
                <a:lnTo>
                  <a:pt x="119921" y="0"/>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71" name="Google Shape;1471;p32"/>
          <p:cNvSpPr/>
          <p:nvPr/>
        </p:nvSpPr>
        <p:spPr>
          <a:xfrm>
            <a:off x="2554223" y="2630423"/>
            <a:ext cx="192405" cy="160020"/>
          </a:xfrm>
          <a:custGeom>
            <a:rect b="b" l="l" r="r" t="t"/>
            <a:pathLst>
              <a:path extrusionOk="0" h="120000" w="120000">
                <a:moveTo>
                  <a:pt x="119762" y="0"/>
                </a:moveTo>
                <a:lnTo>
                  <a:pt x="0" y="0"/>
                </a:lnTo>
                <a:lnTo>
                  <a:pt x="0" y="120000"/>
                </a:lnTo>
                <a:lnTo>
                  <a:pt x="119762" y="120000"/>
                </a:lnTo>
                <a:lnTo>
                  <a:pt x="119762"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72" name="Google Shape;1472;p32"/>
          <p:cNvSpPr/>
          <p:nvPr/>
        </p:nvSpPr>
        <p:spPr>
          <a:xfrm>
            <a:off x="3520440" y="2330195"/>
            <a:ext cx="193675" cy="140335"/>
          </a:xfrm>
          <a:custGeom>
            <a:rect b="b" l="l" r="r" t="t"/>
            <a:pathLst>
              <a:path extrusionOk="0" h="120000" w="120000">
                <a:moveTo>
                  <a:pt x="119921" y="0"/>
                </a:moveTo>
                <a:lnTo>
                  <a:pt x="0" y="0"/>
                </a:lnTo>
                <a:lnTo>
                  <a:pt x="0" y="119890"/>
                </a:lnTo>
                <a:lnTo>
                  <a:pt x="119921" y="119890"/>
                </a:lnTo>
                <a:lnTo>
                  <a:pt x="119921"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73" name="Google Shape;1473;p32"/>
          <p:cNvSpPr/>
          <p:nvPr/>
        </p:nvSpPr>
        <p:spPr>
          <a:xfrm>
            <a:off x="4003547" y="2185416"/>
            <a:ext cx="193675" cy="170815"/>
          </a:xfrm>
          <a:custGeom>
            <a:rect b="b" l="l" r="r" t="t"/>
            <a:pathLst>
              <a:path extrusionOk="0" h="120000" w="120000">
                <a:moveTo>
                  <a:pt x="119921" y="0"/>
                </a:moveTo>
                <a:lnTo>
                  <a:pt x="0" y="0"/>
                </a:lnTo>
                <a:lnTo>
                  <a:pt x="0" y="119910"/>
                </a:lnTo>
                <a:lnTo>
                  <a:pt x="119921" y="119910"/>
                </a:lnTo>
                <a:lnTo>
                  <a:pt x="119921"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74" name="Google Shape;1474;p32"/>
          <p:cNvSpPr/>
          <p:nvPr/>
        </p:nvSpPr>
        <p:spPr>
          <a:xfrm>
            <a:off x="4486655" y="2470404"/>
            <a:ext cx="193675" cy="175260"/>
          </a:xfrm>
          <a:custGeom>
            <a:rect b="b" l="l" r="r" t="t"/>
            <a:pathLst>
              <a:path extrusionOk="0" h="120000" w="120000">
                <a:moveTo>
                  <a:pt x="119921" y="0"/>
                </a:moveTo>
                <a:lnTo>
                  <a:pt x="0" y="0"/>
                </a:lnTo>
                <a:lnTo>
                  <a:pt x="0" y="120000"/>
                </a:lnTo>
                <a:lnTo>
                  <a:pt x="119921" y="120000"/>
                </a:lnTo>
                <a:lnTo>
                  <a:pt x="119921"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75" name="Google Shape;1475;p32"/>
          <p:cNvSpPr/>
          <p:nvPr/>
        </p:nvSpPr>
        <p:spPr>
          <a:xfrm>
            <a:off x="4969764" y="2022348"/>
            <a:ext cx="193675" cy="200025"/>
          </a:xfrm>
          <a:custGeom>
            <a:rect b="b" l="l" r="r" t="t"/>
            <a:pathLst>
              <a:path extrusionOk="0" h="120000" w="120000">
                <a:moveTo>
                  <a:pt x="119921" y="0"/>
                </a:moveTo>
                <a:lnTo>
                  <a:pt x="0" y="0"/>
                </a:lnTo>
                <a:lnTo>
                  <a:pt x="0" y="119770"/>
                </a:lnTo>
                <a:lnTo>
                  <a:pt x="119921" y="119770"/>
                </a:lnTo>
                <a:lnTo>
                  <a:pt x="119921"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76" name="Google Shape;1476;p32"/>
          <p:cNvSpPr/>
          <p:nvPr/>
        </p:nvSpPr>
        <p:spPr>
          <a:xfrm>
            <a:off x="5452871" y="2112264"/>
            <a:ext cx="193675" cy="250190"/>
          </a:xfrm>
          <a:custGeom>
            <a:rect b="b" l="l" r="r" t="t"/>
            <a:pathLst>
              <a:path extrusionOk="0" h="120000" w="120000">
                <a:moveTo>
                  <a:pt x="119921" y="0"/>
                </a:moveTo>
                <a:lnTo>
                  <a:pt x="0" y="0"/>
                </a:lnTo>
                <a:lnTo>
                  <a:pt x="0" y="119878"/>
                </a:lnTo>
                <a:lnTo>
                  <a:pt x="119921" y="119878"/>
                </a:lnTo>
                <a:lnTo>
                  <a:pt x="119921"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77" name="Google Shape;1477;p32"/>
          <p:cNvSpPr/>
          <p:nvPr/>
        </p:nvSpPr>
        <p:spPr>
          <a:xfrm>
            <a:off x="5937503" y="2665476"/>
            <a:ext cx="192405" cy="190500"/>
          </a:xfrm>
          <a:custGeom>
            <a:rect b="b" l="l" r="r" t="t"/>
            <a:pathLst>
              <a:path extrusionOk="0" h="120000" w="120000">
                <a:moveTo>
                  <a:pt x="119762" y="0"/>
                </a:moveTo>
                <a:lnTo>
                  <a:pt x="0" y="0"/>
                </a:lnTo>
                <a:lnTo>
                  <a:pt x="0" y="120000"/>
                </a:lnTo>
                <a:lnTo>
                  <a:pt x="119762" y="120000"/>
                </a:lnTo>
                <a:lnTo>
                  <a:pt x="119762"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78" name="Google Shape;1478;p32"/>
          <p:cNvSpPr/>
          <p:nvPr/>
        </p:nvSpPr>
        <p:spPr>
          <a:xfrm>
            <a:off x="6420611" y="2883407"/>
            <a:ext cx="193675" cy="157480"/>
          </a:xfrm>
          <a:custGeom>
            <a:rect b="b" l="l" r="r" t="t"/>
            <a:pathLst>
              <a:path extrusionOk="0" h="120000" w="120000">
                <a:moveTo>
                  <a:pt x="119920" y="0"/>
                </a:moveTo>
                <a:lnTo>
                  <a:pt x="0" y="0"/>
                </a:lnTo>
                <a:lnTo>
                  <a:pt x="0" y="119612"/>
                </a:lnTo>
                <a:lnTo>
                  <a:pt x="119920" y="119612"/>
                </a:lnTo>
                <a:lnTo>
                  <a:pt x="119920"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79" name="Google Shape;1479;p32"/>
          <p:cNvSpPr/>
          <p:nvPr/>
        </p:nvSpPr>
        <p:spPr>
          <a:xfrm>
            <a:off x="7386828" y="2700527"/>
            <a:ext cx="193675" cy="283845"/>
          </a:xfrm>
          <a:custGeom>
            <a:rect b="b" l="l" r="r" t="t"/>
            <a:pathLst>
              <a:path extrusionOk="0" h="120000" w="120000">
                <a:moveTo>
                  <a:pt x="119921" y="0"/>
                </a:moveTo>
                <a:lnTo>
                  <a:pt x="0" y="0"/>
                </a:lnTo>
                <a:lnTo>
                  <a:pt x="0" y="119838"/>
                </a:lnTo>
                <a:lnTo>
                  <a:pt x="119921" y="119838"/>
                </a:lnTo>
                <a:lnTo>
                  <a:pt x="119921"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0" name="Google Shape;1480;p32"/>
          <p:cNvSpPr/>
          <p:nvPr/>
        </p:nvSpPr>
        <p:spPr>
          <a:xfrm>
            <a:off x="7869935" y="2442972"/>
            <a:ext cx="193675" cy="254635"/>
          </a:xfrm>
          <a:custGeom>
            <a:rect b="b" l="l" r="r" t="t"/>
            <a:pathLst>
              <a:path extrusionOk="0" h="120000" w="120000">
                <a:moveTo>
                  <a:pt x="119921" y="0"/>
                </a:moveTo>
                <a:lnTo>
                  <a:pt x="0" y="0"/>
                </a:lnTo>
                <a:lnTo>
                  <a:pt x="0" y="119939"/>
                </a:lnTo>
                <a:lnTo>
                  <a:pt x="119921" y="119939"/>
                </a:lnTo>
                <a:lnTo>
                  <a:pt x="119921"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1" name="Google Shape;1481;p32"/>
          <p:cNvSpPr/>
          <p:nvPr/>
        </p:nvSpPr>
        <p:spPr>
          <a:xfrm>
            <a:off x="8353043" y="2769107"/>
            <a:ext cx="193675" cy="299085"/>
          </a:xfrm>
          <a:custGeom>
            <a:rect b="b" l="l" r="r" t="t"/>
            <a:pathLst>
              <a:path extrusionOk="0" h="120000" w="120000">
                <a:moveTo>
                  <a:pt x="119921" y="0"/>
                </a:moveTo>
                <a:lnTo>
                  <a:pt x="0" y="0"/>
                </a:lnTo>
                <a:lnTo>
                  <a:pt x="0" y="119846"/>
                </a:lnTo>
                <a:lnTo>
                  <a:pt x="119921" y="119846"/>
                </a:lnTo>
                <a:lnTo>
                  <a:pt x="119921"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2" name="Google Shape;1482;p32"/>
          <p:cNvSpPr/>
          <p:nvPr/>
        </p:nvSpPr>
        <p:spPr>
          <a:xfrm>
            <a:off x="8836152" y="2161032"/>
            <a:ext cx="193675" cy="335280"/>
          </a:xfrm>
          <a:custGeom>
            <a:rect b="b" l="l" r="r" t="t"/>
            <a:pathLst>
              <a:path extrusionOk="0" h="120000" w="120000">
                <a:moveTo>
                  <a:pt x="119921" y="0"/>
                </a:moveTo>
                <a:lnTo>
                  <a:pt x="0" y="0"/>
                </a:lnTo>
                <a:lnTo>
                  <a:pt x="0" y="119999"/>
                </a:lnTo>
                <a:lnTo>
                  <a:pt x="119921" y="119999"/>
                </a:lnTo>
                <a:lnTo>
                  <a:pt x="119921"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3" name="Google Shape;1483;p32"/>
          <p:cNvSpPr/>
          <p:nvPr/>
        </p:nvSpPr>
        <p:spPr>
          <a:xfrm>
            <a:off x="9320783" y="2322576"/>
            <a:ext cx="192405" cy="327660"/>
          </a:xfrm>
          <a:custGeom>
            <a:rect b="b" l="l" r="r" t="t"/>
            <a:pathLst>
              <a:path extrusionOk="0" h="120000" w="120000">
                <a:moveTo>
                  <a:pt x="119762" y="0"/>
                </a:moveTo>
                <a:lnTo>
                  <a:pt x="0" y="0"/>
                </a:lnTo>
                <a:lnTo>
                  <a:pt x="0" y="120000"/>
                </a:lnTo>
                <a:lnTo>
                  <a:pt x="119762" y="120000"/>
                </a:lnTo>
                <a:lnTo>
                  <a:pt x="119762"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4" name="Google Shape;1484;p32"/>
          <p:cNvSpPr/>
          <p:nvPr/>
        </p:nvSpPr>
        <p:spPr>
          <a:xfrm>
            <a:off x="9803892" y="2407920"/>
            <a:ext cx="193675" cy="303530"/>
          </a:xfrm>
          <a:custGeom>
            <a:rect b="b" l="l" r="r" t="t"/>
            <a:pathLst>
              <a:path extrusionOk="0" h="120000" w="120000">
                <a:moveTo>
                  <a:pt x="119921" y="0"/>
                </a:moveTo>
                <a:lnTo>
                  <a:pt x="0" y="0"/>
                </a:lnTo>
                <a:lnTo>
                  <a:pt x="0" y="119899"/>
                </a:lnTo>
                <a:lnTo>
                  <a:pt x="119921" y="119899"/>
                </a:lnTo>
                <a:lnTo>
                  <a:pt x="119921"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5" name="Google Shape;1485;p32"/>
          <p:cNvSpPr/>
          <p:nvPr/>
        </p:nvSpPr>
        <p:spPr>
          <a:xfrm>
            <a:off x="10287000" y="2292095"/>
            <a:ext cx="193675" cy="287020"/>
          </a:xfrm>
          <a:custGeom>
            <a:rect b="b" l="l" r="r" t="t"/>
            <a:pathLst>
              <a:path extrusionOk="0" h="120000" w="120000">
                <a:moveTo>
                  <a:pt x="119921" y="0"/>
                </a:moveTo>
                <a:lnTo>
                  <a:pt x="0" y="0"/>
                </a:lnTo>
                <a:lnTo>
                  <a:pt x="0" y="119788"/>
                </a:lnTo>
                <a:lnTo>
                  <a:pt x="119921" y="119788"/>
                </a:lnTo>
                <a:lnTo>
                  <a:pt x="119921" y="0"/>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6" name="Google Shape;1486;p32"/>
          <p:cNvSpPr/>
          <p:nvPr/>
        </p:nvSpPr>
        <p:spPr>
          <a:xfrm>
            <a:off x="10625328" y="1392936"/>
            <a:ext cx="0" cy="3503929"/>
          </a:xfrm>
          <a:custGeom>
            <a:rect b="b" l="l" r="r" t="t"/>
            <a:pathLst>
              <a:path extrusionOk="0" h="120000" w="120000">
                <a:moveTo>
                  <a:pt x="0" y="119991"/>
                </a:moveTo>
                <a:lnTo>
                  <a:pt x="0"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7" name="Google Shape;1487;p32"/>
          <p:cNvSpPr/>
          <p:nvPr/>
        </p:nvSpPr>
        <p:spPr>
          <a:xfrm>
            <a:off x="2407920" y="4896611"/>
            <a:ext cx="8217534" cy="0"/>
          </a:xfrm>
          <a:custGeom>
            <a:rect b="b" l="l" r="r" t="t"/>
            <a:pathLst>
              <a:path extrusionOk="0" h="120000" w="120000">
                <a:moveTo>
                  <a:pt x="0" y="0"/>
                </a:moveTo>
                <a:lnTo>
                  <a:pt x="119998" y="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8" name="Google Shape;1488;p32"/>
          <p:cNvSpPr/>
          <p:nvPr/>
        </p:nvSpPr>
        <p:spPr>
          <a:xfrm>
            <a:off x="2407920" y="4896611"/>
            <a:ext cx="0" cy="265430"/>
          </a:xfrm>
          <a:custGeom>
            <a:rect b="b" l="l" r="r" t="t"/>
            <a:pathLst>
              <a:path extrusionOk="0" h="120000" w="120000">
                <a:moveTo>
                  <a:pt x="0" y="0"/>
                </a:moveTo>
                <a:lnTo>
                  <a:pt x="0" y="119885"/>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9" name="Google Shape;1489;p32"/>
          <p:cNvSpPr/>
          <p:nvPr/>
        </p:nvSpPr>
        <p:spPr>
          <a:xfrm>
            <a:off x="8208264" y="4896611"/>
            <a:ext cx="0" cy="265430"/>
          </a:xfrm>
          <a:custGeom>
            <a:rect b="b" l="l" r="r" t="t"/>
            <a:pathLst>
              <a:path extrusionOk="0" h="120000" w="120000">
                <a:moveTo>
                  <a:pt x="0" y="0"/>
                </a:moveTo>
                <a:lnTo>
                  <a:pt x="0" y="119885"/>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90" name="Google Shape;1490;p32"/>
          <p:cNvSpPr/>
          <p:nvPr/>
        </p:nvSpPr>
        <p:spPr>
          <a:xfrm>
            <a:off x="10625328" y="4896611"/>
            <a:ext cx="0" cy="265430"/>
          </a:xfrm>
          <a:custGeom>
            <a:rect b="b" l="l" r="r" t="t"/>
            <a:pathLst>
              <a:path extrusionOk="0" h="120000" w="120000">
                <a:moveTo>
                  <a:pt x="0" y="0"/>
                </a:moveTo>
                <a:lnTo>
                  <a:pt x="0" y="119885"/>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91" name="Google Shape;1491;p32"/>
          <p:cNvSpPr/>
          <p:nvPr/>
        </p:nvSpPr>
        <p:spPr>
          <a:xfrm>
            <a:off x="2407920" y="5161788"/>
            <a:ext cx="0" cy="259079"/>
          </a:xfrm>
          <a:custGeom>
            <a:rect b="b" l="l" r="r" t="t"/>
            <a:pathLst>
              <a:path extrusionOk="0" h="120000" w="120000">
                <a:moveTo>
                  <a:pt x="0" y="0"/>
                </a:moveTo>
                <a:lnTo>
                  <a:pt x="0" y="12000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92" name="Google Shape;1492;p32"/>
          <p:cNvSpPr/>
          <p:nvPr/>
        </p:nvSpPr>
        <p:spPr>
          <a:xfrm>
            <a:off x="2407920" y="5161788"/>
            <a:ext cx="0" cy="259079"/>
          </a:xfrm>
          <a:custGeom>
            <a:rect b="b" l="l" r="r" t="t"/>
            <a:pathLst>
              <a:path extrusionOk="0" h="120000" w="120000">
                <a:moveTo>
                  <a:pt x="0" y="0"/>
                </a:moveTo>
                <a:lnTo>
                  <a:pt x="0" y="12000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93" name="Google Shape;1493;p32"/>
          <p:cNvSpPr/>
          <p:nvPr/>
        </p:nvSpPr>
        <p:spPr>
          <a:xfrm>
            <a:off x="8208264" y="5161788"/>
            <a:ext cx="0" cy="259079"/>
          </a:xfrm>
          <a:custGeom>
            <a:rect b="b" l="l" r="r" t="t"/>
            <a:pathLst>
              <a:path extrusionOk="0" h="120000" w="120000">
                <a:moveTo>
                  <a:pt x="0" y="0"/>
                </a:moveTo>
                <a:lnTo>
                  <a:pt x="0" y="12000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94" name="Google Shape;1494;p32"/>
          <p:cNvSpPr/>
          <p:nvPr/>
        </p:nvSpPr>
        <p:spPr>
          <a:xfrm>
            <a:off x="8208264" y="5161788"/>
            <a:ext cx="0" cy="259079"/>
          </a:xfrm>
          <a:custGeom>
            <a:rect b="b" l="l" r="r" t="t"/>
            <a:pathLst>
              <a:path extrusionOk="0" h="120000" w="120000">
                <a:moveTo>
                  <a:pt x="0" y="0"/>
                </a:moveTo>
                <a:lnTo>
                  <a:pt x="0" y="12000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95" name="Google Shape;1495;p32"/>
          <p:cNvSpPr/>
          <p:nvPr/>
        </p:nvSpPr>
        <p:spPr>
          <a:xfrm>
            <a:off x="10625328" y="5161788"/>
            <a:ext cx="0" cy="259079"/>
          </a:xfrm>
          <a:custGeom>
            <a:rect b="b" l="l" r="r" t="t"/>
            <a:pathLst>
              <a:path extrusionOk="0" h="120000" w="120000">
                <a:moveTo>
                  <a:pt x="0" y="0"/>
                </a:moveTo>
                <a:lnTo>
                  <a:pt x="0" y="12000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96" name="Google Shape;1496;p32"/>
          <p:cNvSpPr/>
          <p:nvPr/>
        </p:nvSpPr>
        <p:spPr>
          <a:xfrm>
            <a:off x="10625328" y="5161788"/>
            <a:ext cx="0" cy="259079"/>
          </a:xfrm>
          <a:custGeom>
            <a:rect b="b" l="l" r="r" t="t"/>
            <a:pathLst>
              <a:path extrusionOk="0" h="120000" w="120000">
                <a:moveTo>
                  <a:pt x="0" y="0"/>
                </a:moveTo>
                <a:lnTo>
                  <a:pt x="0" y="120000"/>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97" name="Google Shape;1497;p32"/>
          <p:cNvSpPr txBox="1"/>
          <p:nvPr/>
        </p:nvSpPr>
        <p:spPr>
          <a:xfrm>
            <a:off x="333756" y="5149596"/>
            <a:ext cx="2070100" cy="274320"/>
          </a:xfrm>
          <a:prstGeom prst="rect">
            <a:avLst/>
          </a:prstGeom>
          <a:noFill/>
          <a:ln>
            <a:noFill/>
          </a:ln>
        </p:spPr>
        <p:txBody>
          <a:bodyPr anchorCtr="0" anchor="t" bIns="0" lIns="0" spcFirstLastPara="1" rIns="0" wrap="square" tIns="12700">
            <a:noAutofit/>
          </a:bodyPr>
          <a:lstStyle/>
          <a:p>
            <a:pPr indent="0" lvl="0" marL="419100" marR="0" rtl="0" algn="l">
              <a:lnSpc>
                <a:spcPct val="100000"/>
              </a:lnSpc>
              <a:spcBef>
                <a:spcPts val="0"/>
              </a:spcBef>
              <a:spcAft>
                <a:spcPts val="0"/>
              </a:spcAft>
              <a:buNone/>
            </a:pPr>
            <a:r>
              <a:rPr b="0" lang="en-US" sz="1400">
                <a:latin typeface="Calibri"/>
                <a:ea typeface="Calibri"/>
                <a:cs typeface="Calibri"/>
                <a:sym typeface="Calibri"/>
              </a:rPr>
              <a:t>Industrial Sourced</a:t>
            </a:r>
            <a:endParaRPr sz="1400">
              <a:latin typeface="Calibri"/>
              <a:ea typeface="Calibri"/>
              <a:cs typeface="Calibri"/>
              <a:sym typeface="Calibri"/>
            </a:endParaRPr>
          </a:p>
        </p:txBody>
      </p:sp>
      <p:sp>
        <p:nvSpPr>
          <p:cNvPr id="1498" name="Google Shape;1498;p32"/>
          <p:cNvSpPr/>
          <p:nvPr/>
        </p:nvSpPr>
        <p:spPr>
          <a:xfrm>
            <a:off x="729995" y="5420867"/>
            <a:ext cx="0" cy="9525"/>
          </a:xfrm>
          <a:custGeom>
            <a:rect b="b" l="l" r="r" t="t"/>
            <a:pathLst>
              <a:path extrusionOk="0" h="120000" w="120000">
                <a:moveTo>
                  <a:pt x="0" y="0"/>
                </a:moveTo>
                <a:lnTo>
                  <a:pt x="0" y="115187"/>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99" name="Google Shape;1499;p32"/>
          <p:cNvSpPr/>
          <p:nvPr/>
        </p:nvSpPr>
        <p:spPr>
          <a:xfrm>
            <a:off x="2407920" y="5420867"/>
            <a:ext cx="0" cy="9525"/>
          </a:xfrm>
          <a:custGeom>
            <a:rect b="b" l="l" r="r" t="t"/>
            <a:pathLst>
              <a:path extrusionOk="0" h="120000" w="120000">
                <a:moveTo>
                  <a:pt x="0" y="0"/>
                </a:moveTo>
                <a:lnTo>
                  <a:pt x="0" y="115187"/>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00" name="Google Shape;1500;p32"/>
          <p:cNvSpPr/>
          <p:nvPr/>
        </p:nvSpPr>
        <p:spPr>
          <a:xfrm>
            <a:off x="2407920" y="5420867"/>
            <a:ext cx="0" cy="9525"/>
          </a:xfrm>
          <a:custGeom>
            <a:rect b="b" l="l" r="r" t="t"/>
            <a:pathLst>
              <a:path extrusionOk="0" h="120000" w="120000">
                <a:moveTo>
                  <a:pt x="0" y="0"/>
                </a:moveTo>
                <a:lnTo>
                  <a:pt x="0" y="115187"/>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01" name="Google Shape;1501;p32"/>
          <p:cNvSpPr/>
          <p:nvPr/>
        </p:nvSpPr>
        <p:spPr>
          <a:xfrm>
            <a:off x="8208264" y="5420867"/>
            <a:ext cx="0" cy="9525"/>
          </a:xfrm>
          <a:custGeom>
            <a:rect b="b" l="l" r="r" t="t"/>
            <a:pathLst>
              <a:path extrusionOk="0" h="120000" w="120000">
                <a:moveTo>
                  <a:pt x="0" y="0"/>
                </a:moveTo>
                <a:lnTo>
                  <a:pt x="0" y="115187"/>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02" name="Google Shape;1502;p32"/>
          <p:cNvSpPr/>
          <p:nvPr/>
        </p:nvSpPr>
        <p:spPr>
          <a:xfrm>
            <a:off x="8208264" y="5420867"/>
            <a:ext cx="0" cy="9525"/>
          </a:xfrm>
          <a:custGeom>
            <a:rect b="b" l="l" r="r" t="t"/>
            <a:pathLst>
              <a:path extrusionOk="0" h="120000" w="120000">
                <a:moveTo>
                  <a:pt x="0" y="0"/>
                </a:moveTo>
                <a:lnTo>
                  <a:pt x="0" y="115187"/>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03" name="Google Shape;1503;p32"/>
          <p:cNvSpPr/>
          <p:nvPr/>
        </p:nvSpPr>
        <p:spPr>
          <a:xfrm>
            <a:off x="10625328" y="5420867"/>
            <a:ext cx="0" cy="9525"/>
          </a:xfrm>
          <a:custGeom>
            <a:rect b="b" l="l" r="r" t="t"/>
            <a:pathLst>
              <a:path extrusionOk="0" h="120000" w="120000">
                <a:moveTo>
                  <a:pt x="0" y="0"/>
                </a:moveTo>
                <a:lnTo>
                  <a:pt x="0" y="115187"/>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04" name="Google Shape;1504;p32"/>
          <p:cNvSpPr/>
          <p:nvPr/>
        </p:nvSpPr>
        <p:spPr>
          <a:xfrm>
            <a:off x="10625328" y="5420867"/>
            <a:ext cx="0" cy="9525"/>
          </a:xfrm>
          <a:custGeom>
            <a:rect b="b" l="l" r="r" t="t"/>
            <a:pathLst>
              <a:path extrusionOk="0" h="120000" w="120000">
                <a:moveTo>
                  <a:pt x="0" y="0"/>
                </a:moveTo>
                <a:lnTo>
                  <a:pt x="0" y="115187"/>
                </a:lnTo>
              </a:path>
            </a:pathLst>
          </a:custGeom>
          <a:noFill/>
          <a:ln cap="flat" cmpd="sng" w="9525">
            <a:solidFill>
              <a:srgbClr val="8888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05" name="Google Shape;1505;p32"/>
          <p:cNvSpPr/>
          <p:nvPr/>
        </p:nvSpPr>
        <p:spPr>
          <a:xfrm>
            <a:off x="2649473" y="1523238"/>
            <a:ext cx="7734300" cy="2298700"/>
          </a:xfrm>
          <a:custGeom>
            <a:rect b="b" l="l" r="r" t="t"/>
            <a:pathLst>
              <a:path extrusionOk="0" h="120000" w="120000">
                <a:moveTo>
                  <a:pt x="0" y="19093"/>
                </a:moveTo>
                <a:lnTo>
                  <a:pt x="7519" y="19571"/>
                </a:lnTo>
                <a:lnTo>
                  <a:pt x="15014" y="0"/>
                </a:lnTo>
                <a:lnTo>
                  <a:pt x="22510" y="13922"/>
                </a:lnTo>
                <a:lnTo>
                  <a:pt x="30005" y="12172"/>
                </a:lnTo>
                <a:lnTo>
                  <a:pt x="37501" y="4773"/>
                </a:lnTo>
                <a:lnTo>
                  <a:pt x="44997" y="14320"/>
                </a:lnTo>
                <a:lnTo>
                  <a:pt x="52492" y="54656"/>
                </a:lnTo>
                <a:lnTo>
                  <a:pt x="60011" y="94912"/>
                </a:lnTo>
                <a:lnTo>
                  <a:pt x="67507" y="79717"/>
                </a:lnTo>
                <a:lnTo>
                  <a:pt x="75002" y="98413"/>
                </a:lnTo>
                <a:lnTo>
                  <a:pt x="82498" y="106050"/>
                </a:lnTo>
                <a:lnTo>
                  <a:pt x="89994" y="119973"/>
                </a:lnTo>
                <a:lnTo>
                  <a:pt x="97489" y="100322"/>
                </a:lnTo>
                <a:lnTo>
                  <a:pt x="105008" y="101277"/>
                </a:lnTo>
                <a:lnTo>
                  <a:pt x="112504" y="94196"/>
                </a:lnTo>
                <a:lnTo>
                  <a:pt x="120000" y="89741"/>
                </a:lnTo>
              </a:path>
            </a:pathLst>
          </a:custGeom>
          <a:noFill/>
          <a:ln cap="flat" cmpd="sng" w="19800">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06" name="Google Shape;1506;p32"/>
          <p:cNvSpPr txBox="1"/>
          <p:nvPr/>
        </p:nvSpPr>
        <p:spPr>
          <a:xfrm rot="-5400000">
            <a:off x="10402380" y="3254028"/>
            <a:ext cx="1986280" cy="203835"/>
          </a:xfrm>
          <a:prstGeom prst="rect">
            <a:avLst/>
          </a:prstGeom>
          <a:noFill/>
          <a:ln>
            <a:noFill/>
          </a:ln>
        </p:spPr>
        <p:txBody>
          <a:bodyPr anchorCtr="0" anchor="t" bIns="0" lIns="0" spcFirstLastPara="1" rIns="0" wrap="square" tIns="0">
            <a:noAutofit/>
          </a:bodyPr>
          <a:lstStyle/>
          <a:p>
            <a:pPr indent="0" lvl="0" marL="12700" marR="0" rtl="0" algn="l">
              <a:lnSpc>
                <a:spcPct val="102500"/>
              </a:lnSpc>
              <a:spcBef>
                <a:spcPts val="0"/>
              </a:spcBef>
              <a:spcAft>
                <a:spcPts val="0"/>
              </a:spcAft>
              <a:buNone/>
            </a:pPr>
            <a:r>
              <a:rPr b="0" lang="en-US" sz="1400">
                <a:latin typeface="Calibri"/>
                <a:ea typeface="Calibri"/>
                <a:cs typeface="Calibri"/>
                <a:sym typeface="Calibri"/>
              </a:rPr>
              <a:t>NYMEX Crude Oil Price / Bbl</a:t>
            </a:r>
            <a:endParaRPr sz="1400">
              <a:latin typeface="Calibri"/>
              <a:ea typeface="Calibri"/>
              <a:cs typeface="Calibri"/>
              <a:sym typeface="Calibri"/>
            </a:endParaRPr>
          </a:p>
        </p:txBody>
      </p:sp>
      <p:sp>
        <p:nvSpPr>
          <p:cNvPr id="1507" name="Google Shape;1507;p32"/>
          <p:cNvSpPr txBox="1"/>
          <p:nvPr/>
        </p:nvSpPr>
        <p:spPr>
          <a:xfrm rot="-5400000">
            <a:off x="792479" y="3129485"/>
            <a:ext cx="1111885" cy="231775"/>
          </a:xfrm>
          <a:prstGeom prst="rect">
            <a:avLst/>
          </a:prstGeom>
          <a:noFill/>
          <a:ln>
            <a:noFill/>
          </a:ln>
        </p:spPr>
        <p:txBody>
          <a:bodyPr anchorCtr="0" anchor="t" bIns="0" lIns="0" spcFirstLastPara="1" rIns="0" wrap="square" tIns="0">
            <a:noAutofit/>
          </a:bodyPr>
          <a:lstStyle/>
          <a:p>
            <a:pPr indent="0" lvl="0" marL="12700" marR="0" rtl="0" algn="l">
              <a:lnSpc>
                <a:spcPct val="102500"/>
              </a:lnSpc>
              <a:spcBef>
                <a:spcPts val="0"/>
              </a:spcBef>
              <a:spcAft>
                <a:spcPts val="0"/>
              </a:spcAft>
              <a:buNone/>
            </a:pPr>
            <a:r>
              <a:rPr b="0" lang="en-US" sz="1400">
                <a:latin typeface="Calibri"/>
                <a:ea typeface="Calibri"/>
                <a:cs typeface="Calibri"/>
                <a:sym typeface="Calibri"/>
              </a:rPr>
              <a:t>CO</a:t>
            </a:r>
            <a:r>
              <a:rPr b="0" baseline="-25000" lang="en-US" sz="1350">
                <a:latin typeface="Calibri"/>
                <a:ea typeface="Calibri"/>
                <a:cs typeface="Calibri"/>
                <a:sym typeface="Calibri"/>
              </a:rPr>
              <a:t>2 </a:t>
            </a:r>
            <a:r>
              <a:rPr b="0" lang="en-US" sz="1400">
                <a:latin typeface="Calibri"/>
                <a:ea typeface="Calibri"/>
                <a:cs typeface="Calibri"/>
                <a:sym typeface="Calibri"/>
              </a:rPr>
              <a:t>Costs / Mcf</a:t>
            </a:r>
            <a:endParaRPr sz="1400">
              <a:latin typeface="Calibri"/>
              <a:ea typeface="Calibri"/>
              <a:cs typeface="Calibri"/>
              <a:sym typeface="Calibri"/>
            </a:endParaRPr>
          </a:p>
        </p:txBody>
      </p:sp>
      <p:sp>
        <p:nvSpPr>
          <p:cNvPr id="1508" name="Google Shape;1508;p32"/>
          <p:cNvSpPr txBox="1"/>
          <p:nvPr/>
        </p:nvSpPr>
        <p:spPr>
          <a:xfrm rot="-5400000">
            <a:off x="1183893" y="2505843"/>
            <a:ext cx="139065" cy="127635"/>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800">
                <a:latin typeface="Calibri"/>
                <a:ea typeface="Calibri"/>
                <a:cs typeface="Calibri"/>
                <a:sym typeface="Calibri"/>
              </a:rPr>
              <a:t>(1)</a:t>
            </a:r>
            <a:endParaRPr sz="800">
              <a:latin typeface="Calibri"/>
              <a:ea typeface="Calibri"/>
              <a:cs typeface="Calibri"/>
              <a:sym typeface="Calibri"/>
            </a:endParaRPr>
          </a:p>
        </p:txBody>
      </p:sp>
      <p:sp>
        <p:nvSpPr>
          <p:cNvPr id="1509" name="Google Shape;1509;p32"/>
          <p:cNvSpPr/>
          <p:nvPr/>
        </p:nvSpPr>
        <p:spPr>
          <a:xfrm>
            <a:off x="577595" y="6153911"/>
            <a:ext cx="8773795" cy="338455"/>
          </a:xfrm>
          <a:custGeom>
            <a:rect b="b" l="l" r="r" t="t"/>
            <a:pathLst>
              <a:path extrusionOk="0" h="120000" w="120000">
                <a:moveTo>
                  <a:pt x="0" y="119954"/>
                </a:moveTo>
                <a:lnTo>
                  <a:pt x="119998" y="119954"/>
                </a:lnTo>
                <a:lnTo>
                  <a:pt x="119998" y="0"/>
                </a:lnTo>
                <a:lnTo>
                  <a:pt x="0" y="0"/>
                </a:lnTo>
                <a:lnTo>
                  <a:pt x="0" y="11995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10" name="Google Shape;1510;p32"/>
          <p:cNvSpPr txBox="1"/>
          <p:nvPr/>
        </p:nvSpPr>
        <p:spPr>
          <a:xfrm>
            <a:off x="655116" y="6192824"/>
            <a:ext cx="4755515" cy="277495"/>
          </a:xfrm>
          <a:prstGeom prst="rect">
            <a:avLst/>
          </a:prstGeom>
          <a:noFill/>
          <a:ln>
            <a:noFill/>
          </a:ln>
        </p:spPr>
        <p:txBody>
          <a:bodyPr anchorCtr="0" anchor="t" bIns="0" lIns="0" spcFirstLastPara="1" rIns="0" wrap="square" tIns="0">
            <a:noAutofit/>
          </a:bodyPr>
          <a:lstStyle/>
          <a:p>
            <a:pPr indent="-223520" lvl="0" marL="236220" marR="0" rtl="0" algn="l">
              <a:lnSpc>
                <a:spcPct val="100000"/>
              </a:lnSpc>
              <a:spcBef>
                <a:spcPts val="0"/>
              </a:spcBef>
              <a:spcAft>
                <a:spcPts val="0"/>
              </a:spcAft>
              <a:buSzPts val="800"/>
              <a:buFont typeface="Calibri"/>
              <a:buAutoNum type="arabicParenR"/>
            </a:pPr>
            <a:r>
              <a:rPr lang="en-US" sz="800">
                <a:latin typeface="Calibri"/>
                <a:ea typeface="Calibri"/>
                <a:cs typeface="Calibri"/>
                <a:sym typeface="Calibri"/>
              </a:rPr>
              <a:t>Excludes DD&amp;A on CO</a:t>
            </a:r>
            <a:r>
              <a:rPr baseline="-25000" lang="en-US" sz="750">
                <a:latin typeface="Calibri"/>
                <a:ea typeface="Calibri"/>
                <a:cs typeface="Calibri"/>
                <a:sym typeface="Calibri"/>
              </a:rPr>
              <a:t>2  </a:t>
            </a:r>
            <a:r>
              <a:rPr lang="en-US" sz="800">
                <a:latin typeface="Calibri"/>
                <a:ea typeface="Calibri"/>
                <a:cs typeface="Calibri"/>
                <a:sym typeface="Calibri"/>
              </a:rPr>
              <a:t>wells and facilities; includes Gulf Coast &amp; Rocky Mountain industrial-source CO</a:t>
            </a:r>
            <a:r>
              <a:rPr baseline="-25000" lang="en-US" sz="750">
                <a:latin typeface="Calibri"/>
                <a:ea typeface="Calibri"/>
                <a:cs typeface="Calibri"/>
                <a:sym typeface="Calibri"/>
              </a:rPr>
              <a:t>2   </a:t>
            </a:r>
            <a:r>
              <a:rPr lang="en-US" sz="800">
                <a:latin typeface="Calibri"/>
                <a:ea typeface="Calibri"/>
                <a:cs typeface="Calibri"/>
                <a:sym typeface="Calibri"/>
              </a:rPr>
              <a:t>costs.</a:t>
            </a:r>
            <a:endParaRPr sz="800">
              <a:latin typeface="Calibri"/>
              <a:ea typeface="Calibri"/>
              <a:cs typeface="Calibri"/>
              <a:sym typeface="Calibri"/>
            </a:endParaRPr>
          </a:p>
          <a:p>
            <a:pPr indent="-223520" lvl="0" marL="236220" marR="0" rtl="0" algn="l">
              <a:lnSpc>
                <a:spcPct val="100000"/>
              </a:lnSpc>
              <a:spcBef>
                <a:spcPts val="0"/>
              </a:spcBef>
              <a:spcAft>
                <a:spcPts val="0"/>
              </a:spcAft>
              <a:buSzPts val="800"/>
              <a:buFont typeface="Calibri"/>
              <a:buAutoNum type="arabicParenR"/>
            </a:pPr>
            <a:r>
              <a:rPr lang="en-US" sz="800">
                <a:latin typeface="Calibri"/>
                <a:ea typeface="Calibri"/>
                <a:cs typeface="Calibri"/>
                <a:sym typeface="Calibri"/>
              </a:rPr>
              <a:t>CO</a:t>
            </a:r>
            <a:r>
              <a:rPr baseline="-25000" lang="en-US" sz="750">
                <a:latin typeface="Calibri"/>
                <a:ea typeface="Calibri"/>
                <a:cs typeface="Calibri"/>
                <a:sym typeface="Calibri"/>
              </a:rPr>
              <a:t>2  </a:t>
            </a:r>
            <a:r>
              <a:rPr lang="en-US" sz="800">
                <a:latin typeface="Calibri"/>
                <a:ea typeface="Calibri"/>
                <a:cs typeface="Calibri"/>
                <a:sym typeface="Calibri"/>
              </a:rPr>
              <a:t>costs in 4Q15 include workovers carried out at Jackson Dome of $3 million, or $0.05 per Mcf.</a:t>
            </a:r>
            <a:endParaRPr sz="800">
              <a:latin typeface="Calibri"/>
              <a:ea typeface="Calibri"/>
              <a:cs typeface="Calibri"/>
              <a:sym typeface="Calibri"/>
            </a:endParaRPr>
          </a:p>
        </p:txBody>
      </p:sp>
      <p:graphicFrame>
        <p:nvGraphicFramePr>
          <p:cNvPr id="1511" name="Google Shape;1511;p32"/>
          <p:cNvGraphicFramePr/>
          <p:nvPr/>
        </p:nvGraphicFramePr>
        <p:xfrm>
          <a:off x="327659" y="1171321"/>
          <a:ext cx="3000000" cy="3000000"/>
        </p:xfrm>
        <a:graphic>
          <a:graphicData uri="http://schemas.openxmlformats.org/drawingml/2006/table">
            <a:tbl>
              <a:tblPr bandRow="1" firstRow="1">
                <a:noFill/>
                <a:tableStyleId>{E4D8673B-3A77-4B9D-A894-8CF66577AF22}</a:tableStyleId>
              </a:tblPr>
              <a:tblGrid>
                <a:gridCol w="1945700"/>
                <a:gridCol w="274775"/>
                <a:gridCol w="192025"/>
                <a:gridCol w="91075"/>
                <a:gridCol w="200000"/>
                <a:gridCol w="193550"/>
                <a:gridCol w="144775"/>
                <a:gridCol w="144775"/>
                <a:gridCol w="193550"/>
                <a:gridCol w="144775"/>
                <a:gridCol w="144775"/>
                <a:gridCol w="193550"/>
                <a:gridCol w="144775"/>
                <a:gridCol w="144775"/>
                <a:gridCol w="193550"/>
                <a:gridCol w="144775"/>
                <a:gridCol w="144775"/>
                <a:gridCol w="193550"/>
                <a:gridCol w="144775"/>
                <a:gridCol w="144775"/>
                <a:gridCol w="193550"/>
                <a:gridCol w="144775"/>
                <a:gridCol w="146300"/>
                <a:gridCol w="192025"/>
                <a:gridCol w="146300"/>
                <a:gridCol w="144775"/>
                <a:gridCol w="193550"/>
                <a:gridCol w="144775"/>
                <a:gridCol w="144775"/>
                <a:gridCol w="193550"/>
                <a:gridCol w="144775"/>
                <a:gridCol w="144775"/>
                <a:gridCol w="193550"/>
                <a:gridCol w="144775"/>
                <a:gridCol w="144775"/>
                <a:gridCol w="193550"/>
                <a:gridCol w="289550"/>
                <a:gridCol w="193550"/>
                <a:gridCol w="144775"/>
                <a:gridCol w="144775"/>
                <a:gridCol w="193550"/>
                <a:gridCol w="144775"/>
                <a:gridCol w="146300"/>
                <a:gridCol w="192025"/>
                <a:gridCol w="146300"/>
                <a:gridCol w="144775"/>
                <a:gridCol w="193550"/>
                <a:gridCol w="144775"/>
                <a:gridCol w="144775"/>
                <a:gridCol w="193550"/>
                <a:gridCol w="144775"/>
                <a:gridCol w="548000"/>
              </a:tblGrid>
              <a:tr h="311900">
                <a:tc>
                  <a:txBody>
                    <a:bodyPr/>
                    <a:lstStyle/>
                    <a:p>
                      <a:pPr indent="0" lvl="0" marL="0" marR="155575" rtl="0" algn="r">
                        <a:lnSpc>
                          <a:spcPct val="100000"/>
                        </a:lnSpc>
                        <a:spcBef>
                          <a:spcPts val="0"/>
                        </a:spcBef>
                        <a:spcAft>
                          <a:spcPts val="0"/>
                        </a:spcAft>
                        <a:buNone/>
                      </a:pPr>
                      <a:r>
                        <a:rPr b="0" lang="en-US" sz="1400" u="none" cap="none" strike="noStrike">
                          <a:latin typeface="Calibri"/>
                          <a:ea typeface="Calibri"/>
                          <a:cs typeface="Calibri"/>
                          <a:sym typeface="Calibri"/>
                        </a:rPr>
                        <a:t>$0.55</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635" lvl="0" marL="165735" marR="0" rtl="0" algn="l">
                        <a:lnSpc>
                          <a:spcPct val="100000"/>
                        </a:lnSpc>
                        <a:spcBef>
                          <a:spcPts val="0"/>
                        </a:spcBef>
                        <a:spcAft>
                          <a:spcPts val="0"/>
                        </a:spcAft>
                        <a:buNone/>
                      </a:pPr>
                      <a:r>
                        <a:rPr b="0" lang="en-US" sz="1400" u="none" cap="none" strike="noStrike">
                          <a:latin typeface="Calibri"/>
                          <a:ea typeface="Calibri"/>
                          <a:cs typeface="Calibri"/>
                          <a:sym typeface="Calibri"/>
                        </a:rPr>
                        <a:t>$110</a:t>
                      </a:r>
                      <a:endParaRPr sz="1400" u="none" cap="none" strike="noStrike">
                        <a:latin typeface="Calibri"/>
                        <a:ea typeface="Calibri"/>
                        <a:cs typeface="Calibri"/>
                        <a:sym typeface="Calibri"/>
                      </a:endParaRPr>
                    </a:p>
                  </a:txBody>
                  <a:tcPr marT="0" marB="0" marR="0" marL="0"/>
                </a:tc>
              </a:tr>
              <a:tr h="318525">
                <a:tc>
                  <a:txBody>
                    <a:bodyPr/>
                    <a:lstStyle/>
                    <a:p>
                      <a:pPr indent="0" lvl="0" marL="0" marR="155575" rtl="0" algn="r">
                        <a:lnSpc>
                          <a:spcPct val="100000"/>
                        </a:lnSpc>
                        <a:spcBef>
                          <a:spcPts val="0"/>
                        </a:spcBef>
                        <a:spcAft>
                          <a:spcPts val="0"/>
                        </a:spcAft>
                        <a:buNone/>
                      </a:pPr>
                      <a:r>
                        <a:rPr b="0" lang="en-US" sz="1400" u="none" cap="none" strike="noStrike">
                          <a:latin typeface="Calibri"/>
                          <a:ea typeface="Calibri"/>
                          <a:cs typeface="Calibri"/>
                          <a:sym typeface="Calibri"/>
                        </a:rPr>
                        <a:t>$0.50</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635" lvl="0" marL="165735" marR="0" rtl="0" algn="l">
                        <a:lnSpc>
                          <a:spcPct val="100000"/>
                        </a:lnSpc>
                        <a:spcBef>
                          <a:spcPts val="0"/>
                        </a:spcBef>
                        <a:spcAft>
                          <a:spcPts val="0"/>
                        </a:spcAft>
                        <a:buNone/>
                      </a:pPr>
                      <a:r>
                        <a:rPr b="0" lang="en-US" sz="1400" u="none" cap="none" strike="noStrike">
                          <a:latin typeface="Calibri"/>
                          <a:ea typeface="Calibri"/>
                          <a:cs typeface="Calibri"/>
                          <a:sym typeface="Calibri"/>
                        </a:rPr>
                        <a:t>$100</a:t>
                      </a:r>
                      <a:endParaRPr sz="1400" u="none" cap="none" strike="noStrike">
                        <a:latin typeface="Calibri"/>
                        <a:ea typeface="Calibri"/>
                        <a:cs typeface="Calibri"/>
                        <a:sym typeface="Calibri"/>
                      </a:endParaRPr>
                    </a:p>
                  </a:txBody>
                  <a:tcPr marT="0" marB="0" marR="0" marL="0"/>
                </a:tc>
              </a:tr>
              <a:tr h="344050">
                <a:tc>
                  <a:txBody>
                    <a:bodyPr/>
                    <a:lstStyle/>
                    <a:p>
                      <a:pPr indent="0" lvl="0" marL="0" marR="155575" rtl="0" algn="r">
                        <a:lnSpc>
                          <a:spcPct val="100000"/>
                        </a:lnSpc>
                        <a:spcBef>
                          <a:spcPts val="0"/>
                        </a:spcBef>
                        <a:spcAft>
                          <a:spcPts val="0"/>
                        </a:spcAft>
                        <a:buNone/>
                      </a:pPr>
                      <a:r>
                        <a:rPr b="0" lang="en-US" sz="1400" u="none" cap="none" strike="noStrike">
                          <a:latin typeface="Calibri"/>
                          <a:ea typeface="Calibri"/>
                          <a:cs typeface="Calibri"/>
                          <a:sym typeface="Calibri"/>
                        </a:rPr>
                        <a:t>$0.45</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635" lvl="0" marL="165735" marR="0" rtl="0" algn="l">
                        <a:lnSpc>
                          <a:spcPct val="100000"/>
                        </a:lnSpc>
                        <a:spcBef>
                          <a:spcPts val="0"/>
                        </a:spcBef>
                        <a:spcAft>
                          <a:spcPts val="0"/>
                        </a:spcAft>
                        <a:buNone/>
                      </a:pPr>
                      <a:r>
                        <a:rPr b="0" lang="en-US" sz="1400" u="none" cap="none" strike="noStrike">
                          <a:latin typeface="Calibri"/>
                          <a:ea typeface="Calibri"/>
                          <a:cs typeface="Calibri"/>
                          <a:sym typeface="Calibri"/>
                        </a:rPr>
                        <a:t>$90</a:t>
                      </a:r>
                      <a:endParaRPr sz="1400" u="none" cap="none" strike="noStrike">
                        <a:latin typeface="Calibri"/>
                        <a:ea typeface="Calibri"/>
                        <a:cs typeface="Calibri"/>
                        <a:sym typeface="Calibri"/>
                      </a:endParaRPr>
                    </a:p>
                  </a:txBody>
                  <a:tcPr marT="0" marB="0" marR="0" marL="0"/>
                </a:tc>
              </a:tr>
              <a:tr h="243650">
                <a:tc>
                  <a:txBody>
                    <a:bodyPr/>
                    <a:lstStyle/>
                    <a:p>
                      <a:pPr indent="0" lvl="0" marL="0" marR="155575" rtl="0" algn="r">
                        <a:lnSpc>
                          <a:spcPct val="100000"/>
                        </a:lnSpc>
                        <a:spcBef>
                          <a:spcPts val="0"/>
                        </a:spcBef>
                        <a:spcAft>
                          <a:spcPts val="0"/>
                        </a:spcAft>
                        <a:buNone/>
                      </a:pPr>
                      <a:r>
                        <a:rPr b="0" lang="en-US" sz="1400" u="none" cap="none" strike="noStrike">
                          <a:latin typeface="Calibri"/>
                          <a:ea typeface="Calibri"/>
                          <a:cs typeface="Calibri"/>
                          <a:sym typeface="Calibri"/>
                        </a:rPr>
                        <a:t>$0.40</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F89729"/>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635" lvl="0" marL="165735" marR="0" rtl="0" algn="l">
                        <a:lnSpc>
                          <a:spcPct val="100000"/>
                        </a:lnSpc>
                        <a:spcBef>
                          <a:spcPts val="0"/>
                        </a:spcBef>
                        <a:spcAft>
                          <a:spcPts val="0"/>
                        </a:spcAft>
                        <a:buNone/>
                      </a:pPr>
                      <a:r>
                        <a:rPr b="0" lang="en-US" sz="1400" u="none" cap="none" strike="noStrike">
                          <a:latin typeface="Calibri"/>
                          <a:ea typeface="Calibri"/>
                          <a:cs typeface="Calibri"/>
                          <a:sym typeface="Calibri"/>
                        </a:rPr>
                        <a:t>$80</a:t>
                      </a:r>
                      <a:endParaRPr sz="1400" u="none" cap="none" strike="noStrike">
                        <a:latin typeface="Calibri"/>
                        <a:ea typeface="Calibri"/>
                        <a:cs typeface="Calibri"/>
                        <a:sym typeface="Calibri"/>
                      </a:endParaRPr>
                    </a:p>
                  </a:txBody>
                  <a:tcPr marT="0" marB="0" marR="0" marL="0"/>
                </a:tc>
              </a:tr>
              <a:tr h="119450">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F89729"/>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F89729"/>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F89729"/>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F89729"/>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F89729"/>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F89729"/>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r>
              <a:tr h="192700">
                <a:tc>
                  <a:txBody>
                    <a:bodyPr/>
                    <a:lstStyle/>
                    <a:p>
                      <a:pPr indent="0" lvl="0" marL="0" marR="155575" rtl="0" algn="r">
                        <a:lnSpc>
                          <a:spcPct val="95357"/>
                        </a:lnSpc>
                        <a:spcBef>
                          <a:spcPts val="0"/>
                        </a:spcBef>
                        <a:spcAft>
                          <a:spcPts val="0"/>
                        </a:spcAft>
                        <a:buNone/>
                      </a:pPr>
                      <a:r>
                        <a:rPr b="0" lang="en-US" sz="1400" u="none" cap="none" strike="noStrike">
                          <a:latin typeface="Calibri"/>
                          <a:ea typeface="Calibri"/>
                          <a:cs typeface="Calibri"/>
                          <a:sym typeface="Calibri"/>
                        </a:rPr>
                        <a:t>$0.35</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F89729"/>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F89729"/>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635" lvl="0" marL="165735" marR="0" rtl="0" algn="l">
                        <a:lnSpc>
                          <a:spcPct val="95357"/>
                        </a:lnSpc>
                        <a:spcBef>
                          <a:spcPts val="0"/>
                        </a:spcBef>
                        <a:spcAft>
                          <a:spcPts val="0"/>
                        </a:spcAft>
                        <a:buNone/>
                      </a:pPr>
                      <a:r>
                        <a:rPr b="0" lang="en-US" sz="1400" u="none" cap="none" strike="noStrike">
                          <a:latin typeface="Calibri"/>
                          <a:ea typeface="Calibri"/>
                          <a:cs typeface="Calibri"/>
                          <a:sym typeface="Calibri"/>
                        </a:rPr>
                        <a:t>$70</a:t>
                      </a:r>
                      <a:endParaRPr sz="1400" u="none" cap="none" strike="noStrike">
                        <a:latin typeface="Calibri"/>
                        <a:ea typeface="Calibri"/>
                        <a:cs typeface="Calibri"/>
                        <a:sym typeface="Calibri"/>
                      </a:endParaRPr>
                    </a:p>
                  </a:txBody>
                  <a:tcPr marT="0" marB="0" marR="0" marL="0"/>
                </a:tc>
              </a:tr>
              <a:tr h="91925">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F89729"/>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F89729"/>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F89729"/>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r>
              <a:tr h="282075">
                <a:tc>
                  <a:txBody>
                    <a:bodyPr/>
                    <a:lstStyle/>
                    <a:p>
                      <a:pPr indent="0" lvl="0" marL="0" marR="155575" rtl="0" algn="r">
                        <a:lnSpc>
                          <a:spcPct val="114285"/>
                        </a:lnSpc>
                        <a:spcBef>
                          <a:spcPts val="0"/>
                        </a:spcBef>
                        <a:spcAft>
                          <a:spcPts val="0"/>
                        </a:spcAft>
                        <a:buNone/>
                      </a:pPr>
                      <a:r>
                        <a:rPr b="0" lang="en-US" sz="1400" u="none" cap="none" strike="noStrike">
                          <a:latin typeface="Calibri"/>
                          <a:ea typeface="Calibri"/>
                          <a:cs typeface="Calibri"/>
                          <a:sym typeface="Calibri"/>
                        </a:rPr>
                        <a:t>$0.30</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635" lvl="0" marL="165735" marR="0" rtl="0" algn="l">
                        <a:lnSpc>
                          <a:spcPct val="114285"/>
                        </a:lnSpc>
                        <a:spcBef>
                          <a:spcPts val="0"/>
                        </a:spcBef>
                        <a:spcAft>
                          <a:spcPts val="0"/>
                        </a:spcAft>
                        <a:buNone/>
                      </a:pPr>
                      <a:r>
                        <a:rPr b="0" lang="en-US" sz="1400" u="none" cap="none" strike="noStrike">
                          <a:latin typeface="Calibri"/>
                          <a:ea typeface="Calibri"/>
                          <a:cs typeface="Calibri"/>
                          <a:sym typeface="Calibri"/>
                        </a:rPr>
                        <a:t>$60</a:t>
                      </a:r>
                      <a:endParaRPr sz="1400" u="none" cap="none" strike="noStrike">
                        <a:latin typeface="Calibri"/>
                        <a:ea typeface="Calibri"/>
                        <a:cs typeface="Calibri"/>
                        <a:sym typeface="Calibri"/>
                      </a:endParaRPr>
                    </a:p>
                  </a:txBody>
                  <a:tcPr marT="0" marB="0" marR="0" marL="0"/>
                </a:tc>
              </a:tr>
              <a:tr h="318550">
                <a:tc>
                  <a:txBody>
                    <a:bodyPr/>
                    <a:lstStyle/>
                    <a:p>
                      <a:pPr indent="0" lvl="0" marL="0" marR="155575" rtl="0" algn="r">
                        <a:lnSpc>
                          <a:spcPct val="100000"/>
                        </a:lnSpc>
                        <a:spcBef>
                          <a:spcPts val="0"/>
                        </a:spcBef>
                        <a:spcAft>
                          <a:spcPts val="0"/>
                        </a:spcAft>
                        <a:buNone/>
                      </a:pPr>
                      <a:r>
                        <a:rPr b="0" lang="en-US" sz="1400" u="none" cap="none" strike="noStrike">
                          <a:latin typeface="Calibri"/>
                          <a:ea typeface="Calibri"/>
                          <a:cs typeface="Calibri"/>
                          <a:sym typeface="Calibri"/>
                        </a:rPr>
                        <a:t>$0.25</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635" lvl="0" marL="165735" marR="0" rtl="0" algn="l">
                        <a:lnSpc>
                          <a:spcPct val="100000"/>
                        </a:lnSpc>
                        <a:spcBef>
                          <a:spcPts val="0"/>
                        </a:spcBef>
                        <a:spcAft>
                          <a:spcPts val="0"/>
                        </a:spcAft>
                        <a:buNone/>
                      </a:pPr>
                      <a:r>
                        <a:rPr b="0" lang="en-US" sz="1400" u="none" cap="none" strike="noStrike">
                          <a:latin typeface="Calibri"/>
                          <a:ea typeface="Calibri"/>
                          <a:cs typeface="Calibri"/>
                          <a:sym typeface="Calibri"/>
                        </a:rPr>
                        <a:t>$50</a:t>
                      </a:r>
                      <a:endParaRPr sz="1400" u="none" cap="none" strike="noStrike">
                        <a:latin typeface="Calibri"/>
                        <a:ea typeface="Calibri"/>
                        <a:cs typeface="Calibri"/>
                        <a:sym typeface="Calibri"/>
                      </a:endParaRPr>
                    </a:p>
                  </a:txBody>
                  <a:tcPr marT="0" marB="0" marR="0" marL="0"/>
                </a:tc>
              </a:tr>
              <a:tr h="249775">
                <a:tc>
                  <a:txBody>
                    <a:bodyPr/>
                    <a:lstStyle/>
                    <a:p>
                      <a:pPr indent="0" lvl="0" marL="0" marR="155575" rtl="0" algn="r">
                        <a:lnSpc>
                          <a:spcPct val="100000"/>
                        </a:lnSpc>
                        <a:spcBef>
                          <a:spcPts val="0"/>
                        </a:spcBef>
                        <a:spcAft>
                          <a:spcPts val="0"/>
                        </a:spcAft>
                        <a:buNone/>
                      </a:pPr>
                      <a:r>
                        <a:rPr b="0" lang="en-US" sz="1400" u="none" cap="none" strike="noStrike">
                          <a:latin typeface="Calibri"/>
                          <a:ea typeface="Calibri"/>
                          <a:cs typeface="Calibri"/>
                          <a:sym typeface="Calibri"/>
                        </a:rPr>
                        <a:t>$0.20</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635" lvl="0" marL="165735" marR="0" rtl="0" algn="l">
                        <a:lnSpc>
                          <a:spcPct val="100000"/>
                        </a:lnSpc>
                        <a:spcBef>
                          <a:spcPts val="0"/>
                        </a:spcBef>
                        <a:spcAft>
                          <a:spcPts val="0"/>
                        </a:spcAft>
                        <a:buNone/>
                      </a:pPr>
                      <a:r>
                        <a:rPr b="0" lang="en-US" sz="1400" u="none" cap="none" strike="noStrike">
                          <a:latin typeface="Calibri"/>
                          <a:ea typeface="Calibri"/>
                          <a:cs typeface="Calibri"/>
                          <a:sym typeface="Calibri"/>
                        </a:rPr>
                        <a:t>$40</a:t>
                      </a:r>
                      <a:endParaRPr sz="1400" u="none" cap="none" strike="noStrike">
                        <a:latin typeface="Calibri"/>
                        <a:ea typeface="Calibri"/>
                        <a:cs typeface="Calibri"/>
                        <a:sym typeface="Calibri"/>
                      </a:endParaRPr>
                    </a:p>
                  </a:txBody>
                  <a:tcPr marT="0" marB="0" marR="0" marL="0"/>
                </a:tc>
              </a:tr>
              <a:tr h="375675">
                <a:tc>
                  <a:txBody>
                    <a:bodyPr/>
                    <a:lstStyle/>
                    <a:p>
                      <a:pPr indent="0" lvl="0" marL="0" marR="155575" rtl="0" algn="r">
                        <a:lnSpc>
                          <a:spcPct val="100000"/>
                        </a:lnSpc>
                        <a:spcBef>
                          <a:spcPts val="0"/>
                        </a:spcBef>
                        <a:spcAft>
                          <a:spcPts val="0"/>
                        </a:spcAft>
                        <a:buNone/>
                      </a:pPr>
                      <a:r>
                        <a:rPr b="0" lang="en-US" sz="1400" u="none" cap="none" strike="noStrike">
                          <a:latin typeface="Calibri"/>
                          <a:ea typeface="Calibri"/>
                          <a:cs typeface="Calibri"/>
                          <a:sym typeface="Calibri"/>
                        </a:rPr>
                        <a:t>$0.15</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635" lvl="0" marL="165735" marR="0" rtl="0" algn="l">
                        <a:lnSpc>
                          <a:spcPct val="100000"/>
                        </a:lnSpc>
                        <a:spcBef>
                          <a:spcPts val="0"/>
                        </a:spcBef>
                        <a:spcAft>
                          <a:spcPts val="0"/>
                        </a:spcAft>
                        <a:buNone/>
                      </a:pPr>
                      <a:r>
                        <a:rPr b="0" lang="en-US" sz="1400" u="none" cap="none" strike="noStrike">
                          <a:latin typeface="Calibri"/>
                          <a:ea typeface="Calibri"/>
                          <a:cs typeface="Calibri"/>
                          <a:sym typeface="Calibri"/>
                        </a:rPr>
                        <a:t>$30</a:t>
                      </a:r>
                      <a:endParaRPr sz="1400" u="none" cap="none" strike="noStrike">
                        <a:latin typeface="Calibri"/>
                        <a:ea typeface="Calibri"/>
                        <a:cs typeface="Calibri"/>
                        <a:sym typeface="Calibri"/>
                      </a:endParaRPr>
                    </a:p>
                  </a:txBody>
                  <a:tcPr marT="0" marB="0" marR="0" marL="0"/>
                </a:tc>
              </a:tr>
              <a:tr h="81650">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r>
              <a:tr h="223900">
                <a:tc>
                  <a:txBody>
                    <a:bodyPr/>
                    <a:lstStyle/>
                    <a:p>
                      <a:pPr indent="0" lvl="0" marL="0" marR="155575" rtl="0" algn="r">
                        <a:lnSpc>
                          <a:spcPct val="95357"/>
                        </a:lnSpc>
                        <a:spcBef>
                          <a:spcPts val="0"/>
                        </a:spcBef>
                        <a:spcAft>
                          <a:spcPts val="0"/>
                        </a:spcAft>
                        <a:buNone/>
                      </a:pPr>
                      <a:r>
                        <a:rPr b="0" lang="en-US" sz="1400" u="none" cap="none" strike="noStrike">
                          <a:latin typeface="Calibri"/>
                          <a:ea typeface="Calibri"/>
                          <a:cs typeface="Calibri"/>
                          <a:sym typeface="Calibri"/>
                        </a:rPr>
                        <a:t>$0.10</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635" lvl="0" marL="165735" marR="0" rtl="0" algn="l">
                        <a:lnSpc>
                          <a:spcPct val="95357"/>
                        </a:lnSpc>
                        <a:spcBef>
                          <a:spcPts val="0"/>
                        </a:spcBef>
                        <a:spcAft>
                          <a:spcPts val="0"/>
                        </a:spcAft>
                        <a:buNone/>
                      </a:pPr>
                      <a:r>
                        <a:rPr b="0" lang="en-US" sz="1400" u="none" cap="none" strike="noStrike">
                          <a:latin typeface="Calibri"/>
                          <a:ea typeface="Calibri"/>
                          <a:cs typeface="Calibri"/>
                          <a:sym typeface="Calibri"/>
                        </a:rPr>
                        <a:t>$20</a:t>
                      </a:r>
                      <a:endParaRPr sz="1400" u="none" cap="none" strike="noStrike">
                        <a:latin typeface="Calibri"/>
                        <a:ea typeface="Calibri"/>
                        <a:cs typeface="Calibri"/>
                        <a:sym typeface="Calibri"/>
                      </a:endParaRPr>
                    </a:p>
                  </a:txBody>
                  <a:tcPr marT="0" marB="0" marR="0" marL="0"/>
                </a:tc>
              </a:tr>
              <a:tr h="343025">
                <a:tc>
                  <a:txBody>
                    <a:bodyPr/>
                    <a:lstStyle/>
                    <a:p>
                      <a:pPr indent="0" lvl="0" marL="0" marR="155575" rtl="0" algn="r">
                        <a:lnSpc>
                          <a:spcPct val="100000"/>
                        </a:lnSpc>
                        <a:spcBef>
                          <a:spcPts val="0"/>
                        </a:spcBef>
                        <a:spcAft>
                          <a:spcPts val="0"/>
                        </a:spcAft>
                        <a:buNone/>
                      </a:pPr>
                      <a:r>
                        <a:rPr b="0" lang="en-US" sz="1400" u="none" cap="none" strike="noStrike">
                          <a:latin typeface="Calibri"/>
                          <a:ea typeface="Calibri"/>
                          <a:cs typeface="Calibri"/>
                          <a:sym typeface="Calibri"/>
                        </a:rPr>
                        <a:t>$0.05</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solidFill>
                      <a:srgbClr val="94B03C"/>
                    </a:solidFill>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c>
                  <a:txBody>
                    <a:bodyPr/>
                    <a:lstStyle/>
                    <a:p>
                      <a:pPr indent="-635" lvl="0" marL="165735" marR="0" rtl="0" algn="l">
                        <a:lnSpc>
                          <a:spcPct val="100000"/>
                        </a:lnSpc>
                        <a:spcBef>
                          <a:spcPts val="0"/>
                        </a:spcBef>
                        <a:spcAft>
                          <a:spcPts val="0"/>
                        </a:spcAft>
                        <a:buNone/>
                      </a:pPr>
                      <a:r>
                        <a:rPr b="0" lang="en-US" sz="1400" u="none" cap="none" strike="noStrike">
                          <a:latin typeface="Calibri"/>
                          <a:ea typeface="Calibri"/>
                          <a:cs typeface="Calibri"/>
                          <a:sym typeface="Calibri"/>
                        </a:rPr>
                        <a:t>$10</a:t>
                      </a:r>
                      <a:endParaRPr sz="1400" u="none" cap="none" strike="noStrike">
                        <a:latin typeface="Calibri"/>
                        <a:ea typeface="Calibri"/>
                        <a:cs typeface="Calibri"/>
                        <a:sym typeface="Calibri"/>
                      </a:endParaRPr>
                    </a:p>
                  </a:txBody>
                  <a:tcPr marT="0" marB="0" marR="0" marL="0"/>
                </a:tc>
              </a:tr>
              <a:tr h="417450">
                <a:tc>
                  <a:txBody>
                    <a:bodyPr/>
                    <a:lstStyle/>
                    <a:p>
                      <a:pPr indent="0" lvl="0" marL="0" marR="155575" rtl="0" algn="r">
                        <a:lnSpc>
                          <a:spcPct val="100000"/>
                        </a:lnSpc>
                        <a:spcBef>
                          <a:spcPts val="0"/>
                        </a:spcBef>
                        <a:spcAft>
                          <a:spcPts val="0"/>
                        </a:spcAft>
                        <a:buNone/>
                      </a:pPr>
                      <a:r>
                        <a:rPr b="0" lang="en-US" sz="1400" u="none" cap="none" strike="noStrike">
                          <a:latin typeface="Calibri"/>
                          <a:ea typeface="Calibri"/>
                          <a:cs typeface="Calibri"/>
                          <a:sym typeface="Calibri"/>
                        </a:rPr>
                        <a:t>$0.00</a:t>
                      </a:r>
                      <a:endParaRPr sz="1400" u="none" cap="none" strike="noStrike">
                        <a:latin typeface="Calibri"/>
                        <a:ea typeface="Calibri"/>
                        <a:cs typeface="Calibri"/>
                        <a:sym typeface="Calibri"/>
                      </a:endParaRPr>
                    </a:p>
                  </a:txBody>
                  <a:tcPr marT="0" marB="0" marR="0" marL="0">
                    <a:lnB cap="flat" cmpd="sng" w="21325">
                      <a:solidFill>
                        <a:srgbClr val="404040"/>
                      </a:solidFill>
                      <a:prstDash val="solid"/>
                      <a:round/>
                      <a:headEnd len="sm" w="sm" type="none"/>
                      <a:tailEnd len="sm" w="sm" type="none"/>
                    </a:lnB>
                  </a:tcPr>
                </a:tc>
                <a:tc>
                  <a:txBody>
                    <a:bodyPr/>
                    <a:lstStyle/>
                    <a:p>
                      <a:pPr indent="-2540" lvl="0" marL="27940"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B cap="flat" cmpd="sng" w="9525">
                      <a:solidFill>
                        <a:srgbClr val="888888"/>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1 13</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10795" lvl="0" marL="23495"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635" lvl="0" marL="635" marR="0" rtl="0" algn="l">
                        <a:lnSpc>
                          <a:spcPct val="100000"/>
                        </a:lnSpc>
                        <a:spcBef>
                          <a:spcPts val="0"/>
                        </a:spcBef>
                        <a:spcAft>
                          <a:spcPts val="0"/>
                        </a:spcAft>
                        <a:buNone/>
                      </a:pPr>
                      <a:r>
                        <a:rPr b="0" lang="en-US" sz="1400" u="none" cap="none" strike="noStrike">
                          <a:latin typeface="Calibri"/>
                          <a:ea typeface="Calibri"/>
                          <a:cs typeface="Calibri"/>
                          <a:sym typeface="Calibri"/>
                        </a:rPr>
                        <a:t>2 13</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10795" lvl="0" marL="23495"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635" lvl="0" marL="635" marR="0" rtl="0" algn="l">
                        <a:lnSpc>
                          <a:spcPct val="100000"/>
                        </a:lnSpc>
                        <a:spcBef>
                          <a:spcPts val="0"/>
                        </a:spcBef>
                        <a:spcAft>
                          <a:spcPts val="0"/>
                        </a:spcAft>
                        <a:buNone/>
                      </a:pPr>
                      <a:r>
                        <a:rPr b="0" lang="en-US" sz="1400" u="none" cap="none" strike="noStrike">
                          <a:latin typeface="Calibri"/>
                          <a:ea typeface="Calibri"/>
                          <a:cs typeface="Calibri"/>
                          <a:sym typeface="Calibri"/>
                        </a:rPr>
                        <a:t>3 13</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11430" lvl="0" marL="24130"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1270" lvl="0" marL="1270" marR="0" rtl="0" algn="l">
                        <a:lnSpc>
                          <a:spcPct val="100000"/>
                        </a:lnSpc>
                        <a:spcBef>
                          <a:spcPts val="0"/>
                        </a:spcBef>
                        <a:spcAft>
                          <a:spcPts val="0"/>
                        </a:spcAft>
                        <a:buNone/>
                      </a:pPr>
                      <a:r>
                        <a:rPr b="0" lang="en-US" sz="1400" u="none" cap="none" strike="noStrike">
                          <a:latin typeface="Calibri"/>
                          <a:ea typeface="Calibri"/>
                          <a:cs typeface="Calibri"/>
                          <a:sym typeface="Calibri"/>
                        </a:rPr>
                        <a:t>4 13</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11430" lvl="0" marL="24130"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1270" lvl="0" marL="1270" marR="0" rtl="0" algn="l">
                        <a:lnSpc>
                          <a:spcPct val="100000"/>
                        </a:lnSpc>
                        <a:spcBef>
                          <a:spcPts val="0"/>
                        </a:spcBef>
                        <a:spcAft>
                          <a:spcPts val="0"/>
                        </a:spcAft>
                        <a:buNone/>
                      </a:pPr>
                      <a:r>
                        <a:rPr b="0" lang="en-US" sz="1400" u="none" cap="none" strike="noStrike">
                          <a:latin typeface="Calibri"/>
                          <a:ea typeface="Calibri"/>
                          <a:cs typeface="Calibri"/>
                          <a:sym typeface="Calibri"/>
                        </a:rPr>
                        <a:t>1 14</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12065" lvl="0" marL="24765"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1905" lvl="0" marL="1905" marR="0" rtl="0" algn="l">
                        <a:lnSpc>
                          <a:spcPct val="100000"/>
                        </a:lnSpc>
                        <a:spcBef>
                          <a:spcPts val="0"/>
                        </a:spcBef>
                        <a:spcAft>
                          <a:spcPts val="0"/>
                        </a:spcAft>
                        <a:buNone/>
                      </a:pPr>
                      <a:r>
                        <a:rPr b="0" lang="en-US" sz="1400" u="none" cap="none" strike="noStrike">
                          <a:latin typeface="Calibri"/>
                          <a:ea typeface="Calibri"/>
                          <a:cs typeface="Calibri"/>
                          <a:sym typeface="Calibri"/>
                        </a:rPr>
                        <a:t>2 14</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12065" lvl="0" marL="24765"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1905" lvl="0" marL="1905" marR="0" rtl="0" algn="l">
                        <a:lnSpc>
                          <a:spcPct val="100000"/>
                        </a:lnSpc>
                        <a:spcBef>
                          <a:spcPts val="0"/>
                        </a:spcBef>
                        <a:spcAft>
                          <a:spcPts val="0"/>
                        </a:spcAft>
                        <a:buNone/>
                      </a:pPr>
                      <a:r>
                        <a:rPr b="0" lang="en-US" sz="1400" u="none" cap="none" strike="noStrike">
                          <a:latin typeface="Calibri"/>
                          <a:ea typeface="Calibri"/>
                          <a:cs typeface="Calibri"/>
                          <a:sym typeface="Calibri"/>
                        </a:rPr>
                        <a:t>3 14</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0" lvl="0" marL="25400"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635" lvl="0" marL="635" marR="0" rtl="0" algn="l">
                        <a:lnSpc>
                          <a:spcPct val="100000"/>
                        </a:lnSpc>
                        <a:spcBef>
                          <a:spcPts val="0"/>
                        </a:spcBef>
                        <a:spcAft>
                          <a:spcPts val="0"/>
                        </a:spcAft>
                        <a:buNone/>
                      </a:pPr>
                      <a:r>
                        <a:rPr b="0" lang="en-US" sz="1400" u="none" cap="none" strike="noStrike">
                          <a:latin typeface="Calibri"/>
                          <a:ea typeface="Calibri"/>
                          <a:cs typeface="Calibri"/>
                          <a:sym typeface="Calibri"/>
                        </a:rPr>
                        <a:t>4 14</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11430" lvl="0" marL="24130"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1270" lvl="0" marL="1270" marR="0" rtl="0" algn="l">
                        <a:lnSpc>
                          <a:spcPct val="100000"/>
                        </a:lnSpc>
                        <a:spcBef>
                          <a:spcPts val="0"/>
                        </a:spcBef>
                        <a:spcAft>
                          <a:spcPts val="0"/>
                        </a:spcAft>
                        <a:buNone/>
                      </a:pPr>
                      <a:r>
                        <a:rPr b="0" lang="en-US" sz="1400" u="none" cap="none" strike="noStrike">
                          <a:latin typeface="Calibri"/>
                          <a:ea typeface="Calibri"/>
                          <a:cs typeface="Calibri"/>
                          <a:sym typeface="Calibri"/>
                        </a:rPr>
                        <a:t>1 15</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11430" lvl="0" marL="24130"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1270" lvl="0" marL="1270" marR="0" rtl="0" algn="l">
                        <a:lnSpc>
                          <a:spcPct val="100000"/>
                        </a:lnSpc>
                        <a:spcBef>
                          <a:spcPts val="0"/>
                        </a:spcBef>
                        <a:spcAft>
                          <a:spcPts val="0"/>
                        </a:spcAft>
                        <a:buNone/>
                      </a:pPr>
                      <a:r>
                        <a:rPr b="0" lang="en-US" sz="1400" u="none" cap="none" strike="noStrike">
                          <a:latin typeface="Calibri"/>
                          <a:ea typeface="Calibri"/>
                          <a:cs typeface="Calibri"/>
                          <a:sym typeface="Calibri"/>
                        </a:rPr>
                        <a:t>2 15</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12065" lvl="0" marL="24765"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1905" lvl="0" marL="1905" marR="0" rtl="0" algn="l">
                        <a:lnSpc>
                          <a:spcPct val="100000"/>
                        </a:lnSpc>
                        <a:spcBef>
                          <a:spcPts val="0"/>
                        </a:spcBef>
                        <a:spcAft>
                          <a:spcPts val="0"/>
                        </a:spcAft>
                        <a:buNone/>
                      </a:pPr>
                      <a:r>
                        <a:rPr b="0" lang="en-US" sz="1400" u="none" cap="none" strike="noStrike">
                          <a:latin typeface="Calibri"/>
                          <a:ea typeface="Calibri"/>
                          <a:cs typeface="Calibri"/>
                          <a:sym typeface="Calibri"/>
                        </a:rPr>
                        <a:t>3 15</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12065" lvl="0" marL="24765"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3809" lvl="0" marL="270510" marR="0" rtl="0" algn="l">
                        <a:lnSpc>
                          <a:spcPct val="96250"/>
                        </a:lnSpc>
                        <a:spcBef>
                          <a:spcPts val="0"/>
                        </a:spcBef>
                        <a:spcAft>
                          <a:spcPts val="0"/>
                        </a:spcAft>
                        <a:buNone/>
                      </a:pPr>
                      <a:r>
                        <a:rPr lang="en-US" sz="800" u="none" cap="none" strike="noStrike">
                          <a:latin typeface="Calibri"/>
                          <a:ea typeface="Calibri"/>
                          <a:cs typeface="Calibri"/>
                          <a:sym typeface="Calibri"/>
                        </a:rPr>
                        <a:t>(2)</a:t>
                      </a:r>
                      <a:endParaRPr sz="800" u="none" cap="none" strike="noStrike">
                        <a:latin typeface="Calibri"/>
                        <a:ea typeface="Calibri"/>
                        <a:cs typeface="Calibri"/>
                        <a:sym typeface="Calibri"/>
                      </a:endParaRPr>
                    </a:p>
                    <a:p>
                      <a:pPr indent="-1905" lvl="0" marL="1905" marR="0" rtl="0" algn="l">
                        <a:lnSpc>
                          <a:spcPct val="106428"/>
                        </a:lnSpc>
                        <a:spcBef>
                          <a:spcPts val="0"/>
                        </a:spcBef>
                        <a:spcAft>
                          <a:spcPts val="0"/>
                        </a:spcAft>
                        <a:buNone/>
                      </a:pPr>
                      <a:r>
                        <a:rPr b="0" lang="en-US" sz="1400" u="none" cap="none" strike="noStrike">
                          <a:latin typeface="Calibri"/>
                          <a:ea typeface="Calibri"/>
                          <a:cs typeface="Calibri"/>
                          <a:sym typeface="Calibri"/>
                        </a:rPr>
                        <a:t>4 15 Q</a:t>
                      </a:r>
                      <a:endParaRPr sz="1400" u="none" cap="none" strike="noStrike">
                        <a:latin typeface="Calibri"/>
                        <a:ea typeface="Calibri"/>
                        <a:cs typeface="Calibri"/>
                        <a:sym typeface="Calibri"/>
                      </a:endParaRPr>
                    </a:p>
                  </a:txBody>
                  <a:tcPr marT="0" marB="0" marR="0" marL="0">
                    <a:lnB cap="flat" cmpd="sng" w="9525">
                      <a:solidFill>
                        <a:srgbClr val="888888"/>
                      </a:solidFill>
                      <a:prstDash val="solid"/>
                      <a:round/>
                      <a:headEnd len="sm" w="sm" type="none"/>
                      <a:tailEnd len="sm" w="sm" type="none"/>
                    </a:lnB>
                  </a:tcPr>
                </a:tc>
                <a:tc hMerge="1"/>
                <a:tc gridSpan="2">
                  <a:txBody>
                    <a:bodyPr/>
                    <a:lstStyle/>
                    <a:p>
                      <a:pPr indent="-2540" lvl="0" marL="2540" marR="0" rtl="0" algn="l">
                        <a:lnSpc>
                          <a:spcPct val="100000"/>
                        </a:lnSpc>
                        <a:spcBef>
                          <a:spcPts val="0"/>
                        </a:spcBef>
                        <a:spcAft>
                          <a:spcPts val="0"/>
                        </a:spcAft>
                        <a:buNone/>
                      </a:pPr>
                      <a:r>
                        <a:rPr b="0" lang="en-US" sz="1400" u="none" cap="none" strike="noStrike">
                          <a:latin typeface="Calibri"/>
                          <a:ea typeface="Calibri"/>
                          <a:cs typeface="Calibri"/>
                          <a:sym typeface="Calibri"/>
                        </a:rPr>
                        <a:t>1 16</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0" lvl="0" marL="25400"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2540" lvl="0" marL="2540" marR="0" rtl="0" algn="l">
                        <a:lnSpc>
                          <a:spcPct val="100000"/>
                        </a:lnSpc>
                        <a:spcBef>
                          <a:spcPts val="0"/>
                        </a:spcBef>
                        <a:spcAft>
                          <a:spcPts val="0"/>
                        </a:spcAft>
                        <a:buNone/>
                      </a:pPr>
                      <a:r>
                        <a:rPr b="0" lang="en-US" sz="1400" u="none" cap="none" strike="noStrike">
                          <a:latin typeface="Calibri"/>
                          <a:ea typeface="Calibri"/>
                          <a:cs typeface="Calibri"/>
                          <a:sym typeface="Calibri"/>
                        </a:rPr>
                        <a:t>2 16</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0" lvl="0" marL="25400"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1270" lvl="0" marL="1270" marR="0" rtl="0" algn="l">
                        <a:lnSpc>
                          <a:spcPct val="100000"/>
                        </a:lnSpc>
                        <a:spcBef>
                          <a:spcPts val="0"/>
                        </a:spcBef>
                        <a:spcAft>
                          <a:spcPts val="0"/>
                        </a:spcAft>
                        <a:buNone/>
                      </a:pPr>
                      <a:r>
                        <a:rPr b="0" lang="en-US" sz="1400" u="none" cap="none" strike="noStrike">
                          <a:latin typeface="Calibri"/>
                          <a:ea typeface="Calibri"/>
                          <a:cs typeface="Calibri"/>
                          <a:sym typeface="Calibri"/>
                        </a:rPr>
                        <a:t>3 16</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11430" lvl="0" marL="24130"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1270" lvl="0" marL="1270" marR="0" rtl="0" algn="l">
                        <a:lnSpc>
                          <a:spcPct val="100000"/>
                        </a:lnSpc>
                        <a:spcBef>
                          <a:spcPts val="0"/>
                        </a:spcBef>
                        <a:spcAft>
                          <a:spcPts val="0"/>
                        </a:spcAft>
                        <a:buNone/>
                      </a:pPr>
                      <a:r>
                        <a:rPr b="0" lang="en-US" sz="1400" u="none" cap="none" strike="noStrike">
                          <a:latin typeface="Calibri"/>
                          <a:ea typeface="Calibri"/>
                          <a:cs typeface="Calibri"/>
                          <a:sym typeface="Calibri"/>
                        </a:rPr>
                        <a:t>4 16</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B cap="flat" cmpd="sng" w="9525">
                      <a:solidFill>
                        <a:srgbClr val="888888"/>
                      </a:solidFill>
                      <a:prstDash val="solid"/>
                      <a:round/>
                      <a:headEnd len="sm" w="sm" type="none"/>
                      <a:tailEnd len="sm" w="sm" type="none"/>
                    </a:lnB>
                  </a:tcPr>
                </a:tc>
                <a:tc hMerge="1"/>
                <a:tc>
                  <a:txBody>
                    <a:bodyPr/>
                    <a:lstStyle/>
                    <a:p>
                      <a:pPr indent="-12065" lvl="0" marL="24765" marR="0" rtl="0" algn="l">
                        <a:lnSpc>
                          <a:spcPct val="100000"/>
                        </a:lnSpc>
                        <a:spcBef>
                          <a:spcPts val="0"/>
                        </a:spcBef>
                        <a:spcAft>
                          <a:spcPts val="0"/>
                        </a:spcAft>
                        <a:buNone/>
                      </a:pPr>
                      <a:r>
                        <a:rPr b="0" lang="en-US" sz="1400" u="none" cap="none" strike="noStrike">
                          <a:latin typeface="Calibri"/>
                          <a:ea typeface="Calibri"/>
                          <a:cs typeface="Calibri"/>
                          <a:sym typeface="Calibri"/>
                        </a:rPr>
                        <a:t>Q</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B cap="flat" cmpd="sng" w="9525">
                      <a:solidFill>
                        <a:srgbClr val="888888"/>
                      </a:solidFill>
                      <a:prstDash val="solid"/>
                      <a:round/>
                      <a:headEnd len="sm" w="sm" type="none"/>
                      <a:tailEnd len="sm" w="sm" type="none"/>
                    </a:lnB>
                  </a:tcPr>
                </a:tc>
                <a:tc gridSpan="2">
                  <a:txBody>
                    <a:bodyPr/>
                    <a:lstStyle/>
                    <a:p>
                      <a:pPr indent="-1905" lvl="0" marL="1905" marR="0" rtl="0" algn="l">
                        <a:lnSpc>
                          <a:spcPct val="100000"/>
                        </a:lnSpc>
                        <a:spcBef>
                          <a:spcPts val="0"/>
                        </a:spcBef>
                        <a:spcAft>
                          <a:spcPts val="0"/>
                        </a:spcAft>
                        <a:buNone/>
                      </a:pPr>
                      <a:r>
                        <a:rPr b="0" lang="en-US" sz="1400" u="none" cap="none" strike="noStrike">
                          <a:latin typeface="Calibri"/>
                          <a:ea typeface="Calibri"/>
                          <a:cs typeface="Calibri"/>
                          <a:sym typeface="Calibri"/>
                        </a:rPr>
                        <a:t>1 17</a:t>
                      </a:r>
                      <a:endParaRPr sz="1400" u="none" cap="none" strike="noStrike">
                        <a:latin typeface="Calibri"/>
                        <a:ea typeface="Calibri"/>
                        <a:cs typeface="Calibri"/>
                        <a:sym typeface="Calibri"/>
                      </a:endParaRPr>
                    </a:p>
                  </a:txBody>
                  <a:tcPr marT="0" marB="0" marR="0" marL="0">
                    <a:lnB cap="flat" cmpd="sng" w="9525">
                      <a:solidFill>
                        <a:srgbClr val="888888"/>
                      </a:solidFill>
                      <a:prstDash val="solid"/>
                      <a:round/>
                      <a:headEnd len="sm" w="sm" type="none"/>
                      <a:tailEnd len="sm" w="sm" type="none"/>
                    </a:lnB>
                  </a:tcPr>
                </a:tc>
                <a:tc hMerge="1"/>
                <a:tc>
                  <a:txBody>
                    <a:bodyPr/>
                    <a:lstStyle/>
                    <a:p>
                      <a:pPr indent="-635" lvl="0" marL="165735" marR="0" rtl="0" algn="l">
                        <a:lnSpc>
                          <a:spcPct val="100000"/>
                        </a:lnSpc>
                        <a:spcBef>
                          <a:spcPts val="0"/>
                        </a:spcBef>
                        <a:spcAft>
                          <a:spcPts val="0"/>
                        </a:spcAft>
                        <a:buNone/>
                      </a:pPr>
                      <a:r>
                        <a:rPr b="0" lang="en-US" sz="1400" u="none" cap="none" strike="noStrike">
                          <a:latin typeface="Calibri"/>
                          <a:ea typeface="Calibri"/>
                          <a:cs typeface="Calibri"/>
                          <a:sym typeface="Calibri"/>
                        </a:rPr>
                        <a:t>$0</a:t>
                      </a:r>
                      <a:endParaRPr sz="1400" u="none" cap="none" strike="noStrike">
                        <a:latin typeface="Calibri"/>
                        <a:ea typeface="Calibri"/>
                        <a:cs typeface="Calibri"/>
                        <a:sym typeface="Calibri"/>
                      </a:endParaRPr>
                    </a:p>
                  </a:txBody>
                  <a:tcPr marT="0" marB="0" marR="0" marL="0"/>
                </a:tc>
              </a:tr>
              <a:tr h="259075">
                <a:tc>
                  <a:txBody>
                    <a:bodyPr/>
                    <a:lstStyle/>
                    <a:p>
                      <a:pPr indent="-6985" lvl="0" marL="83185" marR="0" rtl="0" algn="l">
                        <a:lnSpc>
                          <a:spcPct val="118571"/>
                        </a:lnSpc>
                        <a:spcBef>
                          <a:spcPts val="0"/>
                        </a:spcBef>
                        <a:spcAft>
                          <a:spcPts val="0"/>
                        </a:spcAft>
                        <a:buNone/>
                      </a:pPr>
                      <a:r>
                        <a:rPr b="0" lang="en-US" sz="1400" u="none" cap="none" strike="noStrike">
                          <a:latin typeface="Calibri"/>
                          <a:ea typeface="Calibri"/>
                          <a:cs typeface="Calibri"/>
                          <a:sym typeface="Calibri"/>
                        </a:rPr>
                        <a:t>Industrial-Sourced CO</a:t>
                      </a:r>
                      <a:r>
                        <a:rPr b="0" baseline="-25000" lang="en-US" sz="1350" u="none" cap="none" strike="noStrike">
                          <a:latin typeface="Calibri"/>
                          <a:ea typeface="Calibri"/>
                          <a:cs typeface="Calibri"/>
                          <a:sym typeface="Calibri"/>
                        </a:rPr>
                        <a:t>2 </a:t>
                      </a: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L cap="flat" cmpd="sng" w="12175">
                      <a:solidFill>
                        <a:srgbClr val="404040"/>
                      </a:solidFill>
                      <a:prstDash val="solid"/>
                      <a:round/>
                      <a:headEnd len="sm" w="sm" type="none"/>
                      <a:tailEnd len="sm" w="sm" type="none"/>
                    </a:lnL>
                    <a:lnT cap="flat" cmpd="sng" w="21325">
                      <a:solidFill>
                        <a:srgbClr val="404040"/>
                      </a:solidFill>
                      <a:prstDash val="solid"/>
                      <a:round/>
                      <a:headEnd len="sm" w="sm" type="none"/>
                      <a:tailEnd len="sm" w="sm" type="none"/>
                    </a:lnT>
                    <a:lnB cap="flat" cmpd="sng" w="12175">
                      <a:solidFill>
                        <a:srgbClr val="404040"/>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US" sz="1400" u="none" cap="none" strike="noStrike">
                          <a:latin typeface="Calibri"/>
                          <a:ea typeface="Calibri"/>
                          <a:cs typeface="Calibri"/>
                          <a:sym typeface="Calibri"/>
                        </a:rPr>
                        <a:t>4</a:t>
                      </a:r>
                      <a:r>
                        <a:rPr b="0" lang="en-US" sz="14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gridSpan="3">
                  <a:txBody>
                    <a:bodyPr/>
                    <a:lstStyle/>
                    <a:p>
                      <a:pPr indent="-8889" lvl="0" marL="85090" marR="0" rtl="0" algn="l">
                        <a:lnSpc>
                          <a:spcPct val="100000"/>
                        </a:lnSpc>
                        <a:spcBef>
                          <a:spcPts val="0"/>
                        </a:spcBef>
                        <a:spcAft>
                          <a:spcPts val="0"/>
                        </a:spcAft>
                        <a:buNone/>
                      </a:pPr>
                      <a:r>
                        <a:rPr b="0" lang="en-US" sz="1400" u="none" cap="none" strike="noStrike">
                          <a:latin typeface="Calibri"/>
                          <a:ea typeface="Calibri"/>
                          <a:cs typeface="Calibri"/>
                          <a:sym typeface="Calibri"/>
                        </a:rPr>
                        <a:t>10%</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gridSpan="3">
                  <a:txBody>
                    <a:bodyPr/>
                    <a:lstStyle/>
                    <a:p>
                      <a:pPr indent="-8889" lvl="0" marL="85090" marR="0" rtl="0" algn="l">
                        <a:lnSpc>
                          <a:spcPct val="100000"/>
                        </a:lnSpc>
                        <a:spcBef>
                          <a:spcPts val="0"/>
                        </a:spcBef>
                        <a:spcAft>
                          <a:spcPts val="0"/>
                        </a:spcAft>
                        <a:buNone/>
                      </a:pPr>
                      <a:r>
                        <a:rPr b="0" lang="en-US" sz="1400" u="none" cap="none" strike="noStrike">
                          <a:latin typeface="Calibri"/>
                          <a:ea typeface="Calibri"/>
                          <a:cs typeface="Calibri"/>
                          <a:sym typeface="Calibri"/>
                        </a:rPr>
                        <a:t>12%</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gridSpan="3">
                  <a:txBody>
                    <a:bodyPr/>
                    <a:lstStyle/>
                    <a:p>
                      <a:pPr indent="-9525" lvl="0" marL="85725" marR="0" rtl="0" algn="l">
                        <a:lnSpc>
                          <a:spcPct val="100000"/>
                        </a:lnSpc>
                        <a:spcBef>
                          <a:spcPts val="0"/>
                        </a:spcBef>
                        <a:spcAft>
                          <a:spcPts val="0"/>
                        </a:spcAft>
                        <a:buNone/>
                      </a:pPr>
                      <a:r>
                        <a:rPr b="0" lang="en-US" sz="1400" u="none" cap="none" strike="noStrike">
                          <a:latin typeface="Calibri"/>
                          <a:ea typeface="Calibri"/>
                          <a:cs typeface="Calibri"/>
                          <a:sym typeface="Calibri"/>
                        </a:rPr>
                        <a:t>14%</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gridSpan="3">
                  <a:txBody>
                    <a:bodyPr/>
                    <a:lstStyle/>
                    <a:p>
                      <a:pPr indent="-9525" lvl="0" marL="85725" marR="0" rtl="0" algn="l">
                        <a:lnSpc>
                          <a:spcPct val="100000"/>
                        </a:lnSpc>
                        <a:spcBef>
                          <a:spcPts val="0"/>
                        </a:spcBef>
                        <a:spcAft>
                          <a:spcPts val="0"/>
                        </a:spcAft>
                        <a:buNone/>
                      </a:pPr>
                      <a:r>
                        <a:rPr b="0" lang="en-US" sz="1400" u="none" cap="none" strike="noStrike">
                          <a:latin typeface="Calibri"/>
                          <a:ea typeface="Calibri"/>
                          <a:cs typeface="Calibri"/>
                          <a:sym typeface="Calibri"/>
                        </a:rPr>
                        <a:t>16%</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gridSpan="3">
                  <a:txBody>
                    <a:bodyPr/>
                    <a:lstStyle/>
                    <a:p>
                      <a:pPr indent="-10160" lvl="0" marL="86360" marR="0" rtl="0" algn="l">
                        <a:lnSpc>
                          <a:spcPct val="100000"/>
                        </a:lnSpc>
                        <a:spcBef>
                          <a:spcPts val="0"/>
                        </a:spcBef>
                        <a:spcAft>
                          <a:spcPts val="0"/>
                        </a:spcAft>
                        <a:buNone/>
                      </a:pPr>
                      <a:r>
                        <a:rPr b="0" lang="en-US" sz="1400" u="none" cap="none" strike="noStrike">
                          <a:latin typeface="Calibri"/>
                          <a:ea typeface="Calibri"/>
                          <a:cs typeface="Calibri"/>
                          <a:sym typeface="Calibri"/>
                        </a:rPr>
                        <a:t>16%</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gridSpan="3">
                  <a:txBody>
                    <a:bodyPr/>
                    <a:lstStyle/>
                    <a:p>
                      <a:pPr indent="-10160" lvl="0" marL="86360" marR="0" rtl="0" algn="l">
                        <a:lnSpc>
                          <a:spcPct val="100000"/>
                        </a:lnSpc>
                        <a:spcBef>
                          <a:spcPts val="0"/>
                        </a:spcBef>
                        <a:spcAft>
                          <a:spcPts val="0"/>
                        </a:spcAft>
                        <a:buNone/>
                      </a:pPr>
                      <a:r>
                        <a:rPr b="0" lang="en-US" sz="1400" u="none" cap="none" strike="noStrike">
                          <a:latin typeface="Calibri"/>
                          <a:ea typeface="Calibri"/>
                          <a:cs typeface="Calibri"/>
                          <a:sym typeface="Calibri"/>
                        </a:rPr>
                        <a:t>15%</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gridSpan="3">
                  <a:txBody>
                    <a:bodyPr/>
                    <a:lstStyle/>
                    <a:p>
                      <a:pPr indent="-10794" lvl="0" marL="86995" marR="0" rtl="0" algn="l">
                        <a:lnSpc>
                          <a:spcPct val="100000"/>
                        </a:lnSpc>
                        <a:spcBef>
                          <a:spcPts val="0"/>
                        </a:spcBef>
                        <a:spcAft>
                          <a:spcPts val="0"/>
                        </a:spcAft>
                        <a:buNone/>
                      </a:pPr>
                      <a:r>
                        <a:rPr b="0" lang="en-US" sz="1400" u="none" cap="none" strike="noStrike">
                          <a:latin typeface="Calibri"/>
                          <a:ea typeface="Calibri"/>
                          <a:cs typeface="Calibri"/>
                          <a:sym typeface="Calibri"/>
                        </a:rPr>
                        <a:t>15%</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gridSpan="3">
                  <a:txBody>
                    <a:bodyPr/>
                    <a:lstStyle/>
                    <a:p>
                      <a:pPr indent="-9525" lvl="0" marL="85725" marR="0" rtl="0" algn="l">
                        <a:lnSpc>
                          <a:spcPct val="100000"/>
                        </a:lnSpc>
                        <a:spcBef>
                          <a:spcPts val="0"/>
                        </a:spcBef>
                        <a:spcAft>
                          <a:spcPts val="0"/>
                        </a:spcAft>
                        <a:buNone/>
                      </a:pPr>
                      <a:r>
                        <a:rPr b="0" lang="en-US" sz="1400" u="none" cap="none" strike="noStrike">
                          <a:latin typeface="Calibri"/>
                          <a:ea typeface="Calibri"/>
                          <a:cs typeface="Calibri"/>
                          <a:sym typeface="Calibri"/>
                        </a:rPr>
                        <a:t>18%</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gridSpan="3">
                  <a:txBody>
                    <a:bodyPr/>
                    <a:lstStyle/>
                    <a:p>
                      <a:pPr indent="-9525" lvl="0" marL="85725" marR="0" rtl="0" algn="l">
                        <a:lnSpc>
                          <a:spcPct val="100000"/>
                        </a:lnSpc>
                        <a:spcBef>
                          <a:spcPts val="0"/>
                        </a:spcBef>
                        <a:spcAft>
                          <a:spcPts val="0"/>
                        </a:spcAft>
                        <a:buNone/>
                      </a:pPr>
                      <a:r>
                        <a:rPr b="0" lang="en-US" sz="1400" u="none" cap="none" strike="noStrike">
                          <a:latin typeface="Calibri"/>
                          <a:ea typeface="Calibri"/>
                          <a:cs typeface="Calibri"/>
                          <a:sym typeface="Calibri"/>
                        </a:rPr>
                        <a:t>22%</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gridSpan="3">
                  <a:txBody>
                    <a:bodyPr/>
                    <a:lstStyle/>
                    <a:p>
                      <a:pPr indent="-9525" lvl="0" marL="85725" marR="0" rtl="0" algn="l">
                        <a:lnSpc>
                          <a:spcPct val="100000"/>
                        </a:lnSpc>
                        <a:spcBef>
                          <a:spcPts val="0"/>
                        </a:spcBef>
                        <a:spcAft>
                          <a:spcPts val="0"/>
                        </a:spcAft>
                        <a:buNone/>
                      </a:pPr>
                      <a:r>
                        <a:rPr b="0" lang="en-US" sz="1400" u="none" cap="none" strike="noStrike">
                          <a:latin typeface="Calibri"/>
                          <a:ea typeface="Calibri"/>
                          <a:cs typeface="Calibri"/>
                          <a:sym typeface="Calibri"/>
                        </a:rPr>
                        <a:t>22%</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gridSpan="5">
                  <a:txBody>
                    <a:bodyPr/>
                    <a:lstStyle/>
                    <a:p>
                      <a:pPr indent="-10160" lvl="0" marL="86360" marR="0" rtl="0" algn="l">
                        <a:lnSpc>
                          <a:spcPct val="100000"/>
                        </a:lnSpc>
                        <a:spcBef>
                          <a:spcPts val="0"/>
                        </a:spcBef>
                        <a:spcAft>
                          <a:spcPts val="0"/>
                        </a:spcAft>
                        <a:buNone/>
                      </a:pPr>
                      <a:r>
                        <a:rPr b="0" lang="en-US" sz="1400" u="none" cap="none" strike="noStrike">
                          <a:latin typeface="Calibri"/>
                          <a:ea typeface="Calibri"/>
                          <a:cs typeface="Calibri"/>
                          <a:sym typeface="Calibri"/>
                        </a:rPr>
                        <a:t>23%	23%</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hMerge="1"/>
                <a:tc hMerge="1"/>
                <a:tc gridSpan="3">
                  <a:txBody>
                    <a:bodyPr/>
                    <a:lstStyle/>
                    <a:p>
                      <a:pPr indent="-10794" lvl="0" marL="86995" marR="0" rtl="0" algn="l">
                        <a:lnSpc>
                          <a:spcPct val="100000"/>
                        </a:lnSpc>
                        <a:spcBef>
                          <a:spcPts val="0"/>
                        </a:spcBef>
                        <a:spcAft>
                          <a:spcPts val="0"/>
                        </a:spcAft>
                        <a:buNone/>
                      </a:pPr>
                      <a:r>
                        <a:rPr b="0" lang="en-US" sz="1400" u="none" cap="none" strike="noStrike">
                          <a:latin typeface="Calibri"/>
                          <a:ea typeface="Calibri"/>
                          <a:cs typeface="Calibri"/>
                          <a:sym typeface="Calibri"/>
                        </a:rPr>
                        <a:t>25%</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gridSpan="3">
                  <a:txBody>
                    <a:bodyPr/>
                    <a:lstStyle/>
                    <a:p>
                      <a:pPr indent="-10794" lvl="0" marL="86995" marR="0" rtl="0" algn="l">
                        <a:lnSpc>
                          <a:spcPct val="100000"/>
                        </a:lnSpc>
                        <a:spcBef>
                          <a:spcPts val="0"/>
                        </a:spcBef>
                        <a:spcAft>
                          <a:spcPts val="0"/>
                        </a:spcAft>
                        <a:buNone/>
                      </a:pPr>
                      <a:r>
                        <a:rPr b="0" lang="en-US" sz="1400" u="none" cap="none" strike="noStrike">
                          <a:latin typeface="Calibri"/>
                          <a:ea typeface="Calibri"/>
                          <a:cs typeface="Calibri"/>
                          <a:sym typeface="Calibri"/>
                        </a:rPr>
                        <a:t>22%</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gridSpan="3">
                  <a:txBody>
                    <a:bodyPr/>
                    <a:lstStyle/>
                    <a:p>
                      <a:pPr indent="-9525" lvl="0" marL="85725" marR="0" rtl="0" algn="l">
                        <a:lnSpc>
                          <a:spcPct val="100000"/>
                        </a:lnSpc>
                        <a:spcBef>
                          <a:spcPts val="0"/>
                        </a:spcBef>
                        <a:spcAft>
                          <a:spcPts val="0"/>
                        </a:spcAft>
                        <a:buNone/>
                      </a:pPr>
                      <a:r>
                        <a:rPr b="0" lang="en-US" sz="1400" u="none" cap="none" strike="noStrike">
                          <a:latin typeface="Calibri"/>
                          <a:ea typeface="Calibri"/>
                          <a:cs typeface="Calibri"/>
                          <a:sym typeface="Calibri"/>
                        </a:rPr>
                        <a:t>22%</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gridSpan="3">
                  <a:txBody>
                    <a:bodyPr/>
                    <a:lstStyle/>
                    <a:p>
                      <a:pPr indent="-10160" lvl="0" marL="86360" marR="0" rtl="0" algn="l">
                        <a:lnSpc>
                          <a:spcPct val="100000"/>
                        </a:lnSpc>
                        <a:spcBef>
                          <a:spcPts val="0"/>
                        </a:spcBef>
                        <a:spcAft>
                          <a:spcPts val="0"/>
                        </a:spcAft>
                        <a:buNone/>
                      </a:pPr>
                      <a:r>
                        <a:rPr b="0" lang="en-US" sz="1400" u="none" cap="none" strike="noStrike">
                          <a:latin typeface="Calibri"/>
                          <a:ea typeface="Calibri"/>
                          <a:cs typeface="Calibri"/>
                          <a:sym typeface="Calibri"/>
                        </a:rPr>
                        <a:t>26%</a:t>
                      </a:r>
                      <a:endParaRPr sz="1400" u="none" cap="none" strike="noStrike">
                        <a:latin typeface="Calibri"/>
                        <a:ea typeface="Calibri"/>
                        <a:cs typeface="Calibri"/>
                        <a:sym typeface="Calibri"/>
                      </a:endParaRPr>
                    </a:p>
                  </a:txBody>
                  <a:tcPr marT="0" marB="0" marR="0" marL="0">
                    <a:lnL cap="flat" cmpd="sng" w="9525">
                      <a:solidFill>
                        <a:srgbClr val="888888"/>
                      </a:solidFill>
                      <a:prstDash val="solid"/>
                      <a:round/>
                      <a:headEnd len="sm" w="sm" type="none"/>
                      <a:tailEnd len="sm" w="sm" type="none"/>
                    </a:lnL>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400" u="none" cap="none" strike="noStrike">
                        <a:latin typeface="Calibri"/>
                        <a:ea typeface="Calibri"/>
                        <a:cs typeface="Calibri"/>
                        <a:sym typeface="Calibri"/>
                      </a:endParaRPr>
                    </a:p>
                  </a:txBody>
                  <a:tcPr marT="0" marB="0" marR="0" marL="0"/>
                </a:tc>
              </a:tr>
            </a:tbl>
          </a:graphicData>
        </a:graphic>
      </p:graphicFrame>
      <p:sp>
        <p:nvSpPr>
          <p:cNvPr id="1512" name="Google Shape;1512;p32"/>
          <p:cNvSpPr/>
          <p:nvPr/>
        </p:nvSpPr>
        <p:spPr>
          <a:xfrm>
            <a:off x="3681598" y="5982732"/>
            <a:ext cx="7138500" cy="435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13" name="Google Shape;1513;p32"/>
          <p:cNvSpPr/>
          <p:nvPr/>
        </p:nvSpPr>
        <p:spPr>
          <a:xfrm>
            <a:off x="337831" y="5089034"/>
            <a:ext cx="2070000" cy="274200"/>
          </a:xfrm>
          <a:custGeom>
            <a:rect b="b" l="l" r="r" t="t"/>
            <a:pathLst>
              <a:path extrusionOk="0" h="120000" w="120000">
                <a:moveTo>
                  <a:pt x="0" y="119999"/>
                </a:moveTo>
                <a:lnTo>
                  <a:pt x="119970" y="119999"/>
                </a:lnTo>
                <a:lnTo>
                  <a:pt x="119970" y="0"/>
                </a:lnTo>
                <a:lnTo>
                  <a:pt x="0" y="0"/>
                </a:lnTo>
                <a:lnTo>
                  <a:pt x="0" y="119999"/>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14" name="Google Shape;1514;p32"/>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1515" name="Google Shape;1515;p32"/>
          <p:cNvSpPr txBox="1"/>
          <p:nvPr>
            <p:ph idx="10" type="dt"/>
          </p:nvPr>
        </p:nvSpPr>
        <p:spPr>
          <a:xfrm>
            <a:off x="5493249" y="6543250"/>
            <a:ext cx="12573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4"/>
              </a:rPr>
              <a:t>www.denbury.com</a:t>
            </a:r>
            <a:endParaRPr/>
          </a:p>
        </p:txBody>
      </p:sp>
      <p:sp>
        <p:nvSpPr>
          <p:cNvPr id="1516" name="Google Shape;1516;p32"/>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graphicFrame>
        <p:nvGraphicFramePr>
          <p:cNvPr id="80" name="Google Shape;80;p9"/>
          <p:cNvGraphicFramePr/>
          <p:nvPr/>
        </p:nvGraphicFramePr>
        <p:xfrm>
          <a:off x="422275" y="3105023"/>
          <a:ext cx="3000000" cy="3000000"/>
        </p:xfrm>
        <a:graphic>
          <a:graphicData uri="http://schemas.openxmlformats.org/drawingml/2006/table">
            <a:tbl>
              <a:tblPr bandRow="1" firstRow="1">
                <a:noFill/>
                <a:tableStyleId>{E4D8673B-3A77-4B9D-A894-8CF66577AF22}</a:tableStyleId>
              </a:tblPr>
              <a:tblGrid>
                <a:gridCol w="1789300"/>
                <a:gridCol w="4972175"/>
              </a:tblGrid>
              <a:tr h="655325">
                <a:tc>
                  <a:txBody>
                    <a:bodyPr/>
                    <a:lstStyle/>
                    <a:p>
                      <a:pPr indent="-8889" lvl="0" marL="85090" marR="962660" rtl="0" algn="l">
                        <a:lnSpc>
                          <a:spcPct val="100000"/>
                        </a:lnSpc>
                        <a:spcBef>
                          <a:spcPts val="0"/>
                        </a:spcBef>
                        <a:spcAft>
                          <a:spcPts val="0"/>
                        </a:spcAft>
                        <a:buNone/>
                      </a:pPr>
                      <a:r>
                        <a:rPr b="0" lang="en-US" sz="1600" u="none" cap="none" strike="noStrike">
                          <a:solidFill>
                            <a:srgbClr val="3A3838"/>
                          </a:solidFill>
                          <a:latin typeface="Calibri"/>
                          <a:ea typeface="Calibri"/>
                          <a:cs typeface="Calibri"/>
                          <a:sym typeface="Calibri"/>
                        </a:rPr>
                        <a:t>Reserves  YE 2016</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295275" lvl="0" marL="371475" marR="0" rtl="0" algn="l">
                        <a:lnSpc>
                          <a:spcPct val="100000"/>
                        </a:lnSpc>
                        <a:spcBef>
                          <a:spcPts val="0"/>
                        </a:spcBef>
                        <a:spcAft>
                          <a:spcPts val="0"/>
                        </a:spcAft>
                        <a:buClr>
                          <a:srgbClr val="3A3838"/>
                        </a:buClr>
                        <a:buSzPts val="1600"/>
                        <a:buFont typeface="Arial"/>
                        <a:buChar char="•"/>
                      </a:pPr>
                      <a:r>
                        <a:rPr b="0" lang="en-US" sz="1600" u="none" cap="none" strike="noStrike">
                          <a:solidFill>
                            <a:srgbClr val="3A3838"/>
                          </a:solidFill>
                          <a:latin typeface="Calibri"/>
                          <a:ea typeface="Calibri"/>
                          <a:cs typeface="Calibri"/>
                          <a:sym typeface="Calibri"/>
                        </a:rPr>
                        <a:t>Proved: 254 MMBOE (58% CO</a:t>
                      </a:r>
                      <a:r>
                        <a:rPr b="0" baseline="-25000" lang="en-US" sz="1575" u="none" cap="none" strike="noStrike">
                          <a:solidFill>
                            <a:srgbClr val="3A3838"/>
                          </a:solidFill>
                          <a:latin typeface="Calibri"/>
                          <a:ea typeface="Calibri"/>
                          <a:cs typeface="Calibri"/>
                          <a:sym typeface="Calibri"/>
                        </a:rPr>
                        <a:t>2  </a:t>
                      </a:r>
                      <a:r>
                        <a:rPr b="0" lang="en-US" sz="1600" u="none" cap="none" strike="noStrike">
                          <a:solidFill>
                            <a:srgbClr val="3A3838"/>
                          </a:solidFill>
                          <a:latin typeface="Calibri"/>
                          <a:ea typeface="Calibri"/>
                          <a:cs typeface="Calibri"/>
                          <a:sym typeface="Calibri"/>
                        </a:rPr>
                        <a:t>EOR, 97% Oil)</a:t>
                      </a:r>
                      <a:endParaRPr sz="1600" u="none" cap="none" strike="noStrike">
                        <a:latin typeface="Calibri"/>
                        <a:ea typeface="Calibri"/>
                        <a:cs typeface="Calibri"/>
                        <a:sym typeface="Calibri"/>
                      </a:endParaRPr>
                    </a:p>
                    <a:p>
                      <a:pPr indent="-295275" lvl="0" marL="371475" marR="0" rtl="0" algn="l">
                        <a:lnSpc>
                          <a:spcPct val="100000"/>
                        </a:lnSpc>
                        <a:spcBef>
                          <a:spcPts val="600"/>
                        </a:spcBef>
                        <a:spcAft>
                          <a:spcPts val="0"/>
                        </a:spcAft>
                        <a:buClr>
                          <a:srgbClr val="3A3838"/>
                        </a:buClr>
                        <a:buSzPts val="1600"/>
                        <a:buFont typeface="Arial"/>
                        <a:buChar char="•"/>
                      </a:pPr>
                      <a:r>
                        <a:rPr b="0" lang="en-US" sz="1600" u="none" cap="none" strike="noStrike">
                          <a:solidFill>
                            <a:srgbClr val="3A3838"/>
                          </a:solidFill>
                          <a:latin typeface="Calibri"/>
                          <a:ea typeface="Calibri"/>
                          <a:cs typeface="Calibri"/>
                          <a:sym typeface="Calibri"/>
                        </a:rPr>
                        <a:t>Proved + EOR Potential</a:t>
                      </a:r>
                      <a:r>
                        <a:rPr lang="en-US" sz="1600" u="none" cap="none" strike="noStrike">
                          <a:solidFill>
                            <a:srgbClr val="3A3838"/>
                          </a:solidFill>
                          <a:latin typeface="Calibri"/>
                          <a:ea typeface="Calibri"/>
                          <a:cs typeface="Calibri"/>
                          <a:sym typeface="Calibri"/>
                        </a:rPr>
                        <a:t>: </a:t>
                      </a:r>
                      <a:r>
                        <a:rPr b="0" lang="en-US" sz="1600" u="none" cap="none" strike="noStrike">
                          <a:solidFill>
                            <a:srgbClr val="404040"/>
                          </a:solidFill>
                          <a:latin typeface="Calibri"/>
                          <a:ea typeface="Calibri"/>
                          <a:cs typeface="Calibri"/>
                          <a:sym typeface="Calibri"/>
                        </a:rPr>
                        <a:t>~900 MMBOE</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r>
              <a:tr h="655325">
                <a:tc>
                  <a:txBody>
                    <a:bodyPr/>
                    <a:lstStyle/>
                    <a:p>
                      <a:pPr indent="-8889" lvl="0" marL="85090" marR="0" rtl="0" algn="l">
                        <a:lnSpc>
                          <a:spcPct val="100000"/>
                        </a:lnSpc>
                        <a:spcBef>
                          <a:spcPts val="0"/>
                        </a:spcBef>
                        <a:spcAft>
                          <a:spcPts val="0"/>
                        </a:spcAft>
                        <a:buNone/>
                      </a:pPr>
                      <a:r>
                        <a:rPr b="0" lang="en-US" sz="1600" u="none" cap="none" strike="noStrike">
                          <a:solidFill>
                            <a:srgbClr val="3A3838"/>
                          </a:solidFill>
                          <a:latin typeface="Calibri"/>
                          <a:ea typeface="Calibri"/>
                          <a:cs typeface="Calibri"/>
                          <a:sym typeface="Calibri"/>
                        </a:rPr>
                        <a:t>CO</a:t>
                      </a:r>
                      <a:r>
                        <a:rPr b="0" baseline="-25000" lang="en-US" sz="1575" u="none" cap="none" strike="noStrike">
                          <a:solidFill>
                            <a:srgbClr val="3A3838"/>
                          </a:solidFill>
                          <a:latin typeface="Calibri"/>
                          <a:ea typeface="Calibri"/>
                          <a:cs typeface="Calibri"/>
                          <a:sym typeface="Calibri"/>
                        </a:rPr>
                        <a:t>2</a:t>
                      </a:r>
                      <a:endParaRPr baseline="-25000" sz="1575" u="none" cap="none" strike="noStrike">
                        <a:latin typeface="Calibri"/>
                        <a:ea typeface="Calibri"/>
                        <a:cs typeface="Calibri"/>
                        <a:sym typeface="Calibri"/>
                      </a:endParaRPr>
                    </a:p>
                    <a:p>
                      <a:pPr indent="-8889" lvl="0" marL="85090" marR="0" rtl="0" algn="l">
                        <a:lnSpc>
                          <a:spcPct val="100000"/>
                        </a:lnSpc>
                        <a:spcBef>
                          <a:spcPts val="0"/>
                        </a:spcBef>
                        <a:spcAft>
                          <a:spcPts val="0"/>
                        </a:spcAft>
                        <a:buNone/>
                      </a:pPr>
                      <a:r>
                        <a:rPr b="0" lang="en-US" sz="1600" u="none" cap="none" strike="noStrike">
                          <a:solidFill>
                            <a:srgbClr val="3A3838"/>
                          </a:solidFill>
                          <a:latin typeface="Calibri"/>
                          <a:ea typeface="Calibri"/>
                          <a:cs typeface="Calibri"/>
                          <a:sym typeface="Calibri"/>
                        </a:rPr>
                        <a:t>Supply</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295275" lvl="0" marL="371475" marR="0" rtl="0" algn="l">
                        <a:lnSpc>
                          <a:spcPct val="100000"/>
                        </a:lnSpc>
                        <a:spcBef>
                          <a:spcPts val="0"/>
                        </a:spcBef>
                        <a:spcAft>
                          <a:spcPts val="0"/>
                        </a:spcAft>
                        <a:buClr>
                          <a:srgbClr val="3A3838"/>
                        </a:buClr>
                        <a:buSzPts val="1600"/>
                        <a:buFont typeface="Arial"/>
                        <a:buChar char="•"/>
                      </a:pPr>
                      <a:r>
                        <a:rPr b="0" lang="en-US" sz="1600" u="none" cap="none" strike="noStrike">
                          <a:solidFill>
                            <a:srgbClr val="3A3838"/>
                          </a:solidFill>
                          <a:latin typeface="Calibri"/>
                          <a:ea typeface="Calibri"/>
                          <a:cs typeface="Calibri"/>
                          <a:sym typeface="Calibri"/>
                        </a:rPr>
                        <a:t>Proved Reserves</a:t>
                      </a:r>
                      <a:r>
                        <a:rPr lang="en-US" sz="1600" u="none" cap="none" strike="noStrike">
                          <a:solidFill>
                            <a:srgbClr val="3A3838"/>
                          </a:solidFill>
                          <a:latin typeface="Calibri"/>
                          <a:ea typeface="Calibri"/>
                          <a:cs typeface="Calibri"/>
                          <a:sym typeface="Calibri"/>
                        </a:rPr>
                        <a:t>: </a:t>
                      </a:r>
                      <a:r>
                        <a:rPr b="0" lang="en-US" sz="1600" u="none" cap="none" strike="noStrike">
                          <a:solidFill>
                            <a:srgbClr val="3A3838"/>
                          </a:solidFill>
                          <a:latin typeface="Calibri"/>
                          <a:ea typeface="Calibri"/>
                          <a:cs typeface="Calibri"/>
                          <a:sym typeface="Calibri"/>
                        </a:rPr>
                        <a:t>6.5 Tcf</a:t>
                      </a:r>
                      <a:endParaRPr sz="1600" u="none" cap="none" strike="noStrike">
                        <a:latin typeface="Calibri"/>
                        <a:ea typeface="Calibri"/>
                        <a:cs typeface="Calibri"/>
                        <a:sym typeface="Calibri"/>
                      </a:endParaRPr>
                    </a:p>
                    <a:p>
                      <a:pPr indent="-295275" lvl="0" marL="371475" marR="0" rtl="0" algn="l">
                        <a:lnSpc>
                          <a:spcPct val="100000"/>
                        </a:lnSpc>
                        <a:spcBef>
                          <a:spcPts val="600"/>
                        </a:spcBef>
                        <a:spcAft>
                          <a:spcPts val="0"/>
                        </a:spcAft>
                        <a:buClr>
                          <a:srgbClr val="3A3838"/>
                        </a:buClr>
                        <a:buSzPts val="1600"/>
                        <a:buFont typeface="Arial"/>
                        <a:buChar char="•"/>
                      </a:pPr>
                      <a:r>
                        <a:rPr b="0" lang="en-US" sz="1600" u="none" cap="none" strike="noStrike">
                          <a:solidFill>
                            <a:srgbClr val="3A3838"/>
                          </a:solidFill>
                          <a:latin typeface="Calibri"/>
                          <a:ea typeface="Calibri"/>
                          <a:cs typeface="Calibri"/>
                          <a:sym typeface="Calibri"/>
                        </a:rPr>
                        <a:t>Plus significant quantities of industrial-sourced CO</a:t>
                      </a:r>
                      <a:r>
                        <a:rPr b="0" baseline="-25000" lang="en-US" sz="1575" u="none" cap="none" strike="noStrike">
                          <a:solidFill>
                            <a:srgbClr val="3A3838"/>
                          </a:solidFill>
                          <a:latin typeface="Calibri"/>
                          <a:ea typeface="Calibri"/>
                          <a:cs typeface="Calibri"/>
                          <a:sym typeface="Calibri"/>
                        </a:rPr>
                        <a:t>2</a:t>
                      </a:r>
                      <a:endParaRPr baseline="-25000" sz="1575"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r>
              <a:tr h="641475">
                <a:tc>
                  <a:txBody>
                    <a:bodyPr/>
                    <a:lstStyle/>
                    <a:p>
                      <a:pPr indent="-8889" lvl="0" marL="85090" marR="791845" rtl="0" algn="l">
                        <a:lnSpc>
                          <a:spcPct val="100000"/>
                        </a:lnSpc>
                        <a:spcBef>
                          <a:spcPts val="0"/>
                        </a:spcBef>
                        <a:spcAft>
                          <a:spcPts val="0"/>
                        </a:spcAft>
                        <a:buNone/>
                      </a:pPr>
                      <a:r>
                        <a:rPr b="0" lang="en-US" sz="1600" u="none" cap="none" strike="noStrike">
                          <a:solidFill>
                            <a:srgbClr val="3A3838"/>
                          </a:solidFill>
                          <a:latin typeface="Calibri"/>
                          <a:ea typeface="Calibri"/>
                          <a:cs typeface="Calibri"/>
                          <a:sym typeface="Calibri"/>
                        </a:rPr>
                        <a:t>Production  1Q17</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8889" lvl="0" marL="85090" marR="0" rtl="0" algn="l">
                        <a:lnSpc>
                          <a:spcPct val="100000"/>
                        </a:lnSpc>
                        <a:spcBef>
                          <a:spcPts val="0"/>
                        </a:spcBef>
                        <a:spcAft>
                          <a:spcPts val="0"/>
                        </a:spcAft>
                        <a:buNone/>
                      </a:pPr>
                      <a:r>
                        <a:rPr lang="en-US" sz="1600" u="none" cap="none" strike="noStrike">
                          <a:solidFill>
                            <a:srgbClr val="3A3838"/>
                          </a:solidFill>
                          <a:latin typeface="Arial"/>
                          <a:ea typeface="Arial"/>
                          <a:cs typeface="Arial"/>
                          <a:sym typeface="Arial"/>
                        </a:rPr>
                        <a:t>•	</a:t>
                      </a:r>
                      <a:r>
                        <a:rPr b="0" lang="en-US" sz="1600" u="none" cap="none" strike="noStrike">
                          <a:solidFill>
                            <a:srgbClr val="3A3838"/>
                          </a:solidFill>
                          <a:latin typeface="Calibri"/>
                          <a:ea typeface="Calibri"/>
                          <a:cs typeface="Calibri"/>
                          <a:sym typeface="Calibri"/>
                        </a:rPr>
                        <a:t>59,933 BOE/d (62% CO</a:t>
                      </a:r>
                      <a:r>
                        <a:rPr b="0" baseline="-25000" lang="en-US" sz="1575" u="none" cap="none" strike="noStrike">
                          <a:solidFill>
                            <a:srgbClr val="3A3838"/>
                          </a:solidFill>
                          <a:latin typeface="Calibri"/>
                          <a:ea typeface="Calibri"/>
                          <a:cs typeface="Calibri"/>
                          <a:sym typeface="Calibri"/>
                        </a:rPr>
                        <a:t>2  </a:t>
                      </a:r>
                      <a:r>
                        <a:rPr b="0" lang="en-US" sz="1600" u="none" cap="none" strike="noStrike">
                          <a:solidFill>
                            <a:srgbClr val="3A3838"/>
                          </a:solidFill>
                          <a:latin typeface="Calibri"/>
                          <a:ea typeface="Calibri"/>
                          <a:cs typeface="Calibri"/>
                          <a:sym typeface="Calibri"/>
                        </a:rPr>
                        <a:t>EOR, </a:t>
                      </a:r>
                      <a:r>
                        <a:rPr b="0" lang="en-US" sz="1600" u="none" cap="none" strike="noStrike">
                          <a:latin typeface="Calibri"/>
                          <a:ea typeface="Calibri"/>
                          <a:cs typeface="Calibri"/>
                          <a:sym typeface="Calibri"/>
                        </a:rPr>
                        <a:t>97% </a:t>
                      </a:r>
                      <a:r>
                        <a:rPr b="0" lang="en-US" sz="1600" u="none" cap="none" strike="noStrike">
                          <a:solidFill>
                            <a:srgbClr val="3A3838"/>
                          </a:solidFill>
                          <a:latin typeface="Calibri"/>
                          <a:ea typeface="Calibri"/>
                          <a:cs typeface="Calibri"/>
                          <a:sym typeface="Calibri"/>
                        </a:rPr>
                        <a:t>Oil)</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r>
              <a:tr h="579150">
                <a:tc>
                  <a:txBody>
                    <a:bodyPr/>
                    <a:lstStyle/>
                    <a:p>
                      <a:pPr indent="-8889" lvl="0" marL="85090" marR="0" rtl="0" algn="l">
                        <a:lnSpc>
                          <a:spcPct val="100000"/>
                        </a:lnSpc>
                        <a:spcBef>
                          <a:spcPts val="0"/>
                        </a:spcBef>
                        <a:spcAft>
                          <a:spcPts val="0"/>
                        </a:spcAft>
                        <a:buNone/>
                      </a:pPr>
                      <a:r>
                        <a:rPr b="0" lang="en-US" sz="1600" u="none" cap="none" strike="noStrike">
                          <a:solidFill>
                            <a:srgbClr val="3A3838"/>
                          </a:solidFill>
                          <a:latin typeface="Calibri"/>
                          <a:ea typeface="Calibri"/>
                          <a:cs typeface="Calibri"/>
                          <a:sym typeface="Calibri"/>
                        </a:rPr>
                        <a:t>CO</a:t>
                      </a:r>
                      <a:r>
                        <a:rPr b="0" baseline="-25000" lang="en-US" sz="1575" u="none" cap="none" strike="noStrike">
                          <a:solidFill>
                            <a:srgbClr val="3A3838"/>
                          </a:solidFill>
                          <a:latin typeface="Calibri"/>
                          <a:ea typeface="Calibri"/>
                          <a:cs typeface="Calibri"/>
                          <a:sym typeface="Calibri"/>
                        </a:rPr>
                        <a:t>2</a:t>
                      </a:r>
                      <a:endParaRPr baseline="-25000" sz="1575" u="none" cap="none" strike="noStrike">
                        <a:latin typeface="Calibri"/>
                        <a:ea typeface="Calibri"/>
                        <a:cs typeface="Calibri"/>
                        <a:sym typeface="Calibri"/>
                      </a:endParaRPr>
                    </a:p>
                    <a:p>
                      <a:pPr indent="-8889" lvl="0" marL="85090" marR="0" rtl="0" algn="l">
                        <a:lnSpc>
                          <a:spcPct val="100000"/>
                        </a:lnSpc>
                        <a:spcBef>
                          <a:spcPts val="0"/>
                        </a:spcBef>
                        <a:spcAft>
                          <a:spcPts val="0"/>
                        </a:spcAft>
                        <a:buNone/>
                      </a:pPr>
                      <a:r>
                        <a:rPr b="0" lang="en-US" sz="1600" u="none" cap="none" strike="noStrike">
                          <a:solidFill>
                            <a:srgbClr val="3A3838"/>
                          </a:solidFill>
                          <a:latin typeface="Calibri"/>
                          <a:ea typeface="Calibri"/>
                          <a:cs typeface="Calibri"/>
                          <a:sym typeface="Calibri"/>
                        </a:rPr>
                        <a:t>Pipelines</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8889" lvl="0" marL="85090" marR="0" rtl="0" algn="l">
                        <a:lnSpc>
                          <a:spcPct val="100000"/>
                        </a:lnSpc>
                        <a:spcBef>
                          <a:spcPts val="0"/>
                        </a:spcBef>
                        <a:spcAft>
                          <a:spcPts val="0"/>
                        </a:spcAft>
                        <a:buNone/>
                      </a:pPr>
                      <a:r>
                        <a:rPr lang="en-US" sz="1600" u="none" cap="none" strike="noStrike">
                          <a:solidFill>
                            <a:srgbClr val="3A3838"/>
                          </a:solidFill>
                          <a:latin typeface="Arial"/>
                          <a:ea typeface="Arial"/>
                          <a:cs typeface="Arial"/>
                          <a:sym typeface="Arial"/>
                        </a:rPr>
                        <a:t>•	</a:t>
                      </a:r>
                      <a:r>
                        <a:rPr b="0" lang="en-US" sz="1600" u="none" cap="none" strike="noStrike">
                          <a:solidFill>
                            <a:srgbClr val="3A3838"/>
                          </a:solidFill>
                          <a:latin typeface="Calibri"/>
                          <a:ea typeface="Calibri"/>
                          <a:cs typeface="Calibri"/>
                          <a:sym typeface="Calibri"/>
                        </a:rPr>
                        <a:t>&gt;1,100 miles</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r>
              <a:tr h="655325">
                <a:tc>
                  <a:txBody>
                    <a:bodyPr/>
                    <a:lstStyle/>
                    <a:p>
                      <a:pPr indent="0" lvl="0" marL="0" marR="0" rtl="0" algn="l">
                        <a:lnSpc>
                          <a:spcPct val="100000"/>
                        </a:lnSpc>
                        <a:spcBef>
                          <a:spcPts val="0"/>
                        </a:spcBef>
                        <a:spcAft>
                          <a:spcPts val="0"/>
                        </a:spcAft>
                        <a:buNone/>
                      </a:pPr>
                      <a:r>
                        <a:t/>
                      </a:r>
                      <a:endParaRPr sz="1250" u="none" cap="none" strike="noStrike">
                        <a:latin typeface="Times New Roman"/>
                        <a:ea typeface="Times New Roman"/>
                        <a:cs typeface="Times New Roman"/>
                        <a:sym typeface="Times New Roman"/>
                      </a:endParaRPr>
                    </a:p>
                    <a:p>
                      <a:pPr indent="-8889" lvl="0" marL="85090" marR="0" rtl="0" algn="l">
                        <a:lnSpc>
                          <a:spcPct val="100000"/>
                        </a:lnSpc>
                        <a:spcBef>
                          <a:spcPts val="0"/>
                        </a:spcBef>
                        <a:spcAft>
                          <a:spcPts val="0"/>
                        </a:spcAft>
                        <a:buNone/>
                      </a:pPr>
                      <a:r>
                        <a:rPr b="0" lang="en-US" sz="1600" u="none" cap="none" strike="noStrike">
                          <a:solidFill>
                            <a:srgbClr val="3A3838"/>
                          </a:solidFill>
                          <a:latin typeface="Calibri"/>
                          <a:ea typeface="Calibri"/>
                          <a:cs typeface="Calibri"/>
                          <a:sym typeface="Calibri"/>
                        </a:rPr>
                        <a:t>Experience</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c>
                  <a:txBody>
                    <a:bodyPr/>
                    <a:lstStyle/>
                    <a:p>
                      <a:pPr indent="-298450" lvl="0" marL="374650" marR="0" rtl="0" algn="l">
                        <a:lnSpc>
                          <a:spcPct val="100000"/>
                        </a:lnSpc>
                        <a:spcBef>
                          <a:spcPts val="0"/>
                        </a:spcBef>
                        <a:spcAft>
                          <a:spcPts val="0"/>
                        </a:spcAft>
                        <a:buClr>
                          <a:srgbClr val="3A3838"/>
                        </a:buClr>
                        <a:buSzPts val="1600"/>
                        <a:buFont typeface="Arial"/>
                        <a:buChar char="•"/>
                      </a:pPr>
                      <a:r>
                        <a:rPr b="0" lang="en-US" sz="1600" u="none" cap="none" strike="noStrike">
                          <a:solidFill>
                            <a:srgbClr val="3A3838"/>
                          </a:solidFill>
                          <a:latin typeface="Calibri"/>
                          <a:ea typeface="Calibri"/>
                          <a:cs typeface="Calibri"/>
                          <a:sym typeface="Calibri"/>
                        </a:rPr>
                        <a:t>Nearly 2 decades of CO</a:t>
                      </a:r>
                      <a:r>
                        <a:rPr b="0" baseline="-25000" lang="en-US" sz="1575" u="none" cap="none" strike="noStrike">
                          <a:solidFill>
                            <a:srgbClr val="3A3838"/>
                          </a:solidFill>
                          <a:latin typeface="Calibri"/>
                          <a:ea typeface="Calibri"/>
                          <a:cs typeface="Calibri"/>
                          <a:sym typeface="Calibri"/>
                        </a:rPr>
                        <a:t>2  </a:t>
                      </a:r>
                      <a:r>
                        <a:rPr b="0" lang="en-US" sz="1600" u="none" cap="none" strike="noStrike">
                          <a:solidFill>
                            <a:srgbClr val="3A3838"/>
                          </a:solidFill>
                          <a:latin typeface="Calibri"/>
                          <a:ea typeface="Calibri"/>
                          <a:cs typeface="Calibri"/>
                          <a:sym typeface="Calibri"/>
                        </a:rPr>
                        <a:t>EOR Production</a:t>
                      </a:r>
                      <a:endParaRPr sz="1600" u="none" cap="none" strike="noStrike">
                        <a:latin typeface="Calibri"/>
                        <a:ea typeface="Calibri"/>
                        <a:cs typeface="Calibri"/>
                        <a:sym typeface="Calibri"/>
                      </a:endParaRPr>
                    </a:p>
                    <a:p>
                      <a:pPr indent="-298450" lvl="0" marL="374650" marR="0" rtl="0" algn="l">
                        <a:lnSpc>
                          <a:spcPct val="100000"/>
                        </a:lnSpc>
                        <a:spcBef>
                          <a:spcPts val="600"/>
                        </a:spcBef>
                        <a:spcAft>
                          <a:spcPts val="0"/>
                        </a:spcAft>
                        <a:buClr>
                          <a:srgbClr val="3A3838"/>
                        </a:buClr>
                        <a:buSzPts val="1600"/>
                        <a:buFont typeface="Arial"/>
                        <a:buChar char="•"/>
                      </a:pPr>
                      <a:r>
                        <a:rPr b="0" lang="en-US" sz="1600" u="none" cap="none" strike="noStrike">
                          <a:solidFill>
                            <a:srgbClr val="3A3838"/>
                          </a:solidFill>
                          <a:latin typeface="Calibri"/>
                          <a:ea typeface="Calibri"/>
                          <a:cs typeface="Calibri"/>
                          <a:sym typeface="Calibri"/>
                        </a:rPr>
                        <a:t>Produced over 155 million gross barrels from CO</a:t>
                      </a:r>
                      <a:r>
                        <a:rPr b="0" baseline="-25000" lang="en-US" sz="1575" u="none" cap="none" strike="noStrike">
                          <a:solidFill>
                            <a:srgbClr val="3A3838"/>
                          </a:solidFill>
                          <a:latin typeface="Calibri"/>
                          <a:ea typeface="Calibri"/>
                          <a:cs typeface="Calibri"/>
                          <a:sym typeface="Calibri"/>
                        </a:rPr>
                        <a:t>2  </a:t>
                      </a:r>
                      <a:r>
                        <a:rPr b="0" lang="en-US" sz="1600" u="none" cap="none" strike="noStrike">
                          <a:solidFill>
                            <a:srgbClr val="3A3838"/>
                          </a:solidFill>
                          <a:latin typeface="Calibri"/>
                          <a:ea typeface="Calibri"/>
                          <a:cs typeface="Calibri"/>
                          <a:sym typeface="Calibri"/>
                        </a:rPr>
                        <a:t>EOR</a:t>
                      </a:r>
                      <a:endParaRPr sz="1600" u="none" cap="none" strike="noStrike">
                        <a:latin typeface="Calibri"/>
                        <a:ea typeface="Calibri"/>
                        <a:cs typeface="Calibri"/>
                        <a:sym typeface="Calibri"/>
                      </a:endParaRPr>
                    </a:p>
                  </a:txBody>
                  <a:tcPr marT="0" marB="0" marR="0" marL="0">
                    <a:lnL cap="flat" cmpd="sng" w="12700">
                      <a:solidFill>
                        <a:srgbClr val="BEBEBE"/>
                      </a:solidFill>
                      <a:prstDash val="solid"/>
                      <a:round/>
                      <a:headEnd len="sm" w="sm" type="none"/>
                      <a:tailEnd len="sm" w="sm" type="none"/>
                    </a:lnL>
                    <a:lnR cap="flat" cmpd="sng" w="12700">
                      <a:solidFill>
                        <a:srgbClr val="BEBEBE"/>
                      </a:solidFill>
                      <a:prstDash val="solid"/>
                      <a:round/>
                      <a:headEnd len="sm" w="sm" type="none"/>
                      <a:tailEnd len="sm" w="sm" type="none"/>
                    </a:lnR>
                    <a:lnT cap="flat" cmpd="sng" w="12700">
                      <a:solidFill>
                        <a:srgbClr val="BEBEBE"/>
                      </a:solidFill>
                      <a:prstDash val="solid"/>
                      <a:round/>
                      <a:headEnd len="sm" w="sm" type="none"/>
                      <a:tailEnd len="sm" w="sm" type="none"/>
                    </a:lnT>
                    <a:lnB cap="flat" cmpd="sng" w="12700">
                      <a:solidFill>
                        <a:srgbClr val="BEBEBE"/>
                      </a:solidFill>
                      <a:prstDash val="solid"/>
                      <a:round/>
                      <a:headEnd len="sm" w="sm" type="none"/>
                      <a:tailEnd len="sm" w="sm" type="none"/>
                    </a:lnB>
                  </a:tcPr>
                </a:tc>
              </a:tr>
            </a:tbl>
          </a:graphicData>
        </a:graphic>
      </p:graphicFrame>
      <p:sp>
        <p:nvSpPr>
          <p:cNvPr id="81" name="Google Shape;81;p9"/>
          <p:cNvSpPr/>
          <p:nvPr/>
        </p:nvSpPr>
        <p:spPr>
          <a:xfrm>
            <a:off x="7190231" y="1130808"/>
            <a:ext cx="4789932" cy="517702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 name="Google Shape;82;p9"/>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400" u="none" cap="none" strike="noStrike">
                <a:solidFill>
                  <a:srgbClr val="00467C"/>
                </a:solidFill>
                <a:latin typeface="Calibri"/>
                <a:ea typeface="Calibri"/>
                <a:cs typeface="Calibri"/>
                <a:sym typeface="Calibri"/>
              </a:rPr>
              <a:t>A Different Kind of Oil Company</a:t>
            </a:r>
            <a:endParaRPr b="0" i="0" sz="4400" u="none" cap="none" strike="noStrike">
              <a:solidFill>
                <a:srgbClr val="00467C"/>
              </a:solidFill>
              <a:latin typeface="Calibri"/>
              <a:ea typeface="Calibri"/>
              <a:cs typeface="Calibri"/>
              <a:sym typeface="Calibri"/>
            </a:endParaRPr>
          </a:p>
        </p:txBody>
      </p:sp>
      <p:sp>
        <p:nvSpPr>
          <p:cNvPr id="83" name="Google Shape;83;p9"/>
          <p:cNvSpPr/>
          <p:nvPr/>
        </p:nvSpPr>
        <p:spPr>
          <a:xfrm>
            <a:off x="6905243" y="957072"/>
            <a:ext cx="3781044" cy="236804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 name="Google Shape;84;p9"/>
          <p:cNvSpPr/>
          <p:nvPr/>
        </p:nvSpPr>
        <p:spPr>
          <a:xfrm>
            <a:off x="8926641" y="1472611"/>
            <a:ext cx="147292" cy="18029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 name="Google Shape;85;p9"/>
          <p:cNvSpPr/>
          <p:nvPr/>
        </p:nvSpPr>
        <p:spPr>
          <a:xfrm>
            <a:off x="9209978" y="1827957"/>
            <a:ext cx="147292" cy="18029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 name="Google Shape;86;p9"/>
          <p:cNvSpPr/>
          <p:nvPr/>
        </p:nvSpPr>
        <p:spPr>
          <a:xfrm>
            <a:off x="7984235" y="2699257"/>
            <a:ext cx="548005" cy="274320"/>
          </a:xfrm>
          <a:custGeom>
            <a:rect b="b" l="l" r="r" t="t"/>
            <a:pathLst>
              <a:path extrusionOk="0" h="120000" w="120000">
                <a:moveTo>
                  <a:pt x="0" y="99278"/>
                </a:moveTo>
                <a:lnTo>
                  <a:pt x="12072" y="103369"/>
                </a:lnTo>
                <a:lnTo>
                  <a:pt x="21478" y="109180"/>
                </a:lnTo>
                <a:lnTo>
                  <a:pt x="29552" y="115017"/>
                </a:lnTo>
                <a:lnTo>
                  <a:pt x="37623" y="119188"/>
                </a:lnTo>
                <a:lnTo>
                  <a:pt x="47026" y="120000"/>
                </a:lnTo>
                <a:lnTo>
                  <a:pt x="60255" y="113611"/>
                </a:lnTo>
                <a:lnTo>
                  <a:pt x="71718" y="104013"/>
                </a:lnTo>
                <a:lnTo>
                  <a:pt x="81508" y="93687"/>
                </a:lnTo>
                <a:lnTo>
                  <a:pt x="89715" y="85110"/>
                </a:lnTo>
                <a:lnTo>
                  <a:pt x="100832" y="74631"/>
                </a:lnTo>
                <a:lnTo>
                  <a:pt x="107239" y="58840"/>
                </a:lnTo>
                <a:lnTo>
                  <a:pt x="106081" y="52368"/>
                </a:lnTo>
                <a:lnTo>
                  <a:pt x="105298" y="45030"/>
                </a:lnTo>
                <a:lnTo>
                  <a:pt x="107012" y="36333"/>
                </a:lnTo>
                <a:lnTo>
                  <a:pt x="114741" y="21007"/>
                </a:lnTo>
                <a:lnTo>
                  <a:pt x="118654" y="8353"/>
                </a:lnTo>
                <a:lnTo>
                  <a:pt x="119945" y="606"/>
                </a:lnTo>
                <a:lnTo>
                  <a:pt x="119805" y="0"/>
                </a:lnTo>
              </a:path>
            </a:pathLst>
          </a:custGeom>
          <a:noFill/>
          <a:ln cap="flat" cmpd="sng" w="38100">
            <a:solidFill>
              <a:srgbClr val="00467C"/>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 name="Google Shape;87;p9"/>
          <p:cNvSpPr/>
          <p:nvPr/>
        </p:nvSpPr>
        <p:spPr>
          <a:xfrm>
            <a:off x="7955563" y="2773445"/>
            <a:ext cx="167636" cy="23061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 name="Google Shape;88;p9"/>
          <p:cNvSpPr/>
          <p:nvPr/>
        </p:nvSpPr>
        <p:spPr>
          <a:xfrm>
            <a:off x="8195309" y="2290064"/>
            <a:ext cx="813435" cy="410845"/>
          </a:xfrm>
          <a:custGeom>
            <a:rect b="b" l="l" r="r" t="t"/>
            <a:pathLst>
              <a:path extrusionOk="0" h="120000" w="120000">
                <a:moveTo>
                  <a:pt x="0" y="117997"/>
                </a:moveTo>
                <a:lnTo>
                  <a:pt x="5928" y="118486"/>
                </a:lnTo>
                <a:lnTo>
                  <a:pt x="10461" y="118905"/>
                </a:lnTo>
                <a:lnTo>
                  <a:pt x="15215" y="119269"/>
                </a:lnTo>
                <a:lnTo>
                  <a:pt x="21807" y="119592"/>
                </a:lnTo>
                <a:lnTo>
                  <a:pt x="30844" y="119856"/>
                </a:lnTo>
                <a:lnTo>
                  <a:pt x="38248" y="119174"/>
                </a:lnTo>
                <a:lnTo>
                  <a:pt x="45061" y="116504"/>
                </a:lnTo>
                <a:lnTo>
                  <a:pt x="52327" y="110800"/>
                </a:lnTo>
                <a:lnTo>
                  <a:pt x="57999" y="104085"/>
                </a:lnTo>
                <a:lnTo>
                  <a:pt x="64210" y="94910"/>
                </a:lnTo>
                <a:lnTo>
                  <a:pt x="70468" y="84547"/>
                </a:lnTo>
                <a:lnTo>
                  <a:pt x="76280" y="74264"/>
                </a:lnTo>
                <a:lnTo>
                  <a:pt x="81151" y="65331"/>
                </a:lnTo>
                <a:lnTo>
                  <a:pt x="86582" y="55293"/>
                </a:lnTo>
                <a:lnTo>
                  <a:pt x="90574" y="48909"/>
                </a:lnTo>
                <a:lnTo>
                  <a:pt x="94730" y="42389"/>
                </a:lnTo>
                <a:lnTo>
                  <a:pt x="100720" y="33128"/>
                </a:lnTo>
                <a:lnTo>
                  <a:pt x="109470" y="19771"/>
                </a:lnTo>
                <a:lnTo>
                  <a:pt x="114921" y="10380"/>
                </a:lnTo>
                <a:lnTo>
                  <a:pt x="117964" y="3737"/>
                </a:lnTo>
                <a:lnTo>
                  <a:pt x="119374" y="167"/>
                </a:lnTo>
                <a:lnTo>
                  <a:pt x="119925" y="0"/>
                </a:lnTo>
              </a:path>
            </a:pathLst>
          </a:custGeom>
          <a:noFill/>
          <a:ln cap="flat" cmpd="sng" w="41250">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 name="Google Shape;89;p9"/>
          <p:cNvSpPr/>
          <p:nvPr/>
        </p:nvSpPr>
        <p:spPr>
          <a:xfrm>
            <a:off x="8795004" y="2339339"/>
            <a:ext cx="140207" cy="1828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 name="Google Shape;90;p9"/>
          <p:cNvSpPr/>
          <p:nvPr/>
        </p:nvSpPr>
        <p:spPr>
          <a:xfrm>
            <a:off x="8574023" y="2575560"/>
            <a:ext cx="140207" cy="1828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1" name="Google Shape;91;p9"/>
          <p:cNvSpPr/>
          <p:nvPr/>
        </p:nvSpPr>
        <p:spPr>
          <a:xfrm>
            <a:off x="8161176" y="2536337"/>
            <a:ext cx="167636" cy="230611"/>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 name="Google Shape;92;p9"/>
          <p:cNvSpPr/>
          <p:nvPr/>
        </p:nvSpPr>
        <p:spPr>
          <a:xfrm>
            <a:off x="9246107" y="1869948"/>
            <a:ext cx="141731" cy="1828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 name="Google Shape;93;p9"/>
          <p:cNvSpPr/>
          <p:nvPr/>
        </p:nvSpPr>
        <p:spPr>
          <a:xfrm>
            <a:off x="8954896" y="1733676"/>
            <a:ext cx="221615" cy="537210"/>
          </a:xfrm>
          <a:custGeom>
            <a:rect b="b" l="l" r="r" t="t"/>
            <a:pathLst>
              <a:path extrusionOk="0" h="120000" w="120000">
                <a:moveTo>
                  <a:pt x="119724" y="0"/>
                </a:moveTo>
                <a:lnTo>
                  <a:pt x="0" y="119886"/>
                </a:lnTo>
              </a:path>
            </a:pathLst>
          </a:custGeom>
          <a:noFill/>
          <a:ln cap="flat" cmpd="sng" w="38100">
            <a:solidFill>
              <a:srgbClr val="00467C"/>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4" name="Google Shape;94;p9"/>
          <p:cNvSpPr/>
          <p:nvPr/>
        </p:nvSpPr>
        <p:spPr>
          <a:xfrm>
            <a:off x="9017507" y="1543811"/>
            <a:ext cx="140207" cy="1828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 name="Google Shape;95;p9"/>
          <p:cNvSpPr/>
          <p:nvPr/>
        </p:nvSpPr>
        <p:spPr>
          <a:xfrm>
            <a:off x="9156192" y="1746504"/>
            <a:ext cx="140207" cy="1828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6" name="Google Shape;96;p9"/>
          <p:cNvSpPr/>
          <p:nvPr/>
        </p:nvSpPr>
        <p:spPr>
          <a:xfrm>
            <a:off x="9084564" y="1648967"/>
            <a:ext cx="140207" cy="1828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7" name="Google Shape;97;p9"/>
          <p:cNvSpPr/>
          <p:nvPr/>
        </p:nvSpPr>
        <p:spPr>
          <a:xfrm>
            <a:off x="8897111" y="2171700"/>
            <a:ext cx="141731" cy="1828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 name="Google Shape;98;p9"/>
          <p:cNvSpPr/>
          <p:nvPr/>
        </p:nvSpPr>
        <p:spPr>
          <a:xfrm>
            <a:off x="7862599" y="2838215"/>
            <a:ext cx="167636" cy="23061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9" name="Google Shape;99;p9"/>
          <p:cNvSpPr txBox="1"/>
          <p:nvPr/>
        </p:nvSpPr>
        <p:spPr>
          <a:xfrm>
            <a:off x="7740142" y="1191767"/>
            <a:ext cx="928369" cy="847725"/>
          </a:xfrm>
          <a:prstGeom prst="rect">
            <a:avLst/>
          </a:prstGeom>
          <a:noFill/>
          <a:ln>
            <a:noFill/>
          </a:ln>
        </p:spPr>
        <p:txBody>
          <a:bodyPr anchorCtr="0" anchor="t" bIns="0" lIns="0" spcFirstLastPara="1" rIns="0" wrap="square" tIns="0">
            <a:noAutofit/>
          </a:bodyPr>
          <a:lstStyle/>
          <a:p>
            <a:pPr indent="0" lvl="0" marL="12700" marR="5080" rtl="0" algn="l">
              <a:lnSpc>
                <a:spcPct val="100000"/>
              </a:lnSpc>
              <a:spcBef>
                <a:spcPts val="0"/>
              </a:spcBef>
              <a:spcAft>
                <a:spcPts val="0"/>
              </a:spcAft>
              <a:buNone/>
            </a:pPr>
            <a:r>
              <a:rPr b="0" lang="en-US" sz="1800">
                <a:solidFill>
                  <a:srgbClr val="0078AE"/>
                </a:solidFill>
                <a:latin typeface="Calibri"/>
                <a:ea typeface="Calibri"/>
                <a:cs typeface="Calibri"/>
                <a:sym typeface="Calibri"/>
              </a:rPr>
              <a:t>Rocky  Mountain  Region</a:t>
            </a:r>
            <a:endParaRPr sz="1800">
              <a:latin typeface="Calibri"/>
              <a:ea typeface="Calibri"/>
              <a:cs typeface="Calibri"/>
              <a:sym typeface="Calibri"/>
            </a:endParaRPr>
          </a:p>
        </p:txBody>
      </p:sp>
      <p:sp>
        <p:nvSpPr>
          <p:cNvPr id="100" name="Google Shape;100;p9"/>
          <p:cNvSpPr/>
          <p:nvPr/>
        </p:nvSpPr>
        <p:spPr>
          <a:xfrm>
            <a:off x="7051547" y="3736886"/>
            <a:ext cx="4959096" cy="2818511"/>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1" name="Google Shape;101;p9"/>
          <p:cNvSpPr/>
          <p:nvPr/>
        </p:nvSpPr>
        <p:spPr>
          <a:xfrm>
            <a:off x="10493756" y="4690236"/>
            <a:ext cx="247650" cy="106045"/>
          </a:xfrm>
          <a:custGeom>
            <a:rect b="b" l="l" r="r" t="t"/>
            <a:pathLst>
              <a:path extrusionOk="0" h="120000" w="120000">
                <a:moveTo>
                  <a:pt x="0" y="119856"/>
                </a:moveTo>
                <a:lnTo>
                  <a:pt x="19322" y="103040"/>
                </a:lnTo>
                <a:lnTo>
                  <a:pt x="80676" y="39520"/>
                </a:lnTo>
                <a:lnTo>
                  <a:pt x="102276" y="17531"/>
                </a:lnTo>
                <a:lnTo>
                  <a:pt x="119815" y="0"/>
                </a:lnTo>
              </a:path>
            </a:pathLst>
          </a:custGeom>
          <a:noFill/>
          <a:ln cap="flat" cmpd="sng" w="4127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2" name="Google Shape;102;p9"/>
          <p:cNvSpPr/>
          <p:nvPr/>
        </p:nvSpPr>
        <p:spPr>
          <a:xfrm>
            <a:off x="10530458" y="4829809"/>
            <a:ext cx="179070" cy="530225"/>
          </a:xfrm>
          <a:custGeom>
            <a:rect b="b" l="l" r="r" t="t"/>
            <a:pathLst>
              <a:path extrusionOk="0" h="120000" w="120000">
                <a:moveTo>
                  <a:pt x="119914" y="0"/>
                </a:moveTo>
                <a:lnTo>
                  <a:pt x="112170" y="5978"/>
                </a:lnTo>
                <a:lnTo>
                  <a:pt x="108340" y="9398"/>
                </a:lnTo>
                <a:lnTo>
                  <a:pt x="109701" y="17705"/>
                </a:lnTo>
                <a:lnTo>
                  <a:pt x="108595" y="24431"/>
                </a:lnTo>
                <a:lnTo>
                  <a:pt x="100595" y="28742"/>
                </a:lnTo>
                <a:lnTo>
                  <a:pt x="94382" y="30524"/>
                </a:lnTo>
                <a:lnTo>
                  <a:pt x="90978" y="36416"/>
                </a:lnTo>
                <a:lnTo>
                  <a:pt x="75744" y="50069"/>
                </a:lnTo>
                <a:lnTo>
                  <a:pt x="74297" y="54265"/>
                </a:lnTo>
                <a:lnTo>
                  <a:pt x="63829" y="56967"/>
                </a:lnTo>
                <a:lnTo>
                  <a:pt x="58808" y="66251"/>
                </a:lnTo>
                <a:lnTo>
                  <a:pt x="58212" y="76253"/>
                </a:lnTo>
                <a:lnTo>
                  <a:pt x="54808" y="82174"/>
                </a:lnTo>
                <a:lnTo>
                  <a:pt x="51063" y="85595"/>
                </a:lnTo>
                <a:lnTo>
                  <a:pt x="51574" y="88900"/>
                </a:lnTo>
                <a:lnTo>
                  <a:pt x="52000" y="91400"/>
                </a:lnTo>
                <a:lnTo>
                  <a:pt x="52510" y="94735"/>
                </a:lnTo>
                <a:lnTo>
                  <a:pt x="55063" y="97206"/>
                </a:lnTo>
                <a:lnTo>
                  <a:pt x="53617" y="101403"/>
                </a:lnTo>
                <a:lnTo>
                  <a:pt x="54127" y="104737"/>
                </a:lnTo>
                <a:lnTo>
                  <a:pt x="0" y="119913"/>
                </a:lnTo>
                <a:lnTo>
                  <a:pt x="50468" y="108962"/>
                </a:lnTo>
              </a:path>
            </a:pathLst>
          </a:custGeom>
          <a:noFill/>
          <a:ln cap="flat" cmpd="sng" w="4127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 name="Google Shape;103;p9"/>
          <p:cNvSpPr/>
          <p:nvPr/>
        </p:nvSpPr>
        <p:spPr>
          <a:xfrm>
            <a:off x="9587483" y="5319776"/>
            <a:ext cx="1017905" cy="365760"/>
          </a:xfrm>
          <a:custGeom>
            <a:rect b="b" l="l" r="r" t="t"/>
            <a:pathLst>
              <a:path extrusionOk="0" h="120000" w="120000">
                <a:moveTo>
                  <a:pt x="0" y="105520"/>
                </a:moveTo>
                <a:lnTo>
                  <a:pt x="16244" y="113924"/>
                </a:lnTo>
                <a:lnTo>
                  <a:pt x="20736" y="119933"/>
                </a:lnTo>
                <a:lnTo>
                  <a:pt x="25033" y="115937"/>
                </a:lnTo>
                <a:lnTo>
                  <a:pt x="26934" y="111458"/>
                </a:lnTo>
                <a:lnTo>
                  <a:pt x="27738" y="109456"/>
                </a:lnTo>
                <a:lnTo>
                  <a:pt x="28534" y="107453"/>
                </a:lnTo>
                <a:lnTo>
                  <a:pt x="29328" y="105449"/>
                </a:lnTo>
                <a:lnTo>
                  <a:pt x="30123" y="103445"/>
                </a:lnTo>
                <a:lnTo>
                  <a:pt x="32444" y="100579"/>
                </a:lnTo>
                <a:lnTo>
                  <a:pt x="38912" y="89558"/>
                </a:lnTo>
                <a:lnTo>
                  <a:pt x="44990" y="75250"/>
                </a:lnTo>
                <a:lnTo>
                  <a:pt x="45729" y="74093"/>
                </a:lnTo>
                <a:lnTo>
                  <a:pt x="46465" y="72937"/>
                </a:lnTo>
                <a:lnTo>
                  <a:pt x="47201" y="71781"/>
                </a:lnTo>
                <a:lnTo>
                  <a:pt x="47940" y="70625"/>
                </a:lnTo>
                <a:lnTo>
                  <a:pt x="52551" y="67416"/>
                </a:lnTo>
                <a:lnTo>
                  <a:pt x="53075" y="65666"/>
                </a:lnTo>
                <a:lnTo>
                  <a:pt x="53599" y="63916"/>
                </a:lnTo>
                <a:lnTo>
                  <a:pt x="54123" y="62166"/>
                </a:lnTo>
                <a:lnTo>
                  <a:pt x="61669" y="53458"/>
                </a:lnTo>
                <a:lnTo>
                  <a:pt x="66849" y="44333"/>
                </a:lnTo>
                <a:lnTo>
                  <a:pt x="71880" y="27666"/>
                </a:lnTo>
                <a:lnTo>
                  <a:pt x="75892" y="27041"/>
                </a:lnTo>
                <a:lnTo>
                  <a:pt x="78842" y="23249"/>
                </a:lnTo>
                <a:lnTo>
                  <a:pt x="83498" y="20875"/>
                </a:lnTo>
                <a:lnTo>
                  <a:pt x="89741" y="14083"/>
                </a:lnTo>
                <a:lnTo>
                  <a:pt x="94742" y="13291"/>
                </a:lnTo>
                <a:lnTo>
                  <a:pt x="99623" y="5875"/>
                </a:lnTo>
                <a:lnTo>
                  <a:pt x="105207" y="0"/>
                </a:lnTo>
                <a:lnTo>
                  <a:pt x="107258" y="1333"/>
                </a:lnTo>
                <a:lnTo>
                  <a:pt x="110612" y="1666"/>
                </a:lnTo>
                <a:lnTo>
                  <a:pt x="115388" y="5958"/>
                </a:lnTo>
                <a:lnTo>
                  <a:pt x="116253" y="7496"/>
                </a:lnTo>
                <a:lnTo>
                  <a:pt x="117119" y="9041"/>
                </a:lnTo>
                <a:lnTo>
                  <a:pt x="117988" y="10586"/>
                </a:lnTo>
                <a:lnTo>
                  <a:pt x="118862" y="12125"/>
                </a:lnTo>
                <a:lnTo>
                  <a:pt x="118547" y="13000"/>
                </a:lnTo>
                <a:lnTo>
                  <a:pt x="118233" y="13916"/>
                </a:lnTo>
                <a:lnTo>
                  <a:pt x="117889" y="14791"/>
                </a:lnTo>
                <a:lnTo>
                  <a:pt x="117769" y="13958"/>
                </a:lnTo>
                <a:lnTo>
                  <a:pt x="117649" y="13166"/>
                </a:lnTo>
                <a:lnTo>
                  <a:pt x="114744" y="7749"/>
                </a:lnTo>
                <a:lnTo>
                  <a:pt x="115724" y="10524"/>
                </a:lnTo>
                <a:lnTo>
                  <a:pt x="116706" y="13291"/>
                </a:lnTo>
                <a:lnTo>
                  <a:pt x="117688" y="16058"/>
                </a:lnTo>
                <a:lnTo>
                  <a:pt x="118667" y="18833"/>
                </a:lnTo>
                <a:lnTo>
                  <a:pt x="119970" y="17833"/>
                </a:lnTo>
              </a:path>
            </a:pathLst>
          </a:custGeom>
          <a:noFill/>
          <a:ln cap="flat" cmpd="sng" w="4127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 name="Google Shape;104;p9"/>
          <p:cNvSpPr/>
          <p:nvPr/>
        </p:nvSpPr>
        <p:spPr>
          <a:xfrm>
            <a:off x="10887456" y="4809744"/>
            <a:ext cx="140207"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5" name="Google Shape;105;p9"/>
          <p:cNvSpPr/>
          <p:nvPr/>
        </p:nvSpPr>
        <p:spPr>
          <a:xfrm>
            <a:off x="10033817" y="5316816"/>
            <a:ext cx="152877" cy="224701"/>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6" name="Google Shape;106;p9"/>
          <p:cNvSpPr/>
          <p:nvPr/>
        </p:nvSpPr>
        <p:spPr>
          <a:xfrm>
            <a:off x="9643871" y="5608320"/>
            <a:ext cx="140207"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7" name="Google Shape;107;p9"/>
          <p:cNvSpPr/>
          <p:nvPr/>
        </p:nvSpPr>
        <p:spPr>
          <a:xfrm>
            <a:off x="9532619" y="5576315"/>
            <a:ext cx="140207"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8" name="Google Shape;108;p9"/>
          <p:cNvSpPr/>
          <p:nvPr/>
        </p:nvSpPr>
        <p:spPr>
          <a:xfrm>
            <a:off x="10742676" y="4855464"/>
            <a:ext cx="140207"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9" name="Google Shape;109;p9"/>
          <p:cNvSpPr/>
          <p:nvPr/>
        </p:nvSpPr>
        <p:spPr>
          <a:xfrm>
            <a:off x="10777728" y="4709159"/>
            <a:ext cx="141731"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0" name="Google Shape;110;p9"/>
          <p:cNvSpPr/>
          <p:nvPr/>
        </p:nvSpPr>
        <p:spPr>
          <a:xfrm>
            <a:off x="10410443" y="4663440"/>
            <a:ext cx="141731"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1" name="Google Shape;111;p9"/>
          <p:cNvSpPr/>
          <p:nvPr/>
        </p:nvSpPr>
        <p:spPr>
          <a:xfrm>
            <a:off x="10637519" y="4704588"/>
            <a:ext cx="141731"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2" name="Google Shape;112;p9"/>
          <p:cNvSpPr/>
          <p:nvPr/>
        </p:nvSpPr>
        <p:spPr>
          <a:xfrm>
            <a:off x="9889235" y="5468111"/>
            <a:ext cx="141731"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3" name="Google Shape;113;p9"/>
          <p:cNvSpPr/>
          <p:nvPr/>
        </p:nvSpPr>
        <p:spPr>
          <a:xfrm>
            <a:off x="10956170" y="4498340"/>
            <a:ext cx="161675" cy="237616"/>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 name="Google Shape;114;p9"/>
          <p:cNvSpPr/>
          <p:nvPr/>
        </p:nvSpPr>
        <p:spPr>
          <a:xfrm>
            <a:off x="10658856" y="4568952"/>
            <a:ext cx="195135" cy="239077"/>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5" name="Google Shape;115;p9"/>
          <p:cNvSpPr/>
          <p:nvPr/>
        </p:nvSpPr>
        <p:spPr>
          <a:xfrm>
            <a:off x="10786364" y="4701921"/>
            <a:ext cx="361950" cy="271780"/>
          </a:xfrm>
          <a:custGeom>
            <a:rect b="b" l="l" r="r" t="t"/>
            <a:pathLst>
              <a:path extrusionOk="0" h="120000" w="120000">
                <a:moveTo>
                  <a:pt x="0" y="0"/>
                </a:moveTo>
                <a:lnTo>
                  <a:pt x="17125" y="2358"/>
                </a:lnTo>
                <a:lnTo>
                  <a:pt x="33130" y="10966"/>
                </a:lnTo>
                <a:lnTo>
                  <a:pt x="46574" y="24389"/>
                </a:lnTo>
                <a:lnTo>
                  <a:pt x="56011" y="41193"/>
                </a:lnTo>
                <a:lnTo>
                  <a:pt x="60000" y="59943"/>
                </a:lnTo>
                <a:lnTo>
                  <a:pt x="63988" y="78671"/>
                </a:lnTo>
                <a:lnTo>
                  <a:pt x="73425" y="95470"/>
                </a:lnTo>
                <a:lnTo>
                  <a:pt x="86868" y="108893"/>
                </a:lnTo>
                <a:lnTo>
                  <a:pt x="102874" y="117495"/>
                </a:lnTo>
                <a:lnTo>
                  <a:pt x="120000" y="119831"/>
                </a:lnTo>
              </a:path>
            </a:pathLst>
          </a:custGeom>
          <a:noFill/>
          <a:ln cap="flat" cmpd="sng" w="4127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 name="Google Shape;116;p9"/>
          <p:cNvSpPr/>
          <p:nvPr/>
        </p:nvSpPr>
        <p:spPr>
          <a:xfrm>
            <a:off x="10768583" y="4532376"/>
            <a:ext cx="121920" cy="182880"/>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7" name="Google Shape;117;p9"/>
          <p:cNvSpPr/>
          <p:nvPr/>
        </p:nvSpPr>
        <p:spPr>
          <a:xfrm>
            <a:off x="10594847" y="4826508"/>
            <a:ext cx="141731"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8" name="Google Shape;118;p9"/>
          <p:cNvSpPr/>
          <p:nvPr/>
        </p:nvSpPr>
        <p:spPr>
          <a:xfrm>
            <a:off x="11036807" y="4914900"/>
            <a:ext cx="140207"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9" name="Google Shape;119;p9"/>
          <p:cNvSpPr/>
          <p:nvPr/>
        </p:nvSpPr>
        <p:spPr>
          <a:xfrm>
            <a:off x="10562081" y="5292344"/>
            <a:ext cx="146050" cy="78105"/>
          </a:xfrm>
          <a:custGeom>
            <a:rect b="b" l="l" r="r" t="t"/>
            <a:pathLst>
              <a:path extrusionOk="0" h="120000" w="120000">
                <a:moveTo>
                  <a:pt x="0" y="119804"/>
                </a:moveTo>
                <a:lnTo>
                  <a:pt x="19408" y="103024"/>
                </a:lnTo>
                <a:lnTo>
                  <a:pt x="80765" y="39413"/>
                </a:lnTo>
                <a:lnTo>
                  <a:pt x="102365" y="17364"/>
                </a:lnTo>
                <a:lnTo>
                  <a:pt x="120000" y="0"/>
                </a:lnTo>
              </a:path>
            </a:pathLst>
          </a:custGeom>
          <a:noFill/>
          <a:ln cap="flat" cmpd="sng" w="2857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0" name="Google Shape;120;p9"/>
          <p:cNvSpPr/>
          <p:nvPr/>
        </p:nvSpPr>
        <p:spPr>
          <a:xfrm>
            <a:off x="10682701" y="5195011"/>
            <a:ext cx="152367" cy="223951"/>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1" name="Google Shape;121;p9"/>
          <p:cNvSpPr/>
          <p:nvPr/>
        </p:nvSpPr>
        <p:spPr>
          <a:xfrm>
            <a:off x="10539983" y="5210555"/>
            <a:ext cx="141731"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2" name="Google Shape;122;p9"/>
          <p:cNvSpPr/>
          <p:nvPr/>
        </p:nvSpPr>
        <p:spPr>
          <a:xfrm>
            <a:off x="9686290" y="5520435"/>
            <a:ext cx="49530" cy="158115"/>
          </a:xfrm>
          <a:custGeom>
            <a:rect b="b" l="l" r="r" t="t"/>
            <a:pathLst>
              <a:path extrusionOk="0" h="120000" w="120000">
                <a:moveTo>
                  <a:pt x="120000" y="119933"/>
                </a:moveTo>
                <a:lnTo>
                  <a:pt x="104307" y="100800"/>
                </a:lnTo>
                <a:lnTo>
                  <a:pt x="39690" y="39228"/>
                </a:lnTo>
                <a:lnTo>
                  <a:pt x="17536" y="17541"/>
                </a:lnTo>
                <a:lnTo>
                  <a:pt x="0" y="0"/>
                </a:lnTo>
              </a:path>
            </a:pathLst>
          </a:custGeom>
          <a:noFill/>
          <a:ln cap="flat" cmpd="sng" w="28550">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3" name="Google Shape;123;p9"/>
          <p:cNvSpPr/>
          <p:nvPr/>
        </p:nvSpPr>
        <p:spPr>
          <a:xfrm>
            <a:off x="9723119" y="5585459"/>
            <a:ext cx="141731"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4" name="Google Shape;124;p9"/>
          <p:cNvSpPr/>
          <p:nvPr/>
        </p:nvSpPr>
        <p:spPr>
          <a:xfrm>
            <a:off x="9628631" y="5455920"/>
            <a:ext cx="141731"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5" name="Google Shape;125;p9"/>
          <p:cNvSpPr/>
          <p:nvPr/>
        </p:nvSpPr>
        <p:spPr>
          <a:xfrm>
            <a:off x="9349740" y="4757928"/>
            <a:ext cx="91440" cy="91440"/>
          </a:xfrm>
          <a:custGeom>
            <a:rect b="b" l="l" r="r" t="t"/>
            <a:pathLst>
              <a:path extrusionOk="0" h="120000" w="120000">
                <a:moveTo>
                  <a:pt x="59998" y="0"/>
                </a:moveTo>
                <a:lnTo>
                  <a:pt x="36632" y="4710"/>
                </a:lnTo>
                <a:lnTo>
                  <a:pt x="17561" y="17561"/>
                </a:lnTo>
                <a:lnTo>
                  <a:pt x="4709" y="36632"/>
                </a:lnTo>
                <a:lnTo>
                  <a:pt x="0" y="60000"/>
                </a:lnTo>
                <a:lnTo>
                  <a:pt x="4709" y="83367"/>
                </a:lnTo>
                <a:lnTo>
                  <a:pt x="17561" y="102438"/>
                </a:lnTo>
                <a:lnTo>
                  <a:pt x="36632" y="115289"/>
                </a:lnTo>
                <a:lnTo>
                  <a:pt x="59998" y="120001"/>
                </a:lnTo>
                <a:lnTo>
                  <a:pt x="83366" y="115289"/>
                </a:lnTo>
                <a:lnTo>
                  <a:pt x="102437" y="102438"/>
                </a:lnTo>
                <a:lnTo>
                  <a:pt x="115288" y="83367"/>
                </a:lnTo>
                <a:lnTo>
                  <a:pt x="119998" y="60000"/>
                </a:lnTo>
                <a:lnTo>
                  <a:pt x="115288" y="36632"/>
                </a:lnTo>
                <a:lnTo>
                  <a:pt x="102437" y="17561"/>
                </a:lnTo>
                <a:lnTo>
                  <a:pt x="83366" y="4710"/>
                </a:lnTo>
                <a:lnTo>
                  <a:pt x="59998" y="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6" name="Google Shape;126;p9"/>
          <p:cNvSpPr txBox="1"/>
          <p:nvPr/>
        </p:nvSpPr>
        <p:spPr>
          <a:xfrm>
            <a:off x="8102600" y="4556125"/>
            <a:ext cx="1693545" cy="775970"/>
          </a:xfrm>
          <a:prstGeom prst="rect">
            <a:avLst/>
          </a:prstGeom>
          <a:noFill/>
          <a:ln>
            <a:noFill/>
          </a:ln>
        </p:spPr>
        <p:txBody>
          <a:bodyPr anchorCtr="0" anchor="t" bIns="0" lIns="0" spcFirstLastPara="1" rIns="0" wrap="square" tIns="0">
            <a:noAutofit/>
          </a:bodyPr>
          <a:lstStyle/>
          <a:p>
            <a:pPr indent="-4444" lvl="0" marL="842644" marR="0" rtl="0" algn="l">
              <a:lnSpc>
                <a:spcPct val="100000"/>
              </a:lnSpc>
              <a:spcBef>
                <a:spcPts val="0"/>
              </a:spcBef>
              <a:spcAft>
                <a:spcPts val="0"/>
              </a:spcAft>
              <a:buNone/>
            </a:pPr>
            <a:r>
              <a:rPr b="0" lang="en-US" sz="1200">
                <a:solidFill>
                  <a:srgbClr val="6C6D70"/>
                </a:solidFill>
                <a:latin typeface="Calibri"/>
                <a:ea typeface="Calibri"/>
                <a:cs typeface="Calibri"/>
                <a:sym typeface="Calibri"/>
              </a:rPr>
              <a:t>Headquarters</a:t>
            </a:r>
            <a:endParaRPr sz="1200">
              <a:latin typeface="Calibri"/>
              <a:ea typeface="Calibri"/>
              <a:cs typeface="Calibri"/>
              <a:sym typeface="Calibri"/>
            </a:endParaRPr>
          </a:p>
          <a:p>
            <a:pPr indent="0" lvl="0" marL="12700" marR="727075" rtl="0" algn="l">
              <a:lnSpc>
                <a:spcPct val="100000"/>
              </a:lnSpc>
              <a:spcBef>
                <a:spcPts val="155"/>
              </a:spcBef>
              <a:spcAft>
                <a:spcPts val="0"/>
              </a:spcAft>
              <a:buNone/>
            </a:pPr>
            <a:r>
              <a:rPr b="0" lang="en-US" sz="1800">
                <a:solidFill>
                  <a:srgbClr val="0078AE"/>
                </a:solidFill>
                <a:latin typeface="Calibri"/>
                <a:ea typeface="Calibri"/>
                <a:cs typeface="Calibri"/>
                <a:sym typeface="Calibri"/>
              </a:rPr>
              <a:t>Gulf Coast  Region</a:t>
            </a:r>
            <a:endParaRPr sz="1800">
              <a:latin typeface="Calibri"/>
              <a:ea typeface="Calibri"/>
              <a:cs typeface="Calibri"/>
              <a:sym typeface="Calibri"/>
            </a:endParaRPr>
          </a:p>
        </p:txBody>
      </p:sp>
      <p:sp>
        <p:nvSpPr>
          <p:cNvPr id="127" name="Google Shape;127;p9"/>
          <p:cNvSpPr/>
          <p:nvPr/>
        </p:nvSpPr>
        <p:spPr>
          <a:xfrm>
            <a:off x="1733572" y="3217228"/>
            <a:ext cx="332740" cy="332105"/>
          </a:xfrm>
          <a:custGeom>
            <a:rect b="b" l="l" r="r" t="t"/>
            <a:pathLst>
              <a:path extrusionOk="0" h="120000" w="120000">
                <a:moveTo>
                  <a:pt x="60226" y="0"/>
                </a:moveTo>
                <a:lnTo>
                  <a:pt x="44173" y="2145"/>
                </a:lnTo>
                <a:lnTo>
                  <a:pt x="29773" y="8205"/>
                </a:lnTo>
                <a:lnTo>
                  <a:pt x="17593" y="17616"/>
                </a:lnTo>
                <a:lnTo>
                  <a:pt x="8194" y="29813"/>
                </a:lnTo>
                <a:lnTo>
                  <a:pt x="2142" y="44231"/>
                </a:lnTo>
                <a:lnTo>
                  <a:pt x="0" y="60306"/>
                </a:lnTo>
                <a:lnTo>
                  <a:pt x="2142" y="76105"/>
                </a:lnTo>
                <a:lnTo>
                  <a:pt x="8194" y="90338"/>
                </a:lnTo>
                <a:lnTo>
                  <a:pt x="17593" y="102422"/>
                </a:lnTo>
                <a:lnTo>
                  <a:pt x="29773" y="111775"/>
                </a:lnTo>
                <a:lnTo>
                  <a:pt x="44173" y="117815"/>
                </a:lnTo>
                <a:lnTo>
                  <a:pt x="60226" y="119957"/>
                </a:lnTo>
                <a:lnTo>
                  <a:pt x="76005" y="117815"/>
                </a:lnTo>
                <a:lnTo>
                  <a:pt x="90219" y="111775"/>
                </a:lnTo>
                <a:lnTo>
                  <a:pt x="102288" y="102422"/>
                </a:lnTo>
                <a:lnTo>
                  <a:pt x="111628" y="90338"/>
                </a:lnTo>
                <a:lnTo>
                  <a:pt x="117660" y="76105"/>
                </a:lnTo>
                <a:lnTo>
                  <a:pt x="119799" y="60306"/>
                </a:lnTo>
                <a:lnTo>
                  <a:pt x="117660" y="44231"/>
                </a:lnTo>
                <a:lnTo>
                  <a:pt x="111628" y="29813"/>
                </a:lnTo>
                <a:lnTo>
                  <a:pt x="102288" y="17616"/>
                </a:lnTo>
                <a:lnTo>
                  <a:pt x="90219" y="8205"/>
                </a:lnTo>
                <a:lnTo>
                  <a:pt x="76005" y="2145"/>
                </a:lnTo>
                <a:lnTo>
                  <a:pt x="60226" y="0"/>
                </a:lnTo>
                <a:close/>
              </a:path>
            </a:pathLst>
          </a:custGeom>
          <a:solidFill>
            <a:srgbClr val="E9EA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8" name="Google Shape;128;p9"/>
          <p:cNvSpPr/>
          <p:nvPr/>
        </p:nvSpPr>
        <p:spPr>
          <a:xfrm>
            <a:off x="1936876" y="3289794"/>
            <a:ext cx="40005" cy="60325"/>
          </a:xfrm>
          <a:custGeom>
            <a:rect b="b" l="l" r="r" t="t"/>
            <a:pathLst>
              <a:path extrusionOk="0" h="120000" w="120000">
                <a:moveTo>
                  <a:pt x="59887" y="0"/>
                </a:moveTo>
                <a:lnTo>
                  <a:pt x="45942" y="20015"/>
                </a:lnTo>
                <a:lnTo>
                  <a:pt x="25862" y="38342"/>
                </a:lnTo>
                <a:lnTo>
                  <a:pt x="7826" y="57347"/>
                </a:lnTo>
                <a:lnTo>
                  <a:pt x="0" y="79397"/>
                </a:lnTo>
                <a:lnTo>
                  <a:pt x="4760" y="94728"/>
                </a:lnTo>
                <a:lnTo>
                  <a:pt x="17691" y="107360"/>
                </a:lnTo>
                <a:lnTo>
                  <a:pt x="36745" y="115932"/>
                </a:lnTo>
                <a:lnTo>
                  <a:pt x="59887" y="119090"/>
                </a:lnTo>
                <a:lnTo>
                  <a:pt x="83029" y="115932"/>
                </a:lnTo>
                <a:lnTo>
                  <a:pt x="102086" y="107360"/>
                </a:lnTo>
                <a:lnTo>
                  <a:pt x="115014" y="94728"/>
                </a:lnTo>
                <a:lnTo>
                  <a:pt x="119778" y="79397"/>
                </a:lnTo>
                <a:lnTo>
                  <a:pt x="111952" y="57347"/>
                </a:lnTo>
                <a:lnTo>
                  <a:pt x="93921" y="38342"/>
                </a:lnTo>
                <a:lnTo>
                  <a:pt x="73844" y="20015"/>
                </a:lnTo>
                <a:lnTo>
                  <a:pt x="59887" y="0"/>
                </a:lnTo>
                <a:close/>
              </a:path>
            </a:pathLst>
          </a:custGeom>
          <a:solidFill>
            <a:srgbClr val="A2D3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9" name="Google Shape;129;p9"/>
          <p:cNvSpPr/>
          <p:nvPr/>
        </p:nvSpPr>
        <p:spPr>
          <a:xfrm>
            <a:off x="1929671" y="3287658"/>
            <a:ext cx="54610" cy="69850"/>
          </a:xfrm>
          <a:custGeom>
            <a:rect b="b" l="l" r="r" t="t"/>
            <a:pathLst>
              <a:path extrusionOk="0" h="120000" w="120000">
                <a:moveTo>
                  <a:pt x="51955" y="21457"/>
                </a:moveTo>
                <a:lnTo>
                  <a:pt x="29656" y="21457"/>
                </a:lnTo>
                <a:lnTo>
                  <a:pt x="22077" y="29346"/>
                </a:lnTo>
                <a:lnTo>
                  <a:pt x="0" y="73535"/>
                </a:lnTo>
                <a:lnTo>
                  <a:pt x="900" y="80393"/>
                </a:lnTo>
                <a:lnTo>
                  <a:pt x="58140" y="118965"/>
                </a:lnTo>
                <a:lnTo>
                  <a:pt x="61426" y="118965"/>
                </a:lnTo>
                <a:lnTo>
                  <a:pt x="112269" y="94161"/>
                </a:lnTo>
                <a:lnTo>
                  <a:pt x="58140" y="94161"/>
                </a:lnTo>
                <a:lnTo>
                  <a:pt x="59784" y="94031"/>
                </a:lnTo>
                <a:lnTo>
                  <a:pt x="59195" y="93983"/>
                </a:lnTo>
                <a:lnTo>
                  <a:pt x="55879" y="93983"/>
                </a:lnTo>
                <a:lnTo>
                  <a:pt x="52636" y="93457"/>
                </a:lnTo>
                <a:lnTo>
                  <a:pt x="53781" y="93457"/>
                </a:lnTo>
                <a:lnTo>
                  <a:pt x="51304" y="92837"/>
                </a:lnTo>
                <a:lnTo>
                  <a:pt x="50414" y="92837"/>
                </a:lnTo>
                <a:lnTo>
                  <a:pt x="47694" y="91931"/>
                </a:lnTo>
                <a:lnTo>
                  <a:pt x="48272" y="91931"/>
                </a:lnTo>
                <a:lnTo>
                  <a:pt x="46354" y="91122"/>
                </a:lnTo>
                <a:lnTo>
                  <a:pt x="45635" y="91122"/>
                </a:lnTo>
                <a:lnTo>
                  <a:pt x="42943" y="89681"/>
                </a:lnTo>
                <a:lnTo>
                  <a:pt x="43449" y="89681"/>
                </a:lnTo>
                <a:lnTo>
                  <a:pt x="41438" y="88355"/>
                </a:lnTo>
                <a:lnTo>
                  <a:pt x="41084" y="88355"/>
                </a:lnTo>
                <a:lnTo>
                  <a:pt x="39173" y="86862"/>
                </a:lnTo>
                <a:lnTo>
                  <a:pt x="39471" y="86862"/>
                </a:lnTo>
                <a:lnTo>
                  <a:pt x="37905" y="85410"/>
                </a:lnTo>
                <a:lnTo>
                  <a:pt x="37476" y="85410"/>
                </a:lnTo>
                <a:lnTo>
                  <a:pt x="35633" y="83307"/>
                </a:lnTo>
                <a:lnTo>
                  <a:pt x="36021" y="83307"/>
                </a:lnTo>
                <a:lnTo>
                  <a:pt x="34907" y="81697"/>
                </a:lnTo>
                <a:lnTo>
                  <a:pt x="34582" y="81697"/>
                </a:lnTo>
                <a:lnTo>
                  <a:pt x="33437" y="79572"/>
                </a:lnTo>
                <a:lnTo>
                  <a:pt x="32993" y="77827"/>
                </a:lnTo>
                <a:lnTo>
                  <a:pt x="32644" y="77827"/>
                </a:lnTo>
                <a:lnTo>
                  <a:pt x="31958" y="75301"/>
                </a:lnTo>
                <a:lnTo>
                  <a:pt x="32308" y="75301"/>
                </a:lnTo>
                <a:lnTo>
                  <a:pt x="32002" y="73020"/>
                </a:lnTo>
                <a:lnTo>
                  <a:pt x="31728" y="70969"/>
                </a:lnTo>
                <a:lnTo>
                  <a:pt x="31972" y="69338"/>
                </a:lnTo>
                <a:lnTo>
                  <a:pt x="32187" y="67887"/>
                </a:lnTo>
                <a:lnTo>
                  <a:pt x="32653" y="66361"/>
                </a:lnTo>
                <a:lnTo>
                  <a:pt x="32644" y="65951"/>
                </a:lnTo>
                <a:lnTo>
                  <a:pt x="33075" y="64519"/>
                </a:lnTo>
                <a:lnTo>
                  <a:pt x="33965" y="62564"/>
                </a:lnTo>
                <a:lnTo>
                  <a:pt x="34461" y="61291"/>
                </a:lnTo>
                <a:lnTo>
                  <a:pt x="35626" y="59335"/>
                </a:lnTo>
                <a:lnTo>
                  <a:pt x="36279" y="58146"/>
                </a:lnTo>
                <a:lnTo>
                  <a:pt x="40834" y="51961"/>
                </a:lnTo>
                <a:lnTo>
                  <a:pt x="41596" y="50898"/>
                </a:lnTo>
                <a:lnTo>
                  <a:pt x="47622" y="44302"/>
                </a:lnTo>
                <a:lnTo>
                  <a:pt x="55181" y="36414"/>
                </a:lnTo>
                <a:lnTo>
                  <a:pt x="59780" y="31308"/>
                </a:lnTo>
                <a:lnTo>
                  <a:pt x="56930" y="28136"/>
                </a:lnTo>
                <a:lnTo>
                  <a:pt x="56121" y="27157"/>
                </a:lnTo>
                <a:lnTo>
                  <a:pt x="51955" y="21457"/>
                </a:lnTo>
                <a:close/>
              </a:path>
              <a:path extrusionOk="0" h="120000" w="120000">
                <a:moveTo>
                  <a:pt x="59784" y="94031"/>
                </a:moveTo>
                <a:lnTo>
                  <a:pt x="58140" y="94161"/>
                </a:lnTo>
                <a:lnTo>
                  <a:pt x="61426" y="94161"/>
                </a:lnTo>
                <a:lnTo>
                  <a:pt x="59784" y="94031"/>
                </a:lnTo>
                <a:close/>
              </a:path>
              <a:path extrusionOk="0" h="120000" w="120000">
                <a:moveTo>
                  <a:pt x="65247" y="93593"/>
                </a:moveTo>
                <a:lnTo>
                  <a:pt x="59784" y="94031"/>
                </a:lnTo>
                <a:lnTo>
                  <a:pt x="61426" y="94161"/>
                </a:lnTo>
                <a:lnTo>
                  <a:pt x="112269" y="94161"/>
                </a:lnTo>
                <a:lnTo>
                  <a:pt x="63687" y="93983"/>
                </a:lnTo>
                <a:lnTo>
                  <a:pt x="65247" y="93593"/>
                </a:lnTo>
                <a:close/>
              </a:path>
              <a:path extrusionOk="0" h="120000" w="120000">
                <a:moveTo>
                  <a:pt x="52636" y="93457"/>
                </a:moveTo>
                <a:lnTo>
                  <a:pt x="55879" y="93983"/>
                </a:lnTo>
                <a:lnTo>
                  <a:pt x="54319" y="93593"/>
                </a:lnTo>
                <a:lnTo>
                  <a:pt x="52636" y="93457"/>
                </a:lnTo>
                <a:close/>
              </a:path>
              <a:path extrusionOk="0" h="120000" w="120000">
                <a:moveTo>
                  <a:pt x="54319" y="93593"/>
                </a:moveTo>
                <a:lnTo>
                  <a:pt x="55879" y="93983"/>
                </a:lnTo>
                <a:lnTo>
                  <a:pt x="59195" y="93983"/>
                </a:lnTo>
                <a:lnTo>
                  <a:pt x="54319" y="93593"/>
                </a:lnTo>
                <a:close/>
              </a:path>
              <a:path extrusionOk="0" h="120000" w="120000">
                <a:moveTo>
                  <a:pt x="66932" y="93457"/>
                </a:moveTo>
                <a:lnTo>
                  <a:pt x="65247" y="93593"/>
                </a:lnTo>
                <a:lnTo>
                  <a:pt x="63687" y="93983"/>
                </a:lnTo>
                <a:lnTo>
                  <a:pt x="66932" y="93457"/>
                </a:lnTo>
                <a:close/>
              </a:path>
              <a:path extrusionOk="0" h="120000" w="120000">
                <a:moveTo>
                  <a:pt x="112770" y="93457"/>
                </a:moveTo>
                <a:lnTo>
                  <a:pt x="66932" y="93457"/>
                </a:lnTo>
                <a:lnTo>
                  <a:pt x="63687" y="93983"/>
                </a:lnTo>
                <a:lnTo>
                  <a:pt x="112396" y="93983"/>
                </a:lnTo>
                <a:lnTo>
                  <a:pt x="112770" y="93457"/>
                </a:lnTo>
                <a:close/>
              </a:path>
              <a:path extrusionOk="0" h="120000" w="120000">
                <a:moveTo>
                  <a:pt x="53781" y="93457"/>
                </a:moveTo>
                <a:lnTo>
                  <a:pt x="52636" y="93457"/>
                </a:lnTo>
                <a:lnTo>
                  <a:pt x="54319" y="93593"/>
                </a:lnTo>
                <a:lnTo>
                  <a:pt x="53781" y="93457"/>
                </a:lnTo>
                <a:close/>
              </a:path>
              <a:path extrusionOk="0" h="120000" w="120000">
                <a:moveTo>
                  <a:pt x="70395" y="92302"/>
                </a:moveTo>
                <a:lnTo>
                  <a:pt x="65247" y="93593"/>
                </a:lnTo>
                <a:lnTo>
                  <a:pt x="66932" y="93457"/>
                </a:lnTo>
                <a:lnTo>
                  <a:pt x="112770" y="93457"/>
                </a:lnTo>
                <a:lnTo>
                  <a:pt x="113190" y="92868"/>
                </a:lnTo>
                <a:lnTo>
                  <a:pt x="69073" y="92868"/>
                </a:lnTo>
                <a:lnTo>
                  <a:pt x="70395" y="92302"/>
                </a:lnTo>
                <a:close/>
              </a:path>
              <a:path extrusionOk="0" h="120000" w="120000">
                <a:moveTo>
                  <a:pt x="71872" y="91931"/>
                </a:moveTo>
                <a:lnTo>
                  <a:pt x="70395" y="92302"/>
                </a:lnTo>
                <a:lnTo>
                  <a:pt x="69073" y="92868"/>
                </a:lnTo>
                <a:lnTo>
                  <a:pt x="71872" y="91931"/>
                </a:lnTo>
                <a:close/>
              </a:path>
              <a:path extrusionOk="0" h="120000" w="120000">
                <a:moveTo>
                  <a:pt x="113853" y="91931"/>
                </a:moveTo>
                <a:lnTo>
                  <a:pt x="71872" y="91931"/>
                </a:lnTo>
                <a:lnTo>
                  <a:pt x="69073" y="92868"/>
                </a:lnTo>
                <a:lnTo>
                  <a:pt x="113190" y="92868"/>
                </a:lnTo>
                <a:lnTo>
                  <a:pt x="113853" y="91931"/>
                </a:lnTo>
                <a:close/>
              </a:path>
              <a:path extrusionOk="0" h="120000" w="120000">
                <a:moveTo>
                  <a:pt x="47694" y="91931"/>
                </a:moveTo>
                <a:lnTo>
                  <a:pt x="50414" y="92837"/>
                </a:lnTo>
                <a:lnTo>
                  <a:pt x="49116" y="92287"/>
                </a:lnTo>
                <a:lnTo>
                  <a:pt x="47694" y="91931"/>
                </a:lnTo>
                <a:close/>
              </a:path>
              <a:path extrusionOk="0" h="120000" w="120000">
                <a:moveTo>
                  <a:pt x="49116" y="92287"/>
                </a:moveTo>
                <a:lnTo>
                  <a:pt x="50414" y="92837"/>
                </a:lnTo>
                <a:lnTo>
                  <a:pt x="51304" y="92837"/>
                </a:lnTo>
                <a:lnTo>
                  <a:pt x="49116" y="92287"/>
                </a:lnTo>
                <a:close/>
              </a:path>
              <a:path extrusionOk="0" h="120000" w="120000">
                <a:moveTo>
                  <a:pt x="75113" y="90284"/>
                </a:moveTo>
                <a:lnTo>
                  <a:pt x="70395" y="92302"/>
                </a:lnTo>
                <a:lnTo>
                  <a:pt x="71872" y="91931"/>
                </a:lnTo>
                <a:lnTo>
                  <a:pt x="113853" y="91931"/>
                </a:lnTo>
                <a:lnTo>
                  <a:pt x="114192" y="91426"/>
                </a:lnTo>
                <a:lnTo>
                  <a:pt x="114392" y="91059"/>
                </a:lnTo>
                <a:lnTo>
                  <a:pt x="73918" y="91059"/>
                </a:lnTo>
                <a:lnTo>
                  <a:pt x="75113" y="90284"/>
                </a:lnTo>
                <a:close/>
              </a:path>
              <a:path extrusionOk="0" h="120000" w="120000">
                <a:moveTo>
                  <a:pt x="48272" y="91931"/>
                </a:moveTo>
                <a:lnTo>
                  <a:pt x="47694" y="91931"/>
                </a:lnTo>
                <a:lnTo>
                  <a:pt x="49116" y="92287"/>
                </a:lnTo>
                <a:lnTo>
                  <a:pt x="48272" y="91931"/>
                </a:lnTo>
                <a:close/>
              </a:path>
              <a:path extrusionOk="0" h="120000" w="120000">
                <a:moveTo>
                  <a:pt x="42943" y="89681"/>
                </a:moveTo>
                <a:lnTo>
                  <a:pt x="45635" y="91122"/>
                </a:lnTo>
                <a:lnTo>
                  <a:pt x="44352" y="90275"/>
                </a:lnTo>
                <a:lnTo>
                  <a:pt x="42943" y="89681"/>
                </a:lnTo>
                <a:close/>
              </a:path>
              <a:path extrusionOk="0" h="120000" w="120000">
                <a:moveTo>
                  <a:pt x="44352" y="90275"/>
                </a:moveTo>
                <a:lnTo>
                  <a:pt x="45635" y="91122"/>
                </a:lnTo>
                <a:lnTo>
                  <a:pt x="46354" y="91122"/>
                </a:lnTo>
                <a:lnTo>
                  <a:pt x="44352" y="90275"/>
                </a:lnTo>
                <a:close/>
              </a:path>
              <a:path extrusionOk="0" h="120000" w="120000">
                <a:moveTo>
                  <a:pt x="76449" y="89712"/>
                </a:moveTo>
                <a:lnTo>
                  <a:pt x="75113" y="90284"/>
                </a:lnTo>
                <a:lnTo>
                  <a:pt x="73918" y="91059"/>
                </a:lnTo>
                <a:lnTo>
                  <a:pt x="76449" y="89712"/>
                </a:lnTo>
                <a:close/>
              </a:path>
              <a:path extrusionOk="0" h="120000" w="120000">
                <a:moveTo>
                  <a:pt x="115119" y="89712"/>
                </a:moveTo>
                <a:lnTo>
                  <a:pt x="76449" y="89712"/>
                </a:lnTo>
                <a:lnTo>
                  <a:pt x="73918" y="91059"/>
                </a:lnTo>
                <a:lnTo>
                  <a:pt x="114392" y="91059"/>
                </a:lnTo>
                <a:lnTo>
                  <a:pt x="115119" y="89712"/>
                </a:lnTo>
                <a:close/>
              </a:path>
              <a:path extrusionOk="0" h="120000" w="120000">
                <a:moveTo>
                  <a:pt x="79339" y="87545"/>
                </a:moveTo>
                <a:lnTo>
                  <a:pt x="75113" y="90284"/>
                </a:lnTo>
                <a:lnTo>
                  <a:pt x="76449" y="89712"/>
                </a:lnTo>
                <a:lnTo>
                  <a:pt x="115119" y="89712"/>
                </a:lnTo>
                <a:lnTo>
                  <a:pt x="115409" y="89176"/>
                </a:lnTo>
                <a:lnTo>
                  <a:pt x="115701" y="88439"/>
                </a:lnTo>
                <a:lnTo>
                  <a:pt x="78387" y="88439"/>
                </a:lnTo>
                <a:lnTo>
                  <a:pt x="79339" y="87545"/>
                </a:lnTo>
                <a:close/>
              </a:path>
              <a:path extrusionOk="0" h="120000" w="120000">
                <a:moveTo>
                  <a:pt x="43449" y="89681"/>
                </a:moveTo>
                <a:lnTo>
                  <a:pt x="42943" y="89681"/>
                </a:lnTo>
                <a:lnTo>
                  <a:pt x="44352" y="90275"/>
                </a:lnTo>
                <a:lnTo>
                  <a:pt x="43449" y="89681"/>
                </a:lnTo>
                <a:close/>
              </a:path>
              <a:path extrusionOk="0" h="120000" w="120000">
                <a:moveTo>
                  <a:pt x="80488" y="86798"/>
                </a:moveTo>
                <a:lnTo>
                  <a:pt x="79337" y="87545"/>
                </a:lnTo>
                <a:lnTo>
                  <a:pt x="78387" y="88439"/>
                </a:lnTo>
                <a:lnTo>
                  <a:pt x="80488" y="86798"/>
                </a:lnTo>
                <a:close/>
              </a:path>
              <a:path extrusionOk="0" h="120000" w="120000">
                <a:moveTo>
                  <a:pt x="116352" y="86798"/>
                </a:moveTo>
                <a:lnTo>
                  <a:pt x="80488" y="86798"/>
                </a:lnTo>
                <a:lnTo>
                  <a:pt x="78387" y="88439"/>
                </a:lnTo>
                <a:lnTo>
                  <a:pt x="115701" y="88439"/>
                </a:lnTo>
                <a:lnTo>
                  <a:pt x="116352" y="86798"/>
                </a:lnTo>
                <a:close/>
              </a:path>
              <a:path extrusionOk="0" h="120000" w="120000">
                <a:moveTo>
                  <a:pt x="39173" y="86862"/>
                </a:moveTo>
                <a:lnTo>
                  <a:pt x="41084" y="88355"/>
                </a:lnTo>
                <a:lnTo>
                  <a:pt x="40210" y="87545"/>
                </a:lnTo>
                <a:lnTo>
                  <a:pt x="39173" y="86862"/>
                </a:lnTo>
                <a:close/>
              </a:path>
              <a:path extrusionOk="0" h="120000" w="120000">
                <a:moveTo>
                  <a:pt x="40210" y="87545"/>
                </a:moveTo>
                <a:lnTo>
                  <a:pt x="41084" y="88355"/>
                </a:lnTo>
                <a:lnTo>
                  <a:pt x="41438" y="88355"/>
                </a:lnTo>
                <a:lnTo>
                  <a:pt x="40210" y="87545"/>
                </a:lnTo>
                <a:close/>
              </a:path>
              <a:path extrusionOk="0" h="120000" w="120000">
                <a:moveTo>
                  <a:pt x="39471" y="86862"/>
                </a:moveTo>
                <a:lnTo>
                  <a:pt x="39173" y="86862"/>
                </a:lnTo>
                <a:lnTo>
                  <a:pt x="40210" y="87545"/>
                </a:lnTo>
                <a:lnTo>
                  <a:pt x="39471" y="86862"/>
                </a:lnTo>
                <a:close/>
              </a:path>
              <a:path extrusionOk="0" h="120000" w="120000">
                <a:moveTo>
                  <a:pt x="82780" y="84300"/>
                </a:moveTo>
                <a:lnTo>
                  <a:pt x="79339" y="87545"/>
                </a:lnTo>
                <a:lnTo>
                  <a:pt x="80488" y="86798"/>
                </a:lnTo>
                <a:lnTo>
                  <a:pt x="116352" y="86798"/>
                </a:lnTo>
                <a:lnTo>
                  <a:pt x="116947" y="85295"/>
                </a:lnTo>
                <a:lnTo>
                  <a:pt x="82077" y="85295"/>
                </a:lnTo>
                <a:lnTo>
                  <a:pt x="82780" y="84300"/>
                </a:lnTo>
                <a:close/>
              </a:path>
              <a:path extrusionOk="0" h="120000" w="120000">
                <a:moveTo>
                  <a:pt x="35633" y="83307"/>
                </a:moveTo>
                <a:lnTo>
                  <a:pt x="37476" y="85410"/>
                </a:lnTo>
                <a:lnTo>
                  <a:pt x="36707" y="84300"/>
                </a:lnTo>
                <a:lnTo>
                  <a:pt x="35633" y="83307"/>
                </a:lnTo>
                <a:close/>
              </a:path>
              <a:path extrusionOk="0" h="120000" w="120000">
                <a:moveTo>
                  <a:pt x="36716" y="84309"/>
                </a:moveTo>
                <a:lnTo>
                  <a:pt x="37476" y="85410"/>
                </a:lnTo>
                <a:lnTo>
                  <a:pt x="37905" y="85410"/>
                </a:lnTo>
                <a:lnTo>
                  <a:pt x="36716" y="84309"/>
                </a:lnTo>
                <a:close/>
              </a:path>
              <a:path extrusionOk="0" h="120000" w="120000">
                <a:moveTo>
                  <a:pt x="83747" y="83391"/>
                </a:moveTo>
                <a:lnTo>
                  <a:pt x="82776" y="84309"/>
                </a:lnTo>
                <a:lnTo>
                  <a:pt x="82077" y="85295"/>
                </a:lnTo>
                <a:lnTo>
                  <a:pt x="83747" y="83391"/>
                </a:lnTo>
                <a:close/>
              </a:path>
              <a:path extrusionOk="0" h="120000" w="120000">
                <a:moveTo>
                  <a:pt x="117703" y="83391"/>
                </a:moveTo>
                <a:lnTo>
                  <a:pt x="83747" y="83391"/>
                </a:lnTo>
                <a:lnTo>
                  <a:pt x="82077" y="85295"/>
                </a:lnTo>
                <a:lnTo>
                  <a:pt x="116947" y="85295"/>
                </a:lnTo>
                <a:lnTo>
                  <a:pt x="117703" y="83391"/>
                </a:lnTo>
                <a:close/>
              </a:path>
              <a:path extrusionOk="0" h="120000" w="120000">
                <a:moveTo>
                  <a:pt x="36021" y="83307"/>
                </a:moveTo>
                <a:lnTo>
                  <a:pt x="35633" y="83307"/>
                </a:lnTo>
                <a:lnTo>
                  <a:pt x="36716" y="84309"/>
                </a:lnTo>
                <a:lnTo>
                  <a:pt x="36021" y="83307"/>
                </a:lnTo>
                <a:close/>
              </a:path>
              <a:path extrusionOk="0" h="120000" w="120000">
                <a:moveTo>
                  <a:pt x="85406" y="80593"/>
                </a:moveTo>
                <a:lnTo>
                  <a:pt x="82780" y="84300"/>
                </a:lnTo>
                <a:lnTo>
                  <a:pt x="83747" y="83391"/>
                </a:lnTo>
                <a:lnTo>
                  <a:pt x="117703" y="83391"/>
                </a:lnTo>
                <a:lnTo>
                  <a:pt x="117941" y="82792"/>
                </a:lnTo>
                <a:lnTo>
                  <a:pt x="118189" y="81823"/>
                </a:lnTo>
                <a:lnTo>
                  <a:pt x="84918" y="81823"/>
                </a:lnTo>
                <a:lnTo>
                  <a:pt x="85406" y="80593"/>
                </a:lnTo>
                <a:close/>
              </a:path>
              <a:path extrusionOk="0" h="120000" w="120000">
                <a:moveTo>
                  <a:pt x="86210" y="79457"/>
                </a:moveTo>
                <a:lnTo>
                  <a:pt x="85406" y="80593"/>
                </a:lnTo>
                <a:lnTo>
                  <a:pt x="84918" y="81823"/>
                </a:lnTo>
                <a:lnTo>
                  <a:pt x="86210" y="79457"/>
                </a:lnTo>
                <a:close/>
              </a:path>
              <a:path extrusionOk="0" h="120000" w="120000">
                <a:moveTo>
                  <a:pt x="118683" y="79457"/>
                </a:moveTo>
                <a:lnTo>
                  <a:pt x="86210" y="79457"/>
                </a:lnTo>
                <a:lnTo>
                  <a:pt x="84918" y="81823"/>
                </a:lnTo>
                <a:lnTo>
                  <a:pt x="118189" y="81823"/>
                </a:lnTo>
                <a:lnTo>
                  <a:pt x="118560" y="80393"/>
                </a:lnTo>
                <a:lnTo>
                  <a:pt x="118683" y="79457"/>
                </a:lnTo>
                <a:close/>
              </a:path>
              <a:path extrusionOk="0" h="120000" w="120000">
                <a:moveTo>
                  <a:pt x="33437" y="79572"/>
                </a:moveTo>
                <a:lnTo>
                  <a:pt x="34582" y="81697"/>
                </a:lnTo>
                <a:lnTo>
                  <a:pt x="34130" y="80593"/>
                </a:lnTo>
                <a:lnTo>
                  <a:pt x="33437" y="79572"/>
                </a:lnTo>
                <a:close/>
              </a:path>
              <a:path extrusionOk="0" h="120000" w="120000">
                <a:moveTo>
                  <a:pt x="34108" y="80540"/>
                </a:moveTo>
                <a:lnTo>
                  <a:pt x="34582" y="81697"/>
                </a:lnTo>
                <a:lnTo>
                  <a:pt x="34907" y="81697"/>
                </a:lnTo>
                <a:lnTo>
                  <a:pt x="34108" y="80540"/>
                </a:lnTo>
                <a:close/>
              </a:path>
              <a:path extrusionOk="0" h="120000" w="120000">
                <a:moveTo>
                  <a:pt x="86992" y="76592"/>
                </a:moveTo>
                <a:lnTo>
                  <a:pt x="85406" y="80593"/>
                </a:lnTo>
                <a:lnTo>
                  <a:pt x="86210" y="79457"/>
                </a:lnTo>
                <a:lnTo>
                  <a:pt x="118683" y="79457"/>
                </a:lnTo>
                <a:lnTo>
                  <a:pt x="118901" y="77827"/>
                </a:lnTo>
                <a:lnTo>
                  <a:pt x="86830" y="77827"/>
                </a:lnTo>
                <a:lnTo>
                  <a:pt x="86992" y="76592"/>
                </a:lnTo>
                <a:close/>
              </a:path>
              <a:path extrusionOk="0" h="120000" w="120000">
                <a:moveTo>
                  <a:pt x="33710" y="79572"/>
                </a:moveTo>
                <a:lnTo>
                  <a:pt x="34108" y="80540"/>
                </a:lnTo>
                <a:lnTo>
                  <a:pt x="33710" y="79572"/>
                </a:lnTo>
                <a:close/>
              </a:path>
              <a:path extrusionOk="0" h="120000" w="120000">
                <a:moveTo>
                  <a:pt x="31958" y="75301"/>
                </a:moveTo>
                <a:lnTo>
                  <a:pt x="32644" y="77827"/>
                </a:lnTo>
                <a:lnTo>
                  <a:pt x="32475" y="76564"/>
                </a:lnTo>
                <a:lnTo>
                  <a:pt x="31958" y="75301"/>
                </a:lnTo>
                <a:close/>
              </a:path>
              <a:path extrusionOk="0" h="120000" w="120000">
                <a:moveTo>
                  <a:pt x="32475" y="76564"/>
                </a:moveTo>
                <a:lnTo>
                  <a:pt x="32644" y="77827"/>
                </a:lnTo>
                <a:lnTo>
                  <a:pt x="32993" y="77827"/>
                </a:lnTo>
                <a:lnTo>
                  <a:pt x="32475" y="76564"/>
                </a:lnTo>
                <a:close/>
              </a:path>
              <a:path extrusionOk="0" h="120000" w="120000">
                <a:moveTo>
                  <a:pt x="87447" y="75439"/>
                </a:moveTo>
                <a:lnTo>
                  <a:pt x="86992" y="76592"/>
                </a:lnTo>
                <a:lnTo>
                  <a:pt x="86830" y="77827"/>
                </a:lnTo>
                <a:lnTo>
                  <a:pt x="87447" y="75439"/>
                </a:lnTo>
                <a:close/>
              </a:path>
              <a:path extrusionOk="0" h="120000" w="120000">
                <a:moveTo>
                  <a:pt x="119219" y="75439"/>
                </a:moveTo>
                <a:lnTo>
                  <a:pt x="87447" y="75439"/>
                </a:lnTo>
                <a:lnTo>
                  <a:pt x="86830" y="77827"/>
                </a:lnTo>
                <a:lnTo>
                  <a:pt x="118901" y="77827"/>
                </a:lnTo>
                <a:lnTo>
                  <a:pt x="119219" y="75439"/>
                </a:lnTo>
                <a:close/>
              </a:path>
              <a:path extrusionOk="0" h="120000" w="120000">
                <a:moveTo>
                  <a:pt x="119488" y="70969"/>
                </a:moveTo>
                <a:lnTo>
                  <a:pt x="87731" y="70969"/>
                </a:lnTo>
                <a:lnTo>
                  <a:pt x="87678" y="73020"/>
                </a:lnTo>
                <a:lnTo>
                  <a:pt x="86992" y="76592"/>
                </a:lnTo>
                <a:lnTo>
                  <a:pt x="87447" y="75439"/>
                </a:lnTo>
                <a:lnTo>
                  <a:pt x="119219" y="75439"/>
                </a:lnTo>
                <a:lnTo>
                  <a:pt x="119474" y="73535"/>
                </a:lnTo>
                <a:lnTo>
                  <a:pt x="119488" y="73020"/>
                </a:lnTo>
                <a:lnTo>
                  <a:pt x="87678" y="73020"/>
                </a:lnTo>
                <a:lnTo>
                  <a:pt x="87597" y="71993"/>
                </a:lnTo>
                <a:lnTo>
                  <a:pt x="119516" y="71993"/>
                </a:lnTo>
                <a:lnTo>
                  <a:pt x="119488" y="70969"/>
                </a:lnTo>
                <a:close/>
              </a:path>
              <a:path extrusionOk="0" h="120000" w="120000">
                <a:moveTo>
                  <a:pt x="32308" y="75301"/>
                </a:moveTo>
                <a:lnTo>
                  <a:pt x="31958" y="75301"/>
                </a:lnTo>
                <a:lnTo>
                  <a:pt x="32475" y="76564"/>
                </a:lnTo>
                <a:lnTo>
                  <a:pt x="32308" y="75301"/>
                </a:lnTo>
                <a:close/>
              </a:path>
              <a:path extrusionOk="0" h="120000" w="120000">
                <a:moveTo>
                  <a:pt x="31864" y="71982"/>
                </a:moveTo>
                <a:lnTo>
                  <a:pt x="31783" y="73020"/>
                </a:lnTo>
                <a:lnTo>
                  <a:pt x="31864" y="71982"/>
                </a:lnTo>
                <a:close/>
              </a:path>
              <a:path extrusionOk="0" h="120000" w="120000">
                <a:moveTo>
                  <a:pt x="119246" y="67887"/>
                </a:moveTo>
                <a:lnTo>
                  <a:pt x="87274" y="67887"/>
                </a:lnTo>
                <a:lnTo>
                  <a:pt x="87502" y="69338"/>
                </a:lnTo>
                <a:lnTo>
                  <a:pt x="87515" y="70969"/>
                </a:lnTo>
                <a:lnTo>
                  <a:pt x="87597" y="71993"/>
                </a:lnTo>
                <a:lnTo>
                  <a:pt x="87731" y="70969"/>
                </a:lnTo>
                <a:lnTo>
                  <a:pt x="119488" y="70969"/>
                </a:lnTo>
                <a:lnTo>
                  <a:pt x="119246" y="67887"/>
                </a:lnTo>
                <a:close/>
              </a:path>
              <a:path extrusionOk="0" h="120000" w="120000">
                <a:moveTo>
                  <a:pt x="31943" y="70969"/>
                </a:moveTo>
                <a:lnTo>
                  <a:pt x="31864" y="71982"/>
                </a:lnTo>
                <a:lnTo>
                  <a:pt x="31943" y="70969"/>
                </a:lnTo>
                <a:close/>
              </a:path>
              <a:path extrusionOk="0" h="120000" w="120000">
                <a:moveTo>
                  <a:pt x="32187" y="67887"/>
                </a:moveTo>
                <a:lnTo>
                  <a:pt x="31972" y="69338"/>
                </a:lnTo>
                <a:lnTo>
                  <a:pt x="32125" y="68665"/>
                </a:lnTo>
                <a:lnTo>
                  <a:pt x="32187" y="67887"/>
                </a:lnTo>
                <a:close/>
              </a:path>
              <a:path extrusionOk="0" h="120000" w="120000">
                <a:moveTo>
                  <a:pt x="32125" y="68665"/>
                </a:moveTo>
                <a:lnTo>
                  <a:pt x="31972" y="69338"/>
                </a:lnTo>
                <a:lnTo>
                  <a:pt x="32125" y="68665"/>
                </a:lnTo>
                <a:close/>
              </a:path>
              <a:path extrusionOk="0" h="120000" w="120000">
                <a:moveTo>
                  <a:pt x="87329" y="68589"/>
                </a:moveTo>
                <a:lnTo>
                  <a:pt x="87388" y="69338"/>
                </a:lnTo>
                <a:lnTo>
                  <a:pt x="87329" y="68589"/>
                </a:lnTo>
                <a:close/>
              </a:path>
              <a:path extrusionOk="0" h="120000" w="120000">
                <a:moveTo>
                  <a:pt x="87274" y="67887"/>
                </a:moveTo>
                <a:lnTo>
                  <a:pt x="87346" y="68665"/>
                </a:lnTo>
                <a:lnTo>
                  <a:pt x="87502" y="69338"/>
                </a:lnTo>
                <a:lnTo>
                  <a:pt x="87274" y="67887"/>
                </a:lnTo>
                <a:close/>
              </a:path>
              <a:path extrusionOk="0" h="120000" w="120000">
                <a:moveTo>
                  <a:pt x="32303" y="67887"/>
                </a:moveTo>
                <a:lnTo>
                  <a:pt x="32125" y="68665"/>
                </a:lnTo>
                <a:lnTo>
                  <a:pt x="32303" y="67887"/>
                </a:lnTo>
                <a:close/>
              </a:path>
              <a:path extrusionOk="0" h="120000" w="120000">
                <a:moveTo>
                  <a:pt x="118806" y="64519"/>
                </a:moveTo>
                <a:lnTo>
                  <a:pt x="86384" y="64519"/>
                </a:lnTo>
                <a:lnTo>
                  <a:pt x="86830" y="65951"/>
                </a:lnTo>
                <a:lnTo>
                  <a:pt x="86812" y="66361"/>
                </a:lnTo>
                <a:lnTo>
                  <a:pt x="87329" y="68589"/>
                </a:lnTo>
                <a:lnTo>
                  <a:pt x="87274" y="67887"/>
                </a:lnTo>
                <a:lnTo>
                  <a:pt x="119246" y="67887"/>
                </a:lnTo>
                <a:lnTo>
                  <a:pt x="119125" y="66361"/>
                </a:lnTo>
                <a:lnTo>
                  <a:pt x="118896" y="64909"/>
                </a:lnTo>
                <a:lnTo>
                  <a:pt x="118806" y="64519"/>
                </a:lnTo>
                <a:close/>
              </a:path>
              <a:path extrusionOk="0" h="120000" w="120000">
                <a:moveTo>
                  <a:pt x="33075" y="64519"/>
                </a:moveTo>
                <a:lnTo>
                  <a:pt x="32644" y="65951"/>
                </a:lnTo>
                <a:lnTo>
                  <a:pt x="32895" y="65310"/>
                </a:lnTo>
                <a:lnTo>
                  <a:pt x="33075" y="64519"/>
                </a:lnTo>
                <a:close/>
              </a:path>
              <a:path extrusionOk="0" h="120000" w="120000">
                <a:moveTo>
                  <a:pt x="32895" y="65310"/>
                </a:moveTo>
                <a:lnTo>
                  <a:pt x="32644" y="65951"/>
                </a:lnTo>
                <a:lnTo>
                  <a:pt x="32895" y="65310"/>
                </a:lnTo>
                <a:close/>
              </a:path>
              <a:path extrusionOk="0" h="120000" w="120000">
                <a:moveTo>
                  <a:pt x="86551" y="65239"/>
                </a:moveTo>
                <a:lnTo>
                  <a:pt x="86715" y="65951"/>
                </a:lnTo>
                <a:lnTo>
                  <a:pt x="86551" y="65239"/>
                </a:lnTo>
                <a:close/>
              </a:path>
              <a:path extrusionOk="0" h="120000" w="120000">
                <a:moveTo>
                  <a:pt x="86384" y="64519"/>
                </a:moveTo>
                <a:lnTo>
                  <a:pt x="86579" y="65310"/>
                </a:lnTo>
                <a:lnTo>
                  <a:pt x="86830" y="65951"/>
                </a:lnTo>
                <a:lnTo>
                  <a:pt x="86384" y="64519"/>
                </a:lnTo>
                <a:close/>
              </a:path>
              <a:path extrusionOk="0" h="120000" w="120000">
                <a:moveTo>
                  <a:pt x="33202" y="64519"/>
                </a:moveTo>
                <a:lnTo>
                  <a:pt x="32895" y="65310"/>
                </a:lnTo>
                <a:lnTo>
                  <a:pt x="33202" y="64519"/>
                </a:lnTo>
                <a:close/>
              </a:path>
              <a:path extrusionOk="0" h="120000" w="120000">
                <a:moveTo>
                  <a:pt x="118066" y="61291"/>
                </a:moveTo>
                <a:lnTo>
                  <a:pt x="85013" y="61291"/>
                </a:lnTo>
                <a:lnTo>
                  <a:pt x="85604" y="62564"/>
                </a:lnTo>
                <a:lnTo>
                  <a:pt x="86551" y="65239"/>
                </a:lnTo>
                <a:lnTo>
                  <a:pt x="86384" y="64519"/>
                </a:lnTo>
                <a:lnTo>
                  <a:pt x="118806" y="64519"/>
                </a:lnTo>
                <a:lnTo>
                  <a:pt x="118066" y="61291"/>
                </a:lnTo>
                <a:close/>
              </a:path>
              <a:path extrusionOk="0" h="120000" w="120000">
                <a:moveTo>
                  <a:pt x="34461" y="61291"/>
                </a:moveTo>
                <a:lnTo>
                  <a:pt x="33855" y="62564"/>
                </a:lnTo>
                <a:lnTo>
                  <a:pt x="34235" y="61874"/>
                </a:lnTo>
                <a:lnTo>
                  <a:pt x="34461" y="61291"/>
                </a:lnTo>
                <a:close/>
              </a:path>
              <a:path extrusionOk="0" h="120000" w="120000">
                <a:moveTo>
                  <a:pt x="34235" y="61874"/>
                </a:moveTo>
                <a:lnTo>
                  <a:pt x="33855" y="62564"/>
                </a:lnTo>
                <a:lnTo>
                  <a:pt x="34235" y="61874"/>
                </a:lnTo>
                <a:close/>
              </a:path>
              <a:path extrusionOk="0" h="120000" w="120000">
                <a:moveTo>
                  <a:pt x="85272" y="61958"/>
                </a:moveTo>
                <a:lnTo>
                  <a:pt x="85507" y="62564"/>
                </a:lnTo>
                <a:lnTo>
                  <a:pt x="85272" y="61958"/>
                </a:lnTo>
                <a:close/>
              </a:path>
              <a:path extrusionOk="0" h="120000" w="120000">
                <a:moveTo>
                  <a:pt x="85013" y="61291"/>
                </a:moveTo>
                <a:lnTo>
                  <a:pt x="85272" y="61958"/>
                </a:lnTo>
                <a:lnTo>
                  <a:pt x="85604" y="62564"/>
                </a:lnTo>
                <a:lnTo>
                  <a:pt x="85013" y="61291"/>
                </a:lnTo>
                <a:close/>
              </a:path>
              <a:path extrusionOk="0" h="120000" w="120000">
                <a:moveTo>
                  <a:pt x="117143" y="58146"/>
                </a:moveTo>
                <a:lnTo>
                  <a:pt x="83180" y="58146"/>
                </a:lnTo>
                <a:lnTo>
                  <a:pt x="83881" y="59261"/>
                </a:lnTo>
                <a:lnTo>
                  <a:pt x="85272" y="61958"/>
                </a:lnTo>
                <a:lnTo>
                  <a:pt x="85013" y="61291"/>
                </a:lnTo>
                <a:lnTo>
                  <a:pt x="118066" y="61291"/>
                </a:lnTo>
                <a:lnTo>
                  <a:pt x="117791" y="60103"/>
                </a:lnTo>
                <a:lnTo>
                  <a:pt x="117347" y="58672"/>
                </a:lnTo>
                <a:lnTo>
                  <a:pt x="117143" y="58146"/>
                </a:lnTo>
                <a:close/>
              </a:path>
              <a:path extrusionOk="0" h="120000" w="120000">
                <a:moveTo>
                  <a:pt x="34554" y="61291"/>
                </a:moveTo>
                <a:lnTo>
                  <a:pt x="34235" y="61874"/>
                </a:lnTo>
                <a:lnTo>
                  <a:pt x="34554" y="61291"/>
                </a:lnTo>
                <a:close/>
              </a:path>
              <a:path extrusionOk="0" h="120000" w="120000">
                <a:moveTo>
                  <a:pt x="36279" y="58146"/>
                </a:moveTo>
                <a:lnTo>
                  <a:pt x="35538" y="59335"/>
                </a:lnTo>
                <a:lnTo>
                  <a:pt x="35914" y="58812"/>
                </a:lnTo>
                <a:lnTo>
                  <a:pt x="36279" y="58146"/>
                </a:lnTo>
                <a:close/>
              </a:path>
              <a:path extrusionOk="0" h="120000" w="120000">
                <a:moveTo>
                  <a:pt x="35914" y="58812"/>
                </a:moveTo>
                <a:lnTo>
                  <a:pt x="35538" y="59335"/>
                </a:lnTo>
                <a:lnTo>
                  <a:pt x="35914" y="58812"/>
                </a:lnTo>
                <a:close/>
              </a:path>
              <a:path extrusionOk="0" h="120000" w="120000">
                <a:moveTo>
                  <a:pt x="83485" y="58699"/>
                </a:moveTo>
                <a:lnTo>
                  <a:pt x="83793" y="59261"/>
                </a:lnTo>
                <a:lnTo>
                  <a:pt x="83485" y="58699"/>
                </a:lnTo>
                <a:close/>
              </a:path>
              <a:path extrusionOk="0" h="120000" w="120000">
                <a:moveTo>
                  <a:pt x="83180" y="58146"/>
                </a:moveTo>
                <a:lnTo>
                  <a:pt x="83564" y="58812"/>
                </a:lnTo>
                <a:lnTo>
                  <a:pt x="83881" y="59261"/>
                </a:lnTo>
                <a:lnTo>
                  <a:pt x="83180" y="58146"/>
                </a:lnTo>
                <a:close/>
              </a:path>
              <a:path extrusionOk="0" h="120000" w="120000">
                <a:moveTo>
                  <a:pt x="36393" y="58146"/>
                </a:moveTo>
                <a:lnTo>
                  <a:pt x="35914" y="58812"/>
                </a:lnTo>
                <a:lnTo>
                  <a:pt x="36393" y="58146"/>
                </a:lnTo>
                <a:close/>
              </a:path>
              <a:path extrusionOk="0" h="120000" w="120000">
                <a:moveTo>
                  <a:pt x="113882" y="50814"/>
                </a:moveTo>
                <a:lnTo>
                  <a:pt x="77917" y="50814"/>
                </a:lnTo>
                <a:lnTo>
                  <a:pt x="78833" y="51961"/>
                </a:lnTo>
                <a:lnTo>
                  <a:pt x="83485" y="58699"/>
                </a:lnTo>
                <a:lnTo>
                  <a:pt x="83180" y="58146"/>
                </a:lnTo>
                <a:lnTo>
                  <a:pt x="117143" y="58146"/>
                </a:lnTo>
                <a:lnTo>
                  <a:pt x="115526" y="54012"/>
                </a:lnTo>
                <a:lnTo>
                  <a:pt x="114939" y="52739"/>
                </a:lnTo>
                <a:lnTo>
                  <a:pt x="113882" y="50814"/>
                </a:lnTo>
                <a:close/>
              </a:path>
              <a:path extrusionOk="0" h="120000" w="120000">
                <a:moveTo>
                  <a:pt x="41596" y="50898"/>
                </a:moveTo>
                <a:lnTo>
                  <a:pt x="40735" y="51961"/>
                </a:lnTo>
                <a:lnTo>
                  <a:pt x="41227" y="51413"/>
                </a:lnTo>
                <a:lnTo>
                  <a:pt x="41596" y="50898"/>
                </a:lnTo>
                <a:close/>
              </a:path>
              <a:path extrusionOk="0" h="120000" w="120000">
                <a:moveTo>
                  <a:pt x="41225" y="51417"/>
                </a:moveTo>
                <a:lnTo>
                  <a:pt x="40735" y="51961"/>
                </a:lnTo>
                <a:lnTo>
                  <a:pt x="41225" y="51417"/>
                </a:lnTo>
                <a:close/>
              </a:path>
              <a:path extrusionOk="0" h="120000" w="120000">
                <a:moveTo>
                  <a:pt x="78339" y="51413"/>
                </a:moveTo>
                <a:lnTo>
                  <a:pt x="78726" y="51961"/>
                </a:lnTo>
                <a:lnTo>
                  <a:pt x="78339" y="51413"/>
                </a:lnTo>
                <a:close/>
              </a:path>
              <a:path extrusionOk="0" h="120000" w="120000">
                <a:moveTo>
                  <a:pt x="77917" y="50814"/>
                </a:moveTo>
                <a:lnTo>
                  <a:pt x="78343" y="51417"/>
                </a:lnTo>
                <a:lnTo>
                  <a:pt x="78833" y="51961"/>
                </a:lnTo>
                <a:lnTo>
                  <a:pt x="77917" y="50814"/>
                </a:lnTo>
                <a:close/>
              </a:path>
              <a:path extrusionOk="0" h="120000" w="120000">
                <a:moveTo>
                  <a:pt x="41691" y="50898"/>
                </a:moveTo>
                <a:lnTo>
                  <a:pt x="41225" y="51417"/>
                </a:lnTo>
                <a:lnTo>
                  <a:pt x="41691" y="50898"/>
                </a:lnTo>
                <a:close/>
              </a:path>
              <a:path extrusionOk="0" h="120000" w="120000">
                <a:moveTo>
                  <a:pt x="109544" y="43998"/>
                </a:moveTo>
                <a:lnTo>
                  <a:pt x="71670" y="43998"/>
                </a:lnTo>
                <a:lnTo>
                  <a:pt x="71953" y="44302"/>
                </a:lnTo>
                <a:lnTo>
                  <a:pt x="78339" y="51413"/>
                </a:lnTo>
                <a:lnTo>
                  <a:pt x="77917" y="50814"/>
                </a:lnTo>
                <a:lnTo>
                  <a:pt x="113882" y="50814"/>
                </a:lnTo>
                <a:lnTo>
                  <a:pt x="112515" y="48321"/>
                </a:lnTo>
                <a:lnTo>
                  <a:pt x="111764" y="47144"/>
                </a:lnTo>
                <a:lnTo>
                  <a:pt x="109544" y="43998"/>
                </a:lnTo>
                <a:close/>
              </a:path>
              <a:path extrusionOk="0" h="120000" w="120000">
                <a:moveTo>
                  <a:pt x="71819" y="44165"/>
                </a:moveTo>
                <a:close/>
              </a:path>
              <a:path extrusionOk="0" h="120000" w="120000">
                <a:moveTo>
                  <a:pt x="78332" y="7394"/>
                </a:moveTo>
                <a:lnTo>
                  <a:pt x="75023" y="7394"/>
                </a:lnTo>
                <a:lnTo>
                  <a:pt x="73206" y="11969"/>
                </a:lnTo>
                <a:lnTo>
                  <a:pt x="72720" y="13010"/>
                </a:lnTo>
                <a:lnTo>
                  <a:pt x="59780" y="31308"/>
                </a:lnTo>
                <a:lnTo>
                  <a:pt x="64091" y="36109"/>
                </a:lnTo>
                <a:lnTo>
                  <a:pt x="71819" y="44165"/>
                </a:lnTo>
                <a:lnTo>
                  <a:pt x="109544" y="43998"/>
                </a:lnTo>
                <a:lnTo>
                  <a:pt x="105798" y="38697"/>
                </a:lnTo>
                <a:lnTo>
                  <a:pt x="104950" y="37625"/>
                </a:lnTo>
                <a:lnTo>
                  <a:pt x="97492" y="29346"/>
                </a:lnTo>
                <a:lnTo>
                  <a:pt x="89913" y="21457"/>
                </a:lnTo>
                <a:lnTo>
                  <a:pt x="83923" y="14788"/>
                </a:lnTo>
                <a:lnTo>
                  <a:pt x="83033" y="13800"/>
                </a:lnTo>
                <a:lnTo>
                  <a:pt x="78829" y="7950"/>
                </a:lnTo>
                <a:lnTo>
                  <a:pt x="78332" y="7394"/>
                </a:lnTo>
                <a:close/>
              </a:path>
              <a:path extrusionOk="0" h="120000" w="120000">
                <a:moveTo>
                  <a:pt x="75023" y="7394"/>
                </a:moveTo>
                <a:lnTo>
                  <a:pt x="44545" y="7394"/>
                </a:lnTo>
                <a:lnTo>
                  <a:pt x="46362" y="11969"/>
                </a:lnTo>
                <a:lnTo>
                  <a:pt x="59780" y="31308"/>
                </a:lnTo>
                <a:lnTo>
                  <a:pt x="62639" y="28136"/>
                </a:lnTo>
                <a:lnTo>
                  <a:pt x="75023" y="7394"/>
                </a:lnTo>
                <a:close/>
              </a:path>
              <a:path extrusionOk="0" h="120000" w="120000">
                <a:moveTo>
                  <a:pt x="90104" y="21658"/>
                </a:moveTo>
                <a:close/>
              </a:path>
              <a:path extrusionOk="0" h="120000" w="120000">
                <a:moveTo>
                  <a:pt x="47259" y="13800"/>
                </a:moveTo>
                <a:lnTo>
                  <a:pt x="36533" y="13800"/>
                </a:lnTo>
                <a:lnTo>
                  <a:pt x="35727" y="14788"/>
                </a:lnTo>
                <a:lnTo>
                  <a:pt x="29462" y="21658"/>
                </a:lnTo>
                <a:lnTo>
                  <a:pt x="51955" y="21457"/>
                </a:lnTo>
                <a:lnTo>
                  <a:pt x="50063" y="18870"/>
                </a:lnTo>
                <a:lnTo>
                  <a:pt x="49162" y="17428"/>
                </a:lnTo>
                <a:lnTo>
                  <a:pt x="47259" y="13800"/>
                </a:lnTo>
                <a:close/>
              </a:path>
              <a:path extrusionOk="0" h="120000" w="120000">
                <a:moveTo>
                  <a:pt x="89924" y="21457"/>
                </a:moveTo>
                <a:close/>
              </a:path>
              <a:path extrusionOk="0" h="120000" w="120000">
                <a:moveTo>
                  <a:pt x="36081" y="14302"/>
                </a:moveTo>
                <a:lnTo>
                  <a:pt x="35646" y="14788"/>
                </a:lnTo>
                <a:lnTo>
                  <a:pt x="36081" y="14302"/>
                </a:lnTo>
                <a:close/>
              </a:path>
              <a:path extrusionOk="0" h="120000" w="120000">
                <a:moveTo>
                  <a:pt x="36533" y="13800"/>
                </a:moveTo>
                <a:lnTo>
                  <a:pt x="36081" y="14302"/>
                </a:lnTo>
                <a:lnTo>
                  <a:pt x="35727" y="14788"/>
                </a:lnTo>
                <a:lnTo>
                  <a:pt x="36533" y="13800"/>
                </a:lnTo>
                <a:close/>
              </a:path>
              <a:path extrusionOk="0" h="120000" w="120000">
                <a:moveTo>
                  <a:pt x="83033" y="13800"/>
                </a:moveTo>
                <a:lnTo>
                  <a:pt x="83826" y="14788"/>
                </a:lnTo>
                <a:lnTo>
                  <a:pt x="83413" y="14223"/>
                </a:lnTo>
                <a:lnTo>
                  <a:pt x="83033" y="13800"/>
                </a:lnTo>
                <a:close/>
              </a:path>
              <a:path extrusionOk="0" h="120000" w="120000">
                <a:moveTo>
                  <a:pt x="83413" y="14223"/>
                </a:moveTo>
                <a:lnTo>
                  <a:pt x="83826" y="14788"/>
                </a:lnTo>
                <a:lnTo>
                  <a:pt x="83413" y="14223"/>
                </a:lnTo>
                <a:close/>
              </a:path>
              <a:path extrusionOk="0" h="120000" w="120000">
                <a:moveTo>
                  <a:pt x="41295" y="7170"/>
                </a:moveTo>
                <a:lnTo>
                  <a:pt x="36081" y="14302"/>
                </a:lnTo>
                <a:lnTo>
                  <a:pt x="36533" y="13800"/>
                </a:lnTo>
                <a:lnTo>
                  <a:pt x="47259" y="13800"/>
                </a:lnTo>
                <a:lnTo>
                  <a:pt x="46846" y="13010"/>
                </a:lnTo>
                <a:lnTo>
                  <a:pt x="46362" y="11969"/>
                </a:lnTo>
                <a:lnTo>
                  <a:pt x="44765" y="7950"/>
                </a:lnTo>
                <a:lnTo>
                  <a:pt x="40882" y="7950"/>
                </a:lnTo>
                <a:lnTo>
                  <a:pt x="41295" y="7170"/>
                </a:lnTo>
                <a:close/>
              </a:path>
              <a:path extrusionOk="0" h="120000" w="120000">
                <a:moveTo>
                  <a:pt x="83105" y="13800"/>
                </a:moveTo>
                <a:lnTo>
                  <a:pt x="83413" y="14223"/>
                </a:lnTo>
                <a:lnTo>
                  <a:pt x="83105" y="13800"/>
                </a:lnTo>
                <a:close/>
              </a:path>
              <a:path extrusionOk="0" h="120000" w="120000">
                <a:moveTo>
                  <a:pt x="41785" y="6499"/>
                </a:moveTo>
                <a:lnTo>
                  <a:pt x="41295" y="7170"/>
                </a:lnTo>
                <a:lnTo>
                  <a:pt x="40882" y="7950"/>
                </a:lnTo>
                <a:lnTo>
                  <a:pt x="41785" y="6499"/>
                </a:lnTo>
                <a:close/>
              </a:path>
              <a:path extrusionOk="0" h="120000" w="120000">
                <a:moveTo>
                  <a:pt x="77770" y="6499"/>
                </a:moveTo>
                <a:lnTo>
                  <a:pt x="41785" y="6499"/>
                </a:lnTo>
                <a:lnTo>
                  <a:pt x="40882" y="7950"/>
                </a:lnTo>
                <a:lnTo>
                  <a:pt x="44765" y="7950"/>
                </a:lnTo>
                <a:lnTo>
                  <a:pt x="44545" y="7394"/>
                </a:lnTo>
                <a:lnTo>
                  <a:pt x="78332" y="7394"/>
                </a:lnTo>
                <a:lnTo>
                  <a:pt x="77770" y="6499"/>
                </a:lnTo>
                <a:close/>
              </a:path>
              <a:path extrusionOk="0" h="120000" w="120000">
                <a:moveTo>
                  <a:pt x="77770" y="6499"/>
                </a:moveTo>
                <a:lnTo>
                  <a:pt x="78684" y="7950"/>
                </a:lnTo>
                <a:lnTo>
                  <a:pt x="78260" y="7170"/>
                </a:lnTo>
                <a:lnTo>
                  <a:pt x="77770" y="6499"/>
                </a:lnTo>
                <a:close/>
              </a:path>
              <a:path extrusionOk="0" h="120000" w="120000">
                <a:moveTo>
                  <a:pt x="78308" y="7237"/>
                </a:moveTo>
                <a:lnTo>
                  <a:pt x="78684" y="7950"/>
                </a:lnTo>
                <a:lnTo>
                  <a:pt x="78308" y="7237"/>
                </a:lnTo>
                <a:close/>
              </a:path>
              <a:path extrusionOk="0" h="120000" w="120000">
                <a:moveTo>
                  <a:pt x="77919" y="6499"/>
                </a:moveTo>
                <a:lnTo>
                  <a:pt x="78308" y="7237"/>
                </a:lnTo>
                <a:lnTo>
                  <a:pt x="77919" y="6499"/>
                </a:lnTo>
                <a:close/>
              </a:path>
              <a:path extrusionOk="0" h="120000" w="120000">
                <a:moveTo>
                  <a:pt x="76904" y="4574"/>
                </a:moveTo>
                <a:lnTo>
                  <a:pt x="42662" y="4574"/>
                </a:lnTo>
                <a:lnTo>
                  <a:pt x="41295" y="7170"/>
                </a:lnTo>
                <a:lnTo>
                  <a:pt x="41785" y="6499"/>
                </a:lnTo>
                <a:lnTo>
                  <a:pt x="77919" y="6499"/>
                </a:lnTo>
                <a:lnTo>
                  <a:pt x="76904" y="4574"/>
                </a:lnTo>
                <a:close/>
              </a:path>
              <a:path extrusionOk="0" h="120000" w="120000">
                <a:moveTo>
                  <a:pt x="42924" y="4080"/>
                </a:moveTo>
                <a:lnTo>
                  <a:pt x="42662" y="4574"/>
                </a:lnTo>
                <a:lnTo>
                  <a:pt x="42924" y="4080"/>
                </a:lnTo>
                <a:close/>
              </a:path>
              <a:path extrusionOk="0" h="120000" w="120000">
                <a:moveTo>
                  <a:pt x="43211" y="3533"/>
                </a:moveTo>
                <a:lnTo>
                  <a:pt x="42924" y="4080"/>
                </a:lnTo>
                <a:lnTo>
                  <a:pt x="42728" y="4574"/>
                </a:lnTo>
                <a:lnTo>
                  <a:pt x="43211" y="3533"/>
                </a:lnTo>
                <a:close/>
              </a:path>
              <a:path extrusionOk="0" h="120000" w="120000">
                <a:moveTo>
                  <a:pt x="76355" y="3533"/>
                </a:moveTo>
                <a:lnTo>
                  <a:pt x="43211" y="3533"/>
                </a:lnTo>
                <a:lnTo>
                  <a:pt x="42728" y="4574"/>
                </a:lnTo>
                <a:lnTo>
                  <a:pt x="76840" y="4574"/>
                </a:lnTo>
                <a:lnTo>
                  <a:pt x="76355" y="3533"/>
                </a:lnTo>
                <a:close/>
              </a:path>
              <a:path extrusionOk="0" h="120000" w="120000">
                <a:moveTo>
                  <a:pt x="76355" y="3533"/>
                </a:moveTo>
                <a:lnTo>
                  <a:pt x="76840" y="4574"/>
                </a:lnTo>
                <a:lnTo>
                  <a:pt x="76643" y="4080"/>
                </a:lnTo>
                <a:lnTo>
                  <a:pt x="76355" y="3533"/>
                </a:lnTo>
                <a:close/>
              </a:path>
              <a:path extrusionOk="0" h="120000" w="120000">
                <a:moveTo>
                  <a:pt x="76643" y="4080"/>
                </a:moveTo>
                <a:lnTo>
                  <a:pt x="76840" y="4574"/>
                </a:lnTo>
                <a:lnTo>
                  <a:pt x="76643" y="4080"/>
                </a:lnTo>
                <a:close/>
              </a:path>
              <a:path extrusionOk="0" h="120000" w="120000">
                <a:moveTo>
                  <a:pt x="75023" y="0"/>
                </a:moveTo>
                <a:lnTo>
                  <a:pt x="44545" y="0"/>
                </a:lnTo>
                <a:lnTo>
                  <a:pt x="42924" y="4080"/>
                </a:lnTo>
                <a:lnTo>
                  <a:pt x="43211" y="3533"/>
                </a:lnTo>
                <a:lnTo>
                  <a:pt x="76427" y="3533"/>
                </a:lnTo>
                <a:lnTo>
                  <a:pt x="75023" y="0"/>
                </a:lnTo>
                <a:close/>
              </a:path>
              <a:path extrusionOk="0" h="120000" w="120000">
                <a:moveTo>
                  <a:pt x="76427" y="3533"/>
                </a:moveTo>
                <a:lnTo>
                  <a:pt x="76643" y="4080"/>
                </a:lnTo>
                <a:lnTo>
                  <a:pt x="76427" y="3533"/>
                </a:lnTo>
                <a:close/>
              </a:path>
            </a:pathLst>
          </a:custGeom>
          <a:solidFill>
            <a:srgbClr val="2A508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0" name="Google Shape;130;p9"/>
          <p:cNvSpPr/>
          <p:nvPr/>
        </p:nvSpPr>
        <p:spPr>
          <a:xfrm>
            <a:off x="1916910" y="3391389"/>
            <a:ext cx="71120" cy="109220"/>
          </a:xfrm>
          <a:custGeom>
            <a:rect b="b" l="l" r="r" t="t"/>
            <a:pathLst>
              <a:path extrusionOk="0" h="120000" w="120000">
                <a:moveTo>
                  <a:pt x="61256" y="0"/>
                </a:moveTo>
                <a:lnTo>
                  <a:pt x="58186" y="0"/>
                </a:lnTo>
                <a:lnTo>
                  <a:pt x="45218" y="21423"/>
                </a:lnTo>
                <a:lnTo>
                  <a:pt x="25647" y="39860"/>
                </a:lnTo>
                <a:lnTo>
                  <a:pt x="7798" y="58297"/>
                </a:lnTo>
                <a:lnTo>
                  <a:pt x="0" y="79721"/>
                </a:lnTo>
                <a:lnTo>
                  <a:pt x="4353" y="95202"/>
                </a:lnTo>
                <a:lnTo>
                  <a:pt x="16459" y="107878"/>
                </a:lnTo>
                <a:lnTo>
                  <a:pt x="34881" y="116441"/>
                </a:lnTo>
                <a:lnTo>
                  <a:pt x="58186" y="119585"/>
                </a:lnTo>
                <a:lnTo>
                  <a:pt x="81974" y="116160"/>
                </a:lnTo>
                <a:lnTo>
                  <a:pt x="101453" y="107128"/>
                </a:lnTo>
                <a:lnTo>
                  <a:pt x="114612" y="94359"/>
                </a:lnTo>
                <a:lnTo>
                  <a:pt x="119444" y="79721"/>
                </a:lnTo>
                <a:lnTo>
                  <a:pt x="111642" y="58297"/>
                </a:lnTo>
                <a:lnTo>
                  <a:pt x="93792" y="39860"/>
                </a:lnTo>
                <a:lnTo>
                  <a:pt x="74221" y="21423"/>
                </a:lnTo>
                <a:lnTo>
                  <a:pt x="61256" y="0"/>
                </a:lnTo>
                <a:close/>
              </a:path>
            </a:pathLst>
          </a:custGeom>
          <a:solidFill>
            <a:srgbClr val="A2D3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1" name="Google Shape;131;p9"/>
          <p:cNvSpPr/>
          <p:nvPr/>
        </p:nvSpPr>
        <p:spPr>
          <a:xfrm>
            <a:off x="1909699" y="3384127"/>
            <a:ext cx="85725" cy="123825"/>
          </a:xfrm>
          <a:custGeom>
            <a:rect b="b" l="l" r="r" t="t"/>
            <a:pathLst>
              <a:path extrusionOk="0" h="120000" w="120000">
                <a:moveTo>
                  <a:pt x="55832" y="30136"/>
                </a:moveTo>
                <a:lnTo>
                  <a:pt x="31575" y="30136"/>
                </a:lnTo>
                <a:lnTo>
                  <a:pt x="31284" y="30427"/>
                </a:lnTo>
                <a:lnTo>
                  <a:pt x="2178" y="65381"/>
                </a:lnTo>
                <a:lnTo>
                  <a:pt x="0" y="76963"/>
                </a:lnTo>
                <a:lnTo>
                  <a:pt x="4" y="77818"/>
                </a:lnTo>
                <a:lnTo>
                  <a:pt x="24174" y="111794"/>
                </a:lnTo>
                <a:lnTo>
                  <a:pt x="57877" y="119573"/>
                </a:lnTo>
                <a:lnTo>
                  <a:pt x="59009" y="119567"/>
                </a:lnTo>
                <a:lnTo>
                  <a:pt x="102707" y="105528"/>
                </a:lnTo>
                <a:lnTo>
                  <a:pt x="57758" y="105528"/>
                </a:lnTo>
                <a:lnTo>
                  <a:pt x="58340" y="105503"/>
                </a:lnTo>
                <a:lnTo>
                  <a:pt x="55981" y="105421"/>
                </a:lnTo>
                <a:lnTo>
                  <a:pt x="54807" y="105421"/>
                </a:lnTo>
                <a:lnTo>
                  <a:pt x="53753" y="105345"/>
                </a:lnTo>
                <a:lnTo>
                  <a:pt x="54092" y="105345"/>
                </a:lnTo>
                <a:lnTo>
                  <a:pt x="51393" y="105053"/>
                </a:lnTo>
                <a:lnTo>
                  <a:pt x="50974" y="105053"/>
                </a:lnTo>
                <a:lnTo>
                  <a:pt x="49850" y="104887"/>
                </a:lnTo>
                <a:lnTo>
                  <a:pt x="50098" y="104887"/>
                </a:lnTo>
                <a:lnTo>
                  <a:pt x="47283" y="104353"/>
                </a:lnTo>
                <a:lnTo>
                  <a:pt x="46283" y="104163"/>
                </a:lnTo>
                <a:lnTo>
                  <a:pt x="43946" y="103534"/>
                </a:lnTo>
                <a:lnTo>
                  <a:pt x="43744" y="103534"/>
                </a:lnTo>
                <a:lnTo>
                  <a:pt x="42630" y="103196"/>
                </a:lnTo>
                <a:lnTo>
                  <a:pt x="40464" y="102366"/>
                </a:lnTo>
                <a:lnTo>
                  <a:pt x="39500" y="102022"/>
                </a:lnTo>
                <a:lnTo>
                  <a:pt x="37739" y="101197"/>
                </a:lnTo>
                <a:lnTo>
                  <a:pt x="37544" y="101197"/>
                </a:lnTo>
                <a:lnTo>
                  <a:pt x="36368" y="100585"/>
                </a:lnTo>
                <a:lnTo>
                  <a:pt x="32188" y="97963"/>
                </a:lnTo>
                <a:lnTo>
                  <a:pt x="31875" y="97963"/>
                </a:lnTo>
                <a:lnTo>
                  <a:pt x="30469" y="96924"/>
                </a:lnTo>
                <a:lnTo>
                  <a:pt x="30733" y="96924"/>
                </a:lnTo>
                <a:lnTo>
                  <a:pt x="27081" y="93608"/>
                </a:lnTo>
                <a:lnTo>
                  <a:pt x="26147" y="92759"/>
                </a:lnTo>
                <a:lnTo>
                  <a:pt x="25055" y="91240"/>
                </a:lnTo>
                <a:lnTo>
                  <a:pt x="24638" y="90718"/>
                </a:lnTo>
                <a:lnTo>
                  <a:pt x="23468" y="88854"/>
                </a:lnTo>
                <a:lnTo>
                  <a:pt x="23025" y="88172"/>
                </a:lnTo>
                <a:lnTo>
                  <a:pt x="22121" y="86161"/>
                </a:lnTo>
                <a:lnTo>
                  <a:pt x="21933" y="85787"/>
                </a:lnTo>
                <a:lnTo>
                  <a:pt x="21898" y="85609"/>
                </a:lnTo>
                <a:lnTo>
                  <a:pt x="21196" y="83585"/>
                </a:lnTo>
                <a:lnTo>
                  <a:pt x="20932" y="82826"/>
                </a:lnTo>
                <a:lnTo>
                  <a:pt x="20584" y="80601"/>
                </a:lnTo>
                <a:lnTo>
                  <a:pt x="20354" y="77818"/>
                </a:lnTo>
                <a:lnTo>
                  <a:pt x="20668" y="73552"/>
                </a:lnTo>
                <a:lnTo>
                  <a:pt x="20744" y="72697"/>
                </a:lnTo>
                <a:lnTo>
                  <a:pt x="21660" y="69552"/>
                </a:lnTo>
                <a:lnTo>
                  <a:pt x="21876" y="68745"/>
                </a:lnTo>
                <a:lnTo>
                  <a:pt x="23353" y="65631"/>
                </a:lnTo>
                <a:lnTo>
                  <a:pt x="23651" y="64966"/>
                </a:lnTo>
                <a:lnTo>
                  <a:pt x="25692" y="61726"/>
                </a:lnTo>
                <a:lnTo>
                  <a:pt x="26001" y="61222"/>
                </a:lnTo>
                <a:lnTo>
                  <a:pt x="28497" y="57952"/>
                </a:lnTo>
                <a:lnTo>
                  <a:pt x="28805" y="57543"/>
                </a:lnTo>
                <a:lnTo>
                  <a:pt x="31757" y="54226"/>
                </a:lnTo>
                <a:lnTo>
                  <a:pt x="32081" y="53859"/>
                </a:lnTo>
                <a:lnTo>
                  <a:pt x="39666" y="46365"/>
                </a:lnTo>
                <a:lnTo>
                  <a:pt x="48023" y="38401"/>
                </a:lnTo>
                <a:lnTo>
                  <a:pt x="48326" y="38099"/>
                </a:lnTo>
                <a:lnTo>
                  <a:pt x="55832" y="30136"/>
                </a:lnTo>
                <a:close/>
              </a:path>
              <a:path extrusionOk="0" h="120000" w="120000">
                <a:moveTo>
                  <a:pt x="58340" y="105503"/>
                </a:moveTo>
                <a:lnTo>
                  <a:pt x="57758" y="105528"/>
                </a:lnTo>
                <a:lnTo>
                  <a:pt x="58897" y="105522"/>
                </a:lnTo>
                <a:lnTo>
                  <a:pt x="58340" y="105503"/>
                </a:lnTo>
                <a:close/>
              </a:path>
              <a:path extrusionOk="0" h="120000" w="120000">
                <a:moveTo>
                  <a:pt x="62454" y="105325"/>
                </a:moveTo>
                <a:lnTo>
                  <a:pt x="58340" y="105503"/>
                </a:lnTo>
                <a:lnTo>
                  <a:pt x="58897" y="105522"/>
                </a:lnTo>
                <a:lnTo>
                  <a:pt x="57758" y="105528"/>
                </a:lnTo>
                <a:lnTo>
                  <a:pt x="102707" y="105528"/>
                </a:lnTo>
                <a:lnTo>
                  <a:pt x="102875" y="105385"/>
                </a:lnTo>
                <a:lnTo>
                  <a:pt x="61925" y="105385"/>
                </a:lnTo>
                <a:lnTo>
                  <a:pt x="62454" y="105325"/>
                </a:lnTo>
                <a:close/>
              </a:path>
              <a:path extrusionOk="0" h="120000" w="120000">
                <a:moveTo>
                  <a:pt x="53753" y="105345"/>
                </a:moveTo>
                <a:lnTo>
                  <a:pt x="54807" y="105421"/>
                </a:lnTo>
                <a:lnTo>
                  <a:pt x="54251" y="105361"/>
                </a:lnTo>
                <a:lnTo>
                  <a:pt x="53753" y="105345"/>
                </a:lnTo>
                <a:close/>
              </a:path>
              <a:path extrusionOk="0" h="120000" w="120000">
                <a:moveTo>
                  <a:pt x="54251" y="105361"/>
                </a:moveTo>
                <a:lnTo>
                  <a:pt x="54807" y="105421"/>
                </a:lnTo>
                <a:lnTo>
                  <a:pt x="55981" y="105421"/>
                </a:lnTo>
                <a:lnTo>
                  <a:pt x="54251" y="105361"/>
                </a:lnTo>
                <a:close/>
              </a:path>
              <a:path extrusionOk="0" h="120000" w="120000">
                <a:moveTo>
                  <a:pt x="62971" y="105303"/>
                </a:moveTo>
                <a:lnTo>
                  <a:pt x="62454" y="105325"/>
                </a:lnTo>
                <a:lnTo>
                  <a:pt x="61925" y="105385"/>
                </a:lnTo>
                <a:lnTo>
                  <a:pt x="62971" y="105303"/>
                </a:lnTo>
                <a:close/>
              </a:path>
              <a:path extrusionOk="0" h="120000" w="120000">
                <a:moveTo>
                  <a:pt x="102973" y="105303"/>
                </a:moveTo>
                <a:lnTo>
                  <a:pt x="62971" y="105303"/>
                </a:lnTo>
                <a:lnTo>
                  <a:pt x="61925" y="105385"/>
                </a:lnTo>
                <a:lnTo>
                  <a:pt x="102875" y="105385"/>
                </a:lnTo>
                <a:close/>
              </a:path>
              <a:path extrusionOk="0" h="120000" w="120000">
                <a:moveTo>
                  <a:pt x="54092" y="105345"/>
                </a:moveTo>
                <a:lnTo>
                  <a:pt x="53753" y="105345"/>
                </a:lnTo>
                <a:lnTo>
                  <a:pt x="54251" y="105361"/>
                </a:lnTo>
                <a:close/>
              </a:path>
              <a:path extrusionOk="0" h="120000" w="120000">
                <a:moveTo>
                  <a:pt x="66413" y="104871"/>
                </a:moveTo>
                <a:lnTo>
                  <a:pt x="62454" y="105325"/>
                </a:lnTo>
                <a:lnTo>
                  <a:pt x="62971" y="105303"/>
                </a:lnTo>
                <a:lnTo>
                  <a:pt x="102973" y="105303"/>
                </a:lnTo>
                <a:lnTo>
                  <a:pt x="103358" y="104976"/>
                </a:lnTo>
                <a:lnTo>
                  <a:pt x="65870" y="104976"/>
                </a:lnTo>
                <a:lnTo>
                  <a:pt x="66413" y="104871"/>
                </a:lnTo>
                <a:close/>
              </a:path>
              <a:path extrusionOk="0" h="120000" w="120000">
                <a:moveTo>
                  <a:pt x="49850" y="104887"/>
                </a:moveTo>
                <a:lnTo>
                  <a:pt x="50974" y="105053"/>
                </a:lnTo>
                <a:lnTo>
                  <a:pt x="50424" y="104949"/>
                </a:lnTo>
                <a:lnTo>
                  <a:pt x="49850" y="104887"/>
                </a:lnTo>
                <a:close/>
              </a:path>
              <a:path extrusionOk="0" h="120000" w="120000">
                <a:moveTo>
                  <a:pt x="50424" y="104949"/>
                </a:moveTo>
                <a:lnTo>
                  <a:pt x="50974" y="105053"/>
                </a:lnTo>
                <a:lnTo>
                  <a:pt x="51393" y="105053"/>
                </a:lnTo>
                <a:lnTo>
                  <a:pt x="50424" y="104949"/>
                </a:lnTo>
                <a:close/>
              </a:path>
              <a:path extrusionOk="0" h="120000" w="120000">
                <a:moveTo>
                  <a:pt x="66942" y="104810"/>
                </a:moveTo>
                <a:lnTo>
                  <a:pt x="66329" y="104887"/>
                </a:lnTo>
                <a:lnTo>
                  <a:pt x="65870" y="104976"/>
                </a:lnTo>
                <a:lnTo>
                  <a:pt x="66942" y="104810"/>
                </a:lnTo>
                <a:close/>
              </a:path>
              <a:path extrusionOk="0" h="120000" w="120000">
                <a:moveTo>
                  <a:pt x="103554" y="104810"/>
                </a:moveTo>
                <a:lnTo>
                  <a:pt x="66942" y="104810"/>
                </a:lnTo>
                <a:lnTo>
                  <a:pt x="65870" y="104976"/>
                </a:lnTo>
                <a:lnTo>
                  <a:pt x="103358" y="104976"/>
                </a:lnTo>
                <a:lnTo>
                  <a:pt x="103554" y="104810"/>
                </a:lnTo>
                <a:close/>
              </a:path>
              <a:path extrusionOk="0" h="120000" w="120000">
                <a:moveTo>
                  <a:pt x="50098" y="104887"/>
                </a:moveTo>
                <a:lnTo>
                  <a:pt x="49850" y="104887"/>
                </a:lnTo>
                <a:lnTo>
                  <a:pt x="50424" y="104949"/>
                </a:lnTo>
                <a:lnTo>
                  <a:pt x="50098" y="104887"/>
                </a:lnTo>
                <a:close/>
              </a:path>
              <a:path extrusionOk="0" h="120000" w="120000">
                <a:moveTo>
                  <a:pt x="70187" y="104138"/>
                </a:moveTo>
                <a:lnTo>
                  <a:pt x="66413" y="104871"/>
                </a:lnTo>
                <a:lnTo>
                  <a:pt x="66942" y="104810"/>
                </a:lnTo>
                <a:lnTo>
                  <a:pt x="103554" y="104810"/>
                </a:lnTo>
                <a:lnTo>
                  <a:pt x="104184" y="104276"/>
                </a:lnTo>
                <a:lnTo>
                  <a:pt x="69686" y="104276"/>
                </a:lnTo>
                <a:lnTo>
                  <a:pt x="70187" y="104138"/>
                </a:lnTo>
                <a:close/>
              </a:path>
              <a:path extrusionOk="0" h="120000" w="120000">
                <a:moveTo>
                  <a:pt x="46283" y="104163"/>
                </a:moveTo>
                <a:lnTo>
                  <a:pt x="47132" y="104353"/>
                </a:lnTo>
                <a:lnTo>
                  <a:pt x="46703" y="104243"/>
                </a:lnTo>
                <a:lnTo>
                  <a:pt x="46283" y="104163"/>
                </a:lnTo>
                <a:close/>
              </a:path>
              <a:path extrusionOk="0" h="120000" w="120000">
                <a:moveTo>
                  <a:pt x="46703" y="104243"/>
                </a:moveTo>
                <a:lnTo>
                  <a:pt x="47132" y="104353"/>
                </a:lnTo>
                <a:lnTo>
                  <a:pt x="46703" y="104243"/>
                </a:lnTo>
                <a:close/>
              </a:path>
              <a:path extrusionOk="0" h="120000" w="120000">
                <a:moveTo>
                  <a:pt x="70698" y="104039"/>
                </a:moveTo>
                <a:lnTo>
                  <a:pt x="70187" y="104138"/>
                </a:lnTo>
                <a:lnTo>
                  <a:pt x="69686" y="104276"/>
                </a:lnTo>
                <a:lnTo>
                  <a:pt x="70698" y="104039"/>
                </a:lnTo>
                <a:close/>
              </a:path>
              <a:path extrusionOk="0" h="120000" w="120000">
                <a:moveTo>
                  <a:pt x="104464" y="104039"/>
                </a:moveTo>
                <a:lnTo>
                  <a:pt x="70698" y="104039"/>
                </a:lnTo>
                <a:lnTo>
                  <a:pt x="69686" y="104276"/>
                </a:lnTo>
                <a:lnTo>
                  <a:pt x="104184" y="104276"/>
                </a:lnTo>
                <a:lnTo>
                  <a:pt x="104464" y="104039"/>
                </a:lnTo>
                <a:close/>
              </a:path>
              <a:path extrusionOk="0" h="120000" w="120000">
                <a:moveTo>
                  <a:pt x="46393" y="104163"/>
                </a:moveTo>
                <a:lnTo>
                  <a:pt x="46703" y="104243"/>
                </a:lnTo>
                <a:lnTo>
                  <a:pt x="46393" y="104163"/>
                </a:lnTo>
                <a:close/>
              </a:path>
              <a:path extrusionOk="0" h="120000" w="120000">
                <a:moveTo>
                  <a:pt x="73930" y="103106"/>
                </a:moveTo>
                <a:lnTo>
                  <a:pt x="70187" y="104138"/>
                </a:lnTo>
                <a:lnTo>
                  <a:pt x="70698" y="104039"/>
                </a:lnTo>
                <a:lnTo>
                  <a:pt x="104464" y="104039"/>
                </a:lnTo>
                <a:lnTo>
                  <a:pt x="105353" y="103285"/>
                </a:lnTo>
                <a:lnTo>
                  <a:pt x="73434" y="103285"/>
                </a:lnTo>
                <a:lnTo>
                  <a:pt x="73930" y="103106"/>
                </a:lnTo>
                <a:close/>
              </a:path>
              <a:path extrusionOk="0" h="120000" w="120000">
                <a:moveTo>
                  <a:pt x="42630" y="103196"/>
                </a:moveTo>
                <a:lnTo>
                  <a:pt x="43744" y="103534"/>
                </a:lnTo>
                <a:lnTo>
                  <a:pt x="43225" y="103349"/>
                </a:lnTo>
                <a:lnTo>
                  <a:pt x="42630" y="103196"/>
                </a:lnTo>
                <a:close/>
              </a:path>
              <a:path extrusionOk="0" h="120000" w="120000">
                <a:moveTo>
                  <a:pt x="43225" y="103349"/>
                </a:moveTo>
                <a:lnTo>
                  <a:pt x="43744" y="103534"/>
                </a:lnTo>
                <a:lnTo>
                  <a:pt x="43946" y="103534"/>
                </a:lnTo>
                <a:lnTo>
                  <a:pt x="43225" y="103349"/>
                </a:lnTo>
                <a:close/>
              </a:path>
              <a:path extrusionOk="0" h="120000" w="120000">
                <a:moveTo>
                  <a:pt x="42795" y="103196"/>
                </a:moveTo>
                <a:lnTo>
                  <a:pt x="43225" y="103349"/>
                </a:lnTo>
                <a:lnTo>
                  <a:pt x="42795" y="103196"/>
                </a:lnTo>
                <a:close/>
              </a:path>
              <a:path extrusionOk="0" h="120000" w="120000">
                <a:moveTo>
                  <a:pt x="74378" y="102983"/>
                </a:moveTo>
                <a:lnTo>
                  <a:pt x="73930" y="103106"/>
                </a:lnTo>
                <a:lnTo>
                  <a:pt x="73434" y="103285"/>
                </a:lnTo>
                <a:lnTo>
                  <a:pt x="74378" y="102983"/>
                </a:lnTo>
                <a:close/>
              </a:path>
              <a:path extrusionOk="0" h="120000" w="120000">
                <a:moveTo>
                  <a:pt x="105710" y="102983"/>
                </a:moveTo>
                <a:lnTo>
                  <a:pt x="74378" y="102983"/>
                </a:lnTo>
                <a:lnTo>
                  <a:pt x="73434" y="103285"/>
                </a:lnTo>
                <a:lnTo>
                  <a:pt x="105353" y="103285"/>
                </a:lnTo>
                <a:lnTo>
                  <a:pt x="105710" y="102983"/>
                </a:lnTo>
                <a:close/>
              </a:path>
              <a:path extrusionOk="0" h="120000" w="120000">
                <a:moveTo>
                  <a:pt x="107243" y="101683"/>
                </a:moveTo>
                <a:lnTo>
                  <a:pt x="77868" y="101683"/>
                </a:lnTo>
                <a:lnTo>
                  <a:pt x="77053" y="102010"/>
                </a:lnTo>
                <a:lnTo>
                  <a:pt x="73930" y="103106"/>
                </a:lnTo>
                <a:lnTo>
                  <a:pt x="74378" y="102983"/>
                </a:lnTo>
                <a:lnTo>
                  <a:pt x="105710" y="102983"/>
                </a:lnTo>
                <a:lnTo>
                  <a:pt x="106858" y="102010"/>
                </a:lnTo>
                <a:lnTo>
                  <a:pt x="77053" y="102010"/>
                </a:lnTo>
                <a:lnTo>
                  <a:pt x="77428" y="101842"/>
                </a:lnTo>
                <a:lnTo>
                  <a:pt x="107055" y="101842"/>
                </a:lnTo>
                <a:lnTo>
                  <a:pt x="107243" y="101683"/>
                </a:lnTo>
                <a:close/>
              </a:path>
              <a:path extrusionOk="0" h="120000" w="120000">
                <a:moveTo>
                  <a:pt x="39500" y="102022"/>
                </a:moveTo>
                <a:lnTo>
                  <a:pt x="40356" y="102366"/>
                </a:lnTo>
                <a:lnTo>
                  <a:pt x="39930" y="102175"/>
                </a:lnTo>
                <a:lnTo>
                  <a:pt x="39500" y="102022"/>
                </a:lnTo>
                <a:close/>
              </a:path>
              <a:path extrusionOk="0" h="120000" w="120000">
                <a:moveTo>
                  <a:pt x="39930" y="102175"/>
                </a:moveTo>
                <a:lnTo>
                  <a:pt x="40356" y="102366"/>
                </a:lnTo>
                <a:lnTo>
                  <a:pt x="39930" y="102175"/>
                </a:lnTo>
                <a:close/>
              </a:path>
              <a:path extrusionOk="0" h="120000" w="120000">
                <a:moveTo>
                  <a:pt x="39585" y="102022"/>
                </a:moveTo>
                <a:lnTo>
                  <a:pt x="39930" y="102175"/>
                </a:lnTo>
                <a:lnTo>
                  <a:pt x="39585" y="102022"/>
                </a:lnTo>
                <a:close/>
              </a:path>
              <a:path extrusionOk="0" h="120000" w="120000">
                <a:moveTo>
                  <a:pt x="77868" y="101683"/>
                </a:moveTo>
                <a:lnTo>
                  <a:pt x="77428" y="101842"/>
                </a:lnTo>
                <a:lnTo>
                  <a:pt x="77053" y="102010"/>
                </a:lnTo>
                <a:lnTo>
                  <a:pt x="77868" y="101683"/>
                </a:lnTo>
                <a:close/>
              </a:path>
              <a:path extrusionOk="0" h="120000" w="120000">
                <a:moveTo>
                  <a:pt x="80649" y="100403"/>
                </a:moveTo>
                <a:lnTo>
                  <a:pt x="77428" y="101842"/>
                </a:lnTo>
                <a:lnTo>
                  <a:pt x="77868" y="101683"/>
                </a:lnTo>
                <a:lnTo>
                  <a:pt x="107243" y="101683"/>
                </a:lnTo>
                <a:lnTo>
                  <a:pt x="108370" y="100728"/>
                </a:lnTo>
                <a:lnTo>
                  <a:pt x="80106" y="100728"/>
                </a:lnTo>
                <a:lnTo>
                  <a:pt x="80649" y="100403"/>
                </a:lnTo>
                <a:close/>
              </a:path>
              <a:path extrusionOk="0" h="120000" w="120000">
                <a:moveTo>
                  <a:pt x="36368" y="100585"/>
                </a:moveTo>
                <a:lnTo>
                  <a:pt x="37544" y="101197"/>
                </a:lnTo>
                <a:lnTo>
                  <a:pt x="36993" y="100864"/>
                </a:lnTo>
                <a:lnTo>
                  <a:pt x="36368" y="100585"/>
                </a:lnTo>
                <a:close/>
              </a:path>
              <a:path extrusionOk="0" h="120000" w="120000">
                <a:moveTo>
                  <a:pt x="36993" y="100864"/>
                </a:moveTo>
                <a:lnTo>
                  <a:pt x="37544" y="101197"/>
                </a:lnTo>
                <a:lnTo>
                  <a:pt x="37739" y="101197"/>
                </a:lnTo>
                <a:lnTo>
                  <a:pt x="36993" y="100864"/>
                </a:lnTo>
                <a:close/>
              </a:path>
              <a:path extrusionOk="0" h="120000" w="120000">
                <a:moveTo>
                  <a:pt x="36532" y="100585"/>
                </a:moveTo>
                <a:lnTo>
                  <a:pt x="36993" y="100864"/>
                </a:lnTo>
                <a:lnTo>
                  <a:pt x="36532" y="100585"/>
                </a:lnTo>
                <a:close/>
              </a:path>
              <a:path extrusionOk="0" h="120000" w="120000">
                <a:moveTo>
                  <a:pt x="81238" y="100141"/>
                </a:moveTo>
                <a:lnTo>
                  <a:pt x="80613" y="100425"/>
                </a:lnTo>
                <a:lnTo>
                  <a:pt x="80106" y="100728"/>
                </a:lnTo>
                <a:lnTo>
                  <a:pt x="81238" y="100141"/>
                </a:lnTo>
                <a:close/>
              </a:path>
              <a:path extrusionOk="0" h="120000" w="120000">
                <a:moveTo>
                  <a:pt x="108962" y="100141"/>
                </a:moveTo>
                <a:lnTo>
                  <a:pt x="81238" y="100141"/>
                </a:lnTo>
                <a:lnTo>
                  <a:pt x="80106" y="100728"/>
                </a:lnTo>
                <a:lnTo>
                  <a:pt x="108370" y="100728"/>
                </a:lnTo>
                <a:lnTo>
                  <a:pt x="108962" y="100141"/>
                </a:lnTo>
                <a:close/>
              </a:path>
              <a:path extrusionOk="0" h="120000" w="120000">
                <a:moveTo>
                  <a:pt x="86980" y="96622"/>
                </a:moveTo>
                <a:lnTo>
                  <a:pt x="80649" y="100403"/>
                </a:lnTo>
                <a:lnTo>
                  <a:pt x="81238" y="100141"/>
                </a:lnTo>
                <a:lnTo>
                  <a:pt x="108962" y="100141"/>
                </a:lnTo>
                <a:lnTo>
                  <a:pt x="109264" y="99838"/>
                </a:lnTo>
                <a:lnTo>
                  <a:pt x="111594" y="97114"/>
                </a:lnTo>
                <a:lnTo>
                  <a:pt x="86401" y="97114"/>
                </a:lnTo>
                <a:lnTo>
                  <a:pt x="86980" y="96622"/>
                </a:lnTo>
                <a:close/>
              </a:path>
              <a:path extrusionOk="0" h="120000" w="120000">
                <a:moveTo>
                  <a:pt x="30469" y="96924"/>
                </a:moveTo>
                <a:lnTo>
                  <a:pt x="31875" y="97963"/>
                </a:lnTo>
                <a:lnTo>
                  <a:pt x="31255" y="97399"/>
                </a:lnTo>
                <a:lnTo>
                  <a:pt x="30469" y="96924"/>
                </a:lnTo>
                <a:close/>
              </a:path>
              <a:path extrusionOk="0" h="120000" w="120000">
                <a:moveTo>
                  <a:pt x="31255" y="97399"/>
                </a:moveTo>
                <a:lnTo>
                  <a:pt x="31875" y="97963"/>
                </a:lnTo>
                <a:lnTo>
                  <a:pt x="32188" y="97963"/>
                </a:lnTo>
                <a:lnTo>
                  <a:pt x="31255" y="97399"/>
                </a:lnTo>
                <a:close/>
              </a:path>
              <a:path extrusionOk="0" h="120000" w="120000">
                <a:moveTo>
                  <a:pt x="30733" y="96924"/>
                </a:moveTo>
                <a:lnTo>
                  <a:pt x="30469" y="96924"/>
                </a:lnTo>
                <a:lnTo>
                  <a:pt x="31255" y="97399"/>
                </a:lnTo>
                <a:lnTo>
                  <a:pt x="30733" y="96924"/>
                </a:lnTo>
                <a:close/>
              </a:path>
              <a:path extrusionOk="0" h="120000" w="120000">
                <a:moveTo>
                  <a:pt x="87636" y="96230"/>
                </a:moveTo>
                <a:lnTo>
                  <a:pt x="86980" y="96622"/>
                </a:lnTo>
                <a:lnTo>
                  <a:pt x="86401" y="97114"/>
                </a:lnTo>
                <a:lnTo>
                  <a:pt x="87636" y="96230"/>
                </a:lnTo>
                <a:close/>
              </a:path>
              <a:path extrusionOk="0" h="120000" w="120000">
                <a:moveTo>
                  <a:pt x="112282" y="96230"/>
                </a:moveTo>
                <a:lnTo>
                  <a:pt x="87636" y="96230"/>
                </a:lnTo>
                <a:lnTo>
                  <a:pt x="86401" y="97114"/>
                </a:lnTo>
                <a:lnTo>
                  <a:pt x="111594" y="97114"/>
                </a:lnTo>
                <a:lnTo>
                  <a:pt x="111777" y="96901"/>
                </a:lnTo>
                <a:lnTo>
                  <a:pt x="112282" y="96230"/>
                </a:lnTo>
                <a:close/>
              </a:path>
              <a:path extrusionOk="0" h="120000" w="120000">
                <a:moveTo>
                  <a:pt x="115232" y="91816"/>
                </a:moveTo>
                <a:lnTo>
                  <a:pt x="92636" y="91816"/>
                </a:lnTo>
                <a:lnTo>
                  <a:pt x="91769" y="92682"/>
                </a:lnTo>
                <a:lnTo>
                  <a:pt x="86980" y="96622"/>
                </a:lnTo>
                <a:lnTo>
                  <a:pt x="87636" y="96230"/>
                </a:lnTo>
                <a:lnTo>
                  <a:pt x="112282" y="96230"/>
                </a:lnTo>
                <a:lnTo>
                  <a:pt x="114298" y="93441"/>
                </a:lnTo>
                <a:lnTo>
                  <a:pt x="114767" y="92682"/>
                </a:lnTo>
                <a:lnTo>
                  <a:pt x="91769" y="92682"/>
                </a:lnTo>
                <a:lnTo>
                  <a:pt x="92172" y="92209"/>
                </a:lnTo>
                <a:lnTo>
                  <a:pt x="115020" y="92209"/>
                </a:lnTo>
                <a:lnTo>
                  <a:pt x="115232" y="91816"/>
                </a:lnTo>
                <a:close/>
              </a:path>
              <a:path extrusionOk="0" h="120000" w="120000">
                <a:moveTo>
                  <a:pt x="26147" y="92759"/>
                </a:moveTo>
                <a:lnTo>
                  <a:pt x="26953" y="93608"/>
                </a:lnTo>
                <a:lnTo>
                  <a:pt x="26610" y="93180"/>
                </a:lnTo>
                <a:lnTo>
                  <a:pt x="26147" y="92759"/>
                </a:lnTo>
                <a:close/>
              </a:path>
              <a:path extrusionOk="0" h="120000" w="120000">
                <a:moveTo>
                  <a:pt x="26610" y="93180"/>
                </a:moveTo>
                <a:lnTo>
                  <a:pt x="26953" y="93608"/>
                </a:lnTo>
                <a:lnTo>
                  <a:pt x="26610" y="93180"/>
                </a:lnTo>
                <a:close/>
              </a:path>
              <a:path extrusionOk="0" h="120000" w="120000">
                <a:moveTo>
                  <a:pt x="26273" y="92759"/>
                </a:moveTo>
                <a:lnTo>
                  <a:pt x="26610" y="93180"/>
                </a:lnTo>
                <a:lnTo>
                  <a:pt x="26273" y="92759"/>
                </a:lnTo>
                <a:close/>
              </a:path>
              <a:path extrusionOk="0" h="120000" w="120000">
                <a:moveTo>
                  <a:pt x="92636" y="91816"/>
                </a:moveTo>
                <a:lnTo>
                  <a:pt x="92172" y="92209"/>
                </a:lnTo>
                <a:lnTo>
                  <a:pt x="91769" y="92682"/>
                </a:lnTo>
                <a:lnTo>
                  <a:pt x="92636" y="91816"/>
                </a:lnTo>
                <a:close/>
              </a:path>
              <a:path extrusionOk="0" h="120000" w="120000">
                <a:moveTo>
                  <a:pt x="116343" y="89745"/>
                </a:moveTo>
                <a:lnTo>
                  <a:pt x="94274" y="89745"/>
                </a:lnTo>
                <a:lnTo>
                  <a:pt x="93931" y="90178"/>
                </a:lnTo>
                <a:lnTo>
                  <a:pt x="92172" y="92209"/>
                </a:lnTo>
                <a:lnTo>
                  <a:pt x="92636" y="91816"/>
                </a:lnTo>
                <a:lnTo>
                  <a:pt x="115232" y="91816"/>
                </a:lnTo>
                <a:lnTo>
                  <a:pt x="116343" y="89745"/>
                </a:lnTo>
                <a:close/>
              </a:path>
              <a:path extrusionOk="0" h="120000" w="120000">
                <a:moveTo>
                  <a:pt x="24638" y="90718"/>
                </a:moveTo>
                <a:lnTo>
                  <a:pt x="25014" y="91240"/>
                </a:lnTo>
                <a:lnTo>
                  <a:pt x="24841" y="90971"/>
                </a:lnTo>
                <a:lnTo>
                  <a:pt x="24638" y="90718"/>
                </a:lnTo>
                <a:close/>
              </a:path>
              <a:path extrusionOk="0" h="120000" w="120000">
                <a:moveTo>
                  <a:pt x="24841" y="90971"/>
                </a:moveTo>
                <a:lnTo>
                  <a:pt x="25014" y="91240"/>
                </a:lnTo>
                <a:lnTo>
                  <a:pt x="24841" y="90971"/>
                </a:lnTo>
                <a:close/>
              </a:path>
              <a:path extrusionOk="0" h="120000" w="120000">
                <a:moveTo>
                  <a:pt x="24676" y="90718"/>
                </a:moveTo>
                <a:lnTo>
                  <a:pt x="24841" y="90971"/>
                </a:lnTo>
                <a:lnTo>
                  <a:pt x="24676" y="90718"/>
                </a:lnTo>
                <a:close/>
              </a:path>
              <a:path extrusionOk="0" h="120000" w="120000">
                <a:moveTo>
                  <a:pt x="94076" y="89976"/>
                </a:moveTo>
                <a:lnTo>
                  <a:pt x="93904" y="90178"/>
                </a:lnTo>
                <a:lnTo>
                  <a:pt x="94076" y="89976"/>
                </a:lnTo>
                <a:close/>
              </a:path>
              <a:path extrusionOk="0" h="120000" w="120000">
                <a:moveTo>
                  <a:pt x="94274" y="89745"/>
                </a:moveTo>
                <a:lnTo>
                  <a:pt x="94059" y="90000"/>
                </a:lnTo>
                <a:lnTo>
                  <a:pt x="93931" y="90178"/>
                </a:lnTo>
                <a:lnTo>
                  <a:pt x="94274" y="89745"/>
                </a:lnTo>
                <a:close/>
              </a:path>
              <a:path extrusionOk="0" h="120000" w="120000">
                <a:moveTo>
                  <a:pt x="117436" y="87152"/>
                </a:moveTo>
                <a:lnTo>
                  <a:pt x="96117" y="87152"/>
                </a:lnTo>
                <a:lnTo>
                  <a:pt x="95679" y="87846"/>
                </a:lnTo>
                <a:lnTo>
                  <a:pt x="94076" y="89976"/>
                </a:lnTo>
                <a:lnTo>
                  <a:pt x="94274" y="89745"/>
                </a:lnTo>
                <a:lnTo>
                  <a:pt x="116343" y="89745"/>
                </a:lnTo>
                <a:lnTo>
                  <a:pt x="116690" y="89038"/>
                </a:lnTo>
                <a:lnTo>
                  <a:pt x="117436" y="87152"/>
                </a:lnTo>
                <a:close/>
              </a:path>
              <a:path extrusionOk="0" h="120000" w="120000">
                <a:moveTo>
                  <a:pt x="23025" y="88172"/>
                </a:moveTo>
                <a:lnTo>
                  <a:pt x="23402" y="88854"/>
                </a:lnTo>
                <a:lnTo>
                  <a:pt x="23223" y="88477"/>
                </a:lnTo>
                <a:lnTo>
                  <a:pt x="23025" y="88172"/>
                </a:lnTo>
                <a:close/>
              </a:path>
              <a:path extrusionOk="0" h="120000" w="120000">
                <a:moveTo>
                  <a:pt x="23223" y="88477"/>
                </a:moveTo>
                <a:lnTo>
                  <a:pt x="23402" y="88854"/>
                </a:lnTo>
                <a:lnTo>
                  <a:pt x="23223" y="88477"/>
                </a:lnTo>
                <a:close/>
              </a:path>
              <a:path extrusionOk="0" h="120000" w="120000">
                <a:moveTo>
                  <a:pt x="23078" y="88172"/>
                </a:moveTo>
                <a:lnTo>
                  <a:pt x="23223" y="88477"/>
                </a:lnTo>
                <a:lnTo>
                  <a:pt x="23078" y="88172"/>
                </a:lnTo>
                <a:close/>
              </a:path>
              <a:path extrusionOk="0" h="120000" w="120000">
                <a:moveTo>
                  <a:pt x="95865" y="87499"/>
                </a:moveTo>
                <a:lnTo>
                  <a:pt x="95616" y="87846"/>
                </a:lnTo>
                <a:lnTo>
                  <a:pt x="95865" y="87499"/>
                </a:lnTo>
                <a:close/>
              </a:path>
              <a:path extrusionOk="0" h="120000" w="120000">
                <a:moveTo>
                  <a:pt x="96117" y="87152"/>
                </a:moveTo>
                <a:lnTo>
                  <a:pt x="95865" y="87499"/>
                </a:lnTo>
                <a:lnTo>
                  <a:pt x="95679" y="87846"/>
                </a:lnTo>
                <a:lnTo>
                  <a:pt x="96117" y="87152"/>
                </a:lnTo>
                <a:close/>
              </a:path>
              <a:path extrusionOk="0" h="120000" w="120000">
                <a:moveTo>
                  <a:pt x="118282" y="84731"/>
                </a:moveTo>
                <a:lnTo>
                  <a:pt x="97352" y="84731"/>
                </a:lnTo>
                <a:lnTo>
                  <a:pt x="97077" y="85324"/>
                </a:lnTo>
                <a:lnTo>
                  <a:pt x="95865" y="87499"/>
                </a:lnTo>
                <a:lnTo>
                  <a:pt x="96117" y="87152"/>
                </a:lnTo>
                <a:lnTo>
                  <a:pt x="117436" y="87152"/>
                </a:lnTo>
                <a:lnTo>
                  <a:pt x="117977" y="85787"/>
                </a:lnTo>
                <a:lnTo>
                  <a:pt x="118199" y="85075"/>
                </a:lnTo>
                <a:lnTo>
                  <a:pt x="118282" y="84731"/>
                </a:lnTo>
                <a:close/>
              </a:path>
              <a:path extrusionOk="0" h="120000" w="120000">
                <a:moveTo>
                  <a:pt x="21859" y="85609"/>
                </a:moveTo>
                <a:lnTo>
                  <a:pt x="22090" y="86161"/>
                </a:lnTo>
                <a:lnTo>
                  <a:pt x="22006" y="85920"/>
                </a:lnTo>
                <a:lnTo>
                  <a:pt x="21859" y="85609"/>
                </a:lnTo>
                <a:close/>
              </a:path>
              <a:path extrusionOk="0" h="120000" w="120000">
                <a:moveTo>
                  <a:pt x="22006" y="85920"/>
                </a:moveTo>
                <a:lnTo>
                  <a:pt x="22090" y="86161"/>
                </a:lnTo>
                <a:lnTo>
                  <a:pt x="22006" y="85920"/>
                </a:lnTo>
                <a:close/>
              </a:path>
              <a:path extrusionOk="0" h="120000" w="120000">
                <a:moveTo>
                  <a:pt x="21898" y="85609"/>
                </a:moveTo>
                <a:lnTo>
                  <a:pt x="22006" y="85920"/>
                </a:lnTo>
                <a:lnTo>
                  <a:pt x="21898" y="85609"/>
                </a:lnTo>
                <a:close/>
              </a:path>
              <a:path extrusionOk="0" h="120000" w="120000">
                <a:moveTo>
                  <a:pt x="97201" y="85012"/>
                </a:moveTo>
                <a:lnTo>
                  <a:pt x="97034" y="85324"/>
                </a:lnTo>
                <a:lnTo>
                  <a:pt x="97201" y="85012"/>
                </a:lnTo>
                <a:close/>
              </a:path>
              <a:path extrusionOk="0" h="120000" w="120000">
                <a:moveTo>
                  <a:pt x="97352" y="84731"/>
                </a:moveTo>
                <a:lnTo>
                  <a:pt x="97177" y="85075"/>
                </a:lnTo>
                <a:lnTo>
                  <a:pt x="97077" y="85324"/>
                </a:lnTo>
                <a:lnTo>
                  <a:pt x="97352" y="84731"/>
                </a:lnTo>
                <a:close/>
              </a:path>
              <a:path extrusionOk="0" h="120000" w="120000">
                <a:moveTo>
                  <a:pt x="118912" y="82072"/>
                </a:moveTo>
                <a:lnTo>
                  <a:pt x="98364" y="82072"/>
                </a:lnTo>
                <a:lnTo>
                  <a:pt x="98141" y="82791"/>
                </a:lnTo>
                <a:lnTo>
                  <a:pt x="97201" y="85012"/>
                </a:lnTo>
                <a:lnTo>
                  <a:pt x="97352" y="84731"/>
                </a:lnTo>
                <a:lnTo>
                  <a:pt x="118282" y="84731"/>
                </a:lnTo>
                <a:lnTo>
                  <a:pt x="118912" y="82072"/>
                </a:lnTo>
                <a:close/>
              </a:path>
              <a:path extrusionOk="0" h="120000" w="120000">
                <a:moveTo>
                  <a:pt x="20932" y="82826"/>
                </a:moveTo>
                <a:lnTo>
                  <a:pt x="21130" y="83585"/>
                </a:lnTo>
                <a:lnTo>
                  <a:pt x="21056" y="83181"/>
                </a:lnTo>
                <a:lnTo>
                  <a:pt x="20932" y="82826"/>
                </a:lnTo>
                <a:close/>
              </a:path>
              <a:path extrusionOk="0" h="120000" w="120000">
                <a:moveTo>
                  <a:pt x="21056" y="83181"/>
                </a:moveTo>
                <a:lnTo>
                  <a:pt x="21130" y="83585"/>
                </a:lnTo>
                <a:lnTo>
                  <a:pt x="21056" y="83181"/>
                </a:lnTo>
                <a:close/>
              </a:path>
              <a:path extrusionOk="0" h="120000" w="120000">
                <a:moveTo>
                  <a:pt x="20991" y="82826"/>
                </a:moveTo>
                <a:lnTo>
                  <a:pt x="21056" y="83181"/>
                </a:lnTo>
                <a:lnTo>
                  <a:pt x="20991" y="82826"/>
                </a:lnTo>
                <a:close/>
              </a:path>
              <a:path extrusionOk="0" h="120000" w="120000">
                <a:moveTo>
                  <a:pt x="98232" y="82404"/>
                </a:moveTo>
                <a:lnTo>
                  <a:pt x="98080" y="82791"/>
                </a:lnTo>
                <a:lnTo>
                  <a:pt x="98232" y="82404"/>
                </a:lnTo>
                <a:close/>
              </a:path>
              <a:path extrusionOk="0" h="120000" w="120000">
                <a:moveTo>
                  <a:pt x="98364" y="82072"/>
                </a:moveTo>
                <a:lnTo>
                  <a:pt x="98232" y="82404"/>
                </a:lnTo>
                <a:lnTo>
                  <a:pt x="98141" y="82791"/>
                </a:lnTo>
                <a:lnTo>
                  <a:pt x="98364" y="82072"/>
                </a:lnTo>
                <a:close/>
              </a:path>
              <a:path extrusionOk="0" h="120000" w="120000">
                <a:moveTo>
                  <a:pt x="119210" y="79545"/>
                </a:moveTo>
                <a:lnTo>
                  <a:pt x="98913" y="79545"/>
                </a:lnTo>
                <a:lnTo>
                  <a:pt x="98792" y="80305"/>
                </a:lnTo>
                <a:lnTo>
                  <a:pt x="98232" y="82404"/>
                </a:lnTo>
                <a:lnTo>
                  <a:pt x="98364" y="82072"/>
                </a:lnTo>
                <a:lnTo>
                  <a:pt x="118912" y="82072"/>
                </a:lnTo>
                <a:lnTo>
                  <a:pt x="118972" y="81823"/>
                </a:lnTo>
                <a:lnTo>
                  <a:pt x="119055" y="81301"/>
                </a:lnTo>
                <a:lnTo>
                  <a:pt x="119127" y="80601"/>
                </a:lnTo>
                <a:lnTo>
                  <a:pt x="119210" y="79545"/>
                </a:lnTo>
                <a:close/>
              </a:path>
              <a:path extrusionOk="0" h="120000" w="120000">
                <a:moveTo>
                  <a:pt x="20536" y="80339"/>
                </a:moveTo>
                <a:lnTo>
                  <a:pt x="20555" y="80601"/>
                </a:lnTo>
                <a:lnTo>
                  <a:pt x="20536" y="80339"/>
                </a:lnTo>
                <a:close/>
              </a:path>
              <a:path extrusionOk="0" h="120000" w="120000">
                <a:moveTo>
                  <a:pt x="20517" y="80067"/>
                </a:moveTo>
                <a:lnTo>
                  <a:pt x="20536" y="80339"/>
                </a:lnTo>
                <a:lnTo>
                  <a:pt x="20517" y="80067"/>
                </a:lnTo>
                <a:close/>
              </a:path>
              <a:path extrusionOk="0" h="120000" w="120000">
                <a:moveTo>
                  <a:pt x="98823" y="79925"/>
                </a:moveTo>
                <a:lnTo>
                  <a:pt x="98732" y="80305"/>
                </a:lnTo>
                <a:lnTo>
                  <a:pt x="98823" y="79925"/>
                </a:lnTo>
                <a:close/>
              </a:path>
              <a:path extrusionOk="0" h="120000" w="120000">
                <a:moveTo>
                  <a:pt x="98913" y="79545"/>
                </a:moveTo>
                <a:lnTo>
                  <a:pt x="98823" y="79925"/>
                </a:lnTo>
                <a:lnTo>
                  <a:pt x="98792" y="80305"/>
                </a:lnTo>
                <a:lnTo>
                  <a:pt x="98913" y="79545"/>
                </a:lnTo>
                <a:close/>
              </a:path>
              <a:path extrusionOk="0" h="120000" w="120000">
                <a:moveTo>
                  <a:pt x="119342" y="77011"/>
                </a:moveTo>
                <a:lnTo>
                  <a:pt x="99050" y="77011"/>
                </a:lnTo>
                <a:lnTo>
                  <a:pt x="99050" y="77818"/>
                </a:lnTo>
                <a:lnTo>
                  <a:pt x="98823" y="79925"/>
                </a:lnTo>
                <a:lnTo>
                  <a:pt x="98913" y="79545"/>
                </a:lnTo>
                <a:lnTo>
                  <a:pt x="119210" y="79545"/>
                </a:lnTo>
                <a:lnTo>
                  <a:pt x="119346" y="77818"/>
                </a:lnTo>
                <a:lnTo>
                  <a:pt x="119342" y="77011"/>
                </a:lnTo>
                <a:close/>
              </a:path>
              <a:path extrusionOk="0" h="120000" w="120000">
                <a:moveTo>
                  <a:pt x="20325" y="77416"/>
                </a:moveTo>
                <a:lnTo>
                  <a:pt x="20290" y="77818"/>
                </a:lnTo>
                <a:lnTo>
                  <a:pt x="20325" y="77416"/>
                </a:lnTo>
                <a:close/>
              </a:path>
              <a:path extrusionOk="0" h="120000" w="120000">
                <a:moveTo>
                  <a:pt x="99016" y="77436"/>
                </a:moveTo>
                <a:lnTo>
                  <a:pt x="98987" y="77818"/>
                </a:lnTo>
                <a:lnTo>
                  <a:pt x="99016" y="77436"/>
                </a:lnTo>
                <a:close/>
              </a:path>
              <a:path extrusionOk="0" h="120000" w="120000">
                <a:moveTo>
                  <a:pt x="118969" y="72697"/>
                </a:moveTo>
                <a:lnTo>
                  <a:pt x="98605" y="72697"/>
                </a:lnTo>
                <a:lnTo>
                  <a:pt x="98759" y="73552"/>
                </a:lnTo>
                <a:lnTo>
                  <a:pt x="99016" y="77436"/>
                </a:lnTo>
                <a:lnTo>
                  <a:pt x="99050" y="77011"/>
                </a:lnTo>
                <a:lnTo>
                  <a:pt x="119342" y="77011"/>
                </a:lnTo>
                <a:lnTo>
                  <a:pt x="118969" y="72697"/>
                </a:lnTo>
                <a:close/>
              </a:path>
              <a:path extrusionOk="0" h="120000" w="120000">
                <a:moveTo>
                  <a:pt x="20359" y="77041"/>
                </a:moveTo>
                <a:lnTo>
                  <a:pt x="20325" y="77416"/>
                </a:lnTo>
                <a:lnTo>
                  <a:pt x="20359" y="77041"/>
                </a:lnTo>
                <a:close/>
              </a:path>
              <a:path extrusionOk="0" h="120000" w="120000">
                <a:moveTo>
                  <a:pt x="20744" y="72697"/>
                </a:moveTo>
                <a:lnTo>
                  <a:pt x="20590" y="73552"/>
                </a:lnTo>
                <a:lnTo>
                  <a:pt x="20707" y="73113"/>
                </a:lnTo>
                <a:lnTo>
                  <a:pt x="20744" y="72697"/>
                </a:lnTo>
                <a:close/>
              </a:path>
              <a:path extrusionOk="0" h="120000" w="120000">
                <a:moveTo>
                  <a:pt x="20707" y="73113"/>
                </a:moveTo>
                <a:lnTo>
                  <a:pt x="20590" y="73552"/>
                </a:lnTo>
                <a:lnTo>
                  <a:pt x="20707" y="73113"/>
                </a:lnTo>
                <a:close/>
              </a:path>
              <a:path extrusionOk="0" h="120000" w="120000">
                <a:moveTo>
                  <a:pt x="98640" y="73109"/>
                </a:moveTo>
                <a:lnTo>
                  <a:pt x="98679" y="73552"/>
                </a:lnTo>
                <a:lnTo>
                  <a:pt x="98640" y="73109"/>
                </a:lnTo>
                <a:close/>
              </a:path>
              <a:path extrusionOk="0" h="120000" w="120000">
                <a:moveTo>
                  <a:pt x="98605" y="72697"/>
                </a:moveTo>
                <a:lnTo>
                  <a:pt x="98641" y="73113"/>
                </a:lnTo>
                <a:lnTo>
                  <a:pt x="98759" y="73552"/>
                </a:lnTo>
                <a:lnTo>
                  <a:pt x="98605" y="72697"/>
                </a:lnTo>
                <a:close/>
              </a:path>
              <a:path extrusionOk="0" h="120000" w="120000">
                <a:moveTo>
                  <a:pt x="20818" y="72697"/>
                </a:moveTo>
                <a:lnTo>
                  <a:pt x="20707" y="73113"/>
                </a:lnTo>
                <a:lnTo>
                  <a:pt x="20818" y="72697"/>
                </a:lnTo>
                <a:close/>
              </a:path>
              <a:path extrusionOk="0" h="120000" w="120000">
                <a:moveTo>
                  <a:pt x="118138" y="68745"/>
                </a:moveTo>
                <a:lnTo>
                  <a:pt x="97472" y="68745"/>
                </a:lnTo>
                <a:lnTo>
                  <a:pt x="97755" y="69552"/>
                </a:lnTo>
                <a:lnTo>
                  <a:pt x="98640" y="73109"/>
                </a:lnTo>
                <a:lnTo>
                  <a:pt x="98605" y="72697"/>
                </a:lnTo>
                <a:lnTo>
                  <a:pt x="118969" y="72697"/>
                </a:lnTo>
                <a:lnTo>
                  <a:pt x="118895" y="71843"/>
                </a:lnTo>
                <a:lnTo>
                  <a:pt x="118740" y="70995"/>
                </a:lnTo>
                <a:lnTo>
                  <a:pt x="118138" y="68745"/>
                </a:lnTo>
                <a:close/>
              </a:path>
              <a:path extrusionOk="0" h="120000" w="120000">
                <a:moveTo>
                  <a:pt x="21876" y="68745"/>
                </a:moveTo>
                <a:lnTo>
                  <a:pt x="21593" y="69552"/>
                </a:lnTo>
                <a:lnTo>
                  <a:pt x="21758" y="69182"/>
                </a:lnTo>
                <a:lnTo>
                  <a:pt x="21876" y="68745"/>
                </a:lnTo>
                <a:close/>
              </a:path>
              <a:path extrusionOk="0" h="120000" w="120000">
                <a:moveTo>
                  <a:pt x="21758" y="69182"/>
                </a:moveTo>
                <a:lnTo>
                  <a:pt x="21593" y="69552"/>
                </a:lnTo>
                <a:lnTo>
                  <a:pt x="21758" y="69182"/>
                </a:lnTo>
                <a:close/>
              </a:path>
              <a:path extrusionOk="0" h="120000" w="120000">
                <a:moveTo>
                  <a:pt x="97588" y="69182"/>
                </a:moveTo>
                <a:lnTo>
                  <a:pt x="97688" y="69552"/>
                </a:lnTo>
                <a:lnTo>
                  <a:pt x="97588" y="69182"/>
                </a:lnTo>
                <a:close/>
              </a:path>
              <a:path extrusionOk="0" h="120000" w="120000">
                <a:moveTo>
                  <a:pt x="97472" y="68745"/>
                </a:moveTo>
                <a:lnTo>
                  <a:pt x="97588" y="69182"/>
                </a:lnTo>
                <a:lnTo>
                  <a:pt x="97755" y="69552"/>
                </a:lnTo>
                <a:lnTo>
                  <a:pt x="97472" y="68745"/>
                </a:lnTo>
                <a:close/>
              </a:path>
              <a:path extrusionOk="0" h="120000" w="120000">
                <a:moveTo>
                  <a:pt x="21954" y="68745"/>
                </a:moveTo>
                <a:lnTo>
                  <a:pt x="21758" y="69182"/>
                </a:lnTo>
                <a:lnTo>
                  <a:pt x="21954" y="68745"/>
                </a:lnTo>
                <a:close/>
              </a:path>
              <a:path extrusionOk="0" h="120000" w="120000">
                <a:moveTo>
                  <a:pt x="116984" y="64966"/>
                </a:moveTo>
                <a:lnTo>
                  <a:pt x="95697" y="64966"/>
                </a:lnTo>
                <a:lnTo>
                  <a:pt x="96048" y="65631"/>
                </a:lnTo>
                <a:lnTo>
                  <a:pt x="97588" y="69182"/>
                </a:lnTo>
                <a:lnTo>
                  <a:pt x="97472" y="68745"/>
                </a:lnTo>
                <a:lnTo>
                  <a:pt x="118138" y="68745"/>
                </a:lnTo>
                <a:lnTo>
                  <a:pt x="117453" y="66189"/>
                </a:lnTo>
                <a:lnTo>
                  <a:pt x="117137" y="65305"/>
                </a:lnTo>
                <a:lnTo>
                  <a:pt x="116984" y="64966"/>
                </a:lnTo>
                <a:close/>
              </a:path>
              <a:path extrusionOk="0" h="120000" w="120000">
                <a:moveTo>
                  <a:pt x="23651" y="64966"/>
                </a:moveTo>
                <a:lnTo>
                  <a:pt x="23300" y="65631"/>
                </a:lnTo>
                <a:lnTo>
                  <a:pt x="23498" y="65305"/>
                </a:lnTo>
                <a:lnTo>
                  <a:pt x="23651" y="64966"/>
                </a:lnTo>
                <a:close/>
              </a:path>
              <a:path extrusionOk="0" h="120000" w="120000">
                <a:moveTo>
                  <a:pt x="23498" y="65305"/>
                </a:moveTo>
                <a:lnTo>
                  <a:pt x="23300" y="65631"/>
                </a:lnTo>
                <a:lnTo>
                  <a:pt x="23498" y="65305"/>
                </a:lnTo>
                <a:close/>
              </a:path>
              <a:path extrusionOk="0" h="120000" w="120000">
                <a:moveTo>
                  <a:pt x="95848" y="65305"/>
                </a:moveTo>
                <a:lnTo>
                  <a:pt x="95995" y="65631"/>
                </a:lnTo>
                <a:lnTo>
                  <a:pt x="95848" y="65305"/>
                </a:lnTo>
                <a:close/>
              </a:path>
              <a:path extrusionOk="0" h="120000" w="120000">
                <a:moveTo>
                  <a:pt x="95697" y="64966"/>
                </a:moveTo>
                <a:lnTo>
                  <a:pt x="95848" y="65305"/>
                </a:lnTo>
                <a:lnTo>
                  <a:pt x="96048" y="65631"/>
                </a:lnTo>
                <a:lnTo>
                  <a:pt x="95697" y="64966"/>
                </a:lnTo>
                <a:close/>
              </a:path>
              <a:path extrusionOk="0" h="120000" w="120000">
                <a:moveTo>
                  <a:pt x="23707" y="64966"/>
                </a:moveTo>
                <a:lnTo>
                  <a:pt x="23498" y="65305"/>
                </a:lnTo>
                <a:lnTo>
                  <a:pt x="23707" y="64966"/>
                </a:lnTo>
                <a:close/>
              </a:path>
              <a:path extrusionOk="0" h="120000" w="120000">
                <a:moveTo>
                  <a:pt x="115304" y="61222"/>
                </a:moveTo>
                <a:lnTo>
                  <a:pt x="93347" y="61222"/>
                </a:lnTo>
                <a:lnTo>
                  <a:pt x="93690" y="61726"/>
                </a:lnTo>
                <a:lnTo>
                  <a:pt x="95848" y="65305"/>
                </a:lnTo>
                <a:lnTo>
                  <a:pt x="95697" y="64966"/>
                </a:lnTo>
                <a:lnTo>
                  <a:pt x="116984" y="64966"/>
                </a:lnTo>
                <a:lnTo>
                  <a:pt x="115304" y="61222"/>
                </a:lnTo>
                <a:close/>
              </a:path>
              <a:path extrusionOk="0" h="120000" w="120000">
                <a:moveTo>
                  <a:pt x="26001" y="61222"/>
                </a:moveTo>
                <a:lnTo>
                  <a:pt x="25658" y="61726"/>
                </a:lnTo>
                <a:lnTo>
                  <a:pt x="25840" y="61483"/>
                </a:lnTo>
                <a:lnTo>
                  <a:pt x="26001" y="61222"/>
                </a:lnTo>
                <a:close/>
              </a:path>
              <a:path extrusionOk="0" h="120000" w="120000">
                <a:moveTo>
                  <a:pt x="25840" y="61483"/>
                </a:moveTo>
                <a:lnTo>
                  <a:pt x="25658" y="61726"/>
                </a:lnTo>
                <a:lnTo>
                  <a:pt x="25840" y="61483"/>
                </a:lnTo>
                <a:close/>
              </a:path>
              <a:path extrusionOk="0" h="120000" w="120000">
                <a:moveTo>
                  <a:pt x="93509" y="61487"/>
                </a:moveTo>
                <a:lnTo>
                  <a:pt x="93656" y="61726"/>
                </a:lnTo>
                <a:lnTo>
                  <a:pt x="93509" y="61487"/>
                </a:lnTo>
                <a:close/>
              </a:path>
              <a:path extrusionOk="0" h="120000" w="120000">
                <a:moveTo>
                  <a:pt x="93347" y="61222"/>
                </a:moveTo>
                <a:lnTo>
                  <a:pt x="93509" y="61487"/>
                </a:lnTo>
                <a:lnTo>
                  <a:pt x="93690" y="61726"/>
                </a:lnTo>
                <a:lnTo>
                  <a:pt x="93347" y="61222"/>
                </a:lnTo>
                <a:close/>
              </a:path>
              <a:path extrusionOk="0" h="120000" w="120000">
                <a:moveTo>
                  <a:pt x="113173" y="57543"/>
                </a:moveTo>
                <a:lnTo>
                  <a:pt x="90535" y="57543"/>
                </a:lnTo>
                <a:lnTo>
                  <a:pt x="90869" y="57952"/>
                </a:lnTo>
                <a:lnTo>
                  <a:pt x="93509" y="61487"/>
                </a:lnTo>
                <a:lnTo>
                  <a:pt x="93347" y="61222"/>
                </a:lnTo>
                <a:lnTo>
                  <a:pt x="115304" y="61222"/>
                </a:lnTo>
                <a:lnTo>
                  <a:pt x="115113" y="60795"/>
                </a:lnTo>
                <a:lnTo>
                  <a:pt x="114761" y="60136"/>
                </a:lnTo>
                <a:lnTo>
                  <a:pt x="113173" y="57543"/>
                </a:lnTo>
                <a:close/>
              </a:path>
              <a:path extrusionOk="0" h="120000" w="120000">
                <a:moveTo>
                  <a:pt x="26038" y="61222"/>
                </a:moveTo>
                <a:lnTo>
                  <a:pt x="25840" y="61483"/>
                </a:lnTo>
                <a:lnTo>
                  <a:pt x="26038" y="61222"/>
                </a:lnTo>
                <a:close/>
              </a:path>
              <a:path extrusionOk="0" h="120000" w="120000">
                <a:moveTo>
                  <a:pt x="28602" y="57813"/>
                </a:moveTo>
                <a:lnTo>
                  <a:pt x="28479" y="57952"/>
                </a:lnTo>
                <a:lnTo>
                  <a:pt x="28602" y="57813"/>
                </a:lnTo>
                <a:close/>
              </a:path>
              <a:path extrusionOk="0" h="120000" w="120000">
                <a:moveTo>
                  <a:pt x="90689" y="57749"/>
                </a:moveTo>
                <a:lnTo>
                  <a:pt x="90843" y="57952"/>
                </a:lnTo>
                <a:lnTo>
                  <a:pt x="90689" y="57749"/>
                </a:lnTo>
                <a:close/>
              </a:path>
              <a:path extrusionOk="0" h="120000" w="120000">
                <a:moveTo>
                  <a:pt x="28840" y="57543"/>
                </a:moveTo>
                <a:lnTo>
                  <a:pt x="28602" y="57813"/>
                </a:lnTo>
                <a:lnTo>
                  <a:pt x="28840" y="57543"/>
                </a:lnTo>
                <a:close/>
              </a:path>
              <a:path extrusionOk="0" h="120000" w="120000">
                <a:moveTo>
                  <a:pt x="110682" y="53859"/>
                </a:moveTo>
                <a:lnTo>
                  <a:pt x="87267" y="53859"/>
                </a:lnTo>
                <a:lnTo>
                  <a:pt x="87619" y="54226"/>
                </a:lnTo>
                <a:lnTo>
                  <a:pt x="90689" y="57749"/>
                </a:lnTo>
                <a:lnTo>
                  <a:pt x="90535" y="57543"/>
                </a:lnTo>
                <a:lnTo>
                  <a:pt x="113173" y="57543"/>
                </a:lnTo>
                <a:lnTo>
                  <a:pt x="112060" y="55727"/>
                </a:lnTo>
                <a:lnTo>
                  <a:pt x="111717" y="55229"/>
                </a:lnTo>
                <a:lnTo>
                  <a:pt x="110682" y="53859"/>
                </a:lnTo>
                <a:close/>
              </a:path>
              <a:path extrusionOk="0" h="120000" w="120000">
                <a:moveTo>
                  <a:pt x="32081" y="53859"/>
                </a:moveTo>
                <a:lnTo>
                  <a:pt x="31729" y="54226"/>
                </a:lnTo>
                <a:lnTo>
                  <a:pt x="31948" y="54011"/>
                </a:lnTo>
                <a:lnTo>
                  <a:pt x="32081" y="53859"/>
                </a:lnTo>
                <a:close/>
              </a:path>
              <a:path extrusionOk="0" h="120000" w="120000">
                <a:moveTo>
                  <a:pt x="31948" y="54011"/>
                </a:moveTo>
                <a:lnTo>
                  <a:pt x="31729" y="54226"/>
                </a:lnTo>
                <a:lnTo>
                  <a:pt x="31948" y="54011"/>
                </a:lnTo>
                <a:close/>
              </a:path>
              <a:path extrusionOk="0" h="120000" w="120000">
                <a:moveTo>
                  <a:pt x="87400" y="54011"/>
                </a:moveTo>
                <a:lnTo>
                  <a:pt x="87591" y="54226"/>
                </a:lnTo>
                <a:lnTo>
                  <a:pt x="87400" y="54011"/>
                </a:lnTo>
                <a:close/>
              </a:path>
              <a:path extrusionOk="0" h="120000" w="120000">
                <a:moveTo>
                  <a:pt x="87267" y="53859"/>
                </a:moveTo>
                <a:lnTo>
                  <a:pt x="87400" y="54011"/>
                </a:lnTo>
                <a:lnTo>
                  <a:pt x="87619" y="54226"/>
                </a:lnTo>
                <a:lnTo>
                  <a:pt x="87267" y="53859"/>
                </a:lnTo>
                <a:close/>
              </a:path>
              <a:path extrusionOk="0" h="120000" w="120000">
                <a:moveTo>
                  <a:pt x="32100" y="53859"/>
                </a:moveTo>
                <a:lnTo>
                  <a:pt x="31948" y="54011"/>
                </a:lnTo>
                <a:lnTo>
                  <a:pt x="32100" y="53859"/>
                </a:lnTo>
                <a:close/>
              </a:path>
              <a:path extrusionOk="0" h="120000" w="120000">
                <a:moveTo>
                  <a:pt x="104361" y="46257"/>
                </a:moveTo>
                <a:lnTo>
                  <a:pt x="79574" y="46257"/>
                </a:lnTo>
                <a:lnTo>
                  <a:pt x="87400" y="54011"/>
                </a:lnTo>
                <a:lnTo>
                  <a:pt x="87267" y="53859"/>
                </a:lnTo>
                <a:lnTo>
                  <a:pt x="110682" y="53859"/>
                </a:lnTo>
                <a:lnTo>
                  <a:pt x="108560" y="51045"/>
                </a:lnTo>
                <a:lnTo>
                  <a:pt x="108235" y="50636"/>
                </a:lnTo>
                <a:lnTo>
                  <a:pt x="104632" y="46542"/>
                </a:lnTo>
                <a:lnTo>
                  <a:pt x="104361" y="46257"/>
                </a:lnTo>
                <a:close/>
              </a:path>
              <a:path extrusionOk="0" h="120000" w="120000">
                <a:moveTo>
                  <a:pt x="79591" y="46274"/>
                </a:moveTo>
                <a:close/>
              </a:path>
              <a:path extrusionOk="0" h="120000" w="120000">
                <a:moveTo>
                  <a:pt x="72008" y="8697"/>
                </a:moveTo>
                <a:lnTo>
                  <a:pt x="68262" y="8697"/>
                </a:lnTo>
                <a:lnTo>
                  <a:pt x="66462" y="13812"/>
                </a:lnTo>
                <a:lnTo>
                  <a:pt x="66187" y="14465"/>
                </a:lnTo>
                <a:lnTo>
                  <a:pt x="59674" y="25415"/>
                </a:lnTo>
                <a:lnTo>
                  <a:pt x="62800" y="29340"/>
                </a:lnTo>
                <a:lnTo>
                  <a:pt x="63186" y="29786"/>
                </a:lnTo>
                <a:lnTo>
                  <a:pt x="71032" y="38111"/>
                </a:lnTo>
                <a:lnTo>
                  <a:pt x="71325" y="38401"/>
                </a:lnTo>
                <a:lnTo>
                  <a:pt x="79591" y="46274"/>
                </a:lnTo>
                <a:lnTo>
                  <a:pt x="104361" y="46257"/>
                </a:lnTo>
                <a:lnTo>
                  <a:pt x="96134" y="38099"/>
                </a:lnTo>
                <a:lnTo>
                  <a:pt x="88078" y="30427"/>
                </a:lnTo>
                <a:lnTo>
                  <a:pt x="87773" y="30136"/>
                </a:lnTo>
                <a:lnTo>
                  <a:pt x="80642" y="22553"/>
                </a:lnTo>
                <a:lnTo>
                  <a:pt x="80218" y="22102"/>
                </a:lnTo>
                <a:lnTo>
                  <a:pt x="77508" y="18666"/>
                </a:lnTo>
                <a:lnTo>
                  <a:pt x="77130" y="18192"/>
                </a:lnTo>
                <a:lnTo>
                  <a:pt x="74852" y="14684"/>
                </a:lnTo>
                <a:lnTo>
                  <a:pt x="74455" y="14080"/>
                </a:lnTo>
                <a:lnTo>
                  <a:pt x="72688" y="10483"/>
                </a:lnTo>
                <a:lnTo>
                  <a:pt x="72362" y="9837"/>
                </a:lnTo>
                <a:lnTo>
                  <a:pt x="72008" y="8697"/>
                </a:lnTo>
                <a:close/>
              </a:path>
              <a:path extrusionOk="0" h="120000" w="120000">
                <a:moveTo>
                  <a:pt x="31403" y="30299"/>
                </a:moveTo>
                <a:lnTo>
                  <a:pt x="31270" y="30427"/>
                </a:lnTo>
                <a:lnTo>
                  <a:pt x="31403" y="30299"/>
                </a:lnTo>
                <a:close/>
              </a:path>
              <a:path extrusionOk="0" h="120000" w="120000">
                <a:moveTo>
                  <a:pt x="87944" y="30299"/>
                </a:moveTo>
                <a:lnTo>
                  <a:pt x="88064" y="30427"/>
                </a:lnTo>
                <a:lnTo>
                  <a:pt x="87944" y="30299"/>
                </a:lnTo>
                <a:close/>
              </a:path>
              <a:path extrusionOk="0" h="120000" w="120000">
                <a:moveTo>
                  <a:pt x="87790" y="30136"/>
                </a:moveTo>
                <a:lnTo>
                  <a:pt x="87944" y="30299"/>
                </a:lnTo>
                <a:lnTo>
                  <a:pt x="87790" y="30136"/>
                </a:lnTo>
                <a:close/>
              </a:path>
              <a:path extrusionOk="0" h="120000" w="120000">
                <a:moveTo>
                  <a:pt x="57398" y="22102"/>
                </a:moveTo>
                <a:lnTo>
                  <a:pt x="39130" y="22102"/>
                </a:lnTo>
                <a:lnTo>
                  <a:pt x="38744" y="22553"/>
                </a:lnTo>
                <a:lnTo>
                  <a:pt x="31403" y="30299"/>
                </a:lnTo>
                <a:lnTo>
                  <a:pt x="31575" y="30136"/>
                </a:lnTo>
                <a:lnTo>
                  <a:pt x="55832" y="30136"/>
                </a:lnTo>
                <a:lnTo>
                  <a:pt x="56162" y="29786"/>
                </a:lnTo>
                <a:lnTo>
                  <a:pt x="56548" y="29340"/>
                </a:lnTo>
                <a:lnTo>
                  <a:pt x="59674" y="25415"/>
                </a:lnTo>
                <a:lnTo>
                  <a:pt x="59327" y="24979"/>
                </a:lnTo>
                <a:lnTo>
                  <a:pt x="58984" y="24504"/>
                </a:lnTo>
                <a:lnTo>
                  <a:pt x="57398" y="22102"/>
                </a:lnTo>
                <a:close/>
              </a:path>
              <a:path extrusionOk="0" h="120000" w="120000">
                <a:moveTo>
                  <a:pt x="51085" y="8697"/>
                </a:moveTo>
                <a:lnTo>
                  <a:pt x="59674" y="25415"/>
                </a:lnTo>
                <a:lnTo>
                  <a:pt x="60021" y="24979"/>
                </a:lnTo>
                <a:lnTo>
                  <a:pt x="66354" y="14068"/>
                </a:lnTo>
                <a:lnTo>
                  <a:pt x="58383" y="14068"/>
                </a:lnTo>
                <a:lnTo>
                  <a:pt x="59670" y="13368"/>
                </a:lnTo>
                <a:lnTo>
                  <a:pt x="51085" y="8697"/>
                </a:lnTo>
                <a:close/>
              </a:path>
              <a:path extrusionOk="0" h="120000" w="120000">
                <a:moveTo>
                  <a:pt x="38958" y="22285"/>
                </a:moveTo>
                <a:lnTo>
                  <a:pt x="38706" y="22553"/>
                </a:lnTo>
                <a:lnTo>
                  <a:pt x="38958" y="22285"/>
                </a:lnTo>
                <a:close/>
              </a:path>
              <a:path extrusionOk="0" h="120000" w="120000">
                <a:moveTo>
                  <a:pt x="39130" y="22102"/>
                </a:moveTo>
                <a:lnTo>
                  <a:pt x="38958" y="22285"/>
                </a:lnTo>
                <a:lnTo>
                  <a:pt x="38744" y="22553"/>
                </a:lnTo>
                <a:lnTo>
                  <a:pt x="39130" y="22102"/>
                </a:lnTo>
                <a:close/>
              </a:path>
              <a:path extrusionOk="0" h="120000" w="120000">
                <a:moveTo>
                  <a:pt x="80218" y="22102"/>
                </a:moveTo>
                <a:lnTo>
                  <a:pt x="80603" y="22553"/>
                </a:lnTo>
                <a:lnTo>
                  <a:pt x="80390" y="22285"/>
                </a:lnTo>
                <a:lnTo>
                  <a:pt x="80218" y="22102"/>
                </a:lnTo>
                <a:close/>
              </a:path>
              <a:path extrusionOk="0" h="120000" w="120000">
                <a:moveTo>
                  <a:pt x="80390" y="22285"/>
                </a:moveTo>
                <a:lnTo>
                  <a:pt x="80603" y="22553"/>
                </a:lnTo>
                <a:lnTo>
                  <a:pt x="80390" y="22285"/>
                </a:lnTo>
                <a:close/>
              </a:path>
              <a:path extrusionOk="0" h="120000" w="120000">
                <a:moveTo>
                  <a:pt x="55036" y="18192"/>
                </a:moveTo>
                <a:lnTo>
                  <a:pt x="42218" y="18192"/>
                </a:lnTo>
                <a:lnTo>
                  <a:pt x="41875" y="18666"/>
                </a:lnTo>
                <a:lnTo>
                  <a:pt x="38958" y="22285"/>
                </a:lnTo>
                <a:lnTo>
                  <a:pt x="39130" y="22102"/>
                </a:lnTo>
                <a:lnTo>
                  <a:pt x="57398" y="22102"/>
                </a:lnTo>
                <a:lnTo>
                  <a:pt x="55956" y="19919"/>
                </a:lnTo>
                <a:lnTo>
                  <a:pt x="55602" y="19313"/>
                </a:lnTo>
                <a:lnTo>
                  <a:pt x="55036" y="18192"/>
                </a:lnTo>
                <a:close/>
              </a:path>
              <a:path extrusionOk="0" h="120000" w="120000">
                <a:moveTo>
                  <a:pt x="80244" y="22102"/>
                </a:moveTo>
                <a:lnTo>
                  <a:pt x="80390" y="22285"/>
                </a:lnTo>
                <a:lnTo>
                  <a:pt x="80244" y="22102"/>
                </a:lnTo>
                <a:close/>
              </a:path>
              <a:path extrusionOk="0" h="120000" w="120000">
                <a:moveTo>
                  <a:pt x="42042" y="18413"/>
                </a:moveTo>
                <a:lnTo>
                  <a:pt x="41840" y="18666"/>
                </a:lnTo>
                <a:lnTo>
                  <a:pt x="42042" y="18413"/>
                </a:lnTo>
                <a:close/>
              </a:path>
              <a:path extrusionOk="0" h="120000" w="120000">
                <a:moveTo>
                  <a:pt x="42218" y="18192"/>
                </a:moveTo>
                <a:lnTo>
                  <a:pt x="42042" y="18413"/>
                </a:lnTo>
                <a:lnTo>
                  <a:pt x="41875" y="18666"/>
                </a:lnTo>
                <a:lnTo>
                  <a:pt x="42218" y="18192"/>
                </a:lnTo>
                <a:close/>
              </a:path>
              <a:path extrusionOk="0" h="120000" w="120000">
                <a:moveTo>
                  <a:pt x="77130" y="18192"/>
                </a:moveTo>
                <a:lnTo>
                  <a:pt x="77473" y="18666"/>
                </a:lnTo>
                <a:lnTo>
                  <a:pt x="77306" y="18413"/>
                </a:lnTo>
                <a:lnTo>
                  <a:pt x="77130" y="18192"/>
                </a:lnTo>
                <a:close/>
              </a:path>
              <a:path extrusionOk="0" h="120000" w="120000">
                <a:moveTo>
                  <a:pt x="77306" y="18413"/>
                </a:moveTo>
                <a:lnTo>
                  <a:pt x="77473" y="18666"/>
                </a:lnTo>
                <a:lnTo>
                  <a:pt x="77306" y="18413"/>
                </a:lnTo>
                <a:close/>
              </a:path>
              <a:path extrusionOk="0" h="120000" w="120000">
                <a:moveTo>
                  <a:pt x="52998" y="14080"/>
                </a:moveTo>
                <a:lnTo>
                  <a:pt x="44893" y="14080"/>
                </a:lnTo>
                <a:lnTo>
                  <a:pt x="44542" y="14684"/>
                </a:lnTo>
                <a:lnTo>
                  <a:pt x="42042" y="18413"/>
                </a:lnTo>
                <a:lnTo>
                  <a:pt x="42218" y="18192"/>
                </a:lnTo>
                <a:lnTo>
                  <a:pt x="55036" y="18192"/>
                </a:lnTo>
                <a:lnTo>
                  <a:pt x="53126" y="14381"/>
                </a:lnTo>
                <a:lnTo>
                  <a:pt x="52998" y="14080"/>
                </a:lnTo>
                <a:close/>
              </a:path>
              <a:path extrusionOk="0" h="120000" w="120000">
                <a:moveTo>
                  <a:pt x="77161" y="18192"/>
                </a:moveTo>
                <a:lnTo>
                  <a:pt x="77306" y="18413"/>
                </a:lnTo>
                <a:lnTo>
                  <a:pt x="77161" y="18192"/>
                </a:lnTo>
                <a:close/>
              </a:path>
              <a:path extrusionOk="0" h="120000" w="120000">
                <a:moveTo>
                  <a:pt x="44695" y="14381"/>
                </a:moveTo>
                <a:lnTo>
                  <a:pt x="44496" y="14684"/>
                </a:lnTo>
                <a:lnTo>
                  <a:pt x="44695" y="14381"/>
                </a:lnTo>
                <a:close/>
              </a:path>
              <a:path extrusionOk="0" h="120000" w="120000">
                <a:moveTo>
                  <a:pt x="44893" y="14080"/>
                </a:moveTo>
                <a:lnTo>
                  <a:pt x="44695" y="14381"/>
                </a:lnTo>
                <a:lnTo>
                  <a:pt x="44542" y="14684"/>
                </a:lnTo>
                <a:lnTo>
                  <a:pt x="44893" y="14080"/>
                </a:lnTo>
                <a:close/>
              </a:path>
              <a:path extrusionOk="0" h="120000" w="120000">
                <a:moveTo>
                  <a:pt x="74455" y="14080"/>
                </a:moveTo>
                <a:lnTo>
                  <a:pt x="74806" y="14684"/>
                </a:lnTo>
                <a:lnTo>
                  <a:pt x="74654" y="14381"/>
                </a:lnTo>
                <a:lnTo>
                  <a:pt x="74455" y="14080"/>
                </a:lnTo>
                <a:close/>
              </a:path>
              <a:path extrusionOk="0" h="120000" w="120000">
                <a:moveTo>
                  <a:pt x="74654" y="14381"/>
                </a:moveTo>
                <a:lnTo>
                  <a:pt x="74806" y="14684"/>
                </a:lnTo>
                <a:lnTo>
                  <a:pt x="74654" y="14381"/>
                </a:lnTo>
                <a:close/>
              </a:path>
              <a:path extrusionOk="0" h="120000" w="120000">
                <a:moveTo>
                  <a:pt x="51486" y="9837"/>
                </a:moveTo>
                <a:lnTo>
                  <a:pt x="46986" y="9837"/>
                </a:lnTo>
                <a:lnTo>
                  <a:pt x="46712" y="10483"/>
                </a:lnTo>
                <a:lnTo>
                  <a:pt x="44695" y="14381"/>
                </a:lnTo>
                <a:lnTo>
                  <a:pt x="44893" y="14080"/>
                </a:lnTo>
                <a:lnTo>
                  <a:pt x="52998" y="14080"/>
                </a:lnTo>
                <a:lnTo>
                  <a:pt x="52886" y="13812"/>
                </a:lnTo>
                <a:lnTo>
                  <a:pt x="51486" y="9837"/>
                </a:lnTo>
                <a:close/>
              </a:path>
              <a:path extrusionOk="0" h="120000" w="120000">
                <a:moveTo>
                  <a:pt x="74501" y="14080"/>
                </a:moveTo>
                <a:lnTo>
                  <a:pt x="74654" y="14381"/>
                </a:lnTo>
                <a:lnTo>
                  <a:pt x="74501" y="14080"/>
                </a:lnTo>
                <a:close/>
              </a:path>
              <a:path extrusionOk="0" h="120000" w="120000">
                <a:moveTo>
                  <a:pt x="59670" y="13368"/>
                </a:moveTo>
                <a:lnTo>
                  <a:pt x="58383" y="14068"/>
                </a:lnTo>
                <a:lnTo>
                  <a:pt x="60956" y="14068"/>
                </a:lnTo>
                <a:lnTo>
                  <a:pt x="59670" y="13368"/>
                </a:lnTo>
                <a:close/>
              </a:path>
              <a:path extrusionOk="0" h="120000" w="120000">
                <a:moveTo>
                  <a:pt x="68262" y="8697"/>
                </a:moveTo>
                <a:lnTo>
                  <a:pt x="59670" y="13368"/>
                </a:lnTo>
                <a:lnTo>
                  <a:pt x="60956" y="14068"/>
                </a:lnTo>
                <a:lnTo>
                  <a:pt x="66354" y="14068"/>
                </a:lnTo>
                <a:lnTo>
                  <a:pt x="66462" y="13812"/>
                </a:lnTo>
                <a:lnTo>
                  <a:pt x="68262" y="8697"/>
                </a:lnTo>
                <a:close/>
              </a:path>
              <a:path extrusionOk="0" h="120000" w="120000">
                <a:moveTo>
                  <a:pt x="68262" y="8697"/>
                </a:moveTo>
                <a:lnTo>
                  <a:pt x="51085" y="8697"/>
                </a:lnTo>
                <a:lnTo>
                  <a:pt x="59670" y="13368"/>
                </a:lnTo>
                <a:lnTo>
                  <a:pt x="68262" y="8697"/>
                </a:lnTo>
                <a:close/>
              </a:path>
              <a:path extrusionOk="0" h="120000" w="120000">
                <a:moveTo>
                  <a:pt x="46831" y="10144"/>
                </a:moveTo>
                <a:lnTo>
                  <a:pt x="46660" y="10483"/>
                </a:lnTo>
                <a:lnTo>
                  <a:pt x="46831" y="10144"/>
                </a:lnTo>
                <a:close/>
              </a:path>
              <a:path extrusionOk="0" h="120000" w="120000">
                <a:moveTo>
                  <a:pt x="46986" y="9837"/>
                </a:moveTo>
                <a:lnTo>
                  <a:pt x="46831" y="10144"/>
                </a:lnTo>
                <a:lnTo>
                  <a:pt x="46712" y="10483"/>
                </a:lnTo>
                <a:lnTo>
                  <a:pt x="46986" y="9837"/>
                </a:lnTo>
                <a:close/>
              </a:path>
              <a:path extrusionOk="0" h="120000" w="120000">
                <a:moveTo>
                  <a:pt x="72362" y="9837"/>
                </a:moveTo>
                <a:lnTo>
                  <a:pt x="72636" y="10483"/>
                </a:lnTo>
                <a:lnTo>
                  <a:pt x="72516" y="10144"/>
                </a:lnTo>
                <a:lnTo>
                  <a:pt x="72362" y="9837"/>
                </a:lnTo>
                <a:close/>
              </a:path>
              <a:path extrusionOk="0" h="120000" w="120000">
                <a:moveTo>
                  <a:pt x="72516" y="10144"/>
                </a:moveTo>
                <a:lnTo>
                  <a:pt x="72636" y="10483"/>
                </a:lnTo>
                <a:lnTo>
                  <a:pt x="72516" y="10144"/>
                </a:lnTo>
                <a:close/>
              </a:path>
              <a:path extrusionOk="0" h="120000" w="120000">
                <a:moveTo>
                  <a:pt x="60956" y="0"/>
                </a:moveTo>
                <a:lnTo>
                  <a:pt x="58383" y="0"/>
                </a:lnTo>
                <a:lnTo>
                  <a:pt x="48512" y="5369"/>
                </a:lnTo>
                <a:lnTo>
                  <a:pt x="46831" y="10144"/>
                </a:lnTo>
                <a:lnTo>
                  <a:pt x="46986" y="9837"/>
                </a:lnTo>
                <a:lnTo>
                  <a:pt x="51486" y="9837"/>
                </a:lnTo>
                <a:lnTo>
                  <a:pt x="51085" y="8697"/>
                </a:lnTo>
                <a:lnTo>
                  <a:pt x="72008" y="8697"/>
                </a:lnTo>
                <a:lnTo>
                  <a:pt x="70835" y="5369"/>
                </a:lnTo>
                <a:lnTo>
                  <a:pt x="60956" y="0"/>
                </a:lnTo>
                <a:close/>
              </a:path>
              <a:path extrusionOk="0" h="120000" w="120000">
                <a:moveTo>
                  <a:pt x="72408" y="9837"/>
                </a:moveTo>
                <a:lnTo>
                  <a:pt x="72516" y="10144"/>
                </a:lnTo>
                <a:lnTo>
                  <a:pt x="72408" y="9837"/>
                </a:lnTo>
                <a:close/>
              </a:path>
            </a:pathLst>
          </a:custGeom>
          <a:solidFill>
            <a:srgbClr val="2A508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 name="Google Shape;132;p9"/>
          <p:cNvSpPr/>
          <p:nvPr/>
        </p:nvSpPr>
        <p:spPr>
          <a:xfrm>
            <a:off x="2004039" y="3333333"/>
            <a:ext cx="56515" cy="85725"/>
          </a:xfrm>
          <a:custGeom>
            <a:rect b="b" l="l" r="r" t="t"/>
            <a:pathLst>
              <a:path extrusionOk="0" h="120000" w="120000">
                <a:moveTo>
                  <a:pt x="61673" y="0"/>
                </a:moveTo>
                <a:lnTo>
                  <a:pt x="57808" y="0"/>
                </a:lnTo>
                <a:lnTo>
                  <a:pt x="45527" y="20872"/>
                </a:lnTo>
                <a:lnTo>
                  <a:pt x="26015" y="39363"/>
                </a:lnTo>
                <a:lnTo>
                  <a:pt x="7947" y="57853"/>
                </a:lnTo>
                <a:lnTo>
                  <a:pt x="0" y="78721"/>
                </a:lnTo>
                <a:lnTo>
                  <a:pt x="4756" y="94713"/>
                </a:lnTo>
                <a:lnTo>
                  <a:pt x="17825" y="107610"/>
                </a:lnTo>
                <a:lnTo>
                  <a:pt x="37398" y="116220"/>
                </a:lnTo>
                <a:lnTo>
                  <a:pt x="61673" y="119356"/>
                </a:lnTo>
                <a:lnTo>
                  <a:pt x="83711" y="116220"/>
                </a:lnTo>
                <a:lnTo>
                  <a:pt x="102138" y="107610"/>
                </a:lnTo>
                <a:lnTo>
                  <a:pt x="114785" y="94713"/>
                </a:lnTo>
                <a:lnTo>
                  <a:pt x="119481" y="78721"/>
                </a:lnTo>
                <a:lnTo>
                  <a:pt x="111532" y="57853"/>
                </a:lnTo>
                <a:lnTo>
                  <a:pt x="93466" y="39363"/>
                </a:lnTo>
                <a:lnTo>
                  <a:pt x="73954" y="20872"/>
                </a:lnTo>
                <a:lnTo>
                  <a:pt x="61673" y="0"/>
                </a:lnTo>
                <a:close/>
              </a:path>
            </a:pathLst>
          </a:custGeom>
          <a:solidFill>
            <a:srgbClr val="A2D3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 name="Google Shape;133;p9"/>
          <p:cNvSpPr/>
          <p:nvPr/>
        </p:nvSpPr>
        <p:spPr>
          <a:xfrm>
            <a:off x="1996818" y="3326084"/>
            <a:ext cx="71120" cy="100330"/>
          </a:xfrm>
          <a:custGeom>
            <a:rect b="b" l="l" r="r" t="t"/>
            <a:pathLst>
              <a:path extrusionOk="0" h="120000" w="120000">
                <a:moveTo>
                  <a:pt x="59248" y="29394"/>
                </a:moveTo>
                <a:lnTo>
                  <a:pt x="31060" y="29394"/>
                </a:lnTo>
                <a:lnTo>
                  <a:pt x="30677" y="29783"/>
                </a:lnTo>
                <a:lnTo>
                  <a:pt x="472" y="70588"/>
                </a:lnTo>
                <a:lnTo>
                  <a:pt x="0" y="76556"/>
                </a:lnTo>
                <a:lnTo>
                  <a:pt x="224" y="79983"/>
                </a:lnTo>
                <a:lnTo>
                  <a:pt x="47702" y="118276"/>
                </a:lnTo>
                <a:lnTo>
                  <a:pt x="60675" y="119345"/>
                </a:lnTo>
                <a:lnTo>
                  <a:pt x="61853" y="119338"/>
                </a:lnTo>
                <a:lnTo>
                  <a:pt x="107518" y="102004"/>
                </a:lnTo>
                <a:lnTo>
                  <a:pt x="60603" y="102004"/>
                </a:lnTo>
                <a:lnTo>
                  <a:pt x="61171" y="101983"/>
                </a:lnTo>
                <a:lnTo>
                  <a:pt x="59779" y="101938"/>
                </a:lnTo>
                <a:lnTo>
                  <a:pt x="58028" y="101938"/>
                </a:lnTo>
                <a:lnTo>
                  <a:pt x="56665" y="101835"/>
                </a:lnTo>
                <a:lnTo>
                  <a:pt x="57118" y="101835"/>
                </a:lnTo>
                <a:lnTo>
                  <a:pt x="55426" y="101645"/>
                </a:lnTo>
                <a:lnTo>
                  <a:pt x="54741" y="101645"/>
                </a:lnTo>
                <a:lnTo>
                  <a:pt x="53150" y="101389"/>
                </a:lnTo>
                <a:lnTo>
                  <a:pt x="53535" y="101389"/>
                </a:lnTo>
                <a:lnTo>
                  <a:pt x="48505" y="100319"/>
                </a:lnTo>
                <a:lnTo>
                  <a:pt x="47681" y="100319"/>
                </a:lnTo>
                <a:lnTo>
                  <a:pt x="45437" y="99668"/>
                </a:lnTo>
                <a:lnTo>
                  <a:pt x="45953" y="99668"/>
                </a:lnTo>
                <a:lnTo>
                  <a:pt x="41875" y="98129"/>
                </a:lnTo>
                <a:lnTo>
                  <a:pt x="41376" y="98129"/>
                </a:lnTo>
                <a:lnTo>
                  <a:pt x="39392" y="97192"/>
                </a:lnTo>
                <a:lnTo>
                  <a:pt x="39758" y="97192"/>
                </a:lnTo>
                <a:lnTo>
                  <a:pt x="36282" y="95179"/>
                </a:lnTo>
                <a:lnTo>
                  <a:pt x="35897" y="95179"/>
                </a:lnTo>
                <a:lnTo>
                  <a:pt x="34171" y="93955"/>
                </a:lnTo>
                <a:lnTo>
                  <a:pt x="34481" y="93955"/>
                </a:lnTo>
                <a:lnTo>
                  <a:pt x="31566" y="91436"/>
                </a:lnTo>
                <a:lnTo>
                  <a:pt x="31255" y="91436"/>
                </a:lnTo>
                <a:lnTo>
                  <a:pt x="29922" y="90015"/>
                </a:lnTo>
                <a:lnTo>
                  <a:pt x="30189" y="90015"/>
                </a:lnTo>
                <a:lnTo>
                  <a:pt x="28034" y="87145"/>
                </a:lnTo>
                <a:lnTo>
                  <a:pt x="27761" y="87145"/>
                </a:lnTo>
                <a:lnTo>
                  <a:pt x="26841" y="85555"/>
                </a:lnTo>
                <a:lnTo>
                  <a:pt x="27089" y="85555"/>
                </a:lnTo>
                <a:lnTo>
                  <a:pt x="25451" y="81690"/>
                </a:lnTo>
                <a:lnTo>
                  <a:pt x="24970" y="80554"/>
                </a:lnTo>
                <a:lnTo>
                  <a:pt x="24773" y="79192"/>
                </a:lnTo>
                <a:lnTo>
                  <a:pt x="24634" y="78739"/>
                </a:lnTo>
                <a:lnTo>
                  <a:pt x="24638" y="78226"/>
                </a:lnTo>
                <a:lnTo>
                  <a:pt x="24530" y="76556"/>
                </a:lnTo>
                <a:lnTo>
                  <a:pt x="24815" y="72842"/>
                </a:lnTo>
                <a:lnTo>
                  <a:pt x="24919" y="71781"/>
                </a:lnTo>
                <a:lnTo>
                  <a:pt x="25638" y="69518"/>
                </a:lnTo>
                <a:lnTo>
                  <a:pt x="25962" y="68339"/>
                </a:lnTo>
                <a:lnTo>
                  <a:pt x="27216" y="65849"/>
                </a:lnTo>
                <a:lnTo>
                  <a:pt x="27585" y="65051"/>
                </a:lnTo>
                <a:lnTo>
                  <a:pt x="29338" y="62239"/>
                </a:lnTo>
                <a:lnTo>
                  <a:pt x="29767" y="61529"/>
                </a:lnTo>
                <a:lnTo>
                  <a:pt x="32035" y="58643"/>
                </a:lnTo>
                <a:lnTo>
                  <a:pt x="32393" y="58174"/>
                </a:lnTo>
                <a:lnTo>
                  <a:pt x="35138" y="55091"/>
                </a:lnTo>
                <a:lnTo>
                  <a:pt x="35494" y="54688"/>
                </a:lnTo>
                <a:lnTo>
                  <a:pt x="42710" y="47446"/>
                </a:lnTo>
                <a:lnTo>
                  <a:pt x="50772" y="39698"/>
                </a:lnTo>
                <a:lnTo>
                  <a:pt x="51154" y="39317"/>
                </a:lnTo>
                <a:lnTo>
                  <a:pt x="58596" y="31298"/>
                </a:lnTo>
                <a:lnTo>
                  <a:pt x="59115" y="30683"/>
                </a:lnTo>
                <a:lnTo>
                  <a:pt x="59678" y="29953"/>
                </a:lnTo>
                <a:lnTo>
                  <a:pt x="59248" y="29394"/>
                </a:lnTo>
                <a:close/>
              </a:path>
              <a:path extrusionOk="0" h="120000" w="120000">
                <a:moveTo>
                  <a:pt x="61171" y="101983"/>
                </a:moveTo>
                <a:lnTo>
                  <a:pt x="60603" y="102004"/>
                </a:lnTo>
                <a:lnTo>
                  <a:pt x="61780" y="102004"/>
                </a:lnTo>
                <a:lnTo>
                  <a:pt x="61171" y="101983"/>
                </a:lnTo>
                <a:close/>
              </a:path>
              <a:path extrusionOk="0" h="120000" w="120000">
                <a:moveTo>
                  <a:pt x="64408" y="101870"/>
                </a:moveTo>
                <a:lnTo>
                  <a:pt x="61171" y="101983"/>
                </a:lnTo>
                <a:lnTo>
                  <a:pt x="61780" y="102004"/>
                </a:lnTo>
                <a:lnTo>
                  <a:pt x="107518" y="102004"/>
                </a:lnTo>
                <a:lnTo>
                  <a:pt x="63684" y="101959"/>
                </a:lnTo>
                <a:lnTo>
                  <a:pt x="64408" y="101870"/>
                </a:lnTo>
                <a:close/>
              </a:path>
              <a:path extrusionOk="0" h="120000" w="120000">
                <a:moveTo>
                  <a:pt x="65182" y="101842"/>
                </a:moveTo>
                <a:lnTo>
                  <a:pt x="64408" y="101870"/>
                </a:lnTo>
                <a:lnTo>
                  <a:pt x="63684" y="101959"/>
                </a:lnTo>
                <a:lnTo>
                  <a:pt x="65182" y="101842"/>
                </a:lnTo>
                <a:close/>
              </a:path>
              <a:path extrusionOk="0" h="120000" w="120000">
                <a:moveTo>
                  <a:pt x="107697" y="101842"/>
                </a:moveTo>
                <a:lnTo>
                  <a:pt x="65182" y="101842"/>
                </a:lnTo>
                <a:lnTo>
                  <a:pt x="63684" y="101959"/>
                </a:lnTo>
                <a:lnTo>
                  <a:pt x="107567" y="101959"/>
                </a:lnTo>
                <a:close/>
              </a:path>
              <a:path extrusionOk="0" h="120000" w="120000">
                <a:moveTo>
                  <a:pt x="56665" y="101835"/>
                </a:moveTo>
                <a:lnTo>
                  <a:pt x="58028" y="101938"/>
                </a:lnTo>
                <a:lnTo>
                  <a:pt x="57306" y="101856"/>
                </a:lnTo>
                <a:lnTo>
                  <a:pt x="56665" y="101835"/>
                </a:lnTo>
                <a:close/>
              </a:path>
              <a:path extrusionOk="0" h="120000" w="120000">
                <a:moveTo>
                  <a:pt x="57306" y="101856"/>
                </a:moveTo>
                <a:lnTo>
                  <a:pt x="58028" y="101938"/>
                </a:lnTo>
                <a:lnTo>
                  <a:pt x="59779" y="101938"/>
                </a:lnTo>
                <a:lnTo>
                  <a:pt x="57306" y="101856"/>
                </a:lnTo>
                <a:close/>
              </a:path>
              <a:path extrusionOk="0" h="120000" w="120000">
                <a:moveTo>
                  <a:pt x="67246" y="101518"/>
                </a:moveTo>
                <a:lnTo>
                  <a:pt x="64408" y="101870"/>
                </a:lnTo>
                <a:lnTo>
                  <a:pt x="65182" y="101842"/>
                </a:lnTo>
                <a:lnTo>
                  <a:pt x="107706" y="101835"/>
                </a:lnTo>
                <a:lnTo>
                  <a:pt x="66412" y="101710"/>
                </a:lnTo>
                <a:lnTo>
                  <a:pt x="67246" y="101518"/>
                </a:lnTo>
                <a:close/>
              </a:path>
              <a:path extrusionOk="0" h="120000" w="120000">
                <a:moveTo>
                  <a:pt x="57118" y="101835"/>
                </a:moveTo>
                <a:lnTo>
                  <a:pt x="56665" y="101835"/>
                </a:lnTo>
                <a:lnTo>
                  <a:pt x="57306" y="101856"/>
                </a:lnTo>
                <a:close/>
              </a:path>
              <a:path extrusionOk="0" h="120000" w="120000">
                <a:moveTo>
                  <a:pt x="68108" y="101410"/>
                </a:moveTo>
                <a:lnTo>
                  <a:pt x="67246" y="101518"/>
                </a:lnTo>
                <a:lnTo>
                  <a:pt x="66412" y="101710"/>
                </a:lnTo>
                <a:lnTo>
                  <a:pt x="68108" y="101410"/>
                </a:lnTo>
                <a:close/>
              </a:path>
              <a:path extrusionOk="0" h="120000" w="120000">
                <a:moveTo>
                  <a:pt x="108176" y="101410"/>
                </a:moveTo>
                <a:lnTo>
                  <a:pt x="68108" y="101410"/>
                </a:lnTo>
                <a:lnTo>
                  <a:pt x="66412" y="101710"/>
                </a:lnTo>
                <a:lnTo>
                  <a:pt x="107844" y="101710"/>
                </a:lnTo>
                <a:lnTo>
                  <a:pt x="108176" y="101410"/>
                </a:lnTo>
                <a:close/>
              </a:path>
              <a:path extrusionOk="0" h="120000" w="120000">
                <a:moveTo>
                  <a:pt x="53150" y="101389"/>
                </a:moveTo>
                <a:lnTo>
                  <a:pt x="54741" y="101645"/>
                </a:lnTo>
                <a:lnTo>
                  <a:pt x="53970" y="101481"/>
                </a:lnTo>
                <a:lnTo>
                  <a:pt x="53150" y="101389"/>
                </a:lnTo>
                <a:close/>
              </a:path>
              <a:path extrusionOk="0" h="120000" w="120000">
                <a:moveTo>
                  <a:pt x="53970" y="101481"/>
                </a:moveTo>
                <a:lnTo>
                  <a:pt x="54741" y="101645"/>
                </a:lnTo>
                <a:lnTo>
                  <a:pt x="55426" y="101645"/>
                </a:lnTo>
                <a:lnTo>
                  <a:pt x="53970" y="101481"/>
                </a:lnTo>
                <a:close/>
              </a:path>
              <a:path extrusionOk="0" h="120000" w="120000">
                <a:moveTo>
                  <a:pt x="73776" y="100004"/>
                </a:moveTo>
                <a:lnTo>
                  <a:pt x="67246" y="101518"/>
                </a:lnTo>
                <a:lnTo>
                  <a:pt x="68108" y="101410"/>
                </a:lnTo>
                <a:lnTo>
                  <a:pt x="108176" y="101410"/>
                </a:lnTo>
                <a:lnTo>
                  <a:pt x="108764" y="100883"/>
                </a:lnTo>
                <a:lnTo>
                  <a:pt x="109164" y="100444"/>
                </a:lnTo>
                <a:lnTo>
                  <a:pt x="72687" y="100444"/>
                </a:lnTo>
                <a:lnTo>
                  <a:pt x="73776" y="100004"/>
                </a:lnTo>
                <a:close/>
              </a:path>
              <a:path extrusionOk="0" h="120000" w="120000">
                <a:moveTo>
                  <a:pt x="53535" y="101389"/>
                </a:moveTo>
                <a:lnTo>
                  <a:pt x="53150" y="101389"/>
                </a:lnTo>
                <a:lnTo>
                  <a:pt x="53970" y="101481"/>
                </a:lnTo>
                <a:lnTo>
                  <a:pt x="53535" y="101389"/>
                </a:lnTo>
                <a:close/>
              </a:path>
              <a:path extrusionOk="0" h="120000" w="120000">
                <a:moveTo>
                  <a:pt x="74940" y="99733"/>
                </a:moveTo>
                <a:lnTo>
                  <a:pt x="73776" y="100004"/>
                </a:lnTo>
                <a:lnTo>
                  <a:pt x="72687" y="100444"/>
                </a:lnTo>
                <a:lnTo>
                  <a:pt x="74940" y="99733"/>
                </a:lnTo>
                <a:close/>
              </a:path>
              <a:path extrusionOk="0" h="120000" w="120000">
                <a:moveTo>
                  <a:pt x="109813" y="99733"/>
                </a:moveTo>
                <a:lnTo>
                  <a:pt x="74940" y="99733"/>
                </a:lnTo>
                <a:lnTo>
                  <a:pt x="72687" y="100444"/>
                </a:lnTo>
                <a:lnTo>
                  <a:pt x="109164" y="100444"/>
                </a:lnTo>
                <a:lnTo>
                  <a:pt x="109813" y="99733"/>
                </a:lnTo>
                <a:close/>
              </a:path>
              <a:path extrusionOk="0" h="120000" w="120000">
                <a:moveTo>
                  <a:pt x="45437" y="99668"/>
                </a:moveTo>
                <a:lnTo>
                  <a:pt x="47681" y="100319"/>
                </a:lnTo>
                <a:lnTo>
                  <a:pt x="46618" y="99919"/>
                </a:lnTo>
                <a:lnTo>
                  <a:pt x="45437" y="99668"/>
                </a:lnTo>
                <a:close/>
              </a:path>
              <a:path extrusionOk="0" h="120000" w="120000">
                <a:moveTo>
                  <a:pt x="46618" y="99919"/>
                </a:moveTo>
                <a:lnTo>
                  <a:pt x="47681" y="100319"/>
                </a:lnTo>
                <a:lnTo>
                  <a:pt x="48505" y="100319"/>
                </a:lnTo>
                <a:lnTo>
                  <a:pt x="46618" y="99919"/>
                </a:lnTo>
                <a:close/>
              </a:path>
              <a:path extrusionOk="0" h="120000" w="120000">
                <a:moveTo>
                  <a:pt x="79442" y="97712"/>
                </a:moveTo>
                <a:lnTo>
                  <a:pt x="73776" y="100004"/>
                </a:lnTo>
                <a:lnTo>
                  <a:pt x="74940" y="99733"/>
                </a:lnTo>
                <a:lnTo>
                  <a:pt x="109813" y="99733"/>
                </a:lnTo>
                <a:lnTo>
                  <a:pt x="109994" y="99536"/>
                </a:lnTo>
                <a:lnTo>
                  <a:pt x="110940" y="98254"/>
                </a:lnTo>
                <a:lnTo>
                  <a:pt x="78547" y="98254"/>
                </a:lnTo>
                <a:lnTo>
                  <a:pt x="79442" y="97712"/>
                </a:lnTo>
                <a:close/>
              </a:path>
              <a:path extrusionOk="0" h="120000" w="120000">
                <a:moveTo>
                  <a:pt x="45953" y="99668"/>
                </a:moveTo>
                <a:lnTo>
                  <a:pt x="45437" y="99668"/>
                </a:lnTo>
                <a:lnTo>
                  <a:pt x="46618" y="99919"/>
                </a:lnTo>
                <a:lnTo>
                  <a:pt x="45953" y="99668"/>
                </a:lnTo>
                <a:close/>
              </a:path>
              <a:path extrusionOk="0" h="120000" w="120000">
                <a:moveTo>
                  <a:pt x="80439" y="97309"/>
                </a:moveTo>
                <a:lnTo>
                  <a:pt x="79442" y="97712"/>
                </a:lnTo>
                <a:lnTo>
                  <a:pt x="78547" y="98254"/>
                </a:lnTo>
                <a:lnTo>
                  <a:pt x="80439" y="97309"/>
                </a:lnTo>
                <a:close/>
              </a:path>
              <a:path extrusionOk="0" h="120000" w="120000">
                <a:moveTo>
                  <a:pt x="111639" y="97309"/>
                </a:moveTo>
                <a:lnTo>
                  <a:pt x="80439" y="97309"/>
                </a:lnTo>
                <a:lnTo>
                  <a:pt x="78547" y="98254"/>
                </a:lnTo>
                <a:lnTo>
                  <a:pt x="110940" y="98254"/>
                </a:lnTo>
                <a:lnTo>
                  <a:pt x="111639" y="97309"/>
                </a:lnTo>
                <a:close/>
              </a:path>
              <a:path extrusionOk="0" h="120000" w="120000">
                <a:moveTo>
                  <a:pt x="39392" y="97192"/>
                </a:moveTo>
                <a:lnTo>
                  <a:pt x="41376" y="98129"/>
                </a:lnTo>
                <a:lnTo>
                  <a:pt x="40441" y="97589"/>
                </a:lnTo>
                <a:lnTo>
                  <a:pt x="39392" y="97192"/>
                </a:lnTo>
                <a:close/>
              </a:path>
              <a:path extrusionOk="0" h="120000" w="120000">
                <a:moveTo>
                  <a:pt x="40441" y="97589"/>
                </a:moveTo>
                <a:lnTo>
                  <a:pt x="41376" y="98129"/>
                </a:lnTo>
                <a:lnTo>
                  <a:pt x="41875" y="98129"/>
                </a:lnTo>
                <a:lnTo>
                  <a:pt x="40441" y="97589"/>
                </a:lnTo>
                <a:close/>
              </a:path>
              <a:path extrusionOk="0" h="120000" w="120000">
                <a:moveTo>
                  <a:pt x="84534" y="94630"/>
                </a:moveTo>
                <a:lnTo>
                  <a:pt x="79442" y="97712"/>
                </a:lnTo>
                <a:lnTo>
                  <a:pt x="80439" y="97309"/>
                </a:lnTo>
                <a:lnTo>
                  <a:pt x="111639" y="97309"/>
                </a:lnTo>
                <a:lnTo>
                  <a:pt x="113117" y="95310"/>
                </a:lnTo>
                <a:lnTo>
                  <a:pt x="83778" y="95310"/>
                </a:lnTo>
                <a:lnTo>
                  <a:pt x="84534" y="94630"/>
                </a:lnTo>
                <a:close/>
              </a:path>
              <a:path extrusionOk="0" h="120000" w="120000">
                <a:moveTo>
                  <a:pt x="39758" y="97192"/>
                </a:moveTo>
                <a:lnTo>
                  <a:pt x="39392" y="97192"/>
                </a:lnTo>
                <a:lnTo>
                  <a:pt x="40441" y="97589"/>
                </a:lnTo>
                <a:lnTo>
                  <a:pt x="39758" y="97192"/>
                </a:lnTo>
                <a:close/>
              </a:path>
              <a:path extrusionOk="0" h="120000" w="120000">
                <a:moveTo>
                  <a:pt x="85443" y="94080"/>
                </a:moveTo>
                <a:lnTo>
                  <a:pt x="84534" y="94630"/>
                </a:lnTo>
                <a:lnTo>
                  <a:pt x="83778" y="95310"/>
                </a:lnTo>
                <a:lnTo>
                  <a:pt x="85443" y="94080"/>
                </a:lnTo>
                <a:close/>
              </a:path>
              <a:path extrusionOk="0" h="120000" w="120000">
                <a:moveTo>
                  <a:pt x="114026" y="94080"/>
                </a:moveTo>
                <a:lnTo>
                  <a:pt x="85443" y="94080"/>
                </a:lnTo>
                <a:lnTo>
                  <a:pt x="83778" y="95310"/>
                </a:lnTo>
                <a:lnTo>
                  <a:pt x="113117" y="95310"/>
                </a:lnTo>
                <a:lnTo>
                  <a:pt x="114026" y="94080"/>
                </a:lnTo>
                <a:close/>
              </a:path>
              <a:path extrusionOk="0" h="120000" w="120000">
                <a:moveTo>
                  <a:pt x="34171" y="93955"/>
                </a:moveTo>
                <a:lnTo>
                  <a:pt x="35897" y="95179"/>
                </a:lnTo>
                <a:lnTo>
                  <a:pt x="35114" y="94502"/>
                </a:lnTo>
                <a:lnTo>
                  <a:pt x="34171" y="93955"/>
                </a:lnTo>
                <a:close/>
              </a:path>
              <a:path extrusionOk="0" h="120000" w="120000">
                <a:moveTo>
                  <a:pt x="35114" y="94502"/>
                </a:moveTo>
                <a:lnTo>
                  <a:pt x="35897" y="95179"/>
                </a:lnTo>
                <a:lnTo>
                  <a:pt x="36282" y="95179"/>
                </a:lnTo>
                <a:lnTo>
                  <a:pt x="35114" y="94502"/>
                </a:lnTo>
                <a:close/>
              </a:path>
              <a:path extrusionOk="0" h="120000" w="120000">
                <a:moveTo>
                  <a:pt x="88799" y="90792"/>
                </a:moveTo>
                <a:lnTo>
                  <a:pt x="84534" y="94630"/>
                </a:lnTo>
                <a:lnTo>
                  <a:pt x="85443" y="94080"/>
                </a:lnTo>
                <a:lnTo>
                  <a:pt x="114026" y="94080"/>
                </a:lnTo>
                <a:lnTo>
                  <a:pt x="114335" y="93662"/>
                </a:lnTo>
                <a:lnTo>
                  <a:pt x="115245" y="92067"/>
                </a:lnTo>
                <a:lnTo>
                  <a:pt x="115483" y="91488"/>
                </a:lnTo>
                <a:lnTo>
                  <a:pt x="88285" y="91488"/>
                </a:lnTo>
                <a:lnTo>
                  <a:pt x="88799" y="90792"/>
                </a:lnTo>
                <a:close/>
              </a:path>
              <a:path extrusionOk="0" h="120000" w="120000">
                <a:moveTo>
                  <a:pt x="34481" y="93955"/>
                </a:moveTo>
                <a:lnTo>
                  <a:pt x="34171" y="93955"/>
                </a:lnTo>
                <a:lnTo>
                  <a:pt x="35114" y="94502"/>
                </a:lnTo>
                <a:lnTo>
                  <a:pt x="34481" y="93955"/>
                </a:lnTo>
                <a:close/>
              </a:path>
              <a:path extrusionOk="0" h="120000" w="120000">
                <a:moveTo>
                  <a:pt x="89515" y="90147"/>
                </a:moveTo>
                <a:lnTo>
                  <a:pt x="88799" y="90792"/>
                </a:lnTo>
                <a:lnTo>
                  <a:pt x="88285" y="91488"/>
                </a:lnTo>
                <a:lnTo>
                  <a:pt x="89515" y="90147"/>
                </a:lnTo>
                <a:close/>
              </a:path>
              <a:path extrusionOk="0" h="120000" w="120000">
                <a:moveTo>
                  <a:pt x="116033" y="90147"/>
                </a:moveTo>
                <a:lnTo>
                  <a:pt x="89515" y="90147"/>
                </a:lnTo>
                <a:lnTo>
                  <a:pt x="88285" y="91488"/>
                </a:lnTo>
                <a:lnTo>
                  <a:pt x="115483" y="91488"/>
                </a:lnTo>
                <a:lnTo>
                  <a:pt x="116033" y="90147"/>
                </a:lnTo>
                <a:close/>
              </a:path>
              <a:path extrusionOk="0" h="120000" w="120000">
                <a:moveTo>
                  <a:pt x="29922" y="90015"/>
                </a:moveTo>
                <a:lnTo>
                  <a:pt x="31255" y="91436"/>
                </a:lnTo>
                <a:lnTo>
                  <a:pt x="30682" y="90672"/>
                </a:lnTo>
                <a:lnTo>
                  <a:pt x="29922" y="90015"/>
                </a:lnTo>
                <a:close/>
              </a:path>
              <a:path extrusionOk="0" h="120000" w="120000">
                <a:moveTo>
                  <a:pt x="30682" y="90672"/>
                </a:moveTo>
                <a:lnTo>
                  <a:pt x="31255" y="91436"/>
                </a:lnTo>
                <a:lnTo>
                  <a:pt x="31566" y="91436"/>
                </a:lnTo>
                <a:lnTo>
                  <a:pt x="30682" y="90672"/>
                </a:lnTo>
                <a:close/>
              </a:path>
              <a:path extrusionOk="0" h="120000" w="120000">
                <a:moveTo>
                  <a:pt x="92059" y="86383"/>
                </a:moveTo>
                <a:lnTo>
                  <a:pt x="88799" y="90792"/>
                </a:lnTo>
                <a:lnTo>
                  <a:pt x="89515" y="90147"/>
                </a:lnTo>
                <a:lnTo>
                  <a:pt x="116033" y="90147"/>
                </a:lnTo>
                <a:lnTo>
                  <a:pt x="117239" y="87211"/>
                </a:lnTo>
                <a:lnTo>
                  <a:pt x="91717" y="87211"/>
                </a:lnTo>
                <a:lnTo>
                  <a:pt x="92059" y="86383"/>
                </a:lnTo>
                <a:close/>
              </a:path>
              <a:path extrusionOk="0" h="120000" w="120000">
                <a:moveTo>
                  <a:pt x="30189" y="90015"/>
                </a:moveTo>
                <a:lnTo>
                  <a:pt x="29922" y="90015"/>
                </a:lnTo>
                <a:lnTo>
                  <a:pt x="30682" y="90672"/>
                </a:lnTo>
                <a:lnTo>
                  <a:pt x="30189" y="90015"/>
                </a:lnTo>
                <a:close/>
              </a:path>
              <a:path extrusionOk="0" h="120000" w="120000">
                <a:moveTo>
                  <a:pt x="92626" y="85614"/>
                </a:moveTo>
                <a:lnTo>
                  <a:pt x="92059" y="86383"/>
                </a:lnTo>
                <a:lnTo>
                  <a:pt x="91717" y="87211"/>
                </a:lnTo>
                <a:lnTo>
                  <a:pt x="92626" y="85614"/>
                </a:lnTo>
                <a:close/>
              </a:path>
              <a:path extrusionOk="0" h="120000" w="120000">
                <a:moveTo>
                  <a:pt x="117895" y="85614"/>
                </a:moveTo>
                <a:lnTo>
                  <a:pt x="92626" y="85614"/>
                </a:lnTo>
                <a:lnTo>
                  <a:pt x="91717" y="87211"/>
                </a:lnTo>
                <a:lnTo>
                  <a:pt x="117239" y="87211"/>
                </a:lnTo>
                <a:lnTo>
                  <a:pt x="117895" y="85614"/>
                </a:lnTo>
                <a:close/>
              </a:path>
              <a:path extrusionOk="0" h="120000" w="120000">
                <a:moveTo>
                  <a:pt x="26841" y="85555"/>
                </a:moveTo>
                <a:lnTo>
                  <a:pt x="27761" y="87145"/>
                </a:lnTo>
                <a:lnTo>
                  <a:pt x="27408" y="86311"/>
                </a:lnTo>
                <a:lnTo>
                  <a:pt x="26841" y="85555"/>
                </a:lnTo>
                <a:close/>
              </a:path>
              <a:path extrusionOk="0" h="120000" w="120000">
                <a:moveTo>
                  <a:pt x="27408" y="86311"/>
                </a:moveTo>
                <a:lnTo>
                  <a:pt x="27761" y="87145"/>
                </a:lnTo>
                <a:lnTo>
                  <a:pt x="28034" y="87145"/>
                </a:lnTo>
                <a:lnTo>
                  <a:pt x="27408" y="86311"/>
                </a:lnTo>
                <a:close/>
              </a:path>
              <a:path extrusionOk="0" h="120000" w="120000">
                <a:moveTo>
                  <a:pt x="119115" y="80620"/>
                </a:moveTo>
                <a:lnTo>
                  <a:pt x="94437" y="80620"/>
                </a:lnTo>
                <a:lnTo>
                  <a:pt x="94094" y="81690"/>
                </a:lnTo>
                <a:lnTo>
                  <a:pt x="92059" y="86383"/>
                </a:lnTo>
                <a:lnTo>
                  <a:pt x="92626" y="85614"/>
                </a:lnTo>
                <a:lnTo>
                  <a:pt x="117895" y="85614"/>
                </a:lnTo>
                <a:lnTo>
                  <a:pt x="118294" y="84406"/>
                </a:lnTo>
                <a:lnTo>
                  <a:pt x="119023" y="81160"/>
                </a:lnTo>
                <a:lnTo>
                  <a:pt x="119115" y="80620"/>
                </a:lnTo>
                <a:close/>
              </a:path>
              <a:path extrusionOk="0" h="120000" w="120000">
                <a:moveTo>
                  <a:pt x="27089" y="85555"/>
                </a:moveTo>
                <a:lnTo>
                  <a:pt x="26841" y="85555"/>
                </a:lnTo>
                <a:lnTo>
                  <a:pt x="27408" y="86311"/>
                </a:lnTo>
                <a:lnTo>
                  <a:pt x="27089" y="85555"/>
                </a:lnTo>
                <a:close/>
              </a:path>
              <a:path extrusionOk="0" h="120000" w="120000">
                <a:moveTo>
                  <a:pt x="24970" y="80554"/>
                </a:moveTo>
                <a:lnTo>
                  <a:pt x="25333" y="81690"/>
                </a:lnTo>
                <a:lnTo>
                  <a:pt x="25213" y="81160"/>
                </a:lnTo>
                <a:lnTo>
                  <a:pt x="24970" y="80554"/>
                </a:lnTo>
                <a:close/>
              </a:path>
              <a:path extrusionOk="0" h="120000" w="120000">
                <a:moveTo>
                  <a:pt x="25200" y="81094"/>
                </a:moveTo>
                <a:lnTo>
                  <a:pt x="25333" y="81690"/>
                </a:lnTo>
                <a:lnTo>
                  <a:pt x="25200" y="81094"/>
                </a:lnTo>
                <a:close/>
              </a:path>
              <a:path extrusionOk="0" h="120000" w="120000">
                <a:moveTo>
                  <a:pt x="94214" y="81160"/>
                </a:moveTo>
                <a:lnTo>
                  <a:pt x="93995" y="81690"/>
                </a:lnTo>
                <a:lnTo>
                  <a:pt x="94214" y="81160"/>
                </a:lnTo>
                <a:close/>
              </a:path>
              <a:path extrusionOk="0" h="120000" w="120000">
                <a:moveTo>
                  <a:pt x="94437" y="80620"/>
                </a:moveTo>
                <a:lnTo>
                  <a:pt x="94214" y="81160"/>
                </a:lnTo>
                <a:lnTo>
                  <a:pt x="94094" y="81690"/>
                </a:lnTo>
                <a:lnTo>
                  <a:pt x="94437" y="80620"/>
                </a:lnTo>
                <a:close/>
              </a:path>
              <a:path extrusionOk="0" h="120000" w="120000">
                <a:moveTo>
                  <a:pt x="119320" y="78226"/>
                </a:moveTo>
                <a:lnTo>
                  <a:pt x="94870" y="78226"/>
                </a:lnTo>
                <a:lnTo>
                  <a:pt x="94725" y="79192"/>
                </a:lnTo>
                <a:lnTo>
                  <a:pt x="94214" y="81160"/>
                </a:lnTo>
                <a:lnTo>
                  <a:pt x="94437" y="80620"/>
                </a:lnTo>
                <a:lnTo>
                  <a:pt x="119115" y="80620"/>
                </a:lnTo>
                <a:lnTo>
                  <a:pt x="119203" y="79983"/>
                </a:lnTo>
                <a:lnTo>
                  <a:pt x="119320" y="78226"/>
                </a:lnTo>
                <a:close/>
              </a:path>
              <a:path extrusionOk="0" h="120000" w="120000">
                <a:moveTo>
                  <a:pt x="25078" y="80554"/>
                </a:moveTo>
                <a:lnTo>
                  <a:pt x="25200" y="81094"/>
                </a:lnTo>
                <a:lnTo>
                  <a:pt x="25078" y="80554"/>
                </a:lnTo>
                <a:close/>
              </a:path>
              <a:path extrusionOk="0" h="120000" w="120000">
                <a:moveTo>
                  <a:pt x="24557" y="78226"/>
                </a:moveTo>
                <a:lnTo>
                  <a:pt x="24702" y="79192"/>
                </a:lnTo>
                <a:lnTo>
                  <a:pt x="24671" y="78739"/>
                </a:lnTo>
                <a:lnTo>
                  <a:pt x="24557" y="78226"/>
                </a:lnTo>
                <a:close/>
              </a:path>
              <a:path extrusionOk="0" h="120000" w="120000">
                <a:moveTo>
                  <a:pt x="24671" y="78739"/>
                </a:moveTo>
                <a:lnTo>
                  <a:pt x="24702" y="79192"/>
                </a:lnTo>
                <a:lnTo>
                  <a:pt x="24671" y="78739"/>
                </a:lnTo>
                <a:close/>
              </a:path>
              <a:path extrusionOk="0" h="120000" w="120000">
                <a:moveTo>
                  <a:pt x="94756" y="78739"/>
                </a:moveTo>
                <a:lnTo>
                  <a:pt x="94654" y="79192"/>
                </a:lnTo>
                <a:lnTo>
                  <a:pt x="94756" y="78739"/>
                </a:lnTo>
                <a:close/>
              </a:path>
              <a:path extrusionOk="0" h="120000" w="120000">
                <a:moveTo>
                  <a:pt x="94870" y="78226"/>
                </a:moveTo>
                <a:lnTo>
                  <a:pt x="94756" y="78739"/>
                </a:lnTo>
                <a:lnTo>
                  <a:pt x="94725" y="79192"/>
                </a:lnTo>
                <a:lnTo>
                  <a:pt x="94870" y="78226"/>
                </a:lnTo>
                <a:close/>
              </a:path>
              <a:path extrusionOk="0" h="120000" w="120000">
                <a:moveTo>
                  <a:pt x="24638" y="78226"/>
                </a:moveTo>
                <a:lnTo>
                  <a:pt x="24671" y="78739"/>
                </a:lnTo>
                <a:lnTo>
                  <a:pt x="24638" y="78226"/>
                </a:lnTo>
                <a:close/>
              </a:path>
              <a:path extrusionOk="0" h="120000" w="120000">
                <a:moveTo>
                  <a:pt x="119424" y="75567"/>
                </a:moveTo>
                <a:lnTo>
                  <a:pt x="94963" y="75567"/>
                </a:lnTo>
                <a:lnTo>
                  <a:pt x="94983" y="76556"/>
                </a:lnTo>
                <a:lnTo>
                  <a:pt x="94756" y="78739"/>
                </a:lnTo>
                <a:lnTo>
                  <a:pt x="94870" y="78226"/>
                </a:lnTo>
                <a:lnTo>
                  <a:pt x="119320" y="78226"/>
                </a:lnTo>
                <a:lnTo>
                  <a:pt x="119429" y="76556"/>
                </a:lnTo>
                <a:lnTo>
                  <a:pt x="119424" y="75567"/>
                </a:lnTo>
                <a:close/>
              </a:path>
              <a:path extrusionOk="0" h="120000" w="120000">
                <a:moveTo>
                  <a:pt x="24499" y="76094"/>
                </a:moveTo>
                <a:lnTo>
                  <a:pt x="24454" y="76556"/>
                </a:lnTo>
                <a:lnTo>
                  <a:pt x="24499" y="76094"/>
                </a:lnTo>
                <a:close/>
              </a:path>
              <a:path extrusionOk="0" h="120000" w="120000">
                <a:moveTo>
                  <a:pt x="94933" y="76031"/>
                </a:moveTo>
                <a:lnTo>
                  <a:pt x="94899" y="76556"/>
                </a:lnTo>
                <a:lnTo>
                  <a:pt x="94933" y="76031"/>
                </a:lnTo>
                <a:close/>
              </a:path>
              <a:path extrusionOk="0" h="120000" w="120000">
                <a:moveTo>
                  <a:pt x="24550" y="75567"/>
                </a:moveTo>
                <a:lnTo>
                  <a:pt x="24499" y="76094"/>
                </a:lnTo>
                <a:lnTo>
                  <a:pt x="24550" y="75567"/>
                </a:lnTo>
                <a:close/>
              </a:path>
              <a:path extrusionOk="0" h="120000" w="120000">
                <a:moveTo>
                  <a:pt x="119071" y="71781"/>
                </a:moveTo>
                <a:lnTo>
                  <a:pt x="94519" y="71781"/>
                </a:lnTo>
                <a:lnTo>
                  <a:pt x="94715" y="72842"/>
                </a:lnTo>
                <a:lnTo>
                  <a:pt x="94933" y="76031"/>
                </a:lnTo>
                <a:lnTo>
                  <a:pt x="94963" y="75567"/>
                </a:lnTo>
                <a:lnTo>
                  <a:pt x="119424" y="75567"/>
                </a:lnTo>
                <a:lnTo>
                  <a:pt x="119421" y="75362"/>
                </a:lnTo>
                <a:lnTo>
                  <a:pt x="119071" y="71781"/>
                </a:lnTo>
                <a:close/>
              </a:path>
              <a:path extrusionOk="0" h="120000" w="120000">
                <a:moveTo>
                  <a:pt x="24919" y="71781"/>
                </a:moveTo>
                <a:lnTo>
                  <a:pt x="24722" y="72842"/>
                </a:lnTo>
                <a:lnTo>
                  <a:pt x="24865" y="72321"/>
                </a:lnTo>
                <a:lnTo>
                  <a:pt x="24919" y="71781"/>
                </a:lnTo>
                <a:close/>
              </a:path>
              <a:path extrusionOk="0" h="120000" w="120000">
                <a:moveTo>
                  <a:pt x="24865" y="72321"/>
                </a:moveTo>
                <a:lnTo>
                  <a:pt x="24722" y="72842"/>
                </a:lnTo>
                <a:lnTo>
                  <a:pt x="24865" y="72321"/>
                </a:lnTo>
                <a:close/>
              </a:path>
              <a:path extrusionOk="0" h="120000" w="120000">
                <a:moveTo>
                  <a:pt x="94572" y="72321"/>
                </a:moveTo>
                <a:lnTo>
                  <a:pt x="94622" y="72842"/>
                </a:lnTo>
                <a:lnTo>
                  <a:pt x="94572" y="72321"/>
                </a:lnTo>
                <a:close/>
              </a:path>
              <a:path extrusionOk="0" h="120000" w="120000">
                <a:moveTo>
                  <a:pt x="94519" y="71781"/>
                </a:moveTo>
                <a:lnTo>
                  <a:pt x="94572" y="72321"/>
                </a:lnTo>
                <a:lnTo>
                  <a:pt x="94715" y="72842"/>
                </a:lnTo>
                <a:lnTo>
                  <a:pt x="94519" y="71781"/>
                </a:lnTo>
                <a:close/>
              </a:path>
              <a:path extrusionOk="0" h="120000" w="120000">
                <a:moveTo>
                  <a:pt x="25016" y="71781"/>
                </a:moveTo>
                <a:lnTo>
                  <a:pt x="24865" y="72321"/>
                </a:lnTo>
                <a:lnTo>
                  <a:pt x="25016" y="71781"/>
                </a:lnTo>
                <a:close/>
              </a:path>
              <a:path extrusionOk="0" h="120000" w="120000">
                <a:moveTo>
                  <a:pt x="118434" y="68339"/>
                </a:moveTo>
                <a:lnTo>
                  <a:pt x="93475" y="68339"/>
                </a:lnTo>
                <a:lnTo>
                  <a:pt x="93856" y="69394"/>
                </a:lnTo>
                <a:lnTo>
                  <a:pt x="94572" y="72321"/>
                </a:lnTo>
                <a:lnTo>
                  <a:pt x="94519" y="71781"/>
                </a:lnTo>
                <a:lnTo>
                  <a:pt x="119071" y="71781"/>
                </a:lnTo>
                <a:lnTo>
                  <a:pt x="118955" y="70588"/>
                </a:lnTo>
                <a:lnTo>
                  <a:pt x="118726" y="69394"/>
                </a:lnTo>
                <a:lnTo>
                  <a:pt x="118434" y="68339"/>
                </a:lnTo>
                <a:close/>
              </a:path>
              <a:path extrusionOk="0" h="120000" w="120000">
                <a:moveTo>
                  <a:pt x="25962" y="68339"/>
                </a:moveTo>
                <a:lnTo>
                  <a:pt x="25571" y="69394"/>
                </a:lnTo>
                <a:lnTo>
                  <a:pt x="25822" y="68851"/>
                </a:lnTo>
                <a:lnTo>
                  <a:pt x="25962" y="68339"/>
                </a:lnTo>
                <a:close/>
              </a:path>
              <a:path extrusionOk="0" h="120000" w="120000">
                <a:moveTo>
                  <a:pt x="25822" y="68851"/>
                </a:moveTo>
                <a:lnTo>
                  <a:pt x="25571" y="69394"/>
                </a:lnTo>
                <a:lnTo>
                  <a:pt x="25822" y="68851"/>
                </a:lnTo>
                <a:close/>
              </a:path>
              <a:path extrusionOk="0" h="120000" w="120000">
                <a:moveTo>
                  <a:pt x="93630" y="68906"/>
                </a:moveTo>
                <a:lnTo>
                  <a:pt x="93765" y="69394"/>
                </a:lnTo>
                <a:lnTo>
                  <a:pt x="93630" y="68906"/>
                </a:lnTo>
                <a:close/>
              </a:path>
              <a:path extrusionOk="0" h="120000" w="120000">
                <a:moveTo>
                  <a:pt x="93475" y="68339"/>
                </a:moveTo>
                <a:lnTo>
                  <a:pt x="93630" y="68906"/>
                </a:lnTo>
                <a:lnTo>
                  <a:pt x="93856" y="69394"/>
                </a:lnTo>
                <a:lnTo>
                  <a:pt x="93475" y="68339"/>
                </a:lnTo>
                <a:close/>
              </a:path>
              <a:path extrusionOk="0" h="120000" w="120000">
                <a:moveTo>
                  <a:pt x="117529" y="65051"/>
                </a:moveTo>
                <a:lnTo>
                  <a:pt x="91842" y="65051"/>
                </a:lnTo>
                <a:lnTo>
                  <a:pt x="92275" y="65849"/>
                </a:lnTo>
                <a:lnTo>
                  <a:pt x="93630" y="68906"/>
                </a:lnTo>
                <a:lnTo>
                  <a:pt x="93475" y="68339"/>
                </a:lnTo>
                <a:lnTo>
                  <a:pt x="118434" y="68339"/>
                </a:lnTo>
                <a:lnTo>
                  <a:pt x="117529" y="65051"/>
                </a:lnTo>
                <a:close/>
              </a:path>
              <a:path extrusionOk="0" h="120000" w="120000">
                <a:moveTo>
                  <a:pt x="26060" y="68339"/>
                </a:moveTo>
                <a:lnTo>
                  <a:pt x="25822" y="68851"/>
                </a:lnTo>
                <a:lnTo>
                  <a:pt x="26060" y="68339"/>
                </a:lnTo>
                <a:close/>
              </a:path>
              <a:path extrusionOk="0" h="120000" w="120000">
                <a:moveTo>
                  <a:pt x="92026" y="65448"/>
                </a:moveTo>
                <a:lnTo>
                  <a:pt x="92211" y="65849"/>
                </a:lnTo>
                <a:lnTo>
                  <a:pt x="92026" y="65448"/>
                </a:lnTo>
                <a:close/>
              </a:path>
              <a:path extrusionOk="0" h="120000" w="120000">
                <a:moveTo>
                  <a:pt x="91842" y="65051"/>
                </a:moveTo>
                <a:lnTo>
                  <a:pt x="92031" y="65457"/>
                </a:lnTo>
                <a:lnTo>
                  <a:pt x="92275" y="65849"/>
                </a:lnTo>
                <a:lnTo>
                  <a:pt x="91842" y="65051"/>
                </a:lnTo>
                <a:close/>
              </a:path>
              <a:path extrusionOk="0" h="120000" w="120000">
                <a:moveTo>
                  <a:pt x="27585" y="65051"/>
                </a:moveTo>
                <a:lnTo>
                  <a:pt x="27214" y="65762"/>
                </a:lnTo>
                <a:lnTo>
                  <a:pt x="27401" y="65448"/>
                </a:lnTo>
                <a:lnTo>
                  <a:pt x="27585" y="65051"/>
                </a:lnTo>
                <a:close/>
              </a:path>
              <a:path extrusionOk="0" h="120000" w="120000">
                <a:moveTo>
                  <a:pt x="27398" y="65457"/>
                </a:moveTo>
                <a:lnTo>
                  <a:pt x="27214" y="65762"/>
                </a:lnTo>
                <a:lnTo>
                  <a:pt x="27398" y="65457"/>
                </a:lnTo>
                <a:close/>
              </a:path>
              <a:path extrusionOk="0" h="120000" w="120000">
                <a:moveTo>
                  <a:pt x="27643" y="65051"/>
                </a:moveTo>
                <a:lnTo>
                  <a:pt x="27398" y="65457"/>
                </a:lnTo>
                <a:lnTo>
                  <a:pt x="27643" y="65051"/>
                </a:lnTo>
                <a:close/>
              </a:path>
              <a:path extrusionOk="0" h="120000" w="120000">
                <a:moveTo>
                  <a:pt x="116044" y="61616"/>
                </a:moveTo>
                <a:lnTo>
                  <a:pt x="89640" y="61616"/>
                </a:lnTo>
                <a:lnTo>
                  <a:pt x="90063" y="62239"/>
                </a:lnTo>
                <a:lnTo>
                  <a:pt x="92026" y="65448"/>
                </a:lnTo>
                <a:lnTo>
                  <a:pt x="91842" y="65051"/>
                </a:lnTo>
                <a:lnTo>
                  <a:pt x="117529" y="65051"/>
                </a:lnTo>
                <a:lnTo>
                  <a:pt x="117136" y="63967"/>
                </a:lnTo>
                <a:lnTo>
                  <a:pt x="116044" y="61616"/>
                </a:lnTo>
                <a:close/>
              </a:path>
              <a:path extrusionOk="0" h="120000" w="120000">
                <a:moveTo>
                  <a:pt x="29767" y="61529"/>
                </a:moveTo>
                <a:lnTo>
                  <a:pt x="29291" y="62239"/>
                </a:lnTo>
                <a:lnTo>
                  <a:pt x="29516" y="61945"/>
                </a:lnTo>
                <a:lnTo>
                  <a:pt x="29767" y="61529"/>
                </a:lnTo>
                <a:close/>
              </a:path>
              <a:path extrusionOk="0" h="120000" w="120000">
                <a:moveTo>
                  <a:pt x="29516" y="61945"/>
                </a:moveTo>
                <a:lnTo>
                  <a:pt x="29291" y="62239"/>
                </a:lnTo>
                <a:lnTo>
                  <a:pt x="29516" y="61945"/>
                </a:lnTo>
                <a:close/>
              </a:path>
              <a:path extrusionOk="0" h="120000" w="120000">
                <a:moveTo>
                  <a:pt x="89866" y="61981"/>
                </a:moveTo>
                <a:lnTo>
                  <a:pt x="90028" y="62239"/>
                </a:lnTo>
                <a:lnTo>
                  <a:pt x="89866" y="61981"/>
                </a:lnTo>
                <a:close/>
              </a:path>
              <a:path extrusionOk="0" h="120000" w="120000">
                <a:moveTo>
                  <a:pt x="89640" y="61616"/>
                </a:moveTo>
                <a:lnTo>
                  <a:pt x="89866" y="61981"/>
                </a:lnTo>
                <a:lnTo>
                  <a:pt x="90063" y="62239"/>
                </a:lnTo>
                <a:lnTo>
                  <a:pt x="89640" y="61616"/>
                </a:lnTo>
                <a:close/>
              </a:path>
              <a:path extrusionOk="0" h="120000" w="120000">
                <a:moveTo>
                  <a:pt x="114274" y="58174"/>
                </a:moveTo>
                <a:lnTo>
                  <a:pt x="86962" y="58174"/>
                </a:lnTo>
                <a:lnTo>
                  <a:pt x="87355" y="58643"/>
                </a:lnTo>
                <a:lnTo>
                  <a:pt x="89866" y="61981"/>
                </a:lnTo>
                <a:lnTo>
                  <a:pt x="89640" y="61616"/>
                </a:lnTo>
                <a:lnTo>
                  <a:pt x="116044" y="61616"/>
                </a:lnTo>
                <a:lnTo>
                  <a:pt x="115120" y="59625"/>
                </a:lnTo>
                <a:lnTo>
                  <a:pt x="114686" y="58834"/>
                </a:lnTo>
                <a:lnTo>
                  <a:pt x="114274" y="58174"/>
                </a:lnTo>
                <a:close/>
              </a:path>
              <a:path extrusionOk="0" h="120000" w="120000">
                <a:moveTo>
                  <a:pt x="29833" y="61529"/>
                </a:moveTo>
                <a:lnTo>
                  <a:pt x="29516" y="61945"/>
                </a:lnTo>
                <a:lnTo>
                  <a:pt x="29833" y="61529"/>
                </a:lnTo>
                <a:close/>
              </a:path>
              <a:path extrusionOk="0" h="120000" w="120000">
                <a:moveTo>
                  <a:pt x="32393" y="58174"/>
                </a:moveTo>
                <a:lnTo>
                  <a:pt x="31999" y="58643"/>
                </a:lnTo>
                <a:lnTo>
                  <a:pt x="32258" y="58351"/>
                </a:lnTo>
                <a:lnTo>
                  <a:pt x="32393" y="58174"/>
                </a:lnTo>
                <a:close/>
              </a:path>
              <a:path extrusionOk="0" h="120000" w="120000">
                <a:moveTo>
                  <a:pt x="32258" y="58351"/>
                </a:moveTo>
                <a:lnTo>
                  <a:pt x="31999" y="58643"/>
                </a:lnTo>
                <a:lnTo>
                  <a:pt x="32258" y="58351"/>
                </a:lnTo>
                <a:close/>
              </a:path>
              <a:path extrusionOk="0" h="120000" w="120000">
                <a:moveTo>
                  <a:pt x="87097" y="58351"/>
                </a:moveTo>
                <a:lnTo>
                  <a:pt x="87320" y="58643"/>
                </a:lnTo>
                <a:lnTo>
                  <a:pt x="87097" y="58351"/>
                </a:lnTo>
                <a:close/>
              </a:path>
              <a:path extrusionOk="0" h="120000" w="120000">
                <a:moveTo>
                  <a:pt x="86962" y="58174"/>
                </a:moveTo>
                <a:lnTo>
                  <a:pt x="87097" y="58351"/>
                </a:lnTo>
                <a:lnTo>
                  <a:pt x="87355" y="58643"/>
                </a:lnTo>
                <a:lnTo>
                  <a:pt x="86962" y="58174"/>
                </a:lnTo>
                <a:close/>
              </a:path>
              <a:path extrusionOk="0" h="120000" w="120000">
                <a:moveTo>
                  <a:pt x="32414" y="58174"/>
                </a:moveTo>
                <a:lnTo>
                  <a:pt x="32258" y="58351"/>
                </a:lnTo>
                <a:lnTo>
                  <a:pt x="32414" y="58174"/>
                </a:lnTo>
                <a:close/>
              </a:path>
              <a:path extrusionOk="0" h="120000" w="120000">
                <a:moveTo>
                  <a:pt x="112101" y="54688"/>
                </a:moveTo>
                <a:lnTo>
                  <a:pt x="83861" y="54688"/>
                </a:lnTo>
                <a:lnTo>
                  <a:pt x="84234" y="55091"/>
                </a:lnTo>
                <a:lnTo>
                  <a:pt x="87097" y="58351"/>
                </a:lnTo>
                <a:lnTo>
                  <a:pt x="86962" y="58174"/>
                </a:lnTo>
                <a:lnTo>
                  <a:pt x="114274" y="58174"/>
                </a:lnTo>
                <a:lnTo>
                  <a:pt x="112101" y="54688"/>
                </a:lnTo>
                <a:close/>
              </a:path>
              <a:path extrusionOk="0" h="120000" w="120000">
                <a:moveTo>
                  <a:pt x="35350" y="54851"/>
                </a:moveTo>
                <a:lnTo>
                  <a:pt x="35111" y="55091"/>
                </a:lnTo>
                <a:lnTo>
                  <a:pt x="35350" y="54851"/>
                </a:lnTo>
                <a:close/>
              </a:path>
              <a:path extrusionOk="0" h="120000" w="120000">
                <a:moveTo>
                  <a:pt x="84087" y="54944"/>
                </a:moveTo>
                <a:close/>
              </a:path>
              <a:path extrusionOk="0" h="120000" w="120000">
                <a:moveTo>
                  <a:pt x="74435" y="10625"/>
                </a:moveTo>
                <a:lnTo>
                  <a:pt x="70072" y="10625"/>
                </a:lnTo>
                <a:lnTo>
                  <a:pt x="68521" y="15400"/>
                </a:lnTo>
                <a:lnTo>
                  <a:pt x="68169" y="16264"/>
                </a:lnTo>
                <a:lnTo>
                  <a:pt x="59678" y="29953"/>
                </a:lnTo>
                <a:lnTo>
                  <a:pt x="60240" y="30683"/>
                </a:lnTo>
                <a:lnTo>
                  <a:pt x="60758" y="31298"/>
                </a:lnTo>
                <a:lnTo>
                  <a:pt x="68201" y="39317"/>
                </a:lnTo>
                <a:lnTo>
                  <a:pt x="68582" y="39698"/>
                </a:lnTo>
                <a:lnTo>
                  <a:pt x="76646" y="47446"/>
                </a:lnTo>
                <a:lnTo>
                  <a:pt x="84087" y="54944"/>
                </a:lnTo>
                <a:lnTo>
                  <a:pt x="83861" y="54688"/>
                </a:lnTo>
                <a:lnTo>
                  <a:pt x="112101" y="54688"/>
                </a:lnTo>
                <a:lnTo>
                  <a:pt x="88700" y="29783"/>
                </a:lnTo>
                <a:lnTo>
                  <a:pt x="88295" y="29394"/>
                </a:lnTo>
                <a:lnTo>
                  <a:pt x="81799" y="22371"/>
                </a:lnTo>
                <a:lnTo>
                  <a:pt x="81235" y="21763"/>
                </a:lnTo>
                <a:lnTo>
                  <a:pt x="78925" y="18702"/>
                </a:lnTo>
                <a:lnTo>
                  <a:pt x="78497" y="18146"/>
                </a:lnTo>
                <a:lnTo>
                  <a:pt x="76610" y="15158"/>
                </a:lnTo>
                <a:lnTo>
                  <a:pt x="76097" y="14359"/>
                </a:lnTo>
                <a:lnTo>
                  <a:pt x="74785" y="11510"/>
                </a:lnTo>
                <a:lnTo>
                  <a:pt x="74371" y="10654"/>
                </a:lnTo>
                <a:close/>
              </a:path>
              <a:path extrusionOk="0" h="120000" w="120000">
                <a:moveTo>
                  <a:pt x="35512" y="54688"/>
                </a:moveTo>
                <a:lnTo>
                  <a:pt x="35350" y="54851"/>
                </a:lnTo>
                <a:lnTo>
                  <a:pt x="35512" y="54688"/>
                </a:lnTo>
                <a:close/>
              </a:path>
              <a:path extrusionOk="0" h="120000" w="120000">
                <a:moveTo>
                  <a:pt x="76480" y="47292"/>
                </a:moveTo>
                <a:lnTo>
                  <a:pt x="76634" y="47446"/>
                </a:lnTo>
                <a:lnTo>
                  <a:pt x="76480" y="47292"/>
                </a:lnTo>
                <a:close/>
              </a:path>
              <a:path extrusionOk="0" h="120000" w="120000">
                <a:moveTo>
                  <a:pt x="49284" y="10625"/>
                </a:moveTo>
                <a:lnTo>
                  <a:pt x="59678" y="29953"/>
                </a:lnTo>
                <a:lnTo>
                  <a:pt x="62369" y="26458"/>
                </a:lnTo>
                <a:lnTo>
                  <a:pt x="62762" y="25901"/>
                </a:lnTo>
                <a:lnTo>
                  <a:pt x="65553" y="21559"/>
                </a:lnTo>
                <a:lnTo>
                  <a:pt x="65999" y="20768"/>
                </a:lnTo>
                <a:lnTo>
                  <a:pt x="67640" y="17363"/>
                </a:lnTo>
                <a:lnTo>
                  <a:pt x="58122" y="17363"/>
                </a:lnTo>
                <a:lnTo>
                  <a:pt x="59673" y="16487"/>
                </a:lnTo>
                <a:lnTo>
                  <a:pt x="49284" y="10625"/>
                </a:lnTo>
                <a:close/>
              </a:path>
              <a:path extrusionOk="0" h="120000" w="120000">
                <a:moveTo>
                  <a:pt x="30854" y="29591"/>
                </a:moveTo>
                <a:lnTo>
                  <a:pt x="30655" y="29783"/>
                </a:lnTo>
                <a:lnTo>
                  <a:pt x="30854" y="29591"/>
                </a:lnTo>
                <a:close/>
              </a:path>
              <a:path extrusionOk="0" h="120000" w="120000">
                <a:moveTo>
                  <a:pt x="88502" y="29593"/>
                </a:moveTo>
                <a:lnTo>
                  <a:pt x="88678" y="29783"/>
                </a:lnTo>
                <a:lnTo>
                  <a:pt x="88502" y="29593"/>
                </a:lnTo>
                <a:close/>
              </a:path>
              <a:path extrusionOk="0" h="120000" w="120000">
                <a:moveTo>
                  <a:pt x="88319" y="29394"/>
                </a:moveTo>
                <a:lnTo>
                  <a:pt x="88502" y="29593"/>
                </a:lnTo>
                <a:lnTo>
                  <a:pt x="88319" y="29394"/>
                </a:lnTo>
                <a:close/>
              </a:path>
              <a:path extrusionOk="0" h="120000" w="120000">
                <a:moveTo>
                  <a:pt x="53933" y="21763"/>
                </a:moveTo>
                <a:lnTo>
                  <a:pt x="38119" y="21763"/>
                </a:lnTo>
                <a:lnTo>
                  <a:pt x="37603" y="22371"/>
                </a:lnTo>
                <a:lnTo>
                  <a:pt x="30854" y="29591"/>
                </a:lnTo>
                <a:lnTo>
                  <a:pt x="31060" y="29394"/>
                </a:lnTo>
                <a:lnTo>
                  <a:pt x="59248" y="29394"/>
                </a:lnTo>
                <a:lnTo>
                  <a:pt x="56985" y="26458"/>
                </a:lnTo>
                <a:lnTo>
                  <a:pt x="56592" y="25901"/>
                </a:lnTo>
                <a:lnTo>
                  <a:pt x="53933" y="21763"/>
                </a:lnTo>
                <a:close/>
              </a:path>
              <a:path extrusionOk="0" h="120000" w="120000">
                <a:moveTo>
                  <a:pt x="37834" y="22070"/>
                </a:moveTo>
                <a:lnTo>
                  <a:pt x="37556" y="22371"/>
                </a:lnTo>
                <a:lnTo>
                  <a:pt x="37834" y="22070"/>
                </a:lnTo>
                <a:close/>
              </a:path>
              <a:path extrusionOk="0" h="120000" w="120000">
                <a:moveTo>
                  <a:pt x="38119" y="21763"/>
                </a:moveTo>
                <a:lnTo>
                  <a:pt x="37834" y="22070"/>
                </a:lnTo>
                <a:lnTo>
                  <a:pt x="37603" y="22371"/>
                </a:lnTo>
                <a:lnTo>
                  <a:pt x="38119" y="21763"/>
                </a:lnTo>
                <a:close/>
              </a:path>
              <a:path extrusionOk="0" h="120000" w="120000">
                <a:moveTo>
                  <a:pt x="81235" y="21763"/>
                </a:moveTo>
                <a:lnTo>
                  <a:pt x="81751" y="22371"/>
                </a:lnTo>
                <a:lnTo>
                  <a:pt x="81520" y="22070"/>
                </a:lnTo>
                <a:lnTo>
                  <a:pt x="81235" y="21763"/>
                </a:lnTo>
                <a:close/>
              </a:path>
              <a:path extrusionOk="0" h="120000" w="120000">
                <a:moveTo>
                  <a:pt x="81520" y="22070"/>
                </a:moveTo>
                <a:lnTo>
                  <a:pt x="81751" y="22371"/>
                </a:lnTo>
                <a:lnTo>
                  <a:pt x="81520" y="22070"/>
                </a:lnTo>
                <a:close/>
              </a:path>
              <a:path extrusionOk="0" h="120000" w="120000">
                <a:moveTo>
                  <a:pt x="52092" y="18146"/>
                </a:moveTo>
                <a:lnTo>
                  <a:pt x="40859" y="18146"/>
                </a:lnTo>
                <a:lnTo>
                  <a:pt x="40466" y="18702"/>
                </a:lnTo>
                <a:lnTo>
                  <a:pt x="37834" y="22070"/>
                </a:lnTo>
                <a:lnTo>
                  <a:pt x="38119" y="21763"/>
                </a:lnTo>
                <a:lnTo>
                  <a:pt x="53933" y="21763"/>
                </a:lnTo>
                <a:lnTo>
                  <a:pt x="53801" y="21559"/>
                </a:lnTo>
                <a:lnTo>
                  <a:pt x="53356" y="20768"/>
                </a:lnTo>
                <a:lnTo>
                  <a:pt x="52092" y="18146"/>
                </a:lnTo>
                <a:close/>
              </a:path>
              <a:path extrusionOk="0" h="120000" w="120000">
                <a:moveTo>
                  <a:pt x="81284" y="21763"/>
                </a:moveTo>
                <a:lnTo>
                  <a:pt x="81520" y="22070"/>
                </a:lnTo>
                <a:lnTo>
                  <a:pt x="81284" y="21763"/>
                </a:lnTo>
                <a:close/>
              </a:path>
              <a:path extrusionOk="0" h="120000" w="120000">
                <a:moveTo>
                  <a:pt x="40647" y="18420"/>
                </a:moveTo>
                <a:lnTo>
                  <a:pt x="40429" y="18702"/>
                </a:lnTo>
                <a:lnTo>
                  <a:pt x="40647" y="18420"/>
                </a:lnTo>
                <a:close/>
              </a:path>
              <a:path extrusionOk="0" h="120000" w="120000">
                <a:moveTo>
                  <a:pt x="40859" y="18146"/>
                </a:moveTo>
                <a:lnTo>
                  <a:pt x="40647" y="18420"/>
                </a:lnTo>
                <a:lnTo>
                  <a:pt x="40466" y="18702"/>
                </a:lnTo>
                <a:lnTo>
                  <a:pt x="40859" y="18146"/>
                </a:lnTo>
                <a:close/>
              </a:path>
              <a:path extrusionOk="0" h="120000" w="120000">
                <a:moveTo>
                  <a:pt x="78497" y="18146"/>
                </a:moveTo>
                <a:lnTo>
                  <a:pt x="78888" y="18702"/>
                </a:lnTo>
                <a:lnTo>
                  <a:pt x="78708" y="18420"/>
                </a:lnTo>
                <a:lnTo>
                  <a:pt x="78497" y="18146"/>
                </a:lnTo>
                <a:close/>
              </a:path>
              <a:path extrusionOk="0" h="120000" w="120000">
                <a:moveTo>
                  <a:pt x="78708" y="18420"/>
                </a:moveTo>
                <a:lnTo>
                  <a:pt x="78888" y="18702"/>
                </a:lnTo>
                <a:lnTo>
                  <a:pt x="78708" y="18420"/>
                </a:lnTo>
                <a:close/>
              </a:path>
              <a:path extrusionOk="0" h="120000" w="120000">
                <a:moveTo>
                  <a:pt x="50496" y="14359"/>
                </a:moveTo>
                <a:lnTo>
                  <a:pt x="43257" y="14359"/>
                </a:lnTo>
                <a:lnTo>
                  <a:pt x="42812" y="15158"/>
                </a:lnTo>
                <a:lnTo>
                  <a:pt x="40647" y="18420"/>
                </a:lnTo>
                <a:lnTo>
                  <a:pt x="40859" y="18146"/>
                </a:lnTo>
                <a:lnTo>
                  <a:pt x="52092" y="18146"/>
                </a:lnTo>
                <a:lnTo>
                  <a:pt x="51186" y="16264"/>
                </a:lnTo>
                <a:lnTo>
                  <a:pt x="50833" y="15400"/>
                </a:lnTo>
                <a:lnTo>
                  <a:pt x="50496" y="14359"/>
                </a:lnTo>
                <a:close/>
              </a:path>
              <a:path extrusionOk="0" h="120000" w="120000">
                <a:moveTo>
                  <a:pt x="78530" y="18146"/>
                </a:moveTo>
                <a:lnTo>
                  <a:pt x="78708" y="18420"/>
                </a:lnTo>
                <a:lnTo>
                  <a:pt x="78530" y="18146"/>
                </a:lnTo>
                <a:close/>
              </a:path>
              <a:path extrusionOk="0" h="120000" w="120000">
                <a:moveTo>
                  <a:pt x="59673" y="16487"/>
                </a:moveTo>
                <a:lnTo>
                  <a:pt x="58122" y="17363"/>
                </a:lnTo>
                <a:lnTo>
                  <a:pt x="61222" y="17363"/>
                </a:lnTo>
                <a:lnTo>
                  <a:pt x="59673" y="16487"/>
                </a:lnTo>
                <a:close/>
              </a:path>
              <a:path extrusionOk="0" h="120000" w="120000">
                <a:moveTo>
                  <a:pt x="70072" y="10625"/>
                </a:moveTo>
                <a:lnTo>
                  <a:pt x="59673" y="16487"/>
                </a:lnTo>
                <a:lnTo>
                  <a:pt x="61222" y="17363"/>
                </a:lnTo>
                <a:lnTo>
                  <a:pt x="67640" y="17363"/>
                </a:lnTo>
                <a:lnTo>
                  <a:pt x="68169" y="16264"/>
                </a:lnTo>
                <a:lnTo>
                  <a:pt x="68521" y="15400"/>
                </a:lnTo>
                <a:lnTo>
                  <a:pt x="70072" y="10625"/>
                </a:lnTo>
                <a:close/>
              </a:path>
              <a:path extrusionOk="0" h="120000" w="120000">
                <a:moveTo>
                  <a:pt x="70072" y="10625"/>
                </a:moveTo>
                <a:lnTo>
                  <a:pt x="49284" y="10625"/>
                </a:lnTo>
                <a:lnTo>
                  <a:pt x="59673" y="16487"/>
                </a:lnTo>
                <a:lnTo>
                  <a:pt x="70072" y="10625"/>
                </a:lnTo>
                <a:close/>
              </a:path>
              <a:path extrusionOk="0" h="120000" w="120000">
                <a:moveTo>
                  <a:pt x="43018" y="14731"/>
                </a:moveTo>
                <a:lnTo>
                  <a:pt x="42744" y="15158"/>
                </a:lnTo>
                <a:lnTo>
                  <a:pt x="43018" y="14731"/>
                </a:lnTo>
                <a:close/>
              </a:path>
              <a:path extrusionOk="0" h="120000" w="120000">
                <a:moveTo>
                  <a:pt x="43257" y="14359"/>
                </a:moveTo>
                <a:lnTo>
                  <a:pt x="43018" y="14731"/>
                </a:lnTo>
                <a:lnTo>
                  <a:pt x="42812" y="15158"/>
                </a:lnTo>
                <a:lnTo>
                  <a:pt x="43257" y="14359"/>
                </a:lnTo>
                <a:close/>
              </a:path>
              <a:path extrusionOk="0" h="120000" w="120000">
                <a:moveTo>
                  <a:pt x="76097" y="14359"/>
                </a:moveTo>
                <a:lnTo>
                  <a:pt x="76543" y="15158"/>
                </a:lnTo>
                <a:lnTo>
                  <a:pt x="76337" y="14731"/>
                </a:lnTo>
                <a:lnTo>
                  <a:pt x="76097" y="14359"/>
                </a:lnTo>
                <a:close/>
              </a:path>
              <a:path extrusionOk="0" h="120000" w="120000">
                <a:moveTo>
                  <a:pt x="76337" y="14731"/>
                </a:moveTo>
                <a:lnTo>
                  <a:pt x="76543" y="15158"/>
                </a:lnTo>
                <a:lnTo>
                  <a:pt x="76337" y="14731"/>
                </a:lnTo>
                <a:close/>
              </a:path>
              <a:path extrusionOk="0" h="120000" w="120000">
                <a:moveTo>
                  <a:pt x="49293" y="10654"/>
                </a:moveTo>
                <a:lnTo>
                  <a:pt x="44983" y="10654"/>
                </a:lnTo>
                <a:lnTo>
                  <a:pt x="44632" y="11510"/>
                </a:lnTo>
                <a:lnTo>
                  <a:pt x="43018" y="14731"/>
                </a:lnTo>
                <a:lnTo>
                  <a:pt x="43257" y="14359"/>
                </a:lnTo>
                <a:lnTo>
                  <a:pt x="50496" y="14359"/>
                </a:lnTo>
                <a:lnTo>
                  <a:pt x="49293" y="10654"/>
                </a:lnTo>
                <a:close/>
              </a:path>
              <a:path extrusionOk="0" h="120000" w="120000">
                <a:moveTo>
                  <a:pt x="76158" y="14359"/>
                </a:moveTo>
                <a:lnTo>
                  <a:pt x="76337" y="14731"/>
                </a:lnTo>
                <a:lnTo>
                  <a:pt x="76158" y="14359"/>
                </a:lnTo>
                <a:close/>
              </a:path>
              <a:path extrusionOk="0" h="120000" w="120000">
                <a:moveTo>
                  <a:pt x="44759" y="11119"/>
                </a:moveTo>
                <a:lnTo>
                  <a:pt x="44570" y="11510"/>
                </a:lnTo>
                <a:lnTo>
                  <a:pt x="44759" y="11119"/>
                </a:lnTo>
                <a:close/>
              </a:path>
              <a:path extrusionOk="0" h="120000" w="120000">
                <a:moveTo>
                  <a:pt x="44983" y="10654"/>
                </a:moveTo>
                <a:lnTo>
                  <a:pt x="44759" y="11119"/>
                </a:lnTo>
                <a:lnTo>
                  <a:pt x="44632" y="11510"/>
                </a:lnTo>
                <a:lnTo>
                  <a:pt x="44983" y="10654"/>
                </a:lnTo>
                <a:close/>
              </a:path>
              <a:path extrusionOk="0" h="120000" w="120000">
                <a:moveTo>
                  <a:pt x="74371" y="10654"/>
                </a:moveTo>
                <a:lnTo>
                  <a:pt x="74724" y="11510"/>
                </a:lnTo>
                <a:lnTo>
                  <a:pt x="74596" y="11119"/>
                </a:lnTo>
                <a:lnTo>
                  <a:pt x="74371" y="10654"/>
                </a:lnTo>
                <a:close/>
              </a:path>
              <a:path extrusionOk="0" h="120000" w="120000">
                <a:moveTo>
                  <a:pt x="74596" y="11119"/>
                </a:moveTo>
                <a:lnTo>
                  <a:pt x="74724" y="11510"/>
                </a:lnTo>
                <a:lnTo>
                  <a:pt x="74596" y="11119"/>
                </a:lnTo>
                <a:close/>
              </a:path>
              <a:path extrusionOk="0" h="120000" w="120000">
                <a:moveTo>
                  <a:pt x="61222" y="0"/>
                </a:moveTo>
                <a:lnTo>
                  <a:pt x="58122" y="0"/>
                </a:lnTo>
                <a:lnTo>
                  <a:pt x="46183" y="6736"/>
                </a:lnTo>
                <a:lnTo>
                  <a:pt x="44759" y="11119"/>
                </a:lnTo>
                <a:lnTo>
                  <a:pt x="44983" y="10654"/>
                </a:lnTo>
                <a:lnTo>
                  <a:pt x="49293" y="10654"/>
                </a:lnTo>
                <a:lnTo>
                  <a:pt x="74435" y="10625"/>
                </a:lnTo>
                <a:lnTo>
                  <a:pt x="73173" y="6736"/>
                </a:lnTo>
                <a:lnTo>
                  <a:pt x="61222" y="0"/>
                </a:lnTo>
                <a:close/>
              </a:path>
              <a:path extrusionOk="0" h="120000" w="120000">
                <a:moveTo>
                  <a:pt x="74445" y="10654"/>
                </a:moveTo>
                <a:lnTo>
                  <a:pt x="74596" y="11119"/>
                </a:lnTo>
                <a:lnTo>
                  <a:pt x="74445" y="10654"/>
                </a:lnTo>
                <a:close/>
              </a:path>
            </a:pathLst>
          </a:custGeom>
          <a:solidFill>
            <a:srgbClr val="2A508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 name="Google Shape;134;p9"/>
          <p:cNvSpPr/>
          <p:nvPr/>
        </p:nvSpPr>
        <p:spPr>
          <a:xfrm>
            <a:off x="1682744" y="3282539"/>
            <a:ext cx="58419" cy="29209"/>
          </a:xfrm>
          <a:custGeom>
            <a:rect b="b" l="l" r="r" t="t"/>
            <a:pathLst>
              <a:path extrusionOk="0" h="120000" w="120000">
                <a:moveTo>
                  <a:pt x="104407" y="0"/>
                </a:moveTo>
                <a:lnTo>
                  <a:pt x="14919" y="0"/>
                </a:lnTo>
                <a:lnTo>
                  <a:pt x="0" y="29804"/>
                </a:lnTo>
                <a:lnTo>
                  <a:pt x="0" y="119248"/>
                </a:lnTo>
                <a:lnTo>
                  <a:pt x="29832" y="119248"/>
                </a:lnTo>
                <a:lnTo>
                  <a:pt x="29832" y="59609"/>
                </a:lnTo>
                <a:lnTo>
                  <a:pt x="14919" y="59609"/>
                </a:lnTo>
                <a:lnTo>
                  <a:pt x="29832" y="29804"/>
                </a:lnTo>
                <a:lnTo>
                  <a:pt x="119318" y="29804"/>
                </a:lnTo>
                <a:lnTo>
                  <a:pt x="104407" y="0"/>
                </a:lnTo>
                <a:close/>
              </a:path>
              <a:path extrusionOk="0" h="120000" w="120000">
                <a:moveTo>
                  <a:pt x="89494" y="29804"/>
                </a:moveTo>
                <a:lnTo>
                  <a:pt x="89494" y="119248"/>
                </a:lnTo>
                <a:lnTo>
                  <a:pt x="119318" y="119248"/>
                </a:lnTo>
                <a:lnTo>
                  <a:pt x="119318" y="59609"/>
                </a:lnTo>
                <a:lnTo>
                  <a:pt x="104407" y="59609"/>
                </a:lnTo>
                <a:lnTo>
                  <a:pt x="89494" y="29804"/>
                </a:lnTo>
                <a:close/>
              </a:path>
              <a:path extrusionOk="0" h="120000" w="120000">
                <a:moveTo>
                  <a:pt x="29832" y="29804"/>
                </a:moveTo>
                <a:lnTo>
                  <a:pt x="14919" y="59609"/>
                </a:lnTo>
                <a:lnTo>
                  <a:pt x="29832" y="59609"/>
                </a:lnTo>
                <a:lnTo>
                  <a:pt x="29832" y="29804"/>
                </a:lnTo>
                <a:close/>
              </a:path>
              <a:path extrusionOk="0" h="120000" w="120000">
                <a:moveTo>
                  <a:pt x="89494" y="29804"/>
                </a:moveTo>
                <a:lnTo>
                  <a:pt x="29832" y="29804"/>
                </a:lnTo>
                <a:lnTo>
                  <a:pt x="29832" y="59609"/>
                </a:lnTo>
                <a:lnTo>
                  <a:pt x="89494" y="59609"/>
                </a:lnTo>
                <a:lnTo>
                  <a:pt x="89494" y="29804"/>
                </a:lnTo>
                <a:close/>
              </a:path>
              <a:path extrusionOk="0" h="120000" w="120000">
                <a:moveTo>
                  <a:pt x="119318" y="29804"/>
                </a:moveTo>
                <a:lnTo>
                  <a:pt x="89494" y="29804"/>
                </a:lnTo>
                <a:lnTo>
                  <a:pt x="104407" y="59609"/>
                </a:lnTo>
                <a:lnTo>
                  <a:pt x="119318" y="59609"/>
                </a:lnTo>
                <a:lnTo>
                  <a:pt x="119318" y="29804"/>
                </a:lnTo>
                <a:close/>
              </a:path>
            </a:pathLst>
          </a:custGeom>
          <a:solidFill>
            <a:srgbClr val="2A508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 name="Google Shape;135;p9"/>
          <p:cNvSpPr/>
          <p:nvPr/>
        </p:nvSpPr>
        <p:spPr>
          <a:xfrm>
            <a:off x="1675483" y="3289793"/>
            <a:ext cx="73025" cy="0"/>
          </a:xfrm>
          <a:custGeom>
            <a:rect b="b" l="l" r="r" t="t"/>
            <a:pathLst>
              <a:path extrusionOk="0" h="120000" w="120000">
                <a:moveTo>
                  <a:pt x="0" y="0"/>
                </a:moveTo>
                <a:lnTo>
                  <a:pt x="119316" y="0"/>
                </a:lnTo>
              </a:path>
            </a:pathLst>
          </a:custGeom>
          <a:noFill/>
          <a:ln cap="flat" cmpd="sng" w="145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 name="Google Shape;136;p9"/>
          <p:cNvSpPr/>
          <p:nvPr/>
        </p:nvSpPr>
        <p:spPr>
          <a:xfrm>
            <a:off x="1631918" y="3326078"/>
            <a:ext cx="247015" cy="334010"/>
          </a:xfrm>
          <a:custGeom>
            <a:rect b="b" l="l" r="r" t="t"/>
            <a:pathLst>
              <a:path extrusionOk="0" h="120000" w="120000">
                <a:moveTo>
                  <a:pt x="112874" y="0"/>
                </a:moveTo>
                <a:lnTo>
                  <a:pt x="7054" y="0"/>
                </a:lnTo>
                <a:lnTo>
                  <a:pt x="0" y="5213"/>
                </a:lnTo>
                <a:lnTo>
                  <a:pt x="0" y="10428"/>
                </a:lnTo>
                <a:lnTo>
                  <a:pt x="7054" y="15641"/>
                </a:lnTo>
                <a:lnTo>
                  <a:pt x="7054" y="52142"/>
                </a:lnTo>
                <a:lnTo>
                  <a:pt x="0" y="57355"/>
                </a:lnTo>
                <a:lnTo>
                  <a:pt x="0" y="62568"/>
                </a:lnTo>
                <a:lnTo>
                  <a:pt x="7054" y="67784"/>
                </a:lnTo>
                <a:lnTo>
                  <a:pt x="7054" y="104282"/>
                </a:lnTo>
                <a:lnTo>
                  <a:pt x="0" y="109496"/>
                </a:lnTo>
                <a:lnTo>
                  <a:pt x="0" y="114710"/>
                </a:lnTo>
                <a:lnTo>
                  <a:pt x="7054" y="119925"/>
                </a:lnTo>
                <a:lnTo>
                  <a:pt x="111993" y="119925"/>
                </a:lnTo>
                <a:lnTo>
                  <a:pt x="119928" y="114710"/>
                </a:lnTo>
                <a:lnTo>
                  <a:pt x="119928" y="109496"/>
                </a:lnTo>
                <a:lnTo>
                  <a:pt x="112874" y="104282"/>
                </a:lnTo>
                <a:lnTo>
                  <a:pt x="112874" y="67784"/>
                </a:lnTo>
                <a:lnTo>
                  <a:pt x="119928" y="62568"/>
                </a:lnTo>
                <a:lnTo>
                  <a:pt x="119928" y="57355"/>
                </a:lnTo>
                <a:lnTo>
                  <a:pt x="112874" y="52142"/>
                </a:lnTo>
                <a:lnTo>
                  <a:pt x="112874" y="15641"/>
                </a:lnTo>
                <a:lnTo>
                  <a:pt x="119928" y="10428"/>
                </a:lnTo>
                <a:lnTo>
                  <a:pt x="119928" y="5213"/>
                </a:lnTo>
                <a:lnTo>
                  <a:pt x="11287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 name="Google Shape;137;p9"/>
          <p:cNvSpPr/>
          <p:nvPr/>
        </p:nvSpPr>
        <p:spPr>
          <a:xfrm>
            <a:off x="1624657" y="3318823"/>
            <a:ext cx="261620" cy="348615"/>
          </a:xfrm>
          <a:custGeom>
            <a:rect b="b" l="l" r="r" t="t"/>
            <a:pathLst>
              <a:path extrusionOk="0" h="120000" w="120000">
                <a:moveTo>
                  <a:pt x="6660" y="101376"/>
                </a:moveTo>
                <a:lnTo>
                  <a:pt x="975" y="105640"/>
                </a:lnTo>
                <a:lnTo>
                  <a:pt x="0" y="107407"/>
                </a:lnTo>
                <a:lnTo>
                  <a:pt x="0" y="112403"/>
                </a:lnTo>
                <a:lnTo>
                  <a:pt x="975" y="114169"/>
                </a:lnTo>
                <a:lnTo>
                  <a:pt x="7636" y="119164"/>
                </a:lnTo>
                <a:lnTo>
                  <a:pt x="9991" y="119896"/>
                </a:lnTo>
                <a:lnTo>
                  <a:pt x="109072" y="119896"/>
                </a:lnTo>
                <a:lnTo>
                  <a:pt x="111284" y="119265"/>
                </a:lnTo>
                <a:lnTo>
                  <a:pt x="116734" y="115632"/>
                </a:lnTo>
                <a:lnTo>
                  <a:pt x="12345" y="115632"/>
                </a:lnTo>
                <a:lnTo>
                  <a:pt x="9991" y="114900"/>
                </a:lnTo>
                <a:lnTo>
                  <a:pt x="11370" y="114900"/>
                </a:lnTo>
                <a:lnTo>
                  <a:pt x="8040" y="112403"/>
                </a:lnTo>
                <a:lnTo>
                  <a:pt x="6660" y="112403"/>
                </a:lnTo>
                <a:lnTo>
                  <a:pt x="5684" y="110636"/>
                </a:lnTo>
                <a:lnTo>
                  <a:pt x="6660" y="110636"/>
                </a:lnTo>
                <a:lnTo>
                  <a:pt x="6660" y="109173"/>
                </a:lnTo>
                <a:lnTo>
                  <a:pt x="5684" y="109173"/>
                </a:lnTo>
                <a:lnTo>
                  <a:pt x="6660" y="107407"/>
                </a:lnTo>
                <a:lnTo>
                  <a:pt x="8039" y="107407"/>
                </a:lnTo>
                <a:lnTo>
                  <a:pt x="12345" y="104177"/>
                </a:lnTo>
                <a:lnTo>
                  <a:pt x="13321" y="102411"/>
                </a:lnTo>
                <a:lnTo>
                  <a:pt x="6660" y="102411"/>
                </a:lnTo>
                <a:lnTo>
                  <a:pt x="6660" y="101376"/>
                </a:lnTo>
                <a:close/>
              </a:path>
              <a:path extrusionOk="0" h="120000" w="120000">
                <a:moveTo>
                  <a:pt x="11370" y="114900"/>
                </a:moveTo>
                <a:lnTo>
                  <a:pt x="9991" y="114900"/>
                </a:lnTo>
                <a:lnTo>
                  <a:pt x="12345" y="115632"/>
                </a:lnTo>
                <a:lnTo>
                  <a:pt x="11370" y="114900"/>
                </a:lnTo>
                <a:close/>
              </a:path>
              <a:path extrusionOk="0" h="120000" w="120000">
                <a:moveTo>
                  <a:pt x="107805" y="114900"/>
                </a:moveTo>
                <a:lnTo>
                  <a:pt x="11370" y="114900"/>
                </a:lnTo>
                <a:lnTo>
                  <a:pt x="12345" y="115632"/>
                </a:lnTo>
                <a:lnTo>
                  <a:pt x="116734" y="115632"/>
                </a:lnTo>
                <a:lnTo>
                  <a:pt x="116885" y="115531"/>
                </a:lnTo>
                <a:lnTo>
                  <a:pt x="106858" y="115531"/>
                </a:lnTo>
                <a:lnTo>
                  <a:pt x="107805" y="114900"/>
                </a:lnTo>
                <a:close/>
              </a:path>
              <a:path extrusionOk="0" h="120000" w="120000">
                <a:moveTo>
                  <a:pt x="113234" y="111281"/>
                </a:moveTo>
                <a:lnTo>
                  <a:pt x="106858" y="115531"/>
                </a:lnTo>
                <a:lnTo>
                  <a:pt x="109072" y="114900"/>
                </a:lnTo>
                <a:lnTo>
                  <a:pt x="117832" y="114900"/>
                </a:lnTo>
                <a:lnTo>
                  <a:pt x="118778" y="114269"/>
                </a:lnTo>
                <a:lnTo>
                  <a:pt x="119896" y="112403"/>
                </a:lnTo>
                <a:lnTo>
                  <a:pt x="113234" y="112403"/>
                </a:lnTo>
                <a:lnTo>
                  <a:pt x="113234" y="111281"/>
                </a:lnTo>
                <a:close/>
              </a:path>
              <a:path extrusionOk="0" h="120000" w="120000">
                <a:moveTo>
                  <a:pt x="117832" y="114900"/>
                </a:moveTo>
                <a:lnTo>
                  <a:pt x="109072" y="114900"/>
                </a:lnTo>
                <a:lnTo>
                  <a:pt x="106858" y="115531"/>
                </a:lnTo>
                <a:lnTo>
                  <a:pt x="116885" y="115531"/>
                </a:lnTo>
                <a:lnTo>
                  <a:pt x="117832" y="114900"/>
                </a:lnTo>
                <a:close/>
              </a:path>
              <a:path extrusionOk="0" h="120000" w="120000">
                <a:moveTo>
                  <a:pt x="5684" y="110636"/>
                </a:moveTo>
                <a:lnTo>
                  <a:pt x="6660" y="112403"/>
                </a:lnTo>
                <a:lnTo>
                  <a:pt x="6660" y="111368"/>
                </a:lnTo>
                <a:lnTo>
                  <a:pt x="5684" y="110636"/>
                </a:lnTo>
                <a:close/>
              </a:path>
              <a:path extrusionOk="0" h="120000" w="120000">
                <a:moveTo>
                  <a:pt x="6660" y="111368"/>
                </a:moveTo>
                <a:lnTo>
                  <a:pt x="6660" y="112403"/>
                </a:lnTo>
                <a:lnTo>
                  <a:pt x="8040" y="112403"/>
                </a:lnTo>
                <a:lnTo>
                  <a:pt x="6660" y="111368"/>
                </a:lnTo>
                <a:close/>
              </a:path>
              <a:path extrusionOk="0" h="120000" w="120000">
                <a:moveTo>
                  <a:pt x="114352" y="110536"/>
                </a:moveTo>
                <a:lnTo>
                  <a:pt x="113234" y="111281"/>
                </a:lnTo>
                <a:lnTo>
                  <a:pt x="113234" y="112403"/>
                </a:lnTo>
                <a:lnTo>
                  <a:pt x="114352" y="110536"/>
                </a:lnTo>
                <a:close/>
              </a:path>
              <a:path extrusionOk="0" h="120000" w="120000">
                <a:moveTo>
                  <a:pt x="119896" y="110536"/>
                </a:moveTo>
                <a:lnTo>
                  <a:pt x="114352" y="110536"/>
                </a:lnTo>
                <a:lnTo>
                  <a:pt x="113234" y="112403"/>
                </a:lnTo>
                <a:lnTo>
                  <a:pt x="119896" y="112403"/>
                </a:lnTo>
                <a:lnTo>
                  <a:pt x="119896" y="110536"/>
                </a:lnTo>
                <a:close/>
              </a:path>
              <a:path extrusionOk="0" h="120000" w="120000">
                <a:moveTo>
                  <a:pt x="6660" y="110636"/>
                </a:moveTo>
                <a:lnTo>
                  <a:pt x="5684" y="110636"/>
                </a:lnTo>
                <a:lnTo>
                  <a:pt x="6660" y="111368"/>
                </a:lnTo>
                <a:lnTo>
                  <a:pt x="6660" y="110636"/>
                </a:lnTo>
                <a:close/>
              </a:path>
              <a:path extrusionOk="0" h="120000" w="120000">
                <a:moveTo>
                  <a:pt x="113234" y="108442"/>
                </a:moveTo>
                <a:lnTo>
                  <a:pt x="113234" y="111281"/>
                </a:lnTo>
                <a:lnTo>
                  <a:pt x="114352" y="110536"/>
                </a:lnTo>
                <a:lnTo>
                  <a:pt x="119896" y="110536"/>
                </a:lnTo>
                <a:lnTo>
                  <a:pt x="119896" y="109173"/>
                </a:lnTo>
                <a:lnTo>
                  <a:pt x="114209" y="109173"/>
                </a:lnTo>
                <a:lnTo>
                  <a:pt x="113234" y="108442"/>
                </a:lnTo>
                <a:close/>
              </a:path>
              <a:path extrusionOk="0" h="120000" w="120000">
                <a:moveTo>
                  <a:pt x="6660" y="107407"/>
                </a:moveTo>
                <a:lnTo>
                  <a:pt x="5684" y="109173"/>
                </a:lnTo>
                <a:lnTo>
                  <a:pt x="6660" y="108442"/>
                </a:lnTo>
                <a:lnTo>
                  <a:pt x="6660" y="107407"/>
                </a:lnTo>
                <a:close/>
              </a:path>
              <a:path extrusionOk="0" h="120000" w="120000">
                <a:moveTo>
                  <a:pt x="6660" y="108441"/>
                </a:moveTo>
                <a:lnTo>
                  <a:pt x="5684" y="109173"/>
                </a:lnTo>
                <a:lnTo>
                  <a:pt x="6660" y="109173"/>
                </a:lnTo>
                <a:lnTo>
                  <a:pt x="6660" y="108441"/>
                </a:lnTo>
                <a:close/>
              </a:path>
              <a:path extrusionOk="0" h="120000" w="120000">
                <a:moveTo>
                  <a:pt x="113234" y="107407"/>
                </a:moveTo>
                <a:lnTo>
                  <a:pt x="113234" y="108442"/>
                </a:lnTo>
                <a:lnTo>
                  <a:pt x="114209" y="109173"/>
                </a:lnTo>
                <a:lnTo>
                  <a:pt x="113234" y="107407"/>
                </a:lnTo>
                <a:close/>
              </a:path>
              <a:path extrusionOk="0" h="120000" w="120000">
                <a:moveTo>
                  <a:pt x="119896" y="107407"/>
                </a:moveTo>
                <a:lnTo>
                  <a:pt x="113234" y="107407"/>
                </a:lnTo>
                <a:lnTo>
                  <a:pt x="114209" y="109173"/>
                </a:lnTo>
                <a:lnTo>
                  <a:pt x="119896" y="109173"/>
                </a:lnTo>
                <a:lnTo>
                  <a:pt x="119896" y="107407"/>
                </a:lnTo>
                <a:close/>
              </a:path>
              <a:path extrusionOk="0" h="120000" w="120000">
                <a:moveTo>
                  <a:pt x="113234" y="61410"/>
                </a:moveTo>
                <a:lnTo>
                  <a:pt x="107549" y="65675"/>
                </a:lnTo>
                <a:lnTo>
                  <a:pt x="106574" y="67442"/>
                </a:lnTo>
                <a:lnTo>
                  <a:pt x="106574" y="102411"/>
                </a:lnTo>
                <a:lnTo>
                  <a:pt x="107549" y="104177"/>
                </a:lnTo>
                <a:lnTo>
                  <a:pt x="113234" y="108442"/>
                </a:lnTo>
                <a:lnTo>
                  <a:pt x="113234" y="107407"/>
                </a:lnTo>
                <a:lnTo>
                  <a:pt x="119896" y="107407"/>
                </a:lnTo>
                <a:lnTo>
                  <a:pt x="118918" y="105640"/>
                </a:lnTo>
                <a:lnTo>
                  <a:pt x="114614" y="102411"/>
                </a:lnTo>
                <a:lnTo>
                  <a:pt x="113234" y="102411"/>
                </a:lnTo>
                <a:lnTo>
                  <a:pt x="112259" y="100644"/>
                </a:lnTo>
                <a:lnTo>
                  <a:pt x="113234" y="100644"/>
                </a:lnTo>
                <a:lnTo>
                  <a:pt x="113234" y="69208"/>
                </a:lnTo>
                <a:lnTo>
                  <a:pt x="112259" y="69208"/>
                </a:lnTo>
                <a:lnTo>
                  <a:pt x="113234" y="67442"/>
                </a:lnTo>
                <a:lnTo>
                  <a:pt x="114612" y="67442"/>
                </a:lnTo>
                <a:lnTo>
                  <a:pt x="118918" y="64211"/>
                </a:lnTo>
                <a:lnTo>
                  <a:pt x="119896" y="62444"/>
                </a:lnTo>
                <a:lnTo>
                  <a:pt x="113234" y="62444"/>
                </a:lnTo>
                <a:lnTo>
                  <a:pt x="113234" y="61410"/>
                </a:lnTo>
                <a:close/>
              </a:path>
              <a:path extrusionOk="0" h="120000" w="120000">
                <a:moveTo>
                  <a:pt x="8039" y="107407"/>
                </a:moveTo>
                <a:lnTo>
                  <a:pt x="6660" y="107407"/>
                </a:lnTo>
                <a:lnTo>
                  <a:pt x="6660" y="108441"/>
                </a:lnTo>
                <a:lnTo>
                  <a:pt x="8039" y="107407"/>
                </a:lnTo>
                <a:close/>
              </a:path>
              <a:path extrusionOk="0" h="120000" w="120000">
                <a:moveTo>
                  <a:pt x="7636" y="100644"/>
                </a:moveTo>
                <a:lnTo>
                  <a:pt x="6660" y="101376"/>
                </a:lnTo>
                <a:lnTo>
                  <a:pt x="6660" y="102411"/>
                </a:lnTo>
                <a:lnTo>
                  <a:pt x="7636" y="100644"/>
                </a:lnTo>
                <a:close/>
              </a:path>
              <a:path extrusionOk="0" h="120000" w="120000">
                <a:moveTo>
                  <a:pt x="13321" y="100644"/>
                </a:moveTo>
                <a:lnTo>
                  <a:pt x="7636" y="100644"/>
                </a:lnTo>
                <a:lnTo>
                  <a:pt x="6660" y="102411"/>
                </a:lnTo>
                <a:lnTo>
                  <a:pt x="13321" y="102411"/>
                </a:lnTo>
                <a:lnTo>
                  <a:pt x="13321" y="100644"/>
                </a:lnTo>
                <a:close/>
              </a:path>
              <a:path extrusionOk="0" h="120000" w="120000">
                <a:moveTo>
                  <a:pt x="112259" y="100644"/>
                </a:moveTo>
                <a:lnTo>
                  <a:pt x="113234" y="102411"/>
                </a:lnTo>
                <a:lnTo>
                  <a:pt x="113234" y="101376"/>
                </a:lnTo>
                <a:lnTo>
                  <a:pt x="112259" y="100644"/>
                </a:lnTo>
                <a:close/>
              </a:path>
              <a:path extrusionOk="0" h="120000" w="120000">
                <a:moveTo>
                  <a:pt x="113234" y="101376"/>
                </a:moveTo>
                <a:lnTo>
                  <a:pt x="113234" y="102411"/>
                </a:lnTo>
                <a:lnTo>
                  <a:pt x="114614" y="102411"/>
                </a:lnTo>
                <a:lnTo>
                  <a:pt x="113234" y="101376"/>
                </a:lnTo>
                <a:close/>
              </a:path>
              <a:path extrusionOk="0" h="120000" w="120000">
                <a:moveTo>
                  <a:pt x="6660" y="68476"/>
                </a:moveTo>
                <a:lnTo>
                  <a:pt x="6660" y="101376"/>
                </a:lnTo>
                <a:lnTo>
                  <a:pt x="7636" y="100644"/>
                </a:lnTo>
                <a:lnTo>
                  <a:pt x="13321" y="100644"/>
                </a:lnTo>
                <a:lnTo>
                  <a:pt x="13321" y="69208"/>
                </a:lnTo>
                <a:lnTo>
                  <a:pt x="7636" y="69208"/>
                </a:lnTo>
                <a:lnTo>
                  <a:pt x="6660" y="68476"/>
                </a:lnTo>
                <a:close/>
              </a:path>
              <a:path extrusionOk="0" h="120000" w="120000">
                <a:moveTo>
                  <a:pt x="113234" y="100644"/>
                </a:moveTo>
                <a:lnTo>
                  <a:pt x="112259" y="100644"/>
                </a:lnTo>
                <a:lnTo>
                  <a:pt x="113234" y="101376"/>
                </a:lnTo>
                <a:lnTo>
                  <a:pt x="113234" y="100644"/>
                </a:lnTo>
                <a:close/>
              </a:path>
              <a:path extrusionOk="0" h="120000" w="120000">
                <a:moveTo>
                  <a:pt x="6660" y="67442"/>
                </a:moveTo>
                <a:lnTo>
                  <a:pt x="6660" y="68476"/>
                </a:lnTo>
                <a:lnTo>
                  <a:pt x="7636" y="69208"/>
                </a:lnTo>
                <a:lnTo>
                  <a:pt x="6660" y="67442"/>
                </a:lnTo>
                <a:close/>
              </a:path>
              <a:path extrusionOk="0" h="120000" w="120000">
                <a:moveTo>
                  <a:pt x="13321" y="67442"/>
                </a:moveTo>
                <a:lnTo>
                  <a:pt x="6660" y="67442"/>
                </a:lnTo>
                <a:lnTo>
                  <a:pt x="7636" y="69208"/>
                </a:lnTo>
                <a:lnTo>
                  <a:pt x="13321" y="69208"/>
                </a:lnTo>
                <a:lnTo>
                  <a:pt x="13321" y="67442"/>
                </a:lnTo>
                <a:close/>
              </a:path>
              <a:path extrusionOk="0" h="120000" w="120000">
                <a:moveTo>
                  <a:pt x="113234" y="67442"/>
                </a:moveTo>
                <a:lnTo>
                  <a:pt x="112259" y="69208"/>
                </a:lnTo>
                <a:lnTo>
                  <a:pt x="113234" y="68476"/>
                </a:lnTo>
                <a:lnTo>
                  <a:pt x="113234" y="67442"/>
                </a:lnTo>
                <a:close/>
              </a:path>
              <a:path extrusionOk="0" h="120000" w="120000">
                <a:moveTo>
                  <a:pt x="113234" y="68476"/>
                </a:moveTo>
                <a:lnTo>
                  <a:pt x="112259" y="69208"/>
                </a:lnTo>
                <a:lnTo>
                  <a:pt x="113234" y="69208"/>
                </a:lnTo>
                <a:lnTo>
                  <a:pt x="113234" y="68476"/>
                </a:lnTo>
                <a:close/>
              </a:path>
              <a:path extrusionOk="0" h="120000" w="120000">
                <a:moveTo>
                  <a:pt x="114612" y="67442"/>
                </a:moveTo>
                <a:lnTo>
                  <a:pt x="113234" y="67442"/>
                </a:lnTo>
                <a:lnTo>
                  <a:pt x="113234" y="68476"/>
                </a:lnTo>
                <a:lnTo>
                  <a:pt x="114612" y="67442"/>
                </a:lnTo>
                <a:close/>
              </a:path>
              <a:path extrusionOk="0" h="120000" w="120000">
                <a:moveTo>
                  <a:pt x="6660" y="51420"/>
                </a:moveTo>
                <a:lnTo>
                  <a:pt x="975" y="55683"/>
                </a:lnTo>
                <a:lnTo>
                  <a:pt x="0" y="57450"/>
                </a:lnTo>
                <a:lnTo>
                  <a:pt x="0" y="62444"/>
                </a:lnTo>
                <a:lnTo>
                  <a:pt x="975" y="64211"/>
                </a:lnTo>
                <a:lnTo>
                  <a:pt x="6660" y="68476"/>
                </a:lnTo>
                <a:lnTo>
                  <a:pt x="6660" y="67442"/>
                </a:lnTo>
                <a:lnTo>
                  <a:pt x="13321" y="67442"/>
                </a:lnTo>
                <a:lnTo>
                  <a:pt x="12345" y="65675"/>
                </a:lnTo>
                <a:lnTo>
                  <a:pt x="8039" y="62444"/>
                </a:lnTo>
                <a:lnTo>
                  <a:pt x="6660" y="62444"/>
                </a:lnTo>
                <a:lnTo>
                  <a:pt x="5684" y="60678"/>
                </a:lnTo>
                <a:lnTo>
                  <a:pt x="6660" y="60678"/>
                </a:lnTo>
                <a:lnTo>
                  <a:pt x="6660" y="59216"/>
                </a:lnTo>
                <a:lnTo>
                  <a:pt x="5684" y="59216"/>
                </a:lnTo>
                <a:lnTo>
                  <a:pt x="6660" y="57450"/>
                </a:lnTo>
                <a:lnTo>
                  <a:pt x="8040" y="57450"/>
                </a:lnTo>
                <a:lnTo>
                  <a:pt x="12345" y="54221"/>
                </a:lnTo>
                <a:lnTo>
                  <a:pt x="13321" y="52455"/>
                </a:lnTo>
                <a:lnTo>
                  <a:pt x="6660" y="52455"/>
                </a:lnTo>
                <a:lnTo>
                  <a:pt x="6660" y="51420"/>
                </a:lnTo>
                <a:close/>
              </a:path>
              <a:path extrusionOk="0" h="120000" w="120000">
                <a:moveTo>
                  <a:pt x="5684" y="60678"/>
                </a:moveTo>
                <a:lnTo>
                  <a:pt x="6660" y="62444"/>
                </a:lnTo>
                <a:lnTo>
                  <a:pt x="6660" y="61410"/>
                </a:lnTo>
                <a:lnTo>
                  <a:pt x="5684" y="60678"/>
                </a:lnTo>
                <a:close/>
              </a:path>
              <a:path extrusionOk="0" h="120000" w="120000">
                <a:moveTo>
                  <a:pt x="6660" y="61410"/>
                </a:moveTo>
                <a:lnTo>
                  <a:pt x="6660" y="62444"/>
                </a:lnTo>
                <a:lnTo>
                  <a:pt x="8039" y="62444"/>
                </a:lnTo>
                <a:lnTo>
                  <a:pt x="6660" y="61410"/>
                </a:lnTo>
                <a:close/>
              </a:path>
              <a:path extrusionOk="0" h="120000" w="120000">
                <a:moveTo>
                  <a:pt x="114209" y="60678"/>
                </a:moveTo>
                <a:lnTo>
                  <a:pt x="113234" y="61410"/>
                </a:lnTo>
                <a:lnTo>
                  <a:pt x="113234" y="62444"/>
                </a:lnTo>
                <a:lnTo>
                  <a:pt x="114209" y="60678"/>
                </a:lnTo>
                <a:close/>
              </a:path>
              <a:path extrusionOk="0" h="120000" w="120000">
                <a:moveTo>
                  <a:pt x="119896" y="60678"/>
                </a:moveTo>
                <a:lnTo>
                  <a:pt x="114209" y="60678"/>
                </a:lnTo>
                <a:lnTo>
                  <a:pt x="113234" y="62444"/>
                </a:lnTo>
                <a:lnTo>
                  <a:pt x="119896" y="62444"/>
                </a:lnTo>
                <a:lnTo>
                  <a:pt x="119896" y="60678"/>
                </a:lnTo>
                <a:close/>
              </a:path>
              <a:path extrusionOk="0" h="120000" w="120000">
                <a:moveTo>
                  <a:pt x="6660" y="60678"/>
                </a:moveTo>
                <a:lnTo>
                  <a:pt x="5684" y="60678"/>
                </a:lnTo>
                <a:lnTo>
                  <a:pt x="6660" y="61410"/>
                </a:lnTo>
                <a:lnTo>
                  <a:pt x="6660" y="60678"/>
                </a:lnTo>
                <a:close/>
              </a:path>
              <a:path extrusionOk="0" h="120000" w="120000">
                <a:moveTo>
                  <a:pt x="113234" y="58484"/>
                </a:moveTo>
                <a:lnTo>
                  <a:pt x="113234" y="61410"/>
                </a:lnTo>
                <a:lnTo>
                  <a:pt x="114209" y="60678"/>
                </a:lnTo>
                <a:lnTo>
                  <a:pt x="119896" y="60678"/>
                </a:lnTo>
                <a:lnTo>
                  <a:pt x="119896" y="59216"/>
                </a:lnTo>
                <a:lnTo>
                  <a:pt x="114209" y="59216"/>
                </a:lnTo>
                <a:lnTo>
                  <a:pt x="113234" y="58484"/>
                </a:lnTo>
                <a:close/>
              </a:path>
              <a:path extrusionOk="0" h="120000" w="120000">
                <a:moveTo>
                  <a:pt x="6660" y="57450"/>
                </a:moveTo>
                <a:lnTo>
                  <a:pt x="5684" y="59216"/>
                </a:lnTo>
                <a:lnTo>
                  <a:pt x="6660" y="58484"/>
                </a:lnTo>
                <a:lnTo>
                  <a:pt x="6660" y="57450"/>
                </a:lnTo>
                <a:close/>
              </a:path>
              <a:path extrusionOk="0" h="120000" w="120000">
                <a:moveTo>
                  <a:pt x="6660" y="58484"/>
                </a:moveTo>
                <a:lnTo>
                  <a:pt x="5684" y="59216"/>
                </a:lnTo>
                <a:lnTo>
                  <a:pt x="6660" y="59216"/>
                </a:lnTo>
                <a:lnTo>
                  <a:pt x="6660" y="58484"/>
                </a:lnTo>
                <a:close/>
              </a:path>
              <a:path extrusionOk="0" h="120000" w="120000">
                <a:moveTo>
                  <a:pt x="113234" y="57450"/>
                </a:moveTo>
                <a:lnTo>
                  <a:pt x="113234" y="58484"/>
                </a:lnTo>
                <a:lnTo>
                  <a:pt x="114209" y="59216"/>
                </a:lnTo>
                <a:lnTo>
                  <a:pt x="113234" y="57450"/>
                </a:lnTo>
                <a:close/>
              </a:path>
              <a:path extrusionOk="0" h="120000" w="120000">
                <a:moveTo>
                  <a:pt x="119896" y="57450"/>
                </a:moveTo>
                <a:lnTo>
                  <a:pt x="113234" y="57450"/>
                </a:lnTo>
                <a:lnTo>
                  <a:pt x="114209" y="59216"/>
                </a:lnTo>
                <a:lnTo>
                  <a:pt x="119896" y="59216"/>
                </a:lnTo>
                <a:lnTo>
                  <a:pt x="119896" y="57450"/>
                </a:lnTo>
                <a:close/>
              </a:path>
              <a:path extrusionOk="0" h="120000" w="120000">
                <a:moveTo>
                  <a:pt x="113234" y="11454"/>
                </a:moveTo>
                <a:lnTo>
                  <a:pt x="107549" y="15718"/>
                </a:lnTo>
                <a:lnTo>
                  <a:pt x="106574" y="17484"/>
                </a:lnTo>
                <a:lnTo>
                  <a:pt x="106574" y="52455"/>
                </a:lnTo>
                <a:lnTo>
                  <a:pt x="107549" y="54221"/>
                </a:lnTo>
                <a:lnTo>
                  <a:pt x="113234" y="58484"/>
                </a:lnTo>
                <a:lnTo>
                  <a:pt x="113234" y="57450"/>
                </a:lnTo>
                <a:lnTo>
                  <a:pt x="119896" y="57450"/>
                </a:lnTo>
                <a:lnTo>
                  <a:pt x="118918" y="55683"/>
                </a:lnTo>
                <a:lnTo>
                  <a:pt x="114614" y="52455"/>
                </a:lnTo>
                <a:lnTo>
                  <a:pt x="113234" y="52455"/>
                </a:lnTo>
                <a:lnTo>
                  <a:pt x="112259" y="50688"/>
                </a:lnTo>
                <a:lnTo>
                  <a:pt x="113234" y="50688"/>
                </a:lnTo>
                <a:lnTo>
                  <a:pt x="113234" y="19250"/>
                </a:lnTo>
                <a:lnTo>
                  <a:pt x="112259" y="19250"/>
                </a:lnTo>
                <a:lnTo>
                  <a:pt x="113234" y="17484"/>
                </a:lnTo>
                <a:lnTo>
                  <a:pt x="114614" y="17484"/>
                </a:lnTo>
                <a:lnTo>
                  <a:pt x="118918" y="14255"/>
                </a:lnTo>
                <a:lnTo>
                  <a:pt x="119896" y="12489"/>
                </a:lnTo>
                <a:lnTo>
                  <a:pt x="113234" y="12489"/>
                </a:lnTo>
                <a:lnTo>
                  <a:pt x="113234" y="11454"/>
                </a:lnTo>
                <a:close/>
              </a:path>
              <a:path extrusionOk="0" h="120000" w="120000">
                <a:moveTo>
                  <a:pt x="8040" y="57450"/>
                </a:moveTo>
                <a:lnTo>
                  <a:pt x="6660" y="57450"/>
                </a:lnTo>
                <a:lnTo>
                  <a:pt x="6660" y="58484"/>
                </a:lnTo>
                <a:lnTo>
                  <a:pt x="8040" y="57450"/>
                </a:lnTo>
                <a:close/>
              </a:path>
              <a:path extrusionOk="0" h="120000" w="120000">
                <a:moveTo>
                  <a:pt x="7636" y="50688"/>
                </a:moveTo>
                <a:lnTo>
                  <a:pt x="6660" y="51420"/>
                </a:lnTo>
                <a:lnTo>
                  <a:pt x="6660" y="52455"/>
                </a:lnTo>
                <a:lnTo>
                  <a:pt x="7636" y="50688"/>
                </a:lnTo>
                <a:close/>
              </a:path>
              <a:path extrusionOk="0" h="120000" w="120000">
                <a:moveTo>
                  <a:pt x="13321" y="50688"/>
                </a:moveTo>
                <a:lnTo>
                  <a:pt x="7636" y="50688"/>
                </a:lnTo>
                <a:lnTo>
                  <a:pt x="6660" y="52455"/>
                </a:lnTo>
                <a:lnTo>
                  <a:pt x="13321" y="52455"/>
                </a:lnTo>
                <a:lnTo>
                  <a:pt x="13321" y="50688"/>
                </a:lnTo>
                <a:close/>
              </a:path>
              <a:path extrusionOk="0" h="120000" w="120000">
                <a:moveTo>
                  <a:pt x="112259" y="50688"/>
                </a:moveTo>
                <a:lnTo>
                  <a:pt x="113234" y="52455"/>
                </a:lnTo>
                <a:lnTo>
                  <a:pt x="113234" y="51420"/>
                </a:lnTo>
                <a:lnTo>
                  <a:pt x="112259" y="50688"/>
                </a:lnTo>
                <a:close/>
              </a:path>
              <a:path extrusionOk="0" h="120000" w="120000">
                <a:moveTo>
                  <a:pt x="113234" y="51420"/>
                </a:moveTo>
                <a:lnTo>
                  <a:pt x="113234" y="52455"/>
                </a:lnTo>
                <a:lnTo>
                  <a:pt x="114614" y="52455"/>
                </a:lnTo>
                <a:lnTo>
                  <a:pt x="113234" y="51420"/>
                </a:lnTo>
                <a:close/>
              </a:path>
              <a:path extrusionOk="0" h="120000" w="120000">
                <a:moveTo>
                  <a:pt x="6660" y="18519"/>
                </a:moveTo>
                <a:lnTo>
                  <a:pt x="6660" y="51420"/>
                </a:lnTo>
                <a:lnTo>
                  <a:pt x="7636" y="50688"/>
                </a:lnTo>
                <a:lnTo>
                  <a:pt x="13321" y="50688"/>
                </a:lnTo>
                <a:lnTo>
                  <a:pt x="13321" y="19250"/>
                </a:lnTo>
                <a:lnTo>
                  <a:pt x="7636" y="19250"/>
                </a:lnTo>
                <a:lnTo>
                  <a:pt x="6660" y="18519"/>
                </a:lnTo>
                <a:close/>
              </a:path>
              <a:path extrusionOk="0" h="120000" w="120000">
                <a:moveTo>
                  <a:pt x="113234" y="50688"/>
                </a:moveTo>
                <a:lnTo>
                  <a:pt x="112259" y="50688"/>
                </a:lnTo>
                <a:lnTo>
                  <a:pt x="113234" y="51420"/>
                </a:lnTo>
                <a:lnTo>
                  <a:pt x="113234" y="50688"/>
                </a:lnTo>
                <a:close/>
              </a:path>
              <a:path extrusionOk="0" h="120000" w="120000">
                <a:moveTo>
                  <a:pt x="6660" y="17484"/>
                </a:moveTo>
                <a:lnTo>
                  <a:pt x="6660" y="18519"/>
                </a:lnTo>
                <a:lnTo>
                  <a:pt x="7636" y="19250"/>
                </a:lnTo>
                <a:lnTo>
                  <a:pt x="6660" y="17484"/>
                </a:lnTo>
                <a:close/>
              </a:path>
              <a:path extrusionOk="0" h="120000" w="120000">
                <a:moveTo>
                  <a:pt x="13321" y="17484"/>
                </a:moveTo>
                <a:lnTo>
                  <a:pt x="6660" y="17484"/>
                </a:lnTo>
                <a:lnTo>
                  <a:pt x="7636" y="19250"/>
                </a:lnTo>
                <a:lnTo>
                  <a:pt x="13321" y="19250"/>
                </a:lnTo>
                <a:lnTo>
                  <a:pt x="13321" y="17484"/>
                </a:lnTo>
                <a:close/>
              </a:path>
              <a:path extrusionOk="0" h="120000" w="120000">
                <a:moveTo>
                  <a:pt x="113234" y="17484"/>
                </a:moveTo>
                <a:lnTo>
                  <a:pt x="112259" y="19250"/>
                </a:lnTo>
                <a:lnTo>
                  <a:pt x="113234" y="18519"/>
                </a:lnTo>
                <a:lnTo>
                  <a:pt x="113234" y="17484"/>
                </a:lnTo>
                <a:close/>
              </a:path>
              <a:path extrusionOk="0" h="120000" w="120000">
                <a:moveTo>
                  <a:pt x="113234" y="18519"/>
                </a:moveTo>
                <a:lnTo>
                  <a:pt x="112259" y="19250"/>
                </a:lnTo>
                <a:lnTo>
                  <a:pt x="113234" y="19250"/>
                </a:lnTo>
                <a:lnTo>
                  <a:pt x="113234" y="18519"/>
                </a:lnTo>
                <a:close/>
              </a:path>
              <a:path extrusionOk="0" h="120000" w="120000">
                <a:moveTo>
                  <a:pt x="114614" y="17484"/>
                </a:moveTo>
                <a:lnTo>
                  <a:pt x="113234" y="17484"/>
                </a:lnTo>
                <a:lnTo>
                  <a:pt x="113234" y="18519"/>
                </a:lnTo>
                <a:lnTo>
                  <a:pt x="114614" y="17484"/>
                </a:lnTo>
                <a:close/>
              </a:path>
              <a:path extrusionOk="0" h="120000" w="120000">
                <a:moveTo>
                  <a:pt x="109904" y="0"/>
                </a:moveTo>
                <a:lnTo>
                  <a:pt x="9991" y="0"/>
                </a:lnTo>
                <a:lnTo>
                  <a:pt x="7636" y="731"/>
                </a:lnTo>
                <a:lnTo>
                  <a:pt x="975" y="5726"/>
                </a:lnTo>
                <a:lnTo>
                  <a:pt x="0" y="7492"/>
                </a:lnTo>
                <a:lnTo>
                  <a:pt x="0" y="12489"/>
                </a:lnTo>
                <a:lnTo>
                  <a:pt x="975" y="14255"/>
                </a:lnTo>
                <a:lnTo>
                  <a:pt x="6660" y="18519"/>
                </a:lnTo>
                <a:lnTo>
                  <a:pt x="6660" y="17484"/>
                </a:lnTo>
                <a:lnTo>
                  <a:pt x="13321" y="17484"/>
                </a:lnTo>
                <a:lnTo>
                  <a:pt x="12345" y="15718"/>
                </a:lnTo>
                <a:lnTo>
                  <a:pt x="8040" y="12489"/>
                </a:lnTo>
                <a:lnTo>
                  <a:pt x="6660" y="12489"/>
                </a:lnTo>
                <a:lnTo>
                  <a:pt x="5684" y="10723"/>
                </a:lnTo>
                <a:lnTo>
                  <a:pt x="6660" y="10723"/>
                </a:lnTo>
                <a:lnTo>
                  <a:pt x="6660" y="9258"/>
                </a:lnTo>
                <a:lnTo>
                  <a:pt x="5684" y="9258"/>
                </a:lnTo>
                <a:lnTo>
                  <a:pt x="6660" y="7492"/>
                </a:lnTo>
                <a:lnTo>
                  <a:pt x="8040" y="7492"/>
                </a:lnTo>
                <a:lnTo>
                  <a:pt x="11370" y="4994"/>
                </a:lnTo>
                <a:lnTo>
                  <a:pt x="9991" y="4994"/>
                </a:lnTo>
                <a:lnTo>
                  <a:pt x="12345" y="4263"/>
                </a:lnTo>
                <a:lnTo>
                  <a:pt x="116968" y="4263"/>
                </a:lnTo>
                <a:lnTo>
                  <a:pt x="112259" y="731"/>
                </a:lnTo>
                <a:lnTo>
                  <a:pt x="109904" y="0"/>
                </a:lnTo>
                <a:close/>
              </a:path>
              <a:path extrusionOk="0" h="120000" w="120000">
                <a:moveTo>
                  <a:pt x="5684" y="10723"/>
                </a:moveTo>
                <a:lnTo>
                  <a:pt x="6660" y="12489"/>
                </a:lnTo>
                <a:lnTo>
                  <a:pt x="6660" y="11454"/>
                </a:lnTo>
                <a:lnTo>
                  <a:pt x="5684" y="10723"/>
                </a:lnTo>
                <a:close/>
              </a:path>
              <a:path extrusionOk="0" h="120000" w="120000">
                <a:moveTo>
                  <a:pt x="6660" y="11454"/>
                </a:moveTo>
                <a:lnTo>
                  <a:pt x="6660" y="12489"/>
                </a:lnTo>
                <a:lnTo>
                  <a:pt x="8040" y="12489"/>
                </a:lnTo>
                <a:lnTo>
                  <a:pt x="6660" y="11454"/>
                </a:lnTo>
                <a:close/>
              </a:path>
              <a:path extrusionOk="0" h="120000" w="120000">
                <a:moveTo>
                  <a:pt x="114209" y="10723"/>
                </a:moveTo>
                <a:lnTo>
                  <a:pt x="113234" y="11454"/>
                </a:lnTo>
                <a:lnTo>
                  <a:pt x="113234" y="12489"/>
                </a:lnTo>
                <a:lnTo>
                  <a:pt x="114209" y="10723"/>
                </a:lnTo>
                <a:close/>
              </a:path>
              <a:path extrusionOk="0" h="120000" w="120000">
                <a:moveTo>
                  <a:pt x="119896" y="10723"/>
                </a:moveTo>
                <a:lnTo>
                  <a:pt x="114209" y="10723"/>
                </a:lnTo>
                <a:lnTo>
                  <a:pt x="113234" y="12489"/>
                </a:lnTo>
                <a:lnTo>
                  <a:pt x="119896" y="12489"/>
                </a:lnTo>
                <a:lnTo>
                  <a:pt x="119896" y="10723"/>
                </a:lnTo>
                <a:close/>
              </a:path>
              <a:path extrusionOk="0" h="120000" w="120000">
                <a:moveTo>
                  <a:pt x="6660" y="10723"/>
                </a:moveTo>
                <a:lnTo>
                  <a:pt x="5684" y="10723"/>
                </a:lnTo>
                <a:lnTo>
                  <a:pt x="6660" y="11454"/>
                </a:lnTo>
                <a:lnTo>
                  <a:pt x="6660" y="10723"/>
                </a:lnTo>
                <a:close/>
              </a:path>
              <a:path extrusionOk="0" h="120000" w="120000">
                <a:moveTo>
                  <a:pt x="113234" y="8527"/>
                </a:moveTo>
                <a:lnTo>
                  <a:pt x="113234" y="11454"/>
                </a:lnTo>
                <a:lnTo>
                  <a:pt x="114209" y="10723"/>
                </a:lnTo>
                <a:lnTo>
                  <a:pt x="119896" y="10723"/>
                </a:lnTo>
                <a:lnTo>
                  <a:pt x="119896" y="9258"/>
                </a:lnTo>
                <a:lnTo>
                  <a:pt x="114209" y="9258"/>
                </a:lnTo>
                <a:lnTo>
                  <a:pt x="113234" y="8527"/>
                </a:lnTo>
                <a:close/>
              </a:path>
              <a:path extrusionOk="0" h="120000" w="120000">
                <a:moveTo>
                  <a:pt x="6660" y="7492"/>
                </a:moveTo>
                <a:lnTo>
                  <a:pt x="5684" y="9258"/>
                </a:lnTo>
                <a:lnTo>
                  <a:pt x="6660" y="8527"/>
                </a:lnTo>
                <a:lnTo>
                  <a:pt x="6660" y="7492"/>
                </a:lnTo>
                <a:close/>
              </a:path>
              <a:path extrusionOk="0" h="120000" w="120000">
                <a:moveTo>
                  <a:pt x="6660" y="8526"/>
                </a:moveTo>
                <a:lnTo>
                  <a:pt x="5684" y="9258"/>
                </a:lnTo>
                <a:lnTo>
                  <a:pt x="6660" y="9258"/>
                </a:lnTo>
                <a:lnTo>
                  <a:pt x="6660" y="8526"/>
                </a:lnTo>
                <a:close/>
              </a:path>
              <a:path extrusionOk="0" h="120000" w="120000">
                <a:moveTo>
                  <a:pt x="113234" y="7492"/>
                </a:moveTo>
                <a:lnTo>
                  <a:pt x="113234" y="8527"/>
                </a:lnTo>
                <a:lnTo>
                  <a:pt x="114209" y="9258"/>
                </a:lnTo>
                <a:lnTo>
                  <a:pt x="113234" y="7492"/>
                </a:lnTo>
                <a:close/>
              </a:path>
              <a:path extrusionOk="0" h="120000" w="120000">
                <a:moveTo>
                  <a:pt x="119896" y="7492"/>
                </a:moveTo>
                <a:lnTo>
                  <a:pt x="113234" y="7492"/>
                </a:lnTo>
                <a:lnTo>
                  <a:pt x="114209" y="9258"/>
                </a:lnTo>
                <a:lnTo>
                  <a:pt x="119896" y="9258"/>
                </a:lnTo>
                <a:lnTo>
                  <a:pt x="119896" y="7492"/>
                </a:lnTo>
                <a:close/>
              </a:path>
              <a:path extrusionOk="0" h="120000" w="120000">
                <a:moveTo>
                  <a:pt x="107549" y="4263"/>
                </a:moveTo>
                <a:lnTo>
                  <a:pt x="113234" y="8527"/>
                </a:lnTo>
                <a:lnTo>
                  <a:pt x="113234" y="7492"/>
                </a:lnTo>
                <a:lnTo>
                  <a:pt x="119896" y="7492"/>
                </a:lnTo>
                <a:lnTo>
                  <a:pt x="118918" y="5726"/>
                </a:lnTo>
                <a:lnTo>
                  <a:pt x="117943" y="4994"/>
                </a:lnTo>
                <a:lnTo>
                  <a:pt x="109904" y="4994"/>
                </a:lnTo>
                <a:lnTo>
                  <a:pt x="107549" y="4263"/>
                </a:lnTo>
                <a:close/>
              </a:path>
              <a:path extrusionOk="0" h="120000" w="120000">
                <a:moveTo>
                  <a:pt x="8040" y="7492"/>
                </a:moveTo>
                <a:lnTo>
                  <a:pt x="6660" y="7492"/>
                </a:lnTo>
                <a:lnTo>
                  <a:pt x="6660" y="8526"/>
                </a:lnTo>
                <a:lnTo>
                  <a:pt x="8040" y="7492"/>
                </a:lnTo>
                <a:close/>
              </a:path>
              <a:path extrusionOk="0" h="120000" w="120000">
                <a:moveTo>
                  <a:pt x="12345" y="4263"/>
                </a:moveTo>
                <a:lnTo>
                  <a:pt x="9991" y="4994"/>
                </a:lnTo>
                <a:lnTo>
                  <a:pt x="11370" y="4994"/>
                </a:lnTo>
                <a:lnTo>
                  <a:pt x="12345" y="4263"/>
                </a:lnTo>
                <a:close/>
              </a:path>
              <a:path extrusionOk="0" h="120000" w="120000">
                <a:moveTo>
                  <a:pt x="107549" y="4263"/>
                </a:moveTo>
                <a:lnTo>
                  <a:pt x="12345" y="4263"/>
                </a:lnTo>
                <a:lnTo>
                  <a:pt x="11370" y="4994"/>
                </a:lnTo>
                <a:lnTo>
                  <a:pt x="108524" y="4994"/>
                </a:lnTo>
                <a:lnTo>
                  <a:pt x="107549" y="4263"/>
                </a:lnTo>
                <a:close/>
              </a:path>
              <a:path extrusionOk="0" h="120000" w="120000">
                <a:moveTo>
                  <a:pt x="116968" y="4263"/>
                </a:moveTo>
                <a:lnTo>
                  <a:pt x="107549" y="4263"/>
                </a:lnTo>
                <a:lnTo>
                  <a:pt x="109904" y="4994"/>
                </a:lnTo>
                <a:lnTo>
                  <a:pt x="117943" y="4994"/>
                </a:lnTo>
                <a:lnTo>
                  <a:pt x="116968" y="4263"/>
                </a:lnTo>
                <a:close/>
              </a:path>
            </a:pathLst>
          </a:custGeom>
          <a:solidFill>
            <a:srgbClr val="2A508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 name="Google Shape;138;p9"/>
          <p:cNvSpPr/>
          <p:nvPr/>
        </p:nvSpPr>
        <p:spPr>
          <a:xfrm>
            <a:off x="1784396" y="3616340"/>
            <a:ext cx="80010" cy="0"/>
          </a:xfrm>
          <a:custGeom>
            <a:rect b="b" l="l" r="r" t="t"/>
            <a:pathLst>
              <a:path extrusionOk="0" h="120000" w="120000">
                <a:moveTo>
                  <a:pt x="0" y="0"/>
                </a:moveTo>
                <a:lnTo>
                  <a:pt x="119788" y="0"/>
                </a:lnTo>
              </a:path>
            </a:pathLst>
          </a:custGeom>
          <a:noFill/>
          <a:ln cap="flat" cmpd="sng" w="145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9" name="Google Shape;139;p9"/>
          <p:cNvSpPr/>
          <p:nvPr/>
        </p:nvSpPr>
        <p:spPr>
          <a:xfrm>
            <a:off x="1748091" y="3616340"/>
            <a:ext cx="22225" cy="0"/>
          </a:xfrm>
          <a:custGeom>
            <a:rect b="b" l="l" r="r" t="t"/>
            <a:pathLst>
              <a:path extrusionOk="0" h="120000" w="120000">
                <a:moveTo>
                  <a:pt x="0" y="0"/>
                </a:moveTo>
                <a:lnTo>
                  <a:pt x="117608" y="0"/>
                </a:lnTo>
              </a:path>
            </a:pathLst>
          </a:custGeom>
          <a:noFill/>
          <a:ln cap="flat" cmpd="sng" w="145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 name="Google Shape;140;p9"/>
          <p:cNvSpPr/>
          <p:nvPr/>
        </p:nvSpPr>
        <p:spPr>
          <a:xfrm>
            <a:off x="1646439" y="3616340"/>
            <a:ext cx="51435" cy="0"/>
          </a:xfrm>
          <a:custGeom>
            <a:rect b="b" l="l" r="r" t="t"/>
            <a:pathLst>
              <a:path extrusionOk="0" h="120000" w="120000">
                <a:moveTo>
                  <a:pt x="0" y="0"/>
                </a:moveTo>
                <a:lnTo>
                  <a:pt x="118579" y="0"/>
                </a:lnTo>
              </a:path>
            </a:pathLst>
          </a:custGeom>
          <a:noFill/>
          <a:ln cap="flat" cmpd="sng" w="145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1" name="Google Shape;141;p9"/>
          <p:cNvSpPr/>
          <p:nvPr/>
        </p:nvSpPr>
        <p:spPr>
          <a:xfrm>
            <a:off x="1784396" y="3514749"/>
            <a:ext cx="80010" cy="0"/>
          </a:xfrm>
          <a:custGeom>
            <a:rect b="b" l="l" r="r" t="t"/>
            <a:pathLst>
              <a:path extrusionOk="0" h="120000" w="120000">
                <a:moveTo>
                  <a:pt x="0" y="0"/>
                </a:moveTo>
                <a:lnTo>
                  <a:pt x="119788" y="0"/>
                </a:lnTo>
              </a:path>
            </a:pathLst>
          </a:custGeom>
          <a:noFill/>
          <a:ln cap="flat" cmpd="sng" w="145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2" name="Google Shape;142;p9"/>
          <p:cNvSpPr/>
          <p:nvPr/>
        </p:nvSpPr>
        <p:spPr>
          <a:xfrm>
            <a:off x="1748091" y="3514749"/>
            <a:ext cx="22225" cy="0"/>
          </a:xfrm>
          <a:custGeom>
            <a:rect b="b" l="l" r="r" t="t"/>
            <a:pathLst>
              <a:path extrusionOk="0" h="120000" w="120000">
                <a:moveTo>
                  <a:pt x="0" y="0"/>
                </a:moveTo>
                <a:lnTo>
                  <a:pt x="117608" y="0"/>
                </a:lnTo>
              </a:path>
            </a:pathLst>
          </a:custGeom>
          <a:noFill/>
          <a:ln cap="flat" cmpd="sng" w="145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3" name="Google Shape;143;p9"/>
          <p:cNvSpPr/>
          <p:nvPr/>
        </p:nvSpPr>
        <p:spPr>
          <a:xfrm>
            <a:off x="1646439" y="3514749"/>
            <a:ext cx="51435" cy="0"/>
          </a:xfrm>
          <a:custGeom>
            <a:rect b="b" l="l" r="r" t="t"/>
            <a:pathLst>
              <a:path extrusionOk="0" h="120000" w="120000">
                <a:moveTo>
                  <a:pt x="0" y="0"/>
                </a:moveTo>
                <a:lnTo>
                  <a:pt x="118579" y="0"/>
                </a:lnTo>
              </a:path>
            </a:pathLst>
          </a:custGeom>
          <a:noFill/>
          <a:ln cap="flat" cmpd="sng" w="145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4" name="Google Shape;144;p9"/>
          <p:cNvSpPr/>
          <p:nvPr/>
        </p:nvSpPr>
        <p:spPr>
          <a:xfrm>
            <a:off x="1784396" y="3471210"/>
            <a:ext cx="80010" cy="0"/>
          </a:xfrm>
          <a:custGeom>
            <a:rect b="b" l="l" r="r" t="t"/>
            <a:pathLst>
              <a:path extrusionOk="0" h="120000" w="120000">
                <a:moveTo>
                  <a:pt x="0" y="0"/>
                </a:moveTo>
                <a:lnTo>
                  <a:pt x="119788" y="0"/>
                </a:lnTo>
              </a:path>
            </a:pathLst>
          </a:custGeom>
          <a:noFill/>
          <a:ln cap="flat" cmpd="sng" w="145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5" name="Google Shape;145;p9"/>
          <p:cNvSpPr/>
          <p:nvPr/>
        </p:nvSpPr>
        <p:spPr>
          <a:xfrm>
            <a:off x="1748091" y="3471210"/>
            <a:ext cx="22225" cy="0"/>
          </a:xfrm>
          <a:custGeom>
            <a:rect b="b" l="l" r="r" t="t"/>
            <a:pathLst>
              <a:path extrusionOk="0" h="120000" w="120000">
                <a:moveTo>
                  <a:pt x="0" y="0"/>
                </a:moveTo>
                <a:lnTo>
                  <a:pt x="117608" y="0"/>
                </a:lnTo>
              </a:path>
            </a:pathLst>
          </a:custGeom>
          <a:noFill/>
          <a:ln cap="flat" cmpd="sng" w="145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 name="Google Shape;146;p9"/>
          <p:cNvSpPr/>
          <p:nvPr/>
        </p:nvSpPr>
        <p:spPr>
          <a:xfrm>
            <a:off x="1646439" y="3471210"/>
            <a:ext cx="51435" cy="0"/>
          </a:xfrm>
          <a:custGeom>
            <a:rect b="b" l="l" r="r" t="t"/>
            <a:pathLst>
              <a:path extrusionOk="0" h="120000" w="120000">
                <a:moveTo>
                  <a:pt x="0" y="0"/>
                </a:moveTo>
                <a:lnTo>
                  <a:pt x="118579" y="0"/>
                </a:lnTo>
              </a:path>
            </a:pathLst>
          </a:custGeom>
          <a:noFill/>
          <a:ln cap="flat" cmpd="sng" w="145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7" name="Google Shape;147;p9"/>
          <p:cNvSpPr/>
          <p:nvPr/>
        </p:nvSpPr>
        <p:spPr>
          <a:xfrm>
            <a:off x="1784396" y="3369616"/>
            <a:ext cx="80010" cy="0"/>
          </a:xfrm>
          <a:custGeom>
            <a:rect b="b" l="l" r="r" t="t"/>
            <a:pathLst>
              <a:path extrusionOk="0" h="120000" w="120000">
                <a:moveTo>
                  <a:pt x="0" y="0"/>
                </a:moveTo>
                <a:lnTo>
                  <a:pt x="119788" y="0"/>
                </a:lnTo>
              </a:path>
            </a:pathLst>
          </a:custGeom>
          <a:noFill/>
          <a:ln cap="flat" cmpd="sng" w="145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 name="Google Shape;148;p9"/>
          <p:cNvSpPr/>
          <p:nvPr/>
        </p:nvSpPr>
        <p:spPr>
          <a:xfrm>
            <a:off x="1748091" y="3369616"/>
            <a:ext cx="22225" cy="0"/>
          </a:xfrm>
          <a:custGeom>
            <a:rect b="b" l="l" r="r" t="t"/>
            <a:pathLst>
              <a:path extrusionOk="0" h="120000" w="120000">
                <a:moveTo>
                  <a:pt x="0" y="0"/>
                </a:moveTo>
                <a:lnTo>
                  <a:pt x="117608" y="0"/>
                </a:lnTo>
              </a:path>
            </a:pathLst>
          </a:custGeom>
          <a:noFill/>
          <a:ln cap="flat" cmpd="sng" w="145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9" name="Google Shape;149;p9"/>
          <p:cNvSpPr/>
          <p:nvPr/>
        </p:nvSpPr>
        <p:spPr>
          <a:xfrm>
            <a:off x="1646439" y="3369616"/>
            <a:ext cx="51435" cy="0"/>
          </a:xfrm>
          <a:custGeom>
            <a:rect b="b" l="l" r="r" t="t"/>
            <a:pathLst>
              <a:path extrusionOk="0" h="120000" w="120000">
                <a:moveTo>
                  <a:pt x="0" y="0"/>
                </a:moveTo>
                <a:lnTo>
                  <a:pt x="118579" y="0"/>
                </a:lnTo>
              </a:path>
            </a:pathLst>
          </a:custGeom>
          <a:noFill/>
          <a:ln cap="flat" cmpd="sng" w="145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0" name="Google Shape;150;p9"/>
          <p:cNvSpPr/>
          <p:nvPr/>
        </p:nvSpPr>
        <p:spPr>
          <a:xfrm>
            <a:off x="9648443" y="2334767"/>
            <a:ext cx="2264663" cy="1359408"/>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1" name="Google Shape;151;p9"/>
          <p:cNvSpPr/>
          <p:nvPr/>
        </p:nvSpPr>
        <p:spPr>
          <a:xfrm>
            <a:off x="9978390" y="2190750"/>
            <a:ext cx="879475" cy="710565"/>
          </a:xfrm>
          <a:custGeom>
            <a:rect b="b" l="l" r="r" t="t"/>
            <a:pathLst>
              <a:path extrusionOk="0" h="120000" w="120000">
                <a:moveTo>
                  <a:pt x="0" y="119935"/>
                </a:moveTo>
                <a:lnTo>
                  <a:pt x="119982" y="119935"/>
                </a:lnTo>
                <a:lnTo>
                  <a:pt x="119982" y="0"/>
                </a:lnTo>
                <a:lnTo>
                  <a:pt x="0" y="0"/>
                </a:lnTo>
                <a:lnTo>
                  <a:pt x="0" y="119935"/>
                </a:lnTo>
                <a:close/>
              </a:path>
            </a:pathLst>
          </a:custGeom>
          <a:noFill/>
          <a:ln cap="flat" cmpd="sng" w="19800">
            <a:solidFill>
              <a:srgbClr val="41709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2" name="Google Shape;152;p9"/>
          <p:cNvSpPr/>
          <p:nvPr/>
        </p:nvSpPr>
        <p:spPr>
          <a:xfrm>
            <a:off x="10335006" y="3038094"/>
            <a:ext cx="1094740" cy="708660"/>
          </a:xfrm>
          <a:custGeom>
            <a:rect b="b" l="l" r="r" t="t"/>
            <a:pathLst>
              <a:path extrusionOk="0" h="120000" w="120000">
                <a:moveTo>
                  <a:pt x="0" y="119999"/>
                </a:moveTo>
                <a:lnTo>
                  <a:pt x="119944" y="119999"/>
                </a:lnTo>
                <a:lnTo>
                  <a:pt x="119944" y="0"/>
                </a:lnTo>
                <a:lnTo>
                  <a:pt x="0" y="0"/>
                </a:lnTo>
                <a:lnTo>
                  <a:pt x="0" y="119999"/>
                </a:lnTo>
                <a:close/>
              </a:path>
            </a:pathLst>
          </a:custGeom>
          <a:noFill/>
          <a:ln cap="flat" cmpd="sng" w="19800">
            <a:solidFill>
              <a:srgbClr val="41709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3" name="Google Shape;153;p9"/>
          <p:cNvSpPr/>
          <p:nvPr/>
        </p:nvSpPr>
        <p:spPr>
          <a:xfrm>
            <a:off x="1602934" y="4516113"/>
            <a:ext cx="489961" cy="449536"/>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4" name="Google Shape;154;p9"/>
          <p:cNvSpPr/>
          <p:nvPr/>
        </p:nvSpPr>
        <p:spPr>
          <a:xfrm>
            <a:off x="1827269" y="5298103"/>
            <a:ext cx="21590" cy="21590"/>
          </a:xfrm>
          <a:custGeom>
            <a:rect b="b" l="l" r="r" t="t"/>
            <a:pathLst>
              <a:path extrusionOk="0" h="120000" w="120000">
                <a:moveTo>
                  <a:pt x="99672" y="0"/>
                </a:moveTo>
                <a:lnTo>
                  <a:pt x="39842" y="0"/>
                </a:lnTo>
                <a:lnTo>
                  <a:pt x="0" y="19871"/>
                </a:lnTo>
                <a:lnTo>
                  <a:pt x="0" y="99439"/>
                </a:lnTo>
                <a:lnTo>
                  <a:pt x="39842" y="119310"/>
                </a:lnTo>
                <a:lnTo>
                  <a:pt x="99672" y="119310"/>
                </a:lnTo>
                <a:lnTo>
                  <a:pt x="119594" y="99439"/>
                </a:lnTo>
                <a:lnTo>
                  <a:pt x="119594" y="19871"/>
                </a:lnTo>
                <a:lnTo>
                  <a:pt x="99672" y="0"/>
                </a:lnTo>
                <a:close/>
              </a:path>
            </a:pathLst>
          </a:custGeom>
          <a:solidFill>
            <a:srgbClr val="5758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5" name="Google Shape;155;p9"/>
          <p:cNvSpPr/>
          <p:nvPr/>
        </p:nvSpPr>
        <p:spPr>
          <a:xfrm>
            <a:off x="1708876" y="5255147"/>
            <a:ext cx="57785" cy="107950"/>
          </a:xfrm>
          <a:custGeom>
            <a:rect b="b" l="l" r="r" t="t"/>
            <a:pathLst>
              <a:path extrusionOk="0" h="120000" w="120000">
                <a:moveTo>
                  <a:pt x="119208" y="0"/>
                </a:moveTo>
                <a:lnTo>
                  <a:pt x="14910" y="0"/>
                </a:lnTo>
                <a:lnTo>
                  <a:pt x="0" y="3974"/>
                </a:lnTo>
                <a:lnTo>
                  <a:pt x="0" y="115388"/>
                </a:lnTo>
                <a:lnTo>
                  <a:pt x="14910" y="119364"/>
                </a:lnTo>
                <a:lnTo>
                  <a:pt x="119208" y="119364"/>
                </a:lnTo>
                <a:lnTo>
                  <a:pt x="103955" y="106681"/>
                </a:lnTo>
                <a:lnTo>
                  <a:pt x="92195" y="92507"/>
                </a:lnTo>
                <a:lnTo>
                  <a:pt x="84624" y="76842"/>
                </a:lnTo>
                <a:lnTo>
                  <a:pt x="81945" y="59688"/>
                </a:lnTo>
                <a:lnTo>
                  <a:pt x="84624" y="42527"/>
                </a:lnTo>
                <a:lnTo>
                  <a:pt x="92195" y="26857"/>
                </a:lnTo>
                <a:lnTo>
                  <a:pt x="103955" y="12681"/>
                </a:lnTo>
                <a:lnTo>
                  <a:pt x="119208" y="0"/>
                </a:lnTo>
                <a:close/>
              </a:path>
            </a:pathLst>
          </a:custGeom>
          <a:solidFill>
            <a:srgbClr val="3370A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6" name="Google Shape;156;p9"/>
          <p:cNvSpPr/>
          <p:nvPr/>
        </p:nvSpPr>
        <p:spPr>
          <a:xfrm>
            <a:off x="1909787" y="5255147"/>
            <a:ext cx="61594" cy="107950"/>
          </a:xfrm>
          <a:custGeom>
            <a:rect b="b" l="l" r="r" t="t"/>
            <a:pathLst>
              <a:path extrusionOk="0" h="120000" w="120000">
                <a:moveTo>
                  <a:pt x="104830" y="0"/>
                </a:moveTo>
                <a:lnTo>
                  <a:pt x="0" y="0"/>
                </a:lnTo>
                <a:lnTo>
                  <a:pt x="18342" y="12681"/>
                </a:lnTo>
                <a:lnTo>
                  <a:pt x="31440" y="26857"/>
                </a:lnTo>
                <a:lnTo>
                  <a:pt x="39299" y="42527"/>
                </a:lnTo>
                <a:lnTo>
                  <a:pt x="41918" y="59688"/>
                </a:lnTo>
                <a:lnTo>
                  <a:pt x="39299" y="76842"/>
                </a:lnTo>
                <a:lnTo>
                  <a:pt x="31440" y="92507"/>
                </a:lnTo>
                <a:lnTo>
                  <a:pt x="18342" y="106681"/>
                </a:lnTo>
                <a:lnTo>
                  <a:pt x="0" y="119364"/>
                </a:lnTo>
                <a:lnTo>
                  <a:pt x="104830" y="119364"/>
                </a:lnTo>
                <a:lnTo>
                  <a:pt x="118819" y="115388"/>
                </a:lnTo>
                <a:lnTo>
                  <a:pt x="118819" y="3974"/>
                </a:lnTo>
                <a:lnTo>
                  <a:pt x="104830" y="0"/>
                </a:lnTo>
                <a:close/>
              </a:path>
            </a:pathLst>
          </a:custGeom>
          <a:solidFill>
            <a:srgbClr val="3370A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7" name="Google Shape;157;p9"/>
          <p:cNvSpPr/>
          <p:nvPr/>
        </p:nvSpPr>
        <p:spPr>
          <a:xfrm>
            <a:off x="1759100" y="5230093"/>
            <a:ext cx="161925" cy="161290"/>
          </a:xfrm>
          <a:custGeom>
            <a:rect b="b" l="l" r="r" t="t"/>
            <a:pathLst>
              <a:path extrusionOk="0" h="120000" w="120000">
                <a:moveTo>
                  <a:pt x="58495" y="0"/>
                </a:moveTo>
                <a:lnTo>
                  <a:pt x="35894" y="4659"/>
                </a:lnTo>
                <a:lnTo>
                  <a:pt x="17282" y="17309"/>
                </a:lnTo>
                <a:lnTo>
                  <a:pt x="4652" y="35951"/>
                </a:lnTo>
                <a:lnTo>
                  <a:pt x="0" y="58588"/>
                </a:lnTo>
                <a:lnTo>
                  <a:pt x="4652" y="82760"/>
                </a:lnTo>
                <a:lnTo>
                  <a:pt x="17282" y="102190"/>
                </a:lnTo>
                <a:lnTo>
                  <a:pt x="35894" y="115131"/>
                </a:lnTo>
                <a:lnTo>
                  <a:pt x="58495" y="119834"/>
                </a:lnTo>
                <a:lnTo>
                  <a:pt x="82627" y="115131"/>
                </a:lnTo>
                <a:lnTo>
                  <a:pt x="87547" y="111849"/>
                </a:lnTo>
                <a:lnTo>
                  <a:pt x="55831" y="111849"/>
                </a:lnTo>
                <a:lnTo>
                  <a:pt x="37095" y="106561"/>
                </a:lnTo>
                <a:lnTo>
                  <a:pt x="21601" y="95534"/>
                </a:lnTo>
                <a:lnTo>
                  <a:pt x="10594" y="80014"/>
                </a:lnTo>
                <a:lnTo>
                  <a:pt x="5320" y="61249"/>
                </a:lnTo>
                <a:lnTo>
                  <a:pt x="45631" y="61249"/>
                </a:lnTo>
                <a:lnTo>
                  <a:pt x="45197" y="58588"/>
                </a:lnTo>
                <a:lnTo>
                  <a:pt x="45632" y="55920"/>
                </a:lnTo>
                <a:lnTo>
                  <a:pt x="5320" y="55920"/>
                </a:lnTo>
                <a:lnTo>
                  <a:pt x="10594" y="37154"/>
                </a:lnTo>
                <a:lnTo>
                  <a:pt x="21601" y="21635"/>
                </a:lnTo>
                <a:lnTo>
                  <a:pt x="37095" y="10611"/>
                </a:lnTo>
                <a:lnTo>
                  <a:pt x="55831" y="5329"/>
                </a:lnTo>
                <a:lnTo>
                  <a:pt x="83654" y="5329"/>
                </a:lnTo>
                <a:lnTo>
                  <a:pt x="82627" y="4659"/>
                </a:lnTo>
                <a:lnTo>
                  <a:pt x="58495" y="0"/>
                </a:lnTo>
                <a:close/>
              </a:path>
              <a:path extrusionOk="0" h="120000" w="120000">
                <a:moveTo>
                  <a:pt x="45631" y="61249"/>
                </a:moveTo>
                <a:lnTo>
                  <a:pt x="10633" y="61249"/>
                </a:lnTo>
                <a:lnTo>
                  <a:pt x="28911" y="64952"/>
                </a:lnTo>
                <a:lnTo>
                  <a:pt x="43202" y="74896"/>
                </a:lnTo>
                <a:lnTo>
                  <a:pt x="52507" y="89334"/>
                </a:lnTo>
                <a:lnTo>
                  <a:pt x="55831" y="106519"/>
                </a:lnTo>
                <a:lnTo>
                  <a:pt x="55831" y="111849"/>
                </a:lnTo>
                <a:lnTo>
                  <a:pt x="63808" y="111849"/>
                </a:lnTo>
                <a:lnTo>
                  <a:pt x="63808" y="106519"/>
                </a:lnTo>
                <a:lnTo>
                  <a:pt x="67089" y="89334"/>
                </a:lnTo>
                <a:lnTo>
                  <a:pt x="76104" y="74896"/>
                </a:lnTo>
                <a:lnTo>
                  <a:pt x="76560" y="74559"/>
                </a:lnTo>
                <a:lnTo>
                  <a:pt x="58495" y="74559"/>
                </a:lnTo>
                <a:lnTo>
                  <a:pt x="53052" y="73187"/>
                </a:lnTo>
                <a:lnTo>
                  <a:pt x="48855" y="69567"/>
                </a:lnTo>
                <a:lnTo>
                  <a:pt x="46153" y="64451"/>
                </a:lnTo>
                <a:lnTo>
                  <a:pt x="45631" y="61249"/>
                </a:lnTo>
                <a:close/>
              </a:path>
              <a:path extrusionOk="0" h="120000" w="120000">
                <a:moveTo>
                  <a:pt x="119122" y="61249"/>
                </a:moveTo>
                <a:lnTo>
                  <a:pt x="111670" y="61249"/>
                </a:lnTo>
                <a:lnTo>
                  <a:pt x="107931" y="80014"/>
                </a:lnTo>
                <a:lnTo>
                  <a:pt x="97709" y="95534"/>
                </a:lnTo>
                <a:lnTo>
                  <a:pt x="82503" y="106561"/>
                </a:lnTo>
                <a:lnTo>
                  <a:pt x="63808" y="111849"/>
                </a:lnTo>
                <a:lnTo>
                  <a:pt x="87547" y="111849"/>
                </a:lnTo>
                <a:lnTo>
                  <a:pt x="102025" y="102190"/>
                </a:lnTo>
                <a:lnTo>
                  <a:pt x="114945" y="82760"/>
                </a:lnTo>
                <a:lnTo>
                  <a:pt x="119122" y="61249"/>
                </a:lnTo>
                <a:close/>
              </a:path>
              <a:path extrusionOk="0" h="120000" w="120000">
                <a:moveTo>
                  <a:pt x="76560" y="42609"/>
                </a:moveTo>
                <a:lnTo>
                  <a:pt x="58495" y="42609"/>
                </a:lnTo>
                <a:lnTo>
                  <a:pt x="64349" y="43982"/>
                </a:lnTo>
                <a:lnTo>
                  <a:pt x="69456" y="47602"/>
                </a:lnTo>
                <a:lnTo>
                  <a:pt x="73070" y="52721"/>
                </a:lnTo>
                <a:lnTo>
                  <a:pt x="74441" y="58588"/>
                </a:lnTo>
                <a:lnTo>
                  <a:pt x="73070" y="64451"/>
                </a:lnTo>
                <a:lnTo>
                  <a:pt x="69456" y="69567"/>
                </a:lnTo>
                <a:lnTo>
                  <a:pt x="64349" y="73187"/>
                </a:lnTo>
                <a:lnTo>
                  <a:pt x="58495" y="74559"/>
                </a:lnTo>
                <a:lnTo>
                  <a:pt x="76560" y="74559"/>
                </a:lnTo>
                <a:lnTo>
                  <a:pt x="89606" y="64952"/>
                </a:lnTo>
                <a:lnTo>
                  <a:pt x="106349" y="61249"/>
                </a:lnTo>
                <a:lnTo>
                  <a:pt x="119122" y="61249"/>
                </a:lnTo>
                <a:lnTo>
                  <a:pt x="119639" y="58588"/>
                </a:lnTo>
                <a:lnTo>
                  <a:pt x="119085" y="55920"/>
                </a:lnTo>
                <a:lnTo>
                  <a:pt x="106349" y="55920"/>
                </a:lnTo>
                <a:lnTo>
                  <a:pt x="89606" y="52217"/>
                </a:lnTo>
                <a:lnTo>
                  <a:pt x="76560" y="42609"/>
                </a:lnTo>
                <a:close/>
              </a:path>
              <a:path extrusionOk="0" h="120000" w="120000">
                <a:moveTo>
                  <a:pt x="63808" y="5329"/>
                </a:moveTo>
                <a:lnTo>
                  <a:pt x="55831" y="5329"/>
                </a:lnTo>
                <a:lnTo>
                  <a:pt x="55831" y="10649"/>
                </a:lnTo>
                <a:lnTo>
                  <a:pt x="52507" y="27835"/>
                </a:lnTo>
                <a:lnTo>
                  <a:pt x="43202" y="42273"/>
                </a:lnTo>
                <a:lnTo>
                  <a:pt x="28911" y="52217"/>
                </a:lnTo>
                <a:lnTo>
                  <a:pt x="10633" y="55920"/>
                </a:lnTo>
                <a:lnTo>
                  <a:pt x="45632" y="55920"/>
                </a:lnTo>
                <a:lnTo>
                  <a:pt x="46153" y="52721"/>
                </a:lnTo>
                <a:lnTo>
                  <a:pt x="48855" y="47602"/>
                </a:lnTo>
                <a:lnTo>
                  <a:pt x="53052" y="43982"/>
                </a:lnTo>
                <a:lnTo>
                  <a:pt x="58495" y="42609"/>
                </a:lnTo>
                <a:lnTo>
                  <a:pt x="76560" y="42609"/>
                </a:lnTo>
                <a:lnTo>
                  <a:pt x="76104" y="42273"/>
                </a:lnTo>
                <a:lnTo>
                  <a:pt x="67089" y="27835"/>
                </a:lnTo>
                <a:lnTo>
                  <a:pt x="63808" y="10649"/>
                </a:lnTo>
                <a:lnTo>
                  <a:pt x="63808" y="5329"/>
                </a:lnTo>
                <a:close/>
              </a:path>
              <a:path extrusionOk="0" h="120000" w="120000">
                <a:moveTo>
                  <a:pt x="83654" y="5329"/>
                </a:moveTo>
                <a:lnTo>
                  <a:pt x="63808" y="5329"/>
                </a:lnTo>
                <a:lnTo>
                  <a:pt x="82503" y="10611"/>
                </a:lnTo>
                <a:lnTo>
                  <a:pt x="97709" y="21635"/>
                </a:lnTo>
                <a:lnTo>
                  <a:pt x="107931" y="37154"/>
                </a:lnTo>
                <a:lnTo>
                  <a:pt x="111670" y="55920"/>
                </a:lnTo>
                <a:lnTo>
                  <a:pt x="119085" y="55920"/>
                </a:lnTo>
                <a:lnTo>
                  <a:pt x="114945" y="35951"/>
                </a:lnTo>
                <a:lnTo>
                  <a:pt x="102025" y="17309"/>
                </a:lnTo>
                <a:lnTo>
                  <a:pt x="83654" y="5329"/>
                </a:lnTo>
                <a:close/>
              </a:path>
            </a:pathLst>
          </a:custGeom>
          <a:solidFill>
            <a:srgbClr val="5758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8" name="Google Shape;158;p9"/>
          <p:cNvSpPr/>
          <p:nvPr/>
        </p:nvSpPr>
        <p:spPr>
          <a:xfrm>
            <a:off x="1981528" y="5283788"/>
            <a:ext cx="107950" cy="147320"/>
          </a:xfrm>
          <a:custGeom>
            <a:rect b="b" l="l" r="r" t="t"/>
            <a:pathLst>
              <a:path extrusionOk="0" h="120000" w="120000">
                <a:moveTo>
                  <a:pt x="95725" y="0"/>
                </a:moveTo>
                <a:lnTo>
                  <a:pt x="0" y="0"/>
                </a:lnTo>
                <a:lnTo>
                  <a:pt x="0" y="40814"/>
                </a:lnTo>
                <a:lnTo>
                  <a:pt x="67795" y="40814"/>
                </a:lnTo>
                <a:lnTo>
                  <a:pt x="67795" y="119529"/>
                </a:lnTo>
                <a:lnTo>
                  <a:pt x="119643" y="119529"/>
                </a:lnTo>
                <a:lnTo>
                  <a:pt x="119643" y="11659"/>
                </a:lnTo>
                <a:lnTo>
                  <a:pt x="115345" y="7375"/>
                </a:lnTo>
                <a:lnTo>
                  <a:pt x="109178" y="3641"/>
                </a:lnTo>
                <a:lnTo>
                  <a:pt x="102264" y="1001"/>
                </a:lnTo>
                <a:lnTo>
                  <a:pt x="95725" y="0"/>
                </a:lnTo>
                <a:close/>
              </a:path>
            </a:pathLst>
          </a:custGeom>
          <a:solidFill>
            <a:srgbClr val="00ADE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9" name="Google Shape;159;p9"/>
          <p:cNvSpPr/>
          <p:nvPr/>
        </p:nvSpPr>
        <p:spPr>
          <a:xfrm>
            <a:off x="1586897" y="5283788"/>
            <a:ext cx="111760" cy="147320"/>
          </a:xfrm>
          <a:custGeom>
            <a:rect b="b" l="l" r="r" t="t"/>
            <a:pathLst>
              <a:path extrusionOk="0" h="120000" w="120000">
                <a:moveTo>
                  <a:pt x="119413" y="0"/>
                </a:moveTo>
                <a:lnTo>
                  <a:pt x="26963" y="0"/>
                </a:lnTo>
                <a:lnTo>
                  <a:pt x="19017" y="1001"/>
                </a:lnTo>
                <a:lnTo>
                  <a:pt x="12517" y="3641"/>
                </a:lnTo>
                <a:lnTo>
                  <a:pt x="7462" y="7375"/>
                </a:lnTo>
                <a:lnTo>
                  <a:pt x="3851" y="11659"/>
                </a:lnTo>
                <a:lnTo>
                  <a:pt x="3851" y="14572"/>
                </a:lnTo>
                <a:lnTo>
                  <a:pt x="0" y="17484"/>
                </a:lnTo>
                <a:lnTo>
                  <a:pt x="0" y="119529"/>
                </a:lnTo>
                <a:lnTo>
                  <a:pt x="53928" y="119529"/>
                </a:lnTo>
                <a:lnTo>
                  <a:pt x="53928" y="40814"/>
                </a:lnTo>
                <a:lnTo>
                  <a:pt x="119413" y="40814"/>
                </a:lnTo>
                <a:lnTo>
                  <a:pt x="119413" y="0"/>
                </a:lnTo>
                <a:close/>
              </a:path>
            </a:pathLst>
          </a:custGeom>
          <a:solidFill>
            <a:srgbClr val="00ADE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0" name="Google Shape;160;p9"/>
          <p:cNvSpPr/>
          <p:nvPr/>
        </p:nvSpPr>
        <p:spPr>
          <a:xfrm>
            <a:off x="1572546" y="5444849"/>
            <a:ext cx="534670" cy="57785"/>
          </a:xfrm>
          <a:custGeom>
            <a:rect b="b" l="l" r="r" t="t"/>
            <a:pathLst>
              <a:path extrusionOk="0" h="120000" w="120000">
                <a:moveTo>
                  <a:pt x="0" y="118924"/>
                </a:moveTo>
                <a:lnTo>
                  <a:pt x="119973" y="118924"/>
                </a:lnTo>
                <a:lnTo>
                  <a:pt x="119973" y="0"/>
                </a:lnTo>
                <a:lnTo>
                  <a:pt x="0" y="0"/>
                </a:lnTo>
                <a:lnTo>
                  <a:pt x="0" y="118924"/>
                </a:lnTo>
                <a:close/>
              </a:path>
            </a:pathLst>
          </a:custGeom>
          <a:solidFill>
            <a:srgbClr val="5758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1" name="Google Shape;161;p9"/>
          <p:cNvSpPr/>
          <p:nvPr/>
        </p:nvSpPr>
        <p:spPr>
          <a:xfrm>
            <a:off x="1505711" y="3794759"/>
            <a:ext cx="640080" cy="640080"/>
          </a:xfrm>
          <a:prstGeom prst="rect">
            <a:avLst/>
          </a:prstGeom>
          <a:blipFill rotWithShape="1">
            <a:blip r:embed="rId1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2" name="Google Shape;162;p9"/>
          <p:cNvSpPr/>
          <p:nvPr/>
        </p:nvSpPr>
        <p:spPr>
          <a:xfrm>
            <a:off x="1752600" y="3878579"/>
            <a:ext cx="114300" cy="114300"/>
          </a:xfrm>
          <a:custGeom>
            <a:rect b="b" l="l" r="r" t="t"/>
            <a:pathLst>
              <a:path extrusionOk="0" h="120000" w="120000">
                <a:moveTo>
                  <a:pt x="60000" y="0"/>
                </a:moveTo>
                <a:lnTo>
                  <a:pt x="36618" y="4705"/>
                </a:lnTo>
                <a:lnTo>
                  <a:pt x="17549" y="17549"/>
                </a:lnTo>
                <a:lnTo>
                  <a:pt x="4705" y="36618"/>
                </a:lnTo>
                <a:lnTo>
                  <a:pt x="0" y="60000"/>
                </a:lnTo>
                <a:lnTo>
                  <a:pt x="4705" y="83380"/>
                </a:lnTo>
                <a:lnTo>
                  <a:pt x="17549" y="102449"/>
                </a:lnTo>
                <a:lnTo>
                  <a:pt x="36618" y="115293"/>
                </a:lnTo>
                <a:lnTo>
                  <a:pt x="60000" y="120000"/>
                </a:lnTo>
                <a:lnTo>
                  <a:pt x="83380" y="115293"/>
                </a:lnTo>
                <a:lnTo>
                  <a:pt x="102449" y="102449"/>
                </a:lnTo>
                <a:lnTo>
                  <a:pt x="115293" y="83380"/>
                </a:lnTo>
                <a:lnTo>
                  <a:pt x="120000" y="60000"/>
                </a:lnTo>
                <a:lnTo>
                  <a:pt x="115293" y="36618"/>
                </a:lnTo>
                <a:lnTo>
                  <a:pt x="102449" y="17549"/>
                </a:lnTo>
                <a:lnTo>
                  <a:pt x="83380" y="4705"/>
                </a:lnTo>
                <a:lnTo>
                  <a:pt x="60000" y="0"/>
                </a:lnTo>
                <a:close/>
              </a:path>
            </a:pathLst>
          </a:custGeom>
          <a:solidFill>
            <a:srgbClr val="00ADE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3" name="Google Shape;163;p9"/>
          <p:cNvSpPr/>
          <p:nvPr/>
        </p:nvSpPr>
        <p:spPr>
          <a:xfrm>
            <a:off x="1752600" y="3878579"/>
            <a:ext cx="114300" cy="114300"/>
          </a:xfrm>
          <a:custGeom>
            <a:rect b="b" l="l" r="r" t="t"/>
            <a:pathLst>
              <a:path extrusionOk="0" h="120000" w="120000">
                <a:moveTo>
                  <a:pt x="0" y="60000"/>
                </a:moveTo>
                <a:lnTo>
                  <a:pt x="4705" y="36618"/>
                </a:lnTo>
                <a:lnTo>
                  <a:pt x="17549" y="17549"/>
                </a:lnTo>
                <a:lnTo>
                  <a:pt x="36618" y="4705"/>
                </a:lnTo>
                <a:lnTo>
                  <a:pt x="60000" y="0"/>
                </a:lnTo>
                <a:lnTo>
                  <a:pt x="83380" y="4705"/>
                </a:lnTo>
                <a:lnTo>
                  <a:pt x="102449" y="17549"/>
                </a:lnTo>
                <a:lnTo>
                  <a:pt x="115293" y="36618"/>
                </a:lnTo>
                <a:lnTo>
                  <a:pt x="120000" y="60000"/>
                </a:lnTo>
                <a:lnTo>
                  <a:pt x="115293" y="83380"/>
                </a:lnTo>
                <a:lnTo>
                  <a:pt x="102449" y="102449"/>
                </a:lnTo>
                <a:lnTo>
                  <a:pt x="83380" y="115293"/>
                </a:lnTo>
                <a:lnTo>
                  <a:pt x="60000" y="120000"/>
                </a:lnTo>
                <a:lnTo>
                  <a:pt x="36618" y="115293"/>
                </a:lnTo>
                <a:lnTo>
                  <a:pt x="17549" y="102449"/>
                </a:lnTo>
                <a:lnTo>
                  <a:pt x="4705" y="83380"/>
                </a:lnTo>
                <a:lnTo>
                  <a:pt x="0" y="60000"/>
                </a:lnTo>
                <a:close/>
              </a:path>
            </a:pathLst>
          </a:custGeom>
          <a:noFill/>
          <a:ln cap="flat" cmpd="sng" w="12175">
            <a:solidFill>
              <a:srgbClr val="3370A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4" name="Google Shape;164;p9"/>
          <p:cNvSpPr/>
          <p:nvPr/>
        </p:nvSpPr>
        <p:spPr>
          <a:xfrm>
            <a:off x="1840992" y="4005071"/>
            <a:ext cx="137160" cy="137160"/>
          </a:xfrm>
          <a:custGeom>
            <a:rect b="b" l="l" r="r" t="t"/>
            <a:pathLst>
              <a:path extrusionOk="0" h="120000" w="120000">
                <a:moveTo>
                  <a:pt x="60000" y="0"/>
                </a:moveTo>
                <a:lnTo>
                  <a:pt x="36656" y="4718"/>
                </a:lnTo>
                <a:lnTo>
                  <a:pt x="17582" y="17582"/>
                </a:lnTo>
                <a:lnTo>
                  <a:pt x="4718" y="36656"/>
                </a:lnTo>
                <a:lnTo>
                  <a:pt x="0" y="59999"/>
                </a:lnTo>
                <a:lnTo>
                  <a:pt x="4718" y="83342"/>
                </a:lnTo>
                <a:lnTo>
                  <a:pt x="17582" y="102416"/>
                </a:lnTo>
                <a:lnTo>
                  <a:pt x="36656" y="115280"/>
                </a:lnTo>
                <a:lnTo>
                  <a:pt x="60000" y="119999"/>
                </a:lnTo>
                <a:lnTo>
                  <a:pt x="83342" y="115280"/>
                </a:lnTo>
                <a:lnTo>
                  <a:pt x="102416" y="102416"/>
                </a:lnTo>
                <a:lnTo>
                  <a:pt x="115280" y="83342"/>
                </a:lnTo>
                <a:lnTo>
                  <a:pt x="119999" y="59999"/>
                </a:lnTo>
                <a:lnTo>
                  <a:pt x="115280" y="36656"/>
                </a:lnTo>
                <a:lnTo>
                  <a:pt x="102416" y="17582"/>
                </a:lnTo>
                <a:lnTo>
                  <a:pt x="83342" y="4718"/>
                </a:lnTo>
                <a:lnTo>
                  <a:pt x="60000" y="0"/>
                </a:lnTo>
                <a:close/>
              </a:path>
            </a:pathLst>
          </a:custGeom>
          <a:solidFill>
            <a:srgbClr val="00ADE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5" name="Google Shape;165;p9"/>
          <p:cNvSpPr/>
          <p:nvPr/>
        </p:nvSpPr>
        <p:spPr>
          <a:xfrm>
            <a:off x="1840992" y="4005071"/>
            <a:ext cx="137160" cy="137160"/>
          </a:xfrm>
          <a:custGeom>
            <a:rect b="b" l="l" r="r" t="t"/>
            <a:pathLst>
              <a:path extrusionOk="0" h="120000" w="120000">
                <a:moveTo>
                  <a:pt x="0" y="59999"/>
                </a:moveTo>
                <a:lnTo>
                  <a:pt x="4718" y="36656"/>
                </a:lnTo>
                <a:lnTo>
                  <a:pt x="17582" y="17582"/>
                </a:lnTo>
                <a:lnTo>
                  <a:pt x="36656" y="4718"/>
                </a:lnTo>
                <a:lnTo>
                  <a:pt x="60000" y="0"/>
                </a:lnTo>
                <a:lnTo>
                  <a:pt x="83342" y="4718"/>
                </a:lnTo>
                <a:lnTo>
                  <a:pt x="102416" y="17582"/>
                </a:lnTo>
                <a:lnTo>
                  <a:pt x="115280" y="36656"/>
                </a:lnTo>
                <a:lnTo>
                  <a:pt x="119999" y="59999"/>
                </a:lnTo>
                <a:lnTo>
                  <a:pt x="115280" y="83342"/>
                </a:lnTo>
                <a:lnTo>
                  <a:pt x="102416" y="102416"/>
                </a:lnTo>
                <a:lnTo>
                  <a:pt x="83342" y="115280"/>
                </a:lnTo>
                <a:lnTo>
                  <a:pt x="60000" y="119999"/>
                </a:lnTo>
                <a:lnTo>
                  <a:pt x="36656" y="115280"/>
                </a:lnTo>
                <a:lnTo>
                  <a:pt x="17582" y="102416"/>
                </a:lnTo>
                <a:lnTo>
                  <a:pt x="4718" y="83342"/>
                </a:lnTo>
                <a:lnTo>
                  <a:pt x="0" y="59999"/>
                </a:lnTo>
                <a:close/>
              </a:path>
            </a:pathLst>
          </a:custGeom>
          <a:noFill/>
          <a:ln cap="flat" cmpd="sng" w="12175">
            <a:solidFill>
              <a:srgbClr val="3370A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6" name="Google Shape;166;p9"/>
          <p:cNvSpPr/>
          <p:nvPr/>
        </p:nvSpPr>
        <p:spPr>
          <a:xfrm>
            <a:off x="1726853" y="5797303"/>
            <a:ext cx="250825" cy="379730"/>
          </a:xfrm>
          <a:custGeom>
            <a:rect b="b" l="l" r="r" t="t"/>
            <a:pathLst>
              <a:path extrusionOk="0" h="120000" w="120000">
                <a:moveTo>
                  <a:pt x="60451" y="0"/>
                </a:moveTo>
                <a:lnTo>
                  <a:pt x="59386" y="0"/>
                </a:lnTo>
                <a:lnTo>
                  <a:pt x="51976" y="15083"/>
                </a:lnTo>
                <a:lnTo>
                  <a:pt x="39899" y="30713"/>
                </a:lnTo>
                <a:lnTo>
                  <a:pt x="26911" y="44334"/>
                </a:lnTo>
                <a:lnTo>
                  <a:pt x="16201" y="54542"/>
                </a:lnTo>
                <a:lnTo>
                  <a:pt x="12964" y="55616"/>
                </a:lnTo>
                <a:lnTo>
                  <a:pt x="11340" y="57756"/>
                </a:lnTo>
                <a:lnTo>
                  <a:pt x="2430" y="69270"/>
                </a:lnTo>
                <a:lnTo>
                  <a:pt x="0" y="81321"/>
                </a:lnTo>
                <a:lnTo>
                  <a:pt x="4582" y="96381"/>
                </a:lnTo>
                <a:lnTo>
                  <a:pt x="17215" y="108631"/>
                </a:lnTo>
                <a:lnTo>
                  <a:pt x="36228" y="116865"/>
                </a:lnTo>
                <a:lnTo>
                  <a:pt x="59950" y="119877"/>
                </a:lnTo>
                <a:lnTo>
                  <a:pt x="82990" y="116865"/>
                </a:lnTo>
                <a:lnTo>
                  <a:pt x="102080" y="108631"/>
                </a:lnTo>
                <a:lnTo>
                  <a:pt x="115093" y="96381"/>
                </a:lnTo>
                <a:lnTo>
                  <a:pt x="119903" y="81321"/>
                </a:lnTo>
                <a:lnTo>
                  <a:pt x="119043" y="75094"/>
                </a:lnTo>
                <a:lnTo>
                  <a:pt x="116663" y="69270"/>
                </a:lnTo>
                <a:lnTo>
                  <a:pt x="113068" y="63847"/>
                </a:lnTo>
                <a:lnTo>
                  <a:pt x="108561" y="58826"/>
                </a:lnTo>
                <a:lnTo>
                  <a:pt x="106943" y="57756"/>
                </a:lnTo>
                <a:lnTo>
                  <a:pt x="105324" y="55616"/>
                </a:lnTo>
                <a:lnTo>
                  <a:pt x="103700" y="54542"/>
                </a:lnTo>
                <a:lnTo>
                  <a:pt x="92080" y="44334"/>
                </a:lnTo>
                <a:lnTo>
                  <a:pt x="78788" y="30713"/>
                </a:lnTo>
                <a:lnTo>
                  <a:pt x="67015" y="15083"/>
                </a:lnTo>
                <a:lnTo>
                  <a:pt x="60451" y="0"/>
                </a:lnTo>
                <a:close/>
              </a:path>
            </a:pathLst>
          </a:custGeom>
          <a:solidFill>
            <a:srgbClr val="0C96E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7" name="Google Shape;167;p9"/>
          <p:cNvSpPr/>
          <p:nvPr/>
        </p:nvSpPr>
        <p:spPr>
          <a:xfrm>
            <a:off x="1853210" y="5797303"/>
            <a:ext cx="100965" cy="186690"/>
          </a:xfrm>
          <a:custGeom>
            <a:rect b="b" l="l" r="r" t="t"/>
            <a:pathLst>
              <a:path extrusionOk="0" h="120000" w="120000">
                <a:moveTo>
                  <a:pt x="119521" y="119654"/>
                </a:moveTo>
                <a:lnTo>
                  <a:pt x="115498" y="117477"/>
                </a:lnTo>
                <a:lnTo>
                  <a:pt x="111478" y="113125"/>
                </a:lnTo>
                <a:lnTo>
                  <a:pt x="107443" y="110941"/>
                </a:lnTo>
                <a:lnTo>
                  <a:pt x="78575" y="90178"/>
                </a:lnTo>
                <a:lnTo>
                  <a:pt x="45554" y="62471"/>
                </a:lnTo>
                <a:lnTo>
                  <a:pt x="16306" y="30679"/>
                </a:lnTo>
                <a:lnTo>
                  <a:pt x="0" y="0"/>
                </a:lnTo>
              </a:path>
            </a:pathLst>
          </a:custGeom>
          <a:noFill/>
          <a:ln cap="flat" cmpd="sng" w="13525">
            <a:solidFill>
              <a:srgbClr val="2D309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8" name="Google Shape;168;p9"/>
          <p:cNvSpPr/>
          <p:nvPr/>
        </p:nvSpPr>
        <p:spPr>
          <a:xfrm>
            <a:off x="1726853" y="5797303"/>
            <a:ext cx="250825" cy="379730"/>
          </a:xfrm>
          <a:custGeom>
            <a:rect b="b" l="l" r="r" t="t"/>
            <a:pathLst>
              <a:path extrusionOk="0" h="120000" w="120000">
                <a:moveTo>
                  <a:pt x="59386" y="0"/>
                </a:moveTo>
                <a:lnTo>
                  <a:pt x="51976" y="15083"/>
                </a:lnTo>
                <a:lnTo>
                  <a:pt x="39899" y="30713"/>
                </a:lnTo>
                <a:lnTo>
                  <a:pt x="26911" y="44334"/>
                </a:lnTo>
                <a:lnTo>
                  <a:pt x="16201" y="54542"/>
                </a:lnTo>
                <a:lnTo>
                  <a:pt x="12964" y="55616"/>
                </a:lnTo>
                <a:lnTo>
                  <a:pt x="11340" y="57756"/>
                </a:lnTo>
                <a:lnTo>
                  <a:pt x="2430" y="69270"/>
                </a:lnTo>
                <a:lnTo>
                  <a:pt x="0" y="81321"/>
                </a:lnTo>
                <a:lnTo>
                  <a:pt x="4582" y="96381"/>
                </a:lnTo>
                <a:lnTo>
                  <a:pt x="17215" y="108631"/>
                </a:lnTo>
                <a:lnTo>
                  <a:pt x="36228" y="116865"/>
                </a:lnTo>
                <a:lnTo>
                  <a:pt x="59950" y="119877"/>
                </a:lnTo>
                <a:lnTo>
                  <a:pt x="82990" y="116865"/>
                </a:lnTo>
                <a:lnTo>
                  <a:pt x="102080" y="108631"/>
                </a:lnTo>
                <a:lnTo>
                  <a:pt x="115093" y="96381"/>
                </a:lnTo>
                <a:lnTo>
                  <a:pt x="119903" y="81321"/>
                </a:lnTo>
                <a:lnTo>
                  <a:pt x="119043" y="75094"/>
                </a:lnTo>
                <a:lnTo>
                  <a:pt x="116663" y="69270"/>
                </a:lnTo>
                <a:lnTo>
                  <a:pt x="113068" y="63847"/>
                </a:lnTo>
                <a:lnTo>
                  <a:pt x="108561" y="58826"/>
                </a:lnTo>
              </a:path>
            </a:pathLst>
          </a:custGeom>
          <a:noFill/>
          <a:ln cap="flat" cmpd="sng" w="13550">
            <a:solidFill>
              <a:srgbClr val="2D309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9" name="Google Shape;169;p9"/>
          <p:cNvSpPr/>
          <p:nvPr/>
        </p:nvSpPr>
        <p:spPr>
          <a:xfrm>
            <a:off x="1930064" y="5841112"/>
            <a:ext cx="139065" cy="274955"/>
          </a:xfrm>
          <a:custGeom>
            <a:rect b="b" l="l" r="r" t="t"/>
            <a:pathLst>
              <a:path extrusionOk="0" h="120000" w="120000">
                <a:moveTo>
                  <a:pt x="40914" y="0"/>
                </a:moveTo>
                <a:lnTo>
                  <a:pt x="35755" y="11278"/>
                </a:lnTo>
                <a:lnTo>
                  <a:pt x="25938" y="22557"/>
                </a:lnTo>
                <a:lnTo>
                  <a:pt x="13380" y="33281"/>
                </a:lnTo>
                <a:lnTo>
                  <a:pt x="0" y="42897"/>
                </a:lnTo>
                <a:lnTo>
                  <a:pt x="4339" y="45969"/>
                </a:lnTo>
                <a:lnTo>
                  <a:pt x="8403" y="48627"/>
                </a:lnTo>
                <a:lnTo>
                  <a:pt x="11920" y="51008"/>
                </a:lnTo>
                <a:lnTo>
                  <a:pt x="14617" y="53251"/>
                </a:lnTo>
                <a:lnTo>
                  <a:pt x="20457" y="56207"/>
                </a:lnTo>
                <a:lnTo>
                  <a:pt x="23376" y="59167"/>
                </a:lnTo>
                <a:lnTo>
                  <a:pt x="26305" y="59167"/>
                </a:lnTo>
                <a:lnTo>
                  <a:pt x="34433" y="67187"/>
                </a:lnTo>
                <a:lnTo>
                  <a:pt x="40917" y="75622"/>
                </a:lnTo>
                <a:lnTo>
                  <a:pt x="45210" y="84336"/>
                </a:lnTo>
                <a:lnTo>
                  <a:pt x="46762" y="93189"/>
                </a:lnTo>
                <a:lnTo>
                  <a:pt x="45711" y="100051"/>
                </a:lnTo>
                <a:lnTo>
                  <a:pt x="42742" y="107054"/>
                </a:lnTo>
                <a:lnTo>
                  <a:pt x="38128" y="113780"/>
                </a:lnTo>
                <a:lnTo>
                  <a:pt x="32145" y="119813"/>
                </a:lnTo>
                <a:lnTo>
                  <a:pt x="40914" y="119813"/>
                </a:lnTo>
                <a:lnTo>
                  <a:pt x="71739" y="116715"/>
                </a:lnTo>
                <a:lnTo>
                  <a:pt x="96810" y="108348"/>
                </a:lnTo>
                <a:lnTo>
                  <a:pt x="113659" y="96098"/>
                </a:lnTo>
                <a:lnTo>
                  <a:pt x="119823" y="81353"/>
                </a:lnTo>
                <a:lnTo>
                  <a:pt x="118773" y="74975"/>
                </a:lnTo>
                <a:lnTo>
                  <a:pt x="115807" y="69152"/>
                </a:lnTo>
                <a:lnTo>
                  <a:pt x="111196" y="63882"/>
                </a:lnTo>
                <a:lnTo>
                  <a:pt x="105214" y="59167"/>
                </a:lnTo>
                <a:lnTo>
                  <a:pt x="105214" y="57689"/>
                </a:lnTo>
                <a:lnTo>
                  <a:pt x="99366" y="54729"/>
                </a:lnTo>
                <a:lnTo>
                  <a:pt x="85303" y="44722"/>
                </a:lnTo>
                <a:lnTo>
                  <a:pt x="67950" y="31247"/>
                </a:lnTo>
                <a:lnTo>
                  <a:pt x="51691" y="15831"/>
                </a:lnTo>
                <a:lnTo>
                  <a:pt x="40914" y="0"/>
                </a:lnTo>
                <a:close/>
              </a:path>
            </a:pathLst>
          </a:custGeom>
          <a:solidFill>
            <a:srgbClr val="5758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0" name="Google Shape;170;p9"/>
          <p:cNvSpPr/>
          <p:nvPr/>
        </p:nvSpPr>
        <p:spPr>
          <a:xfrm>
            <a:off x="1618488" y="5841112"/>
            <a:ext cx="135890" cy="274955"/>
          </a:xfrm>
          <a:custGeom>
            <a:rect b="b" l="l" r="r" t="t"/>
            <a:pathLst>
              <a:path extrusionOk="0" h="120000" w="120000">
                <a:moveTo>
                  <a:pt x="77749" y="0"/>
                </a:moveTo>
                <a:lnTo>
                  <a:pt x="67187" y="15831"/>
                </a:lnTo>
                <a:lnTo>
                  <a:pt x="51579" y="31247"/>
                </a:lnTo>
                <a:lnTo>
                  <a:pt x="20923" y="54729"/>
                </a:lnTo>
                <a:lnTo>
                  <a:pt x="11950" y="59167"/>
                </a:lnTo>
                <a:lnTo>
                  <a:pt x="5829" y="63882"/>
                </a:lnTo>
                <a:lnTo>
                  <a:pt x="1109" y="69152"/>
                </a:lnTo>
                <a:lnTo>
                  <a:pt x="0" y="71278"/>
                </a:lnTo>
                <a:lnTo>
                  <a:pt x="0" y="88371"/>
                </a:lnTo>
                <a:lnTo>
                  <a:pt x="3305" y="96098"/>
                </a:lnTo>
                <a:lnTo>
                  <a:pt x="20550" y="108348"/>
                </a:lnTo>
                <a:lnTo>
                  <a:pt x="46205" y="116715"/>
                </a:lnTo>
                <a:lnTo>
                  <a:pt x="77749" y="119813"/>
                </a:lnTo>
                <a:lnTo>
                  <a:pt x="86722" y="119813"/>
                </a:lnTo>
                <a:lnTo>
                  <a:pt x="81067" y="113780"/>
                </a:lnTo>
                <a:lnTo>
                  <a:pt x="77375" y="107054"/>
                </a:lnTo>
                <a:lnTo>
                  <a:pt x="75365" y="100051"/>
                </a:lnTo>
                <a:lnTo>
                  <a:pt x="74758" y="93189"/>
                </a:lnTo>
                <a:lnTo>
                  <a:pt x="75926" y="84336"/>
                </a:lnTo>
                <a:lnTo>
                  <a:pt x="79618" y="75622"/>
                </a:lnTo>
                <a:lnTo>
                  <a:pt x="86114" y="67187"/>
                </a:lnTo>
                <a:lnTo>
                  <a:pt x="95694" y="59167"/>
                </a:lnTo>
                <a:lnTo>
                  <a:pt x="98685" y="56207"/>
                </a:lnTo>
                <a:lnTo>
                  <a:pt x="110650" y="50291"/>
                </a:lnTo>
                <a:lnTo>
                  <a:pt x="113639" y="47331"/>
                </a:lnTo>
                <a:lnTo>
                  <a:pt x="119624" y="42897"/>
                </a:lnTo>
                <a:lnTo>
                  <a:pt x="106351" y="33281"/>
                </a:lnTo>
                <a:lnTo>
                  <a:pt x="94200" y="22557"/>
                </a:lnTo>
                <a:lnTo>
                  <a:pt x="84292" y="11278"/>
                </a:lnTo>
                <a:lnTo>
                  <a:pt x="77749" y="0"/>
                </a:lnTo>
                <a:close/>
              </a:path>
            </a:pathLst>
          </a:custGeom>
          <a:solidFill>
            <a:srgbClr val="5758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1" name="Google Shape;171;p9"/>
          <p:cNvSpPr txBox="1"/>
          <p:nvPr/>
        </p:nvSpPr>
        <p:spPr>
          <a:xfrm>
            <a:off x="529234" y="1128521"/>
            <a:ext cx="6069965" cy="1776095"/>
          </a:xfrm>
          <a:prstGeom prst="rect">
            <a:avLst/>
          </a:prstGeom>
          <a:noFill/>
          <a:ln>
            <a:noFill/>
          </a:ln>
        </p:spPr>
        <p:txBody>
          <a:bodyPr anchorCtr="0" anchor="t" bIns="0" lIns="0" spcFirstLastPara="1" rIns="0" wrap="square" tIns="0">
            <a:noAutofit/>
          </a:bodyPr>
          <a:lstStyle/>
          <a:p>
            <a:pPr indent="-286385" lvl="0" marL="299085" marR="0" rtl="0" algn="l">
              <a:lnSpc>
                <a:spcPct val="100000"/>
              </a:lnSpc>
              <a:spcBef>
                <a:spcPts val="0"/>
              </a:spcBef>
              <a:spcAft>
                <a:spcPts val="0"/>
              </a:spcAft>
              <a:buClr>
                <a:srgbClr val="0078AE"/>
              </a:buClr>
              <a:buSzPts val="1600"/>
              <a:buFont typeface="Calibri"/>
              <a:buChar char="–"/>
            </a:pPr>
            <a:r>
              <a:rPr b="0" lang="en-US" sz="1600">
                <a:solidFill>
                  <a:srgbClr val="0078AE"/>
                </a:solidFill>
                <a:latin typeface="Calibri"/>
                <a:ea typeface="Calibri"/>
                <a:cs typeface="Calibri"/>
                <a:sym typeface="Calibri"/>
              </a:rPr>
              <a:t>CO</a:t>
            </a:r>
            <a:r>
              <a:rPr b="0" baseline="-25000" lang="en-US" sz="1575">
                <a:solidFill>
                  <a:srgbClr val="0078AE"/>
                </a:solidFill>
                <a:latin typeface="Calibri"/>
                <a:ea typeface="Calibri"/>
                <a:cs typeface="Calibri"/>
                <a:sym typeface="Calibri"/>
              </a:rPr>
              <a:t>2  </a:t>
            </a:r>
            <a:r>
              <a:rPr b="0" lang="en-US" sz="1600">
                <a:solidFill>
                  <a:srgbClr val="0078AE"/>
                </a:solidFill>
                <a:latin typeface="Calibri"/>
                <a:ea typeface="Calibri"/>
                <a:cs typeface="Calibri"/>
                <a:sym typeface="Calibri"/>
              </a:rPr>
              <a:t>enhanced oil recovery (“CO</a:t>
            </a:r>
            <a:r>
              <a:rPr b="0" baseline="-25000" lang="en-US" sz="1575">
                <a:solidFill>
                  <a:srgbClr val="0078AE"/>
                </a:solidFill>
                <a:latin typeface="Calibri"/>
                <a:ea typeface="Calibri"/>
                <a:cs typeface="Calibri"/>
                <a:sym typeface="Calibri"/>
              </a:rPr>
              <a:t>2  </a:t>
            </a:r>
            <a:r>
              <a:rPr b="0" lang="en-US" sz="1600">
                <a:solidFill>
                  <a:srgbClr val="0078AE"/>
                </a:solidFill>
                <a:latin typeface="Calibri"/>
                <a:ea typeface="Calibri"/>
                <a:cs typeface="Calibri"/>
                <a:sym typeface="Calibri"/>
              </a:rPr>
              <a:t>EOR”) is our core focus</a:t>
            </a:r>
            <a:endParaRPr sz="1600">
              <a:latin typeface="Calibri"/>
              <a:ea typeface="Calibri"/>
              <a:cs typeface="Calibri"/>
              <a:sym typeface="Calibri"/>
            </a:endParaRPr>
          </a:p>
          <a:p>
            <a:pPr indent="-286385" lvl="0" marL="299085" marR="0" rtl="0" algn="l">
              <a:lnSpc>
                <a:spcPct val="100000"/>
              </a:lnSpc>
              <a:spcBef>
                <a:spcPts val="780"/>
              </a:spcBef>
              <a:spcAft>
                <a:spcPts val="0"/>
              </a:spcAft>
              <a:buClr>
                <a:srgbClr val="0078AE"/>
              </a:buClr>
              <a:buSzPts val="1600"/>
              <a:buFont typeface="Calibri"/>
              <a:buChar char="–"/>
            </a:pPr>
            <a:r>
              <a:rPr b="0" lang="en-US" sz="1600">
                <a:solidFill>
                  <a:srgbClr val="0078AE"/>
                </a:solidFill>
                <a:latin typeface="Calibri"/>
                <a:ea typeface="Calibri"/>
                <a:cs typeface="Calibri"/>
                <a:sym typeface="Calibri"/>
              </a:rPr>
              <a:t>We have uniquely long-lived &amp; lower-risk assets with extraordinary</a:t>
            </a:r>
            <a:endParaRPr sz="1600">
              <a:latin typeface="Calibri"/>
              <a:ea typeface="Calibri"/>
              <a:cs typeface="Calibri"/>
              <a:sym typeface="Calibri"/>
            </a:endParaRPr>
          </a:p>
          <a:p>
            <a:pPr indent="-6984" lvl="0" marL="299085" marR="0" rtl="0" algn="l">
              <a:lnSpc>
                <a:spcPct val="100000"/>
              </a:lnSpc>
              <a:spcBef>
                <a:spcPts val="0"/>
              </a:spcBef>
              <a:spcAft>
                <a:spcPts val="0"/>
              </a:spcAft>
              <a:buNone/>
            </a:pPr>
            <a:r>
              <a:rPr b="0" lang="en-US" sz="1600">
                <a:solidFill>
                  <a:srgbClr val="0078AE"/>
                </a:solidFill>
                <a:latin typeface="Calibri"/>
                <a:ea typeface="Calibri"/>
                <a:cs typeface="Calibri"/>
                <a:sym typeface="Calibri"/>
              </a:rPr>
              <a:t>resource potential</a:t>
            </a:r>
            <a:endParaRPr sz="1600">
              <a:latin typeface="Calibri"/>
              <a:ea typeface="Calibri"/>
              <a:cs typeface="Calibri"/>
              <a:sym typeface="Calibri"/>
            </a:endParaRPr>
          </a:p>
          <a:p>
            <a:pPr indent="-286385" lvl="0" marL="299085" marR="5080" rtl="0" algn="l">
              <a:lnSpc>
                <a:spcPct val="100000"/>
              </a:lnSpc>
              <a:spcBef>
                <a:spcPts val="600"/>
              </a:spcBef>
              <a:spcAft>
                <a:spcPts val="0"/>
              </a:spcAft>
              <a:buClr>
                <a:srgbClr val="0078AE"/>
              </a:buClr>
              <a:buSzPts val="1600"/>
              <a:buFont typeface="Calibri"/>
              <a:buChar char="–"/>
            </a:pPr>
            <a:r>
              <a:rPr b="0" lang="en-US" sz="1600">
                <a:solidFill>
                  <a:srgbClr val="0078AE"/>
                </a:solidFill>
                <a:latin typeface="Calibri"/>
                <a:ea typeface="Calibri"/>
                <a:cs typeface="Calibri"/>
                <a:sym typeface="Calibri"/>
              </a:rPr>
              <a:t>Owning and controlling the CO</a:t>
            </a:r>
            <a:r>
              <a:rPr b="0" baseline="-25000" lang="en-US" sz="1575">
                <a:solidFill>
                  <a:srgbClr val="0078AE"/>
                </a:solidFill>
                <a:latin typeface="Calibri"/>
                <a:ea typeface="Calibri"/>
                <a:cs typeface="Calibri"/>
                <a:sym typeface="Calibri"/>
              </a:rPr>
              <a:t>2 </a:t>
            </a:r>
            <a:r>
              <a:rPr b="0" lang="en-US" sz="1600">
                <a:solidFill>
                  <a:srgbClr val="0078AE"/>
                </a:solidFill>
                <a:latin typeface="Calibri"/>
                <a:ea typeface="Calibri"/>
                <a:cs typeface="Calibri"/>
                <a:sym typeface="Calibri"/>
              </a:rPr>
              <a:t>supply and infrastructure provides our  strategic advantage</a:t>
            </a:r>
            <a:endParaRPr sz="1600">
              <a:latin typeface="Calibri"/>
              <a:ea typeface="Calibri"/>
              <a:cs typeface="Calibri"/>
              <a:sym typeface="Calibri"/>
            </a:endParaRPr>
          </a:p>
          <a:p>
            <a:pPr indent="-286385" lvl="0" marL="299085" marR="0" rtl="0" algn="l">
              <a:lnSpc>
                <a:spcPct val="100000"/>
              </a:lnSpc>
              <a:spcBef>
                <a:spcPts val="900"/>
              </a:spcBef>
              <a:spcAft>
                <a:spcPts val="0"/>
              </a:spcAft>
              <a:buClr>
                <a:srgbClr val="0078AE"/>
              </a:buClr>
              <a:buSzPts val="1600"/>
              <a:buFont typeface="Calibri"/>
              <a:buChar char="–"/>
            </a:pPr>
            <a:r>
              <a:rPr b="0" i="1" lang="en-US" sz="1600">
                <a:solidFill>
                  <a:srgbClr val="0078AE"/>
                </a:solidFill>
                <a:latin typeface="Calibri"/>
                <a:ea typeface="Calibri"/>
                <a:cs typeface="Calibri"/>
                <a:sym typeface="Calibri"/>
              </a:rPr>
              <a:t>“We bring old oil fields back to life!”</a:t>
            </a:r>
            <a:endParaRPr sz="1600">
              <a:latin typeface="Calibri"/>
              <a:ea typeface="Calibri"/>
              <a:cs typeface="Calibri"/>
              <a:sym typeface="Calibri"/>
            </a:endParaRPr>
          </a:p>
        </p:txBody>
      </p:sp>
      <p:sp>
        <p:nvSpPr>
          <p:cNvPr id="172" name="Google Shape;172;p9"/>
          <p:cNvSpPr/>
          <p:nvPr/>
        </p:nvSpPr>
        <p:spPr>
          <a:xfrm>
            <a:off x="11257788" y="4826508"/>
            <a:ext cx="141731"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3" name="Google Shape;173;p9"/>
          <p:cNvSpPr/>
          <p:nvPr/>
        </p:nvSpPr>
        <p:spPr>
          <a:xfrm>
            <a:off x="11059668" y="4820411"/>
            <a:ext cx="140207" cy="18288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4" name="Google Shape;174;p9"/>
          <p:cNvSpPr txBox="1"/>
          <p:nvPr/>
        </p:nvSpPr>
        <p:spPr>
          <a:xfrm>
            <a:off x="10943335" y="2069846"/>
            <a:ext cx="745490" cy="386080"/>
          </a:xfrm>
          <a:prstGeom prst="rect">
            <a:avLst/>
          </a:prstGeom>
          <a:noFill/>
          <a:ln>
            <a:noFill/>
          </a:ln>
        </p:spPr>
        <p:txBody>
          <a:bodyPr anchorCtr="0" anchor="t" bIns="0" lIns="0" spcFirstLastPara="1" rIns="0" wrap="square" tIns="0">
            <a:noAutofit/>
          </a:bodyPr>
          <a:lstStyle/>
          <a:p>
            <a:pPr indent="-175260" lvl="0" marL="175260" marR="5080" rtl="0" algn="l">
              <a:lnSpc>
                <a:spcPct val="100000"/>
              </a:lnSpc>
              <a:spcBef>
                <a:spcPts val="0"/>
              </a:spcBef>
              <a:spcAft>
                <a:spcPts val="0"/>
              </a:spcAft>
              <a:buNone/>
            </a:pPr>
            <a:r>
              <a:rPr b="0" lang="en-US" sz="1200">
                <a:solidFill>
                  <a:srgbClr val="FFFFFF"/>
                </a:solidFill>
                <a:latin typeface="Calibri"/>
                <a:ea typeface="Calibri"/>
                <a:cs typeface="Calibri"/>
                <a:sym typeface="Calibri"/>
              </a:rPr>
              <a:t>OPERATING  AREAS</a:t>
            </a:r>
            <a:endParaRPr sz="1200">
              <a:latin typeface="Calibri"/>
              <a:ea typeface="Calibri"/>
              <a:cs typeface="Calibri"/>
              <a:sym typeface="Calibri"/>
            </a:endParaRPr>
          </a:p>
        </p:txBody>
      </p:sp>
      <p:sp>
        <p:nvSpPr>
          <p:cNvPr id="175" name="Google Shape;175;p9"/>
          <p:cNvSpPr/>
          <p:nvPr/>
        </p:nvSpPr>
        <p:spPr>
          <a:xfrm>
            <a:off x="9771126" y="5485638"/>
            <a:ext cx="270510" cy="33020"/>
          </a:xfrm>
          <a:custGeom>
            <a:rect b="b" l="l" r="r" t="t"/>
            <a:pathLst>
              <a:path extrusionOk="0" h="120000" w="120000">
                <a:moveTo>
                  <a:pt x="0" y="119073"/>
                </a:moveTo>
                <a:lnTo>
                  <a:pt x="119774" y="0"/>
                </a:lnTo>
              </a:path>
            </a:pathLst>
          </a:custGeom>
          <a:noFill/>
          <a:ln cap="flat" cmpd="sng" w="32000">
            <a:solidFill>
              <a:srgbClr val="00467C"/>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6" name="Google Shape;176;p9"/>
          <p:cNvSpPr/>
          <p:nvPr/>
        </p:nvSpPr>
        <p:spPr>
          <a:xfrm>
            <a:off x="8680704" y="2444495"/>
            <a:ext cx="140207" cy="1828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7" name="Google Shape;177;p9"/>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178" name="Google Shape;178;p9"/>
          <p:cNvSpPr txBox="1"/>
          <p:nvPr>
            <p:ph idx="10" type="dt"/>
          </p:nvPr>
        </p:nvSpPr>
        <p:spPr>
          <a:xfrm>
            <a:off x="5493249" y="6543250"/>
            <a:ext cx="12858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19"/>
              </a:rPr>
              <a:t>www.denbury.com</a:t>
            </a:r>
            <a:endParaRPr/>
          </a:p>
        </p:txBody>
      </p:sp>
      <p:sp>
        <p:nvSpPr>
          <p:cNvPr id="179" name="Google Shape;179;p9"/>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0"/>
          <p:cNvSpPr/>
          <p:nvPr/>
        </p:nvSpPr>
        <p:spPr>
          <a:xfrm>
            <a:off x="6454140" y="2081783"/>
            <a:ext cx="5157470" cy="4384675"/>
          </a:xfrm>
          <a:custGeom>
            <a:rect b="b" l="l" r="r" t="t"/>
            <a:pathLst>
              <a:path extrusionOk="0" h="120000" w="120000">
                <a:moveTo>
                  <a:pt x="0" y="119996"/>
                </a:moveTo>
                <a:lnTo>
                  <a:pt x="119994" y="119996"/>
                </a:lnTo>
                <a:lnTo>
                  <a:pt x="119994" y="0"/>
                </a:lnTo>
                <a:lnTo>
                  <a:pt x="0" y="0"/>
                </a:lnTo>
                <a:lnTo>
                  <a:pt x="0" y="119996"/>
                </a:lnTo>
                <a:close/>
              </a:path>
            </a:pathLst>
          </a:custGeom>
          <a:solidFill>
            <a:srgbClr val="E7E6E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5" name="Google Shape;185;p10"/>
          <p:cNvSpPr/>
          <p:nvPr/>
        </p:nvSpPr>
        <p:spPr>
          <a:xfrm>
            <a:off x="6454140" y="1434083"/>
            <a:ext cx="5157470" cy="646430"/>
          </a:xfrm>
          <a:custGeom>
            <a:rect b="b" l="l" r="r" t="t"/>
            <a:pathLst>
              <a:path extrusionOk="0" h="120000" w="120000">
                <a:moveTo>
                  <a:pt x="0" y="119952"/>
                </a:moveTo>
                <a:lnTo>
                  <a:pt x="119994" y="119952"/>
                </a:lnTo>
                <a:lnTo>
                  <a:pt x="119994" y="0"/>
                </a:lnTo>
                <a:lnTo>
                  <a:pt x="0" y="0"/>
                </a:lnTo>
                <a:lnTo>
                  <a:pt x="0" y="119952"/>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6" name="Google Shape;186;p10"/>
          <p:cNvSpPr txBox="1"/>
          <p:nvPr/>
        </p:nvSpPr>
        <p:spPr>
          <a:xfrm>
            <a:off x="7105904" y="1467865"/>
            <a:ext cx="3855085" cy="572770"/>
          </a:xfrm>
          <a:prstGeom prst="rect">
            <a:avLst/>
          </a:prstGeom>
          <a:noFill/>
          <a:ln>
            <a:noFill/>
          </a:ln>
        </p:spPr>
        <p:txBody>
          <a:bodyPr anchorCtr="0" anchor="t" bIns="0" lIns="0" spcFirstLastPara="1" rIns="0" wrap="square" tIns="0">
            <a:noAutofit/>
          </a:bodyPr>
          <a:lstStyle/>
          <a:p>
            <a:pPr indent="-460375" lvl="0" marL="460375" marR="5080" rtl="0" algn="l">
              <a:lnSpc>
                <a:spcPct val="100000"/>
              </a:lnSpc>
              <a:spcBef>
                <a:spcPts val="0"/>
              </a:spcBef>
              <a:spcAft>
                <a:spcPts val="0"/>
              </a:spcAft>
              <a:buNone/>
            </a:pPr>
            <a:r>
              <a:rPr b="0" lang="en-US" sz="1800">
                <a:solidFill>
                  <a:srgbClr val="FFFFFF"/>
                </a:solidFill>
                <a:latin typeface="Calibri"/>
                <a:ea typeface="Calibri"/>
                <a:cs typeface="Calibri"/>
                <a:sym typeface="Calibri"/>
              </a:rPr>
              <a:t>CO</a:t>
            </a:r>
            <a:r>
              <a:rPr b="0" baseline="-25000" lang="en-US" sz="1800">
                <a:solidFill>
                  <a:srgbClr val="FFFFFF"/>
                </a:solidFill>
                <a:latin typeface="Calibri"/>
                <a:ea typeface="Calibri"/>
                <a:cs typeface="Calibri"/>
                <a:sym typeface="Calibri"/>
              </a:rPr>
              <a:t>2 </a:t>
            </a:r>
            <a:r>
              <a:rPr b="0" lang="en-US" sz="1800">
                <a:solidFill>
                  <a:srgbClr val="FFFFFF"/>
                </a:solidFill>
                <a:latin typeface="Calibri"/>
                <a:ea typeface="Calibri"/>
                <a:cs typeface="Calibri"/>
                <a:sym typeface="Calibri"/>
              </a:rPr>
              <a:t>EOR can produce about as much oil as  primary or secondary recovery</a:t>
            </a:r>
            <a:r>
              <a:rPr b="0" baseline="30000" lang="en-US" sz="1800">
                <a:solidFill>
                  <a:srgbClr val="FFFFFF"/>
                </a:solidFill>
                <a:latin typeface="Calibri"/>
                <a:ea typeface="Calibri"/>
                <a:cs typeface="Calibri"/>
                <a:sym typeface="Calibri"/>
              </a:rPr>
              <a:t>(1)</a:t>
            </a:r>
            <a:endParaRPr baseline="30000" sz="1800">
              <a:latin typeface="Calibri"/>
              <a:ea typeface="Calibri"/>
              <a:cs typeface="Calibri"/>
              <a:sym typeface="Calibri"/>
            </a:endParaRPr>
          </a:p>
        </p:txBody>
      </p:sp>
      <p:sp>
        <p:nvSpPr>
          <p:cNvPr id="187" name="Google Shape;187;p10"/>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CO</a:t>
            </a:r>
            <a:r>
              <a:rPr b="0" baseline="-25000" i="0" lang="en-US" sz="4200" u="none" cap="none" strike="noStrike">
                <a:solidFill>
                  <a:srgbClr val="00467C"/>
                </a:solidFill>
                <a:latin typeface="Calibri"/>
                <a:ea typeface="Calibri"/>
                <a:cs typeface="Calibri"/>
                <a:sym typeface="Calibri"/>
              </a:rPr>
              <a:t>2  </a:t>
            </a:r>
            <a:r>
              <a:rPr b="0" i="0" lang="en-US" sz="4200" u="none" cap="none" strike="noStrike">
                <a:solidFill>
                  <a:srgbClr val="00467C"/>
                </a:solidFill>
                <a:latin typeface="Calibri"/>
                <a:ea typeface="Calibri"/>
                <a:cs typeface="Calibri"/>
                <a:sym typeface="Calibri"/>
              </a:rPr>
              <a:t>EOR Process</a:t>
            </a:r>
            <a:endParaRPr b="0" i="0" sz="4200" u="none" cap="none" strike="noStrike">
              <a:solidFill>
                <a:srgbClr val="00467C"/>
              </a:solidFill>
              <a:latin typeface="Calibri"/>
              <a:ea typeface="Calibri"/>
              <a:cs typeface="Calibri"/>
              <a:sym typeface="Calibri"/>
            </a:endParaRPr>
          </a:p>
        </p:txBody>
      </p:sp>
      <p:sp>
        <p:nvSpPr>
          <p:cNvPr id="188" name="Google Shape;188;p10"/>
          <p:cNvSpPr/>
          <p:nvPr/>
        </p:nvSpPr>
        <p:spPr>
          <a:xfrm>
            <a:off x="7222235" y="2631948"/>
            <a:ext cx="3815333" cy="338556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9" name="Google Shape;189;p10"/>
          <p:cNvSpPr txBox="1"/>
          <p:nvPr/>
        </p:nvSpPr>
        <p:spPr>
          <a:xfrm rot="-5400000">
            <a:off x="6048971" y="3994455"/>
            <a:ext cx="2606040" cy="473075"/>
          </a:xfrm>
          <a:prstGeom prst="rect">
            <a:avLst/>
          </a:prstGeom>
          <a:noFill/>
          <a:ln>
            <a:noFill/>
          </a:ln>
        </p:spPr>
        <p:txBody>
          <a:bodyPr anchorCtr="0" anchor="t" bIns="0" lIns="0" spcFirstLastPara="1" rIns="0" wrap="square" tIns="0">
            <a:noAutofit/>
          </a:bodyPr>
          <a:lstStyle/>
          <a:p>
            <a:pPr indent="0" lvl="0" marL="0" marR="0" rtl="0" algn="ctr">
              <a:lnSpc>
                <a:spcPct val="101250"/>
              </a:lnSpc>
              <a:spcBef>
                <a:spcPts val="0"/>
              </a:spcBef>
              <a:spcAft>
                <a:spcPts val="0"/>
              </a:spcAft>
              <a:buNone/>
            </a:pPr>
            <a:r>
              <a:rPr b="0" lang="en-US" sz="1600">
                <a:latin typeface="Calibri"/>
                <a:ea typeface="Calibri"/>
                <a:cs typeface="Calibri"/>
                <a:sym typeface="Calibri"/>
              </a:rPr>
              <a:t>Recovery of Original Oil in Place</a:t>
            </a:r>
            <a:endParaRPr sz="1600">
              <a:latin typeface="Calibri"/>
              <a:ea typeface="Calibri"/>
              <a:cs typeface="Calibri"/>
              <a:sym typeface="Calibri"/>
            </a:endParaRPr>
          </a:p>
          <a:p>
            <a:pPr indent="-1905" lvl="0" marL="1905" marR="0" rtl="0" algn="ctr">
              <a:lnSpc>
                <a:spcPct val="100000"/>
              </a:lnSpc>
              <a:spcBef>
                <a:spcPts val="0"/>
              </a:spcBef>
              <a:spcAft>
                <a:spcPts val="0"/>
              </a:spcAft>
              <a:buNone/>
            </a:pPr>
            <a:r>
              <a:rPr b="0" lang="en-US" sz="1600">
                <a:latin typeface="Calibri"/>
                <a:ea typeface="Calibri"/>
                <a:cs typeface="Calibri"/>
                <a:sym typeface="Calibri"/>
              </a:rPr>
              <a:t>(“OOIP”)</a:t>
            </a:r>
            <a:endParaRPr sz="1600">
              <a:latin typeface="Calibri"/>
              <a:ea typeface="Calibri"/>
              <a:cs typeface="Calibri"/>
              <a:sym typeface="Calibri"/>
            </a:endParaRPr>
          </a:p>
        </p:txBody>
      </p:sp>
      <p:sp>
        <p:nvSpPr>
          <p:cNvPr id="190" name="Google Shape;190;p10"/>
          <p:cNvSpPr txBox="1"/>
          <p:nvPr/>
        </p:nvSpPr>
        <p:spPr>
          <a:xfrm>
            <a:off x="8333993" y="4037076"/>
            <a:ext cx="810895" cy="51371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800">
                <a:solidFill>
                  <a:srgbClr val="FFFFFF"/>
                </a:solidFill>
                <a:latin typeface="Calibri"/>
                <a:ea typeface="Calibri"/>
                <a:cs typeface="Calibri"/>
                <a:sym typeface="Calibri"/>
              </a:rPr>
              <a:t>CO</a:t>
            </a:r>
            <a:r>
              <a:rPr b="0" baseline="-25000" lang="en-US" sz="1800">
                <a:solidFill>
                  <a:srgbClr val="FFFFFF"/>
                </a:solidFill>
                <a:latin typeface="Calibri"/>
                <a:ea typeface="Calibri"/>
                <a:cs typeface="Calibri"/>
                <a:sym typeface="Calibri"/>
              </a:rPr>
              <a:t>2 </a:t>
            </a:r>
            <a:r>
              <a:rPr b="0" lang="en-US" sz="1800">
                <a:solidFill>
                  <a:srgbClr val="FFFFFF"/>
                </a:solidFill>
                <a:latin typeface="Calibri"/>
                <a:ea typeface="Calibri"/>
                <a:cs typeface="Calibri"/>
                <a:sym typeface="Calibri"/>
              </a:rPr>
              <a:t>EOR</a:t>
            </a:r>
            <a:endParaRPr sz="1800">
              <a:latin typeface="Calibri"/>
              <a:ea typeface="Calibri"/>
              <a:cs typeface="Calibri"/>
              <a:sym typeface="Calibri"/>
            </a:endParaRPr>
          </a:p>
          <a:p>
            <a:pPr indent="0" lvl="0" marL="12700" marR="0" rtl="0" algn="l">
              <a:lnSpc>
                <a:spcPct val="100000"/>
              </a:lnSpc>
              <a:spcBef>
                <a:spcPts val="30"/>
              </a:spcBef>
              <a:spcAft>
                <a:spcPts val="0"/>
              </a:spcAft>
              <a:buNone/>
            </a:pPr>
            <a:r>
              <a:rPr b="0" lang="en-US" sz="1400">
                <a:solidFill>
                  <a:srgbClr val="FFFFFF"/>
                </a:solidFill>
                <a:latin typeface="Calibri"/>
                <a:ea typeface="Calibri"/>
                <a:cs typeface="Calibri"/>
                <a:sym typeface="Calibri"/>
              </a:rPr>
              <a:t>(Tertiary)</a:t>
            </a:r>
            <a:endParaRPr sz="1400">
              <a:latin typeface="Calibri"/>
              <a:ea typeface="Calibri"/>
              <a:cs typeface="Calibri"/>
              <a:sym typeface="Calibri"/>
            </a:endParaRPr>
          </a:p>
        </p:txBody>
      </p:sp>
      <p:sp>
        <p:nvSpPr>
          <p:cNvPr id="191" name="Google Shape;191;p10"/>
          <p:cNvSpPr txBox="1"/>
          <p:nvPr/>
        </p:nvSpPr>
        <p:spPr>
          <a:xfrm>
            <a:off x="8322691" y="3806317"/>
            <a:ext cx="875665"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200">
                <a:solidFill>
                  <a:srgbClr val="FFFFFF"/>
                </a:solidFill>
                <a:latin typeface="Calibri"/>
                <a:ea typeface="Calibri"/>
                <a:cs typeface="Calibri"/>
                <a:sym typeface="Calibri"/>
              </a:rPr>
              <a:t>(Waterfloods)</a:t>
            </a:r>
            <a:endParaRPr sz="1200">
              <a:latin typeface="Calibri"/>
              <a:ea typeface="Calibri"/>
              <a:cs typeface="Calibri"/>
              <a:sym typeface="Calibri"/>
            </a:endParaRPr>
          </a:p>
        </p:txBody>
      </p:sp>
      <p:sp>
        <p:nvSpPr>
          <p:cNvPr id="192" name="Google Shape;192;p10"/>
          <p:cNvSpPr/>
          <p:nvPr/>
        </p:nvSpPr>
        <p:spPr>
          <a:xfrm>
            <a:off x="7904988" y="2557246"/>
            <a:ext cx="2452878" cy="33301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3" name="Google Shape;193;p10"/>
          <p:cNvSpPr/>
          <p:nvPr/>
        </p:nvSpPr>
        <p:spPr>
          <a:xfrm>
            <a:off x="8002523" y="2545041"/>
            <a:ext cx="2253233" cy="2857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4" name="Google Shape;194;p10"/>
          <p:cNvSpPr/>
          <p:nvPr/>
        </p:nvSpPr>
        <p:spPr>
          <a:xfrm>
            <a:off x="8293607" y="2624327"/>
            <a:ext cx="497585" cy="153162"/>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5" name="Google Shape;195;p10"/>
          <p:cNvSpPr/>
          <p:nvPr/>
        </p:nvSpPr>
        <p:spPr>
          <a:xfrm>
            <a:off x="8403335" y="2615183"/>
            <a:ext cx="275081" cy="86105"/>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6" name="Google Shape;196;p10"/>
          <p:cNvSpPr txBox="1"/>
          <p:nvPr/>
        </p:nvSpPr>
        <p:spPr>
          <a:xfrm>
            <a:off x="8073897" y="6151473"/>
            <a:ext cx="2255520" cy="15557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900">
                <a:latin typeface="Calibri"/>
                <a:ea typeface="Calibri"/>
                <a:cs typeface="Calibri"/>
                <a:sym typeface="Calibri"/>
              </a:rPr>
              <a:t>1)  Based on OOIP at Denbury’s Little Creek Field</a:t>
            </a:r>
            <a:endParaRPr sz="900">
              <a:latin typeface="Calibri"/>
              <a:ea typeface="Calibri"/>
              <a:cs typeface="Calibri"/>
              <a:sym typeface="Calibri"/>
            </a:endParaRPr>
          </a:p>
        </p:txBody>
      </p:sp>
      <p:sp>
        <p:nvSpPr>
          <p:cNvPr id="197" name="Google Shape;197;p10"/>
          <p:cNvSpPr txBox="1"/>
          <p:nvPr/>
        </p:nvSpPr>
        <p:spPr>
          <a:xfrm>
            <a:off x="8356472" y="3078226"/>
            <a:ext cx="1633220" cy="29781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800">
                <a:solidFill>
                  <a:srgbClr val="FFFFFF"/>
                </a:solidFill>
                <a:latin typeface="Calibri"/>
                <a:ea typeface="Calibri"/>
                <a:cs typeface="Calibri"/>
                <a:sym typeface="Calibri"/>
              </a:rPr>
              <a:t>Primary	</a:t>
            </a:r>
            <a:r>
              <a:rPr lang="en-US" sz="1800">
                <a:solidFill>
                  <a:srgbClr val="FFFFFF"/>
                </a:solidFill>
                <a:latin typeface="Calibri"/>
                <a:ea typeface="Calibri"/>
                <a:cs typeface="Calibri"/>
                <a:sym typeface="Calibri"/>
              </a:rPr>
              <a:t>~ </a:t>
            </a:r>
            <a:r>
              <a:rPr b="1" lang="en-US" sz="1800">
                <a:solidFill>
                  <a:srgbClr val="FFFFFF"/>
                </a:solidFill>
                <a:latin typeface="Arial"/>
                <a:ea typeface="Arial"/>
                <a:cs typeface="Arial"/>
                <a:sym typeface="Arial"/>
              </a:rPr>
              <a:t>20%</a:t>
            </a:r>
            <a:endParaRPr sz="1800">
              <a:latin typeface="Arial"/>
              <a:ea typeface="Arial"/>
              <a:cs typeface="Arial"/>
              <a:sym typeface="Arial"/>
            </a:endParaRPr>
          </a:p>
        </p:txBody>
      </p:sp>
      <p:sp>
        <p:nvSpPr>
          <p:cNvPr id="198" name="Google Shape;198;p10"/>
          <p:cNvSpPr txBox="1"/>
          <p:nvPr/>
        </p:nvSpPr>
        <p:spPr>
          <a:xfrm>
            <a:off x="8322691" y="3525901"/>
            <a:ext cx="1642745" cy="39116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800">
                <a:solidFill>
                  <a:srgbClr val="FFFFFF"/>
                </a:solidFill>
                <a:latin typeface="Calibri"/>
                <a:ea typeface="Calibri"/>
                <a:cs typeface="Calibri"/>
                <a:sym typeface="Calibri"/>
              </a:rPr>
              <a:t>Secondary </a:t>
            </a:r>
            <a:r>
              <a:rPr baseline="-25000" lang="en-US" sz="2700">
                <a:solidFill>
                  <a:srgbClr val="FFFFFF"/>
                </a:solidFill>
                <a:latin typeface="Calibri"/>
                <a:ea typeface="Calibri"/>
                <a:cs typeface="Calibri"/>
                <a:sym typeface="Calibri"/>
              </a:rPr>
              <a:t>~</a:t>
            </a:r>
            <a:r>
              <a:rPr b="1" baseline="-25000" lang="en-US" sz="2700">
                <a:solidFill>
                  <a:srgbClr val="FFFFFF"/>
                </a:solidFill>
                <a:latin typeface="Arial"/>
                <a:ea typeface="Arial"/>
                <a:cs typeface="Arial"/>
                <a:sym typeface="Arial"/>
              </a:rPr>
              <a:t>18%</a:t>
            </a:r>
            <a:endParaRPr baseline="-25000" sz="2700">
              <a:latin typeface="Arial"/>
              <a:ea typeface="Arial"/>
              <a:cs typeface="Arial"/>
              <a:sym typeface="Arial"/>
            </a:endParaRPr>
          </a:p>
        </p:txBody>
      </p:sp>
      <p:sp>
        <p:nvSpPr>
          <p:cNvPr id="199" name="Google Shape;199;p10"/>
          <p:cNvSpPr txBox="1"/>
          <p:nvPr/>
        </p:nvSpPr>
        <p:spPr>
          <a:xfrm>
            <a:off x="9354057" y="4177283"/>
            <a:ext cx="599440" cy="28511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aseline="30000" lang="en-US" sz="2700">
                <a:solidFill>
                  <a:srgbClr val="FFFFFF"/>
                </a:solidFill>
                <a:latin typeface="Calibri"/>
                <a:ea typeface="Calibri"/>
                <a:cs typeface="Calibri"/>
                <a:sym typeface="Calibri"/>
              </a:rPr>
              <a:t>~</a:t>
            </a:r>
            <a:r>
              <a:rPr b="1" lang="en-US" sz="1800">
                <a:solidFill>
                  <a:srgbClr val="FFFFFF"/>
                </a:solidFill>
                <a:latin typeface="Arial"/>
                <a:ea typeface="Arial"/>
                <a:cs typeface="Arial"/>
                <a:sym typeface="Arial"/>
              </a:rPr>
              <a:t>17%</a:t>
            </a:r>
            <a:endParaRPr sz="1800">
              <a:latin typeface="Arial"/>
              <a:ea typeface="Arial"/>
              <a:cs typeface="Arial"/>
              <a:sym typeface="Arial"/>
            </a:endParaRPr>
          </a:p>
        </p:txBody>
      </p:sp>
      <p:sp>
        <p:nvSpPr>
          <p:cNvPr id="200" name="Google Shape;200;p10"/>
          <p:cNvSpPr txBox="1"/>
          <p:nvPr/>
        </p:nvSpPr>
        <p:spPr>
          <a:xfrm>
            <a:off x="827024" y="5915964"/>
            <a:ext cx="4646930" cy="510540"/>
          </a:xfrm>
          <a:prstGeom prst="rect">
            <a:avLst/>
          </a:prstGeom>
          <a:noFill/>
          <a:ln>
            <a:noFill/>
          </a:ln>
        </p:spPr>
        <p:txBody>
          <a:bodyPr anchorCtr="0" anchor="t" bIns="0" lIns="0" spcFirstLastPara="1" rIns="0" wrap="square" tIns="0">
            <a:noAutofit/>
          </a:bodyPr>
          <a:lstStyle/>
          <a:p>
            <a:pPr indent="0" lvl="0" marL="12700" marR="5080" rtl="0" algn="l">
              <a:lnSpc>
                <a:spcPct val="100000"/>
              </a:lnSpc>
              <a:spcBef>
                <a:spcPts val="0"/>
              </a:spcBef>
              <a:spcAft>
                <a:spcPts val="0"/>
              </a:spcAft>
              <a:buNone/>
            </a:pPr>
            <a:r>
              <a:rPr b="0" lang="en-US" sz="1600">
                <a:solidFill>
                  <a:srgbClr val="0078AE"/>
                </a:solidFill>
                <a:latin typeface="Calibri"/>
                <a:ea typeface="Calibri"/>
                <a:cs typeface="Calibri"/>
                <a:sym typeface="Calibri"/>
              </a:rPr>
              <a:t>CO</a:t>
            </a:r>
            <a:r>
              <a:rPr b="0" baseline="-25000" lang="en-US" sz="1575">
                <a:solidFill>
                  <a:srgbClr val="0078AE"/>
                </a:solidFill>
                <a:latin typeface="Calibri"/>
                <a:ea typeface="Calibri"/>
                <a:cs typeface="Calibri"/>
                <a:sym typeface="Calibri"/>
              </a:rPr>
              <a:t>2 </a:t>
            </a:r>
            <a:r>
              <a:rPr b="0" lang="en-US" sz="1600">
                <a:solidFill>
                  <a:srgbClr val="0078AE"/>
                </a:solidFill>
                <a:latin typeface="Calibri"/>
                <a:ea typeface="Calibri"/>
                <a:cs typeface="Calibri"/>
                <a:sym typeface="Calibri"/>
              </a:rPr>
              <a:t>moves through formation mixing with oil, expanding  and moving it toward producing wells</a:t>
            </a:r>
            <a:endParaRPr sz="1600">
              <a:latin typeface="Calibri"/>
              <a:ea typeface="Calibri"/>
              <a:cs typeface="Calibri"/>
              <a:sym typeface="Calibri"/>
            </a:endParaRPr>
          </a:p>
        </p:txBody>
      </p:sp>
      <p:sp>
        <p:nvSpPr>
          <p:cNvPr id="201" name="Google Shape;201;p10"/>
          <p:cNvSpPr/>
          <p:nvPr/>
        </p:nvSpPr>
        <p:spPr>
          <a:xfrm>
            <a:off x="518159" y="2077211"/>
            <a:ext cx="4944110" cy="460375"/>
          </a:xfrm>
          <a:custGeom>
            <a:rect b="b" l="l" r="r" t="t"/>
            <a:pathLst>
              <a:path extrusionOk="0" h="120000" w="120000">
                <a:moveTo>
                  <a:pt x="0" y="119966"/>
                </a:moveTo>
                <a:lnTo>
                  <a:pt x="119993" y="119966"/>
                </a:lnTo>
                <a:lnTo>
                  <a:pt x="119993" y="0"/>
                </a:lnTo>
                <a:lnTo>
                  <a:pt x="0" y="0"/>
                </a:lnTo>
                <a:lnTo>
                  <a:pt x="0" y="119966"/>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2" name="Google Shape;202;p10"/>
          <p:cNvSpPr/>
          <p:nvPr/>
        </p:nvSpPr>
        <p:spPr>
          <a:xfrm>
            <a:off x="475487" y="2077211"/>
            <a:ext cx="5125720" cy="3587750"/>
          </a:xfrm>
          <a:custGeom>
            <a:rect b="b" l="l" r="r" t="t"/>
            <a:pathLst>
              <a:path extrusionOk="0" h="120000" w="120000">
                <a:moveTo>
                  <a:pt x="119304" y="0"/>
                </a:moveTo>
                <a:lnTo>
                  <a:pt x="0" y="0"/>
                </a:lnTo>
                <a:lnTo>
                  <a:pt x="0" y="119991"/>
                </a:lnTo>
                <a:lnTo>
                  <a:pt x="8879" y="104848"/>
                </a:lnTo>
                <a:lnTo>
                  <a:pt x="9438" y="104812"/>
                </a:lnTo>
                <a:lnTo>
                  <a:pt x="25226" y="104812"/>
                </a:lnTo>
                <a:lnTo>
                  <a:pt x="25332" y="104735"/>
                </a:lnTo>
                <a:lnTo>
                  <a:pt x="26563" y="103650"/>
                </a:lnTo>
                <a:lnTo>
                  <a:pt x="27833" y="102334"/>
                </a:lnTo>
                <a:lnTo>
                  <a:pt x="29143" y="100770"/>
                </a:lnTo>
                <a:lnTo>
                  <a:pt x="91445" y="100770"/>
                </a:lnTo>
                <a:lnTo>
                  <a:pt x="92892" y="100188"/>
                </a:lnTo>
                <a:lnTo>
                  <a:pt x="93627" y="99959"/>
                </a:lnTo>
                <a:lnTo>
                  <a:pt x="94372" y="99854"/>
                </a:lnTo>
                <a:lnTo>
                  <a:pt x="119921" y="99854"/>
                </a:lnTo>
                <a:lnTo>
                  <a:pt x="119304" y="0"/>
                </a:lnTo>
                <a:close/>
              </a:path>
              <a:path extrusionOk="0" h="120000" w="120000">
                <a:moveTo>
                  <a:pt x="119921" y="99854"/>
                </a:moveTo>
                <a:lnTo>
                  <a:pt x="94372" y="99854"/>
                </a:lnTo>
                <a:lnTo>
                  <a:pt x="95128" y="99865"/>
                </a:lnTo>
                <a:lnTo>
                  <a:pt x="95892" y="99984"/>
                </a:lnTo>
                <a:lnTo>
                  <a:pt x="97443" y="100513"/>
                </a:lnTo>
                <a:lnTo>
                  <a:pt x="99017" y="101382"/>
                </a:lnTo>
                <a:lnTo>
                  <a:pt x="100604" y="102527"/>
                </a:lnTo>
                <a:lnTo>
                  <a:pt x="101400" y="103184"/>
                </a:lnTo>
                <a:lnTo>
                  <a:pt x="102196" y="103887"/>
                </a:lnTo>
                <a:lnTo>
                  <a:pt x="102991" y="104627"/>
                </a:lnTo>
                <a:lnTo>
                  <a:pt x="103783" y="105398"/>
                </a:lnTo>
                <a:lnTo>
                  <a:pt x="104573" y="106192"/>
                </a:lnTo>
                <a:lnTo>
                  <a:pt x="105358" y="107001"/>
                </a:lnTo>
                <a:lnTo>
                  <a:pt x="108431" y="110227"/>
                </a:lnTo>
                <a:lnTo>
                  <a:pt x="109178" y="110993"/>
                </a:lnTo>
                <a:lnTo>
                  <a:pt x="109913" y="111728"/>
                </a:lnTo>
                <a:lnTo>
                  <a:pt x="111346" y="113070"/>
                </a:lnTo>
                <a:lnTo>
                  <a:pt x="112721" y="114193"/>
                </a:lnTo>
                <a:lnTo>
                  <a:pt x="114030" y="115033"/>
                </a:lnTo>
                <a:lnTo>
                  <a:pt x="115263" y="115529"/>
                </a:lnTo>
                <a:lnTo>
                  <a:pt x="115849" y="115628"/>
                </a:lnTo>
                <a:lnTo>
                  <a:pt x="116412" y="115618"/>
                </a:lnTo>
                <a:lnTo>
                  <a:pt x="117468" y="115239"/>
                </a:lnTo>
                <a:lnTo>
                  <a:pt x="118422" y="114330"/>
                </a:lnTo>
                <a:lnTo>
                  <a:pt x="119265" y="112828"/>
                </a:lnTo>
                <a:lnTo>
                  <a:pt x="119988" y="110671"/>
                </a:lnTo>
                <a:lnTo>
                  <a:pt x="119921" y="99854"/>
                </a:lnTo>
                <a:close/>
              </a:path>
              <a:path extrusionOk="0" h="120000" w="120000">
                <a:moveTo>
                  <a:pt x="91445" y="100770"/>
                </a:moveTo>
                <a:lnTo>
                  <a:pt x="29143" y="100770"/>
                </a:lnTo>
                <a:lnTo>
                  <a:pt x="61019" y="112999"/>
                </a:lnTo>
                <a:lnTo>
                  <a:pt x="91445" y="100770"/>
                </a:lnTo>
                <a:close/>
              </a:path>
              <a:path extrusionOk="0" h="120000" w="120000">
                <a:moveTo>
                  <a:pt x="25226" y="104812"/>
                </a:moveTo>
                <a:lnTo>
                  <a:pt x="9438" y="104812"/>
                </a:lnTo>
                <a:lnTo>
                  <a:pt x="10029" y="104880"/>
                </a:lnTo>
                <a:lnTo>
                  <a:pt x="10653" y="105032"/>
                </a:lnTo>
                <a:lnTo>
                  <a:pt x="11309" y="105252"/>
                </a:lnTo>
                <a:lnTo>
                  <a:pt x="11998" y="105523"/>
                </a:lnTo>
                <a:lnTo>
                  <a:pt x="13477" y="106143"/>
                </a:lnTo>
                <a:lnTo>
                  <a:pt x="14267" y="106458"/>
                </a:lnTo>
                <a:lnTo>
                  <a:pt x="15953" y="107011"/>
                </a:lnTo>
                <a:lnTo>
                  <a:pt x="16848" y="107213"/>
                </a:lnTo>
                <a:lnTo>
                  <a:pt x="17780" y="107342"/>
                </a:lnTo>
                <a:lnTo>
                  <a:pt x="18747" y="107381"/>
                </a:lnTo>
                <a:lnTo>
                  <a:pt x="19751" y="107313"/>
                </a:lnTo>
                <a:lnTo>
                  <a:pt x="20792" y="107118"/>
                </a:lnTo>
                <a:lnTo>
                  <a:pt x="21870" y="106781"/>
                </a:lnTo>
                <a:lnTo>
                  <a:pt x="22986" y="106283"/>
                </a:lnTo>
                <a:lnTo>
                  <a:pt x="24140" y="105607"/>
                </a:lnTo>
                <a:lnTo>
                  <a:pt x="25226" y="104812"/>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3" name="Google Shape;203;p10"/>
          <p:cNvSpPr/>
          <p:nvPr/>
        </p:nvSpPr>
        <p:spPr>
          <a:xfrm>
            <a:off x="475487" y="3339084"/>
            <a:ext cx="2694940" cy="1493520"/>
          </a:xfrm>
          <a:custGeom>
            <a:rect b="b" l="l" r="r" t="t"/>
            <a:pathLst>
              <a:path extrusionOk="0" h="120000" w="120000">
                <a:moveTo>
                  <a:pt x="0" y="0"/>
                </a:moveTo>
                <a:lnTo>
                  <a:pt x="0" y="119999"/>
                </a:lnTo>
                <a:lnTo>
                  <a:pt x="59875" y="99877"/>
                </a:lnTo>
                <a:lnTo>
                  <a:pt x="119977" y="29418"/>
                </a:lnTo>
                <a:lnTo>
                  <a:pt x="41926" y="27326"/>
                </a:lnTo>
                <a:lnTo>
                  <a:pt x="0" y="0"/>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4" name="Google Shape;204;p10"/>
          <p:cNvSpPr/>
          <p:nvPr/>
        </p:nvSpPr>
        <p:spPr>
          <a:xfrm>
            <a:off x="981455" y="3630167"/>
            <a:ext cx="4630420" cy="1434465"/>
          </a:xfrm>
          <a:custGeom>
            <a:rect b="b" l="l" r="r" t="t"/>
            <a:pathLst>
              <a:path extrusionOk="0" h="120000" w="120000">
                <a:moveTo>
                  <a:pt x="119986" y="0"/>
                </a:moveTo>
                <a:lnTo>
                  <a:pt x="91806" y="169"/>
                </a:lnTo>
                <a:lnTo>
                  <a:pt x="62415" y="8095"/>
                </a:lnTo>
                <a:lnTo>
                  <a:pt x="0" y="68164"/>
                </a:lnTo>
                <a:lnTo>
                  <a:pt x="119986" y="119968"/>
                </a:lnTo>
                <a:lnTo>
                  <a:pt x="119986" y="0"/>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5" name="Google Shape;205;p10"/>
          <p:cNvSpPr/>
          <p:nvPr/>
        </p:nvSpPr>
        <p:spPr>
          <a:xfrm>
            <a:off x="1504188" y="3427507"/>
            <a:ext cx="3105912" cy="163522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6" name="Google Shape;206;p10"/>
          <p:cNvSpPr/>
          <p:nvPr/>
        </p:nvSpPr>
        <p:spPr>
          <a:xfrm>
            <a:off x="420623" y="4879847"/>
            <a:ext cx="5041900" cy="784860"/>
          </a:xfrm>
          <a:custGeom>
            <a:rect b="b" l="l" r="r" t="t"/>
            <a:pathLst>
              <a:path extrusionOk="0" h="120000" w="120000">
                <a:moveTo>
                  <a:pt x="63774" y="105145"/>
                </a:moveTo>
                <a:lnTo>
                  <a:pt x="18749" y="105145"/>
                </a:lnTo>
                <a:lnTo>
                  <a:pt x="32641" y="120000"/>
                </a:lnTo>
                <a:lnTo>
                  <a:pt x="62043" y="109656"/>
                </a:lnTo>
                <a:lnTo>
                  <a:pt x="63774" y="105145"/>
                </a:lnTo>
                <a:close/>
              </a:path>
              <a:path extrusionOk="0" h="120000" w="120000">
                <a:moveTo>
                  <a:pt x="2259" y="112101"/>
                </a:moveTo>
                <a:lnTo>
                  <a:pt x="0" y="113054"/>
                </a:lnTo>
                <a:lnTo>
                  <a:pt x="2247" y="112516"/>
                </a:lnTo>
                <a:lnTo>
                  <a:pt x="2259" y="112101"/>
                </a:lnTo>
                <a:close/>
              </a:path>
              <a:path extrusionOk="0" h="120000" w="120000">
                <a:moveTo>
                  <a:pt x="6125" y="3348"/>
                </a:moveTo>
                <a:lnTo>
                  <a:pt x="4905" y="6766"/>
                </a:lnTo>
                <a:lnTo>
                  <a:pt x="4327" y="11708"/>
                </a:lnTo>
                <a:lnTo>
                  <a:pt x="3718" y="22569"/>
                </a:lnTo>
                <a:lnTo>
                  <a:pt x="3490" y="29980"/>
                </a:lnTo>
                <a:lnTo>
                  <a:pt x="3303" y="38352"/>
                </a:lnTo>
                <a:lnTo>
                  <a:pt x="3150" y="47417"/>
                </a:lnTo>
                <a:lnTo>
                  <a:pt x="3023" y="56904"/>
                </a:lnTo>
                <a:lnTo>
                  <a:pt x="2915" y="66544"/>
                </a:lnTo>
                <a:lnTo>
                  <a:pt x="2726" y="85207"/>
                </a:lnTo>
                <a:lnTo>
                  <a:pt x="2630" y="93690"/>
                </a:lnTo>
                <a:lnTo>
                  <a:pt x="2523" y="101249"/>
                </a:lnTo>
                <a:lnTo>
                  <a:pt x="2398" y="107614"/>
                </a:lnTo>
                <a:lnTo>
                  <a:pt x="2259" y="112101"/>
                </a:lnTo>
                <a:lnTo>
                  <a:pt x="18749" y="105145"/>
                </a:lnTo>
                <a:lnTo>
                  <a:pt x="63774" y="105145"/>
                </a:lnTo>
                <a:lnTo>
                  <a:pt x="71882" y="84019"/>
                </a:lnTo>
                <a:lnTo>
                  <a:pt x="119739" y="84019"/>
                </a:lnTo>
                <a:lnTo>
                  <a:pt x="119897" y="42678"/>
                </a:lnTo>
                <a:lnTo>
                  <a:pt x="31093" y="42678"/>
                </a:lnTo>
                <a:lnTo>
                  <a:pt x="29914" y="42404"/>
                </a:lnTo>
                <a:lnTo>
                  <a:pt x="28745" y="41756"/>
                </a:lnTo>
                <a:lnTo>
                  <a:pt x="27585" y="40773"/>
                </a:lnTo>
                <a:lnTo>
                  <a:pt x="26432" y="39492"/>
                </a:lnTo>
                <a:lnTo>
                  <a:pt x="25285" y="37950"/>
                </a:lnTo>
                <a:lnTo>
                  <a:pt x="24145" y="36184"/>
                </a:lnTo>
                <a:lnTo>
                  <a:pt x="23009" y="34232"/>
                </a:lnTo>
                <a:lnTo>
                  <a:pt x="21877" y="32131"/>
                </a:lnTo>
                <a:lnTo>
                  <a:pt x="20747" y="29917"/>
                </a:lnTo>
                <a:lnTo>
                  <a:pt x="16240" y="20692"/>
                </a:lnTo>
                <a:lnTo>
                  <a:pt x="15112" y="18479"/>
                </a:lnTo>
                <a:lnTo>
                  <a:pt x="13980" y="16378"/>
                </a:lnTo>
                <a:lnTo>
                  <a:pt x="12844" y="14425"/>
                </a:lnTo>
                <a:lnTo>
                  <a:pt x="11704" y="12660"/>
                </a:lnTo>
                <a:lnTo>
                  <a:pt x="10114" y="10460"/>
                </a:lnTo>
                <a:lnTo>
                  <a:pt x="8807" y="8003"/>
                </a:lnTo>
                <a:lnTo>
                  <a:pt x="7738" y="5715"/>
                </a:lnTo>
                <a:lnTo>
                  <a:pt x="6859" y="4021"/>
                </a:lnTo>
                <a:lnTo>
                  <a:pt x="6125" y="3348"/>
                </a:lnTo>
                <a:close/>
              </a:path>
              <a:path extrusionOk="0" h="120000" w="120000">
                <a:moveTo>
                  <a:pt x="119739" y="84019"/>
                </a:moveTo>
                <a:lnTo>
                  <a:pt x="71882" y="84019"/>
                </a:lnTo>
                <a:lnTo>
                  <a:pt x="98675" y="109656"/>
                </a:lnTo>
                <a:lnTo>
                  <a:pt x="119634" y="111999"/>
                </a:lnTo>
                <a:lnTo>
                  <a:pt x="119692" y="96445"/>
                </a:lnTo>
                <a:lnTo>
                  <a:pt x="119739" y="84019"/>
                </a:lnTo>
                <a:close/>
              </a:path>
              <a:path extrusionOk="0" h="120000" w="120000">
                <a:moveTo>
                  <a:pt x="54695" y="0"/>
                </a:moveTo>
                <a:lnTo>
                  <a:pt x="53572" y="2212"/>
                </a:lnTo>
                <a:lnTo>
                  <a:pt x="52445" y="4579"/>
                </a:lnTo>
                <a:lnTo>
                  <a:pt x="51315" y="7072"/>
                </a:lnTo>
                <a:lnTo>
                  <a:pt x="50182" y="9666"/>
                </a:lnTo>
                <a:lnTo>
                  <a:pt x="45558" y="20692"/>
                </a:lnTo>
                <a:lnTo>
                  <a:pt x="43374" y="25800"/>
                </a:lnTo>
                <a:lnTo>
                  <a:pt x="42243" y="28331"/>
                </a:lnTo>
                <a:lnTo>
                  <a:pt x="41115" y="30744"/>
                </a:lnTo>
                <a:lnTo>
                  <a:pt x="39991" y="33012"/>
                </a:lnTo>
                <a:lnTo>
                  <a:pt x="38871" y="35108"/>
                </a:lnTo>
                <a:lnTo>
                  <a:pt x="37756" y="37004"/>
                </a:lnTo>
                <a:lnTo>
                  <a:pt x="36647" y="38674"/>
                </a:lnTo>
                <a:lnTo>
                  <a:pt x="35545" y="40090"/>
                </a:lnTo>
                <a:lnTo>
                  <a:pt x="34449" y="41225"/>
                </a:lnTo>
                <a:lnTo>
                  <a:pt x="33361" y="42052"/>
                </a:lnTo>
                <a:lnTo>
                  <a:pt x="32282" y="42543"/>
                </a:lnTo>
                <a:lnTo>
                  <a:pt x="31093" y="42678"/>
                </a:lnTo>
                <a:lnTo>
                  <a:pt x="119897" y="42678"/>
                </a:lnTo>
                <a:lnTo>
                  <a:pt x="119916" y="37704"/>
                </a:lnTo>
                <a:lnTo>
                  <a:pt x="85897" y="37704"/>
                </a:lnTo>
                <a:lnTo>
                  <a:pt x="84798" y="37676"/>
                </a:lnTo>
                <a:lnTo>
                  <a:pt x="83717" y="37544"/>
                </a:lnTo>
                <a:lnTo>
                  <a:pt x="82654" y="37300"/>
                </a:lnTo>
                <a:lnTo>
                  <a:pt x="54695" y="0"/>
                </a:lnTo>
                <a:close/>
              </a:path>
              <a:path extrusionOk="0" h="120000" w="120000">
                <a:moveTo>
                  <a:pt x="119987" y="18640"/>
                </a:moveTo>
                <a:lnTo>
                  <a:pt x="116336" y="20686"/>
                </a:lnTo>
                <a:lnTo>
                  <a:pt x="97648" y="33435"/>
                </a:lnTo>
                <a:lnTo>
                  <a:pt x="94004" y="35426"/>
                </a:lnTo>
                <a:lnTo>
                  <a:pt x="91623" y="36462"/>
                </a:lnTo>
                <a:lnTo>
                  <a:pt x="89290" y="37212"/>
                </a:lnTo>
                <a:lnTo>
                  <a:pt x="88144" y="37466"/>
                </a:lnTo>
                <a:lnTo>
                  <a:pt x="87013" y="37632"/>
                </a:lnTo>
                <a:lnTo>
                  <a:pt x="85897" y="37704"/>
                </a:lnTo>
                <a:lnTo>
                  <a:pt x="119916" y="37704"/>
                </a:lnTo>
                <a:lnTo>
                  <a:pt x="119987" y="1864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7" name="Google Shape;207;p10"/>
          <p:cNvSpPr/>
          <p:nvPr/>
        </p:nvSpPr>
        <p:spPr>
          <a:xfrm>
            <a:off x="463295" y="4488179"/>
            <a:ext cx="4002404" cy="937260"/>
          </a:xfrm>
          <a:custGeom>
            <a:rect b="b" l="l" r="r" t="t"/>
            <a:pathLst>
              <a:path extrusionOk="0" h="120000" w="120000">
                <a:moveTo>
                  <a:pt x="0" y="0"/>
                </a:moveTo>
                <a:lnTo>
                  <a:pt x="0" y="119999"/>
                </a:lnTo>
                <a:lnTo>
                  <a:pt x="57572" y="84048"/>
                </a:lnTo>
                <a:lnTo>
                  <a:pt x="119988" y="38910"/>
                </a:lnTo>
                <a:lnTo>
                  <a:pt x="0" y="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8" name="Google Shape;208;p10"/>
          <p:cNvSpPr/>
          <p:nvPr/>
        </p:nvSpPr>
        <p:spPr>
          <a:xfrm>
            <a:off x="2775204" y="4363211"/>
            <a:ext cx="2836545" cy="1158240"/>
          </a:xfrm>
          <a:custGeom>
            <a:rect b="b" l="l" r="r" t="t"/>
            <a:pathLst>
              <a:path extrusionOk="0" h="120000" w="120000">
                <a:moveTo>
                  <a:pt x="119983" y="0"/>
                </a:moveTo>
                <a:lnTo>
                  <a:pt x="62415" y="35960"/>
                </a:lnTo>
                <a:lnTo>
                  <a:pt x="0" y="81079"/>
                </a:lnTo>
                <a:lnTo>
                  <a:pt x="119983" y="120000"/>
                </a:lnTo>
                <a:lnTo>
                  <a:pt x="119983" y="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9" name="Google Shape;209;p10"/>
          <p:cNvSpPr/>
          <p:nvPr/>
        </p:nvSpPr>
        <p:spPr>
          <a:xfrm>
            <a:off x="475487" y="2919983"/>
            <a:ext cx="5041900" cy="841375"/>
          </a:xfrm>
          <a:custGeom>
            <a:rect b="b" l="l" r="r" t="t"/>
            <a:pathLst>
              <a:path extrusionOk="0" h="120000" w="120000">
                <a:moveTo>
                  <a:pt x="66416" y="105128"/>
                </a:moveTo>
                <a:lnTo>
                  <a:pt x="18749" y="105128"/>
                </a:lnTo>
                <a:lnTo>
                  <a:pt x="32641" y="119981"/>
                </a:lnTo>
                <a:lnTo>
                  <a:pt x="62043" y="109639"/>
                </a:lnTo>
                <a:lnTo>
                  <a:pt x="66416" y="105128"/>
                </a:lnTo>
                <a:close/>
              </a:path>
              <a:path extrusionOk="0" h="120000" w="120000">
                <a:moveTo>
                  <a:pt x="2259" y="112090"/>
                </a:moveTo>
                <a:lnTo>
                  <a:pt x="0" y="113044"/>
                </a:lnTo>
                <a:lnTo>
                  <a:pt x="2247" y="112500"/>
                </a:lnTo>
                <a:lnTo>
                  <a:pt x="2259" y="112090"/>
                </a:lnTo>
                <a:close/>
              </a:path>
              <a:path extrusionOk="0" h="120000" w="120000">
                <a:moveTo>
                  <a:pt x="5904" y="3421"/>
                </a:moveTo>
                <a:lnTo>
                  <a:pt x="4842" y="7197"/>
                </a:lnTo>
                <a:lnTo>
                  <a:pt x="4327" y="11719"/>
                </a:lnTo>
                <a:lnTo>
                  <a:pt x="3754" y="21609"/>
                </a:lnTo>
                <a:lnTo>
                  <a:pt x="3534" y="28327"/>
                </a:lnTo>
                <a:lnTo>
                  <a:pt x="3352" y="35878"/>
                </a:lnTo>
                <a:lnTo>
                  <a:pt x="3201" y="44115"/>
                </a:lnTo>
                <a:lnTo>
                  <a:pt x="3075" y="52799"/>
                </a:lnTo>
                <a:lnTo>
                  <a:pt x="2967" y="61716"/>
                </a:lnTo>
                <a:lnTo>
                  <a:pt x="2873" y="70648"/>
                </a:lnTo>
                <a:lnTo>
                  <a:pt x="2786" y="79381"/>
                </a:lnTo>
                <a:lnTo>
                  <a:pt x="2699" y="87698"/>
                </a:lnTo>
                <a:lnTo>
                  <a:pt x="2608" y="95384"/>
                </a:lnTo>
                <a:lnTo>
                  <a:pt x="2507" y="102224"/>
                </a:lnTo>
                <a:lnTo>
                  <a:pt x="2388" y="108001"/>
                </a:lnTo>
                <a:lnTo>
                  <a:pt x="2259" y="112090"/>
                </a:lnTo>
                <a:lnTo>
                  <a:pt x="18749" y="105128"/>
                </a:lnTo>
                <a:lnTo>
                  <a:pt x="66416" y="105128"/>
                </a:lnTo>
                <a:lnTo>
                  <a:pt x="75705" y="95547"/>
                </a:lnTo>
                <a:lnTo>
                  <a:pt x="119695" y="95547"/>
                </a:lnTo>
                <a:lnTo>
                  <a:pt x="119897" y="42680"/>
                </a:lnTo>
                <a:lnTo>
                  <a:pt x="31093" y="42680"/>
                </a:lnTo>
                <a:lnTo>
                  <a:pt x="29914" y="42403"/>
                </a:lnTo>
                <a:lnTo>
                  <a:pt x="28745" y="41754"/>
                </a:lnTo>
                <a:lnTo>
                  <a:pt x="27585" y="40769"/>
                </a:lnTo>
                <a:lnTo>
                  <a:pt x="26432" y="39486"/>
                </a:lnTo>
                <a:lnTo>
                  <a:pt x="25285" y="37942"/>
                </a:lnTo>
                <a:lnTo>
                  <a:pt x="24145" y="36175"/>
                </a:lnTo>
                <a:lnTo>
                  <a:pt x="23009" y="34221"/>
                </a:lnTo>
                <a:lnTo>
                  <a:pt x="21877" y="32119"/>
                </a:lnTo>
                <a:lnTo>
                  <a:pt x="20747" y="29905"/>
                </a:lnTo>
                <a:lnTo>
                  <a:pt x="16240" y="20676"/>
                </a:lnTo>
                <a:lnTo>
                  <a:pt x="15112" y="18463"/>
                </a:lnTo>
                <a:lnTo>
                  <a:pt x="13980" y="16361"/>
                </a:lnTo>
                <a:lnTo>
                  <a:pt x="12844" y="14408"/>
                </a:lnTo>
                <a:lnTo>
                  <a:pt x="11704" y="12642"/>
                </a:lnTo>
                <a:lnTo>
                  <a:pt x="10276" y="10713"/>
                </a:lnTo>
                <a:lnTo>
                  <a:pt x="9075" y="8541"/>
                </a:lnTo>
                <a:lnTo>
                  <a:pt x="7229" y="4668"/>
                </a:lnTo>
                <a:lnTo>
                  <a:pt x="6518" y="3566"/>
                </a:lnTo>
                <a:lnTo>
                  <a:pt x="5904" y="3421"/>
                </a:lnTo>
                <a:close/>
              </a:path>
              <a:path extrusionOk="0" h="120000" w="120000">
                <a:moveTo>
                  <a:pt x="119695" y="95547"/>
                </a:moveTo>
                <a:lnTo>
                  <a:pt x="75705" y="95547"/>
                </a:lnTo>
                <a:lnTo>
                  <a:pt x="98675" y="109639"/>
                </a:lnTo>
                <a:lnTo>
                  <a:pt x="119634" y="111975"/>
                </a:lnTo>
                <a:lnTo>
                  <a:pt x="119695" y="95547"/>
                </a:lnTo>
                <a:close/>
              </a:path>
              <a:path extrusionOk="0" h="120000" w="120000">
                <a:moveTo>
                  <a:pt x="54695" y="0"/>
                </a:moveTo>
                <a:lnTo>
                  <a:pt x="53572" y="2213"/>
                </a:lnTo>
                <a:lnTo>
                  <a:pt x="52445" y="4580"/>
                </a:lnTo>
                <a:lnTo>
                  <a:pt x="51315" y="7074"/>
                </a:lnTo>
                <a:lnTo>
                  <a:pt x="50182" y="9667"/>
                </a:lnTo>
                <a:lnTo>
                  <a:pt x="45561" y="20683"/>
                </a:lnTo>
                <a:lnTo>
                  <a:pt x="43374" y="25797"/>
                </a:lnTo>
                <a:lnTo>
                  <a:pt x="42243" y="28327"/>
                </a:lnTo>
                <a:lnTo>
                  <a:pt x="41115" y="30740"/>
                </a:lnTo>
                <a:lnTo>
                  <a:pt x="39991" y="33007"/>
                </a:lnTo>
                <a:lnTo>
                  <a:pt x="38871" y="35103"/>
                </a:lnTo>
                <a:lnTo>
                  <a:pt x="37756" y="37000"/>
                </a:lnTo>
                <a:lnTo>
                  <a:pt x="36647" y="38670"/>
                </a:lnTo>
                <a:lnTo>
                  <a:pt x="35545" y="40087"/>
                </a:lnTo>
                <a:lnTo>
                  <a:pt x="34449" y="41224"/>
                </a:lnTo>
                <a:lnTo>
                  <a:pt x="33361" y="42053"/>
                </a:lnTo>
                <a:lnTo>
                  <a:pt x="32282" y="42547"/>
                </a:lnTo>
                <a:lnTo>
                  <a:pt x="31093" y="42680"/>
                </a:lnTo>
                <a:lnTo>
                  <a:pt x="119897" y="42680"/>
                </a:lnTo>
                <a:lnTo>
                  <a:pt x="119916" y="37700"/>
                </a:lnTo>
                <a:lnTo>
                  <a:pt x="85897" y="37700"/>
                </a:lnTo>
                <a:lnTo>
                  <a:pt x="84798" y="37672"/>
                </a:lnTo>
                <a:lnTo>
                  <a:pt x="83717" y="37539"/>
                </a:lnTo>
                <a:lnTo>
                  <a:pt x="82654" y="37294"/>
                </a:lnTo>
                <a:lnTo>
                  <a:pt x="54695" y="0"/>
                </a:lnTo>
                <a:close/>
              </a:path>
              <a:path extrusionOk="0" h="120000" w="120000">
                <a:moveTo>
                  <a:pt x="119987" y="18638"/>
                </a:moveTo>
                <a:lnTo>
                  <a:pt x="118779" y="19269"/>
                </a:lnTo>
                <a:lnTo>
                  <a:pt x="115103" y="21455"/>
                </a:lnTo>
                <a:lnTo>
                  <a:pt x="98879" y="32676"/>
                </a:lnTo>
                <a:lnTo>
                  <a:pt x="95210" y="34813"/>
                </a:lnTo>
                <a:lnTo>
                  <a:pt x="92808" y="35975"/>
                </a:lnTo>
                <a:lnTo>
                  <a:pt x="90450" y="36873"/>
                </a:lnTo>
                <a:lnTo>
                  <a:pt x="89290" y="37210"/>
                </a:lnTo>
                <a:lnTo>
                  <a:pt x="88144" y="37463"/>
                </a:lnTo>
                <a:lnTo>
                  <a:pt x="87013" y="37629"/>
                </a:lnTo>
                <a:lnTo>
                  <a:pt x="85897" y="37700"/>
                </a:lnTo>
                <a:lnTo>
                  <a:pt x="119916" y="37700"/>
                </a:lnTo>
                <a:lnTo>
                  <a:pt x="119987" y="18638"/>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0" name="Google Shape;210;p10"/>
          <p:cNvSpPr/>
          <p:nvPr/>
        </p:nvSpPr>
        <p:spPr>
          <a:xfrm>
            <a:off x="475487" y="2703576"/>
            <a:ext cx="1816735" cy="1195070"/>
          </a:xfrm>
          <a:custGeom>
            <a:rect b="b" l="l" r="r" t="t"/>
            <a:pathLst>
              <a:path extrusionOk="0" h="120000" w="120000">
                <a:moveTo>
                  <a:pt x="0" y="0"/>
                </a:moveTo>
                <a:lnTo>
                  <a:pt x="0" y="119974"/>
                </a:lnTo>
                <a:lnTo>
                  <a:pt x="57571" y="84025"/>
                </a:lnTo>
                <a:lnTo>
                  <a:pt x="119991" y="38907"/>
                </a:lnTo>
                <a:lnTo>
                  <a:pt x="0" y="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1" name="Google Shape;211;p10"/>
          <p:cNvSpPr/>
          <p:nvPr/>
        </p:nvSpPr>
        <p:spPr>
          <a:xfrm>
            <a:off x="3698747" y="2703576"/>
            <a:ext cx="1912620" cy="1240790"/>
          </a:xfrm>
          <a:custGeom>
            <a:rect b="b" l="l" r="r" t="t"/>
            <a:pathLst>
              <a:path extrusionOk="0" h="120000" w="120000">
                <a:moveTo>
                  <a:pt x="119999" y="0"/>
                </a:moveTo>
                <a:lnTo>
                  <a:pt x="62422" y="35950"/>
                </a:lnTo>
                <a:lnTo>
                  <a:pt x="0" y="81064"/>
                </a:lnTo>
                <a:lnTo>
                  <a:pt x="119999" y="119975"/>
                </a:lnTo>
                <a:lnTo>
                  <a:pt x="119999" y="0"/>
                </a:lnTo>
                <a:close/>
              </a:path>
            </a:pathLst>
          </a:custGeom>
          <a:solidFill>
            <a:srgbClr val="6C6D7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2" name="Google Shape;212;p10"/>
          <p:cNvSpPr/>
          <p:nvPr/>
        </p:nvSpPr>
        <p:spPr>
          <a:xfrm>
            <a:off x="475487" y="2552700"/>
            <a:ext cx="5135880" cy="608330"/>
          </a:xfrm>
          <a:custGeom>
            <a:rect b="b" l="l" r="r" t="t"/>
            <a:pathLst>
              <a:path extrusionOk="0" h="120000" w="120000">
                <a:moveTo>
                  <a:pt x="63779" y="105093"/>
                </a:moveTo>
                <a:lnTo>
                  <a:pt x="18750" y="105093"/>
                </a:lnTo>
                <a:lnTo>
                  <a:pt x="32646" y="119949"/>
                </a:lnTo>
                <a:lnTo>
                  <a:pt x="62047" y="109603"/>
                </a:lnTo>
                <a:lnTo>
                  <a:pt x="63779" y="105093"/>
                </a:lnTo>
                <a:close/>
              </a:path>
              <a:path extrusionOk="0" h="120000" w="120000">
                <a:moveTo>
                  <a:pt x="2259" y="112056"/>
                </a:moveTo>
                <a:lnTo>
                  <a:pt x="0" y="113010"/>
                </a:lnTo>
                <a:lnTo>
                  <a:pt x="2247" y="112459"/>
                </a:lnTo>
                <a:lnTo>
                  <a:pt x="2259" y="112056"/>
                </a:lnTo>
                <a:close/>
              </a:path>
              <a:path extrusionOk="0" h="120000" w="120000">
                <a:moveTo>
                  <a:pt x="6125" y="3353"/>
                </a:moveTo>
                <a:lnTo>
                  <a:pt x="4906" y="6777"/>
                </a:lnTo>
                <a:lnTo>
                  <a:pt x="3940" y="17421"/>
                </a:lnTo>
                <a:lnTo>
                  <a:pt x="3630" y="25144"/>
                </a:lnTo>
                <a:lnTo>
                  <a:pt x="3383" y="34447"/>
                </a:lnTo>
                <a:lnTo>
                  <a:pt x="3189" y="44888"/>
                </a:lnTo>
                <a:lnTo>
                  <a:pt x="3034" y="56019"/>
                </a:lnTo>
                <a:lnTo>
                  <a:pt x="2906" y="67399"/>
                </a:lnTo>
                <a:lnTo>
                  <a:pt x="2794" y="78582"/>
                </a:lnTo>
                <a:lnTo>
                  <a:pt x="2684" y="89124"/>
                </a:lnTo>
                <a:lnTo>
                  <a:pt x="2564" y="98580"/>
                </a:lnTo>
                <a:lnTo>
                  <a:pt x="2423" y="106507"/>
                </a:lnTo>
                <a:lnTo>
                  <a:pt x="2259" y="112056"/>
                </a:lnTo>
                <a:lnTo>
                  <a:pt x="18750" y="105093"/>
                </a:lnTo>
                <a:lnTo>
                  <a:pt x="63779" y="105093"/>
                </a:lnTo>
                <a:lnTo>
                  <a:pt x="71890" y="83974"/>
                </a:lnTo>
                <a:lnTo>
                  <a:pt x="119752" y="83974"/>
                </a:lnTo>
                <a:lnTo>
                  <a:pt x="119909" y="42671"/>
                </a:lnTo>
                <a:lnTo>
                  <a:pt x="31095" y="42671"/>
                </a:lnTo>
                <a:lnTo>
                  <a:pt x="29916" y="42395"/>
                </a:lnTo>
                <a:lnTo>
                  <a:pt x="28747" y="41746"/>
                </a:lnTo>
                <a:lnTo>
                  <a:pt x="27586" y="40761"/>
                </a:lnTo>
                <a:lnTo>
                  <a:pt x="26433" y="39478"/>
                </a:lnTo>
                <a:lnTo>
                  <a:pt x="25287" y="37935"/>
                </a:lnTo>
                <a:lnTo>
                  <a:pt x="24146" y="36168"/>
                </a:lnTo>
                <a:lnTo>
                  <a:pt x="23010" y="34215"/>
                </a:lnTo>
                <a:lnTo>
                  <a:pt x="21878" y="32113"/>
                </a:lnTo>
                <a:lnTo>
                  <a:pt x="15113" y="18464"/>
                </a:lnTo>
                <a:lnTo>
                  <a:pt x="13981" y="16364"/>
                </a:lnTo>
                <a:lnTo>
                  <a:pt x="12846" y="14414"/>
                </a:lnTo>
                <a:lnTo>
                  <a:pt x="11705" y="12651"/>
                </a:lnTo>
                <a:lnTo>
                  <a:pt x="10115" y="10454"/>
                </a:lnTo>
                <a:lnTo>
                  <a:pt x="8808" y="8000"/>
                </a:lnTo>
                <a:lnTo>
                  <a:pt x="7738" y="5715"/>
                </a:lnTo>
                <a:lnTo>
                  <a:pt x="6859" y="4023"/>
                </a:lnTo>
                <a:lnTo>
                  <a:pt x="6125" y="3353"/>
                </a:lnTo>
                <a:close/>
              </a:path>
              <a:path extrusionOk="0" h="120000" w="120000">
                <a:moveTo>
                  <a:pt x="119752" y="83974"/>
                </a:moveTo>
                <a:lnTo>
                  <a:pt x="71890" y="83974"/>
                </a:lnTo>
                <a:lnTo>
                  <a:pt x="98682" y="109603"/>
                </a:lnTo>
                <a:lnTo>
                  <a:pt x="119646" y="111958"/>
                </a:lnTo>
                <a:lnTo>
                  <a:pt x="119752" y="83974"/>
                </a:lnTo>
                <a:close/>
              </a:path>
              <a:path extrusionOk="0" h="120000" w="120000">
                <a:moveTo>
                  <a:pt x="54700" y="0"/>
                </a:moveTo>
                <a:lnTo>
                  <a:pt x="53577" y="2212"/>
                </a:lnTo>
                <a:lnTo>
                  <a:pt x="52450" y="4579"/>
                </a:lnTo>
                <a:lnTo>
                  <a:pt x="50188" y="9666"/>
                </a:lnTo>
                <a:lnTo>
                  <a:pt x="44512" y="23176"/>
                </a:lnTo>
                <a:lnTo>
                  <a:pt x="42248" y="28327"/>
                </a:lnTo>
                <a:lnTo>
                  <a:pt x="41120" y="30739"/>
                </a:lnTo>
                <a:lnTo>
                  <a:pt x="39995" y="33006"/>
                </a:lnTo>
                <a:lnTo>
                  <a:pt x="38876" y="35102"/>
                </a:lnTo>
                <a:lnTo>
                  <a:pt x="37761" y="36998"/>
                </a:lnTo>
                <a:lnTo>
                  <a:pt x="36651" y="38667"/>
                </a:lnTo>
                <a:lnTo>
                  <a:pt x="35548" y="40083"/>
                </a:lnTo>
                <a:lnTo>
                  <a:pt x="34452" y="41218"/>
                </a:lnTo>
                <a:lnTo>
                  <a:pt x="33364" y="42046"/>
                </a:lnTo>
                <a:lnTo>
                  <a:pt x="32284" y="42538"/>
                </a:lnTo>
                <a:lnTo>
                  <a:pt x="31095" y="42671"/>
                </a:lnTo>
                <a:lnTo>
                  <a:pt x="119909" y="42671"/>
                </a:lnTo>
                <a:lnTo>
                  <a:pt x="119928" y="37701"/>
                </a:lnTo>
                <a:lnTo>
                  <a:pt x="85803" y="37701"/>
                </a:lnTo>
                <a:lnTo>
                  <a:pt x="84740" y="37669"/>
                </a:lnTo>
                <a:lnTo>
                  <a:pt x="83693" y="37537"/>
                </a:lnTo>
                <a:lnTo>
                  <a:pt x="82664" y="37302"/>
                </a:lnTo>
                <a:lnTo>
                  <a:pt x="54700" y="0"/>
                </a:lnTo>
                <a:close/>
              </a:path>
              <a:path extrusionOk="0" h="120000" w="120000">
                <a:moveTo>
                  <a:pt x="120000" y="18638"/>
                </a:moveTo>
                <a:lnTo>
                  <a:pt x="116463" y="20608"/>
                </a:lnTo>
                <a:lnTo>
                  <a:pt x="99545" y="32243"/>
                </a:lnTo>
                <a:lnTo>
                  <a:pt x="93639" y="35590"/>
                </a:lnTo>
                <a:lnTo>
                  <a:pt x="90205" y="36945"/>
                </a:lnTo>
                <a:lnTo>
                  <a:pt x="87976" y="37490"/>
                </a:lnTo>
                <a:lnTo>
                  <a:pt x="85803" y="37701"/>
                </a:lnTo>
                <a:lnTo>
                  <a:pt x="119928" y="37701"/>
                </a:lnTo>
                <a:lnTo>
                  <a:pt x="120000" y="18638"/>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3" name="Google Shape;213;p10"/>
          <p:cNvSpPr/>
          <p:nvPr/>
        </p:nvSpPr>
        <p:spPr>
          <a:xfrm>
            <a:off x="475487" y="2479548"/>
            <a:ext cx="1851660" cy="683260"/>
          </a:xfrm>
          <a:custGeom>
            <a:rect b="b" l="l" r="r" t="t"/>
            <a:pathLst>
              <a:path extrusionOk="0" h="120000" w="120000">
                <a:moveTo>
                  <a:pt x="0" y="0"/>
                </a:moveTo>
                <a:lnTo>
                  <a:pt x="0" y="119910"/>
                </a:lnTo>
                <a:lnTo>
                  <a:pt x="57580" y="83977"/>
                </a:lnTo>
                <a:lnTo>
                  <a:pt x="119999" y="38899"/>
                </a:lnTo>
                <a:lnTo>
                  <a:pt x="0" y="0"/>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4" name="Google Shape;214;p10"/>
          <p:cNvSpPr/>
          <p:nvPr/>
        </p:nvSpPr>
        <p:spPr>
          <a:xfrm>
            <a:off x="3759708" y="2479548"/>
            <a:ext cx="1851660" cy="737870"/>
          </a:xfrm>
          <a:custGeom>
            <a:rect b="b" l="l" r="r" t="t"/>
            <a:pathLst>
              <a:path extrusionOk="0" h="120000" w="120000">
                <a:moveTo>
                  <a:pt x="119999" y="0"/>
                </a:moveTo>
                <a:lnTo>
                  <a:pt x="62419" y="35937"/>
                </a:lnTo>
                <a:lnTo>
                  <a:pt x="0" y="81046"/>
                </a:lnTo>
                <a:lnTo>
                  <a:pt x="119999" y="119958"/>
                </a:lnTo>
                <a:lnTo>
                  <a:pt x="119999" y="0"/>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5" name="Google Shape;215;p10"/>
          <p:cNvSpPr/>
          <p:nvPr/>
        </p:nvSpPr>
        <p:spPr>
          <a:xfrm>
            <a:off x="463295" y="5015484"/>
            <a:ext cx="5148580" cy="672465"/>
          </a:xfrm>
          <a:custGeom>
            <a:rect b="b" l="l" r="r" t="t"/>
            <a:pathLst>
              <a:path extrusionOk="0" h="120000" w="120000">
                <a:moveTo>
                  <a:pt x="119658" y="105076"/>
                </a:moveTo>
                <a:lnTo>
                  <a:pt x="18749" y="105076"/>
                </a:lnTo>
                <a:lnTo>
                  <a:pt x="32643" y="119932"/>
                </a:lnTo>
                <a:lnTo>
                  <a:pt x="62042" y="109593"/>
                </a:lnTo>
                <a:lnTo>
                  <a:pt x="119641" y="109593"/>
                </a:lnTo>
                <a:lnTo>
                  <a:pt x="119658" y="105076"/>
                </a:lnTo>
                <a:close/>
              </a:path>
              <a:path extrusionOk="0" h="120000" w="120000">
                <a:moveTo>
                  <a:pt x="98672" y="109593"/>
                </a:moveTo>
                <a:lnTo>
                  <a:pt x="62042" y="109593"/>
                </a:lnTo>
                <a:lnTo>
                  <a:pt x="86572" y="115519"/>
                </a:lnTo>
                <a:lnTo>
                  <a:pt x="98672" y="109593"/>
                </a:lnTo>
                <a:close/>
              </a:path>
              <a:path extrusionOk="0" h="120000" w="120000">
                <a:moveTo>
                  <a:pt x="2259" y="112036"/>
                </a:moveTo>
                <a:lnTo>
                  <a:pt x="0" y="112990"/>
                </a:lnTo>
                <a:lnTo>
                  <a:pt x="2246" y="112453"/>
                </a:lnTo>
                <a:lnTo>
                  <a:pt x="2259" y="112036"/>
                </a:lnTo>
                <a:close/>
              </a:path>
              <a:path extrusionOk="0" h="120000" w="120000">
                <a:moveTo>
                  <a:pt x="6125" y="3344"/>
                </a:moveTo>
                <a:lnTo>
                  <a:pt x="4905" y="6769"/>
                </a:lnTo>
                <a:lnTo>
                  <a:pt x="3969" y="16855"/>
                </a:lnTo>
                <a:lnTo>
                  <a:pt x="3676" y="23727"/>
                </a:lnTo>
                <a:lnTo>
                  <a:pt x="3439" y="31988"/>
                </a:lnTo>
                <a:lnTo>
                  <a:pt x="3248" y="41298"/>
                </a:lnTo>
                <a:lnTo>
                  <a:pt x="3094" y="51314"/>
                </a:lnTo>
                <a:lnTo>
                  <a:pt x="2967" y="61694"/>
                </a:lnTo>
                <a:lnTo>
                  <a:pt x="2858" y="72095"/>
                </a:lnTo>
                <a:lnTo>
                  <a:pt x="2757" y="82176"/>
                </a:lnTo>
                <a:lnTo>
                  <a:pt x="2655" y="91594"/>
                </a:lnTo>
                <a:lnTo>
                  <a:pt x="2542" y="100008"/>
                </a:lnTo>
                <a:lnTo>
                  <a:pt x="2409" y="107075"/>
                </a:lnTo>
                <a:lnTo>
                  <a:pt x="2259" y="112036"/>
                </a:lnTo>
                <a:lnTo>
                  <a:pt x="18749" y="105076"/>
                </a:lnTo>
                <a:lnTo>
                  <a:pt x="119658" y="105076"/>
                </a:lnTo>
                <a:lnTo>
                  <a:pt x="119703" y="93278"/>
                </a:lnTo>
                <a:lnTo>
                  <a:pt x="119897" y="42649"/>
                </a:lnTo>
                <a:lnTo>
                  <a:pt x="31093" y="42649"/>
                </a:lnTo>
                <a:lnTo>
                  <a:pt x="29914" y="42373"/>
                </a:lnTo>
                <a:lnTo>
                  <a:pt x="28745" y="41725"/>
                </a:lnTo>
                <a:lnTo>
                  <a:pt x="27585" y="40742"/>
                </a:lnTo>
                <a:lnTo>
                  <a:pt x="26432" y="39461"/>
                </a:lnTo>
                <a:lnTo>
                  <a:pt x="25286" y="37919"/>
                </a:lnTo>
                <a:lnTo>
                  <a:pt x="24145" y="36153"/>
                </a:lnTo>
                <a:lnTo>
                  <a:pt x="23009" y="34202"/>
                </a:lnTo>
                <a:lnTo>
                  <a:pt x="21877" y="32101"/>
                </a:lnTo>
                <a:lnTo>
                  <a:pt x="15112" y="18459"/>
                </a:lnTo>
                <a:lnTo>
                  <a:pt x="13980" y="16359"/>
                </a:lnTo>
                <a:lnTo>
                  <a:pt x="12845" y="14409"/>
                </a:lnTo>
                <a:lnTo>
                  <a:pt x="11704" y="12645"/>
                </a:lnTo>
                <a:lnTo>
                  <a:pt x="10114" y="10446"/>
                </a:lnTo>
                <a:lnTo>
                  <a:pt x="8807" y="7991"/>
                </a:lnTo>
                <a:lnTo>
                  <a:pt x="7738" y="5704"/>
                </a:lnTo>
                <a:lnTo>
                  <a:pt x="6859" y="4014"/>
                </a:lnTo>
                <a:lnTo>
                  <a:pt x="6125" y="3344"/>
                </a:lnTo>
                <a:close/>
              </a:path>
              <a:path extrusionOk="0" h="120000" w="120000">
                <a:moveTo>
                  <a:pt x="119641" y="109593"/>
                </a:moveTo>
                <a:lnTo>
                  <a:pt x="98672" y="109593"/>
                </a:lnTo>
                <a:lnTo>
                  <a:pt x="119632" y="111936"/>
                </a:lnTo>
                <a:lnTo>
                  <a:pt x="119641" y="109593"/>
                </a:lnTo>
                <a:close/>
              </a:path>
              <a:path extrusionOk="0" h="120000" w="120000">
                <a:moveTo>
                  <a:pt x="54695" y="0"/>
                </a:moveTo>
                <a:lnTo>
                  <a:pt x="53572" y="2210"/>
                </a:lnTo>
                <a:lnTo>
                  <a:pt x="52446" y="4575"/>
                </a:lnTo>
                <a:lnTo>
                  <a:pt x="51316" y="7068"/>
                </a:lnTo>
                <a:lnTo>
                  <a:pt x="50183" y="9660"/>
                </a:lnTo>
                <a:lnTo>
                  <a:pt x="44507" y="23167"/>
                </a:lnTo>
                <a:lnTo>
                  <a:pt x="42243" y="28317"/>
                </a:lnTo>
                <a:lnTo>
                  <a:pt x="41115" y="30728"/>
                </a:lnTo>
                <a:lnTo>
                  <a:pt x="39990" y="32996"/>
                </a:lnTo>
                <a:lnTo>
                  <a:pt x="38871" y="35089"/>
                </a:lnTo>
                <a:lnTo>
                  <a:pt x="37756" y="36984"/>
                </a:lnTo>
                <a:lnTo>
                  <a:pt x="36647" y="38653"/>
                </a:lnTo>
                <a:lnTo>
                  <a:pt x="35545" y="40067"/>
                </a:lnTo>
                <a:lnTo>
                  <a:pt x="34449" y="41200"/>
                </a:lnTo>
                <a:lnTo>
                  <a:pt x="33361" y="42025"/>
                </a:lnTo>
                <a:lnTo>
                  <a:pt x="32282" y="42515"/>
                </a:lnTo>
                <a:lnTo>
                  <a:pt x="31093" y="42649"/>
                </a:lnTo>
                <a:lnTo>
                  <a:pt x="119897" y="42649"/>
                </a:lnTo>
                <a:lnTo>
                  <a:pt x="119916" y="37685"/>
                </a:lnTo>
                <a:lnTo>
                  <a:pt x="85795" y="37685"/>
                </a:lnTo>
                <a:lnTo>
                  <a:pt x="84731" y="37651"/>
                </a:lnTo>
                <a:lnTo>
                  <a:pt x="83685" y="37517"/>
                </a:lnTo>
                <a:lnTo>
                  <a:pt x="82656" y="37280"/>
                </a:lnTo>
                <a:lnTo>
                  <a:pt x="54695" y="0"/>
                </a:lnTo>
                <a:close/>
              </a:path>
              <a:path extrusionOk="0" h="120000" w="120000">
                <a:moveTo>
                  <a:pt x="119988" y="18628"/>
                </a:moveTo>
                <a:lnTo>
                  <a:pt x="116451" y="20603"/>
                </a:lnTo>
                <a:lnTo>
                  <a:pt x="98340" y="32996"/>
                </a:lnTo>
                <a:lnTo>
                  <a:pt x="94795" y="35012"/>
                </a:lnTo>
                <a:lnTo>
                  <a:pt x="91330" y="36552"/>
                </a:lnTo>
                <a:lnTo>
                  <a:pt x="89075" y="37246"/>
                </a:lnTo>
                <a:lnTo>
                  <a:pt x="86874" y="37625"/>
                </a:lnTo>
                <a:lnTo>
                  <a:pt x="85795" y="37685"/>
                </a:lnTo>
                <a:lnTo>
                  <a:pt x="119916" y="37685"/>
                </a:lnTo>
                <a:lnTo>
                  <a:pt x="119988" y="18628"/>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6" name="Google Shape;216;p10"/>
          <p:cNvSpPr/>
          <p:nvPr/>
        </p:nvSpPr>
        <p:spPr>
          <a:xfrm>
            <a:off x="463295" y="4977384"/>
            <a:ext cx="1856739" cy="754380"/>
          </a:xfrm>
          <a:custGeom>
            <a:rect b="b" l="l" r="r" t="t"/>
            <a:pathLst>
              <a:path extrusionOk="0" h="120000" w="120000">
                <a:moveTo>
                  <a:pt x="0" y="0"/>
                </a:moveTo>
                <a:lnTo>
                  <a:pt x="0" y="120000"/>
                </a:lnTo>
                <a:lnTo>
                  <a:pt x="57562" y="84040"/>
                </a:lnTo>
                <a:lnTo>
                  <a:pt x="119967" y="38909"/>
                </a:lnTo>
                <a:lnTo>
                  <a:pt x="0" y="0"/>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7" name="Google Shape;217;p10"/>
          <p:cNvSpPr/>
          <p:nvPr/>
        </p:nvSpPr>
        <p:spPr>
          <a:xfrm>
            <a:off x="3756659" y="5033771"/>
            <a:ext cx="1854835" cy="815340"/>
          </a:xfrm>
          <a:custGeom>
            <a:rect b="b" l="l" r="r" t="t"/>
            <a:pathLst>
              <a:path extrusionOk="0" h="120000" w="120000">
                <a:moveTo>
                  <a:pt x="119991" y="0"/>
                </a:moveTo>
                <a:lnTo>
                  <a:pt x="62419" y="35962"/>
                </a:lnTo>
                <a:lnTo>
                  <a:pt x="0" y="81084"/>
                </a:lnTo>
                <a:lnTo>
                  <a:pt x="119991" y="120000"/>
                </a:lnTo>
                <a:lnTo>
                  <a:pt x="119991" y="0"/>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8" name="Google Shape;218;p10"/>
          <p:cNvSpPr/>
          <p:nvPr/>
        </p:nvSpPr>
        <p:spPr>
          <a:xfrm>
            <a:off x="5588508" y="1935479"/>
            <a:ext cx="504825" cy="3914140"/>
          </a:xfrm>
          <a:custGeom>
            <a:rect b="b" l="l" r="r" t="t"/>
            <a:pathLst>
              <a:path extrusionOk="0" h="120000" w="120000">
                <a:moveTo>
                  <a:pt x="0" y="119984"/>
                </a:moveTo>
                <a:lnTo>
                  <a:pt x="119909" y="119984"/>
                </a:lnTo>
                <a:lnTo>
                  <a:pt x="119909" y="0"/>
                </a:lnTo>
                <a:lnTo>
                  <a:pt x="0" y="0"/>
                </a:lnTo>
                <a:lnTo>
                  <a:pt x="0" y="11998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9" name="Google Shape;219;p10"/>
          <p:cNvSpPr/>
          <p:nvPr/>
        </p:nvSpPr>
        <p:spPr>
          <a:xfrm>
            <a:off x="15240" y="1882139"/>
            <a:ext cx="502920" cy="3992879"/>
          </a:xfrm>
          <a:custGeom>
            <a:rect b="b" l="l" r="r" t="t"/>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0" name="Google Shape;220;p10"/>
          <p:cNvSpPr/>
          <p:nvPr/>
        </p:nvSpPr>
        <p:spPr>
          <a:xfrm>
            <a:off x="4602423" y="1468996"/>
            <a:ext cx="784225" cy="606425"/>
          </a:xfrm>
          <a:custGeom>
            <a:rect b="b" l="l" r="r" t="t"/>
            <a:pathLst>
              <a:path extrusionOk="0" h="120000" w="120000">
                <a:moveTo>
                  <a:pt x="2802" y="73017"/>
                </a:moveTo>
                <a:lnTo>
                  <a:pt x="1935" y="73017"/>
                </a:lnTo>
                <a:lnTo>
                  <a:pt x="1935" y="78397"/>
                </a:lnTo>
                <a:lnTo>
                  <a:pt x="1501" y="79166"/>
                </a:lnTo>
                <a:lnTo>
                  <a:pt x="1284" y="79935"/>
                </a:lnTo>
                <a:lnTo>
                  <a:pt x="1284" y="83777"/>
                </a:lnTo>
                <a:lnTo>
                  <a:pt x="1935" y="84546"/>
                </a:lnTo>
                <a:lnTo>
                  <a:pt x="1935" y="119902"/>
                </a:lnTo>
                <a:lnTo>
                  <a:pt x="2802" y="119902"/>
                </a:lnTo>
                <a:lnTo>
                  <a:pt x="2802" y="84546"/>
                </a:lnTo>
                <a:lnTo>
                  <a:pt x="3236" y="83777"/>
                </a:lnTo>
                <a:lnTo>
                  <a:pt x="3453" y="81472"/>
                </a:lnTo>
                <a:lnTo>
                  <a:pt x="3453" y="79935"/>
                </a:lnTo>
                <a:lnTo>
                  <a:pt x="3236" y="79166"/>
                </a:lnTo>
                <a:lnTo>
                  <a:pt x="2802" y="78397"/>
                </a:lnTo>
                <a:lnTo>
                  <a:pt x="2802" y="73017"/>
                </a:lnTo>
                <a:close/>
              </a:path>
              <a:path extrusionOk="0" h="120000" w="120000">
                <a:moveTo>
                  <a:pt x="119927" y="116827"/>
                </a:moveTo>
                <a:lnTo>
                  <a:pt x="18636" y="116827"/>
                </a:lnTo>
                <a:lnTo>
                  <a:pt x="18636" y="119902"/>
                </a:lnTo>
                <a:lnTo>
                  <a:pt x="119927" y="119902"/>
                </a:lnTo>
                <a:lnTo>
                  <a:pt x="119927" y="116827"/>
                </a:lnTo>
                <a:close/>
              </a:path>
              <a:path extrusionOk="0" h="120000" w="120000">
                <a:moveTo>
                  <a:pt x="39707" y="35355"/>
                </a:moveTo>
                <a:lnTo>
                  <a:pt x="15817" y="35355"/>
                </a:lnTo>
                <a:lnTo>
                  <a:pt x="39675" y="46116"/>
                </a:lnTo>
                <a:lnTo>
                  <a:pt x="39675" y="49190"/>
                </a:lnTo>
                <a:lnTo>
                  <a:pt x="39459" y="58413"/>
                </a:lnTo>
                <a:lnTo>
                  <a:pt x="39242" y="59951"/>
                </a:lnTo>
                <a:lnTo>
                  <a:pt x="39029" y="68405"/>
                </a:lnTo>
                <a:lnTo>
                  <a:pt x="39025" y="75323"/>
                </a:lnTo>
                <a:lnTo>
                  <a:pt x="38808" y="79166"/>
                </a:lnTo>
                <a:lnTo>
                  <a:pt x="37940" y="116827"/>
                </a:lnTo>
                <a:lnTo>
                  <a:pt x="39025" y="116827"/>
                </a:lnTo>
                <a:lnTo>
                  <a:pt x="39242" y="111447"/>
                </a:lnTo>
                <a:lnTo>
                  <a:pt x="45098" y="111447"/>
                </a:lnTo>
                <a:lnTo>
                  <a:pt x="45098" y="110679"/>
                </a:lnTo>
                <a:lnTo>
                  <a:pt x="45315" y="109910"/>
                </a:lnTo>
                <a:lnTo>
                  <a:pt x="39242" y="109910"/>
                </a:lnTo>
                <a:lnTo>
                  <a:pt x="39459" y="100687"/>
                </a:lnTo>
                <a:lnTo>
                  <a:pt x="41736" y="100687"/>
                </a:lnTo>
                <a:lnTo>
                  <a:pt x="41844" y="99918"/>
                </a:lnTo>
                <a:lnTo>
                  <a:pt x="39459" y="99918"/>
                </a:lnTo>
                <a:lnTo>
                  <a:pt x="39675" y="90695"/>
                </a:lnTo>
                <a:lnTo>
                  <a:pt x="42028" y="90695"/>
                </a:lnTo>
                <a:lnTo>
                  <a:pt x="42062" y="89158"/>
                </a:lnTo>
                <a:lnTo>
                  <a:pt x="39893" y="89158"/>
                </a:lnTo>
                <a:lnTo>
                  <a:pt x="40109" y="79166"/>
                </a:lnTo>
                <a:lnTo>
                  <a:pt x="40109" y="75323"/>
                </a:lnTo>
                <a:lnTo>
                  <a:pt x="40326" y="70711"/>
                </a:lnTo>
                <a:lnTo>
                  <a:pt x="42423" y="70711"/>
                </a:lnTo>
                <a:lnTo>
                  <a:pt x="42471" y="69174"/>
                </a:lnTo>
                <a:lnTo>
                  <a:pt x="40326" y="69174"/>
                </a:lnTo>
                <a:lnTo>
                  <a:pt x="40544" y="59951"/>
                </a:lnTo>
                <a:lnTo>
                  <a:pt x="42679" y="59951"/>
                </a:lnTo>
                <a:lnTo>
                  <a:pt x="42713" y="58413"/>
                </a:lnTo>
                <a:lnTo>
                  <a:pt x="40544" y="58413"/>
                </a:lnTo>
                <a:lnTo>
                  <a:pt x="40760" y="49190"/>
                </a:lnTo>
                <a:lnTo>
                  <a:pt x="43113" y="49190"/>
                </a:lnTo>
                <a:lnTo>
                  <a:pt x="43146" y="47653"/>
                </a:lnTo>
                <a:lnTo>
                  <a:pt x="40760" y="47653"/>
                </a:lnTo>
                <a:lnTo>
                  <a:pt x="40977" y="46116"/>
                </a:lnTo>
                <a:lnTo>
                  <a:pt x="63274" y="46116"/>
                </a:lnTo>
                <a:lnTo>
                  <a:pt x="56377" y="43041"/>
                </a:lnTo>
                <a:lnTo>
                  <a:pt x="56160" y="43041"/>
                </a:lnTo>
                <a:lnTo>
                  <a:pt x="47050" y="38430"/>
                </a:lnTo>
                <a:lnTo>
                  <a:pt x="45315" y="38430"/>
                </a:lnTo>
                <a:lnTo>
                  <a:pt x="44882" y="37661"/>
                </a:lnTo>
                <a:lnTo>
                  <a:pt x="44014" y="37661"/>
                </a:lnTo>
                <a:lnTo>
                  <a:pt x="43363" y="36892"/>
                </a:lnTo>
                <a:lnTo>
                  <a:pt x="43146" y="36892"/>
                </a:lnTo>
                <a:lnTo>
                  <a:pt x="39707" y="35355"/>
                </a:lnTo>
                <a:close/>
              </a:path>
              <a:path extrusionOk="0" h="120000" w="120000">
                <a:moveTo>
                  <a:pt x="45098" y="111447"/>
                </a:moveTo>
                <a:lnTo>
                  <a:pt x="40109" y="111447"/>
                </a:lnTo>
                <a:lnTo>
                  <a:pt x="39242" y="116827"/>
                </a:lnTo>
                <a:lnTo>
                  <a:pt x="44231" y="116827"/>
                </a:lnTo>
                <a:lnTo>
                  <a:pt x="44882" y="112984"/>
                </a:lnTo>
                <a:lnTo>
                  <a:pt x="45098" y="112984"/>
                </a:lnTo>
                <a:lnTo>
                  <a:pt x="45098" y="111447"/>
                </a:lnTo>
                <a:close/>
              </a:path>
              <a:path extrusionOk="0" h="120000" w="120000">
                <a:moveTo>
                  <a:pt x="45098" y="112984"/>
                </a:moveTo>
                <a:lnTo>
                  <a:pt x="44882" y="112984"/>
                </a:lnTo>
                <a:lnTo>
                  <a:pt x="44664" y="116827"/>
                </a:lnTo>
                <a:lnTo>
                  <a:pt x="45098" y="116827"/>
                </a:lnTo>
                <a:lnTo>
                  <a:pt x="45098" y="112984"/>
                </a:lnTo>
                <a:close/>
              </a:path>
              <a:path extrusionOk="0" h="120000" w="120000">
                <a:moveTo>
                  <a:pt x="42028" y="90695"/>
                </a:moveTo>
                <a:lnTo>
                  <a:pt x="41628" y="90695"/>
                </a:lnTo>
                <a:lnTo>
                  <a:pt x="41411" y="99918"/>
                </a:lnTo>
                <a:lnTo>
                  <a:pt x="47267" y="99918"/>
                </a:lnTo>
                <a:lnTo>
                  <a:pt x="46400" y="109910"/>
                </a:lnTo>
                <a:lnTo>
                  <a:pt x="45966" y="116827"/>
                </a:lnTo>
                <a:lnTo>
                  <a:pt x="50955" y="116827"/>
                </a:lnTo>
                <a:lnTo>
                  <a:pt x="52271" y="99150"/>
                </a:lnTo>
                <a:lnTo>
                  <a:pt x="41844" y="99150"/>
                </a:lnTo>
                <a:lnTo>
                  <a:pt x="42028" y="90695"/>
                </a:lnTo>
                <a:close/>
              </a:path>
              <a:path extrusionOk="0" h="120000" w="120000">
                <a:moveTo>
                  <a:pt x="59922" y="61488"/>
                </a:moveTo>
                <a:lnTo>
                  <a:pt x="55075" y="61488"/>
                </a:lnTo>
                <a:lnTo>
                  <a:pt x="72863" y="116827"/>
                </a:lnTo>
                <a:lnTo>
                  <a:pt x="77636" y="116827"/>
                </a:lnTo>
                <a:lnTo>
                  <a:pt x="59922" y="61488"/>
                </a:lnTo>
                <a:close/>
              </a:path>
              <a:path extrusionOk="0" h="120000" w="120000">
                <a:moveTo>
                  <a:pt x="109949" y="101455"/>
                </a:moveTo>
                <a:lnTo>
                  <a:pt x="78288" y="101455"/>
                </a:lnTo>
                <a:lnTo>
                  <a:pt x="78288" y="116827"/>
                </a:lnTo>
                <a:lnTo>
                  <a:pt x="109949" y="116827"/>
                </a:lnTo>
                <a:lnTo>
                  <a:pt x="109949" y="101455"/>
                </a:lnTo>
                <a:close/>
              </a:path>
              <a:path extrusionOk="0" h="120000" w="120000">
                <a:moveTo>
                  <a:pt x="41736" y="100687"/>
                </a:moveTo>
                <a:lnTo>
                  <a:pt x="39459" y="100687"/>
                </a:lnTo>
                <a:lnTo>
                  <a:pt x="41411" y="101455"/>
                </a:lnTo>
                <a:lnTo>
                  <a:pt x="41411" y="103761"/>
                </a:lnTo>
                <a:lnTo>
                  <a:pt x="40326" y="109910"/>
                </a:lnTo>
                <a:lnTo>
                  <a:pt x="46400" y="109910"/>
                </a:lnTo>
                <a:lnTo>
                  <a:pt x="45532" y="109141"/>
                </a:lnTo>
                <a:lnTo>
                  <a:pt x="46797" y="101455"/>
                </a:lnTo>
                <a:lnTo>
                  <a:pt x="41628" y="101455"/>
                </a:lnTo>
                <a:lnTo>
                  <a:pt x="41736" y="100687"/>
                </a:lnTo>
                <a:close/>
              </a:path>
              <a:path extrusionOk="0" h="120000" w="120000">
                <a:moveTo>
                  <a:pt x="47050" y="99918"/>
                </a:moveTo>
                <a:lnTo>
                  <a:pt x="42062" y="99918"/>
                </a:lnTo>
                <a:lnTo>
                  <a:pt x="41628" y="101455"/>
                </a:lnTo>
                <a:lnTo>
                  <a:pt x="46797" y="101455"/>
                </a:lnTo>
                <a:lnTo>
                  <a:pt x="47050" y="99918"/>
                </a:lnTo>
                <a:close/>
              </a:path>
              <a:path extrusionOk="0" h="120000" w="120000">
                <a:moveTo>
                  <a:pt x="80518" y="53802"/>
                </a:moveTo>
                <a:lnTo>
                  <a:pt x="57462" y="53802"/>
                </a:lnTo>
                <a:lnTo>
                  <a:pt x="80887" y="63794"/>
                </a:lnTo>
                <a:lnTo>
                  <a:pt x="82402" y="69174"/>
                </a:lnTo>
                <a:lnTo>
                  <a:pt x="80667" y="69174"/>
                </a:lnTo>
                <a:lnTo>
                  <a:pt x="78288" y="71480"/>
                </a:lnTo>
                <a:lnTo>
                  <a:pt x="79584" y="75323"/>
                </a:lnTo>
                <a:lnTo>
                  <a:pt x="80887" y="75323"/>
                </a:lnTo>
                <a:lnTo>
                  <a:pt x="90001" y="101455"/>
                </a:lnTo>
                <a:lnTo>
                  <a:pt x="92167" y="101455"/>
                </a:lnTo>
                <a:lnTo>
                  <a:pt x="82841" y="74554"/>
                </a:lnTo>
                <a:lnTo>
                  <a:pt x="87175" y="73017"/>
                </a:lnTo>
                <a:lnTo>
                  <a:pt x="89403" y="73017"/>
                </a:lnTo>
                <a:lnTo>
                  <a:pt x="89129" y="72248"/>
                </a:lnTo>
                <a:lnTo>
                  <a:pt x="90213" y="71480"/>
                </a:lnTo>
                <a:lnTo>
                  <a:pt x="89170" y="68405"/>
                </a:lnTo>
                <a:lnTo>
                  <a:pt x="84789" y="68405"/>
                </a:lnTo>
                <a:lnTo>
                  <a:pt x="83925" y="65331"/>
                </a:lnTo>
                <a:lnTo>
                  <a:pt x="87846" y="65331"/>
                </a:lnTo>
                <a:lnTo>
                  <a:pt x="90864" y="58413"/>
                </a:lnTo>
                <a:lnTo>
                  <a:pt x="80518" y="53802"/>
                </a:lnTo>
                <a:close/>
              </a:path>
              <a:path extrusionOk="0" h="120000" w="120000">
                <a:moveTo>
                  <a:pt x="89403" y="73017"/>
                </a:moveTo>
                <a:lnTo>
                  <a:pt x="87395" y="73017"/>
                </a:lnTo>
                <a:lnTo>
                  <a:pt x="97372" y="101455"/>
                </a:lnTo>
                <a:lnTo>
                  <a:pt x="99539" y="101455"/>
                </a:lnTo>
                <a:lnTo>
                  <a:pt x="89403" y="73017"/>
                </a:lnTo>
                <a:close/>
              </a:path>
              <a:path extrusionOk="0" h="120000" w="120000">
                <a:moveTo>
                  <a:pt x="43146" y="89158"/>
                </a:moveTo>
                <a:lnTo>
                  <a:pt x="42713" y="89158"/>
                </a:lnTo>
                <a:lnTo>
                  <a:pt x="42495" y="96075"/>
                </a:lnTo>
                <a:lnTo>
                  <a:pt x="42062" y="99150"/>
                </a:lnTo>
                <a:lnTo>
                  <a:pt x="47267" y="99150"/>
                </a:lnTo>
                <a:lnTo>
                  <a:pt x="47267" y="97612"/>
                </a:lnTo>
                <a:lnTo>
                  <a:pt x="52386" y="97612"/>
                </a:lnTo>
                <a:lnTo>
                  <a:pt x="52672" y="93769"/>
                </a:lnTo>
                <a:lnTo>
                  <a:pt x="42929" y="93769"/>
                </a:lnTo>
                <a:lnTo>
                  <a:pt x="43146" y="89158"/>
                </a:lnTo>
                <a:close/>
              </a:path>
              <a:path extrusionOk="0" h="120000" w="120000">
                <a:moveTo>
                  <a:pt x="52386" y="97612"/>
                </a:moveTo>
                <a:lnTo>
                  <a:pt x="47267" y="97612"/>
                </a:lnTo>
                <a:lnTo>
                  <a:pt x="47267" y="99150"/>
                </a:lnTo>
                <a:lnTo>
                  <a:pt x="52271" y="99150"/>
                </a:lnTo>
                <a:lnTo>
                  <a:pt x="52386" y="97612"/>
                </a:lnTo>
                <a:close/>
              </a:path>
              <a:path extrusionOk="0" h="120000" w="120000">
                <a:moveTo>
                  <a:pt x="42423" y="70711"/>
                </a:moveTo>
                <a:lnTo>
                  <a:pt x="42278" y="70711"/>
                </a:lnTo>
                <a:lnTo>
                  <a:pt x="42065" y="75323"/>
                </a:lnTo>
                <a:lnTo>
                  <a:pt x="42062" y="79166"/>
                </a:lnTo>
                <a:lnTo>
                  <a:pt x="41628" y="89158"/>
                </a:lnTo>
                <a:lnTo>
                  <a:pt x="43797" y="89158"/>
                </a:lnTo>
                <a:lnTo>
                  <a:pt x="42929" y="93769"/>
                </a:lnTo>
                <a:lnTo>
                  <a:pt x="52672" y="93769"/>
                </a:lnTo>
                <a:lnTo>
                  <a:pt x="53072" y="88389"/>
                </a:lnTo>
                <a:lnTo>
                  <a:pt x="42062" y="88389"/>
                </a:lnTo>
                <a:lnTo>
                  <a:pt x="42275" y="79935"/>
                </a:lnTo>
                <a:lnTo>
                  <a:pt x="42278" y="75323"/>
                </a:lnTo>
                <a:lnTo>
                  <a:pt x="42423" y="70711"/>
                </a:lnTo>
                <a:close/>
              </a:path>
              <a:path extrusionOk="0" h="120000" w="120000">
                <a:moveTo>
                  <a:pt x="43580" y="69174"/>
                </a:moveTo>
                <a:lnTo>
                  <a:pt x="43363" y="69174"/>
                </a:lnTo>
                <a:lnTo>
                  <a:pt x="43146" y="75323"/>
                </a:lnTo>
                <a:lnTo>
                  <a:pt x="42929" y="79166"/>
                </a:lnTo>
                <a:lnTo>
                  <a:pt x="42713" y="88389"/>
                </a:lnTo>
                <a:lnTo>
                  <a:pt x="43146" y="88389"/>
                </a:lnTo>
                <a:lnTo>
                  <a:pt x="43359" y="79935"/>
                </a:lnTo>
                <a:lnTo>
                  <a:pt x="43363" y="75323"/>
                </a:lnTo>
                <a:lnTo>
                  <a:pt x="43580" y="69174"/>
                </a:lnTo>
                <a:close/>
              </a:path>
              <a:path extrusionOk="0" h="120000" w="120000">
                <a:moveTo>
                  <a:pt x="44882" y="69174"/>
                </a:moveTo>
                <a:lnTo>
                  <a:pt x="44448" y="69174"/>
                </a:lnTo>
                <a:lnTo>
                  <a:pt x="44448" y="76091"/>
                </a:lnTo>
                <a:lnTo>
                  <a:pt x="44231" y="79166"/>
                </a:lnTo>
                <a:lnTo>
                  <a:pt x="44014" y="86852"/>
                </a:lnTo>
                <a:lnTo>
                  <a:pt x="43797" y="88389"/>
                </a:lnTo>
                <a:lnTo>
                  <a:pt x="53072" y="88389"/>
                </a:lnTo>
                <a:lnTo>
                  <a:pt x="53358" y="84546"/>
                </a:lnTo>
                <a:lnTo>
                  <a:pt x="44448" y="84546"/>
                </a:lnTo>
                <a:lnTo>
                  <a:pt x="44448" y="79935"/>
                </a:lnTo>
                <a:lnTo>
                  <a:pt x="44664" y="76091"/>
                </a:lnTo>
                <a:lnTo>
                  <a:pt x="44882" y="69174"/>
                </a:lnTo>
                <a:close/>
              </a:path>
              <a:path extrusionOk="0" h="120000" w="120000">
                <a:moveTo>
                  <a:pt x="46183" y="69174"/>
                </a:moveTo>
                <a:lnTo>
                  <a:pt x="45966" y="69174"/>
                </a:lnTo>
                <a:lnTo>
                  <a:pt x="45753" y="76091"/>
                </a:lnTo>
                <a:lnTo>
                  <a:pt x="44448" y="84546"/>
                </a:lnTo>
                <a:lnTo>
                  <a:pt x="53358" y="84546"/>
                </a:lnTo>
                <a:lnTo>
                  <a:pt x="54102" y="74554"/>
                </a:lnTo>
                <a:lnTo>
                  <a:pt x="46183" y="74554"/>
                </a:lnTo>
                <a:lnTo>
                  <a:pt x="46183" y="69174"/>
                </a:lnTo>
                <a:close/>
              </a:path>
              <a:path extrusionOk="0" h="120000" w="120000">
                <a:moveTo>
                  <a:pt x="70172" y="49190"/>
                </a:moveTo>
                <a:lnTo>
                  <a:pt x="46833" y="49190"/>
                </a:lnTo>
                <a:lnTo>
                  <a:pt x="50087" y="50727"/>
                </a:lnTo>
                <a:lnTo>
                  <a:pt x="47050" y="68405"/>
                </a:lnTo>
                <a:lnTo>
                  <a:pt x="42713" y="68405"/>
                </a:lnTo>
                <a:lnTo>
                  <a:pt x="42713" y="69174"/>
                </a:lnTo>
                <a:lnTo>
                  <a:pt x="47050" y="69174"/>
                </a:lnTo>
                <a:lnTo>
                  <a:pt x="46183" y="74554"/>
                </a:lnTo>
                <a:lnTo>
                  <a:pt x="54102" y="74554"/>
                </a:lnTo>
                <a:lnTo>
                  <a:pt x="55075" y="61488"/>
                </a:lnTo>
                <a:lnTo>
                  <a:pt x="59922" y="61488"/>
                </a:lnTo>
                <a:lnTo>
                  <a:pt x="57462" y="53802"/>
                </a:lnTo>
                <a:lnTo>
                  <a:pt x="80518" y="53802"/>
                </a:lnTo>
                <a:lnTo>
                  <a:pt x="70172" y="49190"/>
                </a:lnTo>
                <a:close/>
              </a:path>
              <a:path extrusionOk="0" h="120000" w="120000">
                <a:moveTo>
                  <a:pt x="3887" y="66099"/>
                </a:moveTo>
                <a:lnTo>
                  <a:pt x="850" y="66099"/>
                </a:lnTo>
                <a:lnTo>
                  <a:pt x="850" y="73017"/>
                </a:lnTo>
                <a:lnTo>
                  <a:pt x="3887" y="73017"/>
                </a:lnTo>
                <a:lnTo>
                  <a:pt x="3887" y="66099"/>
                </a:lnTo>
                <a:close/>
              </a:path>
              <a:path extrusionOk="0" h="120000" w="120000">
                <a:moveTo>
                  <a:pt x="42679" y="59951"/>
                </a:moveTo>
                <a:lnTo>
                  <a:pt x="42495" y="59951"/>
                </a:lnTo>
                <a:lnTo>
                  <a:pt x="42278" y="69174"/>
                </a:lnTo>
                <a:lnTo>
                  <a:pt x="42471" y="69174"/>
                </a:lnTo>
                <a:lnTo>
                  <a:pt x="42495" y="68405"/>
                </a:lnTo>
                <a:lnTo>
                  <a:pt x="42679" y="59951"/>
                </a:lnTo>
                <a:close/>
              </a:path>
              <a:path extrusionOk="0" h="120000" w="120000">
                <a:moveTo>
                  <a:pt x="43797" y="58413"/>
                </a:moveTo>
                <a:lnTo>
                  <a:pt x="43580" y="58413"/>
                </a:lnTo>
                <a:lnTo>
                  <a:pt x="43363" y="68405"/>
                </a:lnTo>
                <a:lnTo>
                  <a:pt x="43580" y="68405"/>
                </a:lnTo>
                <a:lnTo>
                  <a:pt x="43797" y="58413"/>
                </a:lnTo>
                <a:close/>
              </a:path>
              <a:path extrusionOk="0" h="120000" w="120000">
                <a:moveTo>
                  <a:pt x="45098" y="58413"/>
                </a:moveTo>
                <a:lnTo>
                  <a:pt x="44882" y="58413"/>
                </a:lnTo>
                <a:lnTo>
                  <a:pt x="44448" y="68405"/>
                </a:lnTo>
                <a:lnTo>
                  <a:pt x="44882" y="68405"/>
                </a:lnTo>
                <a:lnTo>
                  <a:pt x="45098" y="58413"/>
                </a:lnTo>
                <a:close/>
              </a:path>
              <a:path extrusionOk="0" h="120000" w="120000">
                <a:moveTo>
                  <a:pt x="46617" y="58413"/>
                </a:moveTo>
                <a:lnTo>
                  <a:pt x="46183" y="58413"/>
                </a:lnTo>
                <a:lnTo>
                  <a:pt x="45966" y="68405"/>
                </a:lnTo>
                <a:lnTo>
                  <a:pt x="46400" y="68405"/>
                </a:lnTo>
                <a:lnTo>
                  <a:pt x="46617" y="58413"/>
                </a:lnTo>
                <a:close/>
              </a:path>
              <a:path extrusionOk="0" h="120000" w="120000">
                <a:moveTo>
                  <a:pt x="88910" y="67637"/>
                </a:moveTo>
                <a:lnTo>
                  <a:pt x="84789" y="68405"/>
                </a:lnTo>
                <a:lnTo>
                  <a:pt x="89170" y="68405"/>
                </a:lnTo>
                <a:lnTo>
                  <a:pt x="88910" y="67637"/>
                </a:lnTo>
                <a:close/>
              </a:path>
              <a:path extrusionOk="0" h="120000" w="120000">
                <a:moveTo>
                  <a:pt x="87846" y="65331"/>
                </a:moveTo>
                <a:lnTo>
                  <a:pt x="83925" y="65331"/>
                </a:lnTo>
                <a:lnTo>
                  <a:pt x="87175" y="66868"/>
                </a:lnTo>
                <a:lnTo>
                  <a:pt x="87846" y="65331"/>
                </a:lnTo>
                <a:close/>
              </a:path>
              <a:path extrusionOk="0" h="120000" w="120000">
                <a:moveTo>
                  <a:pt x="3453" y="64562"/>
                </a:moveTo>
                <a:lnTo>
                  <a:pt x="1284" y="64562"/>
                </a:lnTo>
                <a:lnTo>
                  <a:pt x="1284" y="66099"/>
                </a:lnTo>
                <a:lnTo>
                  <a:pt x="3453" y="66099"/>
                </a:lnTo>
                <a:lnTo>
                  <a:pt x="3453" y="64562"/>
                </a:lnTo>
                <a:close/>
              </a:path>
              <a:path extrusionOk="0" h="120000" w="120000">
                <a:moveTo>
                  <a:pt x="24059" y="0"/>
                </a:moveTo>
                <a:lnTo>
                  <a:pt x="14922" y="6917"/>
                </a:lnTo>
                <a:lnTo>
                  <a:pt x="9753" y="15371"/>
                </a:lnTo>
                <a:lnTo>
                  <a:pt x="4971" y="26901"/>
                </a:lnTo>
                <a:lnTo>
                  <a:pt x="1687" y="37661"/>
                </a:lnTo>
                <a:lnTo>
                  <a:pt x="10" y="46884"/>
                </a:lnTo>
                <a:lnTo>
                  <a:pt x="0" y="54570"/>
                </a:lnTo>
                <a:lnTo>
                  <a:pt x="1718" y="59182"/>
                </a:lnTo>
                <a:lnTo>
                  <a:pt x="1718" y="64562"/>
                </a:lnTo>
                <a:lnTo>
                  <a:pt x="2368" y="64562"/>
                </a:lnTo>
                <a:lnTo>
                  <a:pt x="2368" y="59951"/>
                </a:lnTo>
                <a:lnTo>
                  <a:pt x="3019" y="59951"/>
                </a:lnTo>
                <a:lnTo>
                  <a:pt x="3019" y="59182"/>
                </a:lnTo>
                <a:lnTo>
                  <a:pt x="7973" y="49959"/>
                </a:lnTo>
                <a:lnTo>
                  <a:pt x="4321" y="49959"/>
                </a:lnTo>
                <a:lnTo>
                  <a:pt x="4754" y="37661"/>
                </a:lnTo>
                <a:lnTo>
                  <a:pt x="14578" y="37661"/>
                </a:lnTo>
                <a:lnTo>
                  <a:pt x="15817" y="35355"/>
                </a:lnTo>
                <a:lnTo>
                  <a:pt x="39707" y="35355"/>
                </a:lnTo>
                <a:lnTo>
                  <a:pt x="37987" y="34587"/>
                </a:lnTo>
                <a:lnTo>
                  <a:pt x="12563" y="34587"/>
                </a:lnTo>
                <a:lnTo>
                  <a:pt x="6056" y="33049"/>
                </a:lnTo>
                <a:lnTo>
                  <a:pt x="8008" y="27669"/>
                </a:lnTo>
                <a:lnTo>
                  <a:pt x="12707" y="27669"/>
                </a:lnTo>
                <a:lnTo>
                  <a:pt x="8659" y="26132"/>
                </a:lnTo>
                <a:lnTo>
                  <a:pt x="10611" y="20752"/>
                </a:lnTo>
                <a:lnTo>
                  <a:pt x="17335" y="20752"/>
                </a:lnTo>
                <a:lnTo>
                  <a:pt x="12346" y="16140"/>
                </a:lnTo>
                <a:lnTo>
                  <a:pt x="19287" y="7685"/>
                </a:lnTo>
                <a:lnTo>
                  <a:pt x="22787" y="7685"/>
                </a:lnTo>
                <a:lnTo>
                  <a:pt x="24059" y="0"/>
                </a:lnTo>
                <a:close/>
              </a:path>
              <a:path extrusionOk="0" h="120000" w="120000">
                <a:moveTo>
                  <a:pt x="3019" y="59951"/>
                </a:moveTo>
                <a:lnTo>
                  <a:pt x="2368" y="59951"/>
                </a:lnTo>
                <a:lnTo>
                  <a:pt x="2368" y="64562"/>
                </a:lnTo>
                <a:lnTo>
                  <a:pt x="3019" y="64562"/>
                </a:lnTo>
                <a:lnTo>
                  <a:pt x="3019" y="59951"/>
                </a:lnTo>
                <a:close/>
              </a:path>
              <a:path extrusionOk="0" h="120000" w="120000">
                <a:moveTo>
                  <a:pt x="43113" y="49190"/>
                </a:moveTo>
                <a:lnTo>
                  <a:pt x="42713" y="49190"/>
                </a:lnTo>
                <a:lnTo>
                  <a:pt x="42495" y="58413"/>
                </a:lnTo>
                <a:lnTo>
                  <a:pt x="48569" y="58413"/>
                </a:lnTo>
                <a:lnTo>
                  <a:pt x="48569" y="57645"/>
                </a:lnTo>
                <a:lnTo>
                  <a:pt x="42929" y="57645"/>
                </a:lnTo>
                <a:lnTo>
                  <a:pt x="43113" y="49190"/>
                </a:lnTo>
                <a:close/>
              </a:path>
              <a:path extrusionOk="0" h="120000" w="120000">
                <a:moveTo>
                  <a:pt x="44014" y="47653"/>
                </a:moveTo>
                <a:lnTo>
                  <a:pt x="43797" y="47653"/>
                </a:lnTo>
                <a:lnTo>
                  <a:pt x="43580" y="57645"/>
                </a:lnTo>
                <a:lnTo>
                  <a:pt x="43797" y="57645"/>
                </a:lnTo>
                <a:lnTo>
                  <a:pt x="44014" y="47653"/>
                </a:lnTo>
                <a:close/>
              </a:path>
              <a:path extrusionOk="0" h="120000" w="120000">
                <a:moveTo>
                  <a:pt x="63274" y="46116"/>
                </a:moveTo>
                <a:lnTo>
                  <a:pt x="40977" y="46116"/>
                </a:lnTo>
                <a:lnTo>
                  <a:pt x="42713" y="46884"/>
                </a:lnTo>
                <a:lnTo>
                  <a:pt x="42713" y="47653"/>
                </a:lnTo>
                <a:lnTo>
                  <a:pt x="44014" y="47653"/>
                </a:lnTo>
                <a:lnTo>
                  <a:pt x="45098" y="48422"/>
                </a:lnTo>
                <a:lnTo>
                  <a:pt x="44882" y="57645"/>
                </a:lnTo>
                <a:lnTo>
                  <a:pt x="45098" y="57645"/>
                </a:lnTo>
                <a:lnTo>
                  <a:pt x="45315" y="48422"/>
                </a:lnTo>
                <a:lnTo>
                  <a:pt x="68448" y="48422"/>
                </a:lnTo>
                <a:lnTo>
                  <a:pt x="63274" y="46116"/>
                </a:lnTo>
                <a:close/>
              </a:path>
              <a:path extrusionOk="0" h="120000" w="120000">
                <a:moveTo>
                  <a:pt x="68448" y="48422"/>
                </a:moveTo>
                <a:lnTo>
                  <a:pt x="45315" y="48422"/>
                </a:lnTo>
                <a:lnTo>
                  <a:pt x="46400" y="49190"/>
                </a:lnTo>
                <a:lnTo>
                  <a:pt x="46183" y="57645"/>
                </a:lnTo>
                <a:lnTo>
                  <a:pt x="46617" y="57645"/>
                </a:lnTo>
                <a:lnTo>
                  <a:pt x="46833" y="49190"/>
                </a:lnTo>
                <a:lnTo>
                  <a:pt x="70172" y="49190"/>
                </a:lnTo>
                <a:lnTo>
                  <a:pt x="68448" y="48422"/>
                </a:lnTo>
                <a:close/>
              </a:path>
              <a:path extrusionOk="0" h="120000" w="120000">
                <a:moveTo>
                  <a:pt x="14578" y="37661"/>
                </a:moveTo>
                <a:lnTo>
                  <a:pt x="4754" y="37661"/>
                </a:lnTo>
                <a:lnTo>
                  <a:pt x="10828" y="39198"/>
                </a:lnTo>
                <a:lnTo>
                  <a:pt x="4321" y="49959"/>
                </a:lnTo>
                <a:lnTo>
                  <a:pt x="7973" y="49959"/>
                </a:lnTo>
                <a:lnTo>
                  <a:pt x="14578" y="37661"/>
                </a:lnTo>
                <a:close/>
              </a:path>
              <a:path extrusionOk="0" h="120000" w="120000">
                <a:moveTo>
                  <a:pt x="45532" y="36892"/>
                </a:moveTo>
                <a:lnTo>
                  <a:pt x="45315" y="36892"/>
                </a:lnTo>
                <a:lnTo>
                  <a:pt x="45315" y="38430"/>
                </a:lnTo>
                <a:lnTo>
                  <a:pt x="45532" y="38430"/>
                </a:lnTo>
                <a:lnTo>
                  <a:pt x="45532" y="36892"/>
                </a:lnTo>
                <a:close/>
              </a:path>
              <a:path extrusionOk="0" h="120000" w="120000">
                <a:moveTo>
                  <a:pt x="47050" y="36892"/>
                </a:moveTo>
                <a:lnTo>
                  <a:pt x="46833" y="36892"/>
                </a:lnTo>
                <a:lnTo>
                  <a:pt x="46833" y="38430"/>
                </a:lnTo>
                <a:lnTo>
                  <a:pt x="47050" y="38430"/>
                </a:lnTo>
                <a:lnTo>
                  <a:pt x="47050" y="36892"/>
                </a:lnTo>
                <a:close/>
              </a:path>
              <a:path extrusionOk="0" h="120000" w="120000">
                <a:moveTo>
                  <a:pt x="44448" y="36892"/>
                </a:moveTo>
                <a:lnTo>
                  <a:pt x="44014" y="36892"/>
                </a:lnTo>
                <a:lnTo>
                  <a:pt x="44014" y="37661"/>
                </a:lnTo>
                <a:lnTo>
                  <a:pt x="44448" y="37661"/>
                </a:lnTo>
                <a:lnTo>
                  <a:pt x="44448" y="36892"/>
                </a:lnTo>
                <a:close/>
              </a:path>
              <a:path extrusionOk="0" h="120000" w="120000">
                <a:moveTo>
                  <a:pt x="44882" y="36892"/>
                </a:moveTo>
                <a:lnTo>
                  <a:pt x="44448" y="36892"/>
                </a:lnTo>
                <a:lnTo>
                  <a:pt x="44448" y="37661"/>
                </a:lnTo>
                <a:lnTo>
                  <a:pt x="44882" y="37661"/>
                </a:lnTo>
                <a:lnTo>
                  <a:pt x="44882" y="36892"/>
                </a:lnTo>
                <a:close/>
              </a:path>
              <a:path extrusionOk="0" h="120000" w="120000">
                <a:moveTo>
                  <a:pt x="48786" y="36124"/>
                </a:moveTo>
                <a:lnTo>
                  <a:pt x="43363" y="36124"/>
                </a:lnTo>
                <a:lnTo>
                  <a:pt x="43146" y="36892"/>
                </a:lnTo>
                <a:lnTo>
                  <a:pt x="47050" y="36892"/>
                </a:lnTo>
                <a:lnTo>
                  <a:pt x="48786" y="37661"/>
                </a:lnTo>
                <a:lnTo>
                  <a:pt x="49002" y="36892"/>
                </a:lnTo>
                <a:lnTo>
                  <a:pt x="48786" y="36124"/>
                </a:lnTo>
                <a:close/>
              </a:path>
              <a:path extrusionOk="0" h="120000" w="120000">
                <a:moveTo>
                  <a:pt x="44882" y="33049"/>
                </a:moveTo>
                <a:lnTo>
                  <a:pt x="44448" y="33049"/>
                </a:lnTo>
                <a:lnTo>
                  <a:pt x="44448" y="36124"/>
                </a:lnTo>
                <a:lnTo>
                  <a:pt x="44882" y="36124"/>
                </a:lnTo>
                <a:lnTo>
                  <a:pt x="44882" y="33049"/>
                </a:lnTo>
                <a:close/>
              </a:path>
              <a:path extrusionOk="0" h="120000" w="120000">
                <a:moveTo>
                  <a:pt x="12707" y="27669"/>
                </a:moveTo>
                <a:lnTo>
                  <a:pt x="8008" y="27669"/>
                </a:lnTo>
                <a:lnTo>
                  <a:pt x="14081" y="29975"/>
                </a:lnTo>
                <a:lnTo>
                  <a:pt x="12563" y="34587"/>
                </a:lnTo>
                <a:lnTo>
                  <a:pt x="37987" y="34587"/>
                </a:lnTo>
                <a:lnTo>
                  <a:pt x="24229" y="28438"/>
                </a:lnTo>
                <a:lnTo>
                  <a:pt x="14732" y="28438"/>
                </a:lnTo>
                <a:lnTo>
                  <a:pt x="12707" y="27669"/>
                </a:lnTo>
                <a:close/>
              </a:path>
              <a:path extrusionOk="0" h="120000" w="120000">
                <a:moveTo>
                  <a:pt x="47267" y="29975"/>
                </a:moveTo>
                <a:lnTo>
                  <a:pt x="42062" y="29975"/>
                </a:lnTo>
                <a:lnTo>
                  <a:pt x="42062" y="33049"/>
                </a:lnTo>
                <a:lnTo>
                  <a:pt x="47267" y="33049"/>
                </a:lnTo>
                <a:lnTo>
                  <a:pt x="47267" y="29975"/>
                </a:lnTo>
                <a:close/>
              </a:path>
              <a:path extrusionOk="0" h="120000" w="120000">
                <a:moveTo>
                  <a:pt x="22787" y="7685"/>
                </a:moveTo>
                <a:lnTo>
                  <a:pt x="19287" y="7685"/>
                </a:lnTo>
                <a:lnTo>
                  <a:pt x="17335" y="20752"/>
                </a:lnTo>
                <a:lnTo>
                  <a:pt x="10611" y="20752"/>
                </a:lnTo>
                <a:lnTo>
                  <a:pt x="16250" y="24595"/>
                </a:lnTo>
                <a:lnTo>
                  <a:pt x="14732" y="28438"/>
                </a:lnTo>
                <a:lnTo>
                  <a:pt x="24229" y="28438"/>
                </a:lnTo>
                <a:lnTo>
                  <a:pt x="19070" y="26132"/>
                </a:lnTo>
                <a:lnTo>
                  <a:pt x="20371" y="22289"/>
                </a:lnTo>
                <a:lnTo>
                  <a:pt x="22787" y="7685"/>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1" name="Google Shape;221;p10"/>
          <p:cNvSpPr/>
          <p:nvPr/>
        </p:nvSpPr>
        <p:spPr>
          <a:xfrm>
            <a:off x="4600194" y="2074926"/>
            <a:ext cx="0" cy="2555240"/>
          </a:xfrm>
          <a:custGeom>
            <a:rect b="b" l="l" r="r" t="t"/>
            <a:pathLst>
              <a:path extrusionOk="0" h="120000" w="120000">
                <a:moveTo>
                  <a:pt x="0" y="0"/>
                </a:moveTo>
                <a:lnTo>
                  <a:pt x="0" y="119988"/>
                </a:lnTo>
              </a:path>
            </a:pathLst>
          </a:custGeom>
          <a:noFill/>
          <a:ln cap="flat" cmpd="sng" w="289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2" name="Google Shape;222;p10"/>
          <p:cNvSpPr/>
          <p:nvPr/>
        </p:nvSpPr>
        <p:spPr>
          <a:xfrm>
            <a:off x="1579625" y="2044445"/>
            <a:ext cx="0" cy="2555240"/>
          </a:xfrm>
          <a:custGeom>
            <a:rect b="b" l="l" r="r" t="t"/>
            <a:pathLst>
              <a:path extrusionOk="0" h="120000" w="120000">
                <a:moveTo>
                  <a:pt x="0" y="0"/>
                </a:moveTo>
                <a:lnTo>
                  <a:pt x="0" y="119988"/>
                </a:lnTo>
              </a:path>
            </a:pathLst>
          </a:custGeom>
          <a:noFill/>
          <a:ln cap="flat" cmpd="sng" w="289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3" name="Google Shape;223;p10"/>
          <p:cNvSpPr/>
          <p:nvPr/>
        </p:nvSpPr>
        <p:spPr>
          <a:xfrm>
            <a:off x="1590294" y="1632204"/>
            <a:ext cx="0" cy="439420"/>
          </a:xfrm>
          <a:custGeom>
            <a:rect b="b" l="l" r="r" t="t"/>
            <a:pathLst>
              <a:path extrusionOk="0" h="120000" w="120000">
                <a:moveTo>
                  <a:pt x="0" y="0"/>
                </a:moveTo>
                <a:lnTo>
                  <a:pt x="0" y="119861"/>
                </a:lnTo>
              </a:path>
            </a:pathLst>
          </a:custGeom>
          <a:noFill/>
          <a:ln cap="flat" cmpd="sng" w="44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4" name="Google Shape;224;p10"/>
          <p:cNvSpPr/>
          <p:nvPr/>
        </p:nvSpPr>
        <p:spPr>
          <a:xfrm>
            <a:off x="1502663" y="1946148"/>
            <a:ext cx="208915" cy="83820"/>
          </a:xfrm>
          <a:custGeom>
            <a:rect b="b" l="l" r="r" t="t"/>
            <a:pathLst>
              <a:path extrusionOk="0" h="120000" w="120000">
                <a:moveTo>
                  <a:pt x="95854" y="0"/>
                </a:moveTo>
                <a:lnTo>
                  <a:pt x="0" y="0"/>
                </a:lnTo>
                <a:lnTo>
                  <a:pt x="0" y="120000"/>
                </a:lnTo>
                <a:lnTo>
                  <a:pt x="95854" y="120000"/>
                </a:lnTo>
                <a:lnTo>
                  <a:pt x="119927" y="60000"/>
                </a:lnTo>
                <a:lnTo>
                  <a:pt x="95854"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5" name="Google Shape;225;p10"/>
          <p:cNvSpPr/>
          <p:nvPr/>
        </p:nvSpPr>
        <p:spPr>
          <a:xfrm>
            <a:off x="1748027" y="1930907"/>
            <a:ext cx="48006" cy="108965"/>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6" name="Google Shape;226;p10"/>
          <p:cNvSpPr/>
          <p:nvPr/>
        </p:nvSpPr>
        <p:spPr>
          <a:xfrm>
            <a:off x="1704594" y="1989582"/>
            <a:ext cx="56515" cy="0"/>
          </a:xfrm>
          <a:custGeom>
            <a:rect b="b" l="l" r="r" t="t"/>
            <a:pathLst>
              <a:path extrusionOk="0" h="120000" w="120000">
                <a:moveTo>
                  <a:pt x="0" y="0"/>
                </a:moveTo>
                <a:lnTo>
                  <a:pt x="119190" y="0"/>
                </a:lnTo>
              </a:path>
            </a:pathLst>
          </a:custGeom>
          <a:noFill/>
          <a:ln cap="flat" cmpd="sng" w="19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7" name="Google Shape;227;p10"/>
          <p:cNvSpPr/>
          <p:nvPr/>
        </p:nvSpPr>
        <p:spPr>
          <a:xfrm>
            <a:off x="1686305" y="1955292"/>
            <a:ext cx="0" cy="64135"/>
          </a:xfrm>
          <a:custGeom>
            <a:rect b="b" l="l" r="r" t="t"/>
            <a:pathLst>
              <a:path extrusionOk="0" h="120000" w="120000">
                <a:moveTo>
                  <a:pt x="0" y="0"/>
                </a:moveTo>
                <a:lnTo>
                  <a:pt x="0" y="119762"/>
                </a:lnTo>
              </a:path>
            </a:pathLst>
          </a:custGeom>
          <a:noFill/>
          <a:ln cap="flat" cmpd="sng" w="411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8" name="Google Shape;228;p10"/>
          <p:cNvSpPr/>
          <p:nvPr/>
        </p:nvSpPr>
        <p:spPr>
          <a:xfrm>
            <a:off x="1473708" y="1836420"/>
            <a:ext cx="208915" cy="83820"/>
          </a:xfrm>
          <a:custGeom>
            <a:rect b="b" l="l" r="r" t="t"/>
            <a:pathLst>
              <a:path extrusionOk="0" h="120000" w="120000">
                <a:moveTo>
                  <a:pt x="119927" y="0"/>
                </a:moveTo>
                <a:lnTo>
                  <a:pt x="24072" y="0"/>
                </a:lnTo>
                <a:lnTo>
                  <a:pt x="0" y="59999"/>
                </a:lnTo>
                <a:lnTo>
                  <a:pt x="24072" y="120000"/>
                </a:lnTo>
                <a:lnTo>
                  <a:pt x="119927" y="120000"/>
                </a:lnTo>
                <a:lnTo>
                  <a:pt x="119927"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9" name="Google Shape;229;p10"/>
          <p:cNvSpPr/>
          <p:nvPr/>
        </p:nvSpPr>
        <p:spPr>
          <a:xfrm>
            <a:off x="1388363" y="1827276"/>
            <a:ext cx="48006" cy="108965"/>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0" name="Google Shape;230;p10"/>
          <p:cNvSpPr/>
          <p:nvPr/>
        </p:nvSpPr>
        <p:spPr>
          <a:xfrm>
            <a:off x="1425702" y="1879854"/>
            <a:ext cx="56515" cy="0"/>
          </a:xfrm>
          <a:custGeom>
            <a:rect b="b" l="l" r="r" t="t"/>
            <a:pathLst>
              <a:path extrusionOk="0" h="120000" w="120000">
                <a:moveTo>
                  <a:pt x="119191" y="0"/>
                </a:moveTo>
                <a:lnTo>
                  <a:pt x="0" y="0"/>
                </a:lnTo>
              </a:path>
            </a:pathLst>
          </a:custGeom>
          <a:noFill/>
          <a:ln cap="flat" cmpd="sng" w="19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1" name="Google Shape;231;p10"/>
          <p:cNvSpPr/>
          <p:nvPr/>
        </p:nvSpPr>
        <p:spPr>
          <a:xfrm>
            <a:off x="1498091" y="1848611"/>
            <a:ext cx="0" cy="62865"/>
          </a:xfrm>
          <a:custGeom>
            <a:rect b="b" l="l" r="r" t="t"/>
            <a:pathLst>
              <a:path extrusionOk="0" h="120000" w="120000">
                <a:moveTo>
                  <a:pt x="0" y="0"/>
                </a:moveTo>
                <a:lnTo>
                  <a:pt x="0" y="119274"/>
                </a:lnTo>
              </a:path>
            </a:pathLst>
          </a:custGeom>
          <a:noFill/>
          <a:ln cap="flat" cmpd="sng" w="396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2" name="Google Shape;232;p10"/>
          <p:cNvSpPr/>
          <p:nvPr/>
        </p:nvSpPr>
        <p:spPr>
          <a:xfrm>
            <a:off x="1528572" y="1786889"/>
            <a:ext cx="129539" cy="0"/>
          </a:xfrm>
          <a:custGeom>
            <a:rect b="b" l="l" r="r" t="t"/>
            <a:pathLst>
              <a:path extrusionOk="0" h="120000" w="120000">
                <a:moveTo>
                  <a:pt x="0" y="0"/>
                </a:moveTo>
                <a:lnTo>
                  <a:pt x="120000" y="0"/>
                </a:lnTo>
              </a:path>
            </a:pathLst>
          </a:custGeom>
          <a:noFill/>
          <a:ln cap="flat" cmpd="sng" w="259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3" name="Google Shape;233;p10"/>
          <p:cNvSpPr/>
          <p:nvPr/>
        </p:nvSpPr>
        <p:spPr>
          <a:xfrm>
            <a:off x="1502663" y="1670304"/>
            <a:ext cx="208915" cy="83820"/>
          </a:xfrm>
          <a:custGeom>
            <a:rect b="b" l="l" r="r" t="t"/>
            <a:pathLst>
              <a:path extrusionOk="0" h="120000" w="120000">
                <a:moveTo>
                  <a:pt x="95854" y="0"/>
                </a:moveTo>
                <a:lnTo>
                  <a:pt x="0" y="0"/>
                </a:lnTo>
                <a:lnTo>
                  <a:pt x="0" y="120001"/>
                </a:lnTo>
                <a:lnTo>
                  <a:pt x="95854" y="120001"/>
                </a:lnTo>
                <a:lnTo>
                  <a:pt x="119927" y="60000"/>
                </a:lnTo>
                <a:lnTo>
                  <a:pt x="95854"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4" name="Google Shape;234;p10"/>
          <p:cNvSpPr/>
          <p:nvPr/>
        </p:nvSpPr>
        <p:spPr>
          <a:xfrm>
            <a:off x="1748027" y="1655064"/>
            <a:ext cx="48006" cy="108965"/>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5" name="Google Shape;235;p10"/>
          <p:cNvSpPr/>
          <p:nvPr/>
        </p:nvSpPr>
        <p:spPr>
          <a:xfrm>
            <a:off x="1704594" y="1713738"/>
            <a:ext cx="56515" cy="0"/>
          </a:xfrm>
          <a:custGeom>
            <a:rect b="b" l="l" r="r" t="t"/>
            <a:pathLst>
              <a:path extrusionOk="0" h="120000" w="120000">
                <a:moveTo>
                  <a:pt x="0" y="0"/>
                </a:moveTo>
                <a:lnTo>
                  <a:pt x="119190" y="0"/>
                </a:lnTo>
              </a:path>
            </a:pathLst>
          </a:custGeom>
          <a:noFill/>
          <a:ln cap="flat" cmpd="sng" w="19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6" name="Google Shape;236;p10"/>
          <p:cNvSpPr/>
          <p:nvPr/>
        </p:nvSpPr>
        <p:spPr>
          <a:xfrm>
            <a:off x="1686305" y="1679448"/>
            <a:ext cx="0" cy="64135"/>
          </a:xfrm>
          <a:custGeom>
            <a:rect b="b" l="l" r="r" t="t"/>
            <a:pathLst>
              <a:path extrusionOk="0" h="120000" w="120000">
                <a:moveTo>
                  <a:pt x="0" y="0"/>
                </a:moveTo>
                <a:lnTo>
                  <a:pt x="0" y="119762"/>
                </a:lnTo>
              </a:path>
            </a:pathLst>
          </a:custGeom>
          <a:noFill/>
          <a:ln cap="flat" cmpd="sng" w="411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7" name="Google Shape;237;p10"/>
          <p:cNvSpPr/>
          <p:nvPr/>
        </p:nvSpPr>
        <p:spPr>
          <a:xfrm>
            <a:off x="1557527" y="1606296"/>
            <a:ext cx="71755" cy="29209"/>
          </a:xfrm>
          <a:custGeom>
            <a:rect b="b" l="l" r="r" t="t"/>
            <a:pathLst>
              <a:path extrusionOk="0" h="120000" w="120000">
                <a:moveTo>
                  <a:pt x="59892" y="0"/>
                </a:moveTo>
                <a:lnTo>
                  <a:pt x="36556" y="4671"/>
                </a:lnTo>
                <a:lnTo>
                  <a:pt x="17521" y="17410"/>
                </a:lnTo>
                <a:lnTo>
                  <a:pt x="4697" y="36316"/>
                </a:lnTo>
                <a:lnTo>
                  <a:pt x="0" y="59474"/>
                </a:lnTo>
                <a:lnTo>
                  <a:pt x="0" y="118952"/>
                </a:lnTo>
                <a:lnTo>
                  <a:pt x="119787" y="118952"/>
                </a:lnTo>
                <a:lnTo>
                  <a:pt x="119787" y="59474"/>
                </a:lnTo>
                <a:lnTo>
                  <a:pt x="115088" y="36316"/>
                </a:lnTo>
                <a:lnTo>
                  <a:pt x="102264" y="17410"/>
                </a:lnTo>
                <a:lnTo>
                  <a:pt x="83229" y="4671"/>
                </a:lnTo>
                <a:lnTo>
                  <a:pt x="59892"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8" name="Google Shape;238;p10"/>
          <p:cNvSpPr/>
          <p:nvPr/>
        </p:nvSpPr>
        <p:spPr>
          <a:xfrm>
            <a:off x="3927347" y="1700831"/>
            <a:ext cx="45720" cy="44450"/>
          </a:xfrm>
          <a:custGeom>
            <a:rect b="b" l="l" r="r" t="t"/>
            <a:pathLst>
              <a:path extrusionOk="0" h="120000" w="120000">
                <a:moveTo>
                  <a:pt x="119997" y="119184"/>
                </a:moveTo>
                <a:lnTo>
                  <a:pt x="118732" y="38483"/>
                </a:lnTo>
                <a:lnTo>
                  <a:pt x="114874" y="5356"/>
                </a:lnTo>
                <a:lnTo>
                  <a:pt x="83577" y="0"/>
                </a:lnTo>
                <a:lnTo>
                  <a:pt x="0" y="2613"/>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9" name="Google Shape;239;p10"/>
          <p:cNvSpPr/>
          <p:nvPr/>
        </p:nvSpPr>
        <p:spPr>
          <a:xfrm>
            <a:off x="3054857" y="1709166"/>
            <a:ext cx="0" cy="113664"/>
          </a:xfrm>
          <a:custGeom>
            <a:rect b="b" l="l" r="r" t="t"/>
            <a:pathLst>
              <a:path extrusionOk="0" h="120000" w="120000">
                <a:moveTo>
                  <a:pt x="0" y="119598"/>
                </a:moveTo>
                <a:lnTo>
                  <a:pt x="0" y="0"/>
                </a:lnTo>
              </a:path>
            </a:pathLst>
          </a:custGeom>
          <a:noFill/>
          <a:ln cap="flat" cmpd="sng" w="19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0" name="Google Shape;240;p10"/>
          <p:cNvSpPr/>
          <p:nvPr/>
        </p:nvSpPr>
        <p:spPr>
          <a:xfrm>
            <a:off x="3208782" y="1660398"/>
            <a:ext cx="0" cy="113664"/>
          </a:xfrm>
          <a:custGeom>
            <a:rect b="b" l="l" r="r" t="t"/>
            <a:pathLst>
              <a:path extrusionOk="0" h="120000" w="120000">
                <a:moveTo>
                  <a:pt x="0" y="119598"/>
                </a:moveTo>
                <a:lnTo>
                  <a:pt x="0" y="0"/>
                </a:lnTo>
              </a:path>
            </a:pathLst>
          </a:custGeom>
          <a:noFill/>
          <a:ln cap="flat" cmpd="sng" w="19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1" name="Google Shape;241;p10"/>
          <p:cNvSpPr/>
          <p:nvPr/>
        </p:nvSpPr>
        <p:spPr>
          <a:xfrm>
            <a:off x="3390138" y="1604010"/>
            <a:ext cx="0" cy="113664"/>
          </a:xfrm>
          <a:custGeom>
            <a:rect b="b" l="l" r="r" t="t"/>
            <a:pathLst>
              <a:path extrusionOk="0" h="120000" w="120000">
                <a:moveTo>
                  <a:pt x="0" y="119598"/>
                </a:moveTo>
                <a:lnTo>
                  <a:pt x="0" y="0"/>
                </a:lnTo>
              </a:path>
            </a:pathLst>
          </a:custGeom>
          <a:noFill/>
          <a:ln cap="flat" cmpd="sng" w="19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2" name="Google Shape;242;p10"/>
          <p:cNvSpPr/>
          <p:nvPr/>
        </p:nvSpPr>
        <p:spPr>
          <a:xfrm>
            <a:off x="3744467" y="1388363"/>
            <a:ext cx="111760" cy="38100"/>
          </a:xfrm>
          <a:custGeom>
            <a:rect b="b" l="l" r="r" t="t"/>
            <a:pathLst>
              <a:path extrusionOk="0" h="120000" w="120000">
                <a:moveTo>
                  <a:pt x="59727" y="0"/>
                </a:moveTo>
                <a:lnTo>
                  <a:pt x="36472" y="4705"/>
                </a:lnTo>
                <a:lnTo>
                  <a:pt x="17487" y="17549"/>
                </a:lnTo>
                <a:lnTo>
                  <a:pt x="4691" y="36617"/>
                </a:lnTo>
                <a:lnTo>
                  <a:pt x="0" y="60000"/>
                </a:lnTo>
                <a:lnTo>
                  <a:pt x="4691" y="83379"/>
                </a:lnTo>
                <a:lnTo>
                  <a:pt x="17487" y="102447"/>
                </a:lnTo>
                <a:lnTo>
                  <a:pt x="36472" y="115291"/>
                </a:lnTo>
                <a:lnTo>
                  <a:pt x="59727" y="120000"/>
                </a:lnTo>
                <a:lnTo>
                  <a:pt x="82981" y="115291"/>
                </a:lnTo>
                <a:lnTo>
                  <a:pt x="101965" y="102447"/>
                </a:lnTo>
                <a:lnTo>
                  <a:pt x="114762" y="83379"/>
                </a:lnTo>
                <a:lnTo>
                  <a:pt x="119454" y="60000"/>
                </a:lnTo>
                <a:lnTo>
                  <a:pt x="114762" y="36617"/>
                </a:lnTo>
                <a:lnTo>
                  <a:pt x="101965" y="17549"/>
                </a:lnTo>
                <a:lnTo>
                  <a:pt x="82981" y="4705"/>
                </a:lnTo>
                <a:lnTo>
                  <a:pt x="59727" y="0"/>
                </a:lnTo>
                <a:close/>
              </a:path>
            </a:pathLst>
          </a:custGeom>
          <a:solidFill>
            <a:srgbClr val="58585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3" name="Google Shape;243;p10"/>
          <p:cNvSpPr/>
          <p:nvPr/>
        </p:nvSpPr>
        <p:spPr>
          <a:xfrm>
            <a:off x="3744467" y="1408175"/>
            <a:ext cx="111760" cy="135890"/>
          </a:xfrm>
          <a:custGeom>
            <a:rect b="b" l="l" r="r" t="t"/>
            <a:pathLst>
              <a:path extrusionOk="0" h="120000" w="120000">
                <a:moveTo>
                  <a:pt x="0" y="119775"/>
                </a:moveTo>
                <a:lnTo>
                  <a:pt x="119453" y="119775"/>
                </a:lnTo>
                <a:lnTo>
                  <a:pt x="119453" y="0"/>
                </a:lnTo>
                <a:lnTo>
                  <a:pt x="0" y="0"/>
                </a:lnTo>
                <a:lnTo>
                  <a:pt x="0" y="119775"/>
                </a:lnTo>
                <a:close/>
              </a:path>
            </a:pathLst>
          </a:custGeom>
          <a:solidFill>
            <a:srgbClr val="58585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4" name="Google Shape;244;p10"/>
          <p:cNvSpPr/>
          <p:nvPr/>
        </p:nvSpPr>
        <p:spPr>
          <a:xfrm>
            <a:off x="3012948" y="1732775"/>
            <a:ext cx="438912" cy="340118"/>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5" name="Google Shape;245;p10"/>
          <p:cNvSpPr/>
          <p:nvPr/>
        </p:nvSpPr>
        <p:spPr>
          <a:xfrm>
            <a:off x="3154679" y="1690103"/>
            <a:ext cx="437387" cy="385457"/>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6" name="Google Shape;246;p10"/>
          <p:cNvSpPr/>
          <p:nvPr/>
        </p:nvSpPr>
        <p:spPr>
          <a:xfrm>
            <a:off x="3325367" y="1642872"/>
            <a:ext cx="541020" cy="441451"/>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7" name="Google Shape;247;p10"/>
          <p:cNvSpPr/>
          <p:nvPr/>
        </p:nvSpPr>
        <p:spPr>
          <a:xfrm>
            <a:off x="3928871" y="1734311"/>
            <a:ext cx="94615" cy="62865"/>
          </a:xfrm>
          <a:custGeom>
            <a:rect b="b" l="l" r="r" t="t"/>
            <a:pathLst>
              <a:path extrusionOk="0" h="120000" w="120000">
                <a:moveTo>
                  <a:pt x="59918" y="0"/>
                </a:moveTo>
                <a:lnTo>
                  <a:pt x="36626" y="4680"/>
                </a:lnTo>
                <a:lnTo>
                  <a:pt x="17576" y="17452"/>
                </a:lnTo>
                <a:lnTo>
                  <a:pt x="4718" y="36408"/>
                </a:lnTo>
                <a:lnTo>
                  <a:pt x="0" y="59635"/>
                </a:lnTo>
                <a:lnTo>
                  <a:pt x="4718" y="82864"/>
                </a:lnTo>
                <a:lnTo>
                  <a:pt x="17576" y="101817"/>
                </a:lnTo>
                <a:lnTo>
                  <a:pt x="36626" y="114592"/>
                </a:lnTo>
                <a:lnTo>
                  <a:pt x="59918" y="119274"/>
                </a:lnTo>
                <a:lnTo>
                  <a:pt x="83212" y="114592"/>
                </a:lnTo>
                <a:lnTo>
                  <a:pt x="102262" y="101817"/>
                </a:lnTo>
                <a:lnTo>
                  <a:pt x="115120" y="82864"/>
                </a:lnTo>
                <a:lnTo>
                  <a:pt x="119838" y="59635"/>
                </a:lnTo>
                <a:lnTo>
                  <a:pt x="115120" y="36408"/>
                </a:lnTo>
                <a:lnTo>
                  <a:pt x="102262" y="17454"/>
                </a:lnTo>
                <a:lnTo>
                  <a:pt x="83212" y="4680"/>
                </a:lnTo>
                <a:lnTo>
                  <a:pt x="59918" y="0"/>
                </a:lnTo>
                <a:close/>
              </a:path>
            </a:pathLst>
          </a:custGeom>
          <a:solidFill>
            <a:srgbClr val="58585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8" name="Google Shape;248;p10"/>
          <p:cNvSpPr/>
          <p:nvPr/>
        </p:nvSpPr>
        <p:spPr>
          <a:xfrm>
            <a:off x="3928871" y="1766316"/>
            <a:ext cx="94615" cy="315595"/>
          </a:xfrm>
          <a:custGeom>
            <a:rect b="b" l="l" r="r" t="t"/>
            <a:pathLst>
              <a:path extrusionOk="0" h="120000" w="120000">
                <a:moveTo>
                  <a:pt x="0" y="119951"/>
                </a:moveTo>
                <a:lnTo>
                  <a:pt x="119838" y="119951"/>
                </a:lnTo>
                <a:lnTo>
                  <a:pt x="119838" y="0"/>
                </a:lnTo>
                <a:lnTo>
                  <a:pt x="0" y="0"/>
                </a:lnTo>
                <a:lnTo>
                  <a:pt x="0" y="119951"/>
                </a:lnTo>
                <a:close/>
              </a:path>
            </a:pathLst>
          </a:custGeom>
          <a:solidFill>
            <a:srgbClr val="58585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9" name="Google Shape;249;p10"/>
          <p:cNvSpPr/>
          <p:nvPr/>
        </p:nvSpPr>
        <p:spPr>
          <a:xfrm>
            <a:off x="3665220" y="1511808"/>
            <a:ext cx="279400" cy="70485"/>
          </a:xfrm>
          <a:custGeom>
            <a:rect b="b" l="l" r="r" t="t"/>
            <a:pathLst>
              <a:path extrusionOk="0" h="120000" w="120000">
                <a:moveTo>
                  <a:pt x="59890" y="0"/>
                </a:moveTo>
                <a:lnTo>
                  <a:pt x="36587" y="4702"/>
                </a:lnTo>
                <a:lnTo>
                  <a:pt x="17549" y="17513"/>
                </a:lnTo>
                <a:lnTo>
                  <a:pt x="4709" y="36486"/>
                </a:lnTo>
                <a:lnTo>
                  <a:pt x="0" y="59674"/>
                </a:lnTo>
                <a:lnTo>
                  <a:pt x="4709" y="82864"/>
                </a:lnTo>
                <a:lnTo>
                  <a:pt x="17549" y="101837"/>
                </a:lnTo>
                <a:lnTo>
                  <a:pt x="36587" y="114648"/>
                </a:lnTo>
                <a:lnTo>
                  <a:pt x="59890" y="119351"/>
                </a:lnTo>
                <a:lnTo>
                  <a:pt x="83193" y="114648"/>
                </a:lnTo>
                <a:lnTo>
                  <a:pt x="102231" y="101837"/>
                </a:lnTo>
                <a:lnTo>
                  <a:pt x="115072" y="82864"/>
                </a:lnTo>
                <a:lnTo>
                  <a:pt x="119781" y="59674"/>
                </a:lnTo>
                <a:lnTo>
                  <a:pt x="115072" y="36486"/>
                </a:lnTo>
                <a:lnTo>
                  <a:pt x="102231" y="17512"/>
                </a:lnTo>
                <a:lnTo>
                  <a:pt x="83193" y="4702"/>
                </a:lnTo>
                <a:lnTo>
                  <a:pt x="59890" y="0"/>
                </a:lnTo>
                <a:close/>
              </a:path>
            </a:pathLst>
          </a:custGeom>
          <a:solidFill>
            <a:srgbClr val="2525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0" name="Google Shape;250;p10"/>
          <p:cNvSpPr/>
          <p:nvPr/>
        </p:nvSpPr>
        <p:spPr>
          <a:xfrm>
            <a:off x="3662171" y="1543811"/>
            <a:ext cx="280670" cy="538480"/>
          </a:xfrm>
          <a:custGeom>
            <a:rect b="b" l="l" r="r" t="t"/>
            <a:pathLst>
              <a:path extrusionOk="0" h="120000" w="120000">
                <a:moveTo>
                  <a:pt x="0" y="119886"/>
                </a:moveTo>
                <a:lnTo>
                  <a:pt x="119890" y="119886"/>
                </a:lnTo>
                <a:lnTo>
                  <a:pt x="119890" y="0"/>
                </a:lnTo>
                <a:lnTo>
                  <a:pt x="0" y="0"/>
                </a:lnTo>
                <a:lnTo>
                  <a:pt x="0" y="119886"/>
                </a:lnTo>
                <a:close/>
              </a:path>
            </a:pathLst>
          </a:custGeom>
          <a:solidFill>
            <a:srgbClr val="2525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1" name="Google Shape;251;p10"/>
          <p:cNvSpPr/>
          <p:nvPr/>
        </p:nvSpPr>
        <p:spPr>
          <a:xfrm>
            <a:off x="2972561" y="1727454"/>
            <a:ext cx="0" cy="335915"/>
          </a:xfrm>
          <a:custGeom>
            <a:rect b="b" l="l" r="r" t="t"/>
            <a:pathLst>
              <a:path extrusionOk="0" h="120000" w="120000">
                <a:moveTo>
                  <a:pt x="0" y="120000"/>
                </a:moveTo>
                <a:lnTo>
                  <a:pt x="0" y="0"/>
                </a:lnTo>
              </a:path>
            </a:pathLst>
          </a:custGeom>
          <a:noFill/>
          <a:ln cap="flat" cmpd="sng" w="19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2" name="Google Shape;252;p10"/>
          <p:cNvSpPr/>
          <p:nvPr/>
        </p:nvSpPr>
        <p:spPr>
          <a:xfrm>
            <a:off x="2975610" y="1518666"/>
            <a:ext cx="683260" cy="215900"/>
          </a:xfrm>
          <a:custGeom>
            <a:rect b="b" l="l" r="r" t="t"/>
            <a:pathLst>
              <a:path extrusionOk="0" h="120000" w="120000">
                <a:moveTo>
                  <a:pt x="0" y="119858"/>
                </a:moveTo>
                <a:lnTo>
                  <a:pt x="119955" y="0"/>
                </a:lnTo>
              </a:path>
            </a:pathLst>
          </a:custGeom>
          <a:noFill/>
          <a:ln cap="flat" cmpd="sng" w="19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3" name="Google Shape;253;p10"/>
          <p:cNvSpPr/>
          <p:nvPr/>
        </p:nvSpPr>
        <p:spPr>
          <a:xfrm>
            <a:off x="3646932" y="1318402"/>
            <a:ext cx="152400" cy="207645"/>
          </a:xfrm>
          <a:custGeom>
            <a:rect b="b" l="l" r="r" t="t"/>
            <a:pathLst>
              <a:path extrusionOk="0" h="120000" w="120000">
                <a:moveTo>
                  <a:pt x="120000" y="41972"/>
                </a:moveTo>
                <a:lnTo>
                  <a:pt x="119424" y="34003"/>
                </a:lnTo>
                <a:lnTo>
                  <a:pt x="118924" y="26054"/>
                </a:lnTo>
                <a:lnTo>
                  <a:pt x="118311" y="18120"/>
                </a:lnTo>
                <a:lnTo>
                  <a:pt x="111299" y="2265"/>
                </a:lnTo>
                <a:lnTo>
                  <a:pt x="109599" y="651"/>
                </a:lnTo>
                <a:lnTo>
                  <a:pt x="86541" y="521"/>
                </a:lnTo>
                <a:lnTo>
                  <a:pt x="62462" y="0"/>
                </a:lnTo>
                <a:lnTo>
                  <a:pt x="40425" y="207"/>
                </a:lnTo>
                <a:lnTo>
                  <a:pt x="7837" y="9293"/>
                </a:lnTo>
                <a:lnTo>
                  <a:pt x="1940" y="50669"/>
                </a:lnTo>
                <a:lnTo>
                  <a:pt x="1299" y="73679"/>
                </a:lnTo>
                <a:lnTo>
                  <a:pt x="659" y="96688"/>
                </a:lnTo>
                <a:lnTo>
                  <a:pt x="0" y="119697"/>
                </a:lnTo>
              </a:path>
            </a:pathLst>
          </a:custGeom>
          <a:noFill/>
          <a:ln cap="flat" cmpd="sng" w="15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4" name="Google Shape;254;p10"/>
          <p:cNvSpPr/>
          <p:nvPr/>
        </p:nvSpPr>
        <p:spPr>
          <a:xfrm>
            <a:off x="3648455" y="1498091"/>
            <a:ext cx="0" cy="145415"/>
          </a:xfrm>
          <a:custGeom>
            <a:rect b="b" l="l" r="r" t="t"/>
            <a:pathLst>
              <a:path extrusionOk="0" h="120000" w="120000">
                <a:moveTo>
                  <a:pt x="0" y="119791"/>
                </a:moveTo>
                <a:lnTo>
                  <a:pt x="0" y="0"/>
                </a:lnTo>
              </a:path>
            </a:pathLst>
          </a:custGeom>
          <a:noFill/>
          <a:ln cap="flat" cmpd="sng" w="15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5" name="Google Shape;255;p10"/>
          <p:cNvSpPr/>
          <p:nvPr/>
        </p:nvSpPr>
        <p:spPr>
          <a:xfrm>
            <a:off x="2162555" y="1720595"/>
            <a:ext cx="184785" cy="236220"/>
          </a:xfrm>
          <a:custGeom>
            <a:rect b="b" l="l" r="r" t="t"/>
            <a:pathLst>
              <a:path extrusionOk="0" h="120000" w="120000">
                <a:moveTo>
                  <a:pt x="59875" y="0"/>
                </a:moveTo>
                <a:lnTo>
                  <a:pt x="36567" y="4711"/>
                </a:lnTo>
                <a:lnTo>
                  <a:pt x="17535" y="17564"/>
                </a:lnTo>
                <a:lnTo>
                  <a:pt x="4704" y="36635"/>
                </a:lnTo>
                <a:lnTo>
                  <a:pt x="0" y="59999"/>
                </a:lnTo>
                <a:lnTo>
                  <a:pt x="4704" y="83364"/>
                </a:lnTo>
                <a:lnTo>
                  <a:pt x="17535" y="102435"/>
                </a:lnTo>
                <a:lnTo>
                  <a:pt x="36567" y="115288"/>
                </a:lnTo>
                <a:lnTo>
                  <a:pt x="59875" y="120000"/>
                </a:lnTo>
                <a:lnTo>
                  <a:pt x="83184" y="115288"/>
                </a:lnTo>
                <a:lnTo>
                  <a:pt x="102216" y="102435"/>
                </a:lnTo>
                <a:lnTo>
                  <a:pt x="115047" y="83364"/>
                </a:lnTo>
                <a:lnTo>
                  <a:pt x="119752" y="59999"/>
                </a:lnTo>
                <a:lnTo>
                  <a:pt x="115047" y="36635"/>
                </a:lnTo>
                <a:lnTo>
                  <a:pt x="102216" y="17564"/>
                </a:lnTo>
                <a:lnTo>
                  <a:pt x="83184" y="4711"/>
                </a:lnTo>
                <a:lnTo>
                  <a:pt x="59875" y="0"/>
                </a:lnTo>
                <a:close/>
              </a:path>
            </a:pathLst>
          </a:custGeom>
          <a:solidFill>
            <a:srgbClr val="387B2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6" name="Google Shape;256;p10"/>
          <p:cNvSpPr/>
          <p:nvPr/>
        </p:nvSpPr>
        <p:spPr>
          <a:xfrm>
            <a:off x="2256282" y="1852422"/>
            <a:ext cx="0" cy="226060"/>
          </a:xfrm>
          <a:custGeom>
            <a:rect b="b" l="l" r="r" t="t"/>
            <a:pathLst>
              <a:path extrusionOk="0" h="120000" w="120000">
                <a:moveTo>
                  <a:pt x="0" y="0"/>
                </a:moveTo>
                <a:lnTo>
                  <a:pt x="0" y="120000"/>
                </a:lnTo>
              </a:path>
            </a:pathLst>
          </a:custGeom>
          <a:noFill/>
          <a:ln cap="flat" cmpd="sng" w="19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7" name="Google Shape;257;p10"/>
          <p:cNvSpPr/>
          <p:nvPr/>
        </p:nvSpPr>
        <p:spPr>
          <a:xfrm>
            <a:off x="2382011" y="1720595"/>
            <a:ext cx="186055" cy="236220"/>
          </a:xfrm>
          <a:custGeom>
            <a:rect b="b" l="l" r="r" t="t"/>
            <a:pathLst>
              <a:path extrusionOk="0" h="120000" w="120000">
                <a:moveTo>
                  <a:pt x="59958" y="0"/>
                </a:moveTo>
                <a:lnTo>
                  <a:pt x="36629" y="4711"/>
                </a:lnTo>
                <a:lnTo>
                  <a:pt x="17569" y="17564"/>
                </a:lnTo>
                <a:lnTo>
                  <a:pt x="4714" y="36635"/>
                </a:lnTo>
                <a:lnTo>
                  <a:pt x="0" y="59999"/>
                </a:lnTo>
                <a:lnTo>
                  <a:pt x="4714" y="83364"/>
                </a:lnTo>
                <a:lnTo>
                  <a:pt x="17569" y="102435"/>
                </a:lnTo>
                <a:lnTo>
                  <a:pt x="36629" y="115288"/>
                </a:lnTo>
                <a:lnTo>
                  <a:pt x="59958" y="120000"/>
                </a:lnTo>
                <a:lnTo>
                  <a:pt x="83288" y="115288"/>
                </a:lnTo>
                <a:lnTo>
                  <a:pt x="102347" y="102435"/>
                </a:lnTo>
                <a:lnTo>
                  <a:pt x="115202" y="83364"/>
                </a:lnTo>
                <a:lnTo>
                  <a:pt x="119917" y="59999"/>
                </a:lnTo>
                <a:lnTo>
                  <a:pt x="115202" y="36635"/>
                </a:lnTo>
                <a:lnTo>
                  <a:pt x="102347" y="17564"/>
                </a:lnTo>
                <a:lnTo>
                  <a:pt x="83288" y="4711"/>
                </a:lnTo>
                <a:lnTo>
                  <a:pt x="59958" y="0"/>
                </a:lnTo>
                <a:close/>
              </a:path>
            </a:pathLst>
          </a:custGeom>
          <a:solidFill>
            <a:srgbClr val="387B2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8" name="Google Shape;258;p10"/>
          <p:cNvSpPr/>
          <p:nvPr/>
        </p:nvSpPr>
        <p:spPr>
          <a:xfrm>
            <a:off x="2475738" y="1852422"/>
            <a:ext cx="0" cy="226060"/>
          </a:xfrm>
          <a:custGeom>
            <a:rect b="b" l="l" r="r" t="t"/>
            <a:pathLst>
              <a:path extrusionOk="0" h="120000" w="120000">
                <a:moveTo>
                  <a:pt x="0" y="0"/>
                </a:moveTo>
                <a:lnTo>
                  <a:pt x="0" y="120000"/>
                </a:lnTo>
              </a:path>
            </a:pathLst>
          </a:custGeom>
          <a:noFill/>
          <a:ln cap="flat" cmpd="sng" w="19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9" name="Google Shape;259;p10"/>
          <p:cNvSpPr/>
          <p:nvPr/>
        </p:nvSpPr>
        <p:spPr>
          <a:xfrm>
            <a:off x="2602992" y="1720595"/>
            <a:ext cx="184785" cy="236220"/>
          </a:xfrm>
          <a:custGeom>
            <a:rect b="b" l="l" r="r" t="t"/>
            <a:pathLst>
              <a:path extrusionOk="0" h="120000" w="120000">
                <a:moveTo>
                  <a:pt x="59875" y="0"/>
                </a:moveTo>
                <a:lnTo>
                  <a:pt x="36567" y="4711"/>
                </a:lnTo>
                <a:lnTo>
                  <a:pt x="17535" y="17564"/>
                </a:lnTo>
                <a:lnTo>
                  <a:pt x="4704" y="36635"/>
                </a:lnTo>
                <a:lnTo>
                  <a:pt x="0" y="59999"/>
                </a:lnTo>
                <a:lnTo>
                  <a:pt x="4704" y="83364"/>
                </a:lnTo>
                <a:lnTo>
                  <a:pt x="17535" y="102435"/>
                </a:lnTo>
                <a:lnTo>
                  <a:pt x="36567" y="115288"/>
                </a:lnTo>
                <a:lnTo>
                  <a:pt x="59875" y="120000"/>
                </a:lnTo>
                <a:lnTo>
                  <a:pt x="83184" y="115288"/>
                </a:lnTo>
                <a:lnTo>
                  <a:pt x="102216" y="102435"/>
                </a:lnTo>
                <a:lnTo>
                  <a:pt x="115047" y="83364"/>
                </a:lnTo>
                <a:lnTo>
                  <a:pt x="119751" y="59999"/>
                </a:lnTo>
                <a:lnTo>
                  <a:pt x="115047" y="36635"/>
                </a:lnTo>
                <a:lnTo>
                  <a:pt x="102216" y="17564"/>
                </a:lnTo>
                <a:lnTo>
                  <a:pt x="83184" y="4711"/>
                </a:lnTo>
                <a:lnTo>
                  <a:pt x="59875" y="0"/>
                </a:lnTo>
                <a:close/>
              </a:path>
            </a:pathLst>
          </a:custGeom>
          <a:solidFill>
            <a:srgbClr val="387B2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0" name="Google Shape;260;p10"/>
          <p:cNvSpPr/>
          <p:nvPr/>
        </p:nvSpPr>
        <p:spPr>
          <a:xfrm>
            <a:off x="2695194" y="1852422"/>
            <a:ext cx="0" cy="226060"/>
          </a:xfrm>
          <a:custGeom>
            <a:rect b="b" l="l" r="r" t="t"/>
            <a:pathLst>
              <a:path extrusionOk="0" h="120000" w="120000">
                <a:moveTo>
                  <a:pt x="0" y="0"/>
                </a:moveTo>
                <a:lnTo>
                  <a:pt x="0" y="120000"/>
                </a:lnTo>
              </a:path>
            </a:pathLst>
          </a:custGeom>
          <a:noFill/>
          <a:ln cap="flat" cmpd="sng" w="19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1" name="Google Shape;261;p10"/>
          <p:cNvSpPr/>
          <p:nvPr/>
        </p:nvSpPr>
        <p:spPr>
          <a:xfrm>
            <a:off x="602995" y="1844936"/>
            <a:ext cx="766445" cy="73025"/>
          </a:xfrm>
          <a:custGeom>
            <a:rect b="b" l="l" r="r" t="t"/>
            <a:pathLst>
              <a:path extrusionOk="0" h="120000" w="120000">
                <a:moveTo>
                  <a:pt x="0" y="119569"/>
                </a:moveTo>
                <a:lnTo>
                  <a:pt x="119942" y="119569"/>
                </a:lnTo>
                <a:lnTo>
                  <a:pt x="119942" y="0"/>
                </a:lnTo>
                <a:lnTo>
                  <a:pt x="0" y="0"/>
                </a:lnTo>
                <a:lnTo>
                  <a:pt x="0" y="119569"/>
                </a:lnTo>
                <a:close/>
              </a:path>
            </a:pathLst>
          </a:custGeom>
          <a:solidFill>
            <a:srgbClr val="A6A6A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2" name="Google Shape;262;p10"/>
          <p:cNvSpPr/>
          <p:nvPr/>
        </p:nvSpPr>
        <p:spPr>
          <a:xfrm>
            <a:off x="3682746" y="4490465"/>
            <a:ext cx="1021080" cy="829310"/>
          </a:xfrm>
          <a:custGeom>
            <a:rect b="b" l="l" r="r" t="t"/>
            <a:pathLst>
              <a:path extrusionOk="0" h="120000" w="120000">
                <a:moveTo>
                  <a:pt x="59999" y="0"/>
                </a:moveTo>
                <a:lnTo>
                  <a:pt x="53865" y="309"/>
                </a:lnTo>
                <a:lnTo>
                  <a:pt x="47908" y="1218"/>
                </a:lnTo>
                <a:lnTo>
                  <a:pt x="42158" y="2696"/>
                </a:lnTo>
                <a:lnTo>
                  <a:pt x="36646" y="4712"/>
                </a:lnTo>
                <a:lnTo>
                  <a:pt x="31401" y="7238"/>
                </a:lnTo>
                <a:lnTo>
                  <a:pt x="26454" y="10242"/>
                </a:lnTo>
                <a:lnTo>
                  <a:pt x="21835" y="13694"/>
                </a:lnTo>
                <a:lnTo>
                  <a:pt x="17574" y="17565"/>
                </a:lnTo>
                <a:lnTo>
                  <a:pt x="13701" y="21825"/>
                </a:lnTo>
                <a:lnTo>
                  <a:pt x="10247" y="26442"/>
                </a:lnTo>
                <a:lnTo>
                  <a:pt x="7242" y="31388"/>
                </a:lnTo>
                <a:lnTo>
                  <a:pt x="4715" y="36631"/>
                </a:lnTo>
                <a:lnTo>
                  <a:pt x="2697" y="42142"/>
                </a:lnTo>
                <a:lnTo>
                  <a:pt x="1219" y="47891"/>
                </a:lnTo>
                <a:lnTo>
                  <a:pt x="309" y="53847"/>
                </a:lnTo>
                <a:lnTo>
                  <a:pt x="0" y="59981"/>
                </a:lnTo>
                <a:lnTo>
                  <a:pt x="309" y="66115"/>
                </a:lnTo>
                <a:lnTo>
                  <a:pt x="1219" y="72071"/>
                </a:lnTo>
                <a:lnTo>
                  <a:pt x="2697" y="77820"/>
                </a:lnTo>
                <a:lnTo>
                  <a:pt x="4715" y="83331"/>
                </a:lnTo>
                <a:lnTo>
                  <a:pt x="7242" y="88575"/>
                </a:lnTo>
                <a:lnTo>
                  <a:pt x="10247" y="93520"/>
                </a:lnTo>
                <a:lnTo>
                  <a:pt x="13701" y="98138"/>
                </a:lnTo>
                <a:lnTo>
                  <a:pt x="17574" y="102397"/>
                </a:lnTo>
                <a:lnTo>
                  <a:pt x="21835" y="106268"/>
                </a:lnTo>
                <a:lnTo>
                  <a:pt x="26454" y="109720"/>
                </a:lnTo>
                <a:lnTo>
                  <a:pt x="31401" y="112724"/>
                </a:lnTo>
                <a:lnTo>
                  <a:pt x="36646" y="115250"/>
                </a:lnTo>
                <a:lnTo>
                  <a:pt x="42158" y="117267"/>
                </a:lnTo>
                <a:lnTo>
                  <a:pt x="47908" y="118744"/>
                </a:lnTo>
                <a:lnTo>
                  <a:pt x="53865" y="119653"/>
                </a:lnTo>
                <a:lnTo>
                  <a:pt x="59999" y="119963"/>
                </a:lnTo>
                <a:lnTo>
                  <a:pt x="66134" y="119653"/>
                </a:lnTo>
                <a:lnTo>
                  <a:pt x="72091" y="118744"/>
                </a:lnTo>
                <a:lnTo>
                  <a:pt x="77841" y="117267"/>
                </a:lnTo>
                <a:lnTo>
                  <a:pt x="83353" y="115250"/>
                </a:lnTo>
                <a:lnTo>
                  <a:pt x="88598" y="112724"/>
                </a:lnTo>
                <a:lnTo>
                  <a:pt x="93545" y="109720"/>
                </a:lnTo>
                <a:lnTo>
                  <a:pt x="98164" y="106268"/>
                </a:lnTo>
                <a:lnTo>
                  <a:pt x="102425" y="102397"/>
                </a:lnTo>
                <a:lnTo>
                  <a:pt x="106298" y="98138"/>
                </a:lnTo>
                <a:lnTo>
                  <a:pt x="109752" y="93520"/>
                </a:lnTo>
                <a:lnTo>
                  <a:pt x="112757" y="88575"/>
                </a:lnTo>
                <a:lnTo>
                  <a:pt x="115284" y="83331"/>
                </a:lnTo>
                <a:lnTo>
                  <a:pt x="117302" y="77820"/>
                </a:lnTo>
                <a:lnTo>
                  <a:pt x="118780" y="72071"/>
                </a:lnTo>
                <a:lnTo>
                  <a:pt x="119690" y="66115"/>
                </a:lnTo>
                <a:lnTo>
                  <a:pt x="120000" y="59981"/>
                </a:lnTo>
                <a:lnTo>
                  <a:pt x="119690" y="53847"/>
                </a:lnTo>
                <a:lnTo>
                  <a:pt x="118780" y="47891"/>
                </a:lnTo>
                <a:lnTo>
                  <a:pt x="117302" y="42142"/>
                </a:lnTo>
                <a:lnTo>
                  <a:pt x="115284" y="36631"/>
                </a:lnTo>
                <a:lnTo>
                  <a:pt x="112757" y="31388"/>
                </a:lnTo>
                <a:lnTo>
                  <a:pt x="109752" y="26442"/>
                </a:lnTo>
                <a:lnTo>
                  <a:pt x="106298" y="21825"/>
                </a:lnTo>
                <a:lnTo>
                  <a:pt x="102425" y="17565"/>
                </a:lnTo>
                <a:lnTo>
                  <a:pt x="98164" y="13694"/>
                </a:lnTo>
                <a:lnTo>
                  <a:pt x="93545" y="10242"/>
                </a:lnTo>
                <a:lnTo>
                  <a:pt x="88598" y="7238"/>
                </a:lnTo>
                <a:lnTo>
                  <a:pt x="83353" y="4712"/>
                </a:lnTo>
                <a:lnTo>
                  <a:pt x="77841" y="2696"/>
                </a:lnTo>
                <a:lnTo>
                  <a:pt x="72091" y="1218"/>
                </a:lnTo>
                <a:lnTo>
                  <a:pt x="66134" y="309"/>
                </a:lnTo>
                <a:lnTo>
                  <a:pt x="59999"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3" name="Google Shape;263;p10"/>
          <p:cNvSpPr/>
          <p:nvPr/>
        </p:nvSpPr>
        <p:spPr>
          <a:xfrm>
            <a:off x="3682746" y="4490465"/>
            <a:ext cx="1021080" cy="829310"/>
          </a:xfrm>
          <a:custGeom>
            <a:rect b="b" l="l" r="r" t="t"/>
            <a:pathLst>
              <a:path extrusionOk="0" h="120000" w="120000">
                <a:moveTo>
                  <a:pt x="0" y="59981"/>
                </a:moveTo>
                <a:lnTo>
                  <a:pt x="309" y="53847"/>
                </a:lnTo>
                <a:lnTo>
                  <a:pt x="1219" y="47891"/>
                </a:lnTo>
                <a:lnTo>
                  <a:pt x="2697" y="42142"/>
                </a:lnTo>
                <a:lnTo>
                  <a:pt x="4715" y="36631"/>
                </a:lnTo>
                <a:lnTo>
                  <a:pt x="7242" y="31388"/>
                </a:lnTo>
                <a:lnTo>
                  <a:pt x="10247" y="26442"/>
                </a:lnTo>
                <a:lnTo>
                  <a:pt x="13701" y="21825"/>
                </a:lnTo>
                <a:lnTo>
                  <a:pt x="17574" y="17565"/>
                </a:lnTo>
                <a:lnTo>
                  <a:pt x="21835" y="13694"/>
                </a:lnTo>
                <a:lnTo>
                  <a:pt x="26454" y="10242"/>
                </a:lnTo>
                <a:lnTo>
                  <a:pt x="31401" y="7238"/>
                </a:lnTo>
                <a:lnTo>
                  <a:pt x="36646" y="4712"/>
                </a:lnTo>
                <a:lnTo>
                  <a:pt x="42158" y="2696"/>
                </a:lnTo>
                <a:lnTo>
                  <a:pt x="47908" y="1218"/>
                </a:lnTo>
                <a:lnTo>
                  <a:pt x="53865" y="309"/>
                </a:lnTo>
                <a:lnTo>
                  <a:pt x="59999" y="0"/>
                </a:lnTo>
                <a:lnTo>
                  <a:pt x="66134" y="309"/>
                </a:lnTo>
                <a:lnTo>
                  <a:pt x="72091" y="1218"/>
                </a:lnTo>
                <a:lnTo>
                  <a:pt x="77841" y="2696"/>
                </a:lnTo>
                <a:lnTo>
                  <a:pt x="83353" y="4712"/>
                </a:lnTo>
                <a:lnTo>
                  <a:pt x="88598" y="7238"/>
                </a:lnTo>
                <a:lnTo>
                  <a:pt x="93545" y="10242"/>
                </a:lnTo>
                <a:lnTo>
                  <a:pt x="98164" y="13694"/>
                </a:lnTo>
                <a:lnTo>
                  <a:pt x="102425" y="17565"/>
                </a:lnTo>
                <a:lnTo>
                  <a:pt x="106298" y="21825"/>
                </a:lnTo>
                <a:lnTo>
                  <a:pt x="109752" y="26442"/>
                </a:lnTo>
                <a:lnTo>
                  <a:pt x="112757" y="31388"/>
                </a:lnTo>
                <a:lnTo>
                  <a:pt x="115284" y="36631"/>
                </a:lnTo>
                <a:lnTo>
                  <a:pt x="117302" y="42142"/>
                </a:lnTo>
                <a:lnTo>
                  <a:pt x="118780" y="47891"/>
                </a:lnTo>
                <a:lnTo>
                  <a:pt x="119690" y="53847"/>
                </a:lnTo>
                <a:lnTo>
                  <a:pt x="120000" y="59981"/>
                </a:lnTo>
                <a:lnTo>
                  <a:pt x="119690" y="66115"/>
                </a:lnTo>
                <a:lnTo>
                  <a:pt x="118780" y="72071"/>
                </a:lnTo>
                <a:lnTo>
                  <a:pt x="117302" y="77820"/>
                </a:lnTo>
                <a:lnTo>
                  <a:pt x="115284" y="83331"/>
                </a:lnTo>
                <a:lnTo>
                  <a:pt x="112757" y="88575"/>
                </a:lnTo>
                <a:lnTo>
                  <a:pt x="109752" y="93520"/>
                </a:lnTo>
                <a:lnTo>
                  <a:pt x="106298" y="98138"/>
                </a:lnTo>
                <a:lnTo>
                  <a:pt x="102425" y="102397"/>
                </a:lnTo>
                <a:lnTo>
                  <a:pt x="98164" y="106268"/>
                </a:lnTo>
                <a:lnTo>
                  <a:pt x="93545" y="109720"/>
                </a:lnTo>
                <a:lnTo>
                  <a:pt x="88598" y="112724"/>
                </a:lnTo>
                <a:lnTo>
                  <a:pt x="83353" y="115250"/>
                </a:lnTo>
                <a:lnTo>
                  <a:pt x="77841" y="117267"/>
                </a:lnTo>
                <a:lnTo>
                  <a:pt x="72091" y="118744"/>
                </a:lnTo>
                <a:lnTo>
                  <a:pt x="66134" y="119653"/>
                </a:lnTo>
                <a:lnTo>
                  <a:pt x="59999" y="119963"/>
                </a:lnTo>
                <a:lnTo>
                  <a:pt x="53865" y="119653"/>
                </a:lnTo>
                <a:lnTo>
                  <a:pt x="47908" y="118744"/>
                </a:lnTo>
                <a:lnTo>
                  <a:pt x="42158" y="117267"/>
                </a:lnTo>
                <a:lnTo>
                  <a:pt x="36646" y="115250"/>
                </a:lnTo>
                <a:lnTo>
                  <a:pt x="31401" y="112724"/>
                </a:lnTo>
                <a:lnTo>
                  <a:pt x="26454" y="109720"/>
                </a:lnTo>
                <a:lnTo>
                  <a:pt x="21835" y="106268"/>
                </a:lnTo>
                <a:lnTo>
                  <a:pt x="17574" y="102397"/>
                </a:lnTo>
                <a:lnTo>
                  <a:pt x="13701" y="98138"/>
                </a:lnTo>
                <a:lnTo>
                  <a:pt x="10247" y="93520"/>
                </a:lnTo>
                <a:lnTo>
                  <a:pt x="7242" y="88575"/>
                </a:lnTo>
                <a:lnTo>
                  <a:pt x="4715" y="83331"/>
                </a:lnTo>
                <a:lnTo>
                  <a:pt x="2697" y="77820"/>
                </a:lnTo>
                <a:lnTo>
                  <a:pt x="1219" y="72071"/>
                </a:lnTo>
                <a:lnTo>
                  <a:pt x="309" y="66115"/>
                </a:lnTo>
                <a:lnTo>
                  <a:pt x="0" y="59981"/>
                </a:lnTo>
                <a:close/>
              </a:path>
            </a:pathLst>
          </a:custGeom>
          <a:noFill/>
          <a:ln cap="flat" cmpd="sng" w="38100">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4" name="Google Shape;264;p10"/>
          <p:cNvSpPr/>
          <p:nvPr/>
        </p:nvSpPr>
        <p:spPr>
          <a:xfrm>
            <a:off x="3941792" y="4508627"/>
            <a:ext cx="171450" cy="114300"/>
          </a:xfrm>
          <a:custGeom>
            <a:rect b="b" l="l" r="r" t="t"/>
            <a:pathLst>
              <a:path extrusionOk="0" h="120000" w="120000">
                <a:moveTo>
                  <a:pt x="97445" y="0"/>
                </a:moveTo>
                <a:lnTo>
                  <a:pt x="44800" y="16666"/>
                </a:lnTo>
                <a:lnTo>
                  <a:pt x="16345" y="33524"/>
                </a:lnTo>
                <a:lnTo>
                  <a:pt x="0" y="69149"/>
                </a:lnTo>
                <a:lnTo>
                  <a:pt x="10434" y="91666"/>
                </a:lnTo>
                <a:lnTo>
                  <a:pt x="26285" y="110882"/>
                </a:lnTo>
                <a:lnTo>
                  <a:pt x="42511" y="120000"/>
                </a:lnTo>
                <a:lnTo>
                  <a:pt x="61572" y="118345"/>
                </a:lnTo>
                <a:lnTo>
                  <a:pt x="84923" y="109166"/>
                </a:lnTo>
                <a:lnTo>
                  <a:pt x="105824" y="91537"/>
                </a:lnTo>
                <a:lnTo>
                  <a:pt x="117534" y="64533"/>
                </a:lnTo>
                <a:lnTo>
                  <a:pt x="119883" y="36843"/>
                </a:lnTo>
                <a:lnTo>
                  <a:pt x="117256" y="17215"/>
                </a:lnTo>
                <a:lnTo>
                  <a:pt x="109746" y="5113"/>
                </a:lnTo>
                <a:lnTo>
                  <a:pt x="97445"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5" name="Google Shape;265;p10"/>
          <p:cNvSpPr/>
          <p:nvPr/>
        </p:nvSpPr>
        <p:spPr>
          <a:xfrm>
            <a:off x="3837432" y="4690871"/>
            <a:ext cx="186055" cy="151130"/>
          </a:xfrm>
          <a:custGeom>
            <a:rect b="b" l="l" r="r" t="t"/>
            <a:pathLst>
              <a:path extrusionOk="0" h="120000" w="120000">
                <a:moveTo>
                  <a:pt x="59958" y="0"/>
                </a:moveTo>
                <a:lnTo>
                  <a:pt x="36629" y="4707"/>
                </a:lnTo>
                <a:lnTo>
                  <a:pt x="17569" y="17546"/>
                </a:lnTo>
                <a:lnTo>
                  <a:pt x="4714" y="36586"/>
                </a:lnTo>
                <a:lnTo>
                  <a:pt x="0" y="59898"/>
                </a:lnTo>
                <a:lnTo>
                  <a:pt x="4714" y="83212"/>
                </a:lnTo>
                <a:lnTo>
                  <a:pt x="17569" y="102252"/>
                </a:lnTo>
                <a:lnTo>
                  <a:pt x="36629" y="115090"/>
                </a:lnTo>
                <a:lnTo>
                  <a:pt x="59958" y="119798"/>
                </a:lnTo>
                <a:lnTo>
                  <a:pt x="83288" y="115090"/>
                </a:lnTo>
                <a:lnTo>
                  <a:pt x="102348" y="102251"/>
                </a:lnTo>
                <a:lnTo>
                  <a:pt x="115203" y="83212"/>
                </a:lnTo>
                <a:lnTo>
                  <a:pt x="119918" y="59898"/>
                </a:lnTo>
                <a:lnTo>
                  <a:pt x="115203" y="36586"/>
                </a:lnTo>
                <a:lnTo>
                  <a:pt x="102348" y="17545"/>
                </a:lnTo>
                <a:lnTo>
                  <a:pt x="83288" y="4707"/>
                </a:lnTo>
                <a:lnTo>
                  <a:pt x="5995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6" name="Google Shape;266;p10"/>
          <p:cNvSpPr/>
          <p:nvPr/>
        </p:nvSpPr>
        <p:spPr>
          <a:xfrm>
            <a:off x="3700412" y="4820411"/>
            <a:ext cx="80645" cy="151130"/>
          </a:xfrm>
          <a:custGeom>
            <a:rect b="b" l="l" r="r" t="t"/>
            <a:pathLst>
              <a:path extrusionOk="0" h="120000" w="120000">
                <a:moveTo>
                  <a:pt x="14908" y="0"/>
                </a:moveTo>
                <a:lnTo>
                  <a:pt x="4292" y="5134"/>
                </a:lnTo>
                <a:lnTo>
                  <a:pt x="285" y="18617"/>
                </a:lnTo>
                <a:lnTo>
                  <a:pt x="0" y="38244"/>
                </a:lnTo>
                <a:lnTo>
                  <a:pt x="546" y="61814"/>
                </a:lnTo>
                <a:lnTo>
                  <a:pt x="0" y="84871"/>
                </a:lnTo>
                <a:lnTo>
                  <a:pt x="285" y="103323"/>
                </a:lnTo>
                <a:lnTo>
                  <a:pt x="4292" y="115517"/>
                </a:lnTo>
                <a:lnTo>
                  <a:pt x="14908" y="119798"/>
                </a:lnTo>
                <a:lnTo>
                  <a:pt x="39695" y="114962"/>
                </a:lnTo>
                <a:lnTo>
                  <a:pt x="74883" y="102139"/>
                </a:lnTo>
                <a:lnTo>
                  <a:pt x="106352" y="83170"/>
                </a:lnTo>
                <a:lnTo>
                  <a:pt x="119979" y="59898"/>
                </a:lnTo>
                <a:lnTo>
                  <a:pt x="106352" y="36543"/>
                </a:lnTo>
                <a:lnTo>
                  <a:pt x="74883" y="17432"/>
                </a:lnTo>
                <a:lnTo>
                  <a:pt x="39695" y="4579"/>
                </a:lnTo>
                <a:lnTo>
                  <a:pt x="1490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7" name="Google Shape;267;p10"/>
          <p:cNvSpPr/>
          <p:nvPr/>
        </p:nvSpPr>
        <p:spPr>
          <a:xfrm>
            <a:off x="3855720" y="5091684"/>
            <a:ext cx="186055" cy="151130"/>
          </a:xfrm>
          <a:custGeom>
            <a:rect b="b" l="l" r="r" t="t"/>
            <a:pathLst>
              <a:path extrusionOk="0" h="120000" w="120000">
                <a:moveTo>
                  <a:pt x="59958" y="0"/>
                </a:moveTo>
                <a:lnTo>
                  <a:pt x="36629" y="4707"/>
                </a:lnTo>
                <a:lnTo>
                  <a:pt x="17569" y="17546"/>
                </a:lnTo>
                <a:lnTo>
                  <a:pt x="4714" y="36586"/>
                </a:lnTo>
                <a:lnTo>
                  <a:pt x="0" y="59899"/>
                </a:lnTo>
                <a:lnTo>
                  <a:pt x="4714" y="83212"/>
                </a:lnTo>
                <a:lnTo>
                  <a:pt x="17569" y="102252"/>
                </a:lnTo>
                <a:lnTo>
                  <a:pt x="36629" y="115090"/>
                </a:lnTo>
                <a:lnTo>
                  <a:pt x="59958" y="119799"/>
                </a:lnTo>
                <a:lnTo>
                  <a:pt x="83288" y="115090"/>
                </a:lnTo>
                <a:lnTo>
                  <a:pt x="102348" y="102252"/>
                </a:lnTo>
                <a:lnTo>
                  <a:pt x="115203" y="83212"/>
                </a:lnTo>
                <a:lnTo>
                  <a:pt x="119918" y="59899"/>
                </a:lnTo>
                <a:lnTo>
                  <a:pt x="115203" y="36586"/>
                </a:lnTo>
                <a:lnTo>
                  <a:pt x="102348" y="17546"/>
                </a:lnTo>
                <a:lnTo>
                  <a:pt x="83288" y="4707"/>
                </a:lnTo>
                <a:lnTo>
                  <a:pt x="5995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8" name="Google Shape;268;p10"/>
          <p:cNvSpPr/>
          <p:nvPr/>
        </p:nvSpPr>
        <p:spPr>
          <a:xfrm>
            <a:off x="4172203" y="5252463"/>
            <a:ext cx="183515" cy="59690"/>
          </a:xfrm>
          <a:custGeom>
            <a:rect b="b" l="l" r="r" t="t"/>
            <a:pathLst>
              <a:path extrusionOk="0" h="120000" w="120000">
                <a:moveTo>
                  <a:pt x="79745" y="0"/>
                </a:moveTo>
                <a:lnTo>
                  <a:pt x="33049" y="22444"/>
                </a:lnTo>
                <a:lnTo>
                  <a:pt x="3884" y="90527"/>
                </a:lnTo>
                <a:lnTo>
                  <a:pt x="0" y="112599"/>
                </a:lnTo>
                <a:lnTo>
                  <a:pt x="4724" y="118912"/>
                </a:lnTo>
                <a:lnTo>
                  <a:pt x="17117" y="116174"/>
                </a:lnTo>
                <a:lnTo>
                  <a:pt x="101969" y="75547"/>
                </a:lnTo>
                <a:lnTo>
                  <a:pt x="115293" y="65879"/>
                </a:lnTo>
                <a:lnTo>
                  <a:pt x="120000" y="54896"/>
                </a:lnTo>
                <a:lnTo>
                  <a:pt x="114419" y="37460"/>
                </a:lnTo>
                <a:lnTo>
                  <a:pt x="100142" y="15737"/>
                </a:lnTo>
                <a:lnTo>
                  <a:pt x="79745"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9" name="Google Shape;269;p10"/>
          <p:cNvSpPr/>
          <p:nvPr/>
        </p:nvSpPr>
        <p:spPr>
          <a:xfrm>
            <a:off x="4163567" y="4594859"/>
            <a:ext cx="47625" cy="38100"/>
          </a:xfrm>
          <a:custGeom>
            <a:rect b="b" l="l" r="r" t="t"/>
            <a:pathLst>
              <a:path extrusionOk="0" h="120000" w="120000">
                <a:moveTo>
                  <a:pt x="59520" y="0"/>
                </a:moveTo>
                <a:lnTo>
                  <a:pt x="36313" y="4705"/>
                </a:lnTo>
                <a:lnTo>
                  <a:pt x="17398" y="17549"/>
                </a:lnTo>
                <a:lnTo>
                  <a:pt x="4663" y="36617"/>
                </a:lnTo>
                <a:lnTo>
                  <a:pt x="0" y="60000"/>
                </a:lnTo>
                <a:lnTo>
                  <a:pt x="4663" y="83379"/>
                </a:lnTo>
                <a:lnTo>
                  <a:pt x="17398" y="102447"/>
                </a:lnTo>
                <a:lnTo>
                  <a:pt x="36313" y="115291"/>
                </a:lnTo>
                <a:lnTo>
                  <a:pt x="59520" y="120000"/>
                </a:lnTo>
                <a:lnTo>
                  <a:pt x="82723" y="115291"/>
                </a:lnTo>
                <a:lnTo>
                  <a:pt x="101639" y="102447"/>
                </a:lnTo>
                <a:lnTo>
                  <a:pt x="114373" y="83379"/>
                </a:lnTo>
                <a:lnTo>
                  <a:pt x="119040" y="60000"/>
                </a:lnTo>
                <a:lnTo>
                  <a:pt x="114373" y="36617"/>
                </a:lnTo>
                <a:lnTo>
                  <a:pt x="101639" y="17549"/>
                </a:lnTo>
                <a:lnTo>
                  <a:pt x="82723" y="4705"/>
                </a:lnTo>
                <a:lnTo>
                  <a:pt x="5952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0" name="Google Shape;270;p10"/>
          <p:cNvSpPr/>
          <p:nvPr/>
        </p:nvSpPr>
        <p:spPr>
          <a:xfrm>
            <a:off x="4425696" y="4980432"/>
            <a:ext cx="93345" cy="74930"/>
          </a:xfrm>
          <a:custGeom>
            <a:rect b="b" l="l" r="r" t="t"/>
            <a:pathLst>
              <a:path extrusionOk="0" h="120000" w="120000">
                <a:moveTo>
                  <a:pt x="59753" y="0"/>
                </a:moveTo>
                <a:lnTo>
                  <a:pt x="36504" y="4708"/>
                </a:lnTo>
                <a:lnTo>
                  <a:pt x="17509" y="17541"/>
                </a:lnTo>
                <a:lnTo>
                  <a:pt x="4698" y="36553"/>
                </a:lnTo>
                <a:lnTo>
                  <a:pt x="0" y="59797"/>
                </a:lnTo>
                <a:lnTo>
                  <a:pt x="4698" y="83040"/>
                </a:lnTo>
                <a:lnTo>
                  <a:pt x="17509" y="102051"/>
                </a:lnTo>
                <a:lnTo>
                  <a:pt x="36504" y="114884"/>
                </a:lnTo>
                <a:lnTo>
                  <a:pt x="59753" y="119594"/>
                </a:lnTo>
                <a:lnTo>
                  <a:pt x="83004" y="114884"/>
                </a:lnTo>
                <a:lnTo>
                  <a:pt x="101999" y="102051"/>
                </a:lnTo>
                <a:lnTo>
                  <a:pt x="114810" y="83040"/>
                </a:lnTo>
                <a:lnTo>
                  <a:pt x="119508" y="59797"/>
                </a:lnTo>
                <a:lnTo>
                  <a:pt x="114810" y="36553"/>
                </a:lnTo>
                <a:lnTo>
                  <a:pt x="101999" y="17541"/>
                </a:lnTo>
                <a:lnTo>
                  <a:pt x="83004" y="4708"/>
                </a:lnTo>
                <a:lnTo>
                  <a:pt x="59753"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1" name="Google Shape;271;p10"/>
          <p:cNvSpPr/>
          <p:nvPr/>
        </p:nvSpPr>
        <p:spPr>
          <a:xfrm>
            <a:off x="4575047" y="4835652"/>
            <a:ext cx="93345" cy="74930"/>
          </a:xfrm>
          <a:custGeom>
            <a:rect b="b" l="l" r="r" t="t"/>
            <a:pathLst>
              <a:path extrusionOk="0" h="120000" w="120000">
                <a:moveTo>
                  <a:pt x="59753" y="0"/>
                </a:moveTo>
                <a:lnTo>
                  <a:pt x="36504" y="4708"/>
                </a:lnTo>
                <a:lnTo>
                  <a:pt x="17509" y="17541"/>
                </a:lnTo>
                <a:lnTo>
                  <a:pt x="4698" y="36553"/>
                </a:lnTo>
                <a:lnTo>
                  <a:pt x="0" y="59795"/>
                </a:lnTo>
                <a:lnTo>
                  <a:pt x="4698" y="83040"/>
                </a:lnTo>
                <a:lnTo>
                  <a:pt x="17509" y="102051"/>
                </a:lnTo>
                <a:lnTo>
                  <a:pt x="36504" y="114884"/>
                </a:lnTo>
                <a:lnTo>
                  <a:pt x="59753" y="119593"/>
                </a:lnTo>
                <a:lnTo>
                  <a:pt x="83004" y="114884"/>
                </a:lnTo>
                <a:lnTo>
                  <a:pt x="101999" y="102051"/>
                </a:lnTo>
                <a:lnTo>
                  <a:pt x="114810" y="83040"/>
                </a:lnTo>
                <a:lnTo>
                  <a:pt x="119508" y="59795"/>
                </a:lnTo>
                <a:lnTo>
                  <a:pt x="114810" y="36553"/>
                </a:lnTo>
                <a:lnTo>
                  <a:pt x="101999" y="17541"/>
                </a:lnTo>
                <a:lnTo>
                  <a:pt x="83004" y="4708"/>
                </a:lnTo>
                <a:lnTo>
                  <a:pt x="59753"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2" name="Google Shape;272;p10"/>
          <p:cNvSpPr/>
          <p:nvPr/>
        </p:nvSpPr>
        <p:spPr>
          <a:xfrm>
            <a:off x="4485132" y="4890515"/>
            <a:ext cx="93345" cy="74930"/>
          </a:xfrm>
          <a:custGeom>
            <a:rect b="b" l="l" r="r" t="t"/>
            <a:pathLst>
              <a:path extrusionOk="0" h="120000" w="120000">
                <a:moveTo>
                  <a:pt x="59753" y="0"/>
                </a:moveTo>
                <a:lnTo>
                  <a:pt x="36504" y="4708"/>
                </a:lnTo>
                <a:lnTo>
                  <a:pt x="17509" y="17541"/>
                </a:lnTo>
                <a:lnTo>
                  <a:pt x="4698" y="36553"/>
                </a:lnTo>
                <a:lnTo>
                  <a:pt x="0" y="59795"/>
                </a:lnTo>
                <a:lnTo>
                  <a:pt x="4698" y="83040"/>
                </a:lnTo>
                <a:lnTo>
                  <a:pt x="17509" y="102051"/>
                </a:lnTo>
                <a:lnTo>
                  <a:pt x="36504" y="114884"/>
                </a:lnTo>
                <a:lnTo>
                  <a:pt x="59753" y="119593"/>
                </a:lnTo>
                <a:lnTo>
                  <a:pt x="83004" y="114884"/>
                </a:lnTo>
                <a:lnTo>
                  <a:pt x="101999" y="102051"/>
                </a:lnTo>
                <a:lnTo>
                  <a:pt x="114810" y="83040"/>
                </a:lnTo>
                <a:lnTo>
                  <a:pt x="119508" y="59795"/>
                </a:lnTo>
                <a:lnTo>
                  <a:pt x="114810" y="36553"/>
                </a:lnTo>
                <a:lnTo>
                  <a:pt x="101999" y="17541"/>
                </a:lnTo>
                <a:lnTo>
                  <a:pt x="83004" y="4708"/>
                </a:lnTo>
                <a:lnTo>
                  <a:pt x="59753"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3" name="Google Shape;273;p10"/>
          <p:cNvSpPr/>
          <p:nvPr/>
        </p:nvSpPr>
        <p:spPr>
          <a:xfrm>
            <a:off x="3738371" y="4994147"/>
            <a:ext cx="47625" cy="36830"/>
          </a:xfrm>
          <a:custGeom>
            <a:rect b="b" l="l" r="r" t="t"/>
            <a:pathLst>
              <a:path extrusionOk="0" h="120000" w="120000">
                <a:moveTo>
                  <a:pt x="59520" y="0"/>
                </a:moveTo>
                <a:lnTo>
                  <a:pt x="36313" y="4652"/>
                </a:lnTo>
                <a:lnTo>
                  <a:pt x="17398" y="17376"/>
                </a:lnTo>
                <a:lnTo>
                  <a:pt x="4663" y="36310"/>
                </a:lnTo>
                <a:lnTo>
                  <a:pt x="0" y="59584"/>
                </a:lnTo>
                <a:lnTo>
                  <a:pt x="4663" y="82861"/>
                </a:lnTo>
                <a:lnTo>
                  <a:pt x="17398" y="101792"/>
                </a:lnTo>
                <a:lnTo>
                  <a:pt x="36313" y="114519"/>
                </a:lnTo>
                <a:lnTo>
                  <a:pt x="59520" y="119172"/>
                </a:lnTo>
                <a:lnTo>
                  <a:pt x="82723" y="114519"/>
                </a:lnTo>
                <a:lnTo>
                  <a:pt x="101639" y="101795"/>
                </a:lnTo>
                <a:lnTo>
                  <a:pt x="114373" y="82861"/>
                </a:lnTo>
                <a:lnTo>
                  <a:pt x="119037" y="59584"/>
                </a:lnTo>
                <a:lnTo>
                  <a:pt x="114373" y="36310"/>
                </a:lnTo>
                <a:lnTo>
                  <a:pt x="101639" y="17379"/>
                </a:lnTo>
                <a:lnTo>
                  <a:pt x="82723" y="4652"/>
                </a:lnTo>
                <a:lnTo>
                  <a:pt x="5952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4" name="Google Shape;274;p10"/>
          <p:cNvSpPr/>
          <p:nvPr/>
        </p:nvSpPr>
        <p:spPr>
          <a:xfrm>
            <a:off x="4317491" y="4937759"/>
            <a:ext cx="93345" cy="76200"/>
          </a:xfrm>
          <a:custGeom>
            <a:rect b="b" l="l" r="r" t="t"/>
            <a:pathLst>
              <a:path extrusionOk="0" h="120000" w="120000">
                <a:moveTo>
                  <a:pt x="59755" y="0"/>
                </a:moveTo>
                <a:lnTo>
                  <a:pt x="36504" y="4705"/>
                </a:lnTo>
                <a:lnTo>
                  <a:pt x="17509" y="17549"/>
                </a:lnTo>
                <a:lnTo>
                  <a:pt x="4698" y="36617"/>
                </a:lnTo>
                <a:lnTo>
                  <a:pt x="0" y="60000"/>
                </a:lnTo>
                <a:lnTo>
                  <a:pt x="4698" y="83381"/>
                </a:lnTo>
                <a:lnTo>
                  <a:pt x="17509" y="102448"/>
                </a:lnTo>
                <a:lnTo>
                  <a:pt x="36504" y="115292"/>
                </a:lnTo>
                <a:lnTo>
                  <a:pt x="59755" y="120000"/>
                </a:lnTo>
                <a:lnTo>
                  <a:pt x="83004" y="115292"/>
                </a:lnTo>
                <a:lnTo>
                  <a:pt x="101999" y="102448"/>
                </a:lnTo>
                <a:lnTo>
                  <a:pt x="114810" y="83381"/>
                </a:lnTo>
                <a:lnTo>
                  <a:pt x="119508" y="60000"/>
                </a:lnTo>
                <a:lnTo>
                  <a:pt x="114810" y="36617"/>
                </a:lnTo>
                <a:lnTo>
                  <a:pt x="101999" y="17549"/>
                </a:lnTo>
                <a:lnTo>
                  <a:pt x="83004" y="4705"/>
                </a:lnTo>
                <a:lnTo>
                  <a:pt x="5975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5" name="Google Shape;275;p10"/>
          <p:cNvSpPr/>
          <p:nvPr/>
        </p:nvSpPr>
        <p:spPr>
          <a:xfrm>
            <a:off x="4011167" y="4815840"/>
            <a:ext cx="123825" cy="109855"/>
          </a:xfrm>
          <a:custGeom>
            <a:rect b="b" l="l" r="r" t="t"/>
            <a:pathLst>
              <a:path extrusionOk="0" h="120000" w="120000">
                <a:moveTo>
                  <a:pt x="59815" y="0"/>
                </a:moveTo>
                <a:lnTo>
                  <a:pt x="36553" y="4701"/>
                </a:lnTo>
                <a:lnTo>
                  <a:pt x="17537" y="17531"/>
                </a:lnTo>
                <a:lnTo>
                  <a:pt x="4706" y="36578"/>
                </a:lnTo>
                <a:lnTo>
                  <a:pt x="0" y="59931"/>
                </a:lnTo>
                <a:lnTo>
                  <a:pt x="4706" y="83282"/>
                </a:lnTo>
                <a:lnTo>
                  <a:pt x="17537" y="102330"/>
                </a:lnTo>
                <a:lnTo>
                  <a:pt x="36553" y="115159"/>
                </a:lnTo>
                <a:lnTo>
                  <a:pt x="59815" y="119862"/>
                </a:lnTo>
                <a:lnTo>
                  <a:pt x="83076" y="115159"/>
                </a:lnTo>
                <a:lnTo>
                  <a:pt x="102091" y="102330"/>
                </a:lnTo>
                <a:lnTo>
                  <a:pt x="114922" y="83282"/>
                </a:lnTo>
                <a:lnTo>
                  <a:pt x="119630" y="59931"/>
                </a:lnTo>
                <a:lnTo>
                  <a:pt x="114922" y="36578"/>
                </a:lnTo>
                <a:lnTo>
                  <a:pt x="102091" y="17531"/>
                </a:lnTo>
                <a:lnTo>
                  <a:pt x="83076" y="4701"/>
                </a:lnTo>
                <a:lnTo>
                  <a:pt x="5981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6" name="Google Shape;276;p10"/>
          <p:cNvSpPr/>
          <p:nvPr/>
        </p:nvSpPr>
        <p:spPr>
          <a:xfrm>
            <a:off x="4497323" y="4806696"/>
            <a:ext cx="93345" cy="74930"/>
          </a:xfrm>
          <a:custGeom>
            <a:rect b="b" l="l" r="r" t="t"/>
            <a:pathLst>
              <a:path extrusionOk="0" h="120000" w="120000">
                <a:moveTo>
                  <a:pt x="59753" y="0"/>
                </a:moveTo>
                <a:lnTo>
                  <a:pt x="36504" y="4708"/>
                </a:lnTo>
                <a:lnTo>
                  <a:pt x="17509" y="17541"/>
                </a:lnTo>
                <a:lnTo>
                  <a:pt x="4698" y="36553"/>
                </a:lnTo>
                <a:lnTo>
                  <a:pt x="0" y="59795"/>
                </a:lnTo>
                <a:lnTo>
                  <a:pt x="4698" y="83040"/>
                </a:lnTo>
                <a:lnTo>
                  <a:pt x="17509" y="102051"/>
                </a:lnTo>
                <a:lnTo>
                  <a:pt x="36504" y="114884"/>
                </a:lnTo>
                <a:lnTo>
                  <a:pt x="59753" y="119593"/>
                </a:lnTo>
                <a:lnTo>
                  <a:pt x="83004" y="114884"/>
                </a:lnTo>
                <a:lnTo>
                  <a:pt x="101999" y="102051"/>
                </a:lnTo>
                <a:lnTo>
                  <a:pt x="114810" y="83040"/>
                </a:lnTo>
                <a:lnTo>
                  <a:pt x="119508" y="59795"/>
                </a:lnTo>
                <a:lnTo>
                  <a:pt x="114810" y="36553"/>
                </a:lnTo>
                <a:lnTo>
                  <a:pt x="101999" y="17541"/>
                </a:lnTo>
                <a:lnTo>
                  <a:pt x="83004" y="4708"/>
                </a:lnTo>
                <a:lnTo>
                  <a:pt x="59753"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7" name="Google Shape;277;p10"/>
          <p:cNvSpPr/>
          <p:nvPr/>
        </p:nvSpPr>
        <p:spPr>
          <a:xfrm>
            <a:off x="4427220" y="4863084"/>
            <a:ext cx="250190" cy="177165"/>
          </a:xfrm>
          <a:custGeom>
            <a:rect b="b" l="l" r="r" t="t"/>
            <a:pathLst>
              <a:path extrusionOk="0" h="120000" w="120000">
                <a:moveTo>
                  <a:pt x="59938" y="0"/>
                </a:moveTo>
                <a:lnTo>
                  <a:pt x="36619" y="4709"/>
                </a:lnTo>
                <a:lnTo>
                  <a:pt x="17565" y="17548"/>
                </a:lnTo>
                <a:lnTo>
                  <a:pt x="4713" y="36580"/>
                </a:lnTo>
                <a:lnTo>
                  <a:pt x="0" y="59871"/>
                </a:lnTo>
                <a:lnTo>
                  <a:pt x="4713" y="83161"/>
                </a:lnTo>
                <a:lnTo>
                  <a:pt x="17565" y="102194"/>
                </a:lnTo>
                <a:lnTo>
                  <a:pt x="36619" y="115032"/>
                </a:lnTo>
                <a:lnTo>
                  <a:pt x="59938" y="119742"/>
                </a:lnTo>
                <a:lnTo>
                  <a:pt x="83258" y="115032"/>
                </a:lnTo>
                <a:lnTo>
                  <a:pt x="102312" y="102194"/>
                </a:lnTo>
                <a:lnTo>
                  <a:pt x="115164" y="83161"/>
                </a:lnTo>
                <a:lnTo>
                  <a:pt x="119878" y="59871"/>
                </a:lnTo>
                <a:lnTo>
                  <a:pt x="115164" y="36580"/>
                </a:lnTo>
                <a:lnTo>
                  <a:pt x="102312" y="17548"/>
                </a:lnTo>
                <a:lnTo>
                  <a:pt x="83258" y="4709"/>
                </a:lnTo>
                <a:lnTo>
                  <a:pt x="59938"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8" name="Google Shape;278;p10"/>
          <p:cNvSpPr/>
          <p:nvPr/>
        </p:nvSpPr>
        <p:spPr>
          <a:xfrm>
            <a:off x="4457700" y="5026152"/>
            <a:ext cx="93345" cy="74930"/>
          </a:xfrm>
          <a:custGeom>
            <a:rect b="b" l="l" r="r" t="t"/>
            <a:pathLst>
              <a:path extrusionOk="0" h="120000" w="120000">
                <a:moveTo>
                  <a:pt x="59755" y="0"/>
                </a:moveTo>
                <a:lnTo>
                  <a:pt x="36504" y="4708"/>
                </a:lnTo>
                <a:lnTo>
                  <a:pt x="17509" y="17541"/>
                </a:lnTo>
                <a:lnTo>
                  <a:pt x="4698" y="36553"/>
                </a:lnTo>
                <a:lnTo>
                  <a:pt x="0" y="59795"/>
                </a:lnTo>
                <a:lnTo>
                  <a:pt x="4698" y="83040"/>
                </a:lnTo>
                <a:lnTo>
                  <a:pt x="17509" y="102051"/>
                </a:lnTo>
                <a:lnTo>
                  <a:pt x="36504" y="114884"/>
                </a:lnTo>
                <a:lnTo>
                  <a:pt x="59755" y="119593"/>
                </a:lnTo>
                <a:lnTo>
                  <a:pt x="83004" y="114884"/>
                </a:lnTo>
                <a:lnTo>
                  <a:pt x="101999" y="102051"/>
                </a:lnTo>
                <a:lnTo>
                  <a:pt x="114810" y="83040"/>
                </a:lnTo>
                <a:lnTo>
                  <a:pt x="119508" y="59795"/>
                </a:lnTo>
                <a:lnTo>
                  <a:pt x="114810" y="36553"/>
                </a:lnTo>
                <a:lnTo>
                  <a:pt x="101999" y="17541"/>
                </a:lnTo>
                <a:lnTo>
                  <a:pt x="83004" y="4708"/>
                </a:lnTo>
                <a:lnTo>
                  <a:pt x="5975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9" name="Google Shape;279;p10"/>
          <p:cNvSpPr/>
          <p:nvPr/>
        </p:nvSpPr>
        <p:spPr>
          <a:xfrm>
            <a:off x="4363211" y="4966715"/>
            <a:ext cx="186055" cy="151130"/>
          </a:xfrm>
          <a:custGeom>
            <a:rect b="b" l="l" r="r" t="t"/>
            <a:pathLst>
              <a:path extrusionOk="0" h="120000" w="120000">
                <a:moveTo>
                  <a:pt x="59958" y="0"/>
                </a:moveTo>
                <a:lnTo>
                  <a:pt x="36629" y="4707"/>
                </a:lnTo>
                <a:lnTo>
                  <a:pt x="17569" y="17545"/>
                </a:lnTo>
                <a:lnTo>
                  <a:pt x="4714" y="36586"/>
                </a:lnTo>
                <a:lnTo>
                  <a:pt x="0" y="59898"/>
                </a:lnTo>
                <a:lnTo>
                  <a:pt x="4714" y="83212"/>
                </a:lnTo>
                <a:lnTo>
                  <a:pt x="17569" y="102251"/>
                </a:lnTo>
                <a:lnTo>
                  <a:pt x="36629" y="115090"/>
                </a:lnTo>
                <a:lnTo>
                  <a:pt x="59958" y="119798"/>
                </a:lnTo>
                <a:lnTo>
                  <a:pt x="83288" y="115090"/>
                </a:lnTo>
                <a:lnTo>
                  <a:pt x="102348" y="102251"/>
                </a:lnTo>
                <a:lnTo>
                  <a:pt x="115203" y="83212"/>
                </a:lnTo>
                <a:lnTo>
                  <a:pt x="119918" y="59898"/>
                </a:lnTo>
                <a:lnTo>
                  <a:pt x="115203" y="36586"/>
                </a:lnTo>
                <a:lnTo>
                  <a:pt x="102348" y="17545"/>
                </a:lnTo>
                <a:lnTo>
                  <a:pt x="83288" y="4707"/>
                </a:lnTo>
                <a:lnTo>
                  <a:pt x="59958"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0" name="Google Shape;280;p10"/>
          <p:cNvSpPr/>
          <p:nvPr/>
        </p:nvSpPr>
        <p:spPr>
          <a:xfrm>
            <a:off x="4513532" y="5079958"/>
            <a:ext cx="118110" cy="143510"/>
          </a:xfrm>
          <a:custGeom>
            <a:rect b="b" l="l" r="r" t="t"/>
            <a:pathLst>
              <a:path extrusionOk="0" h="120000" w="120000">
                <a:moveTo>
                  <a:pt x="102485" y="0"/>
                </a:moveTo>
                <a:lnTo>
                  <a:pt x="42618" y="11571"/>
                </a:lnTo>
                <a:lnTo>
                  <a:pt x="1690" y="57080"/>
                </a:lnTo>
                <a:lnTo>
                  <a:pt x="0" y="84937"/>
                </a:lnTo>
                <a:lnTo>
                  <a:pt x="5590" y="107775"/>
                </a:lnTo>
                <a:lnTo>
                  <a:pt x="13467" y="119503"/>
                </a:lnTo>
                <a:lnTo>
                  <a:pt x="23078" y="117611"/>
                </a:lnTo>
                <a:lnTo>
                  <a:pt x="36838" y="105645"/>
                </a:lnTo>
                <a:lnTo>
                  <a:pt x="54202" y="86589"/>
                </a:lnTo>
                <a:lnTo>
                  <a:pt x="74628" y="63432"/>
                </a:lnTo>
                <a:lnTo>
                  <a:pt x="95130" y="41065"/>
                </a:lnTo>
                <a:lnTo>
                  <a:pt x="111193" y="22919"/>
                </a:lnTo>
                <a:lnTo>
                  <a:pt x="119973" y="9790"/>
                </a:lnTo>
                <a:lnTo>
                  <a:pt x="118628" y="2476"/>
                </a:lnTo>
                <a:lnTo>
                  <a:pt x="102485"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1" name="Google Shape;281;p10"/>
          <p:cNvSpPr/>
          <p:nvPr/>
        </p:nvSpPr>
        <p:spPr>
          <a:xfrm>
            <a:off x="4448555" y="4632959"/>
            <a:ext cx="93345" cy="76200"/>
          </a:xfrm>
          <a:custGeom>
            <a:rect b="b" l="l" r="r" t="t"/>
            <a:pathLst>
              <a:path extrusionOk="0" h="120000" w="120000">
                <a:moveTo>
                  <a:pt x="59755" y="0"/>
                </a:moveTo>
                <a:lnTo>
                  <a:pt x="36504" y="4705"/>
                </a:lnTo>
                <a:lnTo>
                  <a:pt x="17509" y="17549"/>
                </a:lnTo>
                <a:lnTo>
                  <a:pt x="4698" y="36617"/>
                </a:lnTo>
                <a:lnTo>
                  <a:pt x="0" y="60000"/>
                </a:lnTo>
                <a:lnTo>
                  <a:pt x="4698" y="83381"/>
                </a:lnTo>
                <a:lnTo>
                  <a:pt x="17509" y="102448"/>
                </a:lnTo>
                <a:lnTo>
                  <a:pt x="36504" y="115292"/>
                </a:lnTo>
                <a:lnTo>
                  <a:pt x="59755" y="120000"/>
                </a:lnTo>
                <a:lnTo>
                  <a:pt x="83004" y="115292"/>
                </a:lnTo>
                <a:lnTo>
                  <a:pt x="101999" y="102448"/>
                </a:lnTo>
                <a:lnTo>
                  <a:pt x="114810" y="83381"/>
                </a:lnTo>
                <a:lnTo>
                  <a:pt x="119510" y="60000"/>
                </a:lnTo>
                <a:lnTo>
                  <a:pt x="114810" y="36617"/>
                </a:lnTo>
                <a:lnTo>
                  <a:pt x="101999" y="17549"/>
                </a:lnTo>
                <a:lnTo>
                  <a:pt x="83004" y="4705"/>
                </a:lnTo>
                <a:lnTo>
                  <a:pt x="5975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2" name="Google Shape;282;p10"/>
          <p:cNvSpPr/>
          <p:nvPr/>
        </p:nvSpPr>
        <p:spPr>
          <a:xfrm>
            <a:off x="4389120" y="4666488"/>
            <a:ext cx="93345" cy="76200"/>
          </a:xfrm>
          <a:custGeom>
            <a:rect b="b" l="l" r="r" t="t"/>
            <a:pathLst>
              <a:path extrusionOk="0" h="120000" w="120000">
                <a:moveTo>
                  <a:pt x="59753" y="0"/>
                </a:moveTo>
                <a:lnTo>
                  <a:pt x="36504" y="4705"/>
                </a:lnTo>
                <a:lnTo>
                  <a:pt x="17509" y="17549"/>
                </a:lnTo>
                <a:lnTo>
                  <a:pt x="4698" y="36617"/>
                </a:lnTo>
                <a:lnTo>
                  <a:pt x="0" y="60000"/>
                </a:lnTo>
                <a:lnTo>
                  <a:pt x="4698" y="83381"/>
                </a:lnTo>
                <a:lnTo>
                  <a:pt x="17509" y="102448"/>
                </a:lnTo>
                <a:lnTo>
                  <a:pt x="36504" y="115292"/>
                </a:lnTo>
                <a:lnTo>
                  <a:pt x="59753" y="120000"/>
                </a:lnTo>
                <a:lnTo>
                  <a:pt x="83004" y="115292"/>
                </a:lnTo>
                <a:lnTo>
                  <a:pt x="101999" y="102448"/>
                </a:lnTo>
                <a:lnTo>
                  <a:pt x="114810" y="83381"/>
                </a:lnTo>
                <a:lnTo>
                  <a:pt x="119508" y="60000"/>
                </a:lnTo>
                <a:lnTo>
                  <a:pt x="114810" y="36617"/>
                </a:lnTo>
                <a:lnTo>
                  <a:pt x="101999" y="17549"/>
                </a:lnTo>
                <a:lnTo>
                  <a:pt x="83004" y="4705"/>
                </a:lnTo>
                <a:lnTo>
                  <a:pt x="59753"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3" name="Google Shape;283;p10"/>
          <p:cNvSpPr/>
          <p:nvPr/>
        </p:nvSpPr>
        <p:spPr>
          <a:xfrm>
            <a:off x="4160520" y="4584191"/>
            <a:ext cx="306705" cy="565785"/>
          </a:xfrm>
          <a:custGeom>
            <a:rect b="b" l="l" r="r" t="t"/>
            <a:pathLst>
              <a:path extrusionOk="0" h="120000" w="120000">
                <a:moveTo>
                  <a:pt x="59925" y="0"/>
                </a:moveTo>
                <a:lnTo>
                  <a:pt x="36600" y="4713"/>
                </a:lnTo>
                <a:lnTo>
                  <a:pt x="17552" y="17565"/>
                </a:lnTo>
                <a:lnTo>
                  <a:pt x="10234" y="26440"/>
                </a:lnTo>
                <a:lnTo>
                  <a:pt x="4709" y="36624"/>
                </a:lnTo>
                <a:lnTo>
                  <a:pt x="1217" y="47878"/>
                </a:lnTo>
                <a:lnTo>
                  <a:pt x="0" y="59959"/>
                </a:lnTo>
                <a:lnTo>
                  <a:pt x="1217" y="72040"/>
                </a:lnTo>
                <a:lnTo>
                  <a:pt x="4709" y="83294"/>
                </a:lnTo>
                <a:lnTo>
                  <a:pt x="10234" y="93478"/>
                </a:lnTo>
                <a:lnTo>
                  <a:pt x="17552" y="102353"/>
                </a:lnTo>
                <a:lnTo>
                  <a:pt x="26421" y="109676"/>
                </a:lnTo>
                <a:lnTo>
                  <a:pt x="47849" y="118700"/>
                </a:lnTo>
                <a:lnTo>
                  <a:pt x="59925" y="119918"/>
                </a:lnTo>
                <a:lnTo>
                  <a:pt x="72001" y="118700"/>
                </a:lnTo>
                <a:lnTo>
                  <a:pt x="93429" y="109676"/>
                </a:lnTo>
                <a:lnTo>
                  <a:pt x="102298" y="102353"/>
                </a:lnTo>
                <a:lnTo>
                  <a:pt x="109616" y="93478"/>
                </a:lnTo>
                <a:lnTo>
                  <a:pt x="115141" y="83294"/>
                </a:lnTo>
                <a:lnTo>
                  <a:pt x="118633" y="72040"/>
                </a:lnTo>
                <a:lnTo>
                  <a:pt x="119851" y="59959"/>
                </a:lnTo>
                <a:lnTo>
                  <a:pt x="118633" y="47878"/>
                </a:lnTo>
                <a:lnTo>
                  <a:pt x="115141" y="36624"/>
                </a:lnTo>
                <a:lnTo>
                  <a:pt x="109616" y="26440"/>
                </a:lnTo>
                <a:lnTo>
                  <a:pt x="102298" y="17565"/>
                </a:lnTo>
                <a:lnTo>
                  <a:pt x="93429" y="10242"/>
                </a:lnTo>
                <a:lnTo>
                  <a:pt x="72001" y="1218"/>
                </a:lnTo>
                <a:lnTo>
                  <a:pt x="5992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4" name="Google Shape;284;p10"/>
          <p:cNvSpPr/>
          <p:nvPr/>
        </p:nvSpPr>
        <p:spPr>
          <a:xfrm>
            <a:off x="4296155" y="4725923"/>
            <a:ext cx="245745" cy="175260"/>
          </a:xfrm>
          <a:custGeom>
            <a:rect b="b" l="l" r="r" t="t"/>
            <a:pathLst>
              <a:path extrusionOk="0" h="120000" w="120000">
                <a:moveTo>
                  <a:pt x="59906" y="0"/>
                </a:moveTo>
                <a:lnTo>
                  <a:pt x="36575" y="4715"/>
                </a:lnTo>
                <a:lnTo>
                  <a:pt x="17534" y="17575"/>
                </a:lnTo>
                <a:lnTo>
                  <a:pt x="4703" y="36647"/>
                </a:lnTo>
                <a:lnTo>
                  <a:pt x="0" y="60000"/>
                </a:lnTo>
                <a:lnTo>
                  <a:pt x="4703" y="83351"/>
                </a:lnTo>
                <a:lnTo>
                  <a:pt x="17534" y="102423"/>
                </a:lnTo>
                <a:lnTo>
                  <a:pt x="36575" y="115283"/>
                </a:lnTo>
                <a:lnTo>
                  <a:pt x="59906" y="119999"/>
                </a:lnTo>
                <a:lnTo>
                  <a:pt x="83237" y="115283"/>
                </a:lnTo>
                <a:lnTo>
                  <a:pt x="102278" y="102423"/>
                </a:lnTo>
                <a:lnTo>
                  <a:pt x="115110" y="83351"/>
                </a:lnTo>
                <a:lnTo>
                  <a:pt x="119813" y="60000"/>
                </a:lnTo>
                <a:lnTo>
                  <a:pt x="115110" y="36647"/>
                </a:lnTo>
                <a:lnTo>
                  <a:pt x="102278" y="17575"/>
                </a:lnTo>
                <a:lnTo>
                  <a:pt x="83237" y="4715"/>
                </a:lnTo>
                <a:lnTo>
                  <a:pt x="59906"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5" name="Google Shape;285;p10"/>
          <p:cNvSpPr/>
          <p:nvPr/>
        </p:nvSpPr>
        <p:spPr>
          <a:xfrm>
            <a:off x="4389120" y="4849367"/>
            <a:ext cx="186055" cy="151130"/>
          </a:xfrm>
          <a:custGeom>
            <a:rect b="b" l="l" r="r" t="t"/>
            <a:pathLst>
              <a:path extrusionOk="0" h="120000" w="120000">
                <a:moveTo>
                  <a:pt x="59958" y="0"/>
                </a:moveTo>
                <a:lnTo>
                  <a:pt x="36629" y="4707"/>
                </a:lnTo>
                <a:lnTo>
                  <a:pt x="17569" y="17545"/>
                </a:lnTo>
                <a:lnTo>
                  <a:pt x="4714" y="36586"/>
                </a:lnTo>
                <a:lnTo>
                  <a:pt x="0" y="59898"/>
                </a:lnTo>
                <a:lnTo>
                  <a:pt x="4714" y="83212"/>
                </a:lnTo>
                <a:lnTo>
                  <a:pt x="17569" y="102251"/>
                </a:lnTo>
                <a:lnTo>
                  <a:pt x="36629" y="115090"/>
                </a:lnTo>
                <a:lnTo>
                  <a:pt x="59958" y="119798"/>
                </a:lnTo>
                <a:lnTo>
                  <a:pt x="83288" y="115090"/>
                </a:lnTo>
                <a:lnTo>
                  <a:pt x="102348" y="102251"/>
                </a:lnTo>
                <a:lnTo>
                  <a:pt x="115203" y="83212"/>
                </a:lnTo>
                <a:lnTo>
                  <a:pt x="119918" y="59898"/>
                </a:lnTo>
                <a:lnTo>
                  <a:pt x="115203" y="36586"/>
                </a:lnTo>
                <a:lnTo>
                  <a:pt x="102348" y="17545"/>
                </a:lnTo>
                <a:lnTo>
                  <a:pt x="83288" y="4707"/>
                </a:lnTo>
                <a:lnTo>
                  <a:pt x="5995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6" name="Google Shape;286;p10"/>
          <p:cNvSpPr/>
          <p:nvPr/>
        </p:nvSpPr>
        <p:spPr>
          <a:xfrm>
            <a:off x="4544567" y="4783835"/>
            <a:ext cx="93345" cy="74930"/>
          </a:xfrm>
          <a:custGeom>
            <a:rect b="b" l="l" r="r" t="t"/>
            <a:pathLst>
              <a:path extrusionOk="0" h="120000" w="120000">
                <a:moveTo>
                  <a:pt x="59755" y="0"/>
                </a:moveTo>
                <a:lnTo>
                  <a:pt x="36504" y="4708"/>
                </a:lnTo>
                <a:lnTo>
                  <a:pt x="17509" y="17541"/>
                </a:lnTo>
                <a:lnTo>
                  <a:pt x="4698" y="36553"/>
                </a:lnTo>
                <a:lnTo>
                  <a:pt x="0" y="59795"/>
                </a:lnTo>
                <a:lnTo>
                  <a:pt x="4698" y="83040"/>
                </a:lnTo>
                <a:lnTo>
                  <a:pt x="17509" y="102051"/>
                </a:lnTo>
                <a:lnTo>
                  <a:pt x="36504" y="114884"/>
                </a:lnTo>
                <a:lnTo>
                  <a:pt x="59755" y="119593"/>
                </a:lnTo>
                <a:lnTo>
                  <a:pt x="83004" y="114884"/>
                </a:lnTo>
                <a:lnTo>
                  <a:pt x="101999" y="102051"/>
                </a:lnTo>
                <a:lnTo>
                  <a:pt x="114810" y="83040"/>
                </a:lnTo>
                <a:lnTo>
                  <a:pt x="119510" y="59795"/>
                </a:lnTo>
                <a:lnTo>
                  <a:pt x="114810" y="36553"/>
                </a:lnTo>
                <a:lnTo>
                  <a:pt x="101999" y="17541"/>
                </a:lnTo>
                <a:lnTo>
                  <a:pt x="83004" y="4708"/>
                </a:lnTo>
                <a:lnTo>
                  <a:pt x="5975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7" name="Google Shape;287;p10"/>
          <p:cNvSpPr/>
          <p:nvPr/>
        </p:nvSpPr>
        <p:spPr>
          <a:xfrm>
            <a:off x="4596342" y="4686553"/>
            <a:ext cx="83820" cy="140335"/>
          </a:xfrm>
          <a:custGeom>
            <a:rect b="b" l="l" r="r" t="t"/>
            <a:pathLst>
              <a:path extrusionOk="0" h="120000" w="120000">
                <a:moveTo>
                  <a:pt x="35513" y="0"/>
                </a:moveTo>
                <a:lnTo>
                  <a:pt x="22379" y="8397"/>
                </a:lnTo>
                <a:lnTo>
                  <a:pt x="7899" y="26701"/>
                </a:lnTo>
                <a:lnTo>
                  <a:pt x="0" y="50685"/>
                </a:lnTo>
                <a:lnTo>
                  <a:pt x="6604" y="76126"/>
                </a:lnTo>
                <a:lnTo>
                  <a:pt x="31007" y="97301"/>
                </a:lnTo>
                <a:lnTo>
                  <a:pt x="64240" y="111379"/>
                </a:lnTo>
                <a:lnTo>
                  <a:pt x="95836" y="118718"/>
                </a:lnTo>
                <a:lnTo>
                  <a:pt x="115331" y="119674"/>
                </a:lnTo>
                <a:lnTo>
                  <a:pt x="119374" y="113770"/>
                </a:lnTo>
                <a:lnTo>
                  <a:pt x="113853" y="100954"/>
                </a:lnTo>
                <a:lnTo>
                  <a:pt x="101755" y="82456"/>
                </a:lnTo>
                <a:lnTo>
                  <a:pt x="86058" y="59511"/>
                </a:lnTo>
                <a:lnTo>
                  <a:pt x="70745" y="35841"/>
                </a:lnTo>
                <a:lnTo>
                  <a:pt x="57513" y="16275"/>
                </a:lnTo>
                <a:lnTo>
                  <a:pt x="45916" y="3449"/>
                </a:lnTo>
                <a:lnTo>
                  <a:pt x="35513"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8" name="Google Shape;288;p10"/>
          <p:cNvSpPr/>
          <p:nvPr/>
        </p:nvSpPr>
        <p:spPr>
          <a:xfrm>
            <a:off x="4235196" y="4546091"/>
            <a:ext cx="186055" cy="151130"/>
          </a:xfrm>
          <a:custGeom>
            <a:rect b="b" l="l" r="r" t="t"/>
            <a:pathLst>
              <a:path extrusionOk="0" h="120000" w="120000">
                <a:moveTo>
                  <a:pt x="59958" y="0"/>
                </a:moveTo>
                <a:lnTo>
                  <a:pt x="36629" y="4707"/>
                </a:lnTo>
                <a:lnTo>
                  <a:pt x="17569" y="17545"/>
                </a:lnTo>
                <a:lnTo>
                  <a:pt x="4714" y="36586"/>
                </a:lnTo>
                <a:lnTo>
                  <a:pt x="0" y="59898"/>
                </a:lnTo>
                <a:lnTo>
                  <a:pt x="4714" y="83212"/>
                </a:lnTo>
                <a:lnTo>
                  <a:pt x="17569" y="102251"/>
                </a:lnTo>
                <a:lnTo>
                  <a:pt x="36629" y="115090"/>
                </a:lnTo>
                <a:lnTo>
                  <a:pt x="59958" y="119798"/>
                </a:lnTo>
                <a:lnTo>
                  <a:pt x="83288" y="115090"/>
                </a:lnTo>
                <a:lnTo>
                  <a:pt x="102348" y="102251"/>
                </a:lnTo>
                <a:lnTo>
                  <a:pt x="115203" y="83212"/>
                </a:lnTo>
                <a:lnTo>
                  <a:pt x="119918" y="59898"/>
                </a:lnTo>
                <a:lnTo>
                  <a:pt x="115203" y="36586"/>
                </a:lnTo>
                <a:lnTo>
                  <a:pt x="102348" y="17545"/>
                </a:lnTo>
                <a:lnTo>
                  <a:pt x="83288" y="4707"/>
                </a:lnTo>
                <a:lnTo>
                  <a:pt x="5995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9" name="Google Shape;289;p10"/>
          <p:cNvSpPr/>
          <p:nvPr/>
        </p:nvSpPr>
        <p:spPr>
          <a:xfrm>
            <a:off x="3829811" y="4902708"/>
            <a:ext cx="186055" cy="151130"/>
          </a:xfrm>
          <a:custGeom>
            <a:rect b="b" l="l" r="r" t="t"/>
            <a:pathLst>
              <a:path extrusionOk="0" h="120000" w="120000">
                <a:moveTo>
                  <a:pt x="59958" y="0"/>
                </a:moveTo>
                <a:lnTo>
                  <a:pt x="36629" y="4707"/>
                </a:lnTo>
                <a:lnTo>
                  <a:pt x="17569" y="17546"/>
                </a:lnTo>
                <a:lnTo>
                  <a:pt x="4714" y="36586"/>
                </a:lnTo>
                <a:lnTo>
                  <a:pt x="0" y="59899"/>
                </a:lnTo>
                <a:lnTo>
                  <a:pt x="4714" y="83212"/>
                </a:lnTo>
                <a:lnTo>
                  <a:pt x="17569" y="102252"/>
                </a:lnTo>
                <a:lnTo>
                  <a:pt x="36629" y="115090"/>
                </a:lnTo>
                <a:lnTo>
                  <a:pt x="59958" y="119799"/>
                </a:lnTo>
                <a:lnTo>
                  <a:pt x="83288" y="115090"/>
                </a:lnTo>
                <a:lnTo>
                  <a:pt x="102348" y="102252"/>
                </a:lnTo>
                <a:lnTo>
                  <a:pt x="115203" y="83212"/>
                </a:lnTo>
                <a:lnTo>
                  <a:pt x="119918" y="59899"/>
                </a:lnTo>
                <a:lnTo>
                  <a:pt x="115203" y="36586"/>
                </a:lnTo>
                <a:lnTo>
                  <a:pt x="102348" y="17546"/>
                </a:lnTo>
                <a:lnTo>
                  <a:pt x="83288" y="4707"/>
                </a:lnTo>
                <a:lnTo>
                  <a:pt x="5995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0" name="Google Shape;290;p10"/>
          <p:cNvSpPr/>
          <p:nvPr/>
        </p:nvSpPr>
        <p:spPr>
          <a:xfrm>
            <a:off x="4134611" y="5041391"/>
            <a:ext cx="186055" cy="151130"/>
          </a:xfrm>
          <a:custGeom>
            <a:rect b="b" l="l" r="r" t="t"/>
            <a:pathLst>
              <a:path extrusionOk="0" h="120000" w="120000">
                <a:moveTo>
                  <a:pt x="59958" y="0"/>
                </a:moveTo>
                <a:lnTo>
                  <a:pt x="36629" y="4707"/>
                </a:lnTo>
                <a:lnTo>
                  <a:pt x="17569" y="17545"/>
                </a:lnTo>
                <a:lnTo>
                  <a:pt x="4714" y="36586"/>
                </a:lnTo>
                <a:lnTo>
                  <a:pt x="0" y="59898"/>
                </a:lnTo>
                <a:lnTo>
                  <a:pt x="4714" y="83212"/>
                </a:lnTo>
                <a:lnTo>
                  <a:pt x="17569" y="102251"/>
                </a:lnTo>
                <a:lnTo>
                  <a:pt x="36629" y="115090"/>
                </a:lnTo>
                <a:lnTo>
                  <a:pt x="59958" y="119798"/>
                </a:lnTo>
                <a:lnTo>
                  <a:pt x="83288" y="115090"/>
                </a:lnTo>
                <a:lnTo>
                  <a:pt x="102348" y="102251"/>
                </a:lnTo>
                <a:lnTo>
                  <a:pt x="115203" y="83212"/>
                </a:lnTo>
                <a:lnTo>
                  <a:pt x="119918" y="59898"/>
                </a:lnTo>
                <a:lnTo>
                  <a:pt x="115203" y="36586"/>
                </a:lnTo>
                <a:lnTo>
                  <a:pt x="102348" y="17545"/>
                </a:lnTo>
                <a:lnTo>
                  <a:pt x="83288" y="4707"/>
                </a:lnTo>
                <a:lnTo>
                  <a:pt x="5995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1" name="Google Shape;291;p10"/>
          <p:cNvSpPr/>
          <p:nvPr/>
        </p:nvSpPr>
        <p:spPr>
          <a:xfrm>
            <a:off x="4101084" y="4828032"/>
            <a:ext cx="186055" cy="151130"/>
          </a:xfrm>
          <a:custGeom>
            <a:rect b="b" l="l" r="r" t="t"/>
            <a:pathLst>
              <a:path extrusionOk="0" h="120000" w="120000">
                <a:moveTo>
                  <a:pt x="59958" y="0"/>
                </a:moveTo>
                <a:lnTo>
                  <a:pt x="36629" y="4707"/>
                </a:lnTo>
                <a:lnTo>
                  <a:pt x="17569" y="17546"/>
                </a:lnTo>
                <a:lnTo>
                  <a:pt x="4714" y="36586"/>
                </a:lnTo>
                <a:lnTo>
                  <a:pt x="0" y="59899"/>
                </a:lnTo>
                <a:lnTo>
                  <a:pt x="4714" y="83212"/>
                </a:lnTo>
                <a:lnTo>
                  <a:pt x="17569" y="102252"/>
                </a:lnTo>
                <a:lnTo>
                  <a:pt x="36629" y="115090"/>
                </a:lnTo>
                <a:lnTo>
                  <a:pt x="59958" y="119799"/>
                </a:lnTo>
                <a:lnTo>
                  <a:pt x="83288" y="115090"/>
                </a:lnTo>
                <a:lnTo>
                  <a:pt x="102348" y="102252"/>
                </a:lnTo>
                <a:lnTo>
                  <a:pt x="115203" y="83212"/>
                </a:lnTo>
                <a:lnTo>
                  <a:pt x="119918" y="59899"/>
                </a:lnTo>
                <a:lnTo>
                  <a:pt x="115203" y="36586"/>
                </a:lnTo>
                <a:lnTo>
                  <a:pt x="102348" y="17546"/>
                </a:lnTo>
                <a:lnTo>
                  <a:pt x="83288" y="4707"/>
                </a:lnTo>
                <a:lnTo>
                  <a:pt x="5995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2" name="Google Shape;292;p10"/>
          <p:cNvSpPr/>
          <p:nvPr/>
        </p:nvSpPr>
        <p:spPr>
          <a:xfrm>
            <a:off x="2554223" y="4474464"/>
            <a:ext cx="1059179" cy="867156"/>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3" name="Google Shape;293;p10"/>
          <p:cNvSpPr/>
          <p:nvPr/>
        </p:nvSpPr>
        <p:spPr>
          <a:xfrm>
            <a:off x="1463802" y="4490465"/>
            <a:ext cx="1021080" cy="829310"/>
          </a:xfrm>
          <a:custGeom>
            <a:rect b="b" l="l" r="r" t="t"/>
            <a:pathLst>
              <a:path extrusionOk="0" h="120000" w="120000">
                <a:moveTo>
                  <a:pt x="60000" y="0"/>
                </a:moveTo>
                <a:lnTo>
                  <a:pt x="53865" y="309"/>
                </a:lnTo>
                <a:lnTo>
                  <a:pt x="47908" y="1218"/>
                </a:lnTo>
                <a:lnTo>
                  <a:pt x="42158" y="2696"/>
                </a:lnTo>
                <a:lnTo>
                  <a:pt x="36646" y="4712"/>
                </a:lnTo>
                <a:lnTo>
                  <a:pt x="31401" y="7238"/>
                </a:lnTo>
                <a:lnTo>
                  <a:pt x="26454" y="10242"/>
                </a:lnTo>
                <a:lnTo>
                  <a:pt x="21835" y="13694"/>
                </a:lnTo>
                <a:lnTo>
                  <a:pt x="17574" y="17565"/>
                </a:lnTo>
                <a:lnTo>
                  <a:pt x="13701" y="21825"/>
                </a:lnTo>
                <a:lnTo>
                  <a:pt x="10247" y="26442"/>
                </a:lnTo>
                <a:lnTo>
                  <a:pt x="7242" y="31388"/>
                </a:lnTo>
                <a:lnTo>
                  <a:pt x="4715" y="36631"/>
                </a:lnTo>
                <a:lnTo>
                  <a:pt x="2697" y="42142"/>
                </a:lnTo>
                <a:lnTo>
                  <a:pt x="1219" y="47891"/>
                </a:lnTo>
                <a:lnTo>
                  <a:pt x="309" y="53847"/>
                </a:lnTo>
                <a:lnTo>
                  <a:pt x="0" y="59981"/>
                </a:lnTo>
                <a:lnTo>
                  <a:pt x="309" y="66115"/>
                </a:lnTo>
                <a:lnTo>
                  <a:pt x="1219" y="72071"/>
                </a:lnTo>
                <a:lnTo>
                  <a:pt x="2697" y="77820"/>
                </a:lnTo>
                <a:lnTo>
                  <a:pt x="4715" y="83331"/>
                </a:lnTo>
                <a:lnTo>
                  <a:pt x="7242" y="88575"/>
                </a:lnTo>
                <a:lnTo>
                  <a:pt x="10247" y="93520"/>
                </a:lnTo>
                <a:lnTo>
                  <a:pt x="13701" y="98138"/>
                </a:lnTo>
                <a:lnTo>
                  <a:pt x="17574" y="102397"/>
                </a:lnTo>
                <a:lnTo>
                  <a:pt x="21835" y="106268"/>
                </a:lnTo>
                <a:lnTo>
                  <a:pt x="26454" y="109720"/>
                </a:lnTo>
                <a:lnTo>
                  <a:pt x="31401" y="112724"/>
                </a:lnTo>
                <a:lnTo>
                  <a:pt x="36646" y="115250"/>
                </a:lnTo>
                <a:lnTo>
                  <a:pt x="42158" y="117267"/>
                </a:lnTo>
                <a:lnTo>
                  <a:pt x="47908" y="118744"/>
                </a:lnTo>
                <a:lnTo>
                  <a:pt x="53865" y="119653"/>
                </a:lnTo>
                <a:lnTo>
                  <a:pt x="60000" y="119963"/>
                </a:lnTo>
                <a:lnTo>
                  <a:pt x="66134" y="119653"/>
                </a:lnTo>
                <a:lnTo>
                  <a:pt x="72091" y="118744"/>
                </a:lnTo>
                <a:lnTo>
                  <a:pt x="77841" y="117267"/>
                </a:lnTo>
                <a:lnTo>
                  <a:pt x="83353" y="115250"/>
                </a:lnTo>
                <a:lnTo>
                  <a:pt x="88598" y="112724"/>
                </a:lnTo>
                <a:lnTo>
                  <a:pt x="93545" y="109720"/>
                </a:lnTo>
                <a:lnTo>
                  <a:pt x="98164" y="106268"/>
                </a:lnTo>
                <a:lnTo>
                  <a:pt x="102425" y="102397"/>
                </a:lnTo>
                <a:lnTo>
                  <a:pt x="106297" y="98138"/>
                </a:lnTo>
                <a:lnTo>
                  <a:pt x="109752" y="93520"/>
                </a:lnTo>
                <a:lnTo>
                  <a:pt x="112757" y="88575"/>
                </a:lnTo>
                <a:lnTo>
                  <a:pt x="115284" y="83331"/>
                </a:lnTo>
                <a:lnTo>
                  <a:pt x="117302" y="77820"/>
                </a:lnTo>
                <a:lnTo>
                  <a:pt x="118780" y="72071"/>
                </a:lnTo>
                <a:lnTo>
                  <a:pt x="119690" y="66115"/>
                </a:lnTo>
                <a:lnTo>
                  <a:pt x="119999" y="59981"/>
                </a:lnTo>
                <a:lnTo>
                  <a:pt x="119690" y="53847"/>
                </a:lnTo>
                <a:lnTo>
                  <a:pt x="118780" y="47891"/>
                </a:lnTo>
                <a:lnTo>
                  <a:pt x="117302" y="42142"/>
                </a:lnTo>
                <a:lnTo>
                  <a:pt x="115284" y="36631"/>
                </a:lnTo>
                <a:lnTo>
                  <a:pt x="112757" y="31388"/>
                </a:lnTo>
                <a:lnTo>
                  <a:pt x="109752" y="26442"/>
                </a:lnTo>
                <a:lnTo>
                  <a:pt x="106297" y="21825"/>
                </a:lnTo>
                <a:lnTo>
                  <a:pt x="102425" y="17565"/>
                </a:lnTo>
                <a:lnTo>
                  <a:pt x="98164" y="13694"/>
                </a:lnTo>
                <a:lnTo>
                  <a:pt x="93545" y="10242"/>
                </a:lnTo>
                <a:lnTo>
                  <a:pt x="88598" y="7238"/>
                </a:lnTo>
                <a:lnTo>
                  <a:pt x="83353" y="4712"/>
                </a:lnTo>
                <a:lnTo>
                  <a:pt x="77841" y="2696"/>
                </a:lnTo>
                <a:lnTo>
                  <a:pt x="72091" y="1218"/>
                </a:lnTo>
                <a:lnTo>
                  <a:pt x="66134" y="309"/>
                </a:lnTo>
                <a:lnTo>
                  <a:pt x="60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4" name="Google Shape;294;p10"/>
          <p:cNvSpPr/>
          <p:nvPr/>
        </p:nvSpPr>
        <p:spPr>
          <a:xfrm>
            <a:off x="1463802" y="4490465"/>
            <a:ext cx="1021080" cy="829310"/>
          </a:xfrm>
          <a:custGeom>
            <a:rect b="b" l="l" r="r" t="t"/>
            <a:pathLst>
              <a:path extrusionOk="0" h="120000" w="120000">
                <a:moveTo>
                  <a:pt x="0" y="59981"/>
                </a:moveTo>
                <a:lnTo>
                  <a:pt x="309" y="53847"/>
                </a:lnTo>
                <a:lnTo>
                  <a:pt x="1219" y="47891"/>
                </a:lnTo>
                <a:lnTo>
                  <a:pt x="2697" y="42142"/>
                </a:lnTo>
                <a:lnTo>
                  <a:pt x="4715" y="36631"/>
                </a:lnTo>
                <a:lnTo>
                  <a:pt x="7242" y="31388"/>
                </a:lnTo>
                <a:lnTo>
                  <a:pt x="10247" y="26442"/>
                </a:lnTo>
                <a:lnTo>
                  <a:pt x="13701" y="21825"/>
                </a:lnTo>
                <a:lnTo>
                  <a:pt x="17574" y="17565"/>
                </a:lnTo>
                <a:lnTo>
                  <a:pt x="21835" y="13694"/>
                </a:lnTo>
                <a:lnTo>
                  <a:pt x="26454" y="10242"/>
                </a:lnTo>
                <a:lnTo>
                  <a:pt x="31401" y="7238"/>
                </a:lnTo>
                <a:lnTo>
                  <a:pt x="36646" y="4712"/>
                </a:lnTo>
                <a:lnTo>
                  <a:pt x="42158" y="2696"/>
                </a:lnTo>
                <a:lnTo>
                  <a:pt x="47908" y="1218"/>
                </a:lnTo>
                <a:lnTo>
                  <a:pt x="53865" y="309"/>
                </a:lnTo>
                <a:lnTo>
                  <a:pt x="60000" y="0"/>
                </a:lnTo>
                <a:lnTo>
                  <a:pt x="66134" y="309"/>
                </a:lnTo>
                <a:lnTo>
                  <a:pt x="72091" y="1218"/>
                </a:lnTo>
                <a:lnTo>
                  <a:pt x="77841" y="2696"/>
                </a:lnTo>
                <a:lnTo>
                  <a:pt x="83353" y="4712"/>
                </a:lnTo>
                <a:lnTo>
                  <a:pt x="88598" y="7238"/>
                </a:lnTo>
                <a:lnTo>
                  <a:pt x="93545" y="10242"/>
                </a:lnTo>
                <a:lnTo>
                  <a:pt x="98164" y="13694"/>
                </a:lnTo>
                <a:lnTo>
                  <a:pt x="102425" y="17565"/>
                </a:lnTo>
                <a:lnTo>
                  <a:pt x="106297" y="21825"/>
                </a:lnTo>
                <a:lnTo>
                  <a:pt x="109752" y="26442"/>
                </a:lnTo>
                <a:lnTo>
                  <a:pt x="112757" y="31388"/>
                </a:lnTo>
                <a:lnTo>
                  <a:pt x="115284" y="36631"/>
                </a:lnTo>
                <a:lnTo>
                  <a:pt x="117302" y="42142"/>
                </a:lnTo>
                <a:lnTo>
                  <a:pt x="118780" y="47891"/>
                </a:lnTo>
                <a:lnTo>
                  <a:pt x="119690" y="53847"/>
                </a:lnTo>
                <a:lnTo>
                  <a:pt x="119999" y="59981"/>
                </a:lnTo>
                <a:lnTo>
                  <a:pt x="119690" y="66115"/>
                </a:lnTo>
                <a:lnTo>
                  <a:pt x="118780" y="72071"/>
                </a:lnTo>
                <a:lnTo>
                  <a:pt x="117302" y="77820"/>
                </a:lnTo>
                <a:lnTo>
                  <a:pt x="115284" y="83331"/>
                </a:lnTo>
                <a:lnTo>
                  <a:pt x="112757" y="88575"/>
                </a:lnTo>
                <a:lnTo>
                  <a:pt x="109752" y="93520"/>
                </a:lnTo>
                <a:lnTo>
                  <a:pt x="106297" y="98138"/>
                </a:lnTo>
                <a:lnTo>
                  <a:pt x="102425" y="102397"/>
                </a:lnTo>
                <a:lnTo>
                  <a:pt x="98164" y="106268"/>
                </a:lnTo>
                <a:lnTo>
                  <a:pt x="93545" y="109720"/>
                </a:lnTo>
                <a:lnTo>
                  <a:pt x="88598" y="112724"/>
                </a:lnTo>
                <a:lnTo>
                  <a:pt x="83353" y="115250"/>
                </a:lnTo>
                <a:lnTo>
                  <a:pt x="77841" y="117267"/>
                </a:lnTo>
                <a:lnTo>
                  <a:pt x="72091" y="118744"/>
                </a:lnTo>
                <a:lnTo>
                  <a:pt x="66134" y="119653"/>
                </a:lnTo>
                <a:lnTo>
                  <a:pt x="60000" y="119963"/>
                </a:lnTo>
                <a:lnTo>
                  <a:pt x="53865" y="119653"/>
                </a:lnTo>
                <a:lnTo>
                  <a:pt x="47908" y="118744"/>
                </a:lnTo>
                <a:lnTo>
                  <a:pt x="42158" y="117267"/>
                </a:lnTo>
                <a:lnTo>
                  <a:pt x="36646" y="115250"/>
                </a:lnTo>
                <a:lnTo>
                  <a:pt x="31401" y="112724"/>
                </a:lnTo>
                <a:lnTo>
                  <a:pt x="26454" y="109720"/>
                </a:lnTo>
                <a:lnTo>
                  <a:pt x="21835" y="106268"/>
                </a:lnTo>
                <a:lnTo>
                  <a:pt x="17574" y="102397"/>
                </a:lnTo>
                <a:lnTo>
                  <a:pt x="13701" y="98138"/>
                </a:lnTo>
                <a:lnTo>
                  <a:pt x="10247" y="93520"/>
                </a:lnTo>
                <a:lnTo>
                  <a:pt x="7242" y="88575"/>
                </a:lnTo>
                <a:lnTo>
                  <a:pt x="4715" y="83331"/>
                </a:lnTo>
                <a:lnTo>
                  <a:pt x="2697" y="77820"/>
                </a:lnTo>
                <a:lnTo>
                  <a:pt x="1219" y="72071"/>
                </a:lnTo>
                <a:lnTo>
                  <a:pt x="309" y="66115"/>
                </a:lnTo>
                <a:lnTo>
                  <a:pt x="0" y="59981"/>
                </a:lnTo>
                <a:close/>
              </a:path>
            </a:pathLst>
          </a:custGeom>
          <a:noFill/>
          <a:ln cap="flat" cmpd="sng" w="38100">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5" name="Google Shape;295;p10"/>
          <p:cNvSpPr/>
          <p:nvPr/>
        </p:nvSpPr>
        <p:spPr>
          <a:xfrm>
            <a:off x="1723263" y="4508627"/>
            <a:ext cx="171450" cy="114300"/>
          </a:xfrm>
          <a:custGeom>
            <a:rect b="b" l="l" r="r" t="t"/>
            <a:pathLst>
              <a:path extrusionOk="0" h="120000" w="120000">
                <a:moveTo>
                  <a:pt x="97511" y="0"/>
                </a:moveTo>
                <a:lnTo>
                  <a:pt x="75274" y="4007"/>
                </a:lnTo>
                <a:lnTo>
                  <a:pt x="44821" y="16666"/>
                </a:lnTo>
                <a:lnTo>
                  <a:pt x="16335" y="33524"/>
                </a:lnTo>
                <a:lnTo>
                  <a:pt x="0" y="50133"/>
                </a:lnTo>
                <a:lnTo>
                  <a:pt x="25" y="69149"/>
                </a:lnTo>
                <a:lnTo>
                  <a:pt x="10477" y="91666"/>
                </a:lnTo>
                <a:lnTo>
                  <a:pt x="26311" y="110882"/>
                </a:lnTo>
                <a:lnTo>
                  <a:pt x="42488" y="120000"/>
                </a:lnTo>
                <a:lnTo>
                  <a:pt x="61599" y="118345"/>
                </a:lnTo>
                <a:lnTo>
                  <a:pt x="84977" y="109166"/>
                </a:lnTo>
                <a:lnTo>
                  <a:pt x="105888" y="91537"/>
                </a:lnTo>
                <a:lnTo>
                  <a:pt x="117599" y="64533"/>
                </a:lnTo>
                <a:lnTo>
                  <a:pt x="119948" y="36843"/>
                </a:lnTo>
                <a:lnTo>
                  <a:pt x="117322" y="17215"/>
                </a:lnTo>
                <a:lnTo>
                  <a:pt x="109812" y="5113"/>
                </a:lnTo>
                <a:lnTo>
                  <a:pt x="97511"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6" name="Google Shape;296;p10"/>
          <p:cNvSpPr/>
          <p:nvPr/>
        </p:nvSpPr>
        <p:spPr>
          <a:xfrm>
            <a:off x="2016251" y="4546091"/>
            <a:ext cx="186055" cy="151130"/>
          </a:xfrm>
          <a:custGeom>
            <a:rect b="b" l="l" r="r" t="t"/>
            <a:pathLst>
              <a:path extrusionOk="0" h="120000" w="120000">
                <a:moveTo>
                  <a:pt x="59959" y="0"/>
                </a:moveTo>
                <a:lnTo>
                  <a:pt x="36629" y="4707"/>
                </a:lnTo>
                <a:lnTo>
                  <a:pt x="17569" y="17545"/>
                </a:lnTo>
                <a:lnTo>
                  <a:pt x="4714" y="36586"/>
                </a:lnTo>
                <a:lnTo>
                  <a:pt x="0" y="59898"/>
                </a:lnTo>
                <a:lnTo>
                  <a:pt x="4714" y="83212"/>
                </a:lnTo>
                <a:lnTo>
                  <a:pt x="17569" y="102251"/>
                </a:lnTo>
                <a:lnTo>
                  <a:pt x="36629" y="115090"/>
                </a:lnTo>
                <a:lnTo>
                  <a:pt x="59959" y="119798"/>
                </a:lnTo>
                <a:lnTo>
                  <a:pt x="83288" y="115090"/>
                </a:lnTo>
                <a:lnTo>
                  <a:pt x="102347" y="102251"/>
                </a:lnTo>
                <a:lnTo>
                  <a:pt x="115202" y="83212"/>
                </a:lnTo>
                <a:lnTo>
                  <a:pt x="119918" y="59898"/>
                </a:lnTo>
                <a:lnTo>
                  <a:pt x="115202" y="36586"/>
                </a:lnTo>
                <a:lnTo>
                  <a:pt x="102347" y="17545"/>
                </a:lnTo>
                <a:lnTo>
                  <a:pt x="83288" y="4707"/>
                </a:lnTo>
                <a:lnTo>
                  <a:pt x="59959"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7" name="Google Shape;297;p10"/>
          <p:cNvSpPr/>
          <p:nvPr/>
        </p:nvSpPr>
        <p:spPr>
          <a:xfrm>
            <a:off x="1620011" y="4690871"/>
            <a:ext cx="184785" cy="151130"/>
          </a:xfrm>
          <a:custGeom>
            <a:rect b="b" l="l" r="r" t="t"/>
            <a:pathLst>
              <a:path extrusionOk="0" h="120000" w="120000">
                <a:moveTo>
                  <a:pt x="59875" y="0"/>
                </a:moveTo>
                <a:lnTo>
                  <a:pt x="36567" y="4707"/>
                </a:lnTo>
                <a:lnTo>
                  <a:pt x="17535" y="17546"/>
                </a:lnTo>
                <a:lnTo>
                  <a:pt x="4704" y="36586"/>
                </a:lnTo>
                <a:lnTo>
                  <a:pt x="0" y="59898"/>
                </a:lnTo>
                <a:lnTo>
                  <a:pt x="4704" y="83212"/>
                </a:lnTo>
                <a:lnTo>
                  <a:pt x="17535" y="102252"/>
                </a:lnTo>
                <a:lnTo>
                  <a:pt x="36567" y="115090"/>
                </a:lnTo>
                <a:lnTo>
                  <a:pt x="59875" y="119798"/>
                </a:lnTo>
                <a:lnTo>
                  <a:pt x="83184" y="115090"/>
                </a:lnTo>
                <a:lnTo>
                  <a:pt x="102216" y="102251"/>
                </a:lnTo>
                <a:lnTo>
                  <a:pt x="115047" y="83212"/>
                </a:lnTo>
                <a:lnTo>
                  <a:pt x="119752" y="59898"/>
                </a:lnTo>
                <a:lnTo>
                  <a:pt x="115047" y="36586"/>
                </a:lnTo>
                <a:lnTo>
                  <a:pt x="102216" y="17545"/>
                </a:lnTo>
                <a:lnTo>
                  <a:pt x="83184" y="4707"/>
                </a:lnTo>
                <a:lnTo>
                  <a:pt x="59875"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8" name="Google Shape;298;p10"/>
          <p:cNvSpPr/>
          <p:nvPr/>
        </p:nvSpPr>
        <p:spPr>
          <a:xfrm>
            <a:off x="1481468" y="4812791"/>
            <a:ext cx="80645" cy="151130"/>
          </a:xfrm>
          <a:custGeom>
            <a:rect b="b" l="l" r="r" t="t"/>
            <a:pathLst>
              <a:path extrusionOk="0" h="120000" w="120000">
                <a:moveTo>
                  <a:pt x="14908" y="0"/>
                </a:moveTo>
                <a:lnTo>
                  <a:pt x="4292" y="5134"/>
                </a:lnTo>
                <a:lnTo>
                  <a:pt x="285" y="18617"/>
                </a:lnTo>
                <a:lnTo>
                  <a:pt x="0" y="38244"/>
                </a:lnTo>
                <a:lnTo>
                  <a:pt x="546" y="61814"/>
                </a:lnTo>
                <a:lnTo>
                  <a:pt x="0" y="84871"/>
                </a:lnTo>
                <a:lnTo>
                  <a:pt x="285" y="103323"/>
                </a:lnTo>
                <a:lnTo>
                  <a:pt x="4292" y="115517"/>
                </a:lnTo>
                <a:lnTo>
                  <a:pt x="14908" y="119798"/>
                </a:lnTo>
                <a:lnTo>
                  <a:pt x="39695" y="114962"/>
                </a:lnTo>
                <a:lnTo>
                  <a:pt x="74884" y="102139"/>
                </a:lnTo>
                <a:lnTo>
                  <a:pt x="106353" y="83170"/>
                </a:lnTo>
                <a:lnTo>
                  <a:pt x="119980" y="59898"/>
                </a:lnTo>
                <a:lnTo>
                  <a:pt x="106353" y="36543"/>
                </a:lnTo>
                <a:lnTo>
                  <a:pt x="74884" y="17432"/>
                </a:lnTo>
                <a:lnTo>
                  <a:pt x="39695" y="4579"/>
                </a:lnTo>
                <a:lnTo>
                  <a:pt x="1490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9" name="Google Shape;299;p10"/>
          <p:cNvSpPr/>
          <p:nvPr/>
        </p:nvSpPr>
        <p:spPr>
          <a:xfrm>
            <a:off x="1813560" y="4840223"/>
            <a:ext cx="186055" cy="151130"/>
          </a:xfrm>
          <a:custGeom>
            <a:rect b="b" l="l" r="r" t="t"/>
            <a:pathLst>
              <a:path extrusionOk="0" h="120000" w="120000">
                <a:moveTo>
                  <a:pt x="59958" y="0"/>
                </a:moveTo>
                <a:lnTo>
                  <a:pt x="36629" y="4707"/>
                </a:lnTo>
                <a:lnTo>
                  <a:pt x="17569" y="17546"/>
                </a:lnTo>
                <a:lnTo>
                  <a:pt x="4714" y="36586"/>
                </a:lnTo>
                <a:lnTo>
                  <a:pt x="0" y="59898"/>
                </a:lnTo>
                <a:lnTo>
                  <a:pt x="4714" y="83212"/>
                </a:lnTo>
                <a:lnTo>
                  <a:pt x="17569" y="102252"/>
                </a:lnTo>
                <a:lnTo>
                  <a:pt x="36629" y="115090"/>
                </a:lnTo>
                <a:lnTo>
                  <a:pt x="59958" y="119798"/>
                </a:lnTo>
                <a:lnTo>
                  <a:pt x="83288" y="115090"/>
                </a:lnTo>
                <a:lnTo>
                  <a:pt x="102347" y="102251"/>
                </a:lnTo>
                <a:lnTo>
                  <a:pt x="115202" y="83212"/>
                </a:lnTo>
                <a:lnTo>
                  <a:pt x="119917" y="59898"/>
                </a:lnTo>
                <a:lnTo>
                  <a:pt x="115202" y="36586"/>
                </a:lnTo>
                <a:lnTo>
                  <a:pt x="102347" y="17545"/>
                </a:lnTo>
                <a:lnTo>
                  <a:pt x="83288" y="4707"/>
                </a:lnTo>
                <a:lnTo>
                  <a:pt x="5995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0" name="Google Shape;300;p10"/>
          <p:cNvSpPr/>
          <p:nvPr/>
        </p:nvSpPr>
        <p:spPr>
          <a:xfrm>
            <a:off x="2125979" y="4835652"/>
            <a:ext cx="186055" cy="151130"/>
          </a:xfrm>
          <a:custGeom>
            <a:rect b="b" l="l" r="r" t="t"/>
            <a:pathLst>
              <a:path extrusionOk="0" h="120000" w="120000">
                <a:moveTo>
                  <a:pt x="59958" y="0"/>
                </a:moveTo>
                <a:lnTo>
                  <a:pt x="36629" y="4707"/>
                </a:lnTo>
                <a:lnTo>
                  <a:pt x="17569" y="17546"/>
                </a:lnTo>
                <a:lnTo>
                  <a:pt x="4714" y="36586"/>
                </a:lnTo>
                <a:lnTo>
                  <a:pt x="0" y="59898"/>
                </a:lnTo>
                <a:lnTo>
                  <a:pt x="4714" y="83212"/>
                </a:lnTo>
                <a:lnTo>
                  <a:pt x="17569" y="102252"/>
                </a:lnTo>
                <a:lnTo>
                  <a:pt x="36629" y="115090"/>
                </a:lnTo>
                <a:lnTo>
                  <a:pt x="59958" y="119798"/>
                </a:lnTo>
                <a:lnTo>
                  <a:pt x="83288" y="115090"/>
                </a:lnTo>
                <a:lnTo>
                  <a:pt x="102347" y="102251"/>
                </a:lnTo>
                <a:lnTo>
                  <a:pt x="115202" y="83212"/>
                </a:lnTo>
                <a:lnTo>
                  <a:pt x="119917" y="59898"/>
                </a:lnTo>
                <a:lnTo>
                  <a:pt x="115202" y="36586"/>
                </a:lnTo>
                <a:lnTo>
                  <a:pt x="102347" y="17545"/>
                </a:lnTo>
                <a:lnTo>
                  <a:pt x="83288" y="4707"/>
                </a:lnTo>
                <a:lnTo>
                  <a:pt x="5995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1" name="Google Shape;301;p10"/>
          <p:cNvSpPr/>
          <p:nvPr/>
        </p:nvSpPr>
        <p:spPr>
          <a:xfrm>
            <a:off x="2377888" y="4686553"/>
            <a:ext cx="83820" cy="140335"/>
          </a:xfrm>
          <a:custGeom>
            <a:rect b="b" l="l" r="r" t="t"/>
            <a:pathLst>
              <a:path extrusionOk="0" h="120000" w="120000">
                <a:moveTo>
                  <a:pt x="35539" y="0"/>
                </a:moveTo>
                <a:lnTo>
                  <a:pt x="22329" y="8397"/>
                </a:lnTo>
                <a:lnTo>
                  <a:pt x="7856" y="26701"/>
                </a:lnTo>
                <a:lnTo>
                  <a:pt x="0" y="50685"/>
                </a:lnTo>
                <a:lnTo>
                  <a:pt x="6630" y="76126"/>
                </a:lnTo>
                <a:lnTo>
                  <a:pt x="31005" y="97301"/>
                </a:lnTo>
                <a:lnTo>
                  <a:pt x="64176" y="111379"/>
                </a:lnTo>
                <a:lnTo>
                  <a:pt x="95710" y="118718"/>
                </a:lnTo>
                <a:lnTo>
                  <a:pt x="115176" y="119674"/>
                </a:lnTo>
                <a:lnTo>
                  <a:pt x="119324" y="113770"/>
                </a:lnTo>
                <a:lnTo>
                  <a:pt x="113858" y="100954"/>
                </a:lnTo>
                <a:lnTo>
                  <a:pt x="101779" y="82456"/>
                </a:lnTo>
                <a:lnTo>
                  <a:pt x="86085" y="59511"/>
                </a:lnTo>
                <a:lnTo>
                  <a:pt x="70772" y="35841"/>
                </a:lnTo>
                <a:lnTo>
                  <a:pt x="57539" y="16275"/>
                </a:lnTo>
                <a:lnTo>
                  <a:pt x="45943" y="3449"/>
                </a:lnTo>
                <a:lnTo>
                  <a:pt x="35539"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2" name="Google Shape;302;p10"/>
          <p:cNvSpPr/>
          <p:nvPr/>
        </p:nvSpPr>
        <p:spPr>
          <a:xfrm>
            <a:off x="2002535" y="5049011"/>
            <a:ext cx="186055" cy="151130"/>
          </a:xfrm>
          <a:custGeom>
            <a:rect b="b" l="l" r="r" t="t"/>
            <a:pathLst>
              <a:path extrusionOk="0" h="120000" w="120000">
                <a:moveTo>
                  <a:pt x="59958" y="0"/>
                </a:moveTo>
                <a:lnTo>
                  <a:pt x="36629" y="4707"/>
                </a:lnTo>
                <a:lnTo>
                  <a:pt x="17569" y="17546"/>
                </a:lnTo>
                <a:lnTo>
                  <a:pt x="4714" y="36586"/>
                </a:lnTo>
                <a:lnTo>
                  <a:pt x="0" y="59898"/>
                </a:lnTo>
                <a:lnTo>
                  <a:pt x="4714" y="83212"/>
                </a:lnTo>
                <a:lnTo>
                  <a:pt x="17569" y="102252"/>
                </a:lnTo>
                <a:lnTo>
                  <a:pt x="36629" y="115090"/>
                </a:lnTo>
                <a:lnTo>
                  <a:pt x="59958" y="119798"/>
                </a:lnTo>
                <a:lnTo>
                  <a:pt x="83288" y="115090"/>
                </a:lnTo>
                <a:lnTo>
                  <a:pt x="102347" y="102251"/>
                </a:lnTo>
                <a:lnTo>
                  <a:pt x="115202" y="83212"/>
                </a:lnTo>
                <a:lnTo>
                  <a:pt x="119917" y="59898"/>
                </a:lnTo>
                <a:lnTo>
                  <a:pt x="115202" y="36586"/>
                </a:lnTo>
                <a:lnTo>
                  <a:pt x="102347" y="17545"/>
                </a:lnTo>
                <a:lnTo>
                  <a:pt x="83288" y="4707"/>
                </a:lnTo>
                <a:lnTo>
                  <a:pt x="5995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3" name="Google Shape;303;p10"/>
          <p:cNvSpPr/>
          <p:nvPr/>
        </p:nvSpPr>
        <p:spPr>
          <a:xfrm>
            <a:off x="1636776" y="5091684"/>
            <a:ext cx="186055" cy="151130"/>
          </a:xfrm>
          <a:custGeom>
            <a:rect b="b" l="l" r="r" t="t"/>
            <a:pathLst>
              <a:path extrusionOk="0" h="120000" w="120000">
                <a:moveTo>
                  <a:pt x="59958" y="0"/>
                </a:moveTo>
                <a:lnTo>
                  <a:pt x="36629" y="4707"/>
                </a:lnTo>
                <a:lnTo>
                  <a:pt x="17569" y="17546"/>
                </a:lnTo>
                <a:lnTo>
                  <a:pt x="4714" y="36586"/>
                </a:lnTo>
                <a:lnTo>
                  <a:pt x="0" y="59899"/>
                </a:lnTo>
                <a:lnTo>
                  <a:pt x="4714" y="83212"/>
                </a:lnTo>
                <a:lnTo>
                  <a:pt x="17569" y="102252"/>
                </a:lnTo>
                <a:lnTo>
                  <a:pt x="36629" y="115090"/>
                </a:lnTo>
                <a:lnTo>
                  <a:pt x="59958" y="119799"/>
                </a:lnTo>
                <a:lnTo>
                  <a:pt x="83288" y="115090"/>
                </a:lnTo>
                <a:lnTo>
                  <a:pt x="102347" y="102252"/>
                </a:lnTo>
                <a:lnTo>
                  <a:pt x="115202" y="83212"/>
                </a:lnTo>
                <a:lnTo>
                  <a:pt x="119918" y="59899"/>
                </a:lnTo>
                <a:lnTo>
                  <a:pt x="115202" y="36586"/>
                </a:lnTo>
                <a:lnTo>
                  <a:pt x="102347" y="17546"/>
                </a:lnTo>
                <a:lnTo>
                  <a:pt x="83288" y="4707"/>
                </a:lnTo>
                <a:lnTo>
                  <a:pt x="5995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4" name="Google Shape;304;p10"/>
          <p:cNvSpPr/>
          <p:nvPr/>
        </p:nvSpPr>
        <p:spPr>
          <a:xfrm>
            <a:off x="1953767" y="5252463"/>
            <a:ext cx="183515" cy="59690"/>
          </a:xfrm>
          <a:custGeom>
            <a:rect b="b" l="l" r="r" t="t"/>
            <a:pathLst>
              <a:path extrusionOk="0" h="120000" w="120000">
                <a:moveTo>
                  <a:pt x="79675" y="0"/>
                </a:moveTo>
                <a:lnTo>
                  <a:pt x="33002" y="22444"/>
                </a:lnTo>
                <a:lnTo>
                  <a:pt x="3848" y="90527"/>
                </a:lnTo>
                <a:lnTo>
                  <a:pt x="0" y="112599"/>
                </a:lnTo>
                <a:lnTo>
                  <a:pt x="4724" y="118912"/>
                </a:lnTo>
                <a:lnTo>
                  <a:pt x="17117" y="116174"/>
                </a:lnTo>
                <a:lnTo>
                  <a:pt x="101937" y="75547"/>
                </a:lnTo>
                <a:lnTo>
                  <a:pt x="115259" y="65879"/>
                </a:lnTo>
                <a:lnTo>
                  <a:pt x="119999" y="54896"/>
                </a:lnTo>
                <a:lnTo>
                  <a:pt x="114406" y="37460"/>
                </a:lnTo>
                <a:lnTo>
                  <a:pt x="100100" y="15737"/>
                </a:lnTo>
                <a:lnTo>
                  <a:pt x="79675"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5" name="Google Shape;305;p10"/>
          <p:cNvSpPr/>
          <p:nvPr/>
        </p:nvSpPr>
        <p:spPr>
          <a:xfrm>
            <a:off x="2295096" y="5079958"/>
            <a:ext cx="118110" cy="143510"/>
          </a:xfrm>
          <a:custGeom>
            <a:rect b="b" l="l" r="r" t="t"/>
            <a:pathLst>
              <a:path extrusionOk="0" h="120000" w="120000">
                <a:moveTo>
                  <a:pt x="102485" y="0"/>
                </a:moveTo>
                <a:lnTo>
                  <a:pt x="42618" y="11571"/>
                </a:lnTo>
                <a:lnTo>
                  <a:pt x="1690" y="57080"/>
                </a:lnTo>
                <a:lnTo>
                  <a:pt x="0" y="84937"/>
                </a:lnTo>
                <a:lnTo>
                  <a:pt x="5590" y="107775"/>
                </a:lnTo>
                <a:lnTo>
                  <a:pt x="13467" y="119503"/>
                </a:lnTo>
                <a:lnTo>
                  <a:pt x="23078" y="117611"/>
                </a:lnTo>
                <a:lnTo>
                  <a:pt x="36838" y="105645"/>
                </a:lnTo>
                <a:lnTo>
                  <a:pt x="54202" y="86589"/>
                </a:lnTo>
                <a:lnTo>
                  <a:pt x="74628" y="63432"/>
                </a:lnTo>
                <a:lnTo>
                  <a:pt x="95130" y="41065"/>
                </a:lnTo>
                <a:lnTo>
                  <a:pt x="111193" y="22919"/>
                </a:lnTo>
                <a:lnTo>
                  <a:pt x="119973" y="9790"/>
                </a:lnTo>
                <a:lnTo>
                  <a:pt x="118628" y="2476"/>
                </a:lnTo>
                <a:lnTo>
                  <a:pt x="102485"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6" name="Google Shape;306;p10"/>
          <p:cNvSpPr/>
          <p:nvPr/>
        </p:nvSpPr>
        <p:spPr>
          <a:xfrm>
            <a:off x="1801367" y="5047488"/>
            <a:ext cx="47625" cy="38100"/>
          </a:xfrm>
          <a:custGeom>
            <a:rect b="b" l="l" r="r" t="t"/>
            <a:pathLst>
              <a:path extrusionOk="0" h="120000" w="120000">
                <a:moveTo>
                  <a:pt x="59517" y="0"/>
                </a:moveTo>
                <a:lnTo>
                  <a:pt x="36313" y="4705"/>
                </a:lnTo>
                <a:lnTo>
                  <a:pt x="17398" y="17549"/>
                </a:lnTo>
                <a:lnTo>
                  <a:pt x="4663" y="36617"/>
                </a:lnTo>
                <a:lnTo>
                  <a:pt x="0" y="60000"/>
                </a:lnTo>
                <a:lnTo>
                  <a:pt x="4663" y="83379"/>
                </a:lnTo>
                <a:lnTo>
                  <a:pt x="17398" y="102447"/>
                </a:lnTo>
                <a:lnTo>
                  <a:pt x="36313" y="115291"/>
                </a:lnTo>
                <a:lnTo>
                  <a:pt x="59517" y="120000"/>
                </a:lnTo>
                <a:lnTo>
                  <a:pt x="82723" y="115291"/>
                </a:lnTo>
                <a:lnTo>
                  <a:pt x="101639" y="102447"/>
                </a:lnTo>
                <a:lnTo>
                  <a:pt x="114373" y="83379"/>
                </a:lnTo>
                <a:lnTo>
                  <a:pt x="119037" y="60000"/>
                </a:lnTo>
                <a:lnTo>
                  <a:pt x="114373" y="36617"/>
                </a:lnTo>
                <a:lnTo>
                  <a:pt x="101639" y="17549"/>
                </a:lnTo>
                <a:lnTo>
                  <a:pt x="82723" y="4705"/>
                </a:lnTo>
                <a:lnTo>
                  <a:pt x="59517"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7" name="Google Shape;307;p10"/>
          <p:cNvSpPr/>
          <p:nvPr/>
        </p:nvSpPr>
        <p:spPr>
          <a:xfrm>
            <a:off x="1956816" y="5172455"/>
            <a:ext cx="93345" cy="76200"/>
          </a:xfrm>
          <a:custGeom>
            <a:rect b="b" l="l" r="r" t="t"/>
            <a:pathLst>
              <a:path extrusionOk="0" h="120000" w="120000">
                <a:moveTo>
                  <a:pt x="59754" y="0"/>
                </a:moveTo>
                <a:lnTo>
                  <a:pt x="36504" y="4705"/>
                </a:lnTo>
                <a:lnTo>
                  <a:pt x="17509" y="17549"/>
                </a:lnTo>
                <a:lnTo>
                  <a:pt x="4698" y="36617"/>
                </a:lnTo>
                <a:lnTo>
                  <a:pt x="0" y="60000"/>
                </a:lnTo>
                <a:lnTo>
                  <a:pt x="4698" y="83381"/>
                </a:lnTo>
                <a:lnTo>
                  <a:pt x="17509" y="102448"/>
                </a:lnTo>
                <a:lnTo>
                  <a:pt x="36504" y="115292"/>
                </a:lnTo>
                <a:lnTo>
                  <a:pt x="59754" y="120000"/>
                </a:lnTo>
                <a:lnTo>
                  <a:pt x="83005" y="115292"/>
                </a:lnTo>
                <a:lnTo>
                  <a:pt x="102000" y="102448"/>
                </a:lnTo>
                <a:lnTo>
                  <a:pt x="114811" y="83381"/>
                </a:lnTo>
                <a:lnTo>
                  <a:pt x="119510" y="60000"/>
                </a:lnTo>
                <a:lnTo>
                  <a:pt x="114811" y="36617"/>
                </a:lnTo>
                <a:lnTo>
                  <a:pt x="102000" y="17549"/>
                </a:lnTo>
                <a:lnTo>
                  <a:pt x="83005" y="4705"/>
                </a:lnTo>
                <a:lnTo>
                  <a:pt x="59754"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8" name="Google Shape;308;p10"/>
          <p:cNvSpPr/>
          <p:nvPr/>
        </p:nvSpPr>
        <p:spPr>
          <a:xfrm>
            <a:off x="1956816" y="4576571"/>
            <a:ext cx="45720" cy="38100"/>
          </a:xfrm>
          <a:custGeom>
            <a:rect b="b" l="l" r="r" t="t"/>
            <a:pathLst>
              <a:path extrusionOk="0" h="120000" w="120000">
                <a:moveTo>
                  <a:pt x="59998" y="0"/>
                </a:moveTo>
                <a:lnTo>
                  <a:pt x="36701" y="4705"/>
                </a:lnTo>
                <a:lnTo>
                  <a:pt x="17625" y="17549"/>
                </a:lnTo>
                <a:lnTo>
                  <a:pt x="4732" y="36617"/>
                </a:lnTo>
                <a:lnTo>
                  <a:pt x="0" y="60000"/>
                </a:lnTo>
                <a:lnTo>
                  <a:pt x="4732" y="83379"/>
                </a:lnTo>
                <a:lnTo>
                  <a:pt x="17625" y="102447"/>
                </a:lnTo>
                <a:lnTo>
                  <a:pt x="36701" y="115291"/>
                </a:lnTo>
                <a:lnTo>
                  <a:pt x="59998" y="120000"/>
                </a:lnTo>
                <a:lnTo>
                  <a:pt x="83298" y="115291"/>
                </a:lnTo>
                <a:lnTo>
                  <a:pt x="102374" y="102447"/>
                </a:lnTo>
                <a:lnTo>
                  <a:pt x="115267" y="83379"/>
                </a:lnTo>
                <a:lnTo>
                  <a:pt x="120000" y="60000"/>
                </a:lnTo>
                <a:lnTo>
                  <a:pt x="115267" y="36617"/>
                </a:lnTo>
                <a:lnTo>
                  <a:pt x="102374" y="17549"/>
                </a:lnTo>
                <a:lnTo>
                  <a:pt x="83298" y="4705"/>
                </a:lnTo>
                <a:lnTo>
                  <a:pt x="59998"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9" name="Google Shape;309;p10"/>
          <p:cNvSpPr/>
          <p:nvPr/>
        </p:nvSpPr>
        <p:spPr>
          <a:xfrm>
            <a:off x="2110739" y="4703064"/>
            <a:ext cx="93345" cy="74930"/>
          </a:xfrm>
          <a:custGeom>
            <a:rect b="b" l="l" r="r" t="t"/>
            <a:pathLst>
              <a:path extrusionOk="0" h="120000" w="120000">
                <a:moveTo>
                  <a:pt x="59755" y="0"/>
                </a:moveTo>
                <a:lnTo>
                  <a:pt x="36504" y="4708"/>
                </a:lnTo>
                <a:lnTo>
                  <a:pt x="17509" y="17541"/>
                </a:lnTo>
                <a:lnTo>
                  <a:pt x="4698" y="36553"/>
                </a:lnTo>
                <a:lnTo>
                  <a:pt x="0" y="59795"/>
                </a:lnTo>
                <a:lnTo>
                  <a:pt x="4698" y="83040"/>
                </a:lnTo>
                <a:lnTo>
                  <a:pt x="17509" y="102051"/>
                </a:lnTo>
                <a:lnTo>
                  <a:pt x="36504" y="114884"/>
                </a:lnTo>
                <a:lnTo>
                  <a:pt x="59755" y="119593"/>
                </a:lnTo>
                <a:lnTo>
                  <a:pt x="83005" y="114884"/>
                </a:lnTo>
                <a:lnTo>
                  <a:pt x="102000" y="102051"/>
                </a:lnTo>
                <a:lnTo>
                  <a:pt x="114811" y="83040"/>
                </a:lnTo>
                <a:lnTo>
                  <a:pt x="119511" y="59795"/>
                </a:lnTo>
                <a:lnTo>
                  <a:pt x="114811" y="36553"/>
                </a:lnTo>
                <a:lnTo>
                  <a:pt x="102000" y="17541"/>
                </a:lnTo>
                <a:lnTo>
                  <a:pt x="83005" y="4708"/>
                </a:lnTo>
                <a:lnTo>
                  <a:pt x="5975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0" name="Google Shape;310;p10"/>
          <p:cNvSpPr/>
          <p:nvPr/>
        </p:nvSpPr>
        <p:spPr>
          <a:xfrm>
            <a:off x="1676400" y="4905755"/>
            <a:ext cx="93345" cy="74930"/>
          </a:xfrm>
          <a:custGeom>
            <a:rect b="b" l="l" r="r" t="t"/>
            <a:pathLst>
              <a:path extrusionOk="0" h="120000" w="120000">
                <a:moveTo>
                  <a:pt x="59754" y="0"/>
                </a:moveTo>
                <a:lnTo>
                  <a:pt x="36504" y="4708"/>
                </a:lnTo>
                <a:lnTo>
                  <a:pt x="17509" y="17541"/>
                </a:lnTo>
                <a:lnTo>
                  <a:pt x="4698" y="36553"/>
                </a:lnTo>
                <a:lnTo>
                  <a:pt x="0" y="59797"/>
                </a:lnTo>
                <a:lnTo>
                  <a:pt x="4698" y="83040"/>
                </a:lnTo>
                <a:lnTo>
                  <a:pt x="17509" y="102051"/>
                </a:lnTo>
                <a:lnTo>
                  <a:pt x="36504" y="114884"/>
                </a:lnTo>
                <a:lnTo>
                  <a:pt x="59754" y="119594"/>
                </a:lnTo>
                <a:lnTo>
                  <a:pt x="83005" y="114884"/>
                </a:lnTo>
                <a:lnTo>
                  <a:pt x="102000" y="102051"/>
                </a:lnTo>
                <a:lnTo>
                  <a:pt x="114811" y="83040"/>
                </a:lnTo>
                <a:lnTo>
                  <a:pt x="119510" y="59797"/>
                </a:lnTo>
                <a:lnTo>
                  <a:pt x="114811" y="36553"/>
                </a:lnTo>
                <a:lnTo>
                  <a:pt x="102000" y="17541"/>
                </a:lnTo>
                <a:lnTo>
                  <a:pt x="83005" y="4708"/>
                </a:lnTo>
                <a:lnTo>
                  <a:pt x="59754"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1" name="Google Shape;311;p10"/>
          <p:cNvSpPr/>
          <p:nvPr/>
        </p:nvSpPr>
        <p:spPr>
          <a:xfrm>
            <a:off x="1520952" y="4994147"/>
            <a:ext cx="45720" cy="36830"/>
          </a:xfrm>
          <a:custGeom>
            <a:rect b="b" l="l" r="r" t="t"/>
            <a:pathLst>
              <a:path extrusionOk="0" h="120000" w="120000">
                <a:moveTo>
                  <a:pt x="59998" y="0"/>
                </a:moveTo>
                <a:lnTo>
                  <a:pt x="36701" y="4652"/>
                </a:lnTo>
                <a:lnTo>
                  <a:pt x="17625" y="17376"/>
                </a:lnTo>
                <a:lnTo>
                  <a:pt x="4732" y="36310"/>
                </a:lnTo>
                <a:lnTo>
                  <a:pt x="0" y="59584"/>
                </a:lnTo>
                <a:lnTo>
                  <a:pt x="4732" y="82861"/>
                </a:lnTo>
                <a:lnTo>
                  <a:pt x="17625" y="101792"/>
                </a:lnTo>
                <a:lnTo>
                  <a:pt x="36701" y="114519"/>
                </a:lnTo>
                <a:lnTo>
                  <a:pt x="59998" y="119172"/>
                </a:lnTo>
                <a:lnTo>
                  <a:pt x="83298" y="114519"/>
                </a:lnTo>
                <a:lnTo>
                  <a:pt x="102374" y="101795"/>
                </a:lnTo>
                <a:lnTo>
                  <a:pt x="115267" y="82861"/>
                </a:lnTo>
                <a:lnTo>
                  <a:pt x="120000" y="59584"/>
                </a:lnTo>
                <a:lnTo>
                  <a:pt x="115267" y="36310"/>
                </a:lnTo>
                <a:lnTo>
                  <a:pt x="102374" y="17379"/>
                </a:lnTo>
                <a:lnTo>
                  <a:pt x="83298" y="4652"/>
                </a:lnTo>
                <a:lnTo>
                  <a:pt x="59998"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2" name="Google Shape;312;p10"/>
          <p:cNvSpPr/>
          <p:nvPr/>
        </p:nvSpPr>
        <p:spPr>
          <a:xfrm>
            <a:off x="1618488" y="5096255"/>
            <a:ext cx="93345" cy="74930"/>
          </a:xfrm>
          <a:custGeom>
            <a:rect b="b" l="l" r="r" t="t"/>
            <a:pathLst>
              <a:path extrusionOk="0" h="120000" w="120000">
                <a:moveTo>
                  <a:pt x="59754" y="0"/>
                </a:moveTo>
                <a:lnTo>
                  <a:pt x="36504" y="4708"/>
                </a:lnTo>
                <a:lnTo>
                  <a:pt x="17509" y="17541"/>
                </a:lnTo>
                <a:lnTo>
                  <a:pt x="4698" y="36553"/>
                </a:lnTo>
                <a:lnTo>
                  <a:pt x="0" y="59797"/>
                </a:lnTo>
                <a:lnTo>
                  <a:pt x="4698" y="83040"/>
                </a:lnTo>
                <a:lnTo>
                  <a:pt x="17509" y="102051"/>
                </a:lnTo>
                <a:lnTo>
                  <a:pt x="36504" y="114884"/>
                </a:lnTo>
                <a:lnTo>
                  <a:pt x="59754" y="119594"/>
                </a:lnTo>
                <a:lnTo>
                  <a:pt x="83005" y="114884"/>
                </a:lnTo>
                <a:lnTo>
                  <a:pt x="102000" y="102051"/>
                </a:lnTo>
                <a:lnTo>
                  <a:pt x="114811" y="83040"/>
                </a:lnTo>
                <a:lnTo>
                  <a:pt x="119510" y="59797"/>
                </a:lnTo>
                <a:lnTo>
                  <a:pt x="114811" y="36553"/>
                </a:lnTo>
                <a:lnTo>
                  <a:pt x="102000" y="17541"/>
                </a:lnTo>
                <a:lnTo>
                  <a:pt x="83005" y="4708"/>
                </a:lnTo>
                <a:lnTo>
                  <a:pt x="59754"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3" name="Google Shape;313;p10"/>
          <p:cNvSpPr/>
          <p:nvPr/>
        </p:nvSpPr>
        <p:spPr>
          <a:xfrm>
            <a:off x="1792223" y="4815840"/>
            <a:ext cx="45720" cy="36830"/>
          </a:xfrm>
          <a:custGeom>
            <a:rect b="b" l="l" r="r" t="t"/>
            <a:pathLst>
              <a:path extrusionOk="0" h="120000" w="120000">
                <a:moveTo>
                  <a:pt x="59998" y="0"/>
                </a:moveTo>
                <a:lnTo>
                  <a:pt x="36701" y="4652"/>
                </a:lnTo>
                <a:lnTo>
                  <a:pt x="17625" y="17376"/>
                </a:lnTo>
                <a:lnTo>
                  <a:pt x="4732" y="36310"/>
                </a:lnTo>
                <a:lnTo>
                  <a:pt x="0" y="59584"/>
                </a:lnTo>
                <a:lnTo>
                  <a:pt x="4732" y="82861"/>
                </a:lnTo>
                <a:lnTo>
                  <a:pt x="17625" y="101795"/>
                </a:lnTo>
                <a:lnTo>
                  <a:pt x="36701" y="114519"/>
                </a:lnTo>
                <a:lnTo>
                  <a:pt x="59998" y="119175"/>
                </a:lnTo>
                <a:lnTo>
                  <a:pt x="83298" y="114519"/>
                </a:lnTo>
                <a:lnTo>
                  <a:pt x="102374" y="101795"/>
                </a:lnTo>
                <a:lnTo>
                  <a:pt x="115267" y="82861"/>
                </a:lnTo>
                <a:lnTo>
                  <a:pt x="120000" y="59584"/>
                </a:lnTo>
                <a:lnTo>
                  <a:pt x="115267" y="36310"/>
                </a:lnTo>
                <a:lnTo>
                  <a:pt x="102374" y="17379"/>
                </a:lnTo>
                <a:lnTo>
                  <a:pt x="83298" y="4652"/>
                </a:lnTo>
                <a:lnTo>
                  <a:pt x="59998"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4" name="Google Shape;314;p10"/>
          <p:cNvSpPr/>
          <p:nvPr/>
        </p:nvSpPr>
        <p:spPr>
          <a:xfrm>
            <a:off x="1773935" y="4625340"/>
            <a:ext cx="93345" cy="76200"/>
          </a:xfrm>
          <a:custGeom>
            <a:rect b="b" l="l" r="r" t="t"/>
            <a:pathLst>
              <a:path extrusionOk="0" h="120000" w="120000">
                <a:moveTo>
                  <a:pt x="59754" y="0"/>
                </a:moveTo>
                <a:lnTo>
                  <a:pt x="36504" y="4705"/>
                </a:lnTo>
                <a:lnTo>
                  <a:pt x="17509" y="17549"/>
                </a:lnTo>
                <a:lnTo>
                  <a:pt x="4698" y="36617"/>
                </a:lnTo>
                <a:lnTo>
                  <a:pt x="0" y="60000"/>
                </a:lnTo>
                <a:lnTo>
                  <a:pt x="4698" y="83381"/>
                </a:lnTo>
                <a:lnTo>
                  <a:pt x="17509" y="102448"/>
                </a:lnTo>
                <a:lnTo>
                  <a:pt x="36504" y="115292"/>
                </a:lnTo>
                <a:lnTo>
                  <a:pt x="59754" y="120000"/>
                </a:lnTo>
                <a:lnTo>
                  <a:pt x="83005" y="115292"/>
                </a:lnTo>
                <a:lnTo>
                  <a:pt x="102000" y="102448"/>
                </a:lnTo>
                <a:lnTo>
                  <a:pt x="114811" y="83381"/>
                </a:lnTo>
                <a:lnTo>
                  <a:pt x="119510" y="60000"/>
                </a:lnTo>
                <a:lnTo>
                  <a:pt x="114811" y="36617"/>
                </a:lnTo>
                <a:lnTo>
                  <a:pt x="102000" y="17549"/>
                </a:lnTo>
                <a:lnTo>
                  <a:pt x="83005" y="4705"/>
                </a:lnTo>
                <a:lnTo>
                  <a:pt x="59754"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5" name="Google Shape;315;p10"/>
          <p:cNvSpPr/>
          <p:nvPr/>
        </p:nvSpPr>
        <p:spPr>
          <a:xfrm>
            <a:off x="2238755" y="5026152"/>
            <a:ext cx="93345" cy="74930"/>
          </a:xfrm>
          <a:custGeom>
            <a:rect b="b" l="l" r="r" t="t"/>
            <a:pathLst>
              <a:path extrusionOk="0" h="120000" w="120000">
                <a:moveTo>
                  <a:pt x="59754" y="0"/>
                </a:moveTo>
                <a:lnTo>
                  <a:pt x="36504" y="4708"/>
                </a:lnTo>
                <a:lnTo>
                  <a:pt x="17509" y="17541"/>
                </a:lnTo>
                <a:lnTo>
                  <a:pt x="4698" y="36553"/>
                </a:lnTo>
                <a:lnTo>
                  <a:pt x="0" y="59795"/>
                </a:lnTo>
                <a:lnTo>
                  <a:pt x="4698" y="83040"/>
                </a:lnTo>
                <a:lnTo>
                  <a:pt x="17509" y="102051"/>
                </a:lnTo>
                <a:lnTo>
                  <a:pt x="36504" y="114884"/>
                </a:lnTo>
                <a:lnTo>
                  <a:pt x="59754" y="119593"/>
                </a:lnTo>
                <a:lnTo>
                  <a:pt x="83005" y="114884"/>
                </a:lnTo>
                <a:lnTo>
                  <a:pt x="102000" y="102051"/>
                </a:lnTo>
                <a:lnTo>
                  <a:pt x="114811" y="83040"/>
                </a:lnTo>
                <a:lnTo>
                  <a:pt x="119510" y="59795"/>
                </a:lnTo>
                <a:lnTo>
                  <a:pt x="114811" y="36553"/>
                </a:lnTo>
                <a:lnTo>
                  <a:pt x="102000" y="17541"/>
                </a:lnTo>
                <a:lnTo>
                  <a:pt x="83005" y="4708"/>
                </a:lnTo>
                <a:lnTo>
                  <a:pt x="59754"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6" name="Google Shape;316;p10"/>
          <p:cNvSpPr/>
          <p:nvPr/>
        </p:nvSpPr>
        <p:spPr>
          <a:xfrm>
            <a:off x="2063495" y="5001767"/>
            <a:ext cx="45720" cy="38100"/>
          </a:xfrm>
          <a:custGeom>
            <a:rect b="b" l="l" r="r" t="t"/>
            <a:pathLst>
              <a:path extrusionOk="0" h="120000" w="120000">
                <a:moveTo>
                  <a:pt x="60001" y="0"/>
                </a:moveTo>
                <a:lnTo>
                  <a:pt x="36701" y="4705"/>
                </a:lnTo>
                <a:lnTo>
                  <a:pt x="17625" y="17549"/>
                </a:lnTo>
                <a:lnTo>
                  <a:pt x="4732" y="36617"/>
                </a:lnTo>
                <a:lnTo>
                  <a:pt x="0" y="59996"/>
                </a:lnTo>
                <a:lnTo>
                  <a:pt x="4732" y="83379"/>
                </a:lnTo>
                <a:lnTo>
                  <a:pt x="17625" y="102447"/>
                </a:lnTo>
                <a:lnTo>
                  <a:pt x="36701" y="115291"/>
                </a:lnTo>
                <a:lnTo>
                  <a:pt x="60001" y="119996"/>
                </a:lnTo>
                <a:lnTo>
                  <a:pt x="83298" y="115291"/>
                </a:lnTo>
                <a:lnTo>
                  <a:pt x="102374" y="102447"/>
                </a:lnTo>
                <a:lnTo>
                  <a:pt x="115267" y="83379"/>
                </a:lnTo>
                <a:lnTo>
                  <a:pt x="120002" y="59996"/>
                </a:lnTo>
                <a:lnTo>
                  <a:pt x="115267" y="36617"/>
                </a:lnTo>
                <a:lnTo>
                  <a:pt x="102374" y="17549"/>
                </a:lnTo>
                <a:lnTo>
                  <a:pt x="83298" y="4705"/>
                </a:lnTo>
                <a:lnTo>
                  <a:pt x="60001"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7" name="Google Shape;317;p10"/>
          <p:cNvSpPr/>
          <p:nvPr/>
        </p:nvSpPr>
        <p:spPr>
          <a:xfrm>
            <a:off x="1540763" y="4782311"/>
            <a:ext cx="47625" cy="38100"/>
          </a:xfrm>
          <a:custGeom>
            <a:rect b="b" l="l" r="r" t="t"/>
            <a:pathLst>
              <a:path extrusionOk="0" h="120000" w="120000">
                <a:moveTo>
                  <a:pt x="59520" y="0"/>
                </a:moveTo>
                <a:lnTo>
                  <a:pt x="36313" y="4705"/>
                </a:lnTo>
                <a:lnTo>
                  <a:pt x="17398" y="17549"/>
                </a:lnTo>
                <a:lnTo>
                  <a:pt x="4663" y="36617"/>
                </a:lnTo>
                <a:lnTo>
                  <a:pt x="0" y="60000"/>
                </a:lnTo>
                <a:lnTo>
                  <a:pt x="4663" y="83379"/>
                </a:lnTo>
                <a:lnTo>
                  <a:pt x="17398" y="102447"/>
                </a:lnTo>
                <a:lnTo>
                  <a:pt x="36313" y="115291"/>
                </a:lnTo>
                <a:lnTo>
                  <a:pt x="59520" y="120000"/>
                </a:lnTo>
                <a:lnTo>
                  <a:pt x="82723" y="115291"/>
                </a:lnTo>
                <a:lnTo>
                  <a:pt x="101639" y="102447"/>
                </a:lnTo>
                <a:lnTo>
                  <a:pt x="114373" y="83379"/>
                </a:lnTo>
                <a:lnTo>
                  <a:pt x="119040" y="60000"/>
                </a:lnTo>
                <a:lnTo>
                  <a:pt x="114373" y="36617"/>
                </a:lnTo>
                <a:lnTo>
                  <a:pt x="101639" y="17549"/>
                </a:lnTo>
                <a:lnTo>
                  <a:pt x="82723" y="4705"/>
                </a:lnTo>
                <a:lnTo>
                  <a:pt x="5952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8" name="Google Shape;318;p10"/>
          <p:cNvSpPr/>
          <p:nvPr/>
        </p:nvSpPr>
        <p:spPr>
          <a:xfrm>
            <a:off x="1874520" y="4692396"/>
            <a:ext cx="186055" cy="151130"/>
          </a:xfrm>
          <a:custGeom>
            <a:rect b="b" l="l" r="r" t="t"/>
            <a:pathLst>
              <a:path extrusionOk="0" h="120000" w="120000">
                <a:moveTo>
                  <a:pt x="59958" y="0"/>
                </a:moveTo>
                <a:lnTo>
                  <a:pt x="36629" y="4707"/>
                </a:lnTo>
                <a:lnTo>
                  <a:pt x="17569" y="17545"/>
                </a:lnTo>
                <a:lnTo>
                  <a:pt x="4714" y="36586"/>
                </a:lnTo>
                <a:lnTo>
                  <a:pt x="0" y="59898"/>
                </a:lnTo>
                <a:lnTo>
                  <a:pt x="4714" y="83212"/>
                </a:lnTo>
                <a:lnTo>
                  <a:pt x="17569" y="102251"/>
                </a:lnTo>
                <a:lnTo>
                  <a:pt x="36629" y="115090"/>
                </a:lnTo>
                <a:lnTo>
                  <a:pt x="59958" y="119798"/>
                </a:lnTo>
                <a:lnTo>
                  <a:pt x="83288" y="115090"/>
                </a:lnTo>
                <a:lnTo>
                  <a:pt x="102347" y="102251"/>
                </a:lnTo>
                <a:lnTo>
                  <a:pt x="115202" y="83212"/>
                </a:lnTo>
                <a:lnTo>
                  <a:pt x="119918" y="59898"/>
                </a:lnTo>
                <a:lnTo>
                  <a:pt x="115202" y="36586"/>
                </a:lnTo>
                <a:lnTo>
                  <a:pt x="102347" y="17545"/>
                </a:lnTo>
                <a:lnTo>
                  <a:pt x="83288" y="4707"/>
                </a:lnTo>
                <a:lnTo>
                  <a:pt x="59958"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9" name="Google Shape;319;p10"/>
          <p:cNvSpPr/>
          <p:nvPr/>
        </p:nvSpPr>
        <p:spPr>
          <a:xfrm>
            <a:off x="2252472" y="4760976"/>
            <a:ext cx="47625" cy="38100"/>
          </a:xfrm>
          <a:custGeom>
            <a:rect b="b" l="l" r="r" t="t"/>
            <a:pathLst>
              <a:path extrusionOk="0" h="120000" w="120000">
                <a:moveTo>
                  <a:pt x="59517" y="0"/>
                </a:moveTo>
                <a:lnTo>
                  <a:pt x="36313" y="4705"/>
                </a:lnTo>
                <a:lnTo>
                  <a:pt x="17398" y="17549"/>
                </a:lnTo>
                <a:lnTo>
                  <a:pt x="4663" y="36617"/>
                </a:lnTo>
                <a:lnTo>
                  <a:pt x="0" y="60000"/>
                </a:lnTo>
                <a:lnTo>
                  <a:pt x="4663" y="83379"/>
                </a:lnTo>
                <a:lnTo>
                  <a:pt x="17398" y="102447"/>
                </a:lnTo>
                <a:lnTo>
                  <a:pt x="36313" y="115291"/>
                </a:lnTo>
                <a:lnTo>
                  <a:pt x="59517" y="120000"/>
                </a:lnTo>
                <a:lnTo>
                  <a:pt x="82723" y="115291"/>
                </a:lnTo>
                <a:lnTo>
                  <a:pt x="101639" y="102447"/>
                </a:lnTo>
                <a:lnTo>
                  <a:pt x="114373" y="83379"/>
                </a:lnTo>
                <a:lnTo>
                  <a:pt x="119037" y="60000"/>
                </a:lnTo>
                <a:lnTo>
                  <a:pt x="114373" y="36617"/>
                </a:lnTo>
                <a:lnTo>
                  <a:pt x="101639" y="17549"/>
                </a:lnTo>
                <a:lnTo>
                  <a:pt x="82723" y="4705"/>
                </a:lnTo>
                <a:lnTo>
                  <a:pt x="59517"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0" name="Google Shape;320;p10"/>
          <p:cNvSpPr/>
          <p:nvPr/>
        </p:nvSpPr>
        <p:spPr>
          <a:xfrm>
            <a:off x="1492758" y="5322570"/>
            <a:ext cx="3145790" cy="200025"/>
          </a:xfrm>
          <a:custGeom>
            <a:rect b="b" l="l" r="r" t="t"/>
            <a:pathLst>
              <a:path extrusionOk="0" h="120000" w="120000">
                <a:moveTo>
                  <a:pt x="119990" y="0"/>
                </a:moveTo>
                <a:lnTo>
                  <a:pt x="119940" y="46614"/>
                </a:lnTo>
                <a:lnTo>
                  <a:pt x="119803" y="84685"/>
                </a:lnTo>
                <a:lnTo>
                  <a:pt x="119601" y="110356"/>
                </a:lnTo>
                <a:lnTo>
                  <a:pt x="119355" y="119770"/>
                </a:lnTo>
                <a:lnTo>
                  <a:pt x="634" y="119770"/>
                </a:lnTo>
                <a:lnTo>
                  <a:pt x="388" y="110356"/>
                </a:lnTo>
                <a:lnTo>
                  <a:pt x="186" y="84685"/>
                </a:lnTo>
                <a:lnTo>
                  <a:pt x="50" y="46614"/>
                </a:lnTo>
                <a:lnTo>
                  <a:pt x="0" y="0"/>
                </a:lnTo>
              </a:path>
            </a:pathLst>
          </a:custGeom>
          <a:noFill/>
          <a:ln cap="flat" cmpd="sng" w="19800">
            <a:solidFill>
              <a:srgbClr val="0078A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1" name="Google Shape;321;p10"/>
          <p:cNvSpPr/>
          <p:nvPr/>
        </p:nvSpPr>
        <p:spPr>
          <a:xfrm>
            <a:off x="3092957" y="5517641"/>
            <a:ext cx="635" cy="358775"/>
          </a:xfrm>
          <a:custGeom>
            <a:rect b="b" l="l" r="r" t="t"/>
            <a:pathLst>
              <a:path extrusionOk="0" h="120000" w="120000">
                <a:moveTo>
                  <a:pt x="0" y="0"/>
                </a:moveTo>
                <a:lnTo>
                  <a:pt x="72000" y="119863"/>
                </a:lnTo>
              </a:path>
            </a:pathLst>
          </a:custGeom>
          <a:noFill/>
          <a:ln cap="flat" cmpd="sng" w="19800">
            <a:solidFill>
              <a:srgbClr val="5B9BD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2" name="Google Shape;322;p10"/>
          <p:cNvSpPr txBox="1"/>
          <p:nvPr/>
        </p:nvSpPr>
        <p:spPr>
          <a:xfrm>
            <a:off x="382625" y="1410970"/>
            <a:ext cx="1029335" cy="2990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solidFill>
                  <a:srgbClr val="0078AE"/>
                </a:solidFill>
                <a:latin typeface="Calibri"/>
                <a:ea typeface="Calibri"/>
                <a:cs typeface="Calibri"/>
                <a:sym typeface="Calibri"/>
              </a:rPr>
              <a:t>CO</a:t>
            </a:r>
            <a:r>
              <a:rPr b="0" baseline="-25000" lang="en-US" sz="1575">
                <a:solidFill>
                  <a:srgbClr val="0078AE"/>
                </a:solidFill>
                <a:latin typeface="Calibri"/>
                <a:ea typeface="Calibri"/>
                <a:cs typeface="Calibri"/>
                <a:sym typeface="Calibri"/>
              </a:rPr>
              <a:t>2 </a:t>
            </a:r>
            <a:r>
              <a:rPr b="0" lang="en-US" sz="1600">
                <a:solidFill>
                  <a:srgbClr val="0078AE"/>
                </a:solidFill>
                <a:latin typeface="Calibri"/>
                <a:ea typeface="Calibri"/>
                <a:cs typeface="Calibri"/>
                <a:sym typeface="Calibri"/>
              </a:rPr>
              <a:t>Pipeline</a:t>
            </a:r>
            <a:endParaRPr sz="1600">
              <a:latin typeface="Calibri"/>
              <a:ea typeface="Calibri"/>
              <a:cs typeface="Calibri"/>
              <a:sym typeface="Calibri"/>
            </a:endParaRPr>
          </a:p>
        </p:txBody>
      </p:sp>
      <p:sp>
        <p:nvSpPr>
          <p:cNvPr id="323" name="Google Shape;323;p10"/>
          <p:cNvSpPr txBox="1"/>
          <p:nvPr/>
        </p:nvSpPr>
        <p:spPr>
          <a:xfrm>
            <a:off x="1890522" y="1009650"/>
            <a:ext cx="1492250" cy="2990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solidFill>
                  <a:srgbClr val="0078AE"/>
                </a:solidFill>
                <a:latin typeface="Calibri"/>
                <a:ea typeface="Calibri"/>
                <a:cs typeface="Calibri"/>
                <a:sym typeface="Calibri"/>
              </a:rPr>
              <a:t>CO</a:t>
            </a:r>
            <a:r>
              <a:rPr b="0" baseline="-25000" lang="en-US" sz="1575">
                <a:solidFill>
                  <a:srgbClr val="0078AE"/>
                </a:solidFill>
                <a:latin typeface="Calibri"/>
                <a:ea typeface="Calibri"/>
                <a:cs typeface="Calibri"/>
                <a:sym typeface="Calibri"/>
              </a:rPr>
              <a:t>2 </a:t>
            </a:r>
            <a:r>
              <a:rPr b="0" lang="en-US" sz="1600">
                <a:solidFill>
                  <a:srgbClr val="0078AE"/>
                </a:solidFill>
                <a:latin typeface="Calibri"/>
                <a:ea typeface="Calibri"/>
                <a:cs typeface="Calibri"/>
                <a:sym typeface="Calibri"/>
              </a:rPr>
              <a:t>Injection Well</a:t>
            </a:r>
            <a:endParaRPr sz="1600">
              <a:latin typeface="Calibri"/>
              <a:ea typeface="Calibri"/>
              <a:cs typeface="Calibri"/>
              <a:sym typeface="Calibri"/>
            </a:endParaRPr>
          </a:p>
        </p:txBody>
      </p:sp>
      <p:sp>
        <p:nvSpPr>
          <p:cNvPr id="324" name="Google Shape;324;p10"/>
          <p:cNvSpPr txBox="1"/>
          <p:nvPr/>
        </p:nvSpPr>
        <p:spPr>
          <a:xfrm>
            <a:off x="4932426" y="1410970"/>
            <a:ext cx="1341120"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solidFill>
                  <a:srgbClr val="0078AE"/>
                </a:solidFill>
                <a:latin typeface="Calibri"/>
                <a:ea typeface="Calibri"/>
                <a:cs typeface="Calibri"/>
                <a:sym typeface="Calibri"/>
              </a:rPr>
              <a:t>Production Well</a:t>
            </a:r>
            <a:endParaRPr sz="1600">
              <a:latin typeface="Calibri"/>
              <a:ea typeface="Calibri"/>
              <a:cs typeface="Calibri"/>
              <a:sym typeface="Calibri"/>
            </a:endParaRPr>
          </a:p>
        </p:txBody>
      </p:sp>
      <p:sp>
        <p:nvSpPr>
          <p:cNvPr id="325" name="Google Shape;325;p10"/>
          <p:cNvSpPr/>
          <p:nvPr/>
        </p:nvSpPr>
        <p:spPr>
          <a:xfrm>
            <a:off x="1595627" y="1171955"/>
            <a:ext cx="0" cy="328295"/>
          </a:xfrm>
          <a:custGeom>
            <a:rect b="b" l="l" r="r" t="t"/>
            <a:pathLst>
              <a:path extrusionOk="0" h="120000" w="120000">
                <a:moveTo>
                  <a:pt x="0" y="0"/>
                </a:moveTo>
                <a:lnTo>
                  <a:pt x="0" y="119907"/>
                </a:lnTo>
              </a:path>
            </a:pathLst>
          </a:custGeom>
          <a:noFill/>
          <a:ln cap="flat" cmpd="sng" w="9525">
            <a:solidFill>
              <a:srgbClr val="5B9BD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6" name="Google Shape;326;p10"/>
          <p:cNvSpPr/>
          <p:nvPr/>
        </p:nvSpPr>
        <p:spPr>
          <a:xfrm>
            <a:off x="1595627" y="1165860"/>
            <a:ext cx="230504" cy="0"/>
          </a:xfrm>
          <a:custGeom>
            <a:rect b="b" l="l" r="r" t="t"/>
            <a:pathLst>
              <a:path extrusionOk="0" h="120000" w="120000">
                <a:moveTo>
                  <a:pt x="0" y="0"/>
                </a:moveTo>
                <a:lnTo>
                  <a:pt x="119867" y="0"/>
                </a:lnTo>
              </a:path>
            </a:pathLst>
          </a:custGeom>
          <a:noFill/>
          <a:ln cap="flat" cmpd="sng" w="9525">
            <a:solidFill>
              <a:srgbClr val="5B9BD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7" name="Google Shape;327;p10"/>
          <p:cNvSpPr/>
          <p:nvPr/>
        </p:nvSpPr>
        <p:spPr>
          <a:xfrm>
            <a:off x="1731264" y="3781917"/>
            <a:ext cx="387985" cy="265430"/>
          </a:xfrm>
          <a:custGeom>
            <a:rect b="b" l="l" r="r" t="t"/>
            <a:pathLst>
              <a:path extrusionOk="0" h="120000" w="120000">
                <a:moveTo>
                  <a:pt x="98600" y="59892"/>
                </a:moveTo>
                <a:lnTo>
                  <a:pt x="63908" y="102150"/>
                </a:lnTo>
                <a:lnTo>
                  <a:pt x="62204" y="105261"/>
                </a:lnTo>
                <a:lnTo>
                  <a:pt x="61472" y="108947"/>
                </a:lnTo>
                <a:lnTo>
                  <a:pt x="61743" y="112752"/>
                </a:lnTo>
                <a:lnTo>
                  <a:pt x="63044" y="116217"/>
                </a:lnTo>
                <a:lnTo>
                  <a:pt x="65149" y="118709"/>
                </a:lnTo>
                <a:lnTo>
                  <a:pt x="67664" y="119784"/>
                </a:lnTo>
                <a:lnTo>
                  <a:pt x="70274" y="119407"/>
                </a:lnTo>
                <a:lnTo>
                  <a:pt x="72667" y="117538"/>
                </a:lnTo>
                <a:lnTo>
                  <a:pt x="111764" y="69882"/>
                </a:lnTo>
                <a:lnTo>
                  <a:pt x="109315" y="69882"/>
                </a:lnTo>
                <a:lnTo>
                  <a:pt x="111974" y="69096"/>
                </a:lnTo>
                <a:lnTo>
                  <a:pt x="113506" y="67585"/>
                </a:lnTo>
                <a:lnTo>
                  <a:pt x="104916" y="67585"/>
                </a:lnTo>
                <a:lnTo>
                  <a:pt x="98600" y="59892"/>
                </a:lnTo>
                <a:close/>
              </a:path>
              <a:path extrusionOk="0" h="120000" w="120000">
                <a:moveTo>
                  <a:pt x="90398" y="49901"/>
                </a:moveTo>
                <a:lnTo>
                  <a:pt x="6834" y="49901"/>
                </a:lnTo>
                <a:lnTo>
                  <a:pt x="4175" y="50687"/>
                </a:lnTo>
                <a:lnTo>
                  <a:pt x="2002" y="52829"/>
                </a:lnTo>
                <a:lnTo>
                  <a:pt x="537" y="56005"/>
                </a:lnTo>
                <a:lnTo>
                  <a:pt x="0" y="59892"/>
                </a:lnTo>
                <a:lnTo>
                  <a:pt x="537" y="63778"/>
                </a:lnTo>
                <a:lnTo>
                  <a:pt x="2003" y="66954"/>
                </a:lnTo>
                <a:lnTo>
                  <a:pt x="4175" y="69096"/>
                </a:lnTo>
                <a:lnTo>
                  <a:pt x="6834" y="69882"/>
                </a:lnTo>
                <a:lnTo>
                  <a:pt x="90398" y="69882"/>
                </a:lnTo>
                <a:lnTo>
                  <a:pt x="98600" y="59892"/>
                </a:lnTo>
                <a:lnTo>
                  <a:pt x="90398" y="49901"/>
                </a:lnTo>
                <a:close/>
              </a:path>
              <a:path extrusionOk="0" h="120000" w="120000">
                <a:moveTo>
                  <a:pt x="111764" y="49901"/>
                </a:moveTo>
                <a:lnTo>
                  <a:pt x="109315" y="49901"/>
                </a:lnTo>
                <a:lnTo>
                  <a:pt x="111974" y="50687"/>
                </a:lnTo>
                <a:lnTo>
                  <a:pt x="114147" y="52829"/>
                </a:lnTo>
                <a:lnTo>
                  <a:pt x="115612" y="56005"/>
                </a:lnTo>
                <a:lnTo>
                  <a:pt x="116150" y="59892"/>
                </a:lnTo>
                <a:lnTo>
                  <a:pt x="115612" y="63778"/>
                </a:lnTo>
                <a:lnTo>
                  <a:pt x="114147" y="66954"/>
                </a:lnTo>
                <a:lnTo>
                  <a:pt x="111974" y="69096"/>
                </a:lnTo>
                <a:lnTo>
                  <a:pt x="109315" y="69882"/>
                </a:lnTo>
                <a:lnTo>
                  <a:pt x="111764" y="69882"/>
                </a:lnTo>
                <a:lnTo>
                  <a:pt x="119960" y="59892"/>
                </a:lnTo>
                <a:lnTo>
                  <a:pt x="111764" y="49901"/>
                </a:lnTo>
                <a:close/>
              </a:path>
              <a:path extrusionOk="0" h="120000" w="120000">
                <a:moveTo>
                  <a:pt x="104916" y="52198"/>
                </a:moveTo>
                <a:lnTo>
                  <a:pt x="98600" y="59892"/>
                </a:lnTo>
                <a:lnTo>
                  <a:pt x="104916" y="67585"/>
                </a:lnTo>
                <a:lnTo>
                  <a:pt x="104916" y="52198"/>
                </a:lnTo>
                <a:close/>
              </a:path>
              <a:path extrusionOk="0" h="120000" w="120000">
                <a:moveTo>
                  <a:pt x="113506" y="52198"/>
                </a:moveTo>
                <a:lnTo>
                  <a:pt x="104916" y="52198"/>
                </a:lnTo>
                <a:lnTo>
                  <a:pt x="104916" y="67585"/>
                </a:lnTo>
                <a:lnTo>
                  <a:pt x="113506" y="67585"/>
                </a:lnTo>
                <a:lnTo>
                  <a:pt x="114147" y="66954"/>
                </a:lnTo>
                <a:lnTo>
                  <a:pt x="115612" y="63778"/>
                </a:lnTo>
                <a:lnTo>
                  <a:pt x="116150" y="59892"/>
                </a:lnTo>
                <a:lnTo>
                  <a:pt x="115612" y="56005"/>
                </a:lnTo>
                <a:lnTo>
                  <a:pt x="114147" y="52829"/>
                </a:lnTo>
                <a:lnTo>
                  <a:pt x="113506" y="52198"/>
                </a:lnTo>
                <a:close/>
              </a:path>
              <a:path extrusionOk="0" h="120000" w="120000">
                <a:moveTo>
                  <a:pt x="67664" y="0"/>
                </a:moveTo>
                <a:lnTo>
                  <a:pt x="65149" y="1075"/>
                </a:lnTo>
                <a:lnTo>
                  <a:pt x="63044" y="3566"/>
                </a:lnTo>
                <a:lnTo>
                  <a:pt x="61743" y="7032"/>
                </a:lnTo>
                <a:lnTo>
                  <a:pt x="61472" y="10837"/>
                </a:lnTo>
                <a:lnTo>
                  <a:pt x="62204" y="14523"/>
                </a:lnTo>
                <a:lnTo>
                  <a:pt x="63908" y="17633"/>
                </a:lnTo>
                <a:lnTo>
                  <a:pt x="98600" y="59892"/>
                </a:lnTo>
                <a:lnTo>
                  <a:pt x="104916" y="52198"/>
                </a:lnTo>
                <a:lnTo>
                  <a:pt x="113506" y="52198"/>
                </a:lnTo>
                <a:lnTo>
                  <a:pt x="111974" y="50687"/>
                </a:lnTo>
                <a:lnTo>
                  <a:pt x="109315" y="49901"/>
                </a:lnTo>
                <a:lnTo>
                  <a:pt x="111764" y="49901"/>
                </a:lnTo>
                <a:lnTo>
                  <a:pt x="72667" y="2246"/>
                </a:lnTo>
                <a:lnTo>
                  <a:pt x="70274" y="377"/>
                </a:lnTo>
                <a:lnTo>
                  <a:pt x="6766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8" name="Google Shape;328;p10"/>
          <p:cNvSpPr/>
          <p:nvPr/>
        </p:nvSpPr>
        <p:spPr>
          <a:xfrm>
            <a:off x="2474976" y="3781917"/>
            <a:ext cx="387985" cy="265430"/>
          </a:xfrm>
          <a:custGeom>
            <a:rect b="b" l="l" r="r" t="t"/>
            <a:pathLst>
              <a:path extrusionOk="0" h="120000" w="120000">
                <a:moveTo>
                  <a:pt x="98600" y="59892"/>
                </a:moveTo>
                <a:lnTo>
                  <a:pt x="63908" y="102150"/>
                </a:lnTo>
                <a:lnTo>
                  <a:pt x="62204" y="105261"/>
                </a:lnTo>
                <a:lnTo>
                  <a:pt x="61472" y="108947"/>
                </a:lnTo>
                <a:lnTo>
                  <a:pt x="61743" y="112752"/>
                </a:lnTo>
                <a:lnTo>
                  <a:pt x="63044" y="116217"/>
                </a:lnTo>
                <a:lnTo>
                  <a:pt x="65149" y="118709"/>
                </a:lnTo>
                <a:lnTo>
                  <a:pt x="67664" y="119784"/>
                </a:lnTo>
                <a:lnTo>
                  <a:pt x="70274" y="119407"/>
                </a:lnTo>
                <a:lnTo>
                  <a:pt x="72667" y="117538"/>
                </a:lnTo>
                <a:lnTo>
                  <a:pt x="111764" y="69882"/>
                </a:lnTo>
                <a:lnTo>
                  <a:pt x="109315" y="69882"/>
                </a:lnTo>
                <a:lnTo>
                  <a:pt x="111974" y="69096"/>
                </a:lnTo>
                <a:lnTo>
                  <a:pt x="113506" y="67585"/>
                </a:lnTo>
                <a:lnTo>
                  <a:pt x="104916" y="67585"/>
                </a:lnTo>
                <a:lnTo>
                  <a:pt x="98600" y="59892"/>
                </a:lnTo>
                <a:close/>
              </a:path>
              <a:path extrusionOk="0" h="120000" w="120000">
                <a:moveTo>
                  <a:pt x="90398" y="49901"/>
                </a:moveTo>
                <a:lnTo>
                  <a:pt x="6834" y="49901"/>
                </a:lnTo>
                <a:lnTo>
                  <a:pt x="4175" y="50687"/>
                </a:lnTo>
                <a:lnTo>
                  <a:pt x="2002" y="52829"/>
                </a:lnTo>
                <a:lnTo>
                  <a:pt x="537" y="56005"/>
                </a:lnTo>
                <a:lnTo>
                  <a:pt x="0" y="59892"/>
                </a:lnTo>
                <a:lnTo>
                  <a:pt x="537" y="63778"/>
                </a:lnTo>
                <a:lnTo>
                  <a:pt x="2003" y="66954"/>
                </a:lnTo>
                <a:lnTo>
                  <a:pt x="4175" y="69096"/>
                </a:lnTo>
                <a:lnTo>
                  <a:pt x="6834" y="69882"/>
                </a:lnTo>
                <a:lnTo>
                  <a:pt x="90398" y="69882"/>
                </a:lnTo>
                <a:lnTo>
                  <a:pt x="98600" y="59892"/>
                </a:lnTo>
                <a:lnTo>
                  <a:pt x="90398" y="49901"/>
                </a:lnTo>
                <a:close/>
              </a:path>
              <a:path extrusionOk="0" h="120000" w="120000">
                <a:moveTo>
                  <a:pt x="111764" y="49901"/>
                </a:moveTo>
                <a:lnTo>
                  <a:pt x="109315" y="49901"/>
                </a:lnTo>
                <a:lnTo>
                  <a:pt x="111974" y="50687"/>
                </a:lnTo>
                <a:lnTo>
                  <a:pt x="114147" y="52829"/>
                </a:lnTo>
                <a:lnTo>
                  <a:pt x="115612" y="56005"/>
                </a:lnTo>
                <a:lnTo>
                  <a:pt x="116150" y="59892"/>
                </a:lnTo>
                <a:lnTo>
                  <a:pt x="115612" y="63778"/>
                </a:lnTo>
                <a:lnTo>
                  <a:pt x="114147" y="66954"/>
                </a:lnTo>
                <a:lnTo>
                  <a:pt x="111974" y="69096"/>
                </a:lnTo>
                <a:lnTo>
                  <a:pt x="109315" y="69882"/>
                </a:lnTo>
                <a:lnTo>
                  <a:pt x="111764" y="69882"/>
                </a:lnTo>
                <a:lnTo>
                  <a:pt x="119960" y="59892"/>
                </a:lnTo>
                <a:lnTo>
                  <a:pt x="111764" y="49901"/>
                </a:lnTo>
                <a:close/>
              </a:path>
              <a:path extrusionOk="0" h="120000" w="120000">
                <a:moveTo>
                  <a:pt x="104916" y="52198"/>
                </a:moveTo>
                <a:lnTo>
                  <a:pt x="98600" y="59892"/>
                </a:lnTo>
                <a:lnTo>
                  <a:pt x="104916" y="67585"/>
                </a:lnTo>
                <a:lnTo>
                  <a:pt x="104916" y="52198"/>
                </a:lnTo>
                <a:close/>
              </a:path>
              <a:path extrusionOk="0" h="120000" w="120000">
                <a:moveTo>
                  <a:pt x="113506" y="52198"/>
                </a:moveTo>
                <a:lnTo>
                  <a:pt x="104916" y="52198"/>
                </a:lnTo>
                <a:lnTo>
                  <a:pt x="104916" y="67585"/>
                </a:lnTo>
                <a:lnTo>
                  <a:pt x="113506" y="67585"/>
                </a:lnTo>
                <a:lnTo>
                  <a:pt x="114147" y="66954"/>
                </a:lnTo>
                <a:lnTo>
                  <a:pt x="115612" y="63778"/>
                </a:lnTo>
                <a:lnTo>
                  <a:pt x="116150" y="59892"/>
                </a:lnTo>
                <a:lnTo>
                  <a:pt x="115612" y="56005"/>
                </a:lnTo>
                <a:lnTo>
                  <a:pt x="114147" y="52829"/>
                </a:lnTo>
                <a:lnTo>
                  <a:pt x="113506" y="52198"/>
                </a:lnTo>
                <a:close/>
              </a:path>
              <a:path extrusionOk="0" h="120000" w="120000">
                <a:moveTo>
                  <a:pt x="67664" y="0"/>
                </a:moveTo>
                <a:lnTo>
                  <a:pt x="65149" y="1075"/>
                </a:lnTo>
                <a:lnTo>
                  <a:pt x="63044" y="3566"/>
                </a:lnTo>
                <a:lnTo>
                  <a:pt x="61743" y="7032"/>
                </a:lnTo>
                <a:lnTo>
                  <a:pt x="61472" y="10837"/>
                </a:lnTo>
                <a:lnTo>
                  <a:pt x="62204" y="14523"/>
                </a:lnTo>
                <a:lnTo>
                  <a:pt x="63908" y="17633"/>
                </a:lnTo>
                <a:lnTo>
                  <a:pt x="98600" y="59892"/>
                </a:lnTo>
                <a:lnTo>
                  <a:pt x="104916" y="52198"/>
                </a:lnTo>
                <a:lnTo>
                  <a:pt x="113506" y="52198"/>
                </a:lnTo>
                <a:lnTo>
                  <a:pt x="111974" y="50687"/>
                </a:lnTo>
                <a:lnTo>
                  <a:pt x="109315" y="49901"/>
                </a:lnTo>
                <a:lnTo>
                  <a:pt x="111764" y="49901"/>
                </a:lnTo>
                <a:lnTo>
                  <a:pt x="72667" y="2246"/>
                </a:lnTo>
                <a:lnTo>
                  <a:pt x="70274" y="377"/>
                </a:lnTo>
                <a:lnTo>
                  <a:pt x="6766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9" name="Google Shape;329;p10"/>
          <p:cNvSpPr/>
          <p:nvPr/>
        </p:nvSpPr>
        <p:spPr>
          <a:xfrm>
            <a:off x="3261359" y="3781917"/>
            <a:ext cx="387985" cy="265430"/>
          </a:xfrm>
          <a:custGeom>
            <a:rect b="b" l="l" r="r" t="t"/>
            <a:pathLst>
              <a:path extrusionOk="0" h="120000" w="120000">
                <a:moveTo>
                  <a:pt x="98600" y="59892"/>
                </a:moveTo>
                <a:lnTo>
                  <a:pt x="63908" y="102150"/>
                </a:lnTo>
                <a:lnTo>
                  <a:pt x="62204" y="105261"/>
                </a:lnTo>
                <a:lnTo>
                  <a:pt x="61472" y="108947"/>
                </a:lnTo>
                <a:lnTo>
                  <a:pt x="61743" y="112752"/>
                </a:lnTo>
                <a:lnTo>
                  <a:pt x="63044" y="116217"/>
                </a:lnTo>
                <a:lnTo>
                  <a:pt x="65149" y="118709"/>
                </a:lnTo>
                <a:lnTo>
                  <a:pt x="67664" y="119784"/>
                </a:lnTo>
                <a:lnTo>
                  <a:pt x="70274" y="119407"/>
                </a:lnTo>
                <a:lnTo>
                  <a:pt x="72667" y="117538"/>
                </a:lnTo>
                <a:lnTo>
                  <a:pt x="111764" y="69882"/>
                </a:lnTo>
                <a:lnTo>
                  <a:pt x="109315" y="69882"/>
                </a:lnTo>
                <a:lnTo>
                  <a:pt x="111974" y="69096"/>
                </a:lnTo>
                <a:lnTo>
                  <a:pt x="113506" y="67585"/>
                </a:lnTo>
                <a:lnTo>
                  <a:pt x="104916" y="67585"/>
                </a:lnTo>
                <a:lnTo>
                  <a:pt x="98600" y="59892"/>
                </a:lnTo>
                <a:close/>
              </a:path>
              <a:path extrusionOk="0" h="120000" w="120000">
                <a:moveTo>
                  <a:pt x="90398" y="49901"/>
                </a:moveTo>
                <a:lnTo>
                  <a:pt x="6834" y="49901"/>
                </a:lnTo>
                <a:lnTo>
                  <a:pt x="4175" y="50687"/>
                </a:lnTo>
                <a:lnTo>
                  <a:pt x="2002" y="52829"/>
                </a:lnTo>
                <a:lnTo>
                  <a:pt x="537" y="56005"/>
                </a:lnTo>
                <a:lnTo>
                  <a:pt x="0" y="59892"/>
                </a:lnTo>
                <a:lnTo>
                  <a:pt x="537" y="63778"/>
                </a:lnTo>
                <a:lnTo>
                  <a:pt x="2002" y="66954"/>
                </a:lnTo>
                <a:lnTo>
                  <a:pt x="4175" y="69096"/>
                </a:lnTo>
                <a:lnTo>
                  <a:pt x="6834" y="69882"/>
                </a:lnTo>
                <a:lnTo>
                  <a:pt x="90398" y="69882"/>
                </a:lnTo>
                <a:lnTo>
                  <a:pt x="98600" y="59892"/>
                </a:lnTo>
                <a:lnTo>
                  <a:pt x="90398" y="49901"/>
                </a:lnTo>
                <a:close/>
              </a:path>
              <a:path extrusionOk="0" h="120000" w="120000">
                <a:moveTo>
                  <a:pt x="111764" y="49901"/>
                </a:moveTo>
                <a:lnTo>
                  <a:pt x="109315" y="49901"/>
                </a:lnTo>
                <a:lnTo>
                  <a:pt x="111974" y="50687"/>
                </a:lnTo>
                <a:lnTo>
                  <a:pt x="114147" y="52829"/>
                </a:lnTo>
                <a:lnTo>
                  <a:pt x="115612" y="56005"/>
                </a:lnTo>
                <a:lnTo>
                  <a:pt x="116150" y="59892"/>
                </a:lnTo>
                <a:lnTo>
                  <a:pt x="115612" y="63778"/>
                </a:lnTo>
                <a:lnTo>
                  <a:pt x="114146" y="66954"/>
                </a:lnTo>
                <a:lnTo>
                  <a:pt x="111974" y="69096"/>
                </a:lnTo>
                <a:lnTo>
                  <a:pt x="109315" y="69882"/>
                </a:lnTo>
                <a:lnTo>
                  <a:pt x="111764" y="69882"/>
                </a:lnTo>
                <a:lnTo>
                  <a:pt x="119960" y="59892"/>
                </a:lnTo>
                <a:lnTo>
                  <a:pt x="111764" y="49901"/>
                </a:lnTo>
                <a:close/>
              </a:path>
              <a:path extrusionOk="0" h="120000" w="120000">
                <a:moveTo>
                  <a:pt x="104916" y="52198"/>
                </a:moveTo>
                <a:lnTo>
                  <a:pt x="98600" y="59892"/>
                </a:lnTo>
                <a:lnTo>
                  <a:pt x="104916" y="67585"/>
                </a:lnTo>
                <a:lnTo>
                  <a:pt x="104916" y="52198"/>
                </a:lnTo>
                <a:close/>
              </a:path>
              <a:path extrusionOk="0" h="120000" w="120000">
                <a:moveTo>
                  <a:pt x="113506" y="52198"/>
                </a:moveTo>
                <a:lnTo>
                  <a:pt x="104916" y="52198"/>
                </a:lnTo>
                <a:lnTo>
                  <a:pt x="104916" y="67585"/>
                </a:lnTo>
                <a:lnTo>
                  <a:pt x="113506" y="67585"/>
                </a:lnTo>
                <a:lnTo>
                  <a:pt x="114146" y="66954"/>
                </a:lnTo>
                <a:lnTo>
                  <a:pt x="115612" y="63778"/>
                </a:lnTo>
                <a:lnTo>
                  <a:pt x="116150" y="59892"/>
                </a:lnTo>
                <a:lnTo>
                  <a:pt x="115612" y="56005"/>
                </a:lnTo>
                <a:lnTo>
                  <a:pt x="114147" y="52829"/>
                </a:lnTo>
                <a:lnTo>
                  <a:pt x="113506" y="52198"/>
                </a:lnTo>
                <a:close/>
              </a:path>
              <a:path extrusionOk="0" h="120000" w="120000">
                <a:moveTo>
                  <a:pt x="67664" y="0"/>
                </a:moveTo>
                <a:lnTo>
                  <a:pt x="65149" y="1075"/>
                </a:lnTo>
                <a:lnTo>
                  <a:pt x="63044" y="3566"/>
                </a:lnTo>
                <a:lnTo>
                  <a:pt x="61743" y="7032"/>
                </a:lnTo>
                <a:lnTo>
                  <a:pt x="61472" y="10837"/>
                </a:lnTo>
                <a:lnTo>
                  <a:pt x="62204" y="14523"/>
                </a:lnTo>
                <a:lnTo>
                  <a:pt x="63908" y="17633"/>
                </a:lnTo>
                <a:lnTo>
                  <a:pt x="98600" y="59892"/>
                </a:lnTo>
                <a:lnTo>
                  <a:pt x="104916" y="52198"/>
                </a:lnTo>
                <a:lnTo>
                  <a:pt x="113506" y="52198"/>
                </a:lnTo>
                <a:lnTo>
                  <a:pt x="111974" y="50687"/>
                </a:lnTo>
                <a:lnTo>
                  <a:pt x="109315" y="49901"/>
                </a:lnTo>
                <a:lnTo>
                  <a:pt x="111764" y="49901"/>
                </a:lnTo>
                <a:lnTo>
                  <a:pt x="72667" y="2246"/>
                </a:lnTo>
                <a:lnTo>
                  <a:pt x="70274" y="377"/>
                </a:lnTo>
                <a:lnTo>
                  <a:pt x="6766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30" name="Google Shape;330;p10"/>
          <p:cNvSpPr/>
          <p:nvPr/>
        </p:nvSpPr>
        <p:spPr>
          <a:xfrm>
            <a:off x="4306173" y="3534917"/>
            <a:ext cx="265430" cy="387985"/>
          </a:xfrm>
          <a:custGeom>
            <a:rect b="b" l="l" r="r" t="t"/>
            <a:pathLst>
              <a:path extrusionOk="0" h="120000" w="120000">
                <a:moveTo>
                  <a:pt x="59892" y="21360"/>
                </a:moveTo>
                <a:lnTo>
                  <a:pt x="49901" y="29561"/>
                </a:lnTo>
                <a:lnTo>
                  <a:pt x="49901" y="113126"/>
                </a:lnTo>
                <a:lnTo>
                  <a:pt x="50687" y="115784"/>
                </a:lnTo>
                <a:lnTo>
                  <a:pt x="52829" y="117957"/>
                </a:lnTo>
                <a:lnTo>
                  <a:pt x="56005" y="119422"/>
                </a:lnTo>
                <a:lnTo>
                  <a:pt x="59892" y="119960"/>
                </a:lnTo>
                <a:lnTo>
                  <a:pt x="63778" y="119422"/>
                </a:lnTo>
                <a:lnTo>
                  <a:pt x="66954" y="117957"/>
                </a:lnTo>
                <a:lnTo>
                  <a:pt x="69096" y="115784"/>
                </a:lnTo>
                <a:lnTo>
                  <a:pt x="69882" y="113126"/>
                </a:lnTo>
                <a:lnTo>
                  <a:pt x="69882" y="29561"/>
                </a:lnTo>
                <a:lnTo>
                  <a:pt x="59892" y="21360"/>
                </a:lnTo>
                <a:close/>
              </a:path>
              <a:path extrusionOk="0" h="120000" w="120000">
                <a:moveTo>
                  <a:pt x="59892" y="0"/>
                </a:moveTo>
                <a:lnTo>
                  <a:pt x="2246" y="47292"/>
                </a:lnTo>
                <a:lnTo>
                  <a:pt x="377" y="49685"/>
                </a:lnTo>
                <a:lnTo>
                  <a:pt x="0" y="52296"/>
                </a:lnTo>
                <a:lnTo>
                  <a:pt x="1075" y="54810"/>
                </a:lnTo>
                <a:lnTo>
                  <a:pt x="3566" y="56916"/>
                </a:lnTo>
                <a:lnTo>
                  <a:pt x="7032" y="58217"/>
                </a:lnTo>
                <a:lnTo>
                  <a:pt x="10837" y="58487"/>
                </a:lnTo>
                <a:lnTo>
                  <a:pt x="14523" y="57755"/>
                </a:lnTo>
                <a:lnTo>
                  <a:pt x="17633" y="56052"/>
                </a:lnTo>
                <a:lnTo>
                  <a:pt x="49901" y="29561"/>
                </a:lnTo>
                <a:lnTo>
                  <a:pt x="49901" y="10644"/>
                </a:lnTo>
                <a:lnTo>
                  <a:pt x="50687" y="7985"/>
                </a:lnTo>
                <a:lnTo>
                  <a:pt x="52829" y="5813"/>
                </a:lnTo>
                <a:lnTo>
                  <a:pt x="56005" y="4347"/>
                </a:lnTo>
                <a:lnTo>
                  <a:pt x="59892" y="3810"/>
                </a:lnTo>
                <a:lnTo>
                  <a:pt x="64536" y="3810"/>
                </a:lnTo>
                <a:lnTo>
                  <a:pt x="59892" y="0"/>
                </a:lnTo>
                <a:close/>
              </a:path>
              <a:path extrusionOk="0" h="120000" w="120000">
                <a:moveTo>
                  <a:pt x="64536" y="3810"/>
                </a:moveTo>
                <a:lnTo>
                  <a:pt x="59892" y="3810"/>
                </a:lnTo>
                <a:lnTo>
                  <a:pt x="63778" y="4347"/>
                </a:lnTo>
                <a:lnTo>
                  <a:pt x="66954" y="5813"/>
                </a:lnTo>
                <a:lnTo>
                  <a:pt x="69096" y="7985"/>
                </a:lnTo>
                <a:lnTo>
                  <a:pt x="69882" y="10644"/>
                </a:lnTo>
                <a:lnTo>
                  <a:pt x="69882" y="29561"/>
                </a:lnTo>
                <a:lnTo>
                  <a:pt x="102150" y="56052"/>
                </a:lnTo>
                <a:lnTo>
                  <a:pt x="105261" y="57755"/>
                </a:lnTo>
                <a:lnTo>
                  <a:pt x="108947" y="58487"/>
                </a:lnTo>
                <a:lnTo>
                  <a:pt x="112752" y="58217"/>
                </a:lnTo>
                <a:lnTo>
                  <a:pt x="116217" y="56916"/>
                </a:lnTo>
                <a:lnTo>
                  <a:pt x="118709" y="54810"/>
                </a:lnTo>
                <a:lnTo>
                  <a:pt x="119784" y="52296"/>
                </a:lnTo>
                <a:lnTo>
                  <a:pt x="119407" y="49685"/>
                </a:lnTo>
                <a:lnTo>
                  <a:pt x="117538" y="47292"/>
                </a:lnTo>
                <a:lnTo>
                  <a:pt x="64536" y="3810"/>
                </a:lnTo>
                <a:close/>
              </a:path>
              <a:path extrusionOk="0" h="120000" w="120000">
                <a:moveTo>
                  <a:pt x="59892" y="3810"/>
                </a:moveTo>
                <a:lnTo>
                  <a:pt x="56005" y="4347"/>
                </a:lnTo>
                <a:lnTo>
                  <a:pt x="52829" y="5813"/>
                </a:lnTo>
                <a:lnTo>
                  <a:pt x="50687" y="7985"/>
                </a:lnTo>
                <a:lnTo>
                  <a:pt x="49901" y="10644"/>
                </a:lnTo>
                <a:lnTo>
                  <a:pt x="49901" y="29561"/>
                </a:lnTo>
                <a:lnTo>
                  <a:pt x="59892" y="21360"/>
                </a:lnTo>
                <a:lnTo>
                  <a:pt x="52198" y="15044"/>
                </a:lnTo>
                <a:lnTo>
                  <a:pt x="69882" y="15044"/>
                </a:lnTo>
                <a:lnTo>
                  <a:pt x="69882" y="10644"/>
                </a:lnTo>
                <a:lnTo>
                  <a:pt x="69096" y="7985"/>
                </a:lnTo>
                <a:lnTo>
                  <a:pt x="66954" y="5813"/>
                </a:lnTo>
                <a:lnTo>
                  <a:pt x="63778" y="4347"/>
                </a:lnTo>
                <a:lnTo>
                  <a:pt x="59892" y="3810"/>
                </a:lnTo>
                <a:close/>
              </a:path>
              <a:path extrusionOk="0" h="120000" w="120000">
                <a:moveTo>
                  <a:pt x="69882" y="15044"/>
                </a:moveTo>
                <a:lnTo>
                  <a:pt x="67585" y="15044"/>
                </a:lnTo>
                <a:lnTo>
                  <a:pt x="59892" y="21360"/>
                </a:lnTo>
                <a:lnTo>
                  <a:pt x="69882" y="29561"/>
                </a:lnTo>
                <a:lnTo>
                  <a:pt x="69882" y="15044"/>
                </a:lnTo>
                <a:close/>
              </a:path>
              <a:path extrusionOk="0" h="120000" w="120000">
                <a:moveTo>
                  <a:pt x="67585" y="15044"/>
                </a:moveTo>
                <a:lnTo>
                  <a:pt x="52198" y="15044"/>
                </a:lnTo>
                <a:lnTo>
                  <a:pt x="59892" y="21360"/>
                </a:lnTo>
                <a:lnTo>
                  <a:pt x="67585" y="150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31" name="Google Shape;331;p10"/>
          <p:cNvSpPr/>
          <p:nvPr/>
        </p:nvSpPr>
        <p:spPr>
          <a:xfrm>
            <a:off x="4080509" y="3914394"/>
            <a:ext cx="365760" cy="0"/>
          </a:xfrm>
          <a:custGeom>
            <a:rect b="b" l="l" r="r" t="t"/>
            <a:pathLst>
              <a:path extrusionOk="0" h="120000" w="120000">
                <a:moveTo>
                  <a:pt x="0" y="0"/>
                </a:moveTo>
                <a:lnTo>
                  <a:pt x="120000" y="0"/>
                </a:lnTo>
              </a:path>
            </a:pathLst>
          </a:custGeom>
          <a:noFill/>
          <a:ln cap="flat" cmpd="sng" w="411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32" name="Google Shape;332;p10"/>
          <p:cNvSpPr/>
          <p:nvPr/>
        </p:nvSpPr>
        <p:spPr>
          <a:xfrm>
            <a:off x="1732026" y="3534917"/>
            <a:ext cx="16510" cy="365760"/>
          </a:xfrm>
          <a:custGeom>
            <a:rect b="b" l="l" r="r" t="t"/>
            <a:pathLst>
              <a:path extrusionOk="0" h="120000" w="120000">
                <a:moveTo>
                  <a:pt x="0" y="0"/>
                </a:moveTo>
                <a:lnTo>
                  <a:pt x="119069" y="120000"/>
                </a:lnTo>
              </a:path>
            </a:pathLst>
          </a:custGeom>
          <a:noFill/>
          <a:ln cap="flat" cmpd="sng" w="411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33" name="Google Shape;333;p10"/>
          <p:cNvSpPr txBox="1"/>
          <p:nvPr/>
        </p:nvSpPr>
        <p:spPr>
          <a:xfrm>
            <a:off x="2428748" y="4091940"/>
            <a:ext cx="1266190" cy="2984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800">
                <a:solidFill>
                  <a:srgbClr val="FFFFFF"/>
                </a:solidFill>
                <a:latin typeface="Calibri"/>
                <a:ea typeface="Calibri"/>
                <a:cs typeface="Calibri"/>
                <a:sym typeface="Calibri"/>
              </a:rPr>
              <a:t>Oil Formation</a:t>
            </a:r>
            <a:endParaRPr sz="1800">
              <a:latin typeface="Calibri"/>
              <a:ea typeface="Calibri"/>
              <a:cs typeface="Calibri"/>
              <a:sym typeface="Calibri"/>
            </a:endParaRPr>
          </a:p>
        </p:txBody>
      </p:sp>
      <p:sp>
        <p:nvSpPr>
          <p:cNvPr id="334" name="Google Shape;334;p10"/>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335" name="Google Shape;335;p10"/>
          <p:cNvSpPr txBox="1"/>
          <p:nvPr>
            <p:ph idx="10" type="dt"/>
          </p:nvPr>
        </p:nvSpPr>
        <p:spPr>
          <a:xfrm>
            <a:off x="5493249" y="6543250"/>
            <a:ext cx="12663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15"/>
              </a:rPr>
              <a:t>www.denbury.com</a:t>
            </a:r>
            <a:endParaRPr/>
          </a:p>
        </p:txBody>
      </p:sp>
      <p:sp>
        <p:nvSpPr>
          <p:cNvPr id="336" name="Google Shape;336;p10"/>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1"/>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2" name="Google Shape;342;p11"/>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3" name="Google Shape;343;p11"/>
          <p:cNvSpPr txBox="1"/>
          <p:nvPr/>
        </p:nvSpPr>
        <p:spPr>
          <a:xfrm>
            <a:off x="1224788" y="6141618"/>
            <a:ext cx="2766060" cy="277495"/>
          </a:xfrm>
          <a:prstGeom prst="rect">
            <a:avLst/>
          </a:prstGeom>
          <a:noFill/>
          <a:ln>
            <a:noFill/>
          </a:ln>
        </p:spPr>
        <p:txBody>
          <a:bodyPr anchorCtr="0" anchor="t" bIns="0" lIns="0" spcFirstLastPara="1" rIns="0" wrap="square" tIns="0">
            <a:noAutofit/>
          </a:bodyPr>
          <a:lstStyle/>
          <a:p>
            <a:pPr indent="-228600" lvl="0" marL="241300" marR="0" rtl="0" algn="l">
              <a:lnSpc>
                <a:spcPct val="100000"/>
              </a:lnSpc>
              <a:spcBef>
                <a:spcPts val="0"/>
              </a:spcBef>
              <a:spcAft>
                <a:spcPts val="0"/>
              </a:spcAft>
              <a:buSzPts val="800"/>
              <a:buFont typeface="Calibri"/>
              <a:buAutoNum type="arabicParenR"/>
            </a:pPr>
            <a:r>
              <a:rPr lang="en-US" sz="800">
                <a:latin typeface="Calibri"/>
                <a:ea typeface="Calibri"/>
                <a:cs typeface="Calibri"/>
                <a:sym typeface="Calibri"/>
              </a:rPr>
              <a:t>Source: 2013 DOE NETL Next Gen EOR.</a:t>
            </a:r>
            <a:endParaRPr sz="800">
              <a:latin typeface="Calibri"/>
              <a:ea typeface="Calibri"/>
              <a:cs typeface="Calibri"/>
              <a:sym typeface="Calibri"/>
            </a:endParaRPr>
          </a:p>
          <a:p>
            <a:pPr indent="-228600" lvl="0" marL="241300" marR="0" rtl="0" algn="l">
              <a:lnSpc>
                <a:spcPct val="100000"/>
              </a:lnSpc>
              <a:spcBef>
                <a:spcPts val="0"/>
              </a:spcBef>
              <a:spcAft>
                <a:spcPts val="0"/>
              </a:spcAft>
              <a:buSzPts val="800"/>
              <a:buFont typeface="Calibri"/>
              <a:buAutoNum type="arabicParenR"/>
            </a:pPr>
            <a:r>
              <a:rPr lang="en-US" sz="800">
                <a:latin typeface="Calibri"/>
                <a:ea typeface="Calibri"/>
                <a:cs typeface="Calibri"/>
                <a:sym typeface="Calibri"/>
              </a:rPr>
              <a:t>Total estimated recoveries on a gross basis utilizing CO</a:t>
            </a:r>
            <a:r>
              <a:rPr baseline="-25000" lang="en-US" sz="750">
                <a:latin typeface="Calibri"/>
                <a:ea typeface="Calibri"/>
                <a:cs typeface="Calibri"/>
                <a:sym typeface="Calibri"/>
              </a:rPr>
              <a:t>2  </a:t>
            </a:r>
            <a:r>
              <a:rPr lang="en-US" sz="800">
                <a:latin typeface="Calibri"/>
                <a:ea typeface="Calibri"/>
                <a:cs typeface="Calibri"/>
                <a:sym typeface="Calibri"/>
              </a:rPr>
              <a:t>EOR.</a:t>
            </a:r>
            <a:endParaRPr sz="800">
              <a:latin typeface="Calibri"/>
              <a:ea typeface="Calibri"/>
              <a:cs typeface="Calibri"/>
              <a:sym typeface="Calibri"/>
            </a:endParaRPr>
          </a:p>
        </p:txBody>
      </p:sp>
      <p:sp>
        <p:nvSpPr>
          <p:cNvPr id="344" name="Google Shape;344;p11"/>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U.S. Lower-48 CO</a:t>
            </a:r>
            <a:r>
              <a:rPr b="0" baseline="-25000" i="0" lang="en-US" sz="4200" u="none" cap="none" strike="noStrike">
                <a:solidFill>
                  <a:srgbClr val="00467C"/>
                </a:solidFill>
                <a:latin typeface="Calibri"/>
                <a:ea typeface="Calibri"/>
                <a:cs typeface="Calibri"/>
                <a:sym typeface="Calibri"/>
              </a:rPr>
              <a:t>2  </a:t>
            </a:r>
            <a:r>
              <a:rPr b="0" i="0" lang="en-US" sz="4200" u="none" cap="none" strike="noStrike">
                <a:solidFill>
                  <a:srgbClr val="00467C"/>
                </a:solidFill>
                <a:latin typeface="Calibri"/>
                <a:ea typeface="Calibri"/>
                <a:cs typeface="Calibri"/>
                <a:sym typeface="Calibri"/>
              </a:rPr>
              <a:t>EOR Potential</a:t>
            </a:r>
            <a:endParaRPr b="0" i="0" sz="4200" u="none" cap="none" strike="noStrike">
              <a:solidFill>
                <a:srgbClr val="00467C"/>
              </a:solidFill>
              <a:latin typeface="Calibri"/>
              <a:ea typeface="Calibri"/>
              <a:cs typeface="Calibri"/>
              <a:sym typeface="Calibri"/>
            </a:endParaRPr>
          </a:p>
        </p:txBody>
      </p:sp>
      <p:sp>
        <p:nvSpPr>
          <p:cNvPr id="345" name="Google Shape;345;p11"/>
          <p:cNvSpPr/>
          <p:nvPr/>
        </p:nvSpPr>
        <p:spPr>
          <a:xfrm>
            <a:off x="2788920" y="1162811"/>
            <a:ext cx="9037320" cy="552145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6" name="Google Shape;346;p11"/>
          <p:cNvSpPr/>
          <p:nvPr/>
        </p:nvSpPr>
        <p:spPr>
          <a:xfrm>
            <a:off x="5234956" y="2318424"/>
            <a:ext cx="911860" cy="986155"/>
          </a:xfrm>
          <a:custGeom>
            <a:rect b="b" l="l" r="r" t="t"/>
            <a:pathLst>
              <a:path extrusionOk="0" h="120000" w="120000">
                <a:moveTo>
                  <a:pt x="81674" y="0"/>
                </a:moveTo>
                <a:lnTo>
                  <a:pt x="74341" y="1173"/>
                </a:lnTo>
                <a:lnTo>
                  <a:pt x="67604" y="3500"/>
                </a:lnTo>
                <a:lnTo>
                  <a:pt x="62120" y="6423"/>
                </a:lnTo>
                <a:lnTo>
                  <a:pt x="58582" y="10042"/>
                </a:lnTo>
                <a:lnTo>
                  <a:pt x="56467" y="14568"/>
                </a:lnTo>
                <a:lnTo>
                  <a:pt x="54608" y="19615"/>
                </a:lnTo>
                <a:lnTo>
                  <a:pt x="51841" y="24798"/>
                </a:lnTo>
                <a:lnTo>
                  <a:pt x="48828" y="28991"/>
                </a:lnTo>
                <a:lnTo>
                  <a:pt x="45529" y="33353"/>
                </a:lnTo>
                <a:lnTo>
                  <a:pt x="41874" y="37884"/>
                </a:lnTo>
                <a:lnTo>
                  <a:pt x="37799" y="42573"/>
                </a:lnTo>
                <a:lnTo>
                  <a:pt x="33240" y="47407"/>
                </a:lnTo>
                <a:lnTo>
                  <a:pt x="28617" y="51674"/>
                </a:lnTo>
                <a:lnTo>
                  <a:pt x="23157" y="56198"/>
                </a:lnTo>
                <a:lnTo>
                  <a:pt x="17392" y="60827"/>
                </a:lnTo>
                <a:lnTo>
                  <a:pt x="11852" y="65408"/>
                </a:lnTo>
                <a:lnTo>
                  <a:pt x="7069" y="69790"/>
                </a:lnTo>
                <a:lnTo>
                  <a:pt x="3574" y="73818"/>
                </a:lnTo>
                <a:lnTo>
                  <a:pt x="805" y="79163"/>
                </a:lnTo>
                <a:lnTo>
                  <a:pt x="0" y="83970"/>
                </a:lnTo>
                <a:lnTo>
                  <a:pt x="375" y="88507"/>
                </a:lnTo>
                <a:lnTo>
                  <a:pt x="1979" y="97817"/>
                </a:lnTo>
                <a:lnTo>
                  <a:pt x="3317" y="102626"/>
                </a:lnTo>
                <a:lnTo>
                  <a:pt x="5623" y="107080"/>
                </a:lnTo>
                <a:lnTo>
                  <a:pt x="9357" y="110784"/>
                </a:lnTo>
                <a:lnTo>
                  <a:pt x="13711" y="113101"/>
                </a:lnTo>
                <a:lnTo>
                  <a:pt x="19157" y="114976"/>
                </a:lnTo>
                <a:lnTo>
                  <a:pt x="25277" y="116479"/>
                </a:lnTo>
                <a:lnTo>
                  <a:pt x="31653" y="117676"/>
                </a:lnTo>
                <a:lnTo>
                  <a:pt x="37869" y="118635"/>
                </a:lnTo>
                <a:lnTo>
                  <a:pt x="44223" y="119355"/>
                </a:lnTo>
                <a:lnTo>
                  <a:pt x="50979" y="119783"/>
                </a:lnTo>
                <a:lnTo>
                  <a:pt x="57705" y="119934"/>
                </a:lnTo>
                <a:lnTo>
                  <a:pt x="63965" y="119825"/>
                </a:lnTo>
                <a:lnTo>
                  <a:pt x="69323" y="119469"/>
                </a:lnTo>
                <a:lnTo>
                  <a:pt x="72698" y="119206"/>
                </a:lnTo>
                <a:lnTo>
                  <a:pt x="73054" y="118969"/>
                </a:lnTo>
                <a:lnTo>
                  <a:pt x="74383" y="118228"/>
                </a:lnTo>
                <a:lnTo>
                  <a:pt x="78078" y="116659"/>
                </a:lnTo>
                <a:lnTo>
                  <a:pt x="85535" y="113937"/>
                </a:lnTo>
                <a:lnTo>
                  <a:pt x="91477" y="109210"/>
                </a:lnTo>
                <a:lnTo>
                  <a:pt x="94158" y="107215"/>
                </a:lnTo>
                <a:lnTo>
                  <a:pt x="95138" y="106540"/>
                </a:lnTo>
                <a:lnTo>
                  <a:pt x="95977" y="105769"/>
                </a:lnTo>
                <a:lnTo>
                  <a:pt x="98237" y="103490"/>
                </a:lnTo>
                <a:lnTo>
                  <a:pt x="101602" y="100194"/>
                </a:lnTo>
                <a:lnTo>
                  <a:pt x="103560" y="98413"/>
                </a:lnTo>
                <a:lnTo>
                  <a:pt x="104954" y="97166"/>
                </a:lnTo>
                <a:lnTo>
                  <a:pt x="106627" y="95469"/>
                </a:lnTo>
                <a:lnTo>
                  <a:pt x="108850" y="94438"/>
                </a:lnTo>
                <a:lnTo>
                  <a:pt x="111148" y="94136"/>
                </a:lnTo>
                <a:lnTo>
                  <a:pt x="113283" y="92010"/>
                </a:lnTo>
                <a:lnTo>
                  <a:pt x="115017" y="85501"/>
                </a:lnTo>
                <a:lnTo>
                  <a:pt x="116373" y="76210"/>
                </a:lnTo>
                <a:lnTo>
                  <a:pt x="117176" y="70159"/>
                </a:lnTo>
                <a:lnTo>
                  <a:pt x="117977" y="63483"/>
                </a:lnTo>
                <a:lnTo>
                  <a:pt x="118716" y="56420"/>
                </a:lnTo>
                <a:lnTo>
                  <a:pt x="119330" y="49204"/>
                </a:lnTo>
                <a:lnTo>
                  <a:pt x="119757" y="42070"/>
                </a:lnTo>
                <a:lnTo>
                  <a:pt x="119933" y="35254"/>
                </a:lnTo>
                <a:lnTo>
                  <a:pt x="119798" y="28988"/>
                </a:lnTo>
                <a:lnTo>
                  <a:pt x="119289" y="23516"/>
                </a:lnTo>
                <a:lnTo>
                  <a:pt x="115307" y="12918"/>
                </a:lnTo>
                <a:lnTo>
                  <a:pt x="110873" y="8430"/>
                </a:lnTo>
                <a:lnTo>
                  <a:pt x="105530" y="5274"/>
                </a:lnTo>
                <a:lnTo>
                  <a:pt x="99768" y="3124"/>
                </a:lnTo>
                <a:lnTo>
                  <a:pt x="94076" y="1654"/>
                </a:lnTo>
                <a:lnTo>
                  <a:pt x="88944" y="536"/>
                </a:lnTo>
                <a:lnTo>
                  <a:pt x="81674" y="0"/>
                </a:lnTo>
                <a:close/>
              </a:path>
            </a:pathLst>
          </a:custGeom>
          <a:solidFill>
            <a:srgbClr val="387B2B">
              <a:alpha val="84705"/>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7" name="Google Shape;347;p11"/>
          <p:cNvSpPr/>
          <p:nvPr/>
        </p:nvSpPr>
        <p:spPr>
          <a:xfrm>
            <a:off x="8556077" y="2447691"/>
            <a:ext cx="867410" cy="1805305"/>
          </a:xfrm>
          <a:custGeom>
            <a:rect b="b" l="l" r="r" t="t"/>
            <a:pathLst>
              <a:path extrusionOk="0" h="120000" w="120000">
                <a:moveTo>
                  <a:pt x="57130" y="0"/>
                </a:moveTo>
                <a:lnTo>
                  <a:pt x="47262" y="1929"/>
                </a:lnTo>
                <a:lnTo>
                  <a:pt x="42618" y="3747"/>
                </a:lnTo>
                <a:lnTo>
                  <a:pt x="38200" y="5987"/>
                </a:lnTo>
                <a:lnTo>
                  <a:pt x="34033" y="8538"/>
                </a:lnTo>
                <a:lnTo>
                  <a:pt x="30140" y="11291"/>
                </a:lnTo>
                <a:lnTo>
                  <a:pt x="26545" y="14134"/>
                </a:lnTo>
                <a:lnTo>
                  <a:pt x="23274" y="16959"/>
                </a:lnTo>
                <a:lnTo>
                  <a:pt x="20350" y="19655"/>
                </a:lnTo>
                <a:lnTo>
                  <a:pt x="17798" y="22111"/>
                </a:lnTo>
                <a:lnTo>
                  <a:pt x="13195" y="27366"/>
                </a:lnTo>
                <a:lnTo>
                  <a:pt x="12270" y="30360"/>
                </a:lnTo>
                <a:lnTo>
                  <a:pt x="12438" y="33275"/>
                </a:lnTo>
                <a:lnTo>
                  <a:pt x="13269" y="36182"/>
                </a:lnTo>
                <a:lnTo>
                  <a:pt x="14334" y="39155"/>
                </a:lnTo>
                <a:lnTo>
                  <a:pt x="15204" y="42268"/>
                </a:lnTo>
                <a:lnTo>
                  <a:pt x="15449" y="45592"/>
                </a:lnTo>
                <a:lnTo>
                  <a:pt x="15286" y="48676"/>
                </a:lnTo>
                <a:lnTo>
                  <a:pt x="15153" y="51868"/>
                </a:lnTo>
                <a:lnTo>
                  <a:pt x="15007" y="55156"/>
                </a:lnTo>
                <a:lnTo>
                  <a:pt x="14807" y="58528"/>
                </a:lnTo>
                <a:lnTo>
                  <a:pt x="14512" y="61973"/>
                </a:lnTo>
                <a:lnTo>
                  <a:pt x="14080" y="65478"/>
                </a:lnTo>
                <a:lnTo>
                  <a:pt x="13469" y="69032"/>
                </a:lnTo>
                <a:lnTo>
                  <a:pt x="12637" y="72623"/>
                </a:lnTo>
                <a:lnTo>
                  <a:pt x="11477" y="75948"/>
                </a:lnTo>
                <a:lnTo>
                  <a:pt x="9819" y="79465"/>
                </a:lnTo>
                <a:lnTo>
                  <a:pt x="7853" y="83101"/>
                </a:lnTo>
                <a:lnTo>
                  <a:pt x="5767" y="86782"/>
                </a:lnTo>
                <a:lnTo>
                  <a:pt x="3750" y="90434"/>
                </a:lnTo>
                <a:lnTo>
                  <a:pt x="1990" y="93984"/>
                </a:lnTo>
                <a:lnTo>
                  <a:pt x="677" y="97360"/>
                </a:lnTo>
                <a:lnTo>
                  <a:pt x="0" y="100487"/>
                </a:lnTo>
                <a:lnTo>
                  <a:pt x="145" y="103292"/>
                </a:lnTo>
                <a:lnTo>
                  <a:pt x="1358" y="106687"/>
                </a:lnTo>
                <a:lnTo>
                  <a:pt x="3358" y="110021"/>
                </a:lnTo>
                <a:lnTo>
                  <a:pt x="6109" y="113124"/>
                </a:lnTo>
                <a:lnTo>
                  <a:pt x="9571" y="115823"/>
                </a:lnTo>
                <a:lnTo>
                  <a:pt x="13707" y="117947"/>
                </a:lnTo>
                <a:lnTo>
                  <a:pt x="18478" y="119326"/>
                </a:lnTo>
                <a:lnTo>
                  <a:pt x="23847" y="119787"/>
                </a:lnTo>
                <a:lnTo>
                  <a:pt x="27257" y="119813"/>
                </a:lnTo>
                <a:lnTo>
                  <a:pt x="31312" y="119896"/>
                </a:lnTo>
                <a:lnTo>
                  <a:pt x="35877" y="119960"/>
                </a:lnTo>
                <a:lnTo>
                  <a:pt x="40813" y="119927"/>
                </a:lnTo>
                <a:lnTo>
                  <a:pt x="45983" y="119721"/>
                </a:lnTo>
                <a:lnTo>
                  <a:pt x="51251" y="119263"/>
                </a:lnTo>
                <a:lnTo>
                  <a:pt x="56477" y="118476"/>
                </a:lnTo>
                <a:lnTo>
                  <a:pt x="61526" y="117284"/>
                </a:lnTo>
                <a:lnTo>
                  <a:pt x="66260" y="115609"/>
                </a:lnTo>
                <a:lnTo>
                  <a:pt x="70541" y="113374"/>
                </a:lnTo>
                <a:lnTo>
                  <a:pt x="74232" y="110500"/>
                </a:lnTo>
                <a:lnTo>
                  <a:pt x="77196" y="106912"/>
                </a:lnTo>
                <a:lnTo>
                  <a:pt x="79296" y="102532"/>
                </a:lnTo>
                <a:lnTo>
                  <a:pt x="80322" y="99836"/>
                </a:lnTo>
                <a:lnTo>
                  <a:pt x="81623" y="96961"/>
                </a:lnTo>
                <a:lnTo>
                  <a:pt x="83169" y="93925"/>
                </a:lnTo>
                <a:lnTo>
                  <a:pt x="84931" y="90746"/>
                </a:lnTo>
                <a:lnTo>
                  <a:pt x="86879" y="87442"/>
                </a:lnTo>
                <a:lnTo>
                  <a:pt x="88984" y="84030"/>
                </a:lnTo>
                <a:lnTo>
                  <a:pt x="91215" y="80530"/>
                </a:lnTo>
                <a:lnTo>
                  <a:pt x="93543" y="76959"/>
                </a:lnTo>
                <a:lnTo>
                  <a:pt x="95938" y="73334"/>
                </a:lnTo>
                <a:lnTo>
                  <a:pt x="100811" y="66000"/>
                </a:lnTo>
                <a:lnTo>
                  <a:pt x="103230" y="62326"/>
                </a:lnTo>
                <a:lnTo>
                  <a:pt x="105598" y="58671"/>
                </a:lnTo>
                <a:lnTo>
                  <a:pt x="107885" y="55054"/>
                </a:lnTo>
                <a:lnTo>
                  <a:pt x="110060" y="51492"/>
                </a:lnTo>
                <a:lnTo>
                  <a:pt x="112095" y="48004"/>
                </a:lnTo>
                <a:lnTo>
                  <a:pt x="113961" y="44608"/>
                </a:lnTo>
                <a:lnTo>
                  <a:pt x="115626" y="41321"/>
                </a:lnTo>
                <a:lnTo>
                  <a:pt x="117062" y="38163"/>
                </a:lnTo>
                <a:lnTo>
                  <a:pt x="118238" y="35150"/>
                </a:lnTo>
                <a:lnTo>
                  <a:pt x="119126" y="32301"/>
                </a:lnTo>
                <a:lnTo>
                  <a:pt x="119695" y="29634"/>
                </a:lnTo>
                <a:lnTo>
                  <a:pt x="119916" y="27167"/>
                </a:lnTo>
                <a:lnTo>
                  <a:pt x="119759" y="24918"/>
                </a:lnTo>
                <a:lnTo>
                  <a:pt x="118579" y="21178"/>
                </a:lnTo>
                <a:lnTo>
                  <a:pt x="116424" y="17822"/>
                </a:lnTo>
                <a:lnTo>
                  <a:pt x="113412" y="14827"/>
                </a:lnTo>
                <a:lnTo>
                  <a:pt x="109662" y="12174"/>
                </a:lnTo>
                <a:lnTo>
                  <a:pt x="105293" y="9840"/>
                </a:lnTo>
                <a:lnTo>
                  <a:pt x="100424" y="7804"/>
                </a:lnTo>
                <a:lnTo>
                  <a:pt x="95173" y="6045"/>
                </a:lnTo>
                <a:lnTo>
                  <a:pt x="89660" y="4541"/>
                </a:lnTo>
                <a:lnTo>
                  <a:pt x="84002" y="3272"/>
                </a:lnTo>
                <a:lnTo>
                  <a:pt x="78319" y="2215"/>
                </a:lnTo>
                <a:lnTo>
                  <a:pt x="72730" y="1350"/>
                </a:lnTo>
                <a:lnTo>
                  <a:pt x="67353" y="654"/>
                </a:lnTo>
                <a:lnTo>
                  <a:pt x="62307" y="108"/>
                </a:lnTo>
                <a:lnTo>
                  <a:pt x="57130" y="0"/>
                </a:lnTo>
                <a:close/>
              </a:path>
            </a:pathLst>
          </a:custGeom>
          <a:solidFill>
            <a:srgbClr val="C5DFB4">
              <a:alpha val="8431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8" name="Google Shape;348;p11"/>
          <p:cNvSpPr/>
          <p:nvPr/>
        </p:nvSpPr>
        <p:spPr>
          <a:xfrm>
            <a:off x="9871075" y="3003804"/>
            <a:ext cx="607695" cy="887094"/>
          </a:xfrm>
          <a:custGeom>
            <a:rect b="b" l="l" r="r" t="t"/>
            <a:pathLst>
              <a:path extrusionOk="0" h="120000" w="120000">
                <a:moveTo>
                  <a:pt x="44247" y="0"/>
                </a:moveTo>
                <a:lnTo>
                  <a:pt x="34131" y="3659"/>
                </a:lnTo>
                <a:lnTo>
                  <a:pt x="27248" y="11595"/>
                </a:lnTo>
                <a:lnTo>
                  <a:pt x="24119" y="17266"/>
                </a:lnTo>
                <a:lnTo>
                  <a:pt x="20990" y="24624"/>
                </a:lnTo>
                <a:lnTo>
                  <a:pt x="17705" y="34084"/>
                </a:lnTo>
                <a:lnTo>
                  <a:pt x="16025" y="39545"/>
                </a:lnTo>
                <a:lnTo>
                  <a:pt x="14138" y="46068"/>
                </a:lnTo>
                <a:lnTo>
                  <a:pt x="12118" y="53396"/>
                </a:lnTo>
                <a:lnTo>
                  <a:pt x="10040" y="61272"/>
                </a:lnTo>
                <a:lnTo>
                  <a:pt x="7975" y="69439"/>
                </a:lnTo>
                <a:lnTo>
                  <a:pt x="5998" y="77641"/>
                </a:lnTo>
                <a:lnTo>
                  <a:pt x="4182" y="85620"/>
                </a:lnTo>
                <a:lnTo>
                  <a:pt x="2601" y="93120"/>
                </a:lnTo>
                <a:lnTo>
                  <a:pt x="1328" y="99883"/>
                </a:lnTo>
                <a:lnTo>
                  <a:pt x="436" y="105653"/>
                </a:lnTo>
                <a:lnTo>
                  <a:pt x="0" y="110173"/>
                </a:lnTo>
                <a:lnTo>
                  <a:pt x="1019" y="117511"/>
                </a:lnTo>
                <a:lnTo>
                  <a:pt x="4354" y="119918"/>
                </a:lnTo>
                <a:lnTo>
                  <a:pt x="8953" y="119368"/>
                </a:lnTo>
                <a:lnTo>
                  <a:pt x="17790" y="114921"/>
                </a:lnTo>
                <a:lnTo>
                  <a:pt x="25696" y="108526"/>
                </a:lnTo>
                <a:lnTo>
                  <a:pt x="34870" y="100053"/>
                </a:lnTo>
                <a:lnTo>
                  <a:pt x="35786" y="98662"/>
                </a:lnTo>
                <a:lnTo>
                  <a:pt x="36141" y="98662"/>
                </a:lnTo>
                <a:lnTo>
                  <a:pt x="40270" y="93781"/>
                </a:lnTo>
                <a:lnTo>
                  <a:pt x="44956" y="87517"/>
                </a:lnTo>
                <a:lnTo>
                  <a:pt x="49382" y="81079"/>
                </a:lnTo>
                <a:lnTo>
                  <a:pt x="53492" y="74783"/>
                </a:lnTo>
                <a:lnTo>
                  <a:pt x="56391" y="68377"/>
                </a:lnTo>
                <a:lnTo>
                  <a:pt x="58407" y="61808"/>
                </a:lnTo>
                <a:lnTo>
                  <a:pt x="61307" y="55682"/>
                </a:lnTo>
                <a:lnTo>
                  <a:pt x="66858" y="50611"/>
                </a:lnTo>
                <a:lnTo>
                  <a:pt x="74707" y="47597"/>
                </a:lnTo>
                <a:lnTo>
                  <a:pt x="85093" y="45325"/>
                </a:lnTo>
                <a:lnTo>
                  <a:pt x="106187" y="41820"/>
                </a:lnTo>
                <a:lnTo>
                  <a:pt x="113253" y="39994"/>
                </a:lnTo>
                <a:lnTo>
                  <a:pt x="117999" y="37720"/>
                </a:lnTo>
                <a:lnTo>
                  <a:pt x="119959" y="35656"/>
                </a:lnTo>
                <a:lnTo>
                  <a:pt x="119450" y="33398"/>
                </a:lnTo>
                <a:lnTo>
                  <a:pt x="111067" y="26755"/>
                </a:lnTo>
                <a:lnTo>
                  <a:pt x="102460" y="22312"/>
                </a:lnTo>
                <a:lnTo>
                  <a:pt x="92861" y="17784"/>
                </a:lnTo>
                <a:lnTo>
                  <a:pt x="84162" y="13743"/>
                </a:lnTo>
                <a:lnTo>
                  <a:pt x="69319" y="6523"/>
                </a:lnTo>
                <a:lnTo>
                  <a:pt x="62357" y="3572"/>
                </a:lnTo>
                <a:lnTo>
                  <a:pt x="55849" y="1649"/>
                </a:lnTo>
                <a:lnTo>
                  <a:pt x="49828" y="499"/>
                </a:lnTo>
                <a:lnTo>
                  <a:pt x="44247" y="0"/>
                </a:lnTo>
                <a:close/>
              </a:path>
              <a:path extrusionOk="0" h="120000" w="120000">
                <a:moveTo>
                  <a:pt x="15249" y="117016"/>
                </a:moveTo>
                <a:lnTo>
                  <a:pt x="14964" y="117173"/>
                </a:lnTo>
                <a:lnTo>
                  <a:pt x="13768" y="118127"/>
                </a:lnTo>
                <a:lnTo>
                  <a:pt x="15249" y="117016"/>
                </a:lnTo>
                <a:close/>
              </a:path>
              <a:path extrusionOk="0" h="120000" w="120000">
                <a:moveTo>
                  <a:pt x="36003" y="98825"/>
                </a:moveTo>
                <a:lnTo>
                  <a:pt x="35385" y="99556"/>
                </a:lnTo>
                <a:lnTo>
                  <a:pt x="34870" y="100053"/>
                </a:lnTo>
                <a:lnTo>
                  <a:pt x="34007" y="101365"/>
                </a:lnTo>
                <a:lnTo>
                  <a:pt x="29344" y="105401"/>
                </a:lnTo>
                <a:lnTo>
                  <a:pt x="29218" y="105523"/>
                </a:lnTo>
                <a:lnTo>
                  <a:pt x="28222" y="106372"/>
                </a:lnTo>
                <a:lnTo>
                  <a:pt x="26272" y="108060"/>
                </a:lnTo>
                <a:lnTo>
                  <a:pt x="25696" y="108526"/>
                </a:lnTo>
                <a:lnTo>
                  <a:pt x="22084" y="111605"/>
                </a:lnTo>
                <a:lnTo>
                  <a:pt x="16197" y="116305"/>
                </a:lnTo>
                <a:lnTo>
                  <a:pt x="15249" y="117016"/>
                </a:lnTo>
                <a:lnTo>
                  <a:pt x="18832" y="115035"/>
                </a:lnTo>
                <a:lnTo>
                  <a:pt x="24618" y="110173"/>
                </a:lnTo>
                <a:lnTo>
                  <a:pt x="30664" y="104518"/>
                </a:lnTo>
                <a:lnTo>
                  <a:pt x="36589" y="99264"/>
                </a:lnTo>
                <a:lnTo>
                  <a:pt x="36003" y="98825"/>
                </a:lnTo>
                <a:close/>
              </a:path>
              <a:path extrusionOk="0" h="120000" w="120000">
                <a:moveTo>
                  <a:pt x="36141" y="98662"/>
                </a:moveTo>
                <a:lnTo>
                  <a:pt x="35786" y="98662"/>
                </a:lnTo>
                <a:lnTo>
                  <a:pt x="36003" y="98825"/>
                </a:lnTo>
                <a:lnTo>
                  <a:pt x="36141" y="98662"/>
                </a:lnTo>
                <a:close/>
              </a:path>
            </a:pathLst>
          </a:custGeom>
          <a:solidFill>
            <a:srgbClr val="D5B84A">
              <a:alpha val="84705"/>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9" name="Google Shape;349;p11"/>
          <p:cNvSpPr/>
          <p:nvPr/>
        </p:nvSpPr>
        <p:spPr>
          <a:xfrm>
            <a:off x="6388752" y="3496130"/>
            <a:ext cx="1115695" cy="1379855"/>
          </a:xfrm>
          <a:custGeom>
            <a:rect b="b" l="l" r="r" t="t"/>
            <a:pathLst>
              <a:path extrusionOk="0" h="120000" w="120000">
                <a:moveTo>
                  <a:pt x="24035" y="0"/>
                </a:moveTo>
                <a:lnTo>
                  <a:pt x="21835" y="713"/>
                </a:lnTo>
                <a:lnTo>
                  <a:pt x="20915" y="1971"/>
                </a:lnTo>
                <a:lnTo>
                  <a:pt x="20542" y="2765"/>
                </a:lnTo>
                <a:lnTo>
                  <a:pt x="20108" y="3517"/>
                </a:lnTo>
                <a:lnTo>
                  <a:pt x="17634" y="8538"/>
                </a:lnTo>
                <a:lnTo>
                  <a:pt x="15802" y="12458"/>
                </a:lnTo>
                <a:lnTo>
                  <a:pt x="13709" y="17082"/>
                </a:lnTo>
                <a:lnTo>
                  <a:pt x="11459" y="22235"/>
                </a:lnTo>
                <a:lnTo>
                  <a:pt x="9157" y="27742"/>
                </a:lnTo>
                <a:lnTo>
                  <a:pt x="6904" y="33427"/>
                </a:lnTo>
                <a:lnTo>
                  <a:pt x="4804" y="39115"/>
                </a:lnTo>
                <a:lnTo>
                  <a:pt x="2960" y="44629"/>
                </a:lnTo>
                <a:lnTo>
                  <a:pt x="1476" y="49796"/>
                </a:lnTo>
                <a:lnTo>
                  <a:pt x="455" y="54438"/>
                </a:lnTo>
                <a:lnTo>
                  <a:pt x="0" y="58381"/>
                </a:lnTo>
                <a:lnTo>
                  <a:pt x="213" y="61449"/>
                </a:lnTo>
                <a:lnTo>
                  <a:pt x="2545" y="64664"/>
                </a:lnTo>
                <a:lnTo>
                  <a:pt x="7363" y="68242"/>
                </a:lnTo>
                <a:lnTo>
                  <a:pt x="10705" y="70536"/>
                </a:lnTo>
                <a:lnTo>
                  <a:pt x="14580" y="73112"/>
                </a:lnTo>
                <a:lnTo>
                  <a:pt x="18922" y="75925"/>
                </a:lnTo>
                <a:lnTo>
                  <a:pt x="23666" y="78933"/>
                </a:lnTo>
                <a:lnTo>
                  <a:pt x="28745" y="82093"/>
                </a:lnTo>
                <a:lnTo>
                  <a:pt x="34095" y="85363"/>
                </a:lnTo>
                <a:lnTo>
                  <a:pt x="39647" y="88701"/>
                </a:lnTo>
                <a:lnTo>
                  <a:pt x="45337" y="92063"/>
                </a:lnTo>
                <a:lnTo>
                  <a:pt x="51099" y="95406"/>
                </a:lnTo>
                <a:lnTo>
                  <a:pt x="56867" y="98689"/>
                </a:lnTo>
                <a:lnTo>
                  <a:pt x="62574" y="101867"/>
                </a:lnTo>
                <a:lnTo>
                  <a:pt x="68155" y="104900"/>
                </a:lnTo>
                <a:lnTo>
                  <a:pt x="73543" y="107744"/>
                </a:lnTo>
                <a:lnTo>
                  <a:pt x="78674" y="110356"/>
                </a:lnTo>
                <a:lnTo>
                  <a:pt x="83480" y="112693"/>
                </a:lnTo>
                <a:lnTo>
                  <a:pt x="87896" y="114714"/>
                </a:lnTo>
                <a:lnTo>
                  <a:pt x="91855" y="116375"/>
                </a:lnTo>
                <a:lnTo>
                  <a:pt x="98142" y="118447"/>
                </a:lnTo>
                <a:lnTo>
                  <a:pt x="107523" y="119963"/>
                </a:lnTo>
                <a:lnTo>
                  <a:pt x="113791" y="119824"/>
                </a:lnTo>
                <a:lnTo>
                  <a:pt x="119393" y="116923"/>
                </a:lnTo>
                <a:lnTo>
                  <a:pt x="119973" y="112509"/>
                </a:lnTo>
                <a:lnTo>
                  <a:pt x="119945" y="109812"/>
                </a:lnTo>
                <a:lnTo>
                  <a:pt x="119847" y="106403"/>
                </a:lnTo>
                <a:lnTo>
                  <a:pt x="119652" y="102391"/>
                </a:lnTo>
                <a:lnTo>
                  <a:pt x="119331" y="97885"/>
                </a:lnTo>
                <a:lnTo>
                  <a:pt x="118859" y="92992"/>
                </a:lnTo>
                <a:lnTo>
                  <a:pt x="118206" y="87822"/>
                </a:lnTo>
                <a:lnTo>
                  <a:pt x="117346" y="82484"/>
                </a:lnTo>
                <a:lnTo>
                  <a:pt x="116250" y="77085"/>
                </a:lnTo>
                <a:lnTo>
                  <a:pt x="114892" y="71735"/>
                </a:lnTo>
                <a:lnTo>
                  <a:pt x="113244" y="66543"/>
                </a:lnTo>
                <a:lnTo>
                  <a:pt x="111278" y="61616"/>
                </a:lnTo>
                <a:lnTo>
                  <a:pt x="108967" y="57065"/>
                </a:lnTo>
                <a:lnTo>
                  <a:pt x="106283" y="52996"/>
                </a:lnTo>
                <a:lnTo>
                  <a:pt x="103463" y="49629"/>
                </a:lnTo>
                <a:lnTo>
                  <a:pt x="100131" y="46230"/>
                </a:lnTo>
                <a:lnTo>
                  <a:pt x="96355" y="42817"/>
                </a:lnTo>
                <a:lnTo>
                  <a:pt x="92203" y="39409"/>
                </a:lnTo>
                <a:lnTo>
                  <a:pt x="87743" y="36026"/>
                </a:lnTo>
                <a:lnTo>
                  <a:pt x="83046" y="32687"/>
                </a:lnTo>
                <a:lnTo>
                  <a:pt x="78178" y="29410"/>
                </a:lnTo>
                <a:lnTo>
                  <a:pt x="73208" y="26214"/>
                </a:lnTo>
                <a:lnTo>
                  <a:pt x="68206" y="23119"/>
                </a:lnTo>
                <a:lnTo>
                  <a:pt x="63238" y="20143"/>
                </a:lnTo>
                <a:lnTo>
                  <a:pt x="58375" y="17305"/>
                </a:lnTo>
                <a:lnTo>
                  <a:pt x="53684" y="14625"/>
                </a:lnTo>
                <a:lnTo>
                  <a:pt x="38014" y="5855"/>
                </a:lnTo>
                <a:lnTo>
                  <a:pt x="35212" y="4245"/>
                </a:lnTo>
                <a:lnTo>
                  <a:pt x="28250" y="840"/>
                </a:lnTo>
                <a:lnTo>
                  <a:pt x="24035" y="0"/>
                </a:lnTo>
                <a:close/>
              </a:path>
            </a:pathLst>
          </a:custGeom>
          <a:solidFill>
            <a:srgbClr val="F89729">
              <a:alpha val="8431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0" name="Google Shape;350;p11"/>
          <p:cNvSpPr/>
          <p:nvPr/>
        </p:nvSpPr>
        <p:spPr>
          <a:xfrm>
            <a:off x="5899460" y="4777731"/>
            <a:ext cx="708660" cy="590550"/>
          </a:xfrm>
          <a:custGeom>
            <a:rect b="b" l="l" r="r" t="t"/>
            <a:pathLst>
              <a:path extrusionOk="0" h="120000" w="120000">
                <a:moveTo>
                  <a:pt x="74772" y="118401"/>
                </a:moveTo>
                <a:lnTo>
                  <a:pt x="52958" y="118401"/>
                </a:lnTo>
                <a:lnTo>
                  <a:pt x="59996" y="119070"/>
                </a:lnTo>
                <a:lnTo>
                  <a:pt x="65861" y="119979"/>
                </a:lnTo>
                <a:lnTo>
                  <a:pt x="71097" y="119944"/>
                </a:lnTo>
                <a:lnTo>
                  <a:pt x="74772" y="118401"/>
                </a:lnTo>
                <a:close/>
              </a:path>
              <a:path extrusionOk="0" h="120000" w="120000">
                <a:moveTo>
                  <a:pt x="69419" y="0"/>
                </a:moveTo>
                <a:lnTo>
                  <a:pt x="59809" y="246"/>
                </a:lnTo>
                <a:lnTo>
                  <a:pt x="50011" y="953"/>
                </a:lnTo>
                <a:lnTo>
                  <a:pt x="40624" y="2097"/>
                </a:lnTo>
                <a:lnTo>
                  <a:pt x="32246" y="3654"/>
                </a:lnTo>
                <a:lnTo>
                  <a:pt x="25474" y="5601"/>
                </a:lnTo>
                <a:lnTo>
                  <a:pt x="17185" y="9916"/>
                </a:lnTo>
                <a:lnTo>
                  <a:pt x="11759" y="15479"/>
                </a:lnTo>
                <a:lnTo>
                  <a:pt x="8066" y="22425"/>
                </a:lnTo>
                <a:lnTo>
                  <a:pt x="4979" y="30891"/>
                </a:lnTo>
                <a:lnTo>
                  <a:pt x="2790" y="40092"/>
                </a:lnTo>
                <a:lnTo>
                  <a:pt x="1255" y="51564"/>
                </a:lnTo>
                <a:lnTo>
                  <a:pt x="337" y="63318"/>
                </a:lnTo>
                <a:lnTo>
                  <a:pt x="0" y="73366"/>
                </a:lnTo>
                <a:lnTo>
                  <a:pt x="205" y="79717"/>
                </a:lnTo>
                <a:lnTo>
                  <a:pt x="4003" y="98130"/>
                </a:lnTo>
                <a:lnTo>
                  <a:pt x="8089" y="108982"/>
                </a:lnTo>
                <a:lnTo>
                  <a:pt x="13818" y="116543"/>
                </a:lnTo>
                <a:lnTo>
                  <a:pt x="20267" y="119194"/>
                </a:lnTo>
                <a:lnTo>
                  <a:pt x="28397" y="119925"/>
                </a:lnTo>
                <a:lnTo>
                  <a:pt x="37217" y="119516"/>
                </a:lnTo>
                <a:lnTo>
                  <a:pt x="45735" y="118748"/>
                </a:lnTo>
                <a:lnTo>
                  <a:pt x="52958" y="118401"/>
                </a:lnTo>
                <a:lnTo>
                  <a:pt x="74772" y="118401"/>
                </a:lnTo>
                <a:lnTo>
                  <a:pt x="76248" y="117782"/>
                </a:lnTo>
                <a:lnTo>
                  <a:pt x="81443" y="112502"/>
                </a:lnTo>
                <a:lnTo>
                  <a:pt x="86388" y="104959"/>
                </a:lnTo>
                <a:lnTo>
                  <a:pt x="91042" y="96744"/>
                </a:lnTo>
                <a:lnTo>
                  <a:pt x="95366" y="89446"/>
                </a:lnTo>
                <a:lnTo>
                  <a:pt x="102958" y="77991"/>
                </a:lnTo>
                <a:lnTo>
                  <a:pt x="109323" y="67253"/>
                </a:lnTo>
                <a:lnTo>
                  <a:pt x="114950" y="55924"/>
                </a:lnTo>
                <a:lnTo>
                  <a:pt x="118657" y="44440"/>
                </a:lnTo>
                <a:lnTo>
                  <a:pt x="119990" y="32434"/>
                </a:lnTo>
                <a:lnTo>
                  <a:pt x="119394" y="26505"/>
                </a:lnTo>
                <a:lnTo>
                  <a:pt x="117259" y="21008"/>
                </a:lnTo>
                <a:lnTo>
                  <a:pt x="113972" y="17424"/>
                </a:lnTo>
                <a:lnTo>
                  <a:pt x="101412" y="8364"/>
                </a:lnTo>
                <a:lnTo>
                  <a:pt x="99594" y="7203"/>
                </a:lnTo>
                <a:lnTo>
                  <a:pt x="95659" y="4259"/>
                </a:lnTo>
                <a:lnTo>
                  <a:pt x="85689" y="982"/>
                </a:lnTo>
                <a:lnTo>
                  <a:pt x="78245" y="237"/>
                </a:lnTo>
                <a:lnTo>
                  <a:pt x="69419" y="0"/>
                </a:lnTo>
                <a:close/>
              </a:path>
              <a:path extrusionOk="0" h="120000" w="120000">
                <a:moveTo>
                  <a:pt x="113274" y="16663"/>
                </a:moveTo>
                <a:lnTo>
                  <a:pt x="113972" y="17424"/>
                </a:lnTo>
                <a:lnTo>
                  <a:pt x="117259" y="19795"/>
                </a:lnTo>
                <a:lnTo>
                  <a:pt x="113274" y="16663"/>
                </a:lnTo>
                <a:close/>
              </a:path>
              <a:path extrusionOk="0" h="120000" w="120000">
                <a:moveTo>
                  <a:pt x="111044" y="14868"/>
                </a:moveTo>
                <a:lnTo>
                  <a:pt x="112253" y="15861"/>
                </a:lnTo>
                <a:lnTo>
                  <a:pt x="113274" y="16663"/>
                </a:lnTo>
                <a:lnTo>
                  <a:pt x="112734" y="16074"/>
                </a:lnTo>
                <a:lnTo>
                  <a:pt x="111044" y="14868"/>
                </a:lnTo>
                <a:close/>
              </a:path>
              <a:path extrusionOk="0" h="120000" w="120000">
                <a:moveTo>
                  <a:pt x="95774" y="4297"/>
                </a:moveTo>
                <a:lnTo>
                  <a:pt x="101412" y="8364"/>
                </a:lnTo>
                <a:lnTo>
                  <a:pt x="106347" y="11517"/>
                </a:lnTo>
                <a:lnTo>
                  <a:pt x="111044" y="14868"/>
                </a:lnTo>
                <a:lnTo>
                  <a:pt x="105232" y="10098"/>
                </a:lnTo>
                <a:lnTo>
                  <a:pt x="96331" y="4480"/>
                </a:lnTo>
                <a:lnTo>
                  <a:pt x="95774" y="4297"/>
                </a:lnTo>
                <a:close/>
              </a:path>
              <a:path extrusionOk="0" h="120000" w="120000">
                <a:moveTo>
                  <a:pt x="93968" y="2995"/>
                </a:moveTo>
                <a:lnTo>
                  <a:pt x="95659" y="4259"/>
                </a:lnTo>
                <a:lnTo>
                  <a:pt x="95774" y="4297"/>
                </a:lnTo>
                <a:lnTo>
                  <a:pt x="93968" y="2995"/>
                </a:lnTo>
                <a:close/>
              </a:path>
            </a:pathLst>
          </a:custGeom>
          <a:solidFill>
            <a:srgbClr val="35BCB1">
              <a:alpha val="8431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1" name="Google Shape;351;p11"/>
          <p:cNvSpPr/>
          <p:nvPr/>
        </p:nvSpPr>
        <p:spPr>
          <a:xfrm>
            <a:off x="6186170" y="4303252"/>
            <a:ext cx="811530" cy="1378585"/>
          </a:xfrm>
          <a:custGeom>
            <a:rect b="b" l="l" r="r" t="t"/>
            <a:pathLst>
              <a:path extrusionOk="0" h="120000" w="120000">
                <a:moveTo>
                  <a:pt x="12033" y="101594"/>
                </a:moveTo>
                <a:lnTo>
                  <a:pt x="5802" y="102678"/>
                </a:lnTo>
                <a:lnTo>
                  <a:pt x="1077" y="106609"/>
                </a:lnTo>
                <a:lnTo>
                  <a:pt x="0" y="111113"/>
                </a:lnTo>
                <a:lnTo>
                  <a:pt x="749" y="113302"/>
                </a:lnTo>
                <a:lnTo>
                  <a:pt x="4727" y="117585"/>
                </a:lnTo>
                <a:lnTo>
                  <a:pt x="10676" y="119748"/>
                </a:lnTo>
                <a:lnTo>
                  <a:pt x="14603" y="119968"/>
                </a:lnTo>
                <a:lnTo>
                  <a:pt x="18604" y="119793"/>
                </a:lnTo>
                <a:lnTo>
                  <a:pt x="22103" y="119343"/>
                </a:lnTo>
                <a:lnTo>
                  <a:pt x="24560" y="118582"/>
                </a:lnTo>
                <a:lnTo>
                  <a:pt x="26424" y="117469"/>
                </a:lnTo>
                <a:lnTo>
                  <a:pt x="28560" y="116116"/>
                </a:lnTo>
                <a:lnTo>
                  <a:pt x="31830" y="114638"/>
                </a:lnTo>
                <a:lnTo>
                  <a:pt x="37193" y="113177"/>
                </a:lnTo>
                <a:lnTo>
                  <a:pt x="43957" y="111634"/>
                </a:lnTo>
                <a:lnTo>
                  <a:pt x="50475" y="109764"/>
                </a:lnTo>
                <a:lnTo>
                  <a:pt x="55098" y="107321"/>
                </a:lnTo>
                <a:lnTo>
                  <a:pt x="55838" y="105213"/>
                </a:lnTo>
                <a:lnTo>
                  <a:pt x="54398" y="103089"/>
                </a:lnTo>
                <a:lnTo>
                  <a:pt x="53703" y="101994"/>
                </a:lnTo>
                <a:lnTo>
                  <a:pt x="19249" y="101994"/>
                </a:lnTo>
                <a:lnTo>
                  <a:pt x="16114" y="101690"/>
                </a:lnTo>
                <a:lnTo>
                  <a:pt x="12033" y="101594"/>
                </a:lnTo>
                <a:close/>
              </a:path>
              <a:path extrusionOk="0" h="120000" w="120000">
                <a:moveTo>
                  <a:pt x="26244" y="0"/>
                </a:moveTo>
                <a:lnTo>
                  <a:pt x="22455" y="1021"/>
                </a:lnTo>
                <a:lnTo>
                  <a:pt x="20826" y="3041"/>
                </a:lnTo>
                <a:lnTo>
                  <a:pt x="21294" y="5548"/>
                </a:lnTo>
                <a:lnTo>
                  <a:pt x="23047" y="8944"/>
                </a:lnTo>
                <a:lnTo>
                  <a:pt x="25960" y="12918"/>
                </a:lnTo>
                <a:lnTo>
                  <a:pt x="29911" y="17153"/>
                </a:lnTo>
                <a:lnTo>
                  <a:pt x="34779" y="21337"/>
                </a:lnTo>
                <a:lnTo>
                  <a:pt x="39430" y="24657"/>
                </a:lnTo>
                <a:lnTo>
                  <a:pt x="44360" y="27923"/>
                </a:lnTo>
                <a:lnTo>
                  <a:pt x="49277" y="31213"/>
                </a:lnTo>
                <a:lnTo>
                  <a:pt x="53887" y="34601"/>
                </a:lnTo>
                <a:lnTo>
                  <a:pt x="57897" y="38163"/>
                </a:lnTo>
                <a:lnTo>
                  <a:pt x="61014" y="41976"/>
                </a:lnTo>
                <a:lnTo>
                  <a:pt x="63533" y="46059"/>
                </a:lnTo>
                <a:lnTo>
                  <a:pt x="65747" y="50355"/>
                </a:lnTo>
                <a:lnTo>
                  <a:pt x="67363" y="54827"/>
                </a:lnTo>
                <a:lnTo>
                  <a:pt x="68086" y="59435"/>
                </a:lnTo>
                <a:lnTo>
                  <a:pt x="67620" y="64141"/>
                </a:lnTo>
                <a:lnTo>
                  <a:pt x="65671" y="68905"/>
                </a:lnTo>
                <a:lnTo>
                  <a:pt x="63216" y="72280"/>
                </a:lnTo>
                <a:lnTo>
                  <a:pt x="59745" y="75951"/>
                </a:lnTo>
                <a:lnTo>
                  <a:pt x="55502" y="79793"/>
                </a:lnTo>
                <a:lnTo>
                  <a:pt x="50730" y="83679"/>
                </a:lnTo>
                <a:lnTo>
                  <a:pt x="45674" y="87483"/>
                </a:lnTo>
                <a:lnTo>
                  <a:pt x="40579" y="91079"/>
                </a:lnTo>
                <a:lnTo>
                  <a:pt x="35687" y="94340"/>
                </a:lnTo>
                <a:lnTo>
                  <a:pt x="31244" y="97139"/>
                </a:lnTo>
                <a:lnTo>
                  <a:pt x="22641" y="101538"/>
                </a:lnTo>
                <a:lnTo>
                  <a:pt x="19249" y="101994"/>
                </a:lnTo>
                <a:lnTo>
                  <a:pt x="53703" y="101994"/>
                </a:lnTo>
                <a:lnTo>
                  <a:pt x="52756" y="100504"/>
                </a:lnTo>
                <a:lnTo>
                  <a:pt x="52893" y="97011"/>
                </a:lnTo>
                <a:lnTo>
                  <a:pt x="56788" y="92165"/>
                </a:lnTo>
                <a:lnTo>
                  <a:pt x="60808" y="89013"/>
                </a:lnTo>
                <a:lnTo>
                  <a:pt x="65927" y="85870"/>
                </a:lnTo>
                <a:lnTo>
                  <a:pt x="71879" y="82758"/>
                </a:lnTo>
                <a:lnTo>
                  <a:pt x="78394" y="79695"/>
                </a:lnTo>
                <a:lnTo>
                  <a:pt x="85205" y="76703"/>
                </a:lnTo>
                <a:lnTo>
                  <a:pt x="98643" y="71005"/>
                </a:lnTo>
                <a:lnTo>
                  <a:pt x="104734" y="68341"/>
                </a:lnTo>
                <a:lnTo>
                  <a:pt x="110048" y="65826"/>
                </a:lnTo>
                <a:lnTo>
                  <a:pt x="114319" y="63479"/>
                </a:lnTo>
                <a:lnTo>
                  <a:pt x="117276" y="61322"/>
                </a:lnTo>
                <a:lnTo>
                  <a:pt x="120000" y="57567"/>
                </a:lnTo>
                <a:lnTo>
                  <a:pt x="119130" y="54910"/>
                </a:lnTo>
                <a:lnTo>
                  <a:pt x="115715" y="52694"/>
                </a:lnTo>
                <a:lnTo>
                  <a:pt x="110798" y="50260"/>
                </a:lnTo>
                <a:lnTo>
                  <a:pt x="105427" y="46951"/>
                </a:lnTo>
                <a:lnTo>
                  <a:pt x="101643" y="44269"/>
                </a:lnTo>
                <a:lnTo>
                  <a:pt x="97005" y="41255"/>
                </a:lnTo>
                <a:lnTo>
                  <a:pt x="91753" y="38005"/>
                </a:lnTo>
                <a:lnTo>
                  <a:pt x="74759" y="27803"/>
                </a:lnTo>
                <a:lnTo>
                  <a:pt x="69490" y="24574"/>
                </a:lnTo>
                <a:lnTo>
                  <a:pt x="64826" y="21591"/>
                </a:lnTo>
                <a:lnTo>
                  <a:pt x="59295" y="17720"/>
                </a:lnTo>
                <a:lnTo>
                  <a:pt x="54131" y="13783"/>
                </a:lnTo>
                <a:lnTo>
                  <a:pt x="49321" y="9996"/>
                </a:lnTo>
                <a:lnTo>
                  <a:pt x="44854" y="6578"/>
                </a:lnTo>
                <a:lnTo>
                  <a:pt x="40718" y="3749"/>
                </a:lnTo>
                <a:lnTo>
                  <a:pt x="36901" y="1725"/>
                </a:lnTo>
                <a:lnTo>
                  <a:pt x="31342" y="170"/>
                </a:lnTo>
                <a:lnTo>
                  <a:pt x="26244" y="0"/>
                </a:lnTo>
                <a:close/>
              </a:path>
            </a:pathLst>
          </a:custGeom>
          <a:solidFill>
            <a:srgbClr val="821E1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2" name="Google Shape;352;p11"/>
          <p:cNvSpPr/>
          <p:nvPr/>
        </p:nvSpPr>
        <p:spPr>
          <a:xfrm>
            <a:off x="6830208" y="4910328"/>
            <a:ext cx="1012190" cy="1675130"/>
          </a:xfrm>
          <a:custGeom>
            <a:rect b="b" l="l" r="r" t="t"/>
            <a:pathLst>
              <a:path extrusionOk="0" h="120000" w="120000">
                <a:moveTo>
                  <a:pt x="68617" y="0"/>
                </a:moveTo>
                <a:lnTo>
                  <a:pt x="61906" y="87"/>
                </a:lnTo>
                <a:lnTo>
                  <a:pt x="56971" y="463"/>
                </a:lnTo>
                <a:lnTo>
                  <a:pt x="51488" y="1917"/>
                </a:lnTo>
                <a:lnTo>
                  <a:pt x="50989" y="3488"/>
                </a:lnTo>
                <a:lnTo>
                  <a:pt x="51505" y="6304"/>
                </a:lnTo>
                <a:lnTo>
                  <a:pt x="52545" y="8762"/>
                </a:lnTo>
                <a:lnTo>
                  <a:pt x="54408" y="11864"/>
                </a:lnTo>
                <a:lnTo>
                  <a:pt x="59243" y="19122"/>
                </a:lnTo>
                <a:lnTo>
                  <a:pt x="61538" y="22840"/>
                </a:lnTo>
                <a:lnTo>
                  <a:pt x="63297" y="26325"/>
                </a:lnTo>
                <a:lnTo>
                  <a:pt x="64183" y="29358"/>
                </a:lnTo>
                <a:lnTo>
                  <a:pt x="64641" y="32797"/>
                </a:lnTo>
                <a:lnTo>
                  <a:pt x="64724" y="35760"/>
                </a:lnTo>
                <a:lnTo>
                  <a:pt x="63907" y="38712"/>
                </a:lnTo>
                <a:lnTo>
                  <a:pt x="61664" y="42118"/>
                </a:lnTo>
                <a:lnTo>
                  <a:pt x="57467" y="46444"/>
                </a:lnTo>
                <a:lnTo>
                  <a:pt x="51581" y="51182"/>
                </a:lnTo>
                <a:lnTo>
                  <a:pt x="47758" y="53926"/>
                </a:lnTo>
                <a:lnTo>
                  <a:pt x="43524" y="56838"/>
                </a:lnTo>
                <a:lnTo>
                  <a:pt x="39012" y="59855"/>
                </a:lnTo>
                <a:lnTo>
                  <a:pt x="20823" y="71748"/>
                </a:lnTo>
                <a:lnTo>
                  <a:pt x="16901" y="74368"/>
                </a:lnTo>
                <a:lnTo>
                  <a:pt x="13493" y="76723"/>
                </a:lnTo>
                <a:lnTo>
                  <a:pt x="4906" y="83194"/>
                </a:lnTo>
                <a:lnTo>
                  <a:pt x="1474" y="86063"/>
                </a:lnTo>
                <a:lnTo>
                  <a:pt x="0" y="88265"/>
                </a:lnTo>
                <a:lnTo>
                  <a:pt x="42" y="90707"/>
                </a:lnTo>
                <a:lnTo>
                  <a:pt x="2461" y="93484"/>
                </a:lnTo>
                <a:lnTo>
                  <a:pt x="7164" y="96160"/>
                </a:lnTo>
                <a:lnTo>
                  <a:pt x="12284" y="98850"/>
                </a:lnTo>
                <a:lnTo>
                  <a:pt x="15957" y="101666"/>
                </a:lnTo>
                <a:lnTo>
                  <a:pt x="16976" y="104829"/>
                </a:lnTo>
                <a:lnTo>
                  <a:pt x="16576" y="108214"/>
                </a:lnTo>
                <a:lnTo>
                  <a:pt x="16552" y="111421"/>
                </a:lnTo>
                <a:lnTo>
                  <a:pt x="18697" y="114049"/>
                </a:lnTo>
                <a:lnTo>
                  <a:pt x="23165" y="115959"/>
                </a:lnTo>
                <a:lnTo>
                  <a:pt x="29550" y="117871"/>
                </a:lnTo>
                <a:lnTo>
                  <a:pt x="36485" y="119355"/>
                </a:lnTo>
                <a:lnTo>
                  <a:pt x="42603" y="119980"/>
                </a:lnTo>
                <a:lnTo>
                  <a:pt x="46536" y="119316"/>
                </a:lnTo>
                <a:lnTo>
                  <a:pt x="47455" y="117411"/>
                </a:lnTo>
                <a:lnTo>
                  <a:pt x="46737" y="114393"/>
                </a:lnTo>
                <a:lnTo>
                  <a:pt x="45136" y="110679"/>
                </a:lnTo>
                <a:lnTo>
                  <a:pt x="43405" y="106686"/>
                </a:lnTo>
                <a:lnTo>
                  <a:pt x="42295" y="102831"/>
                </a:lnTo>
                <a:lnTo>
                  <a:pt x="42562" y="99532"/>
                </a:lnTo>
                <a:lnTo>
                  <a:pt x="44109" y="96410"/>
                </a:lnTo>
                <a:lnTo>
                  <a:pt x="46216" y="93723"/>
                </a:lnTo>
                <a:lnTo>
                  <a:pt x="49388" y="91118"/>
                </a:lnTo>
                <a:lnTo>
                  <a:pt x="54129" y="88239"/>
                </a:lnTo>
                <a:lnTo>
                  <a:pt x="60945" y="84729"/>
                </a:lnTo>
                <a:lnTo>
                  <a:pt x="67100" y="81808"/>
                </a:lnTo>
                <a:lnTo>
                  <a:pt x="72330" y="79499"/>
                </a:lnTo>
                <a:lnTo>
                  <a:pt x="76862" y="77630"/>
                </a:lnTo>
                <a:lnTo>
                  <a:pt x="84742" y="74512"/>
                </a:lnTo>
                <a:lnTo>
                  <a:pt x="88544" y="72916"/>
                </a:lnTo>
                <a:lnTo>
                  <a:pt x="94039" y="70427"/>
                </a:lnTo>
                <a:lnTo>
                  <a:pt x="98957" y="68112"/>
                </a:lnTo>
                <a:lnTo>
                  <a:pt x="103393" y="66063"/>
                </a:lnTo>
                <a:lnTo>
                  <a:pt x="107440" y="64375"/>
                </a:lnTo>
                <a:lnTo>
                  <a:pt x="111329" y="63314"/>
                </a:lnTo>
                <a:lnTo>
                  <a:pt x="114942" y="62748"/>
                </a:lnTo>
                <a:lnTo>
                  <a:pt x="117848" y="62177"/>
                </a:lnTo>
                <a:lnTo>
                  <a:pt x="119620" y="61101"/>
                </a:lnTo>
                <a:lnTo>
                  <a:pt x="119983" y="59268"/>
                </a:lnTo>
                <a:lnTo>
                  <a:pt x="119216" y="56983"/>
                </a:lnTo>
                <a:lnTo>
                  <a:pt x="117717" y="54586"/>
                </a:lnTo>
                <a:lnTo>
                  <a:pt x="115886" y="52419"/>
                </a:lnTo>
                <a:lnTo>
                  <a:pt x="113622" y="50781"/>
                </a:lnTo>
                <a:lnTo>
                  <a:pt x="110779" y="49421"/>
                </a:lnTo>
                <a:lnTo>
                  <a:pt x="107692" y="47853"/>
                </a:lnTo>
                <a:lnTo>
                  <a:pt x="104700" y="45588"/>
                </a:lnTo>
                <a:lnTo>
                  <a:pt x="102152" y="43215"/>
                </a:lnTo>
                <a:lnTo>
                  <a:pt x="99311" y="40518"/>
                </a:lnTo>
                <a:lnTo>
                  <a:pt x="96600" y="37471"/>
                </a:lnTo>
                <a:lnTo>
                  <a:pt x="94446" y="34045"/>
                </a:lnTo>
                <a:lnTo>
                  <a:pt x="93272" y="30213"/>
                </a:lnTo>
                <a:lnTo>
                  <a:pt x="93356" y="26962"/>
                </a:lnTo>
                <a:lnTo>
                  <a:pt x="94197" y="23158"/>
                </a:lnTo>
                <a:lnTo>
                  <a:pt x="95494" y="19067"/>
                </a:lnTo>
                <a:lnTo>
                  <a:pt x="96946" y="14956"/>
                </a:lnTo>
                <a:lnTo>
                  <a:pt x="98253" y="11091"/>
                </a:lnTo>
                <a:lnTo>
                  <a:pt x="99116" y="7739"/>
                </a:lnTo>
                <a:lnTo>
                  <a:pt x="99234" y="5167"/>
                </a:lnTo>
                <a:lnTo>
                  <a:pt x="98165" y="2548"/>
                </a:lnTo>
                <a:lnTo>
                  <a:pt x="96095" y="1490"/>
                </a:lnTo>
                <a:lnTo>
                  <a:pt x="92861" y="1202"/>
                </a:lnTo>
                <a:lnTo>
                  <a:pt x="88303" y="891"/>
                </a:lnTo>
                <a:lnTo>
                  <a:pt x="82927" y="460"/>
                </a:lnTo>
                <a:lnTo>
                  <a:pt x="75995" y="143"/>
                </a:lnTo>
                <a:lnTo>
                  <a:pt x="68617" y="0"/>
                </a:lnTo>
                <a:close/>
              </a:path>
            </a:pathLst>
          </a:custGeom>
          <a:solidFill>
            <a:srgbClr val="821E1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3" name="Google Shape;353;p11"/>
          <p:cNvSpPr/>
          <p:nvPr/>
        </p:nvSpPr>
        <p:spPr>
          <a:xfrm>
            <a:off x="7690437" y="4876800"/>
            <a:ext cx="1419860" cy="986155"/>
          </a:xfrm>
          <a:custGeom>
            <a:rect b="b" l="l" r="r" t="t"/>
            <a:pathLst>
              <a:path extrusionOk="0" h="120000" w="120000">
                <a:moveTo>
                  <a:pt x="76205" y="110244"/>
                </a:moveTo>
                <a:lnTo>
                  <a:pt x="45260" y="110244"/>
                </a:lnTo>
                <a:lnTo>
                  <a:pt x="47644" y="110460"/>
                </a:lnTo>
                <a:lnTo>
                  <a:pt x="50225" y="111237"/>
                </a:lnTo>
                <a:lnTo>
                  <a:pt x="53181" y="113047"/>
                </a:lnTo>
                <a:lnTo>
                  <a:pt x="56463" y="115610"/>
                </a:lnTo>
                <a:lnTo>
                  <a:pt x="59715" y="118078"/>
                </a:lnTo>
                <a:lnTo>
                  <a:pt x="62580" y="119601"/>
                </a:lnTo>
                <a:lnTo>
                  <a:pt x="64916" y="119984"/>
                </a:lnTo>
                <a:lnTo>
                  <a:pt x="66937" y="119670"/>
                </a:lnTo>
                <a:lnTo>
                  <a:pt x="70619" y="117371"/>
                </a:lnTo>
                <a:lnTo>
                  <a:pt x="74471" y="113172"/>
                </a:lnTo>
                <a:lnTo>
                  <a:pt x="76196" y="110268"/>
                </a:lnTo>
                <a:lnTo>
                  <a:pt x="76205" y="110244"/>
                </a:lnTo>
                <a:close/>
              </a:path>
              <a:path extrusionOk="0" h="120000" w="120000">
                <a:moveTo>
                  <a:pt x="21610" y="9488"/>
                </a:moveTo>
                <a:lnTo>
                  <a:pt x="19974" y="9638"/>
                </a:lnTo>
                <a:lnTo>
                  <a:pt x="18371" y="10166"/>
                </a:lnTo>
                <a:lnTo>
                  <a:pt x="14311" y="11992"/>
                </a:lnTo>
                <a:lnTo>
                  <a:pt x="7341" y="14602"/>
                </a:lnTo>
                <a:lnTo>
                  <a:pt x="3744" y="16249"/>
                </a:lnTo>
                <a:lnTo>
                  <a:pt x="1216" y="18127"/>
                </a:lnTo>
                <a:lnTo>
                  <a:pt x="138" y="20446"/>
                </a:lnTo>
                <a:lnTo>
                  <a:pt x="0" y="23142"/>
                </a:lnTo>
                <a:lnTo>
                  <a:pt x="330" y="25768"/>
                </a:lnTo>
                <a:lnTo>
                  <a:pt x="658" y="27878"/>
                </a:lnTo>
                <a:lnTo>
                  <a:pt x="870" y="29713"/>
                </a:lnTo>
                <a:lnTo>
                  <a:pt x="1968" y="35404"/>
                </a:lnTo>
                <a:lnTo>
                  <a:pt x="3522" y="39442"/>
                </a:lnTo>
                <a:lnTo>
                  <a:pt x="4211" y="40983"/>
                </a:lnTo>
                <a:lnTo>
                  <a:pt x="5962" y="45042"/>
                </a:lnTo>
                <a:lnTo>
                  <a:pt x="7946" y="49344"/>
                </a:lnTo>
                <a:lnTo>
                  <a:pt x="10031" y="53182"/>
                </a:lnTo>
                <a:lnTo>
                  <a:pt x="11083" y="55031"/>
                </a:lnTo>
                <a:lnTo>
                  <a:pt x="12068" y="56870"/>
                </a:lnTo>
                <a:lnTo>
                  <a:pt x="13938" y="60726"/>
                </a:lnTo>
                <a:lnTo>
                  <a:pt x="15899" y="65381"/>
                </a:lnTo>
                <a:lnTo>
                  <a:pt x="16687" y="70133"/>
                </a:lnTo>
                <a:lnTo>
                  <a:pt x="16704" y="71457"/>
                </a:lnTo>
                <a:lnTo>
                  <a:pt x="16748" y="72772"/>
                </a:lnTo>
                <a:lnTo>
                  <a:pt x="16838" y="73996"/>
                </a:lnTo>
                <a:lnTo>
                  <a:pt x="16956" y="75224"/>
                </a:lnTo>
                <a:lnTo>
                  <a:pt x="17063" y="76547"/>
                </a:lnTo>
                <a:lnTo>
                  <a:pt x="17123" y="78058"/>
                </a:lnTo>
                <a:lnTo>
                  <a:pt x="17098" y="79831"/>
                </a:lnTo>
                <a:lnTo>
                  <a:pt x="17019" y="81908"/>
                </a:lnTo>
                <a:lnTo>
                  <a:pt x="16950" y="83836"/>
                </a:lnTo>
                <a:lnTo>
                  <a:pt x="16930" y="85862"/>
                </a:lnTo>
                <a:lnTo>
                  <a:pt x="17042" y="87795"/>
                </a:lnTo>
                <a:lnTo>
                  <a:pt x="17235" y="89701"/>
                </a:lnTo>
                <a:lnTo>
                  <a:pt x="17369" y="91710"/>
                </a:lnTo>
                <a:lnTo>
                  <a:pt x="17306" y="93953"/>
                </a:lnTo>
                <a:lnTo>
                  <a:pt x="16893" y="96617"/>
                </a:lnTo>
                <a:lnTo>
                  <a:pt x="16243" y="99581"/>
                </a:lnTo>
                <a:lnTo>
                  <a:pt x="15609" y="102518"/>
                </a:lnTo>
                <a:lnTo>
                  <a:pt x="15245" y="105103"/>
                </a:lnTo>
                <a:lnTo>
                  <a:pt x="15192" y="107334"/>
                </a:lnTo>
                <a:lnTo>
                  <a:pt x="15317" y="109356"/>
                </a:lnTo>
                <a:lnTo>
                  <a:pt x="17900" y="113502"/>
                </a:lnTo>
                <a:lnTo>
                  <a:pt x="19078" y="113567"/>
                </a:lnTo>
                <a:lnTo>
                  <a:pt x="20483" y="113467"/>
                </a:lnTo>
                <a:lnTo>
                  <a:pt x="22189" y="113093"/>
                </a:lnTo>
                <a:lnTo>
                  <a:pt x="26265" y="111717"/>
                </a:lnTo>
                <a:lnTo>
                  <a:pt x="28340" y="111237"/>
                </a:lnTo>
                <a:lnTo>
                  <a:pt x="30456" y="111100"/>
                </a:lnTo>
                <a:lnTo>
                  <a:pt x="37533" y="111100"/>
                </a:lnTo>
                <a:lnTo>
                  <a:pt x="37894" y="111048"/>
                </a:lnTo>
                <a:lnTo>
                  <a:pt x="38868" y="110767"/>
                </a:lnTo>
                <a:lnTo>
                  <a:pt x="39864" y="110512"/>
                </a:lnTo>
                <a:lnTo>
                  <a:pt x="41252" y="110401"/>
                </a:lnTo>
                <a:lnTo>
                  <a:pt x="45260" y="110244"/>
                </a:lnTo>
                <a:lnTo>
                  <a:pt x="76205" y="110244"/>
                </a:lnTo>
                <a:lnTo>
                  <a:pt x="77542" y="106777"/>
                </a:lnTo>
                <a:lnTo>
                  <a:pt x="78486" y="102456"/>
                </a:lnTo>
                <a:lnTo>
                  <a:pt x="79112" y="97403"/>
                </a:lnTo>
                <a:lnTo>
                  <a:pt x="79420" y="92089"/>
                </a:lnTo>
                <a:lnTo>
                  <a:pt x="79410" y="86984"/>
                </a:lnTo>
                <a:lnTo>
                  <a:pt x="78761" y="81908"/>
                </a:lnTo>
                <a:lnTo>
                  <a:pt x="77576" y="76708"/>
                </a:lnTo>
                <a:lnTo>
                  <a:pt x="76513" y="71908"/>
                </a:lnTo>
                <a:lnTo>
                  <a:pt x="76934" y="65309"/>
                </a:lnTo>
                <a:lnTo>
                  <a:pt x="80017" y="62125"/>
                </a:lnTo>
                <a:lnTo>
                  <a:pt x="84243" y="60208"/>
                </a:lnTo>
                <a:lnTo>
                  <a:pt x="89615" y="59552"/>
                </a:lnTo>
                <a:lnTo>
                  <a:pt x="116074" y="59552"/>
                </a:lnTo>
                <a:lnTo>
                  <a:pt x="117650" y="57659"/>
                </a:lnTo>
                <a:lnTo>
                  <a:pt x="119070" y="54645"/>
                </a:lnTo>
                <a:lnTo>
                  <a:pt x="119840" y="50780"/>
                </a:lnTo>
                <a:lnTo>
                  <a:pt x="119998" y="46122"/>
                </a:lnTo>
                <a:lnTo>
                  <a:pt x="119553" y="41336"/>
                </a:lnTo>
                <a:lnTo>
                  <a:pt x="116896" y="33414"/>
                </a:lnTo>
                <a:lnTo>
                  <a:pt x="114697" y="30009"/>
                </a:lnTo>
                <a:lnTo>
                  <a:pt x="111881" y="27007"/>
                </a:lnTo>
                <a:lnTo>
                  <a:pt x="108411" y="24540"/>
                </a:lnTo>
                <a:lnTo>
                  <a:pt x="105091" y="23330"/>
                </a:lnTo>
                <a:lnTo>
                  <a:pt x="101298" y="22801"/>
                </a:lnTo>
                <a:lnTo>
                  <a:pt x="97125" y="22403"/>
                </a:lnTo>
                <a:lnTo>
                  <a:pt x="92667" y="21585"/>
                </a:lnTo>
                <a:lnTo>
                  <a:pt x="88018" y="19796"/>
                </a:lnTo>
                <a:lnTo>
                  <a:pt x="84304" y="17398"/>
                </a:lnTo>
                <a:lnTo>
                  <a:pt x="80086" y="14030"/>
                </a:lnTo>
                <a:lnTo>
                  <a:pt x="78373" y="12548"/>
                </a:lnTo>
                <a:lnTo>
                  <a:pt x="28157" y="12548"/>
                </a:lnTo>
                <a:lnTo>
                  <a:pt x="25525" y="12044"/>
                </a:lnTo>
                <a:lnTo>
                  <a:pt x="24030" y="11018"/>
                </a:lnTo>
                <a:lnTo>
                  <a:pt x="22962" y="9992"/>
                </a:lnTo>
                <a:lnTo>
                  <a:pt x="21610" y="9488"/>
                </a:lnTo>
                <a:close/>
              </a:path>
              <a:path extrusionOk="0" h="120000" w="120000">
                <a:moveTo>
                  <a:pt x="37533" y="111100"/>
                </a:moveTo>
                <a:lnTo>
                  <a:pt x="30456" y="111100"/>
                </a:lnTo>
                <a:lnTo>
                  <a:pt x="32657" y="111150"/>
                </a:lnTo>
                <a:lnTo>
                  <a:pt x="34758" y="111243"/>
                </a:lnTo>
                <a:lnTo>
                  <a:pt x="36572" y="111237"/>
                </a:lnTo>
                <a:lnTo>
                  <a:pt x="37533" y="111100"/>
                </a:lnTo>
                <a:close/>
              </a:path>
              <a:path extrusionOk="0" h="120000" w="120000">
                <a:moveTo>
                  <a:pt x="116074" y="59552"/>
                </a:moveTo>
                <a:lnTo>
                  <a:pt x="89615" y="59552"/>
                </a:lnTo>
                <a:lnTo>
                  <a:pt x="92880" y="59667"/>
                </a:lnTo>
                <a:lnTo>
                  <a:pt x="96888" y="60443"/>
                </a:lnTo>
                <a:lnTo>
                  <a:pt x="101500" y="61771"/>
                </a:lnTo>
                <a:lnTo>
                  <a:pt x="106059" y="62881"/>
                </a:lnTo>
                <a:lnTo>
                  <a:pt x="109903" y="63005"/>
                </a:lnTo>
                <a:lnTo>
                  <a:pt x="112978" y="61955"/>
                </a:lnTo>
                <a:lnTo>
                  <a:pt x="115589" y="60135"/>
                </a:lnTo>
                <a:lnTo>
                  <a:pt x="116074" y="59552"/>
                </a:lnTo>
                <a:close/>
              </a:path>
              <a:path extrusionOk="0" h="120000" w="120000">
                <a:moveTo>
                  <a:pt x="61270" y="0"/>
                </a:moveTo>
                <a:lnTo>
                  <a:pt x="58199" y="1410"/>
                </a:lnTo>
                <a:lnTo>
                  <a:pt x="55528" y="4356"/>
                </a:lnTo>
                <a:lnTo>
                  <a:pt x="52688" y="7634"/>
                </a:lnTo>
                <a:lnTo>
                  <a:pt x="49109" y="10045"/>
                </a:lnTo>
                <a:lnTo>
                  <a:pt x="45252" y="11115"/>
                </a:lnTo>
                <a:lnTo>
                  <a:pt x="40671" y="11854"/>
                </a:lnTo>
                <a:lnTo>
                  <a:pt x="35923" y="12308"/>
                </a:lnTo>
                <a:lnTo>
                  <a:pt x="31567" y="12524"/>
                </a:lnTo>
                <a:lnTo>
                  <a:pt x="28157" y="12548"/>
                </a:lnTo>
                <a:lnTo>
                  <a:pt x="78373" y="12548"/>
                </a:lnTo>
                <a:lnTo>
                  <a:pt x="71261" y="6370"/>
                </a:lnTo>
                <a:lnTo>
                  <a:pt x="67217" y="3069"/>
                </a:lnTo>
                <a:lnTo>
                  <a:pt x="63793" y="780"/>
                </a:lnTo>
                <a:lnTo>
                  <a:pt x="61270" y="0"/>
                </a:lnTo>
                <a:close/>
              </a:path>
            </a:pathLst>
          </a:custGeom>
          <a:solidFill>
            <a:srgbClr val="00467C">
              <a:alpha val="84705"/>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4" name="Google Shape;354;p11"/>
          <p:cNvSpPr/>
          <p:nvPr/>
        </p:nvSpPr>
        <p:spPr>
          <a:xfrm>
            <a:off x="5922406" y="1864545"/>
            <a:ext cx="650875" cy="894080"/>
          </a:xfrm>
          <a:custGeom>
            <a:rect b="b" l="l" r="r" t="t"/>
            <a:pathLst>
              <a:path extrusionOk="0" h="120000" w="120000">
                <a:moveTo>
                  <a:pt x="24324" y="86020"/>
                </a:moveTo>
                <a:lnTo>
                  <a:pt x="14258" y="95620"/>
                </a:lnTo>
                <a:lnTo>
                  <a:pt x="7092" y="103414"/>
                </a:lnTo>
                <a:lnTo>
                  <a:pt x="2527" y="109537"/>
                </a:lnTo>
                <a:lnTo>
                  <a:pt x="0" y="117296"/>
                </a:lnTo>
                <a:lnTo>
                  <a:pt x="1437" y="119199"/>
                </a:lnTo>
                <a:lnTo>
                  <a:pt x="4275" y="119963"/>
                </a:lnTo>
                <a:lnTo>
                  <a:pt x="8215" y="119719"/>
                </a:lnTo>
                <a:lnTo>
                  <a:pt x="18103" y="116146"/>
                </a:lnTo>
                <a:lnTo>
                  <a:pt x="25221" y="112765"/>
                </a:lnTo>
                <a:lnTo>
                  <a:pt x="33387" y="108596"/>
                </a:lnTo>
                <a:lnTo>
                  <a:pt x="42300" y="103846"/>
                </a:lnTo>
                <a:lnTo>
                  <a:pt x="51659" y="98723"/>
                </a:lnTo>
                <a:lnTo>
                  <a:pt x="73499" y="86497"/>
                </a:lnTo>
                <a:lnTo>
                  <a:pt x="24301" y="86497"/>
                </a:lnTo>
                <a:lnTo>
                  <a:pt x="24324" y="86020"/>
                </a:lnTo>
                <a:close/>
              </a:path>
              <a:path extrusionOk="0" h="120000" w="120000">
                <a:moveTo>
                  <a:pt x="21992" y="0"/>
                </a:moveTo>
                <a:lnTo>
                  <a:pt x="16751" y="1932"/>
                </a:lnTo>
                <a:lnTo>
                  <a:pt x="12926" y="5586"/>
                </a:lnTo>
                <a:lnTo>
                  <a:pt x="10457" y="10635"/>
                </a:lnTo>
                <a:lnTo>
                  <a:pt x="9289" y="16755"/>
                </a:lnTo>
                <a:lnTo>
                  <a:pt x="9365" y="23622"/>
                </a:lnTo>
                <a:lnTo>
                  <a:pt x="10630" y="30919"/>
                </a:lnTo>
                <a:lnTo>
                  <a:pt x="14018" y="38157"/>
                </a:lnTo>
                <a:lnTo>
                  <a:pt x="18298" y="45216"/>
                </a:lnTo>
                <a:lnTo>
                  <a:pt x="27182" y="58278"/>
                </a:lnTo>
                <a:lnTo>
                  <a:pt x="30613" y="64029"/>
                </a:lnTo>
                <a:lnTo>
                  <a:pt x="32590" y="69094"/>
                </a:lnTo>
                <a:lnTo>
                  <a:pt x="31397" y="77631"/>
                </a:lnTo>
                <a:lnTo>
                  <a:pt x="28559" y="82826"/>
                </a:lnTo>
                <a:lnTo>
                  <a:pt x="25665" y="85506"/>
                </a:lnTo>
                <a:lnTo>
                  <a:pt x="24301" y="86497"/>
                </a:lnTo>
                <a:lnTo>
                  <a:pt x="73499" y="86497"/>
                </a:lnTo>
                <a:lnTo>
                  <a:pt x="87524" y="78626"/>
                </a:lnTo>
                <a:lnTo>
                  <a:pt x="94592" y="74736"/>
                </a:lnTo>
                <a:lnTo>
                  <a:pt x="105069" y="69202"/>
                </a:lnTo>
                <a:lnTo>
                  <a:pt x="112839" y="64961"/>
                </a:lnTo>
                <a:lnTo>
                  <a:pt x="117816" y="61383"/>
                </a:lnTo>
                <a:lnTo>
                  <a:pt x="119911" y="57834"/>
                </a:lnTo>
                <a:lnTo>
                  <a:pt x="119036" y="53684"/>
                </a:lnTo>
                <a:lnTo>
                  <a:pt x="115103" y="48298"/>
                </a:lnTo>
                <a:lnTo>
                  <a:pt x="106098" y="40610"/>
                </a:lnTo>
                <a:lnTo>
                  <a:pt x="99417" y="35927"/>
                </a:lnTo>
                <a:lnTo>
                  <a:pt x="91677" y="30912"/>
                </a:lnTo>
                <a:lnTo>
                  <a:pt x="83218" y="25760"/>
                </a:lnTo>
                <a:lnTo>
                  <a:pt x="74309" y="20625"/>
                </a:lnTo>
                <a:lnTo>
                  <a:pt x="65266" y="15689"/>
                </a:lnTo>
                <a:lnTo>
                  <a:pt x="56395" y="11127"/>
                </a:lnTo>
                <a:lnTo>
                  <a:pt x="47998" y="7113"/>
                </a:lnTo>
                <a:lnTo>
                  <a:pt x="40381" y="3822"/>
                </a:lnTo>
                <a:lnTo>
                  <a:pt x="33848" y="1430"/>
                </a:lnTo>
                <a:lnTo>
                  <a:pt x="28703" y="111"/>
                </a:lnTo>
                <a:lnTo>
                  <a:pt x="21992" y="0"/>
                </a:lnTo>
                <a:close/>
              </a:path>
            </a:pathLst>
          </a:custGeom>
          <a:solidFill>
            <a:srgbClr val="0078AE">
              <a:alpha val="6196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aphicFrame>
        <p:nvGraphicFramePr>
          <p:cNvPr id="355" name="Google Shape;355;p11"/>
          <p:cNvGraphicFramePr/>
          <p:nvPr/>
        </p:nvGraphicFramePr>
        <p:xfrm>
          <a:off x="1174877" y="2279776"/>
          <a:ext cx="3000000" cy="3000000"/>
        </p:xfrm>
        <a:graphic>
          <a:graphicData uri="http://schemas.openxmlformats.org/drawingml/2006/table">
            <a:tbl>
              <a:tblPr bandRow="1" firstRow="1">
                <a:noFill/>
                <a:tableStyleId>{E4D8673B-3A77-4B9D-A894-8CF66577AF22}</a:tableStyleId>
              </a:tblPr>
              <a:tblGrid>
                <a:gridCol w="1958225"/>
                <a:gridCol w="1021450"/>
              </a:tblGrid>
              <a:tr h="765800">
                <a:tc gridSpan="2">
                  <a:txBody>
                    <a:bodyPr/>
                    <a:lstStyle/>
                    <a:p>
                      <a:pPr indent="-1269" lvl="0" marL="560070" marR="55118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33-83 Billion of Technically  Recoverable Oil</a:t>
                      </a:r>
                      <a:r>
                        <a:rPr b="0" baseline="30000" lang="en-US" sz="1350" u="none" cap="none" strike="noStrike">
                          <a:solidFill>
                            <a:srgbClr val="FFFFFF"/>
                          </a:solidFill>
                          <a:latin typeface="Calibri"/>
                          <a:ea typeface="Calibri"/>
                          <a:cs typeface="Calibri"/>
                          <a:sym typeface="Calibri"/>
                        </a:rPr>
                        <a:t>(1,2)</a:t>
                      </a:r>
                      <a:endParaRPr baseline="30000" sz="1350" u="none" cap="none" strike="noStrike">
                        <a:latin typeface="Calibri"/>
                        <a:ea typeface="Calibri"/>
                        <a:cs typeface="Calibri"/>
                        <a:sym typeface="Calibri"/>
                      </a:endParaRPr>
                    </a:p>
                    <a:p>
                      <a:pPr indent="-1905" lvl="0" marL="1905"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(amounts in billions of barrels)</a:t>
                      </a:r>
                      <a:endParaRPr sz="1400" u="none" cap="none" strike="noStrike">
                        <a:latin typeface="Calibri"/>
                        <a:ea typeface="Calibri"/>
                        <a:cs typeface="Calibri"/>
                        <a:sym typeface="Calibri"/>
                      </a:endParaRPr>
                    </a:p>
                  </a:txBody>
                  <a:tcPr marT="0" marB="0" marR="0" marL="0">
                    <a:solidFill>
                      <a:srgbClr val="00467C"/>
                    </a:solidFill>
                  </a:tcPr>
                </a:tc>
                <a:tc hMerge="1"/>
              </a:tr>
              <a:tr h="304800">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Permian</a:t>
                      </a:r>
                      <a:endParaRPr sz="1400" u="none" cap="none" strike="noStrike">
                        <a:latin typeface="Calibri"/>
                        <a:ea typeface="Calibri"/>
                        <a:cs typeface="Calibri"/>
                        <a:sym typeface="Calibri"/>
                      </a:endParaRPr>
                    </a:p>
                  </a:txBody>
                  <a:tcPr marT="0" marB="0" marR="0" marL="0">
                    <a:solidFill>
                      <a:srgbClr val="35BCB1"/>
                    </a:solidFill>
                  </a:tcPr>
                </a:tc>
                <a:tc>
                  <a:txBody>
                    <a:bodyPr/>
                    <a:lstStyle/>
                    <a:p>
                      <a:pPr indent="-10159" lvl="0" marL="3556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9-21</a:t>
                      </a:r>
                      <a:endParaRPr sz="1400" u="none" cap="none" strike="noStrike">
                        <a:latin typeface="Calibri"/>
                        <a:ea typeface="Calibri"/>
                        <a:cs typeface="Calibri"/>
                        <a:sym typeface="Calibri"/>
                      </a:endParaRPr>
                    </a:p>
                  </a:txBody>
                  <a:tcPr marT="0" marB="0" marR="0" marL="0">
                    <a:solidFill>
                      <a:srgbClr val="35BCB1"/>
                    </a:solidFill>
                  </a:tcPr>
                </a:tc>
              </a:tr>
              <a:tr h="304800">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East &amp; Central Texas</a:t>
                      </a:r>
                      <a:endParaRPr sz="1400" u="none" cap="none" strike="noStrike">
                        <a:latin typeface="Calibri"/>
                        <a:ea typeface="Calibri"/>
                        <a:cs typeface="Calibri"/>
                        <a:sym typeface="Calibri"/>
                      </a:endParaRPr>
                    </a:p>
                  </a:txBody>
                  <a:tcPr marT="0" marB="0" marR="0" marL="0">
                    <a:solidFill>
                      <a:srgbClr val="821E1E"/>
                    </a:solidFill>
                  </a:tcPr>
                </a:tc>
                <a:tc>
                  <a:txBody>
                    <a:bodyPr/>
                    <a:lstStyle/>
                    <a:p>
                      <a:pPr indent="-10159" lvl="0" marL="3556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6-15</a:t>
                      </a:r>
                      <a:endParaRPr sz="1400" u="none" cap="none" strike="noStrike">
                        <a:latin typeface="Calibri"/>
                        <a:ea typeface="Calibri"/>
                        <a:cs typeface="Calibri"/>
                        <a:sym typeface="Calibri"/>
                      </a:endParaRPr>
                    </a:p>
                  </a:txBody>
                  <a:tcPr marT="0" marB="0" marR="0" marL="0">
                    <a:solidFill>
                      <a:srgbClr val="821E1E"/>
                    </a:solidFill>
                  </a:tcPr>
                </a:tc>
              </a:tr>
              <a:tr h="304800">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Mid-Continent</a:t>
                      </a:r>
                      <a:endParaRPr sz="1400" u="none" cap="none" strike="noStrike">
                        <a:latin typeface="Calibri"/>
                        <a:ea typeface="Calibri"/>
                        <a:cs typeface="Calibri"/>
                        <a:sym typeface="Calibri"/>
                      </a:endParaRPr>
                    </a:p>
                  </a:txBody>
                  <a:tcPr marT="0" marB="0" marR="0" marL="0">
                    <a:solidFill>
                      <a:srgbClr val="F89729"/>
                    </a:solidFill>
                  </a:tcPr>
                </a:tc>
                <a:tc>
                  <a:txBody>
                    <a:bodyPr/>
                    <a:lstStyle/>
                    <a:p>
                      <a:pPr indent="-10159" lvl="0" marL="3556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6-13</a:t>
                      </a:r>
                      <a:endParaRPr sz="1400" u="none" cap="none" strike="noStrike">
                        <a:latin typeface="Calibri"/>
                        <a:ea typeface="Calibri"/>
                        <a:cs typeface="Calibri"/>
                        <a:sym typeface="Calibri"/>
                      </a:endParaRPr>
                    </a:p>
                  </a:txBody>
                  <a:tcPr marT="0" marB="0" marR="0" marL="0">
                    <a:solidFill>
                      <a:srgbClr val="F89729"/>
                    </a:solidFill>
                  </a:tcPr>
                </a:tc>
              </a:tr>
              <a:tr h="304800">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California</a:t>
                      </a:r>
                      <a:endParaRPr sz="1400" u="none" cap="none" strike="noStrike">
                        <a:latin typeface="Calibri"/>
                        <a:ea typeface="Calibri"/>
                        <a:cs typeface="Calibri"/>
                        <a:sym typeface="Calibri"/>
                      </a:endParaRPr>
                    </a:p>
                  </a:txBody>
                  <a:tcPr marT="0" marB="0" marR="0" marL="0">
                    <a:solidFill>
                      <a:srgbClr val="404040"/>
                    </a:solidFill>
                  </a:tcPr>
                </a:tc>
                <a:tc>
                  <a:txBody>
                    <a:bodyPr/>
                    <a:lstStyle/>
                    <a:p>
                      <a:pPr indent="-8890" lvl="0" marL="3429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3-7</a:t>
                      </a:r>
                      <a:endParaRPr sz="1400" u="none" cap="none" strike="noStrike">
                        <a:latin typeface="Calibri"/>
                        <a:ea typeface="Calibri"/>
                        <a:cs typeface="Calibri"/>
                        <a:sym typeface="Calibri"/>
                      </a:endParaRPr>
                    </a:p>
                  </a:txBody>
                  <a:tcPr marT="0" marB="0" marR="0" marL="0">
                    <a:solidFill>
                      <a:srgbClr val="404040"/>
                    </a:solidFill>
                  </a:tcPr>
                </a:tc>
              </a:tr>
              <a:tr h="304800">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South East Gulf Coast</a:t>
                      </a:r>
                      <a:endParaRPr sz="1400" u="none" cap="none" strike="noStrike">
                        <a:latin typeface="Calibri"/>
                        <a:ea typeface="Calibri"/>
                        <a:cs typeface="Calibri"/>
                        <a:sym typeface="Calibri"/>
                      </a:endParaRPr>
                    </a:p>
                  </a:txBody>
                  <a:tcPr marT="0" marB="0" marR="0" marL="0">
                    <a:solidFill>
                      <a:srgbClr val="00467C"/>
                    </a:solidFill>
                  </a:tcPr>
                </a:tc>
                <a:tc>
                  <a:txBody>
                    <a:bodyPr/>
                    <a:lstStyle/>
                    <a:p>
                      <a:pPr indent="-8890" lvl="0" marL="3429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3-7</a:t>
                      </a:r>
                      <a:endParaRPr sz="1400" u="none" cap="none" strike="noStrike">
                        <a:latin typeface="Calibri"/>
                        <a:ea typeface="Calibri"/>
                        <a:cs typeface="Calibri"/>
                        <a:sym typeface="Calibri"/>
                      </a:endParaRPr>
                    </a:p>
                  </a:txBody>
                  <a:tcPr marT="0" marB="0" marR="0" marL="0">
                    <a:solidFill>
                      <a:srgbClr val="00467C"/>
                    </a:solidFill>
                  </a:tcPr>
                </a:tc>
              </a:tr>
              <a:tr h="304800">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Rockies</a:t>
                      </a:r>
                      <a:endParaRPr sz="1400" u="none" cap="none" strike="noStrike">
                        <a:latin typeface="Calibri"/>
                        <a:ea typeface="Calibri"/>
                        <a:cs typeface="Calibri"/>
                        <a:sym typeface="Calibri"/>
                      </a:endParaRPr>
                    </a:p>
                  </a:txBody>
                  <a:tcPr marT="0" marB="0" marR="0" marL="0">
                    <a:solidFill>
                      <a:srgbClr val="387B2B"/>
                    </a:solidFill>
                  </a:tcPr>
                </a:tc>
                <a:tc>
                  <a:txBody>
                    <a:bodyPr/>
                    <a:lstStyle/>
                    <a:p>
                      <a:pPr indent="-8890" lvl="0" marL="3429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2-6</a:t>
                      </a:r>
                      <a:endParaRPr sz="1400" u="none" cap="none" strike="noStrike">
                        <a:latin typeface="Calibri"/>
                        <a:ea typeface="Calibri"/>
                        <a:cs typeface="Calibri"/>
                        <a:sym typeface="Calibri"/>
                      </a:endParaRPr>
                    </a:p>
                  </a:txBody>
                  <a:tcPr marT="0" marB="0" marR="0" marL="0">
                    <a:solidFill>
                      <a:srgbClr val="387B2B"/>
                    </a:solidFill>
                  </a:tcPr>
                </a:tc>
              </a:tr>
              <a:tr h="304800">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Other</a:t>
                      </a:r>
                      <a:endParaRPr sz="1400" u="none" cap="none" strike="noStrike">
                        <a:latin typeface="Calibri"/>
                        <a:ea typeface="Calibri"/>
                        <a:cs typeface="Calibri"/>
                        <a:sym typeface="Calibri"/>
                      </a:endParaRPr>
                    </a:p>
                  </a:txBody>
                  <a:tcPr marT="0" marB="0" marR="0" marL="0">
                    <a:solidFill>
                      <a:srgbClr val="C4BC96"/>
                    </a:solidFill>
                  </a:tcPr>
                </a:tc>
                <a:tc>
                  <a:txBody>
                    <a:bodyPr/>
                    <a:lstStyle/>
                    <a:p>
                      <a:pPr indent="-8890" lvl="0" marL="3429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0-5</a:t>
                      </a:r>
                      <a:endParaRPr sz="1400" u="none" cap="none" strike="noStrike">
                        <a:latin typeface="Calibri"/>
                        <a:ea typeface="Calibri"/>
                        <a:cs typeface="Calibri"/>
                        <a:sym typeface="Calibri"/>
                      </a:endParaRPr>
                    </a:p>
                  </a:txBody>
                  <a:tcPr marT="0" marB="0" marR="0" marL="0">
                    <a:solidFill>
                      <a:srgbClr val="C4BC96"/>
                    </a:solidFill>
                  </a:tcPr>
                </a:tc>
              </a:tr>
              <a:tr h="304800">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Michigan/Illinois</a:t>
                      </a:r>
                      <a:endParaRPr sz="1400" u="none" cap="none" strike="noStrike">
                        <a:latin typeface="Calibri"/>
                        <a:ea typeface="Calibri"/>
                        <a:cs typeface="Calibri"/>
                        <a:sym typeface="Calibri"/>
                      </a:endParaRPr>
                    </a:p>
                  </a:txBody>
                  <a:tcPr marT="0" marB="0" marR="0" marL="0">
                    <a:solidFill>
                      <a:srgbClr val="A9D18E"/>
                    </a:solidFill>
                  </a:tcPr>
                </a:tc>
                <a:tc>
                  <a:txBody>
                    <a:bodyPr/>
                    <a:lstStyle/>
                    <a:p>
                      <a:pPr indent="-8890" lvl="0" marL="3429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2-4</a:t>
                      </a:r>
                      <a:endParaRPr sz="1400" u="none" cap="none" strike="noStrike">
                        <a:latin typeface="Calibri"/>
                        <a:ea typeface="Calibri"/>
                        <a:cs typeface="Calibri"/>
                        <a:sym typeface="Calibri"/>
                      </a:endParaRPr>
                    </a:p>
                  </a:txBody>
                  <a:tcPr marT="0" marB="0" marR="0" marL="0">
                    <a:solidFill>
                      <a:srgbClr val="A9D18E"/>
                    </a:solidFill>
                  </a:tcPr>
                </a:tc>
              </a:tr>
              <a:tr h="304800">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Williston</a:t>
                      </a:r>
                      <a:endParaRPr sz="1400" u="none" cap="none" strike="noStrike">
                        <a:latin typeface="Calibri"/>
                        <a:ea typeface="Calibri"/>
                        <a:cs typeface="Calibri"/>
                        <a:sym typeface="Calibri"/>
                      </a:endParaRPr>
                    </a:p>
                  </a:txBody>
                  <a:tcPr marT="0" marB="0" marR="0" marL="0">
                    <a:solidFill>
                      <a:srgbClr val="0078AE"/>
                    </a:solidFill>
                  </a:tcPr>
                </a:tc>
                <a:tc>
                  <a:txBody>
                    <a:bodyPr/>
                    <a:lstStyle/>
                    <a:p>
                      <a:pPr indent="-8890" lvl="0" marL="3429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1-3</a:t>
                      </a:r>
                      <a:endParaRPr sz="1400" u="none" cap="none" strike="noStrike">
                        <a:latin typeface="Calibri"/>
                        <a:ea typeface="Calibri"/>
                        <a:cs typeface="Calibri"/>
                        <a:sym typeface="Calibri"/>
                      </a:endParaRPr>
                    </a:p>
                  </a:txBody>
                  <a:tcPr marT="0" marB="0" marR="0" marL="0">
                    <a:solidFill>
                      <a:srgbClr val="0078AE"/>
                    </a:solidFill>
                  </a:tcPr>
                </a:tc>
              </a:tr>
              <a:tr h="304800">
                <a:tc>
                  <a:txBody>
                    <a:bodyPr/>
                    <a:lstStyle/>
                    <a:p>
                      <a:pPr indent="-2539" lvl="0" marL="91440"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Appalachia</a:t>
                      </a:r>
                      <a:endParaRPr sz="1400" u="none" cap="none" strike="noStrike">
                        <a:latin typeface="Calibri"/>
                        <a:ea typeface="Calibri"/>
                        <a:cs typeface="Calibri"/>
                        <a:sym typeface="Calibri"/>
                      </a:endParaRPr>
                    </a:p>
                  </a:txBody>
                  <a:tcPr marT="0" marB="0" marR="0" marL="0">
                    <a:solidFill>
                      <a:srgbClr val="D5B84A"/>
                    </a:solidFill>
                  </a:tcPr>
                </a:tc>
                <a:tc>
                  <a:txBody>
                    <a:bodyPr/>
                    <a:lstStyle/>
                    <a:p>
                      <a:pPr indent="-8890" lvl="0" marL="34290" marR="0" rtl="0" algn="ct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1-2</a:t>
                      </a:r>
                      <a:endParaRPr sz="1400" u="none" cap="none" strike="noStrike">
                        <a:latin typeface="Calibri"/>
                        <a:ea typeface="Calibri"/>
                        <a:cs typeface="Calibri"/>
                        <a:sym typeface="Calibri"/>
                      </a:endParaRPr>
                    </a:p>
                  </a:txBody>
                  <a:tcPr marT="0" marB="0" marR="0" marL="0">
                    <a:solidFill>
                      <a:srgbClr val="D5B84A"/>
                    </a:solidFill>
                  </a:tcPr>
                </a:tc>
              </a:tr>
            </a:tbl>
          </a:graphicData>
        </a:graphic>
      </p:graphicFrame>
      <p:sp>
        <p:nvSpPr>
          <p:cNvPr id="356" name="Google Shape;356;p11"/>
          <p:cNvSpPr/>
          <p:nvPr/>
        </p:nvSpPr>
        <p:spPr>
          <a:xfrm>
            <a:off x="428244" y="1069847"/>
            <a:ext cx="9192895" cy="523240"/>
          </a:xfrm>
          <a:custGeom>
            <a:rect b="b" l="l" r="r" t="t"/>
            <a:pathLst>
              <a:path extrusionOk="0" h="120000" w="120000">
                <a:moveTo>
                  <a:pt x="0" y="119883"/>
                </a:moveTo>
                <a:lnTo>
                  <a:pt x="119998" y="119883"/>
                </a:lnTo>
                <a:lnTo>
                  <a:pt x="119998" y="0"/>
                </a:lnTo>
                <a:lnTo>
                  <a:pt x="0" y="0"/>
                </a:lnTo>
                <a:lnTo>
                  <a:pt x="0" y="119883"/>
                </a:lnTo>
                <a:close/>
              </a:path>
            </a:pathLst>
          </a:custGeom>
          <a:solidFill>
            <a:srgbClr val="FFFFFF">
              <a:alpha val="7450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7" name="Google Shape;357;p11"/>
          <p:cNvSpPr txBox="1"/>
          <p:nvPr/>
        </p:nvSpPr>
        <p:spPr>
          <a:xfrm>
            <a:off x="507593" y="1091946"/>
            <a:ext cx="8155940" cy="457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2800">
                <a:solidFill>
                  <a:srgbClr val="00467C"/>
                </a:solidFill>
                <a:latin typeface="Calibri"/>
                <a:ea typeface="Calibri"/>
                <a:cs typeface="Calibri"/>
                <a:sym typeface="Calibri"/>
              </a:rPr>
              <a:t>Up to 83 Billion Barrels of Technically Recoverable Oil</a:t>
            </a:r>
            <a:r>
              <a:rPr b="0" baseline="30000" lang="en-US" sz="2775">
                <a:solidFill>
                  <a:srgbClr val="00467C"/>
                </a:solidFill>
                <a:latin typeface="Calibri"/>
                <a:ea typeface="Calibri"/>
                <a:cs typeface="Calibri"/>
                <a:sym typeface="Calibri"/>
              </a:rPr>
              <a:t>(1)(2)</a:t>
            </a:r>
            <a:endParaRPr baseline="30000" sz="2775">
              <a:latin typeface="Calibri"/>
              <a:ea typeface="Calibri"/>
              <a:cs typeface="Calibri"/>
              <a:sym typeface="Calibri"/>
            </a:endParaRPr>
          </a:p>
        </p:txBody>
      </p:sp>
      <p:sp>
        <p:nvSpPr>
          <p:cNvPr id="358" name="Google Shape;358;p11"/>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359" name="Google Shape;359;p11"/>
          <p:cNvSpPr txBox="1"/>
          <p:nvPr>
            <p:ph idx="10" type="dt"/>
          </p:nvPr>
        </p:nvSpPr>
        <p:spPr>
          <a:xfrm>
            <a:off x="5493249" y="6543250"/>
            <a:ext cx="12858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4"/>
              </a:rPr>
              <a:t>www.denbury.com</a:t>
            </a:r>
            <a:endParaRPr/>
          </a:p>
        </p:txBody>
      </p:sp>
      <p:sp>
        <p:nvSpPr>
          <p:cNvPr id="360" name="Google Shape;360;p11"/>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2"/>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6" name="Google Shape;366;p12"/>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7" name="Google Shape;367;p12"/>
          <p:cNvSpPr txBox="1"/>
          <p:nvPr/>
        </p:nvSpPr>
        <p:spPr>
          <a:xfrm>
            <a:off x="504545" y="5709920"/>
            <a:ext cx="3098800" cy="781050"/>
          </a:xfrm>
          <a:prstGeom prst="rect">
            <a:avLst/>
          </a:prstGeom>
          <a:noFill/>
          <a:ln>
            <a:noFill/>
          </a:ln>
        </p:spPr>
        <p:txBody>
          <a:bodyPr anchorCtr="0" anchor="t" bIns="0" lIns="0" spcFirstLastPara="1" rIns="0" wrap="square" tIns="0">
            <a:noAutofit/>
          </a:bodyPr>
          <a:lstStyle/>
          <a:p>
            <a:pPr indent="-228600" lvl="0" marL="241300" marR="5080"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Total estimated recoveries on a gross basis utilizing CO</a:t>
            </a:r>
            <a:r>
              <a:rPr b="0" baseline="-25000" lang="en-US" sz="975">
                <a:latin typeface="Calibri"/>
                <a:ea typeface="Calibri"/>
                <a:cs typeface="Calibri"/>
                <a:sym typeface="Calibri"/>
              </a:rPr>
              <a:t>2  </a:t>
            </a:r>
            <a:r>
              <a:rPr b="0" lang="en-US" sz="1000">
                <a:latin typeface="Calibri"/>
                <a:ea typeface="Calibri"/>
                <a:cs typeface="Calibri"/>
                <a:sym typeface="Calibri"/>
              </a:rPr>
              <a:t>EOR, based on a variety of recovery factors.</a:t>
            </a:r>
            <a:endParaRPr sz="1000">
              <a:latin typeface="Calibri"/>
              <a:ea typeface="Calibri"/>
              <a:cs typeface="Calibri"/>
              <a:sym typeface="Calibri"/>
            </a:endParaRPr>
          </a:p>
          <a:p>
            <a:pPr indent="-228600" lvl="0" marL="241300" marR="0"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Source: 2013 DOE NETL Next Gen EOR.</a:t>
            </a:r>
            <a:endParaRPr sz="1000">
              <a:latin typeface="Calibri"/>
              <a:ea typeface="Calibri"/>
              <a:cs typeface="Calibri"/>
              <a:sym typeface="Calibri"/>
            </a:endParaRPr>
          </a:p>
          <a:p>
            <a:pPr indent="-228600" lvl="0" marL="241300" marR="180340" rtl="0" algn="l">
              <a:lnSpc>
                <a:spcPct val="100000"/>
              </a:lnSpc>
              <a:spcBef>
                <a:spcPts val="0"/>
              </a:spcBef>
              <a:spcAft>
                <a:spcPts val="0"/>
              </a:spcAft>
              <a:buSzPts val="1000"/>
              <a:buFont typeface="Calibri"/>
              <a:buAutoNum type="arabicParenR"/>
            </a:pPr>
            <a:r>
              <a:rPr b="0" lang="en-US" sz="1000">
                <a:latin typeface="Calibri"/>
                <a:ea typeface="Calibri"/>
                <a:cs typeface="Calibri"/>
                <a:sym typeface="Calibri"/>
              </a:rPr>
              <a:t>Using approximate mid-points of ranges, based on a  variety of recovery factors.</a:t>
            </a:r>
            <a:endParaRPr sz="1000">
              <a:latin typeface="Calibri"/>
              <a:ea typeface="Calibri"/>
              <a:cs typeface="Calibri"/>
              <a:sym typeface="Calibri"/>
            </a:endParaRPr>
          </a:p>
        </p:txBody>
      </p:sp>
      <p:sp>
        <p:nvSpPr>
          <p:cNvPr id="368" name="Google Shape;368;p12"/>
          <p:cNvSpPr txBox="1"/>
          <p:nvPr>
            <p:ph type="title"/>
          </p:nvPr>
        </p:nvSpPr>
        <p:spPr>
          <a:xfrm>
            <a:off x="271373" y="260603"/>
            <a:ext cx="9970770" cy="393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2400" u="none" cap="none" strike="noStrike">
                <a:solidFill>
                  <a:srgbClr val="00467C"/>
                </a:solidFill>
                <a:latin typeface="Calibri"/>
                <a:ea typeface="Calibri"/>
                <a:cs typeface="Calibri"/>
                <a:sym typeface="Calibri"/>
              </a:rPr>
              <a:t>Up to 16 Billion Gross EOR Barrels Recoverable</a:t>
            </a:r>
            <a:r>
              <a:rPr b="0" baseline="30000" i="0" lang="en-US" sz="2400" u="none" cap="none" strike="noStrike">
                <a:solidFill>
                  <a:srgbClr val="00467C"/>
                </a:solidFill>
                <a:latin typeface="Calibri"/>
                <a:ea typeface="Calibri"/>
                <a:cs typeface="Calibri"/>
                <a:sym typeface="Calibri"/>
              </a:rPr>
              <a:t>(1) </a:t>
            </a:r>
            <a:r>
              <a:rPr b="0" i="0" lang="en-US" sz="2400" u="none" cap="none" strike="noStrike">
                <a:solidFill>
                  <a:srgbClr val="00467C"/>
                </a:solidFill>
                <a:latin typeface="Calibri"/>
                <a:ea typeface="Calibri"/>
                <a:cs typeface="Calibri"/>
                <a:sym typeface="Calibri"/>
              </a:rPr>
              <a:t>in Our Two Core Operating Areas</a:t>
            </a:r>
            <a:endParaRPr b="0" i="0" sz="2400" u="none" cap="none" strike="noStrike">
              <a:solidFill>
                <a:srgbClr val="00467C"/>
              </a:solidFill>
              <a:latin typeface="Calibri"/>
              <a:ea typeface="Calibri"/>
              <a:cs typeface="Calibri"/>
              <a:sym typeface="Calibri"/>
            </a:endParaRPr>
          </a:p>
        </p:txBody>
      </p:sp>
      <p:sp>
        <p:nvSpPr>
          <p:cNvPr id="369" name="Google Shape;369;p12"/>
          <p:cNvSpPr/>
          <p:nvPr/>
        </p:nvSpPr>
        <p:spPr>
          <a:xfrm>
            <a:off x="877824" y="755904"/>
            <a:ext cx="8730996" cy="5486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0" name="Google Shape;370;p12"/>
          <p:cNvSpPr/>
          <p:nvPr/>
        </p:nvSpPr>
        <p:spPr>
          <a:xfrm>
            <a:off x="5075120" y="4920122"/>
            <a:ext cx="706755" cy="730885"/>
          </a:xfrm>
          <a:custGeom>
            <a:rect b="b" l="l" r="r" t="t"/>
            <a:pathLst>
              <a:path extrusionOk="0" h="120000" w="120000">
                <a:moveTo>
                  <a:pt x="58351" y="0"/>
                </a:moveTo>
                <a:lnTo>
                  <a:pt x="49226" y="1249"/>
                </a:lnTo>
                <a:lnTo>
                  <a:pt x="42531" y="4105"/>
                </a:lnTo>
                <a:lnTo>
                  <a:pt x="38438" y="9519"/>
                </a:lnTo>
                <a:lnTo>
                  <a:pt x="37049" y="16081"/>
                </a:lnTo>
                <a:lnTo>
                  <a:pt x="36073" y="23296"/>
                </a:lnTo>
                <a:lnTo>
                  <a:pt x="33216" y="30669"/>
                </a:lnTo>
                <a:lnTo>
                  <a:pt x="29095" y="36527"/>
                </a:lnTo>
                <a:lnTo>
                  <a:pt x="24144" y="42503"/>
                </a:lnTo>
                <a:lnTo>
                  <a:pt x="18540" y="48733"/>
                </a:lnTo>
                <a:lnTo>
                  <a:pt x="12456" y="55350"/>
                </a:lnTo>
                <a:lnTo>
                  <a:pt x="6068" y="62489"/>
                </a:lnTo>
                <a:lnTo>
                  <a:pt x="1500" y="69867"/>
                </a:lnTo>
                <a:lnTo>
                  <a:pt x="0" y="77029"/>
                </a:lnTo>
                <a:lnTo>
                  <a:pt x="427" y="83881"/>
                </a:lnTo>
                <a:lnTo>
                  <a:pt x="1644" y="90332"/>
                </a:lnTo>
                <a:lnTo>
                  <a:pt x="2510" y="96289"/>
                </a:lnTo>
                <a:lnTo>
                  <a:pt x="2885" y="103471"/>
                </a:lnTo>
                <a:lnTo>
                  <a:pt x="3685" y="110254"/>
                </a:lnTo>
                <a:lnTo>
                  <a:pt x="9065" y="119252"/>
                </a:lnTo>
                <a:lnTo>
                  <a:pt x="15123" y="119913"/>
                </a:lnTo>
                <a:lnTo>
                  <a:pt x="23160" y="118391"/>
                </a:lnTo>
                <a:lnTo>
                  <a:pt x="31653" y="115823"/>
                </a:lnTo>
                <a:lnTo>
                  <a:pt x="39081" y="113347"/>
                </a:lnTo>
                <a:lnTo>
                  <a:pt x="47664" y="109414"/>
                </a:lnTo>
                <a:lnTo>
                  <a:pt x="52260" y="106742"/>
                </a:lnTo>
                <a:lnTo>
                  <a:pt x="60127" y="102857"/>
                </a:lnTo>
                <a:lnTo>
                  <a:pt x="67339" y="98851"/>
                </a:lnTo>
                <a:lnTo>
                  <a:pt x="75021" y="93509"/>
                </a:lnTo>
                <a:lnTo>
                  <a:pt x="82780" y="87492"/>
                </a:lnTo>
                <a:lnTo>
                  <a:pt x="90222" y="81463"/>
                </a:lnTo>
                <a:lnTo>
                  <a:pt x="96955" y="76085"/>
                </a:lnTo>
                <a:lnTo>
                  <a:pt x="102585" y="72018"/>
                </a:lnTo>
                <a:lnTo>
                  <a:pt x="109117" y="68783"/>
                </a:lnTo>
                <a:lnTo>
                  <a:pt x="117411" y="66684"/>
                </a:lnTo>
                <a:lnTo>
                  <a:pt x="119491" y="64470"/>
                </a:lnTo>
                <a:lnTo>
                  <a:pt x="118925" y="54977"/>
                </a:lnTo>
                <a:lnTo>
                  <a:pt x="114316" y="44452"/>
                </a:lnTo>
                <a:lnTo>
                  <a:pt x="107087" y="36909"/>
                </a:lnTo>
                <a:lnTo>
                  <a:pt x="102787" y="33216"/>
                </a:lnTo>
                <a:lnTo>
                  <a:pt x="98790" y="28709"/>
                </a:lnTo>
                <a:lnTo>
                  <a:pt x="95885" y="22453"/>
                </a:lnTo>
                <a:lnTo>
                  <a:pt x="93561" y="15049"/>
                </a:lnTo>
                <a:lnTo>
                  <a:pt x="90397" y="8157"/>
                </a:lnTo>
                <a:lnTo>
                  <a:pt x="84968" y="3437"/>
                </a:lnTo>
                <a:lnTo>
                  <a:pt x="77756" y="1339"/>
                </a:lnTo>
                <a:lnTo>
                  <a:pt x="68372" y="111"/>
                </a:lnTo>
                <a:lnTo>
                  <a:pt x="58351" y="0"/>
                </a:lnTo>
                <a:close/>
              </a:path>
            </a:pathLst>
          </a:custGeom>
          <a:solidFill>
            <a:srgbClr val="821E1E">
              <a:alpha val="4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1" name="Google Shape;371;p12"/>
          <p:cNvSpPr txBox="1"/>
          <p:nvPr/>
        </p:nvSpPr>
        <p:spPr>
          <a:xfrm>
            <a:off x="1253134" y="1639442"/>
            <a:ext cx="1565275" cy="972819"/>
          </a:xfrm>
          <a:prstGeom prst="rect">
            <a:avLst/>
          </a:prstGeom>
          <a:noFill/>
          <a:ln>
            <a:noFill/>
          </a:ln>
        </p:spPr>
        <p:txBody>
          <a:bodyPr anchorCtr="0" anchor="t" bIns="0" lIns="0" spcFirstLastPara="1" rIns="0" wrap="square" tIns="0">
            <a:noAutofit/>
          </a:bodyPr>
          <a:lstStyle/>
          <a:p>
            <a:pPr indent="-1905" lvl="0" marL="1905" marR="0" rtl="0" algn="ctr">
              <a:lnSpc>
                <a:spcPct val="100000"/>
              </a:lnSpc>
              <a:spcBef>
                <a:spcPts val="0"/>
              </a:spcBef>
              <a:spcAft>
                <a:spcPts val="0"/>
              </a:spcAft>
              <a:buNone/>
            </a:pPr>
            <a:r>
              <a:rPr b="0" lang="en-US" sz="2000">
                <a:solidFill>
                  <a:srgbClr val="00467C"/>
                </a:solidFill>
                <a:latin typeface="Calibri"/>
                <a:ea typeface="Calibri"/>
                <a:cs typeface="Calibri"/>
                <a:sym typeface="Calibri"/>
              </a:rPr>
              <a:t>2.8 </a:t>
            </a:r>
            <a:r>
              <a:rPr b="0" lang="en-US" sz="1400">
                <a:solidFill>
                  <a:srgbClr val="00467C"/>
                </a:solidFill>
                <a:latin typeface="Calibri"/>
                <a:ea typeface="Calibri"/>
                <a:cs typeface="Calibri"/>
                <a:sym typeface="Calibri"/>
              </a:rPr>
              <a:t>to </a:t>
            </a:r>
            <a:r>
              <a:rPr b="0" lang="en-US" sz="2000">
                <a:solidFill>
                  <a:srgbClr val="00467C"/>
                </a:solidFill>
                <a:latin typeface="Calibri"/>
                <a:ea typeface="Calibri"/>
                <a:cs typeface="Calibri"/>
                <a:sym typeface="Calibri"/>
              </a:rPr>
              <a:t>6.6</a:t>
            </a:r>
            <a:endParaRPr sz="2000">
              <a:latin typeface="Calibri"/>
              <a:ea typeface="Calibri"/>
              <a:cs typeface="Calibri"/>
              <a:sym typeface="Calibri"/>
            </a:endParaRPr>
          </a:p>
          <a:p>
            <a:pPr indent="-1905" lvl="0" marL="1905" marR="0" rtl="0" algn="ctr">
              <a:lnSpc>
                <a:spcPct val="100000"/>
              </a:lnSpc>
              <a:spcBef>
                <a:spcPts val="5"/>
              </a:spcBef>
              <a:spcAft>
                <a:spcPts val="0"/>
              </a:spcAft>
              <a:buNone/>
            </a:pPr>
            <a:r>
              <a:rPr b="0" lang="en-US" sz="1800">
                <a:solidFill>
                  <a:srgbClr val="00467C"/>
                </a:solidFill>
                <a:latin typeface="Calibri"/>
                <a:ea typeface="Calibri"/>
                <a:cs typeface="Calibri"/>
                <a:sym typeface="Calibri"/>
              </a:rPr>
              <a:t>Billion Barrels</a:t>
            </a:r>
            <a:endParaRPr sz="1800">
              <a:latin typeface="Calibri"/>
              <a:ea typeface="Calibri"/>
              <a:cs typeface="Calibri"/>
              <a:sym typeface="Calibri"/>
            </a:endParaRPr>
          </a:p>
          <a:p>
            <a:pPr indent="-12700" lvl="0" marL="12700" marR="5080" rtl="0" algn="ctr">
              <a:lnSpc>
                <a:spcPct val="100000"/>
              </a:lnSpc>
              <a:spcBef>
                <a:spcPts val="45"/>
              </a:spcBef>
              <a:spcAft>
                <a:spcPts val="0"/>
              </a:spcAft>
              <a:buNone/>
            </a:pPr>
            <a:r>
              <a:rPr b="0" lang="en-US" sz="1200">
                <a:solidFill>
                  <a:srgbClr val="00467C"/>
                </a:solidFill>
                <a:latin typeface="Calibri"/>
                <a:ea typeface="Calibri"/>
                <a:cs typeface="Calibri"/>
                <a:sym typeface="Calibri"/>
              </a:rPr>
              <a:t>Estimated Recoverable in  Rocky Mountain Region</a:t>
            </a:r>
            <a:r>
              <a:rPr b="0" baseline="30000" lang="en-US" sz="1200">
                <a:solidFill>
                  <a:srgbClr val="00467C"/>
                </a:solidFill>
                <a:latin typeface="Calibri"/>
                <a:ea typeface="Calibri"/>
                <a:cs typeface="Calibri"/>
                <a:sym typeface="Calibri"/>
              </a:rPr>
              <a:t>(2)</a:t>
            </a:r>
            <a:endParaRPr baseline="30000" sz="1200">
              <a:latin typeface="Calibri"/>
              <a:ea typeface="Calibri"/>
              <a:cs typeface="Calibri"/>
              <a:sym typeface="Calibri"/>
            </a:endParaRPr>
          </a:p>
        </p:txBody>
      </p:sp>
      <p:sp>
        <p:nvSpPr>
          <p:cNvPr id="372" name="Google Shape;372;p12"/>
          <p:cNvSpPr/>
          <p:nvPr/>
        </p:nvSpPr>
        <p:spPr>
          <a:xfrm>
            <a:off x="3189763" y="1899280"/>
            <a:ext cx="914400" cy="914400"/>
          </a:xfrm>
          <a:custGeom>
            <a:rect b="b" l="l" r="r" t="t"/>
            <a:pathLst>
              <a:path extrusionOk="0" h="120000" w="120000">
                <a:moveTo>
                  <a:pt x="81718" y="0"/>
                </a:moveTo>
                <a:lnTo>
                  <a:pt x="74377" y="1175"/>
                </a:lnTo>
                <a:lnTo>
                  <a:pt x="67632" y="3500"/>
                </a:lnTo>
                <a:lnTo>
                  <a:pt x="62145" y="6417"/>
                </a:lnTo>
                <a:lnTo>
                  <a:pt x="58610" y="10039"/>
                </a:lnTo>
                <a:lnTo>
                  <a:pt x="56500" y="14573"/>
                </a:lnTo>
                <a:lnTo>
                  <a:pt x="54645" y="19628"/>
                </a:lnTo>
                <a:lnTo>
                  <a:pt x="51879" y="24817"/>
                </a:lnTo>
                <a:lnTo>
                  <a:pt x="48067" y="30082"/>
                </a:lnTo>
                <a:lnTo>
                  <a:pt x="43774" y="35617"/>
                </a:lnTo>
                <a:lnTo>
                  <a:pt x="38875" y="41401"/>
                </a:lnTo>
                <a:lnTo>
                  <a:pt x="33245" y="47417"/>
                </a:lnTo>
                <a:lnTo>
                  <a:pt x="28630" y="51681"/>
                </a:lnTo>
                <a:lnTo>
                  <a:pt x="23172" y="56206"/>
                </a:lnTo>
                <a:lnTo>
                  <a:pt x="17406" y="60837"/>
                </a:lnTo>
                <a:lnTo>
                  <a:pt x="11862" y="65422"/>
                </a:lnTo>
                <a:lnTo>
                  <a:pt x="7076" y="69805"/>
                </a:lnTo>
                <a:lnTo>
                  <a:pt x="3579" y="73833"/>
                </a:lnTo>
                <a:lnTo>
                  <a:pt x="808" y="79177"/>
                </a:lnTo>
                <a:lnTo>
                  <a:pt x="0" y="83985"/>
                </a:lnTo>
                <a:lnTo>
                  <a:pt x="372" y="88522"/>
                </a:lnTo>
                <a:lnTo>
                  <a:pt x="1974" y="97825"/>
                </a:lnTo>
                <a:lnTo>
                  <a:pt x="5627" y="107094"/>
                </a:lnTo>
                <a:lnTo>
                  <a:pt x="9362" y="110800"/>
                </a:lnTo>
                <a:lnTo>
                  <a:pt x="19168" y="114989"/>
                </a:lnTo>
                <a:lnTo>
                  <a:pt x="25293" y="116489"/>
                </a:lnTo>
                <a:lnTo>
                  <a:pt x="31675" y="117686"/>
                </a:lnTo>
                <a:lnTo>
                  <a:pt x="37895" y="118650"/>
                </a:lnTo>
                <a:lnTo>
                  <a:pt x="44245" y="119369"/>
                </a:lnTo>
                <a:lnTo>
                  <a:pt x="51002" y="119795"/>
                </a:lnTo>
                <a:lnTo>
                  <a:pt x="57731" y="119946"/>
                </a:lnTo>
                <a:lnTo>
                  <a:pt x="63997" y="119837"/>
                </a:lnTo>
                <a:lnTo>
                  <a:pt x="69362" y="119483"/>
                </a:lnTo>
                <a:lnTo>
                  <a:pt x="72740" y="119216"/>
                </a:lnTo>
                <a:lnTo>
                  <a:pt x="73095" y="118981"/>
                </a:lnTo>
                <a:lnTo>
                  <a:pt x="74422" y="118245"/>
                </a:lnTo>
                <a:lnTo>
                  <a:pt x="78118" y="116682"/>
                </a:lnTo>
                <a:lnTo>
                  <a:pt x="85579" y="113967"/>
                </a:lnTo>
                <a:lnTo>
                  <a:pt x="91525" y="109229"/>
                </a:lnTo>
                <a:lnTo>
                  <a:pt x="94206" y="107230"/>
                </a:lnTo>
                <a:lnTo>
                  <a:pt x="95183" y="106553"/>
                </a:lnTo>
                <a:lnTo>
                  <a:pt x="96020" y="105782"/>
                </a:lnTo>
                <a:lnTo>
                  <a:pt x="98279" y="103500"/>
                </a:lnTo>
                <a:lnTo>
                  <a:pt x="101654" y="100208"/>
                </a:lnTo>
                <a:lnTo>
                  <a:pt x="103618" y="98429"/>
                </a:lnTo>
                <a:lnTo>
                  <a:pt x="105017" y="97181"/>
                </a:lnTo>
                <a:lnTo>
                  <a:pt x="106695" y="95483"/>
                </a:lnTo>
                <a:lnTo>
                  <a:pt x="108912" y="94451"/>
                </a:lnTo>
                <a:lnTo>
                  <a:pt x="111206" y="94150"/>
                </a:lnTo>
                <a:lnTo>
                  <a:pt x="113340" y="92024"/>
                </a:lnTo>
                <a:lnTo>
                  <a:pt x="115079" y="85517"/>
                </a:lnTo>
                <a:lnTo>
                  <a:pt x="116590" y="75070"/>
                </a:lnTo>
                <a:lnTo>
                  <a:pt x="117477" y="68218"/>
                </a:lnTo>
                <a:lnTo>
                  <a:pt x="118341" y="60698"/>
                </a:lnTo>
                <a:lnTo>
                  <a:pt x="119100" y="52823"/>
                </a:lnTo>
                <a:lnTo>
                  <a:pt x="119669" y="44905"/>
                </a:lnTo>
                <a:lnTo>
                  <a:pt x="119966" y="37258"/>
                </a:lnTo>
                <a:lnTo>
                  <a:pt x="119908" y="30193"/>
                </a:lnTo>
                <a:lnTo>
                  <a:pt x="119412" y="24025"/>
                </a:lnTo>
                <a:lnTo>
                  <a:pt x="118395" y="19067"/>
                </a:lnTo>
                <a:lnTo>
                  <a:pt x="115364" y="12922"/>
                </a:lnTo>
                <a:lnTo>
                  <a:pt x="110932" y="8436"/>
                </a:lnTo>
                <a:lnTo>
                  <a:pt x="105589" y="5281"/>
                </a:lnTo>
                <a:lnTo>
                  <a:pt x="99825" y="3131"/>
                </a:lnTo>
                <a:lnTo>
                  <a:pt x="94130" y="1657"/>
                </a:lnTo>
                <a:lnTo>
                  <a:pt x="88995" y="533"/>
                </a:lnTo>
                <a:lnTo>
                  <a:pt x="81718" y="0"/>
                </a:lnTo>
                <a:close/>
              </a:path>
            </a:pathLst>
          </a:custGeom>
          <a:solidFill>
            <a:srgbClr val="5A8246">
              <a:alpha val="60784"/>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3" name="Google Shape;373;p12"/>
          <p:cNvSpPr/>
          <p:nvPr/>
        </p:nvSpPr>
        <p:spPr>
          <a:xfrm>
            <a:off x="2529839" y="3267443"/>
            <a:ext cx="4384548" cy="83364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4" name="Google Shape;374;p12"/>
          <p:cNvSpPr/>
          <p:nvPr/>
        </p:nvSpPr>
        <p:spPr>
          <a:xfrm>
            <a:off x="2769107" y="3252228"/>
            <a:ext cx="3957828" cy="94029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5" name="Google Shape;375;p12"/>
          <p:cNvSpPr/>
          <p:nvPr/>
        </p:nvSpPr>
        <p:spPr>
          <a:xfrm>
            <a:off x="2610611" y="3293364"/>
            <a:ext cx="4282440" cy="731520"/>
          </a:xfrm>
          <a:custGeom>
            <a:rect b="b" l="l" r="r" t="t"/>
            <a:pathLst>
              <a:path extrusionOk="0" h="120000" w="120000">
                <a:moveTo>
                  <a:pt x="116583" y="0"/>
                </a:moveTo>
                <a:lnTo>
                  <a:pt x="3416" y="0"/>
                </a:lnTo>
                <a:lnTo>
                  <a:pt x="2086" y="1572"/>
                </a:lnTo>
                <a:lnTo>
                  <a:pt x="1000" y="5859"/>
                </a:lnTo>
                <a:lnTo>
                  <a:pt x="268" y="12216"/>
                </a:lnTo>
                <a:lnTo>
                  <a:pt x="0" y="20000"/>
                </a:lnTo>
                <a:lnTo>
                  <a:pt x="0" y="100000"/>
                </a:lnTo>
                <a:lnTo>
                  <a:pt x="268" y="107783"/>
                </a:lnTo>
                <a:lnTo>
                  <a:pt x="1000" y="114140"/>
                </a:lnTo>
                <a:lnTo>
                  <a:pt x="2086" y="118427"/>
                </a:lnTo>
                <a:lnTo>
                  <a:pt x="3416" y="119999"/>
                </a:lnTo>
                <a:lnTo>
                  <a:pt x="116583" y="119999"/>
                </a:lnTo>
                <a:lnTo>
                  <a:pt x="117913" y="118427"/>
                </a:lnTo>
                <a:lnTo>
                  <a:pt x="118999" y="114140"/>
                </a:lnTo>
                <a:lnTo>
                  <a:pt x="119731" y="107783"/>
                </a:lnTo>
                <a:lnTo>
                  <a:pt x="120000" y="100000"/>
                </a:lnTo>
                <a:lnTo>
                  <a:pt x="120000" y="20000"/>
                </a:lnTo>
                <a:lnTo>
                  <a:pt x="119731" y="12216"/>
                </a:lnTo>
                <a:lnTo>
                  <a:pt x="118999" y="5859"/>
                </a:lnTo>
                <a:lnTo>
                  <a:pt x="117913" y="1572"/>
                </a:lnTo>
                <a:lnTo>
                  <a:pt x="11658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6" name="Google Shape;376;p12"/>
          <p:cNvSpPr txBox="1"/>
          <p:nvPr/>
        </p:nvSpPr>
        <p:spPr>
          <a:xfrm>
            <a:off x="2787151" y="3339600"/>
            <a:ext cx="3957900" cy="635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lang="en-US" sz="2000">
                <a:solidFill>
                  <a:srgbClr val="00467C"/>
                </a:solidFill>
                <a:latin typeface="Calibri"/>
                <a:ea typeface="Calibri"/>
                <a:cs typeface="Calibri"/>
                <a:sym typeface="Calibri"/>
              </a:rPr>
              <a:t>Denbury-operated fields represent</a:t>
            </a:r>
            <a:endParaRPr sz="2000">
              <a:latin typeface="Calibri"/>
              <a:ea typeface="Calibri"/>
              <a:cs typeface="Calibri"/>
              <a:sym typeface="Calibri"/>
            </a:endParaRPr>
          </a:p>
          <a:p>
            <a:pPr indent="-635" lvl="0" marL="635" marR="0" rtl="0" algn="ctr">
              <a:lnSpc>
                <a:spcPct val="100000"/>
              </a:lnSpc>
              <a:spcBef>
                <a:spcPts val="0"/>
              </a:spcBef>
              <a:spcAft>
                <a:spcPts val="0"/>
              </a:spcAft>
              <a:buNone/>
            </a:pPr>
            <a:r>
              <a:rPr b="0" lang="en-US" sz="2000">
                <a:solidFill>
                  <a:srgbClr val="00467C"/>
                </a:solidFill>
                <a:latin typeface="Calibri"/>
                <a:ea typeface="Calibri"/>
                <a:cs typeface="Calibri"/>
                <a:sym typeface="Calibri"/>
              </a:rPr>
              <a:t>~10% of total potential</a:t>
            </a:r>
            <a:r>
              <a:rPr b="0" baseline="30000" lang="en-US" sz="1950">
                <a:solidFill>
                  <a:srgbClr val="00467C"/>
                </a:solidFill>
                <a:latin typeface="Calibri"/>
                <a:ea typeface="Calibri"/>
                <a:cs typeface="Calibri"/>
                <a:sym typeface="Calibri"/>
              </a:rPr>
              <a:t>(3)</a:t>
            </a:r>
            <a:endParaRPr baseline="30000" sz="1950">
              <a:latin typeface="Calibri"/>
              <a:ea typeface="Calibri"/>
              <a:cs typeface="Calibri"/>
              <a:sym typeface="Calibri"/>
            </a:endParaRPr>
          </a:p>
        </p:txBody>
      </p:sp>
      <p:sp>
        <p:nvSpPr>
          <p:cNvPr id="377" name="Google Shape;377;p12"/>
          <p:cNvSpPr/>
          <p:nvPr/>
        </p:nvSpPr>
        <p:spPr>
          <a:xfrm>
            <a:off x="3911447" y="1401036"/>
            <a:ext cx="588010" cy="817880"/>
          </a:xfrm>
          <a:custGeom>
            <a:rect b="b" l="l" r="r" t="t"/>
            <a:pathLst>
              <a:path extrusionOk="0" h="120000" w="120000">
                <a:moveTo>
                  <a:pt x="24082" y="86165"/>
                </a:moveTo>
                <a:lnTo>
                  <a:pt x="12929" y="96918"/>
                </a:lnTo>
                <a:lnTo>
                  <a:pt x="5495" y="105365"/>
                </a:lnTo>
                <a:lnTo>
                  <a:pt x="1334" y="111701"/>
                </a:lnTo>
                <a:lnTo>
                  <a:pt x="0" y="116121"/>
                </a:lnTo>
                <a:lnTo>
                  <a:pt x="1043" y="118821"/>
                </a:lnTo>
                <a:lnTo>
                  <a:pt x="4019" y="119994"/>
                </a:lnTo>
                <a:lnTo>
                  <a:pt x="8480" y="119836"/>
                </a:lnTo>
                <a:lnTo>
                  <a:pt x="19707" y="115761"/>
                </a:lnTo>
                <a:lnTo>
                  <a:pt x="27847" y="111872"/>
                </a:lnTo>
                <a:lnTo>
                  <a:pt x="37140" y="107113"/>
                </a:lnTo>
                <a:lnTo>
                  <a:pt x="47185" y="101757"/>
                </a:lnTo>
                <a:lnTo>
                  <a:pt x="57584" y="96074"/>
                </a:lnTo>
                <a:lnTo>
                  <a:pt x="74568" y="86649"/>
                </a:lnTo>
                <a:lnTo>
                  <a:pt x="24056" y="86649"/>
                </a:lnTo>
                <a:lnTo>
                  <a:pt x="24082" y="86165"/>
                </a:lnTo>
                <a:close/>
              </a:path>
              <a:path extrusionOk="0" h="120000" w="120000">
                <a:moveTo>
                  <a:pt x="19116" y="0"/>
                </a:moveTo>
                <a:lnTo>
                  <a:pt x="13427" y="2736"/>
                </a:lnTo>
                <a:lnTo>
                  <a:pt x="9691" y="7694"/>
                </a:lnTo>
                <a:lnTo>
                  <a:pt x="7809" y="14358"/>
                </a:lnTo>
                <a:lnTo>
                  <a:pt x="7680" y="22209"/>
                </a:lnTo>
                <a:lnTo>
                  <a:pt x="9205" y="30730"/>
                </a:lnTo>
                <a:lnTo>
                  <a:pt x="12765" y="38036"/>
                </a:lnTo>
                <a:lnTo>
                  <a:pt x="17218" y="45164"/>
                </a:lnTo>
                <a:lnTo>
                  <a:pt x="26428" y="58359"/>
                </a:lnTo>
                <a:lnTo>
                  <a:pt x="30000" y="64163"/>
                </a:lnTo>
                <a:lnTo>
                  <a:pt x="32091" y="69264"/>
                </a:lnTo>
                <a:lnTo>
                  <a:pt x="31047" y="77819"/>
                </a:lnTo>
                <a:lnTo>
                  <a:pt x="28288" y="83002"/>
                </a:lnTo>
                <a:lnTo>
                  <a:pt x="25421" y="85662"/>
                </a:lnTo>
                <a:lnTo>
                  <a:pt x="24056" y="86649"/>
                </a:lnTo>
                <a:lnTo>
                  <a:pt x="74568" y="86649"/>
                </a:lnTo>
                <a:lnTo>
                  <a:pt x="86912" y="79802"/>
                </a:lnTo>
                <a:lnTo>
                  <a:pt x="94735" y="75544"/>
                </a:lnTo>
                <a:lnTo>
                  <a:pt x="105186" y="70093"/>
                </a:lnTo>
                <a:lnTo>
                  <a:pt x="112939" y="65914"/>
                </a:lnTo>
                <a:lnTo>
                  <a:pt x="117889" y="62370"/>
                </a:lnTo>
                <a:lnTo>
                  <a:pt x="119935" y="58826"/>
                </a:lnTo>
                <a:lnTo>
                  <a:pt x="118972" y="54647"/>
                </a:lnTo>
                <a:lnTo>
                  <a:pt x="114899" y="49196"/>
                </a:lnTo>
                <a:lnTo>
                  <a:pt x="104530" y="40566"/>
                </a:lnTo>
                <a:lnTo>
                  <a:pt x="96795" y="35271"/>
                </a:lnTo>
                <a:lnTo>
                  <a:pt x="87896" y="29632"/>
                </a:lnTo>
                <a:lnTo>
                  <a:pt x="78238" y="23881"/>
                </a:lnTo>
                <a:lnTo>
                  <a:pt x="68221" y="18250"/>
                </a:lnTo>
                <a:lnTo>
                  <a:pt x="58248" y="12970"/>
                </a:lnTo>
                <a:lnTo>
                  <a:pt x="48723" y="8274"/>
                </a:lnTo>
                <a:lnTo>
                  <a:pt x="40047" y="4393"/>
                </a:lnTo>
                <a:lnTo>
                  <a:pt x="32624" y="1559"/>
                </a:lnTo>
                <a:lnTo>
                  <a:pt x="26856" y="3"/>
                </a:lnTo>
                <a:lnTo>
                  <a:pt x="19116" y="0"/>
                </a:lnTo>
                <a:close/>
              </a:path>
            </a:pathLst>
          </a:custGeom>
          <a:solidFill>
            <a:srgbClr val="0078AE">
              <a:alpha val="62745"/>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8" name="Google Shape;378;p12"/>
          <p:cNvSpPr/>
          <p:nvPr/>
        </p:nvSpPr>
        <p:spPr>
          <a:xfrm>
            <a:off x="4008120" y="1508760"/>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9" name="Google Shape;379;p12"/>
          <p:cNvSpPr/>
          <p:nvPr/>
        </p:nvSpPr>
        <p:spPr>
          <a:xfrm>
            <a:off x="4198620" y="1781555"/>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0" name="Google Shape;380;p12"/>
          <p:cNvSpPr/>
          <p:nvPr/>
        </p:nvSpPr>
        <p:spPr>
          <a:xfrm>
            <a:off x="3248532" y="2428494"/>
            <a:ext cx="407034" cy="191135"/>
          </a:xfrm>
          <a:custGeom>
            <a:rect b="b" l="l" r="r" t="t"/>
            <a:pathLst>
              <a:path extrusionOk="0" h="120000" w="120000">
                <a:moveTo>
                  <a:pt x="0" y="94085"/>
                </a:moveTo>
                <a:lnTo>
                  <a:pt x="14029" y="101095"/>
                </a:lnTo>
                <a:lnTo>
                  <a:pt x="24458" y="109913"/>
                </a:lnTo>
                <a:lnTo>
                  <a:pt x="33918" y="117295"/>
                </a:lnTo>
                <a:lnTo>
                  <a:pt x="45042" y="119999"/>
                </a:lnTo>
                <a:lnTo>
                  <a:pt x="58113" y="114426"/>
                </a:lnTo>
                <a:lnTo>
                  <a:pt x="69584" y="105318"/>
                </a:lnTo>
                <a:lnTo>
                  <a:pt x="79455" y="95298"/>
                </a:lnTo>
                <a:lnTo>
                  <a:pt x="87725" y="86989"/>
                </a:lnTo>
                <a:lnTo>
                  <a:pt x="98882" y="76923"/>
                </a:lnTo>
                <a:lnTo>
                  <a:pt x="105641" y="60847"/>
                </a:lnTo>
                <a:lnTo>
                  <a:pt x="104728" y="53949"/>
                </a:lnTo>
                <a:lnTo>
                  <a:pt x="104215" y="46169"/>
                </a:lnTo>
                <a:lnTo>
                  <a:pt x="106183" y="37155"/>
                </a:lnTo>
                <a:lnTo>
                  <a:pt x="114199" y="21685"/>
                </a:lnTo>
                <a:lnTo>
                  <a:pt x="118418" y="8710"/>
                </a:lnTo>
                <a:lnTo>
                  <a:pt x="119926" y="669"/>
                </a:lnTo>
                <a:lnTo>
                  <a:pt x="119812" y="0"/>
                </a:lnTo>
              </a:path>
            </a:pathLst>
          </a:custGeom>
          <a:noFill/>
          <a:ln cap="flat" cmpd="sng" w="28575">
            <a:solidFill>
              <a:srgbClr val="87CADF"/>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1" name="Google Shape;381;p12"/>
          <p:cNvSpPr/>
          <p:nvPr/>
        </p:nvSpPr>
        <p:spPr>
          <a:xfrm>
            <a:off x="3153155" y="2427732"/>
            <a:ext cx="112776" cy="16459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2" name="Google Shape;382;p12"/>
          <p:cNvSpPr txBox="1"/>
          <p:nvPr/>
        </p:nvSpPr>
        <p:spPr>
          <a:xfrm>
            <a:off x="6474333" y="5378094"/>
            <a:ext cx="1549400" cy="972819"/>
          </a:xfrm>
          <a:prstGeom prst="rect">
            <a:avLst/>
          </a:prstGeom>
          <a:noFill/>
          <a:ln>
            <a:noFill/>
          </a:ln>
        </p:spPr>
        <p:txBody>
          <a:bodyPr anchorCtr="0" anchor="t" bIns="0" lIns="0" spcFirstLastPara="1" rIns="0" wrap="square" tIns="0">
            <a:noAutofit/>
          </a:bodyPr>
          <a:lstStyle/>
          <a:p>
            <a:pPr indent="-2540" lvl="0" marL="2540" marR="0" rtl="0" algn="ctr">
              <a:lnSpc>
                <a:spcPct val="100000"/>
              </a:lnSpc>
              <a:spcBef>
                <a:spcPts val="0"/>
              </a:spcBef>
              <a:spcAft>
                <a:spcPts val="0"/>
              </a:spcAft>
              <a:buNone/>
            </a:pPr>
            <a:r>
              <a:rPr b="0" lang="en-US" sz="2000">
                <a:solidFill>
                  <a:srgbClr val="00467C"/>
                </a:solidFill>
                <a:latin typeface="Calibri"/>
                <a:ea typeface="Calibri"/>
                <a:cs typeface="Calibri"/>
                <a:sym typeface="Calibri"/>
              </a:rPr>
              <a:t>3.7 </a:t>
            </a:r>
            <a:r>
              <a:rPr b="0" lang="en-US" sz="1400">
                <a:solidFill>
                  <a:srgbClr val="00467C"/>
                </a:solidFill>
                <a:latin typeface="Calibri"/>
                <a:ea typeface="Calibri"/>
                <a:cs typeface="Calibri"/>
                <a:sym typeface="Calibri"/>
              </a:rPr>
              <a:t>to </a:t>
            </a:r>
            <a:r>
              <a:rPr b="0" lang="en-US" sz="2000">
                <a:solidFill>
                  <a:srgbClr val="00467C"/>
                </a:solidFill>
                <a:latin typeface="Calibri"/>
                <a:ea typeface="Calibri"/>
                <a:cs typeface="Calibri"/>
                <a:sym typeface="Calibri"/>
              </a:rPr>
              <a:t>9.1</a:t>
            </a:r>
            <a:endParaRPr sz="2000">
              <a:latin typeface="Calibri"/>
              <a:ea typeface="Calibri"/>
              <a:cs typeface="Calibri"/>
              <a:sym typeface="Calibri"/>
            </a:endParaRPr>
          </a:p>
          <a:p>
            <a:pPr indent="-3175" lvl="0" marL="3175" marR="0" rtl="0" algn="ctr">
              <a:lnSpc>
                <a:spcPct val="100000"/>
              </a:lnSpc>
              <a:spcBef>
                <a:spcPts val="5"/>
              </a:spcBef>
              <a:spcAft>
                <a:spcPts val="0"/>
              </a:spcAft>
              <a:buNone/>
            </a:pPr>
            <a:r>
              <a:rPr b="0" lang="en-US" sz="1800">
                <a:solidFill>
                  <a:srgbClr val="00467C"/>
                </a:solidFill>
                <a:latin typeface="Calibri"/>
                <a:ea typeface="Calibri"/>
                <a:cs typeface="Calibri"/>
                <a:sym typeface="Calibri"/>
              </a:rPr>
              <a:t>Billion Barrels</a:t>
            </a:r>
            <a:endParaRPr sz="1800">
              <a:latin typeface="Calibri"/>
              <a:ea typeface="Calibri"/>
              <a:cs typeface="Calibri"/>
              <a:sym typeface="Calibri"/>
            </a:endParaRPr>
          </a:p>
          <a:p>
            <a:pPr indent="0" lvl="0" marL="12700" marR="5080" rtl="0" algn="ctr">
              <a:lnSpc>
                <a:spcPct val="100000"/>
              </a:lnSpc>
              <a:spcBef>
                <a:spcPts val="45"/>
              </a:spcBef>
              <a:spcAft>
                <a:spcPts val="0"/>
              </a:spcAft>
              <a:buNone/>
            </a:pPr>
            <a:r>
              <a:rPr b="0" lang="en-US" sz="1200">
                <a:solidFill>
                  <a:srgbClr val="00467C"/>
                </a:solidFill>
                <a:latin typeface="Calibri"/>
                <a:ea typeface="Calibri"/>
                <a:cs typeface="Calibri"/>
                <a:sym typeface="Calibri"/>
              </a:rPr>
              <a:t>Estimated Recoverable in  Gulf Coast Region</a:t>
            </a:r>
            <a:r>
              <a:rPr b="0" baseline="30000" lang="en-US" sz="1200">
                <a:solidFill>
                  <a:srgbClr val="00467C"/>
                </a:solidFill>
                <a:latin typeface="Calibri"/>
                <a:ea typeface="Calibri"/>
                <a:cs typeface="Calibri"/>
                <a:sym typeface="Calibri"/>
              </a:rPr>
              <a:t>(2)</a:t>
            </a:r>
            <a:endParaRPr baseline="30000" sz="1200">
              <a:latin typeface="Calibri"/>
              <a:ea typeface="Calibri"/>
              <a:cs typeface="Calibri"/>
              <a:sym typeface="Calibri"/>
            </a:endParaRPr>
          </a:p>
        </p:txBody>
      </p:sp>
      <p:sp>
        <p:nvSpPr>
          <p:cNvPr id="383" name="Google Shape;383;p12"/>
          <p:cNvSpPr/>
          <p:nvPr/>
        </p:nvSpPr>
        <p:spPr>
          <a:xfrm>
            <a:off x="9039606" y="3559302"/>
            <a:ext cx="215265" cy="0"/>
          </a:xfrm>
          <a:custGeom>
            <a:rect b="b" l="l" r="r" t="t"/>
            <a:pathLst>
              <a:path extrusionOk="0" h="120000" w="120000">
                <a:moveTo>
                  <a:pt x="0" y="0"/>
                </a:moveTo>
                <a:lnTo>
                  <a:pt x="119787" y="0"/>
                </a:lnTo>
              </a:path>
            </a:pathLst>
          </a:custGeom>
          <a:noFill/>
          <a:ln cap="flat" cmpd="sng" w="28950">
            <a:solidFill>
              <a:srgbClr val="87CAD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4" name="Google Shape;384;p12"/>
          <p:cNvSpPr/>
          <p:nvPr/>
        </p:nvSpPr>
        <p:spPr>
          <a:xfrm>
            <a:off x="9253728" y="4389120"/>
            <a:ext cx="2719070" cy="524510"/>
          </a:xfrm>
          <a:custGeom>
            <a:rect b="b" l="l" r="r" t="t"/>
            <a:pathLst>
              <a:path extrusionOk="0" h="120000" w="120000">
                <a:moveTo>
                  <a:pt x="0" y="119941"/>
                </a:moveTo>
                <a:lnTo>
                  <a:pt x="119988" y="119941"/>
                </a:lnTo>
                <a:lnTo>
                  <a:pt x="119988" y="0"/>
                </a:lnTo>
                <a:lnTo>
                  <a:pt x="0" y="0"/>
                </a:lnTo>
                <a:lnTo>
                  <a:pt x="0" y="119941"/>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5" name="Google Shape;385;p12"/>
          <p:cNvSpPr txBox="1"/>
          <p:nvPr/>
        </p:nvSpPr>
        <p:spPr>
          <a:xfrm>
            <a:off x="9334627" y="4424426"/>
            <a:ext cx="2322195" cy="44894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Existing or Proposed CO</a:t>
            </a:r>
            <a:r>
              <a:rPr b="0" baseline="-25000" lang="en-US" sz="1350">
                <a:latin typeface="Calibri"/>
                <a:ea typeface="Calibri"/>
                <a:cs typeface="Calibri"/>
                <a:sym typeface="Calibri"/>
              </a:rPr>
              <a:t>2 </a:t>
            </a:r>
            <a:r>
              <a:rPr b="0" lang="en-US" sz="1400">
                <a:latin typeface="Calibri"/>
                <a:ea typeface="Calibri"/>
                <a:cs typeface="Calibri"/>
                <a:sym typeface="Calibri"/>
              </a:rPr>
              <a:t>Source</a:t>
            </a:r>
            <a:endParaRPr sz="1400">
              <a:latin typeface="Calibri"/>
              <a:ea typeface="Calibri"/>
              <a:cs typeface="Calibri"/>
              <a:sym typeface="Calibri"/>
            </a:endParaRPr>
          </a:p>
          <a:p>
            <a:pPr indent="0" lvl="0" marL="12700" marR="0" rtl="0" algn="l">
              <a:lnSpc>
                <a:spcPct val="100000"/>
              </a:lnSpc>
              <a:spcBef>
                <a:spcPts val="0"/>
              </a:spcBef>
              <a:spcAft>
                <a:spcPts val="0"/>
              </a:spcAft>
              <a:buNone/>
            </a:pPr>
            <a:r>
              <a:rPr b="0" lang="en-US" sz="1400">
                <a:latin typeface="Calibri"/>
                <a:ea typeface="Calibri"/>
                <a:cs typeface="Calibri"/>
                <a:sym typeface="Calibri"/>
              </a:rPr>
              <a:t>Owned or Contracted</a:t>
            </a:r>
            <a:endParaRPr sz="1400">
              <a:latin typeface="Calibri"/>
              <a:ea typeface="Calibri"/>
              <a:cs typeface="Calibri"/>
              <a:sym typeface="Calibri"/>
            </a:endParaRPr>
          </a:p>
        </p:txBody>
      </p:sp>
      <p:sp>
        <p:nvSpPr>
          <p:cNvPr id="386" name="Google Shape;386;p12"/>
          <p:cNvSpPr/>
          <p:nvPr/>
        </p:nvSpPr>
        <p:spPr>
          <a:xfrm>
            <a:off x="9092183" y="4541520"/>
            <a:ext cx="109727" cy="16154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7" name="Google Shape;387;p12"/>
          <p:cNvSpPr/>
          <p:nvPr/>
        </p:nvSpPr>
        <p:spPr>
          <a:xfrm>
            <a:off x="9090659" y="4154423"/>
            <a:ext cx="112774" cy="14630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8" name="Google Shape;388;p12"/>
          <p:cNvSpPr/>
          <p:nvPr/>
        </p:nvSpPr>
        <p:spPr>
          <a:xfrm>
            <a:off x="9039606" y="3885438"/>
            <a:ext cx="215265" cy="0"/>
          </a:xfrm>
          <a:custGeom>
            <a:rect b="b" l="l" r="r" t="t"/>
            <a:pathLst>
              <a:path extrusionOk="0" h="120000" w="120000">
                <a:moveTo>
                  <a:pt x="0" y="0"/>
                </a:moveTo>
                <a:lnTo>
                  <a:pt x="119787" y="0"/>
                </a:lnTo>
              </a:path>
            </a:pathLst>
          </a:custGeom>
          <a:noFill/>
          <a:ln cap="flat" cmpd="sng" w="28950">
            <a:solidFill>
              <a:srgbClr val="87CADF"/>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9" name="Google Shape;389;p12"/>
          <p:cNvSpPr txBox="1"/>
          <p:nvPr/>
        </p:nvSpPr>
        <p:spPr>
          <a:xfrm>
            <a:off x="9334627" y="3294593"/>
            <a:ext cx="2244725" cy="1029335"/>
          </a:xfrm>
          <a:prstGeom prst="rect">
            <a:avLst/>
          </a:prstGeom>
          <a:noFill/>
          <a:ln>
            <a:noFill/>
          </a:ln>
        </p:spPr>
        <p:txBody>
          <a:bodyPr anchorCtr="0" anchor="t" bIns="0" lIns="0" spcFirstLastPara="1" rIns="0" wrap="square" tIns="0">
            <a:noAutofit/>
          </a:bodyPr>
          <a:lstStyle/>
          <a:p>
            <a:pPr indent="0" lvl="0" marL="12700" marR="5080" rtl="0" algn="just">
              <a:lnSpc>
                <a:spcPct val="157400"/>
              </a:lnSpc>
              <a:spcBef>
                <a:spcPts val="0"/>
              </a:spcBef>
              <a:spcAft>
                <a:spcPts val="0"/>
              </a:spcAft>
              <a:buNone/>
            </a:pPr>
            <a:r>
              <a:rPr b="0" lang="en-US" sz="1400">
                <a:latin typeface="Calibri"/>
                <a:ea typeface="Calibri"/>
                <a:cs typeface="Calibri"/>
                <a:sym typeface="Calibri"/>
              </a:rPr>
              <a:t>Existing Denbury CO</a:t>
            </a:r>
            <a:r>
              <a:rPr b="0" baseline="-25000" lang="en-US" sz="1350">
                <a:latin typeface="Calibri"/>
                <a:ea typeface="Calibri"/>
                <a:cs typeface="Calibri"/>
                <a:sym typeface="Calibri"/>
              </a:rPr>
              <a:t>2 </a:t>
            </a:r>
            <a:r>
              <a:rPr b="0" lang="en-US" sz="1400">
                <a:latin typeface="Calibri"/>
                <a:ea typeface="Calibri"/>
                <a:cs typeface="Calibri"/>
                <a:sym typeface="Calibri"/>
              </a:rPr>
              <a:t>Pipelines  Planned Denbury CO</a:t>
            </a:r>
            <a:r>
              <a:rPr b="0" baseline="-25000" lang="en-US" sz="1350">
                <a:latin typeface="Calibri"/>
                <a:ea typeface="Calibri"/>
                <a:cs typeface="Calibri"/>
                <a:sym typeface="Calibri"/>
              </a:rPr>
              <a:t>2 </a:t>
            </a:r>
            <a:r>
              <a:rPr b="0" lang="en-US" sz="1400">
                <a:latin typeface="Calibri"/>
                <a:ea typeface="Calibri"/>
                <a:cs typeface="Calibri"/>
                <a:sym typeface="Calibri"/>
              </a:rPr>
              <a:t>Pipelines  Denbury owned oil fields</a:t>
            </a:r>
            <a:endParaRPr sz="1400">
              <a:latin typeface="Calibri"/>
              <a:ea typeface="Calibri"/>
              <a:cs typeface="Calibri"/>
              <a:sym typeface="Calibri"/>
            </a:endParaRPr>
          </a:p>
        </p:txBody>
      </p:sp>
      <p:sp>
        <p:nvSpPr>
          <p:cNvPr id="390" name="Google Shape;390;p12"/>
          <p:cNvSpPr/>
          <p:nvPr/>
        </p:nvSpPr>
        <p:spPr>
          <a:xfrm>
            <a:off x="3412997" y="2149094"/>
            <a:ext cx="597535" cy="279400"/>
          </a:xfrm>
          <a:custGeom>
            <a:rect b="b" l="l" r="r" t="t"/>
            <a:pathLst>
              <a:path extrusionOk="0" h="120000" w="120000">
                <a:moveTo>
                  <a:pt x="0" y="114054"/>
                </a:moveTo>
                <a:lnTo>
                  <a:pt x="5757" y="115295"/>
                </a:lnTo>
                <a:lnTo>
                  <a:pt x="10157" y="116290"/>
                </a:lnTo>
                <a:lnTo>
                  <a:pt x="14776" y="117245"/>
                </a:lnTo>
                <a:lnTo>
                  <a:pt x="21194" y="118363"/>
                </a:lnTo>
                <a:lnTo>
                  <a:pt x="29990" y="119719"/>
                </a:lnTo>
                <a:lnTo>
                  <a:pt x="37220" y="119842"/>
                </a:lnTo>
                <a:lnTo>
                  <a:pt x="43929" y="117726"/>
                </a:lnTo>
                <a:lnTo>
                  <a:pt x="51162" y="112363"/>
                </a:lnTo>
                <a:lnTo>
                  <a:pt x="59967" y="101388"/>
                </a:lnTo>
                <a:lnTo>
                  <a:pt x="69532" y="86011"/>
                </a:lnTo>
                <a:lnTo>
                  <a:pt x="78112" y="70705"/>
                </a:lnTo>
                <a:lnTo>
                  <a:pt x="83961" y="59945"/>
                </a:lnTo>
                <a:lnTo>
                  <a:pt x="90070" y="49652"/>
                </a:lnTo>
                <a:lnTo>
                  <a:pt x="94294" y="43056"/>
                </a:lnTo>
                <a:lnTo>
                  <a:pt x="100378" y="33709"/>
                </a:lnTo>
                <a:lnTo>
                  <a:pt x="109262" y="20235"/>
                </a:lnTo>
                <a:lnTo>
                  <a:pt x="114823" y="10677"/>
                </a:lnTo>
                <a:lnTo>
                  <a:pt x="117965" y="3817"/>
                </a:lnTo>
                <a:lnTo>
                  <a:pt x="119434" y="108"/>
                </a:lnTo>
                <a:lnTo>
                  <a:pt x="119974" y="0"/>
                </a:lnTo>
              </a:path>
            </a:pathLst>
          </a:custGeom>
          <a:noFill/>
          <a:ln cap="flat" cmpd="sng" w="28950">
            <a:solidFill>
              <a:srgbClr val="87CAD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91" name="Google Shape;391;p12"/>
          <p:cNvSpPr/>
          <p:nvPr/>
        </p:nvSpPr>
        <p:spPr>
          <a:xfrm>
            <a:off x="3842003" y="2171700"/>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92" name="Google Shape;392;p12"/>
          <p:cNvSpPr/>
          <p:nvPr/>
        </p:nvSpPr>
        <p:spPr>
          <a:xfrm>
            <a:off x="3683508" y="2343911"/>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93" name="Google Shape;393;p12"/>
          <p:cNvSpPr txBox="1"/>
          <p:nvPr/>
        </p:nvSpPr>
        <p:spPr>
          <a:xfrm>
            <a:off x="3309873" y="1513966"/>
            <a:ext cx="233045"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200">
                <a:solidFill>
                  <a:srgbClr val="FFFFFF"/>
                </a:solidFill>
                <a:latin typeface="Calibri"/>
                <a:ea typeface="Calibri"/>
                <a:cs typeface="Calibri"/>
                <a:sym typeface="Calibri"/>
              </a:rPr>
              <a:t>MT</a:t>
            </a:r>
            <a:endParaRPr sz="1200">
              <a:latin typeface="Calibri"/>
              <a:ea typeface="Calibri"/>
              <a:cs typeface="Calibri"/>
              <a:sym typeface="Calibri"/>
            </a:endParaRPr>
          </a:p>
        </p:txBody>
      </p:sp>
      <p:sp>
        <p:nvSpPr>
          <p:cNvPr id="394" name="Google Shape;394;p12"/>
          <p:cNvSpPr txBox="1"/>
          <p:nvPr/>
        </p:nvSpPr>
        <p:spPr>
          <a:xfrm>
            <a:off x="4758054" y="1580641"/>
            <a:ext cx="245110" cy="19431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200">
                <a:solidFill>
                  <a:srgbClr val="FFFFFF"/>
                </a:solidFill>
                <a:latin typeface="Arial"/>
                <a:ea typeface="Arial"/>
                <a:cs typeface="Arial"/>
                <a:sym typeface="Arial"/>
              </a:rPr>
              <a:t>ND</a:t>
            </a:r>
            <a:endParaRPr sz="1200">
              <a:latin typeface="Arial"/>
              <a:ea typeface="Arial"/>
              <a:cs typeface="Arial"/>
              <a:sym typeface="Arial"/>
            </a:endParaRPr>
          </a:p>
        </p:txBody>
      </p:sp>
      <p:sp>
        <p:nvSpPr>
          <p:cNvPr id="395" name="Google Shape;395;p12"/>
          <p:cNvSpPr txBox="1"/>
          <p:nvPr/>
        </p:nvSpPr>
        <p:spPr>
          <a:xfrm>
            <a:off x="4758054" y="4853685"/>
            <a:ext cx="186690"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200">
                <a:solidFill>
                  <a:srgbClr val="FFFFFF"/>
                </a:solidFill>
                <a:latin typeface="Calibri"/>
                <a:ea typeface="Calibri"/>
                <a:cs typeface="Calibri"/>
                <a:sym typeface="Calibri"/>
              </a:rPr>
              <a:t>TX</a:t>
            </a:r>
            <a:endParaRPr sz="1200">
              <a:latin typeface="Calibri"/>
              <a:ea typeface="Calibri"/>
              <a:cs typeface="Calibri"/>
              <a:sym typeface="Calibri"/>
            </a:endParaRPr>
          </a:p>
        </p:txBody>
      </p:sp>
      <p:sp>
        <p:nvSpPr>
          <p:cNvPr id="396" name="Google Shape;396;p12"/>
          <p:cNvSpPr txBox="1"/>
          <p:nvPr/>
        </p:nvSpPr>
        <p:spPr>
          <a:xfrm>
            <a:off x="6358509" y="4249801"/>
            <a:ext cx="198755" cy="14922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900">
                <a:solidFill>
                  <a:srgbClr val="FFFFFF"/>
                </a:solidFill>
                <a:latin typeface="Arial"/>
                <a:ea typeface="Arial"/>
                <a:cs typeface="Arial"/>
                <a:sym typeface="Arial"/>
              </a:rPr>
              <a:t>MS</a:t>
            </a:r>
            <a:endParaRPr sz="900">
              <a:latin typeface="Arial"/>
              <a:ea typeface="Arial"/>
              <a:cs typeface="Arial"/>
              <a:sym typeface="Arial"/>
            </a:endParaRPr>
          </a:p>
        </p:txBody>
      </p:sp>
      <p:sp>
        <p:nvSpPr>
          <p:cNvPr id="397" name="Google Shape;397;p12"/>
          <p:cNvSpPr txBox="1"/>
          <p:nvPr/>
        </p:nvSpPr>
        <p:spPr>
          <a:xfrm>
            <a:off x="6891908" y="4243704"/>
            <a:ext cx="183515"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200">
                <a:solidFill>
                  <a:srgbClr val="FFFFFF"/>
                </a:solidFill>
                <a:latin typeface="Calibri"/>
                <a:ea typeface="Calibri"/>
                <a:cs typeface="Calibri"/>
                <a:sym typeface="Calibri"/>
              </a:rPr>
              <a:t>AL</a:t>
            </a:r>
            <a:endParaRPr sz="1200">
              <a:latin typeface="Calibri"/>
              <a:ea typeface="Calibri"/>
              <a:cs typeface="Calibri"/>
              <a:sym typeface="Calibri"/>
            </a:endParaRPr>
          </a:p>
        </p:txBody>
      </p:sp>
      <p:sp>
        <p:nvSpPr>
          <p:cNvPr id="398" name="Google Shape;398;p12"/>
          <p:cNvSpPr/>
          <p:nvPr/>
        </p:nvSpPr>
        <p:spPr>
          <a:xfrm>
            <a:off x="3419855" y="2302764"/>
            <a:ext cx="112775" cy="16459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99" name="Google Shape;399;p12"/>
          <p:cNvSpPr txBox="1"/>
          <p:nvPr/>
        </p:nvSpPr>
        <p:spPr>
          <a:xfrm>
            <a:off x="3200145" y="2109851"/>
            <a:ext cx="243840"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1200">
                <a:solidFill>
                  <a:srgbClr val="FFFFFF"/>
                </a:solidFill>
                <a:latin typeface="Calibri"/>
                <a:ea typeface="Calibri"/>
                <a:cs typeface="Calibri"/>
                <a:sym typeface="Calibri"/>
              </a:rPr>
              <a:t>WY</a:t>
            </a:r>
            <a:endParaRPr sz="1200">
              <a:latin typeface="Calibri"/>
              <a:ea typeface="Calibri"/>
              <a:cs typeface="Calibri"/>
              <a:sym typeface="Calibri"/>
            </a:endParaRPr>
          </a:p>
        </p:txBody>
      </p:sp>
      <p:sp>
        <p:nvSpPr>
          <p:cNvPr id="400" name="Google Shape;400;p12"/>
          <p:cNvSpPr/>
          <p:nvPr/>
        </p:nvSpPr>
        <p:spPr>
          <a:xfrm>
            <a:off x="5622035" y="4623828"/>
            <a:ext cx="1327404" cy="82142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1" name="Google Shape;401;p12"/>
          <p:cNvSpPr/>
          <p:nvPr/>
        </p:nvSpPr>
        <p:spPr>
          <a:xfrm>
            <a:off x="5665025" y="4643628"/>
            <a:ext cx="1246505" cy="741045"/>
          </a:xfrm>
          <a:custGeom>
            <a:rect b="b" l="l" r="r" t="t"/>
            <a:pathLst>
              <a:path extrusionOk="0" h="120000" w="120000">
                <a:moveTo>
                  <a:pt x="76180" y="110197"/>
                </a:moveTo>
                <a:lnTo>
                  <a:pt x="45249" y="110197"/>
                </a:lnTo>
                <a:lnTo>
                  <a:pt x="47635" y="110415"/>
                </a:lnTo>
                <a:lnTo>
                  <a:pt x="50219" y="111197"/>
                </a:lnTo>
                <a:lnTo>
                  <a:pt x="53164" y="113002"/>
                </a:lnTo>
                <a:lnTo>
                  <a:pt x="56442" y="115565"/>
                </a:lnTo>
                <a:lnTo>
                  <a:pt x="59692" y="118031"/>
                </a:lnTo>
                <a:lnTo>
                  <a:pt x="62555" y="119547"/>
                </a:lnTo>
                <a:lnTo>
                  <a:pt x="64895" y="119935"/>
                </a:lnTo>
                <a:lnTo>
                  <a:pt x="66916" y="119624"/>
                </a:lnTo>
                <a:lnTo>
                  <a:pt x="70600" y="117326"/>
                </a:lnTo>
                <a:lnTo>
                  <a:pt x="74445" y="113125"/>
                </a:lnTo>
                <a:lnTo>
                  <a:pt x="76170" y="110223"/>
                </a:lnTo>
                <a:lnTo>
                  <a:pt x="76180" y="110197"/>
                </a:lnTo>
                <a:close/>
              </a:path>
              <a:path extrusionOk="0" h="120000" w="120000">
                <a:moveTo>
                  <a:pt x="21597" y="9480"/>
                </a:moveTo>
                <a:lnTo>
                  <a:pt x="19967" y="9626"/>
                </a:lnTo>
                <a:lnTo>
                  <a:pt x="18366" y="10156"/>
                </a:lnTo>
                <a:lnTo>
                  <a:pt x="14310" y="11989"/>
                </a:lnTo>
                <a:lnTo>
                  <a:pt x="7341" y="14598"/>
                </a:lnTo>
                <a:lnTo>
                  <a:pt x="3743" y="16243"/>
                </a:lnTo>
                <a:lnTo>
                  <a:pt x="1216" y="18118"/>
                </a:lnTo>
                <a:lnTo>
                  <a:pt x="138" y="20442"/>
                </a:lnTo>
                <a:lnTo>
                  <a:pt x="0" y="23138"/>
                </a:lnTo>
                <a:lnTo>
                  <a:pt x="329" y="25761"/>
                </a:lnTo>
                <a:lnTo>
                  <a:pt x="654" y="27866"/>
                </a:lnTo>
                <a:lnTo>
                  <a:pt x="868" y="29698"/>
                </a:lnTo>
                <a:lnTo>
                  <a:pt x="2420" y="36856"/>
                </a:lnTo>
                <a:lnTo>
                  <a:pt x="3519" y="39421"/>
                </a:lnTo>
                <a:lnTo>
                  <a:pt x="4211" y="40966"/>
                </a:lnTo>
                <a:lnTo>
                  <a:pt x="6950" y="47236"/>
                </a:lnTo>
                <a:lnTo>
                  <a:pt x="11077" y="55016"/>
                </a:lnTo>
                <a:lnTo>
                  <a:pt x="12061" y="56863"/>
                </a:lnTo>
                <a:lnTo>
                  <a:pt x="14758" y="62526"/>
                </a:lnTo>
                <a:lnTo>
                  <a:pt x="16548" y="68010"/>
                </a:lnTo>
                <a:lnTo>
                  <a:pt x="16699" y="71434"/>
                </a:lnTo>
                <a:lnTo>
                  <a:pt x="16743" y="72740"/>
                </a:lnTo>
                <a:lnTo>
                  <a:pt x="16833" y="73962"/>
                </a:lnTo>
                <a:lnTo>
                  <a:pt x="16950" y="75190"/>
                </a:lnTo>
                <a:lnTo>
                  <a:pt x="17054" y="76514"/>
                </a:lnTo>
                <a:lnTo>
                  <a:pt x="17110" y="78025"/>
                </a:lnTo>
                <a:lnTo>
                  <a:pt x="17092" y="79793"/>
                </a:lnTo>
                <a:lnTo>
                  <a:pt x="17014" y="81874"/>
                </a:lnTo>
                <a:lnTo>
                  <a:pt x="16945" y="83806"/>
                </a:lnTo>
                <a:lnTo>
                  <a:pt x="16927" y="85840"/>
                </a:lnTo>
                <a:lnTo>
                  <a:pt x="17034" y="87762"/>
                </a:lnTo>
                <a:lnTo>
                  <a:pt x="17225" y="89665"/>
                </a:lnTo>
                <a:lnTo>
                  <a:pt x="17358" y="91676"/>
                </a:lnTo>
                <a:lnTo>
                  <a:pt x="17293" y="93922"/>
                </a:lnTo>
                <a:lnTo>
                  <a:pt x="16880" y="96587"/>
                </a:lnTo>
                <a:lnTo>
                  <a:pt x="16230" y="99550"/>
                </a:lnTo>
                <a:lnTo>
                  <a:pt x="15598" y="102486"/>
                </a:lnTo>
                <a:lnTo>
                  <a:pt x="15239" y="105069"/>
                </a:lnTo>
                <a:lnTo>
                  <a:pt x="15185" y="107296"/>
                </a:lnTo>
                <a:lnTo>
                  <a:pt x="15311" y="109313"/>
                </a:lnTo>
                <a:lnTo>
                  <a:pt x="19073" y="113520"/>
                </a:lnTo>
                <a:lnTo>
                  <a:pt x="20472" y="113419"/>
                </a:lnTo>
                <a:lnTo>
                  <a:pt x="22180" y="113045"/>
                </a:lnTo>
                <a:lnTo>
                  <a:pt x="26261" y="111674"/>
                </a:lnTo>
                <a:lnTo>
                  <a:pt x="28334" y="111197"/>
                </a:lnTo>
                <a:lnTo>
                  <a:pt x="30446" y="111061"/>
                </a:lnTo>
                <a:lnTo>
                  <a:pt x="37492" y="111061"/>
                </a:lnTo>
                <a:lnTo>
                  <a:pt x="37880" y="111005"/>
                </a:lnTo>
                <a:lnTo>
                  <a:pt x="38851" y="110722"/>
                </a:lnTo>
                <a:lnTo>
                  <a:pt x="39846" y="110466"/>
                </a:lnTo>
                <a:lnTo>
                  <a:pt x="41232" y="110354"/>
                </a:lnTo>
                <a:lnTo>
                  <a:pt x="45249" y="110197"/>
                </a:lnTo>
                <a:lnTo>
                  <a:pt x="76180" y="110197"/>
                </a:lnTo>
                <a:lnTo>
                  <a:pt x="77520" y="106735"/>
                </a:lnTo>
                <a:lnTo>
                  <a:pt x="78462" y="102417"/>
                </a:lnTo>
                <a:lnTo>
                  <a:pt x="79088" y="97367"/>
                </a:lnTo>
                <a:lnTo>
                  <a:pt x="79397" y="92055"/>
                </a:lnTo>
                <a:lnTo>
                  <a:pt x="79390" y="86951"/>
                </a:lnTo>
                <a:lnTo>
                  <a:pt x="78739" y="81874"/>
                </a:lnTo>
                <a:lnTo>
                  <a:pt x="77553" y="76678"/>
                </a:lnTo>
                <a:lnTo>
                  <a:pt x="76491" y="71883"/>
                </a:lnTo>
                <a:lnTo>
                  <a:pt x="76912" y="65295"/>
                </a:lnTo>
                <a:lnTo>
                  <a:pt x="82007" y="61038"/>
                </a:lnTo>
                <a:lnTo>
                  <a:pt x="86732" y="59691"/>
                </a:lnTo>
                <a:lnTo>
                  <a:pt x="89592" y="59523"/>
                </a:lnTo>
                <a:lnTo>
                  <a:pt x="116044" y="59523"/>
                </a:lnTo>
                <a:lnTo>
                  <a:pt x="117617" y="57633"/>
                </a:lnTo>
                <a:lnTo>
                  <a:pt x="119040" y="54622"/>
                </a:lnTo>
                <a:lnTo>
                  <a:pt x="119805" y="50761"/>
                </a:lnTo>
                <a:lnTo>
                  <a:pt x="119960" y="46102"/>
                </a:lnTo>
                <a:lnTo>
                  <a:pt x="119514" y="41312"/>
                </a:lnTo>
                <a:lnTo>
                  <a:pt x="116867" y="33398"/>
                </a:lnTo>
                <a:lnTo>
                  <a:pt x="111853" y="27003"/>
                </a:lnTo>
                <a:lnTo>
                  <a:pt x="108379" y="24534"/>
                </a:lnTo>
                <a:lnTo>
                  <a:pt x="104157" y="23153"/>
                </a:lnTo>
                <a:lnTo>
                  <a:pt x="99229" y="22614"/>
                </a:lnTo>
                <a:lnTo>
                  <a:pt x="93780" y="21847"/>
                </a:lnTo>
                <a:lnTo>
                  <a:pt x="87997" y="19784"/>
                </a:lnTo>
                <a:lnTo>
                  <a:pt x="83607" y="16881"/>
                </a:lnTo>
                <a:lnTo>
                  <a:pt x="78595" y="12771"/>
                </a:lnTo>
                <a:lnTo>
                  <a:pt x="78335" y="12544"/>
                </a:lnTo>
                <a:lnTo>
                  <a:pt x="28150" y="12544"/>
                </a:lnTo>
                <a:lnTo>
                  <a:pt x="25517" y="12034"/>
                </a:lnTo>
                <a:lnTo>
                  <a:pt x="24021" y="11004"/>
                </a:lnTo>
                <a:lnTo>
                  <a:pt x="22951" y="9979"/>
                </a:lnTo>
                <a:lnTo>
                  <a:pt x="21597" y="9480"/>
                </a:lnTo>
                <a:close/>
              </a:path>
              <a:path extrusionOk="0" h="120000" w="120000">
                <a:moveTo>
                  <a:pt x="37492" y="111061"/>
                </a:moveTo>
                <a:lnTo>
                  <a:pt x="30446" y="111061"/>
                </a:lnTo>
                <a:lnTo>
                  <a:pt x="32645" y="111113"/>
                </a:lnTo>
                <a:lnTo>
                  <a:pt x="34745" y="111206"/>
                </a:lnTo>
                <a:lnTo>
                  <a:pt x="36562" y="111197"/>
                </a:lnTo>
                <a:lnTo>
                  <a:pt x="37492" y="111061"/>
                </a:lnTo>
                <a:close/>
              </a:path>
              <a:path extrusionOk="0" h="120000" w="120000">
                <a:moveTo>
                  <a:pt x="116044" y="59523"/>
                </a:moveTo>
                <a:lnTo>
                  <a:pt x="89592" y="59523"/>
                </a:lnTo>
                <a:lnTo>
                  <a:pt x="92851" y="59640"/>
                </a:lnTo>
                <a:lnTo>
                  <a:pt x="96858" y="60418"/>
                </a:lnTo>
                <a:lnTo>
                  <a:pt x="101471" y="61747"/>
                </a:lnTo>
                <a:lnTo>
                  <a:pt x="106028" y="62861"/>
                </a:lnTo>
                <a:lnTo>
                  <a:pt x="109870" y="62992"/>
                </a:lnTo>
                <a:lnTo>
                  <a:pt x="112943" y="61935"/>
                </a:lnTo>
                <a:lnTo>
                  <a:pt x="115555" y="60110"/>
                </a:lnTo>
                <a:lnTo>
                  <a:pt x="116044" y="59523"/>
                </a:lnTo>
                <a:close/>
              </a:path>
              <a:path extrusionOk="0" h="120000" w="120000">
                <a:moveTo>
                  <a:pt x="61247" y="0"/>
                </a:moveTo>
                <a:lnTo>
                  <a:pt x="58179" y="1411"/>
                </a:lnTo>
                <a:lnTo>
                  <a:pt x="55509" y="4354"/>
                </a:lnTo>
                <a:lnTo>
                  <a:pt x="52671" y="7629"/>
                </a:lnTo>
                <a:lnTo>
                  <a:pt x="49094" y="10035"/>
                </a:lnTo>
                <a:lnTo>
                  <a:pt x="44138" y="11327"/>
                </a:lnTo>
                <a:lnTo>
                  <a:pt x="38269" y="12115"/>
                </a:lnTo>
                <a:lnTo>
                  <a:pt x="32576" y="12491"/>
                </a:lnTo>
                <a:lnTo>
                  <a:pt x="28150" y="12544"/>
                </a:lnTo>
                <a:lnTo>
                  <a:pt x="78335" y="12544"/>
                </a:lnTo>
                <a:lnTo>
                  <a:pt x="73407" y="8241"/>
                </a:lnTo>
                <a:lnTo>
                  <a:pt x="68489" y="4077"/>
                </a:lnTo>
                <a:lnTo>
                  <a:pt x="64287" y="1068"/>
                </a:lnTo>
                <a:lnTo>
                  <a:pt x="61247" y="0"/>
                </a:lnTo>
                <a:close/>
              </a:path>
            </a:pathLst>
          </a:custGeom>
          <a:solidFill>
            <a:srgbClr val="00467C">
              <a:alpha val="60784"/>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2" name="Google Shape;402;p12"/>
          <p:cNvSpPr/>
          <p:nvPr/>
        </p:nvSpPr>
        <p:spPr>
          <a:xfrm>
            <a:off x="6160770" y="4647438"/>
            <a:ext cx="200025" cy="68580"/>
          </a:xfrm>
          <a:custGeom>
            <a:rect b="b" l="l" r="r" t="t"/>
            <a:pathLst>
              <a:path extrusionOk="0" h="120000" w="120000">
                <a:moveTo>
                  <a:pt x="0" y="120001"/>
                </a:moveTo>
                <a:lnTo>
                  <a:pt x="19275" y="103334"/>
                </a:lnTo>
                <a:lnTo>
                  <a:pt x="80685" y="39556"/>
                </a:lnTo>
                <a:lnTo>
                  <a:pt x="102247" y="17554"/>
                </a:lnTo>
                <a:lnTo>
                  <a:pt x="119770" y="0"/>
                </a:lnTo>
              </a:path>
            </a:pathLst>
          </a:custGeom>
          <a:noFill/>
          <a:ln cap="flat" cmpd="sng" w="28950">
            <a:solidFill>
              <a:srgbClr val="87CAD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3" name="Google Shape;403;p12"/>
          <p:cNvSpPr/>
          <p:nvPr/>
        </p:nvSpPr>
        <p:spPr>
          <a:xfrm>
            <a:off x="6238494" y="4731258"/>
            <a:ext cx="222885" cy="410209"/>
          </a:xfrm>
          <a:custGeom>
            <a:rect b="b" l="l" r="r" t="t"/>
            <a:pathLst>
              <a:path extrusionOk="0" h="120000" w="120000">
                <a:moveTo>
                  <a:pt x="119794" y="0"/>
                </a:moveTo>
                <a:lnTo>
                  <a:pt x="112272" y="5944"/>
                </a:lnTo>
                <a:lnTo>
                  <a:pt x="108580" y="9362"/>
                </a:lnTo>
                <a:lnTo>
                  <a:pt x="108580" y="17869"/>
                </a:lnTo>
                <a:lnTo>
                  <a:pt x="106666" y="24668"/>
                </a:lnTo>
                <a:lnTo>
                  <a:pt x="99213" y="28904"/>
                </a:lnTo>
                <a:lnTo>
                  <a:pt x="93606" y="30613"/>
                </a:lnTo>
                <a:lnTo>
                  <a:pt x="89845" y="36557"/>
                </a:lnTo>
                <a:lnTo>
                  <a:pt x="74871" y="50191"/>
                </a:lnTo>
                <a:lnTo>
                  <a:pt x="73025" y="54427"/>
                </a:lnTo>
                <a:lnTo>
                  <a:pt x="63657" y="56990"/>
                </a:lnTo>
                <a:lnTo>
                  <a:pt x="58050" y="66352"/>
                </a:lnTo>
                <a:lnTo>
                  <a:pt x="56136" y="76532"/>
                </a:lnTo>
                <a:lnTo>
                  <a:pt x="52375" y="82513"/>
                </a:lnTo>
                <a:lnTo>
                  <a:pt x="48683" y="85894"/>
                </a:lnTo>
                <a:lnTo>
                  <a:pt x="48683" y="89312"/>
                </a:lnTo>
                <a:lnTo>
                  <a:pt x="48683" y="91876"/>
                </a:lnTo>
                <a:lnTo>
                  <a:pt x="48683" y="95256"/>
                </a:lnTo>
                <a:lnTo>
                  <a:pt x="50529" y="97820"/>
                </a:lnTo>
                <a:lnTo>
                  <a:pt x="48683" y="102055"/>
                </a:lnTo>
                <a:lnTo>
                  <a:pt x="48683" y="105473"/>
                </a:lnTo>
                <a:lnTo>
                  <a:pt x="0" y="119925"/>
                </a:lnTo>
                <a:lnTo>
                  <a:pt x="44922" y="109708"/>
                </a:lnTo>
              </a:path>
            </a:pathLst>
          </a:custGeom>
          <a:noFill/>
          <a:ln cap="flat" cmpd="sng" w="28950">
            <a:solidFill>
              <a:srgbClr val="87CAD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4" name="Google Shape;404;p12"/>
          <p:cNvSpPr/>
          <p:nvPr/>
        </p:nvSpPr>
        <p:spPr>
          <a:xfrm>
            <a:off x="5482590" y="5136641"/>
            <a:ext cx="772795" cy="245745"/>
          </a:xfrm>
          <a:custGeom>
            <a:rect b="b" l="l" r="r" t="t"/>
            <a:pathLst>
              <a:path extrusionOk="0" h="120000" w="120000">
                <a:moveTo>
                  <a:pt x="0" y="100154"/>
                </a:moveTo>
                <a:lnTo>
                  <a:pt x="15855" y="112309"/>
                </a:lnTo>
                <a:lnTo>
                  <a:pt x="20154" y="119813"/>
                </a:lnTo>
                <a:lnTo>
                  <a:pt x="24473" y="116092"/>
                </a:lnTo>
                <a:lnTo>
                  <a:pt x="29738" y="102945"/>
                </a:lnTo>
                <a:lnTo>
                  <a:pt x="32085" y="100154"/>
                </a:lnTo>
                <a:lnTo>
                  <a:pt x="38672" y="88929"/>
                </a:lnTo>
                <a:lnTo>
                  <a:pt x="44943" y="73921"/>
                </a:lnTo>
                <a:lnTo>
                  <a:pt x="45949" y="72371"/>
                </a:lnTo>
                <a:lnTo>
                  <a:pt x="46935" y="70821"/>
                </a:lnTo>
                <a:lnTo>
                  <a:pt x="47940" y="69270"/>
                </a:lnTo>
                <a:lnTo>
                  <a:pt x="52555" y="66480"/>
                </a:lnTo>
                <a:lnTo>
                  <a:pt x="53107" y="64619"/>
                </a:lnTo>
                <a:lnTo>
                  <a:pt x="53659" y="62697"/>
                </a:lnTo>
                <a:lnTo>
                  <a:pt x="54192" y="60836"/>
                </a:lnTo>
                <a:lnTo>
                  <a:pt x="61804" y="52402"/>
                </a:lnTo>
                <a:lnTo>
                  <a:pt x="67089" y="43038"/>
                </a:lnTo>
                <a:lnTo>
                  <a:pt x="72374" y="25239"/>
                </a:lnTo>
                <a:lnTo>
                  <a:pt x="76338" y="25239"/>
                </a:lnTo>
                <a:lnTo>
                  <a:pt x="79316" y="21518"/>
                </a:lnTo>
                <a:lnTo>
                  <a:pt x="83950" y="19658"/>
                </a:lnTo>
                <a:lnTo>
                  <a:pt x="90241" y="13084"/>
                </a:lnTo>
                <a:lnTo>
                  <a:pt x="95191" y="13084"/>
                </a:lnTo>
                <a:lnTo>
                  <a:pt x="100161" y="5642"/>
                </a:lnTo>
                <a:lnTo>
                  <a:pt x="105761" y="0"/>
                </a:lnTo>
                <a:lnTo>
                  <a:pt x="107753" y="1859"/>
                </a:lnTo>
                <a:lnTo>
                  <a:pt x="111066" y="2790"/>
                </a:lnTo>
                <a:lnTo>
                  <a:pt x="115681" y="8433"/>
                </a:lnTo>
                <a:lnTo>
                  <a:pt x="116509" y="10295"/>
                </a:lnTo>
                <a:lnTo>
                  <a:pt x="117337" y="12162"/>
                </a:lnTo>
                <a:lnTo>
                  <a:pt x="118165" y="14041"/>
                </a:lnTo>
                <a:lnTo>
                  <a:pt x="118994" y="15937"/>
                </a:lnTo>
                <a:lnTo>
                  <a:pt x="118678" y="16867"/>
                </a:lnTo>
                <a:lnTo>
                  <a:pt x="118343" y="17797"/>
                </a:lnTo>
                <a:lnTo>
                  <a:pt x="117988" y="18728"/>
                </a:lnTo>
                <a:lnTo>
                  <a:pt x="117889" y="17797"/>
                </a:lnTo>
                <a:lnTo>
                  <a:pt x="117791" y="16867"/>
                </a:lnTo>
                <a:lnTo>
                  <a:pt x="117672" y="15937"/>
                </a:lnTo>
                <a:lnTo>
                  <a:pt x="116785" y="14015"/>
                </a:lnTo>
                <a:lnTo>
                  <a:pt x="115917" y="12154"/>
                </a:lnTo>
                <a:lnTo>
                  <a:pt x="115030" y="10294"/>
                </a:lnTo>
                <a:lnTo>
                  <a:pt x="115935" y="13559"/>
                </a:lnTo>
                <a:lnTo>
                  <a:pt x="116847" y="16836"/>
                </a:lnTo>
                <a:lnTo>
                  <a:pt x="117761" y="20114"/>
                </a:lnTo>
                <a:lnTo>
                  <a:pt x="118678" y="23379"/>
                </a:lnTo>
                <a:lnTo>
                  <a:pt x="119980" y="22449"/>
                </a:lnTo>
              </a:path>
            </a:pathLst>
          </a:custGeom>
          <a:noFill/>
          <a:ln cap="flat" cmpd="sng" w="28950">
            <a:solidFill>
              <a:srgbClr val="87CAD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5" name="Google Shape;405;p12"/>
          <p:cNvSpPr/>
          <p:nvPr/>
        </p:nvSpPr>
        <p:spPr>
          <a:xfrm>
            <a:off x="5405628" y="5289803"/>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6" name="Google Shape;406;p12"/>
          <p:cNvSpPr/>
          <p:nvPr/>
        </p:nvSpPr>
        <p:spPr>
          <a:xfrm>
            <a:off x="6804659" y="4861559"/>
            <a:ext cx="99059" cy="12801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7" name="Google Shape;407;p12"/>
          <p:cNvSpPr/>
          <p:nvPr/>
        </p:nvSpPr>
        <p:spPr>
          <a:xfrm>
            <a:off x="6612635" y="4824984"/>
            <a:ext cx="112774" cy="14478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8" name="Google Shape;408;p12"/>
          <p:cNvSpPr/>
          <p:nvPr/>
        </p:nvSpPr>
        <p:spPr>
          <a:xfrm>
            <a:off x="6483096" y="4863084"/>
            <a:ext cx="99059" cy="12801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9" name="Google Shape;409;p12"/>
          <p:cNvSpPr/>
          <p:nvPr/>
        </p:nvSpPr>
        <p:spPr>
          <a:xfrm>
            <a:off x="5695188" y="5164835"/>
            <a:ext cx="112775" cy="16459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0" name="Google Shape;410;p12"/>
          <p:cNvSpPr/>
          <p:nvPr/>
        </p:nvSpPr>
        <p:spPr>
          <a:xfrm>
            <a:off x="5384291" y="5134355"/>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1" name="Google Shape;411;p12"/>
          <p:cNvSpPr/>
          <p:nvPr/>
        </p:nvSpPr>
        <p:spPr>
          <a:xfrm>
            <a:off x="5355335" y="5276088"/>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2" name="Google Shape;412;p12"/>
          <p:cNvSpPr/>
          <p:nvPr/>
        </p:nvSpPr>
        <p:spPr>
          <a:xfrm>
            <a:off x="6327647" y="4916423"/>
            <a:ext cx="99060" cy="12801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3" name="Google Shape;413;p12"/>
          <p:cNvSpPr/>
          <p:nvPr/>
        </p:nvSpPr>
        <p:spPr>
          <a:xfrm>
            <a:off x="6294120" y="4895088"/>
            <a:ext cx="99060" cy="12801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4" name="Google Shape;414;p12"/>
          <p:cNvSpPr/>
          <p:nvPr/>
        </p:nvSpPr>
        <p:spPr>
          <a:xfrm>
            <a:off x="6065520" y="4643628"/>
            <a:ext cx="99060" cy="12801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5" name="Google Shape;415;p12"/>
          <p:cNvSpPr/>
          <p:nvPr/>
        </p:nvSpPr>
        <p:spPr>
          <a:xfrm>
            <a:off x="6188964" y="4770120"/>
            <a:ext cx="99060" cy="12801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6" name="Google Shape;416;p12"/>
          <p:cNvSpPr/>
          <p:nvPr/>
        </p:nvSpPr>
        <p:spPr>
          <a:xfrm>
            <a:off x="5554979" y="5282184"/>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7" name="Google Shape;417;p12"/>
          <p:cNvSpPr txBox="1"/>
          <p:nvPr/>
        </p:nvSpPr>
        <p:spPr>
          <a:xfrm>
            <a:off x="5899784" y="4873497"/>
            <a:ext cx="178435" cy="14922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US" sz="900">
                <a:solidFill>
                  <a:srgbClr val="FFFFFF"/>
                </a:solidFill>
                <a:latin typeface="Arial"/>
                <a:ea typeface="Arial"/>
                <a:cs typeface="Arial"/>
                <a:sym typeface="Arial"/>
              </a:rPr>
              <a:t>LA</a:t>
            </a:r>
            <a:endParaRPr sz="900">
              <a:latin typeface="Arial"/>
              <a:ea typeface="Arial"/>
              <a:cs typeface="Arial"/>
              <a:sym typeface="Arial"/>
            </a:endParaRPr>
          </a:p>
        </p:txBody>
      </p:sp>
      <p:sp>
        <p:nvSpPr>
          <p:cNvPr id="418" name="Google Shape;418;p12"/>
          <p:cNvSpPr/>
          <p:nvPr/>
        </p:nvSpPr>
        <p:spPr>
          <a:xfrm>
            <a:off x="6282690" y="4828159"/>
            <a:ext cx="163830" cy="55244"/>
          </a:xfrm>
          <a:custGeom>
            <a:rect b="b" l="l" r="r" t="t"/>
            <a:pathLst>
              <a:path extrusionOk="0" h="120000" w="120000">
                <a:moveTo>
                  <a:pt x="0" y="76413"/>
                </a:moveTo>
                <a:lnTo>
                  <a:pt x="18045" y="119724"/>
                </a:lnTo>
                <a:lnTo>
                  <a:pt x="38976" y="107034"/>
                </a:lnTo>
                <a:lnTo>
                  <a:pt x="69023" y="84965"/>
                </a:lnTo>
                <a:lnTo>
                  <a:pt x="90047" y="48551"/>
                </a:lnTo>
                <a:lnTo>
                  <a:pt x="111814" y="5517"/>
                </a:lnTo>
                <a:lnTo>
                  <a:pt x="114884" y="1931"/>
                </a:lnTo>
                <a:lnTo>
                  <a:pt x="119628" y="0"/>
                </a:lnTo>
              </a:path>
            </a:pathLst>
          </a:custGeom>
          <a:noFill/>
          <a:ln cap="flat" cmpd="sng" w="28575">
            <a:solidFill>
              <a:srgbClr val="87CAD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9" name="Google Shape;419;p12"/>
          <p:cNvSpPr/>
          <p:nvPr/>
        </p:nvSpPr>
        <p:spPr>
          <a:xfrm>
            <a:off x="6569964" y="4626864"/>
            <a:ext cx="111250" cy="16459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0" name="Google Shape;420;p12"/>
          <p:cNvSpPr/>
          <p:nvPr/>
        </p:nvSpPr>
        <p:spPr>
          <a:xfrm>
            <a:off x="4223003" y="1845564"/>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1" name="Google Shape;421;p12"/>
          <p:cNvSpPr/>
          <p:nvPr/>
        </p:nvSpPr>
        <p:spPr>
          <a:xfrm>
            <a:off x="6294120" y="4562855"/>
            <a:ext cx="99060" cy="12801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2" name="Google Shape;422;p12"/>
          <p:cNvSpPr/>
          <p:nvPr/>
        </p:nvSpPr>
        <p:spPr>
          <a:xfrm>
            <a:off x="6345173" y="4679441"/>
            <a:ext cx="274320" cy="220345"/>
          </a:xfrm>
          <a:custGeom>
            <a:rect b="b" l="l" r="r" t="t"/>
            <a:pathLst>
              <a:path extrusionOk="0" h="120000" w="120000">
                <a:moveTo>
                  <a:pt x="0" y="0"/>
                </a:moveTo>
                <a:lnTo>
                  <a:pt x="22031" y="5157"/>
                </a:lnTo>
                <a:lnTo>
                  <a:pt x="41249" y="18751"/>
                </a:lnTo>
                <a:lnTo>
                  <a:pt x="54843" y="37961"/>
                </a:lnTo>
                <a:lnTo>
                  <a:pt x="60000" y="59964"/>
                </a:lnTo>
                <a:lnTo>
                  <a:pt x="65156" y="82009"/>
                </a:lnTo>
                <a:lnTo>
                  <a:pt x="78749" y="101239"/>
                </a:lnTo>
                <a:lnTo>
                  <a:pt x="97968" y="114840"/>
                </a:lnTo>
                <a:lnTo>
                  <a:pt x="120000" y="119999"/>
                </a:lnTo>
              </a:path>
            </a:pathLst>
          </a:custGeom>
          <a:noFill/>
          <a:ln cap="flat" cmpd="sng" w="28950">
            <a:solidFill>
              <a:srgbClr val="87CAD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3" name="Google Shape;423;p12"/>
          <p:cNvSpPr/>
          <p:nvPr/>
        </p:nvSpPr>
        <p:spPr>
          <a:xfrm>
            <a:off x="6403847" y="4610100"/>
            <a:ext cx="111251" cy="16459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4" name="Google Shape;424;p12"/>
          <p:cNvSpPr/>
          <p:nvPr/>
        </p:nvSpPr>
        <p:spPr>
          <a:xfrm>
            <a:off x="6493764" y="4824984"/>
            <a:ext cx="99060" cy="12801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5" name="Google Shape;425;p12"/>
          <p:cNvSpPr/>
          <p:nvPr/>
        </p:nvSpPr>
        <p:spPr>
          <a:xfrm>
            <a:off x="6408420" y="4831079"/>
            <a:ext cx="99059" cy="12801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6" name="Google Shape;426;p12"/>
          <p:cNvSpPr/>
          <p:nvPr/>
        </p:nvSpPr>
        <p:spPr>
          <a:xfrm>
            <a:off x="4007358" y="1674114"/>
            <a:ext cx="149225" cy="457200"/>
          </a:xfrm>
          <a:custGeom>
            <a:rect b="b" l="l" r="r" t="t"/>
            <a:pathLst>
              <a:path extrusionOk="0" h="120000" w="120000">
                <a:moveTo>
                  <a:pt x="120000" y="0"/>
                </a:moveTo>
                <a:lnTo>
                  <a:pt x="0" y="120000"/>
                </a:lnTo>
              </a:path>
            </a:pathLst>
          </a:custGeom>
          <a:noFill/>
          <a:ln cap="flat" cmpd="sng" w="32000">
            <a:solidFill>
              <a:srgbClr val="87CADF"/>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7" name="Google Shape;427;p12"/>
          <p:cNvSpPr/>
          <p:nvPr/>
        </p:nvSpPr>
        <p:spPr>
          <a:xfrm>
            <a:off x="6647688" y="4832603"/>
            <a:ext cx="112774" cy="14630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8" name="Google Shape;428;p12"/>
          <p:cNvSpPr/>
          <p:nvPr/>
        </p:nvSpPr>
        <p:spPr>
          <a:xfrm>
            <a:off x="4056888" y="1580388"/>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9" name="Google Shape;429;p12"/>
          <p:cNvSpPr/>
          <p:nvPr/>
        </p:nvSpPr>
        <p:spPr>
          <a:xfrm>
            <a:off x="4157471" y="1717548"/>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0" name="Google Shape;430;p12"/>
          <p:cNvSpPr/>
          <p:nvPr/>
        </p:nvSpPr>
        <p:spPr>
          <a:xfrm>
            <a:off x="4099559" y="1644395"/>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1" name="Google Shape;431;p12"/>
          <p:cNvSpPr/>
          <p:nvPr/>
        </p:nvSpPr>
        <p:spPr>
          <a:xfrm>
            <a:off x="3953255" y="2045207"/>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2" name="Google Shape;432;p12"/>
          <p:cNvSpPr/>
          <p:nvPr/>
        </p:nvSpPr>
        <p:spPr>
          <a:xfrm>
            <a:off x="6233921" y="5196078"/>
            <a:ext cx="132715" cy="45720"/>
          </a:xfrm>
          <a:custGeom>
            <a:rect b="b" l="l" r="r" t="t"/>
            <a:pathLst>
              <a:path extrusionOk="0" h="120000" w="120000">
                <a:moveTo>
                  <a:pt x="0" y="0"/>
                </a:moveTo>
                <a:lnTo>
                  <a:pt x="19292" y="16666"/>
                </a:lnTo>
                <a:lnTo>
                  <a:pt x="80726" y="80333"/>
                </a:lnTo>
                <a:lnTo>
                  <a:pt x="102315" y="102666"/>
                </a:lnTo>
                <a:lnTo>
                  <a:pt x="119885" y="120000"/>
                </a:lnTo>
              </a:path>
            </a:pathLst>
          </a:custGeom>
          <a:noFill/>
          <a:ln cap="flat" cmpd="sng" w="28950">
            <a:solidFill>
              <a:srgbClr val="87CAD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3" name="Google Shape;433;p12"/>
          <p:cNvSpPr/>
          <p:nvPr/>
        </p:nvSpPr>
        <p:spPr>
          <a:xfrm>
            <a:off x="6316979" y="5131308"/>
            <a:ext cx="112775" cy="16459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4" name="Google Shape;434;p12"/>
          <p:cNvSpPr/>
          <p:nvPr/>
        </p:nvSpPr>
        <p:spPr>
          <a:xfrm>
            <a:off x="6173723" y="5109971"/>
            <a:ext cx="100584" cy="12801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5" name="Google Shape;435;p12"/>
          <p:cNvSpPr/>
          <p:nvPr/>
        </p:nvSpPr>
        <p:spPr>
          <a:xfrm>
            <a:off x="5468873" y="5182361"/>
            <a:ext cx="258445" cy="144145"/>
          </a:xfrm>
          <a:custGeom>
            <a:rect b="b" l="l" r="r" t="t"/>
            <a:pathLst>
              <a:path extrusionOk="0" h="120000" w="120000">
                <a:moveTo>
                  <a:pt x="0" y="0"/>
                </a:moveTo>
                <a:lnTo>
                  <a:pt x="119764" y="119787"/>
                </a:lnTo>
              </a:path>
            </a:pathLst>
          </a:custGeom>
          <a:noFill/>
          <a:ln cap="flat" cmpd="sng" w="32000">
            <a:solidFill>
              <a:srgbClr val="87CADF"/>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6" name="Google Shape;436;p12"/>
          <p:cNvSpPr/>
          <p:nvPr/>
        </p:nvSpPr>
        <p:spPr>
          <a:xfrm>
            <a:off x="5396484" y="5161788"/>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7" name="Google Shape;437;p12"/>
          <p:cNvSpPr/>
          <p:nvPr/>
        </p:nvSpPr>
        <p:spPr>
          <a:xfrm>
            <a:off x="3756659" y="2267711"/>
            <a:ext cx="99060" cy="128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8" name="Google Shape;438;p12"/>
          <p:cNvSpPr/>
          <p:nvPr/>
        </p:nvSpPr>
        <p:spPr>
          <a:xfrm>
            <a:off x="3229355" y="2516123"/>
            <a:ext cx="112776" cy="16459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9" name="Google Shape;439;p12"/>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440" name="Google Shape;440;p12"/>
          <p:cNvSpPr txBox="1"/>
          <p:nvPr>
            <p:ph idx="10" type="dt"/>
          </p:nvPr>
        </p:nvSpPr>
        <p:spPr>
          <a:xfrm>
            <a:off x="5493249" y="6543250"/>
            <a:ext cx="12465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9"/>
              </a:rPr>
              <a:t>www.denbury.com</a:t>
            </a:r>
            <a:endParaRPr/>
          </a:p>
        </p:txBody>
      </p:sp>
      <p:sp>
        <p:nvSpPr>
          <p:cNvPr id="441" name="Google Shape;441;p12"/>
          <p:cNvSpPr txBox="1"/>
          <p:nvPr>
            <p:ph idx="12" type="sldNum"/>
          </p:nvPr>
        </p:nvSpPr>
        <p:spPr>
          <a:xfrm>
            <a:off x="11419840" y="6543243"/>
            <a:ext cx="206375" cy="177800"/>
          </a:xfrm>
          <a:prstGeom prst="rect">
            <a:avLst/>
          </a:prstGeom>
          <a:noFill/>
          <a:ln>
            <a:noFill/>
          </a:ln>
        </p:spPr>
        <p:txBody>
          <a:bodyPr anchorCtr="0" anchor="t" bIns="0" lIns="0" spcFirstLastPara="1" rIns="0" wrap="square" tIns="0">
            <a:noAutofit/>
          </a:bodyPr>
          <a:lstStyle/>
          <a:p>
            <a:pPr indent="0" lvl="0" marL="25400" marR="0" rtl="0" algn="l">
              <a:lnSpc>
                <a:spcPct val="103333"/>
              </a:lnSpc>
              <a:spcBef>
                <a:spcPts val="0"/>
              </a:spcBef>
              <a:spcAft>
                <a:spcPts val="0"/>
              </a:spcAft>
              <a:buNone/>
            </a:pPr>
            <a:fld id="{00000000-1234-1234-1234-123412341234}" type="slidenum">
              <a:rPr b="0" i="0" lang="en-US" sz="1200">
                <a:solidFill>
                  <a:srgbClr val="7E7E7E"/>
                </a:solidFill>
                <a:latin typeface="Calibri"/>
                <a:ea typeface="Calibri"/>
                <a:cs typeface="Calibri"/>
                <a:sym typeface="Calibri"/>
              </a:rP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3"/>
          <p:cNvSpPr txBox="1"/>
          <p:nvPr/>
        </p:nvSpPr>
        <p:spPr>
          <a:xfrm>
            <a:off x="0" y="891539"/>
            <a:ext cx="3142615" cy="59664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30"/>
              </a:spcBef>
              <a:spcAft>
                <a:spcPts val="0"/>
              </a:spcAft>
              <a:buNone/>
            </a:pPr>
            <a:r>
              <a:t/>
            </a:r>
            <a:endParaRPr sz="1300">
              <a:latin typeface="Times New Roman"/>
              <a:ea typeface="Times New Roman"/>
              <a:cs typeface="Times New Roman"/>
              <a:sym typeface="Times New Roman"/>
            </a:endParaRPr>
          </a:p>
          <a:p>
            <a:pPr indent="-12065" lvl="0" marL="520065" marR="0" rtl="0" algn="l">
              <a:lnSpc>
                <a:spcPct val="100000"/>
              </a:lnSpc>
              <a:spcBef>
                <a:spcPts val="0"/>
              </a:spcBef>
              <a:spcAft>
                <a:spcPts val="0"/>
              </a:spcAft>
              <a:buNone/>
            </a:pPr>
            <a:r>
              <a:rPr lang="en-US" sz="1200">
                <a:solidFill>
                  <a:srgbClr val="7E7E7E"/>
                </a:solidFill>
                <a:latin typeface="Calibri"/>
                <a:ea typeface="Calibri"/>
                <a:cs typeface="Calibri"/>
                <a:sym typeface="Calibri"/>
              </a:rPr>
              <a:t>NYSE: DNR</a:t>
            </a:r>
            <a:endParaRPr sz="1200">
              <a:latin typeface="Calibri"/>
              <a:ea typeface="Calibri"/>
              <a:cs typeface="Calibri"/>
              <a:sym typeface="Calibri"/>
            </a:endParaRPr>
          </a:p>
        </p:txBody>
      </p:sp>
      <p:sp>
        <p:nvSpPr>
          <p:cNvPr id="447" name="Google Shape;447;p13"/>
          <p:cNvSpPr txBox="1"/>
          <p:nvPr/>
        </p:nvSpPr>
        <p:spPr>
          <a:xfrm>
            <a:off x="11432540" y="6517843"/>
            <a:ext cx="102870"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200">
                <a:solidFill>
                  <a:srgbClr val="7E7E7E"/>
                </a:solidFill>
                <a:latin typeface="Calibri"/>
                <a:ea typeface="Calibri"/>
                <a:cs typeface="Calibri"/>
                <a:sym typeface="Calibri"/>
              </a:rPr>
              <a:t>7</a:t>
            </a:r>
            <a:endParaRPr sz="1200">
              <a:latin typeface="Calibri"/>
              <a:ea typeface="Calibri"/>
              <a:cs typeface="Calibri"/>
              <a:sym typeface="Calibri"/>
            </a:endParaRPr>
          </a:p>
        </p:txBody>
      </p:sp>
      <p:sp>
        <p:nvSpPr>
          <p:cNvPr id="448" name="Google Shape;448;p13"/>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49" name="Google Shape;449;p13"/>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0" name="Google Shape;450;p13"/>
          <p:cNvSpPr txBox="1"/>
          <p:nvPr/>
        </p:nvSpPr>
        <p:spPr>
          <a:xfrm>
            <a:off x="5493249" y="6517850"/>
            <a:ext cx="1287900" cy="2031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200" u="sng">
                <a:solidFill>
                  <a:schemeClr val="hlink"/>
                </a:solidFill>
                <a:latin typeface="Calibri"/>
                <a:ea typeface="Calibri"/>
                <a:cs typeface="Calibri"/>
                <a:sym typeface="Calibri"/>
                <a:hlinkClick r:id="rId3"/>
              </a:rPr>
              <a:t>www.denbury.com</a:t>
            </a:r>
            <a:endParaRPr sz="1200">
              <a:latin typeface="Calibri"/>
              <a:ea typeface="Calibri"/>
              <a:cs typeface="Calibri"/>
              <a:sym typeface="Calibri"/>
            </a:endParaRPr>
          </a:p>
        </p:txBody>
      </p:sp>
      <p:sp>
        <p:nvSpPr>
          <p:cNvPr id="451" name="Google Shape;451;p13"/>
          <p:cNvSpPr txBox="1"/>
          <p:nvPr>
            <p:ph type="title"/>
          </p:nvPr>
        </p:nvSpPr>
        <p:spPr>
          <a:xfrm>
            <a:off x="259791" y="0"/>
            <a:ext cx="3449954" cy="567055"/>
          </a:xfrm>
          <a:prstGeom prst="rect">
            <a:avLst/>
          </a:prstGeom>
          <a:noFill/>
          <a:ln>
            <a:noFill/>
          </a:ln>
        </p:spPr>
        <p:txBody>
          <a:bodyPr anchorCtr="0" anchor="t" bIns="0" lIns="0" spcFirstLastPara="1" rIns="0" wrap="square" tIns="0">
            <a:noAutofit/>
          </a:bodyPr>
          <a:lstStyle/>
          <a:p>
            <a:pPr indent="0" lvl="0" marL="12700" marR="0" rtl="0" algn="l">
              <a:lnSpc>
                <a:spcPct val="117368"/>
              </a:lnSpc>
              <a:spcBef>
                <a:spcPts val="0"/>
              </a:spcBef>
              <a:spcAft>
                <a:spcPts val="0"/>
              </a:spcAft>
              <a:buNone/>
            </a:pPr>
            <a:r>
              <a:rPr b="0" i="0" lang="en-US" sz="3800" u="none" cap="none" strike="noStrike">
                <a:solidFill>
                  <a:srgbClr val="00467C"/>
                </a:solidFill>
                <a:latin typeface="Calibri"/>
                <a:ea typeface="Calibri"/>
                <a:cs typeface="Calibri"/>
                <a:sym typeface="Calibri"/>
              </a:rPr>
              <a:t>Gulf Coast Region</a:t>
            </a:r>
            <a:endParaRPr b="0" i="0" sz="3800" u="none" cap="none" strike="noStrike">
              <a:solidFill>
                <a:srgbClr val="00467C"/>
              </a:solidFill>
              <a:latin typeface="Calibri"/>
              <a:ea typeface="Calibri"/>
              <a:cs typeface="Calibri"/>
              <a:sym typeface="Calibri"/>
            </a:endParaRPr>
          </a:p>
        </p:txBody>
      </p:sp>
      <p:sp>
        <p:nvSpPr>
          <p:cNvPr id="452" name="Google Shape;452;p13"/>
          <p:cNvSpPr txBox="1"/>
          <p:nvPr/>
        </p:nvSpPr>
        <p:spPr>
          <a:xfrm>
            <a:off x="259791" y="509270"/>
            <a:ext cx="9041130" cy="353695"/>
          </a:xfrm>
          <a:prstGeom prst="rect">
            <a:avLst/>
          </a:prstGeom>
          <a:noFill/>
          <a:ln>
            <a:noFill/>
          </a:ln>
        </p:spPr>
        <p:txBody>
          <a:bodyPr anchorCtr="0" anchor="t" bIns="0" lIns="0" spcFirstLastPara="1" rIns="0" wrap="square" tIns="0">
            <a:noAutofit/>
          </a:bodyPr>
          <a:lstStyle/>
          <a:p>
            <a:pPr indent="0" lvl="0" marL="12700" marR="0" rtl="0" algn="l">
              <a:lnSpc>
                <a:spcPct val="115833"/>
              </a:lnSpc>
              <a:spcBef>
                <a:spcPts val="0"/>
              </a:spcBef>
              <a:spcAft>
                <a:spcPts val="0"/>
              </a:spcAft>
              <a:buNone/>
            </a:pPr>
            <a:r>
              <a:rPr b="0" lang="en-US" sz="2400">
                <a:solidFill>
                  <a:srgbClr val="00467C"/>
                </a:solidFill>
                <a:latin typeface="Calibri"/>
                <a:ea typeface="Calibri"/>
                <a:cs typeface="Calibri"/>
                <a:sym typeface="Calibri"/>
              </a:rPr>
              <a:t>Vast CO</a:t>
            </a:r>
            <a:r>
              <a:rPr b="0" baseline="-25000" lang="en-US" sz="2400">
                <a:solidFill>
                  <a:srgbClr val="00467C"/>
                </a:solidFill>
                <a:latin typeface="Calibri"/>
                <a:ea typeface="Calibri"/>
                <a:cs typeface="Calibri"/>
                <a:sym typeface="Calibri"/>
              </a:rPr>
              <a:t>2  </a:t>
            </a:r>
            <a:r>
              <a:rPr b="0" lang="en-US" sz="2400">
                <a:solidFill>
                  <a:srgbClr val="00467C"/>
                </a:solidFill>
                <a:latin typeface="Calibri"/>
                <a:ea typeface="Calibri"/>
                <a:cs typeface="Calibri"/>
                <a:sym typeface="Calibri"/>
              </a:rPr>
              <a:t>Supply and Distribution Capacity in Texas, Louisiana &amp; Mississippi</a:t>
            </a:r>
            <a:endParaRPr sz="2400">
              <a:latin typeface="Calibri"/>
              <a:ea typeface="Calibri"/>
              <a:cs typeface="Calibri"/>
              <a:sym typeface="Calibri"/>
            </a:endParaRPr>
          </a:p>
        </p:txBody>
      </p:sp>
      <p:sp>
        <p:nvSpPr>
          <p:cNvPr id="453" name="Google Shape;453;p13"/>
          <p:cNvSpPr/>
          <p:nvPr/>
        </p:nvSpPr>
        <p:spPr>
          <a:xfrm>
            <a:off x="3157727" y="1741932"/>
            <a:ext cx="8833104" cy="46802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4" name="Google Shape;454;p13"/>
          <p:cNvSpPr/>
          <p:nvPr/>
        </p:nvSpPr>
        <p:spPr>
          <a:xfrm>
            <a:off x="4341876" y="950975"/>
            <a:ext cx="7706787" cy="479298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5" name="Google Shape;455;p13"/>
          <p:cNvSpPr txBox="1"/>
          <p:nvPr/>
        </p:nvSpPr>
        <p:spPr>
          <a:xfrm>
            <a:off x="10323321" y="1850390"/>
            <a:ext cx="882650"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200">
                <a:solidFill>
                  <a:srgbClr val="C00000"/>
                </a:solidFill>
                <a:latin typeface="Calibri"/>
                <a:ea typeface="Calibri"/>
                <a:cs typeface="Calibri"/>
                <a:sym typeface="Calibri"/>
              </a:rPr>
              <a:t>Jackson Dome</a:t>
            </a:r>
            <a:endParaRPr sz="1200">
              <a:latin typeface="Calibri"/>
              <a:ea typeface="Calibri"/>
              <a:cs typeface="Calibri"/>
              <a:sym typeface="Calibri"/>
            </a:endParaRPr>
          </a:p>
        </p:txBody>
      </p:sp>
      <p:sp>
        <p:nvSpPr>
          <p:cNvPr id="456" name="Google Shape;456;p13"/>
          <p:cNvSpPr txBox="1"/>
          <p:nvPr/>
        </p:nvSpPr>
        <p:spPr>
          <a:xfrm>
            <a:off x="11635867" y="3333241"/>
            <a:ext cx="424815" cy="1403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800">
                <a:solidFill>
                  <a:srgbClr val="3B220F"/>
                </a:solidFill>
                <a:latin typeface="Calibri"/>
                <a:ea typeface="Calibri"/>
                <a:cs typeface="Calibri"/>
                <a:sym typeface="Calibri"/>
              </a:rPr>
              <a:t>Citronelle</a:t>
            </a:r>
            <a:endParaRPr sz="800">
              <a:latin typeface="Calibri"/>
              <a:ea typeface="Calibri"/>
              <a:cs typeface="Calibri"/>
              <a:sym typeface="Calibri"/>
            </a:endParaRPr>
          </a:p>
        </p:txBody>
      </p:sp>
      <p:sp>
        <p:nvSpPr>
          <p:cNvPr id="457" name="Google Shape;457;p13"/>
          <p:cNvSpPr txBox="1"/>
          <p:nvPr/>
        </p:nvSpPr>
        <p:spPr>
          <a:xfrm>
            <a:off x="4146041" y="2525903"/>
            <a:ext cx="154305" cy="15557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900">
                <a:solidFill>
                  <a:srgbClr val="FFFFFF"/>
                </a:solidFill>
                <a:latin typeface="Calibri"/>
                <a:ea typeface="Calibri"/>
                <a:cs typeface="Calibri"/>
                <a:sym typeface="Calibri"/>
              </a:rPr>
              <a:t>(2)</a:t>
            </a:r>
            <a:endParaRPr sz="900">
              <a:latin typeface="Calibri"/>
              <a:ea typeface="Calibri"/>
              <a:cs typeface="Calibri"/>
              <a:sym typeface="Calibri"/>
            </a:endParaRPr>
          </a:p>
        </p:txBody>
      </p:sp>
      <p:sp>
        <p:nvSpPr>
          <p:cNvPr id="458" name="Google Shape;458;p13"/>
          <p:cNvSpPr txBox="1"/>
          <p:nvPr/>
        </p:nvSpPr>
        <p:spPr>
          <a:xfrm>
            <a:off x="9586341" y="1723516"/>
            <a:ext cx="308610" cy="1403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800">
                <a:solidFill>
                  <a:srgbClr val="3B220F"/>
                </a:solidFill>
                <a:latin typeface="Calibri"/>
                <a:ea typeface="Calibri"/>
                <a:cs typeface="Calibri"/>
                <a:sym typeface="Calibri"/>
              </a:rPr>
              <a:t>Tinsley</a:t>
            </a:r>
            <a:endParaRPr sz="800">
              <a:latin typeface="Calibri"/>
              <a:ea typeface="Calibri"/>
              <a:cs typeface="Calibri"/>
              <a:sym typeface="Calibri"/>
            </a:endParaRPr>
          </a:p>
        </p:txBody>
      </p:sp>
      <p:sp>
        <p:nvSpPr>
          <p:cNvPr id="459" name="Google Shape;459;p13"/>
          <p:cNvSpPr txBox="1"/>
          <p:nvPr/>
        </p:nvSpPr>
        <p:spPr>
          <a:xfrm>
            <a:off x="10087482" y="2658617"/>
            <a:ext cx="467359" cy="1403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800">
                <a:solidFill>
                  <a:srgbClr val="3B220F"/>
                </a:solidFill>
                <a:latin typeface="Calibri"/>
                <a:ea typeface="Calibri"/>
                <a:cs typeface="Calibri"/>
                <a:sym typeface="Calibri"/>
              </a:rPr>
              <a:t>Martinville</a:t>
            </a:r>
            <a:endParaRPr sz="800">
              <a:latin typeface="Calibri"/>
              <a:ea typeface="Calibri"/>
              <a:cs typeface="Calibri"/>
              <a:sym typeface="Calibri"/>
            </a:endParaRPr>
          </a:p>
        </p:txBody>
      </p:sp>
      <p:sp>
        <p:nvSpPr>
          <p:cNvPr id="460" name="Google Shape;460;p13"/>
          <p:cNvSpPr txBox="1"/>
          <p:nvPr/>
        </p:nvSpPr>
        <p:spPr>
          <a:xfrm>
            <a:off x="10637646" y="2520315"/>
            <a:ext cx="474345" cy="1403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800">
                <a:solidFill>
                  <a:srgbClr val="3B220F"/>
                </a:solidFill>
                <a:latin typeface="Calibri"/>
                <a:ea typeface="Calibri"/>
                <a:cs typeface="Calibri"/>
                <a:sym typeface="Calibri"/>
              </a:rPr>
              <a:t>Heidelberg</a:t>
            </a:r>
            <a:endParaRPr sz="800">
              <a:latin typeface="Calibri"/>
              <a:ea typeface="Calibri"/>
              <a:cs typeface="Calibri"/>
              <a:sym typeface="Calibri"/>
            </a:endParaRPr>
          </a:p>
        </p:txBody>
      </p:sp>
      <p:sp>
        <p:nvSpPr>
          <p:cNvPr id="461" name="Google Shape;461;p13"/>
          <p:cNvSpPr txBox="1"/>
          <p:nvPr/>
        </p:nvSpPr>
        <p:spPr>
          <a:xfrm>
            <a:off x="10761344" y="2912871"/>
            <a:ext cx="412115" cy="253365"/>
          </a:xfrm>
          <a:prstGeom prst="rect">
            <a:avLst/>
          </a:prstGeom>
          <a:noFill/>
          <a:ln>
            <a:noFill/>
          </a:ln>
        </p:spPr>
        <p:txBody>
          <a:bodyPr anchorCtr="0" anchor="t" bIns="0" lIns="0" spcFirstLastPara="1" rIns="0" wrap="square" tIns="0">
            <a:noAutofit/>
          </a:bodyPr>
          <a:lstStyle/>
          <a:p>
            <a:pPr indent="0" lvl="0" marL="12700" marR="0" rtl="0" algn="l">
              <a:lnSpc>
                <a:spcPct val="115625"/>
              </a:lnSpc>
              <a:spcBef>
                <a:spcPts val="0"/>
              </a:spcBef>
              <a:spcAft>
                <a:spcPts val="0"/>
              </a:spcAft>
              <a:buNone/>
            </a:pPr>
            <a:r>
              <a:rPr b="0" lang="en-US" sz="800">
                <a:solidFill>
                  <a:srgbClr val="3B220F"/>
                </a:solidFill>
                <a:latin typeface="Calibri"/>
                <a:ea typeface="Calibri"/>
                <a:cs typeface="Calibri"/>
                <a:sym typeface="Calibri"/>
              </a:rPr>
              <a:t>Soso</a:t>
            </a:r>
            <a:endParaRPr sz="800">
              <a:latin typeface="Calibri"/>
              <a:ea typeface="Calibri"/>
              <a:cs typeface="Calibri"/>
              <a:sym typeface="Calibri"/>
            </a:endParaRPr>
          </a:p>
          <a:p>
            <a:pPr indent="-6350" lvl="0" marL="82550" marR="0" rtl="0" algn="l">
              <a:lnSpc>
                <a:spcPct val="115625"/>
              </a:lnSpc>
              <a:spcBef>
                <a:spcPts val="0"/>
              </a:spcBef>
              <a:spcAft>
                <a:spcPts val="0"/>
              </a:spcAft>
              <a:buNone/>
            </a:pPr>
            <a:r>
              <a:rPr b="0" lang="en-US" sz="800">
                <a:solidFill>
                  <a:srgbClr val="3B220F"/>
                </a:solidFill>
                <a:latin typeface="Calibri"/>
                <a:ea typeface="Calibri"/>
                <a:cs typeface="Calibri"/>
                <a:sym typeface="Calibri"/>
              </a:rPr>
              <a:t>Eucutta</a:t>
            </a:r>
            <a:endParaRPr sz="800">
              <a:latin typeface="Calibri"/>
              <a:ea typeface="Calibri"/>
              <a:cs typeface="Calibri"/>
              <a:sym typeface="Calibri"/>
            </a:endParaRPr>
          </a:p>
        </p:txBody>
      </p:sp>
      <p:sp>
        <p:nvSpPr>
          <p:cNvPr id="462" name="Google Shape;462;p13"/>
          <p:cNvSpPr txBox="1"/>
          <p:nvPr/>
        </p:nvSpPr>
        <p:spPr>
          <a:xfrm>
            <a:off x="11213972" y="2950336"/>
            <a:ext cx="550545" cy="1403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800">
                <a:solidFill>
                  <a:srgbClr val="3B220F"/>
                </a:solidFill>
                <a:latin typeface="Calibri"/>
                <a:ea typeface="Calibri"/>
                <a:cs typeface="Calibri"/>
                <a:sym typeface="Calibri"/>
              </a:rPr>
              <a:t>Yellow Creek</a:t>
            </a:r>
            <a:endParaRPr sz="800">
              <a:latin typeface="Calibri"/>
              <a:ea typeface="Calibri"/>
              <a:cs typeface="Calibri"/>
              <a:sym typeface="Calibri"/>
            </a:endParaRPr>
          </a:p>
        </p:txBody>
      </p:sp>
      <p:sp>
        <p:nvSpPr>
          <p:cNvPr id="463" name="Google Shape;463;p13"/>
          <p:cNvSpPr txBox="1"/>
          <p:nvPr/>
        </p:nvSpPr>
        <p:spPr>
          <a:xfrm>
            <a:off x="9822942" y="3382898"/>
            <a:ext cx="488315" cy="1403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800">
                <a:solidFill>
                  <a:srgbClr val="3B220F"/>
                </a:solidFill>
                <a:latin typeface="Calibri"/>
                <a:ea typeface="Calibri"/>
                <a:cs typeface="Calibri"/>
                <a:sym typeface="Calibri"/>
              </a:rPr>
              <a:t>Little Creek</a:t>
            </a:r>
            <a:endParaRPr sz="800">
              <a:latin typeface="Calibri"/>
              <a:ea typeface="Calibri"/>
              <a:cs typeface="Calibri"/>
              <a:sym typeface="Calibri"/>
            </a:endParaRPr>
          </a:p>
        </p:txBody>
      </p:sp>
      <p:sp>
        <p:nvSpPr>
          <p:cNvPr id="464" name="Google Shape;464;p13"/>
          <p:cNvSpPr txBox="1"/>
          <p:nvPr/>
        </p:nvSpPr>
        <p:spPr>
          <a:xfrm>
            <a:off x="9322689" y="3094863"/>
            <a:ext cx="588645" cy="324485"/>
          </a:xfrm>
          <a:prstGeom prst="rect">
            <a:avLst/>
          </a:prstGeom>
          <a:noFill/>
          <a:ln>
            <a:noFill/>
          </a:ln>
        </p:spPr>
        <p:txBody>
          <a:bodyPr anchorCtr="0" anchor="t" bIns="0" lIns="0" spcFirstLastPara="1" rIns="0" wrap="square" tIns="0">
            <a:noAutofit/>
          </a:bodyPr>
          <a:lstStyle/>
          <a:p>
            <a:pPr indent="0" lvl="0" marL="12700" marR="0" rtl="0" algn="l">
              <a:lnSpc>
                <a:spcPct val="104375"/>
              </a:lnSpc>
              <a:spcBef>
                <a:spcPts val="0"/>
              </a:spcBef>
              <a:spcAft>
                <a:spcPts val="0"/>
              </a:spcAft>
              <a:buNone/>
            </a:pPr>
            <a:r>
              <a:rPr b="0" lang="en-US" sz="800">
                <a:solidFill>
                  <a:srgbClr val="3B220F"/>
                </a:solidFill>
                <a:latin typeface="Calibri"/>
                <a:ea typeface="Calibri"/>
                <a:cs typeface="Calibri"/>
                <a:sym typeface="Calibri"/>
              </a:rPr>
              <a:t>Brookhaven</a:t>
            </a:r>
            <a:endParaRPr sz="800">
              <a:latin typeface="Calibri"/>
              <a:ea typeface="Calibri"/>
              <a:cs typeface="Calibri"/>
              <a:sym typeface="Calibri"/>
            </a:endParaRPr>
          </a:p>
          <a:p>
            <a:pPr indent="90805" lvl="0" marL="99695" marR="5080" rtl="0" algn="l">
              <a:lnSpc>
                <a:spcPct val="77500"/>
              </a:lnSpc>
              <a:spcBef>
                <a:spcPts val="90"/>
              </a:spcBef>
              <a:spcAft>
                <a:spcPts val="0"/>
              </a:spcAft>
              <a:buNone/>
            </a:pPr>
            <a:r>
              <a:rPr b="0" lang="en-US" sz="800">
                <a:solidFill>
                  <a:srgbClr val="3B220F"/>
                </a:solidFill>
                <a:latin typeface="Calibri"/>
                <a:ea typeface="Calibri"/>
                <a:cs typeface="Calibri"/>
                <a:sym typeface="Calibri"/>
              </a:rPr>
              <a:t>Mallalieu  Olive</a:t>
            </a:r>
            <a:endParaRPr sz="800">
              <a:latin typeface="Calibri"/>
              <a:ea typeface="Calibri"/>
              <a:cs typeface="Calibri"/>
              <a:sym typeface="Calibri"/>
            </a:endParaRPr>
          </a:p>
        </p:txBody>
      </p:sp>
      <p:sp>
        <p:nvSpPr>
          <p:cNvPr id="465" name="Google Shape;465;p13"/>
          <p:cNvSpPr txBox="1"/>
          <p:nvPr/>
        </p:nvSpPr>
        <p:spPr>
          <a:xfrm>
            <a:off x="9660381" y="3522217"/>
            <a:ext cx="398780" cy="1403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800">
                <a:solidFill>
                  <a:srgbClr val="3B220F"/>
                </a:solidFill>
                <a:latin typeface="Calibri"/>
                <a:ea typeface="Calibri"/>
                <a:cs typeface="Calibri"/>
                <a:sym typeface="Calibri"/>
              </a:rPr>
              <a:t>McComb</a:t>
            </a:r>
            <a:endParaRPr sz="800">
              <a:latin typeface="Calibri"/>
              <a:ea typeface="Calibri"/>
              <a:cs typeface="Calibri"/>
              <a:sym typeface="Calibri"/>
            </a:endParaRPr>
          </a:p>
        </p:txBody>
      </p:sp>
      <p:sp>
        <p:nvSpPr>
          <p:cNvPr id="466" name="Google Shape;466;p13"/>
          <p:cNvSpPr txBox="1"/>
          <p:nvPr/>
        </p:nvSpPr>
        <p:spPr>
          <a:xfrm>
            <a:off x="8561958" y="2298953"/>
            <a:ext cx="236854" cy="1403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800">
                <a:solidFill>
                  <a:srgbClr val="3B220F"/>
                </a:solidFill>
                <a:latin typeface="Calibri"/>
                <a:ea typeface="Calibri"/>
                <a:cs typeface="Calibri"/>
                <a:sym typeface="Calibri"/>
              </a:rPr>
              <a:t>Delhi</a:t>
            </a:r>
            <a:endParaRPr sz="800">
              <a:latin typeface="Calibri"/>
              <a:ea typeface="Calibri"/>
              <a:cs typeface="Calibri"/>
              <a:sym typeface="Calibri"/>
            </a:endParaRPr>
          </a:p>
        </p:txBody>
      </p:sp>
      <p:sp>
        <p:nvSpPr>
          <p:cNvPr id="467" name="Google Shape;467;p13"/>
          <p:cNvSpPr txBox="1"/>
          <p:nvPr/>
        </p:nvSpPr>
        <p:spPr>
          <a:xfrm>
            <a:off x="8868282" y="3153409"/>
            <a:ext cx="396875" cy="1403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800">
                <a:solidFill>
                  <a:srgbClr val="3B220F"/>
                </a:solidFill>
                <a:latin typeface="Calibri"/>
                <a:ea typeface="Calibri"/>
                <a:cs typeface="Calibri"/>
                <a:sym typeface="Calibri"/>
              </a:rPr>
              <a:t>Cranfield</a:t>
            </a:r>
            <a:endParaRPr sz="800">
              <a:latin typeface="Calibri"/>
              <a:ea typeface="Calibri"/>
              <a:cs typeface="Calibri"/>
              <a:sym typeface="Calibri"/>
            </a:endParaRPr>
          </a:p>
        </p:txBody>
      </p:sp>
      <p:sp>
        <p:nvSpPr>
          <p:cNvPr id="468" name="Google Shape;468;p13"/>
          <p:cNvSpPr txBox="1"/>
          <p:nvPr/>
        </p:nvSpPr>
        <p:spPr>
          <a:xfrm>
            <a:off x="9031985" y="3930904"/>
            <a:ext cx="381000" cy="237490"/>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b="0" lang="en-US" sz="800">
                <a:solidFill>
                  <a:srgbClr val="3B220F"/>
                </a:solidFill>
                <a:latin typeface="Calibri"/>
                <a:ea typeface="Calibri"/>
                <a:cs typeface="Calibri"/>
                <a:sym typeface="Calibri"/>
              </a:rPr>
              <a:t>Lockhart</a:t>
            </a:r>
            <a:endParaRPr sz="800">
              <a:latin typeface="Calibri"/>
              <a:ea typeface="Calibri"/>
              <a:cs typeface="Calibri"/>
              <a:sym typeface="Calibri"/>
            </a:endParaRPr>
          </a:p>
          <a:p>
            <a:pPr indent="-4445" lvl="0" marL="17145" marR="0" rtl="0" algn="l">
              <a:lnSpc>
                <a:spcPct val="108124"/>
              </a:lnSpc>
              <a:spcBef>
                <a:spcPts val="0"/>
              </a:spcBef>
              <a:spcAft>
                <a:spcPts val="0"/>
              </a:spcAft>
              <a:buNone/>
            </a:pPr>
            <a:r>
              <a:rPr b="0" lang="en-US" sz="800">
                <a:solidFill>
                  <a:srgbClr val="3B220F"/>
                </a:solidFill>
                <a:latin typeface="Calibri"/>
                <a:ea typeface="Calibri"/>
                <a:cs typeface="Calibri"/>
                <a:sym typeface="Calibri"/>
              </a:rPr>
              <a:t>Crossing</a:t>
            </a:r>
            <a:endParaRPr sz="800">
              <a:latin typeface="Calibri"/>
              <a:ea typeface="Calibri"/>
              <a:cs typeface="Calibri"/>
              <a:sym typeface="Calibri"/>
            </a:endParaRPr>
          </a:p>
        </p:txBody>
      </p:sp>
      <p:sp>
        <p:nvSpPr>
          <p:cNvPr id="469" name="Google Shape;469;p13"/>
          <p:cNvSpPr txBox="1"/>
          <p:nvPr/>
        </p:nvSpPr>
        <p:spPr>
          <a:xfrm>
            <a:off x="4973192" y="4260342"/>
            <a:ext cx="325755" cy="1403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800">
                <a:solidFill>
                  <a:srgbClr val="3B220F"/>
                </a:solidFill>
                <a:latin typeface="Calibri"/>
                <a:ea typeface="Calibri"/>
                <a:cs typeface="Calibri"/>
                <a:sym typeface="Calibri"/>
              </a:rPr>
              <a:t>Conroe</a:t>
            </a:r>
            <a:endParaRPr sz="800">
              <a:latin typeface="Calibri"/>
              <a:ea typeface="Calibri"/>
              <a:cs typeface="Calibri"/>
              <a:sym typeface="Calibri"/>
            </a:endParaRPr>
          </a:p>
        </p:txBody>
      </p:sp>
      <p:sp>
        <p:nvSpPr>
          <p:cNvPr id="470" name="Google Shape;470;p13"/>
          <p:cNvSpPr txBox="1"/>
          <p:nvPr/>
        </p:nvSpPr>
        <p:spPr>
          <a:xfrm>
            <a:off x="5667247" y="3758819"/>
            <a:ext cx="1001394" cy="386080"/>
          </a:xfrm>
          <a:prstGeom prst="rect">
            <a:avLst/>
          </a:prstGeom>
          <a:noFill/>
          <a:ln>
            <a:noFill/>
          </a:ln>
        </p:spPr>
        <p:txBody>
          <a:bodyPr anchorCtr="0" anchor="t" bIns="0" lIns="0" spcFirstLastPara="1" rIns="0" wrap="square" tIns="0">
            <a:noAutofit/>
          </a:bodyPr>
          <a:lstStyle/>
          <a:p>
            <a:pPr indent="190500" lvl="0" marL="12700" marR="5080" rtl="0" algn="l">
              <a:lnSpc>
                <a:spcPct val="100000"/>
              </a:lnSpc>
              <a:spcBef>
                <a:spcPts val="0"/>
              </a:spcBef>
              <a:spcAft>
                <a:spcPts val="0"/>
              </a:spcAft>
              <a:buNone/>
            </a:pPr>
            <a:r>
              <a:rPr b="0" lang="en-US" sz="1200">
                <a:solidFill>
                  <a:srgbClr val="C00000"/>
                </a:solidFill>
                <a:latin typeface="Calibri"/>
                <a:ea typeface="Calibri"/>
                <a:cs typeface="Calibri"/>
                <a:sym typeface="Calibri"/>
              </a:rPr>
              <a:t>~90 Miles  Cost: ~$220MM</a:t>
            </a:r>
            <a:endParaRPr sz="1200">
              <a:latin typeface="Calibri"/>
              <a:ea typeface="Calibri"/>
              <a:cs typeface="Calibri"/>
              <a:sym typeface="Calibri"/>
            </a:endParaRPr>
          </a:p>
        </p:txBody>
      </p:sp>
      <p:sp>
        <p:nvSpPr>
          <p:cNvPr id="471" name="Google Shape;471;p13"/>
          <p:cNvSpPr txBox="1"/>
          <p:nvPr/>
        </p:nvSpPr>
        <p:spPr>
          <a:xfrm>
            <a:off x="7264400" y="4429632"/>
            <a:ext cx="915669" cy="38608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lang="en-US" sz="1200">
                <a:solidFill>
                  <a:srgbClr val="C00000"/>
                </a:solidFill>
                <a:latin typeface="Calibri"/>
                <a:ea typeface="Calibri"/>
                <a:cs typeface="Calibri"/>
                <a:sym typeface="Calibri"/>
              </a:rPr>
              <a:t>Green Pipeline</a:t>
            </a:r>
            <a:endParaRPr sz="1200">
              <a:latin typeface="Calibri"/>
              <a:ea typeface="Calibri"/>
              <a:cs typeface="Calibri"/>
              <a:sym typeface="Calibri"/>
            </a:endParaRPr>
          </a:p>
          <a:p>
            <a:pPr indent="-3175" lvl="0" marL="3175" marR="0" rtl="0" algn="ctr">
              <a:lnSpc>
                <a:spcPct val="100000"/>
              </a:lnSpc>
              <a:spcBef>
                <a:spcPts val="0"/>
              </a:spcBef>
              <a:spcAft>
                <a:spcPts val="0"/>
              </a:spcAft>
              <a:buNone/>
            </a:pPr>
            <a:r>
              <a:rPr b="0" lang="en-US" sz="1200">
                <a:solidFill>
                  <a:srgbClr val="C00000"/>
                </a:solidFill>
                <a:latin typeface="Calibri"/>
                <a:ea typeface="Calibri"/>
                <a:cs typeface="Calibri"/>
                <a:sym typeface="Calibri"/>
              </a:rPr>
              <a:t>~325 Miles</a:t>
            </a:r>
            <a:endParaRPr sz="1200">
              <a:latin typeface="Calibri"/>
              <a:ea typeface="Calibri"/>
              <a:cs typeface="Calibri"/>
              <a:sym typeface="Calibri"/>
            </a:endParaRPr>
          </a:p>
        </p:txBody>
      </p:sp>
      <p:sp>
        <p:nvSpPr>
          <p:cNvPr id="472" name="Google Shape;472;p13"/>
          <p:cNvSpPr txBox="1"/>
          <p:nvPr/>
        </p:nvSpPr>
        <p:spPr>
          <a:xfrm>
            <a:off x="6721856" y="5293614"/>
            <a:ext cx="1094740" cy="44894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lang="en-US" sz="1400">
                <a:solidFill>
                  <a:srgbClr val="FFFFFF"/>
                </a:solidFill>
                <a:latin typeface="Calibri"/>
                <a:ea typeface="Calibri"/>
                <a:cs typeface="Calibri"/>
                <a:sym typeface="Calibri"/>
              </a:rPr>
              <a:t>Oyster Bayou</a:t>
            </a:r>
            <a:r>
              <a:rPr b="0" baseline="30000" lang="en-US" sz="1350">
                <a:solidFill>
                  <a:srgbClr val="FFFFFF"/>
                </a:solidFill>
                <a:latin typeface="Calibri"/>
                <a:ea typeface="Calibri"/>
                <a:cs typeface="Calibri"/>
                <a:sym typeface="Calibri"/>
              </a:rPr>
              <a:t>(3)</a:t>
            </a:r>
            <a:endParaRPr baseline="30000" sz="1350">
              <a:latin typeface="Calibri"/>
              <a:ea typeface="Calibri"/>
              <a:cs typeface="Calibri"/>
              <a:sym typeface="Calibri"/>
            </a:endParaRPr>
          </a:p>
          <a:p>
            <a:pPr indent="-1270" lvl="0" marL="1270" marR="0" rtl="0" algn="ctr">
              <a:lnSpc>
                <a:spcPct val="100000"/>
              </a:lnSpc>
              <a:spcBef>
                <a:spcPts val="0"/>
              </a:spcBef>
              <a:spcAft>
                <a:spcPts val="0"/>
              </a:spcAft>
              <a:buNone/>
            </a:pPr>
            <a:r>
              <a:rPr b="0" lang="en-US" sz="1400">
                <a:solidFill>
                  <a:srgbClr val="FFFFFF"/>
                </a:solidFill>
                <a:latin typeface="Calibri"/>
                <a:ea typeface="Calibri"/>
                <a:cs typeface="Calibri"/>
                <a:sym typeface="Calibri"/>
              </a:rPr>
              <a:t>20 MMBbls</a:t>
            </a:r>
            <a:endParaRPr sz="1400">
              <a:latin typeface="Calibri"/>
              <a:ea typeface="Calibri"/>
              <a:cs typeface="Calibri"/>
              <a:sym typeface="Calibri"/>
            </a:endParaRPr>
          </a:p>
        </p:txBody>
      </p:sp>
      <p:sp>
        <p:nvSpPr>
          <p:cNvPr id="473" name="Google Shape;473;p13"/>
          <p:cNvSpPr txBox="1"/>
          <p:nvPr/>
        </p:nvSpPr>
        <p:spPr>
          <a:xfrm>
            <a:off x="9411081" y="955802"/>
            <a:ext cx="834390" cy="448945"/>
          </a:xfrm>
          <a:prstGeom prst="rect">
            <a:avLst/>
          </a:prstGeom>
          <a:noFill/>
          <a:ln>
            <a:noFill/>
          </a:ln>
        </p:spPr>
        <p:txBody>
          <a:bodyPr anchorCtr="0" anchor="t" bIns="0" lIns="0" spcFirstLastPara="1" rIns="0" wrap="square" tIns="0">
            <a:noAutofit/>
          </a:bodyPr>
          <a:lstStyle/>
          <a:p>
            <a:pPr indent="88900" lvl="0" marL="12700" marR="5080" rtl="0" algn="l">
              <a:lnSpc>
                <a:spcPct val="100000"/>
              </a:lnSpc>
              <a:spcBef>
                <a:spcPts val="0"/>
              </a:spcBef>
              <a:spcAft>
                <a:spcPts val="0"/>
              </a:spcAft>
              <a:buNone/>
            </a:pPr>
            <a:r>
              <a:rPr b="0" lang="en-US" sz="1400">
                <a:solidFill>
                  <a:srgbClr val="FFFFFF"/>
                </a:solidFill>
                <a:latin typeface="Calibri"/>
                <a:ea typeface="Calibri"/>
                <a:cs typeface="Calibri"/>
                <a:sym typeface="Calibri"/>
              </a:rPr>
              <a:t>Tinsley</a:t>
            </a:r>
            <a:r>
              <a:rPr b="0" baseline="30000" lang="en-US" sz="1350">
                <a:solidFill>
                  <a:srgbClr val="FFFFFF"/>
                </a:solidFill>
                <a:latin typeface="Calibri"/>
                <a:ea typeface="Calibri"/>
                <a:cs typeface="Calibri"/>
                <a:sym typeface="Calibri"/>
              </a:rPr>
              <a:t>(3)  </a:t>
            </a:r>
            <a:r>
              <a:rPr b="0" lang="en-US" sz="1400">
                <a:solidFill>
                  <a:srgbClr val="FFFFFF"/>
                </a:solidFill>
                <a:latin typeface="Calibri"/>
                <a:ea typeface="Calibri"/>
                <a:cs typeface="Calibri"/>
                <a:sym typeface="Calibri"/>
              </a:rPr>
              <a:t>25 MMBbls</a:t>
            </a:r>
            <a:endParaRPr sz="1400">
              <a:latin typeface="Calibri"/>
              <a:ea typeface="Calibri"/>
              <a:cs typeface="Calibri"/>
              <a:sym typeface="Calibri"/>
            </a:endParaRPr>
          </a:p>
        </p:txBody>
      </p:sp>
      <p:sp>
        <p:nvSpPr>
          <p:cNvPr id="474" name="Google Shape;474;p13"/>
          <p:cNvSpPr txBox="1"/>
          <p:nvPr/>
        </p:nvSpPr>
        <p:spPr>
          <a:xfrm>
            <a:off x="6965695" y="2647950"/>
            <a:ext cx="1050290" cy="448945"/>
          </a:xfrm>
          <a:prstGeom prst="rect">
            <a:avLst/>
          </a:prstGeom>
          <a:noFill/>
          <a:ln>
            <a:noFill/>
          </a:ln>
        </p:spPr>
        <p:txBody>
          <a:bodyPr anchorCtr="0" anchor="t" bIns="0" lIns="0" spcFirstLastPara="1" rIns="0" wrap="square" tIns="0">
            <a:noAutofit/>
          </a:bodyPr>
          <a:lstStyle/>
          <a:p>
            <a:pPr indent="-120650" lvl="0" marL="120650" marR="5080" rtl="0" algn="l">
              <a:lnSpc>
                <a:spcPct val="100000"/>
              </a:lnSpc>
              <a:spcBef>
                <a:spcPts val="0"/>
              </a:spcBef>
              <a:spcAft>
                <a:spcPts val="0"/>
              </a:spcAft>
              <a:buNone/>
            </a:pPr>
            <a:r>
              <a:rPr b="0" lang="en-US" sz="1400">
                <a:solidFill>
                  <a:srgbClr val="FFFFFF"/>
                </a:solidFill>
                <a:latin typeface="Calibri"/>
                <a:ea typeface="Calibri"/>
                <a:cs typeface="Calibri"/>
                <a:sym typeface="Calibri"/>
              </a:rPr>
              <a:t>Mature Area</a:t>
            </a:r>
            <a:r>
              <a:rPr b="0" baseline="30000" lang="en-US" sz="1350">
                <a:solidFill>
                  <a:srgbClr val="FFFFFF"/>
                </a:solidFill>
                <a:latin typeface="Calibri"/>
                <a:ea typeface="Calibri"/>
                <a:cs typeface="Calibri"/>
                <a:sym typeface="Calibri"/>
              </a:rPr>
              <a:t>(3)  </a:t>
            </a:r>
            <a:r>
              <a:rPr b="0" lang="en-US" sz="1400">
                <a:solidFill>
                  <a:srgbClr val="FFFFFF"/>
                </a:solidFill>
                <a:latin typeface="Calibri"/>
                <a:ea typeface="Calibri"/>
                <a:cs typeface="Calibri"/>
                <a:sym typeface="Calibri"/>
              </a:rPr>
              <a:t>60 MMBbls</a:t>
            </a:r>
            <a:endParaRPr sz="1400">
              <a:latin typeface="Calibri"/>
              <a:ea typeface="Calibri"/>
              <a:cs typeface="Calibri"/>
              <a:sym typeface="Calibri"/>
            </a:endParaRPr>
          </a:p>
        </p:txBody>
      </p:sp>
      <p:sp>
        <p:nvSpPr>
          <p:cNvPr id="475" name="Google Shape;475;p13"/>
          <p:cNvSpPr txBox="1"/>
          <p:nvPr/>
        </p:nvSpPr>
        <p:spPr>
          <a:xfrm>
            <a:off x="4599178" y="4919919"/>
            <a:ext cx="772795" cy="554990"/>
          </a:xfrm>
          <a:prstGeom prst="rect">
            <a:avLst/>
          </a:prstGeom>
          <a:noFill/>
          <a:ln>
            <a:noFill/>
          </a:ln>
        </p:spPr>
        <p:txBody>
          <a:bodyPr anchorCtr="0" anchor="t" bIns="0" lIns="0" spcFirstLastPara="1" rIns="0" wrap="square" tIns="0">
            <a:noAutofit/>
          </a:bodyPr>
          <a:lstStyle/>
          <a:p>
            <a:pPr indent="393700" lvl="0" marL="12700" marR="5080" rtl="0" algn="l">
              <a:lnSpc>
                <a:spcPct val="101299"/>
              </a:lnSpc>
              <a:spcBef>
                <a:spcPts val="0"/>
              </a:spcBef>
              <a:spcAft>
                <a:spcPts val="0"/>
              </a:spcAft>
              <a:buNone/>
            </a:pPr>
            <a:r>
              <a:rPr b="0" lang="en-US" sz="800">
                <a:solidFill>
                  <a:srgbClr val="3B220F"/>
                </a:solidFill>
                <a:latin typeface="Calibri"/>
                <a:ea typeface="Calibri"/>
                <a:cs typeface="Calibri"/>
                <a:sym typeface="Calibri"/>
              </a:rPr>
              <a:t>Webster  Thompson</a:t>
            </a:r>
            <a:endParaRPr sz="800">
              <a:latin typeface="Calibri"/>
              <a:ea typeface="Calibri"/>
              <a:cs typeface="Calibri"/>
              <a:sym typeface="Calibri"/>
            </a:endParaRPr>
          </a:p>
          <a:p>
            <a:pPr indent="-8889" lvl="0" marL="110489" marR="0" rtl="0" algn="l">
              <a:lnSpc>
                <a:spcPct val="103125"/>
              </a:lnSpc>
              <a:spcBef>
                <a:spcPts val="630"/>
              </a:spcBef>
              <a:spcAft>
                <a:spcPts val="0"/>
              </a:spcAft>
              <a:buNone/>
            </a:pPr>
            <a:r>
              <a:rPr b="0" lang="en-US" sz="800">
                <a:solidFill>
                  <a:srgbClr val="3B220F"/>
                </a:solidFill>
                <a:latin typeface="Calibri"/>
                <a:ea typeface="Calibri"/>
                <a:cs typeface="Calibri"/>
                <a:sym typeface="Calibri"/>
              </a:rPr>
              <a:t>Manvel</a:t>
            </a:r>
            <a:endParaRPr sz="800">
              <a:latin typeface="Calibri"/>
              <a:ea typeface="Calibri"/>
              <a:cs typeface="Calibri"/>
              <a:sym typeface="Calibri"/>
            </a:endParaRPr>
          </a:p>
          <a:p>
            <a:pPr indent="-2540" lvl="0" marL="345440" marR="0" rtl="0" algn="l">
              <a:lnSpc>
                <a:spcPct val="103125"/>
              </a:lnSpc>
              <a:spcBef>
                <a:spcPts val="0"/>
              </a:spcBef>
              <a:spcAft>
                <a:spcPts val="0"/>
              </a:spcAft>
              <a:buNone/>
            </a:pPr>
            <a:r>
              <a:rPr b="0" lang="en-US" sz="800">
                <a:solidFill>
                  <a:srgbClr val="3B220F"/>
                </a:solidFill>
                <a:latin typeface="Calibri"/>
                <a:ea typeface="Calibri"/>
                <a:cs typeface="Calibri"/>
                <a:sym typeface="Calibri"/>
              </a:rPr>
              <a:t>Hastings</a:t>
            </a:r>
            <a:endParaRPr sz="800">
              <a:latin typeface="Calibri"/>
              <a:ea typeface="Calibri"/>
              <a:cs typeface="Calibri"/>
              <a:sym typeface="Calibri"/>
            </a:endParaRPr>
          </a:p>
        </p:txBody>
      </p:sp>
      <p:sp>
        <p:nvSpPr>
          <p:cNvPr id="476" name="Google Shape;476;p13"/>
          <p:cNvSpPr txBox="1"/>
          <p:nvPr/>
        </p:nvSpPr>
        <p:spPr>
          <a:xfrm>
            <a:off x="3304032" y="2648711"/>
            <a:ext cx="2080260" cy="1272540"/>
          </a:xfrm>
          <a:prstGeom prst="rect">
            <a:avLst/>
          </a:prstGeom>
          <a:solidFill>
            <a:srgbClr val="0078AE"/>
          </a:solidFill>
          <a:ln>
            <a:noFill/>
          </a:ln>
        </p:spPr>
        <p:txBody>
          <a:bodyPr anchorCtr="0" anchor="t" bIns="0" lIns="0" spcFirstLastPara="1" rIns="0" wrap="square" tIns="46350">
            <a:noAutofit/>
          </a:bodyPr>
          <a:lstStyle/>
          <a:p>
            <a:pPr indent="0" lvl="0" marL="0" marR="0" rtl="0" algn="ctr">
              <a:lnSpc>
                <a:spcPct val="100000"/>
              </a:lnSpc>
              <a:spcBef>
                <a:spcPts val="0"/>
              </a:spcBef>
              <a:spcAft>
                <a:spcPts val="0"/>
              </a:spcAft>
              <a:buNone/>
            </a:pPr>
            <a:r>
              <a:rPr b="0" lang="en-US" sz="1400">
                <a:solidFill>
                  <a:srgbClr val="FFFFFF"/>
                </a:solidFill>
                <a:latin typeface="Calibri"/>
                <a:ea typeface="Calibri"/>
                <a:cs typeface="Calibri"/>
                <a:sym typeface="Calibri"/>
              </a:rPr>
              <a:t>Houston Area</a:t>
            </a:r>
            <a:r>
              <a:rPr b="0" baseline="30000" lang="en-US" sz="1350">
                <a:solidFill>
                  <a:srgbClr val="FFFFFF"/>
                </a:solidFill>
                <a:latin typeface="Calibri"/>
                <a:ea typeface="Calibri"/>
                <a:cs typeface="Calibri"/>
                <a:sym typeface="Calibri"/>
              </a:rPr>
              <a:t>(3)</a:t>
            </a:r>
            <a:endParaRPr baseline="30000" sz="1350">
              <a:latin typeface="Calibri"/>
              <a:ea typeface="Calibri"/>
              <a:cs typeface="Calibri"/>
              <a:sym typeface="Calibri"/>
            </a:endParaRPr>
          </a:p>
          <a:p>
            <a:pPr indent="-635" lvl="0" marL="635" marR="0" rtl="0" algn="ctr">
              <a:lnSpc>
                <a:spcPct val="100000"/>
              </a:lnSpc>
              <a:spcBef>
                <a:spcPts val="0"/>
              </a:spcBef>
              <a:spcAft>
                <a:spcPts val="0"/>
              </a:spcAft>
              <a:buNone/>
            </a:pPr>
            <a:r>
              <a:rPr b="0" lang="en-US" sz="1400">
                <a:solidFill>
                  <a:srgbClr val="FFFFFF"/>
                </a:solidFill>
                <a:latin typeface="Calibri"/>
                <a:ea typeface="Calibri"/>
                <a:cs typeface="Calibri"/>
                <a:sym typeface="Calibri"/>
              </a:rPr>
              <a:t>~100 </a:t>
            </a:r>
            <a:r>
              <a:rPr b="1" lang="en-US" sz="1400">
                <a:solidFill>
                  <a:srgbClr val="FFFFFF"/>
                </a:solidFill>
                <a:latin typeface="Calibri"/>
                <a:ea typeface="Calibri"/>
                <a:cs typeface="Calibri"/>
                <a:sym typeface="Calibri"/>
              </a:rPr>
              <a:t>- </a:t>
            </a:r>
            <a:r>
              <a:rPr b="0" lang="en-US" sz="1400">
                <a:solidFill>
                  <a:srgbClr val="FFFFFF"/>
                </a:solidFill>
                <a:latin typeface="Calibri"/>
                <a:ea typeface="Calibri"/>
                <a:cs typeface="Calibri"/>
                <a:sym typeface="Calibri"/>
              </a:rPr>
              <a:t>200 MMBbls</a:t>
            </a:r>
            <a:endParaRPr sz="1400">
              <a:latin typeface="Calibri"/>
              <a:ea typeface="Calibri"/>
              <a:cs typeface="Calibri"/>
              <a:sym typeface="Calibri"/>
            </a:endParaRPr>
          </a:p>
          <a:p>
            <a:pPr indent="0" lvl="0" marL="0" marR="20955" rtl="0" algn="ctr">
              <a:lnSpc>
                <a:spcPct val="100000"/>
              </a:lnSpc>
              <a:spcBef>
                <a:spcPts val="20"/>
              </a:spcBef>
              <a:spcAft>
                <a:spcPts val="0"/>
              </a:spcAft>
              <a:buNone/>
            </a:pPr>
            <a:r>
              <a:rPr b="0" lang="en-US" sz="1200">
                <a:solidFill>
                  <a:srgbClr val="FFFFFF"/>
                </a:solidFill>
                <a:latin typeface="Calibri"/>
                <a:ea typeface="Calibri"/>
                <a:cs typeface="Calibri"/>
                <a:sym typeface="Calibri"/>
              </a:rPr>
              <a:t>Hastings	30 - 70 MMBbls</a:t>
            </a:r>
            <a:endParaRPr sz="1200">
              <a:latin typeface="Calibri"/>
              <a:ea typeface="Calibri"/>
              <a:cs typeface="Calibri"/>
              <a:sym typeface="Calibri"/>
            </a:endParaRPr>
          </a:p>
          <a:p>
            <a:pPr indent="0" lvl="0" marL="0" marR="20955" rtl="0" algn="ctr">
              <a:lnSpc>
                <a:spcPct val="100000"/>
              </a:lnSpc>
              <a:spcBef>
                <a:spcPts val="0"/>
              </a:spcBef>
              <a:spcAft>
                <a:spcPts val="0"/>
              </a:spcAft>
              <a:buNone/>
            </a:pPr>
            <a:r>
              <a:rPr b="0" lang="en-US" sz="1200">
                <a:solidFill>
                  <a:srgbClr val="FFFFFF"/>
                </a:solidFill>
                <a:latin typeface="Calibri"/>
                <a:ea typeface="Calibri"/>
                <a:cs typeface="Calibri"/>
                <a:sym typeface="Calibri"/>
              </a:rPr>
              <a:t>Webster	40 - 75 MMBbls</a:t>
            </a:r>
            <a:endParaRPr sz="1200">
              <a:latin typeface="Calibri"/>
              <a:ea typeface="Calibri"/>
              <a:cs typeface="Calibri"/>
              <a:sym typeface="Calibri"/>
            </a:endParaRPr>
          </a:p>
          <a:p>
            <a:pPr indent="0" lvl="0" marL="0" marR="20955" rtl="0" algn="ctr">
              <a:lnSpc>
                <a:spcPct val="100000"/>
              </a:lnSpc>
              <a:spcBef>
                <a:spcPts val="0"/>
              </a:spcBef>
              <a:spcAft>
                <a:spcPts val="0"/>
              </a:spcAft>
              <a:buNone/>
            </a:pPr>
            <a:r>
              <a:rPr b="0" lang="en-US" sz="1200">
                <a:solidFill>
                  <a:srgbClr val="FFFFFF"/>
                </a:solidFill>
                <a:latin typeface="Calibri"/>
                <a:ea typeface="Calibri"/>
                <a:cs typeface="Calibri"/>
                <a:sym typeface="Calibri"/>
              </a:rPr>
              <a:t>Thompson	20 - 40 MMBbls</a:t>
            </a:r>
            <a:endParaRPr sz="1200">
              <a:latin typeface="Calibri"/>
              <a:ea typeface="Calibri"/>
              <a:cs typeface="Calibri"/>
              <a:sym typeface="Calibri"/>
            </a:endParaRPr>
          </a:p>
          <a:p>
            <a:pPr indent="0" lvl="0" marL="0" marR="29844" rtl="0" algn="ctr">
              <a:lnSpc>
                <a:spcPct val="100000"/>
              </a:lnSpc>
              <a:spcBef>
                <a:spcPts val="0"/>
              </a:spcBef>
              <a:spcAft>
                <a:spcPts val="0"/>
              </a:spcAft>
              <a:buNone/>
            </a:pPr>
            <a:r>
              <a:rPr b="0" lang="en-US" sz="1200">
                <a:solidFill>
                  <a:srgbClr val="FFFFFF"/>
                </a:solidFill>
                <a:latin typeface="Calibri"/>
                <a:ea typeface="Calibri"/>
                <a:cs typeface="Calibri"/>
                <a:sym typeface="Calibri"/>
              </a:rPr>
              <a:t>Manvel	8 - 12 MMBbls</a:t>
            </a:r>
            <a:endParaRPr sz="1200">
              <a:latin typeface="Calibri"/>
              <a:ea typeface="Calibri"/>
              <a:cs typeface="Calibri"/>
              <a:sym typeface="Calibri"/>
            </a:endParaRPr>
          </a:p>
        </p:txBody>
      </p:sp>
      <p:sp>
        <p:nvSpPr>
          <p:cNvPr id="477" name="Google Shape;477;p13"/>
          <p:cNvSpPr txBox="1"/>
          <p:nvPr/>
        </p:nvSpPr>
        <p:spPr>
          <a:xfrm>
            <a:off x="7612380" y="1056132"/>
            <a:ext cx="1153795" cy="485140"/>
          </a:xfrm>
          <a:prstGeom prst="rect">
            <a:avLst/>
          </a:prstGeom>
          <a:solidFill>
            <a:srgbClr val="0078AE"/>
          </a:solidFill>
          <a:ln>
            <a:noFill/>
          </a:ln>
        </p:spPr>
        <p:txBody>
          <a:bodyPr anchorCtr="0" anchor="t" bIns="0" lIns="0" spcFirstLastPara="1" rIns="0" wrap="square" tIns="17125">
            <a:noAutofit/>
          </a:bodyPr>
          <a:lstStyle/>
          <a:p>
            <a:pPr indent="180975" lvl="0" marL="136525" marR="128904" rtl="0" algn="l">
              <a:lnSpc>
                <a:spcPct val="100000"/>
              </a:lnSpc>
              <a:spcBef>
                <a:spcPts val="0"/>
              </a:spcBef>
              <a:spcAft>
                <a:spcPts val="0"/>
              </a:spcAft>
              <a:buNone/>
            </a:pPr>
            <a:r>
              <a:rPr b="0" lang="en-US" sz="1400">
                <a:solidFill>
                  <a:srgbClr val="FFFFFF"/>
                </a:solidFill>
                <a:latin typeface="Calibri"/>
                <a:ea typeface="Calibri"/>
                <a:cs typeface="Calibri"/>
                <a:sym typeface="Calibri"/>
              </a:rPr>
              <a:t>Delhi</a:t>
            </a:r>
            <a:r>
              <a:rPr b="0" baseline="30000" lang="en-US" sz="1350">
                <a:solidFill>
                  <a:srgbClr val="FFFFFF"/>
                </a:solidFill>
                <a:latin typeface="Calibri"/>
                <a:ea typeface="Calibri"/>
                <a:cs typeface="Calibri"/>
                <a:sym typeface="Calibri"/>
              </a:rPr>
              <a:t>(3)  </a:t>
            </a:r>
            <a:r>
              <a:rPr b="0" lang="en-US" sz="1400">
                <a:solidFill>
                  <a:srgbClr val="FFFFFF"/>
                </a:solidFill>
                <a:latin typeface="Calibri"/>
                <a:ea typeface="Calibri"/>
                <a:cs typeface="Calibri"/>
                <a:sym typeface="Calibri"/>
              </a:rPr>
              <a:t>30 MMBOEs</a:t>
            </a:r>
            <a:endParaRPr sz="1400">
              <a:latin typeface="Calibri"/>
              <a:ea typeface="Calibri"/>
              <a:cs typeface="Calibri"/>
              <a:sym typeface="Calibri"/>
            </a:endParaRPr>
          </a:p>
        </p:txBody>
      </p:sp>
      <p:sp>
        <p:nvSpPr>
          <p:cNvPr id="478" name="Google Shape;478;p13"/>
          <p:cNvSpPr/>
          <p:nvPr/>
        </p:nvSpPr>
        <p:spPr>
          <a:xfrm>
            <a:off x="5416296" y="2752344"/>
            <a:ext cx="1287780" cy="396240"/>
          </a:xfrm>
          <a:custGeom>
            <a:rect b="b" l="l" r="r" t="t"/>
            <a:pathLst>
              <a:path extrusionOk="0" h="120000" w="120000">
                <a:moveTo>
                  <a:pt x="0" y="120000"/>
                </a:moveTo>
                <a:lnTo>
                  <a:pt x="120000" y="120000"/>
                </a:lnTo>
                <a:lnTo>
                  <a:pt x="120000" y="0"/>
                </a:lnTo>
                <a:lnTo>
                  <a:pt x="0" y="0"/>
                </a:lnTo>
                <a:lnTo>
                  <a:pt x="0" y="12000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9" name="Google Shape;479;p13"/>
          <p:cNvSpPr txBox="1"/>
          <p:nvPr/>
        </p:nvSpPr>
        <p:spPr>
          <a:xfrm>
            <a:off x="5599938" y="2726309"/>
            <a:ext cx="923925" cy="44894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lang="en-US" sz="1400">
                <a:solidFill>
                  <a:srgbClr val="FFFFFF"/>
                </a:solidFill>
                <a:latin typeface="Calibri"/>
                <a:ea typeface="Calibri"/>
                <a:cs typeface="Calibri"/>
                <a:sym typeface="Calibri"/>
              </a:rPr>
              <a:t>Conroe</a:t>
            </a:r>
            <a:r>
              <a:rPr b="0" baseline="30000" lang="en-US" sz="1350">
                <a:solidFill>
                  <a:srgbClr val="FFFFFF"/>
                </a:solidFill>
                <a:latin typeface="Calibri"/>
                <a:ea typeface="Calibri"/>
                <a:cs typeface="Calibri"/>
                <a:sym typeface="Calibri"/>
              </a:rPr>
              <a:t>(3)</a:t>
            </a:r>
            <a:endParaRPr baseline="30000" sz="1350">
              <a:latin typeface="Calibri"/>
              <a:ea typeface="Calibri"/>
              <a:cs typeface="Calibri"/>
              <a:sym typeface="Calibri"/>
            </a:endParaRPr>
          </a:p>
          <a:p>
            <a:pPr indent="0" lvl="0" marL="0" marR="0" rtl="0" algn="ctr">
              <a:lnSpc>
                <a:spcPct val="100000"/>
              </a:lnSpc>
              <a:spcBef>
                <a:spcPts val="0"/>
              </a:spcBef>
              <a:spcAft>
                <a:spcPts val="0"/>
              </a:spcAft>
              <a:buNone/>
            </a:pPr>
            <a:r>
              <a:rPr b="0" lang="en-US" sz="1400">
                <a:solidFill>
                  <a:srgbClr val="FFFFFF"/>
                </a:solidFill>
                <a:latin typeface="Calibri"/>
                <a:ea typeface="Calibri"/>
                <a:cs typeface="Calibri"/>
                <a:sym typeface="Calibri"/>
              </a:rPr>
              <a:t>130 MMBbls</a:t>
            </a:r>
            <a:endParaRPr sz="1400">
              <a:latin typeface="Calibri"/>
              <a:ea typeface="Calibri"/>
              <a:cs typeface="Calibri"/>
              <a:sym typeface="Calibri"/>
            </a:endParaRPr>
          </a:p>
        </p:txBody>
      </p:sp>
      <p:sp>
        <p:nvSpPr>
          <p:cNvPr id="480" name="Google Shape;480;p13"/>
          <p:cNvSpPr txBox="1"/>
          <p:nvPr/>
        </p:nvSpPr>
        <p:spPr>
          <a:xfrm>
            <a:off x="5827521" y="5234178"/>
            <a:ext cx="573405" cy="14033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800">
                <a:solidFill>
                  <a:srgbClr val="3B220F"/>
                </a:solidFill>
                <a:latin typeface="Calibri"/>
                <a:ea typeface="Calibri"/>
                <a:cs typeface="Calibri"/>
                <a:sym typeface="Calibri"/>
              </a:rPr>
              <a:t>Oyster Bayou</a:t>
            </a:r>
            <a:endParaRPr sz="800">
              <a:latin typeface="Calibri"/>
              <a:ea typeface="Calibri"/>
              <a:cs typeface="Calibri"/>
              <a:sym typeface="Calibri"/>
            </a:endParaRPr>
          </a:p>
        </p:txBody>
      </p:sp>
      <p:sp>
        <p:nvSpPr>
          <p:cNvPr id="481" name="Google Shape;481;p13"/>
          <p:cNvSpPr/>
          <p:nvPr/>
        </p:nvSpPr>
        <p:spPr>
          <a:xfrm>
            <a:off x="10398252" y="3770376"/>
            <a:ext cx="1247140" cy="480059"/>
          </a:xfrm>
          <a:custGeom>
            <a:rect b="b" l="l" r="r" t="t"/>
            <a:pathLst>
              <a:path extrusionOk="0" h="120000" w="120000">
                <a:moveTo>
                  <a:pt x="0" y="120000"/>
                </a:moveTo>
                <a:lnTo>
                  <a:pt x="119951" y="120000"/>
                </a:lnTo>
                <a:lnTo>
                  <a:pt x="119951" y="0"/>
                </a:lnTo>
                <a:lnTo>
                  <a:pt x="0" y="0"/>
                </a:lnTo>
                <a:lnTo>
                  <a:pt x="0" y="12000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2" name="Google Shape;482;p13"/>
          <p:cNvSpPr txBox="1"/>
          <p:nvPr/>
        </p:nvSpPr>
        <p:spPr>
          <a:xfrm>
            <a:off x="10560811" y="3786123"/>
            <a:ext cx="925194" cy="448945"/>
          </a:xfrm>
          <a:prstGeom prst="rect">
            <a:avLst/>
          </a:prstGeom>
          <a:noFill/>
          <a:ln>
            <a:noFill/>
          </a:ln>
        </p:spPr>
        <p:txBody>
          <a:bodyPr anchorCtr="0" anchor="t" bIns="0" lIns="0" spcFirstLastPara="1" rIns="0" wrap="square" tIns="0">
            <a:noAutofit/>
          </a:bodyPr>
          <a:lstStyle/>
          <a:p>
            <a:pPr indent="-58419" lvl="0" marL="58419" marR="5080" rtl="0" algn="l">
              <a:lnSpc>
                <a:spcPct val="100000"/>
              </a:lnSpc>
              <a:spcBef>
                <a:spcPts val="0"/>
              </a:spcBef>
              <a:spcAft>
                <a:spcPts val="0"/>
              </a:spcAft>
              <a:buNone/>
            </a:pPr>
            <a:r>
              <a:rPr b="0" lang="en-US" sz="1400">
                <a:solidFill>
                  <a:srgbClr val="FFFFFF"/>
                </a:solidFill>
                <a:latin typeface="Calibri"/>
                <a:ea typeface="Calibri"/>
                <a:cs typeface="Calibri"/>
                <a:sym typeface="Calibri"/>
              </a:rPr>
              <a:t>Heidelberg</a:t>
            </a:r>
            <a:r>
              <a:rPr b="0" baseline="30000" lang="en-US" sz="1350">
                <a:solidFill>
                  <a:srgbClr val="FFFFFF"/>
                </a:solidFill>
                <a:latin typeface="Calibri"/>
                <a:ea typeface="Calibri"/>
                <a:cs typeface="Calibri"/>
                <a:sym typeface="Calibri"/>
              </a:rPr>
              <a:t>(3)  </a:t>
            </a:r>
            <a:r>
              <a:rPr b="0" lang="en-US" sz="1400">
                <a:solidFill>
                  <a:srgbClr val="FFFFFF"/>
                </a:solidFill>
                <a:latin typeface="Calibri"/>
                <a:ea typeface="Calibri"/>
                <a:cs typeface="Calibri"/>
                <a:sym typeface="Calibri"/>
              </a:rPr>
              <a:t>30 MMBbls</a:t>
            </a:r>
            <a:endParaRPr sz="1400">
              <a:latin typeface="Calibri"/>
              <a:ea typeface="Calibri"/>
              <a:cs typeface="Calibri"/>
              <a:sym typeface="Calibri"/>
            </a:endParaRPr>
          </a:p>
        </p:txBody>
      </p:sp>
      <p:sp>
        <p:nvSpPr>
          <p:cNvPr id="483" name="Google Shape;483;p13"/>
          <p:cNvSpPr/>
          <p:nvPr/>
        </p:nvSpPr>
        <p:spPr>
          <a:xfrm>
            <a:off x="7085076" y="3130295"/>
            <a:ext cx="749935" cy="152400"/>
          </a:xfrm>
          <a:custGeom>
            <a:rect b="b" l="l" r="r" t="t"/>
            <a:pathLst>
              <a:path extrusionOk="0" h="120000" w="120000">
                <a:moveTo>
                  <a:pt x="0" y="120000"/>
                </a:moveTo>
                <a:lnTo>
                  <a:pt x="119979" y="120000"/>
                </a:lnTo>
                <a:lnTo>
                  <a:pt x="119979"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4" name="Google Shape;484;p13"/>
          <p:cNvSpPr/>
          <p:nvPr/>
        </p:nvSpPr>
        <p:spPr>
          <a:xfrm>
            <a:off x="3630167" y="1601724"/>
            <a:ext cx="660400" cy="338455"/>
          </a:xfrm>
          <a:custGeom>
            <a:rect b="b" l="l" r="r" t="t"/>
            <a:pathLst>
              <a:path extrusionOk="0" h="120000" w="120000">
                <a:moveTo>
                  <a:pt x="0" y="119954"/>
                </a:moveTo>
                <a:lnTo>
                  <a:pt x="119907" y="119954"/>
                </a:lnTo>
                <a:lnTo>
                  <a:pt x="119907" y="0"/>
                </a:lnTo>
                <a:lnTo>
                  <a:pt x="0" y="0"/>
                </a:lnTo>
                <a:lnTo>
                  <a:pt x="0" y="11995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5" name="Google Shape;485;p13"/>
          <p:cNvSpPr txBox="1"/>
          <p:nvPr/>
        </p:nvSpPr>
        <p:spPr>
          <a:xfrm>
            <a:off x="3847846" y="1635633"/>
            <a:ext cx="224154"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latin typeface="Calibri"/>
                <a:ea typeface="Calibri"/>
                <a:cs typeface="Calibri"/>
                <a:sym typeface="Calibri"/>
              </a:rPr>
              <a:t>TX</a:t>
            </a:r>
            <a:endParaRPr sz="1600">
              <a:latin typeface="Calibri"/>
              <a:ea typeface="Calibri"/>
              <a:cs typeface="Calibri"/>
              <a:sym typeface="Calibri"/>
            </a:endParaRPr>
          </a:p>
        </p:txBody>
      </p:sp>
      <p:sp>
        <p:nvSpPr>
          <p:cNvPr id="486" name="Google Shape;486;p13"/>
          <p:cNvSpPr txBox="1"/>
          <p:nvPr/>
        </p:nvSpPr>
        <p:spPr>
          <a:xfrm>
            <a:off x="7444231" y="2185542"/>
            <a:ext cx="225425"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latin typeface="Calibri"/>
                <a:ea typeface="Calibri"/>
                <a:cs typeface="Calibri"/>
                <a:sym typeface="Calibri"/>
              </a:rPr>
              <a:t>LA</a:t>
            </a:r>
            <a:endParaRPr sz="1600">
              <a:latin typeface="Calibri"/>
              <a:ea typeface="Calibri"/>
              <a:cs typeface="Calibri"/>
              <a:sym typeface="Calibri"/>
            </a:endParaRPr>
          </a:p>
        </p:txBody>
      </p:sp>
      <p:sp>
        <p:nvSpPr>
          <p:cNvPr id="487" name="Google Shape;487;p13"/>
          <p:cNvSpPr/>
          <p:nvPr/>
        </p:nvSpPr>
        <p:spPr>
          <a:xfrm>
            <a:off x="10652759" y="3415284"/>
            <a:ext cx="474345" cy="338455"/>
          </a:xfrm>
          <a:custGeom>
            <a:rect b="b" l="l" r="r" t="t"/>
            <a:pathLst>
              <a:path extrusionOk="0" h="120000" w="120000">
                <a:moveTo>
                  <a:pt x="0" y="119954"/>
                </a:moveTo>
                <a:lnTo>
                  <a:pt x="119903" y="119954"/>
                </a:lnTo>
                <a:lnTo>
                  <a:pt x="119903" y="0"/>
                </a:lnTo>
                <a:lnTo>
                  <a:pt x="0" y="0"/>
                </a:lnTo>
                <a:lnTo>
                  <a:pt x="0" y="11995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8" name="Google Shape;488;p13"/>
          <p:cNvSpPr txBox="1"/>
          <p:nvPr/>
        </p:nvSpPr>
        <p:spPr>
          <a:xfrm>
            <a:off x="10733023" y="3448304"/>
            <a:ext cx="287655"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latin typeface="Calibri"/>
                <a:ea typeface="Calibri"/>
                <a:cs typeface="Calibri"/>
                <a:sym typeface="Calibri"/>
              </a:rPr>
              <a:t>MS</a:t>
            </a:r>
            <a:endParaRPr sz="1600">
              <a:latin typeface="Calibri"/>
              <a:ea typeface="Calibri"/>
              <a:cs typeface="Calibri"/>
              <a:sym typeface="Calibri"/>
            </a:endParaRPr>
          </a:p>
        </p:txBody>
      </p:sp>
      <p:sp>
        <p:nvSpPr>
          <p:cNvPr id="489" name="Google Shape;489;p13"/>
          <p:cNvSpPr/>
          <p:nvPr/>
        </p:nvSpPr>
        <p:spPr>
          <a:xfrm>
            <a:off x="11678411" y="1744979"/>
            <a:ext cx="433070" cy="338455"/>
          </a:xfrm>
          <a:custGeom>
            <a:rect b="b" l="l" r="r" t="t"/>
            <a:pathLst>
              <a:path extrusionOk="0" h="120000" w="120000">
                <a:moveTo>
                  <a:pt x="0" y="119954"/>
                </a:moveTo>
                <a:lnTo>
                  <a:pt x="119929" y="119954"/>
                </a:lnTo>
                <a:lnTo>
                  <a:pt x="119929" y="0"/>
                </a:lnTo>
                <a:lnTo>
                  <a:pt x="0" y="0"/>
                </a:lnTo>
                <a:lnTo>
                  <a:pt x="0" y="11995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0" name="Google Shape;490;p13"/>
          <p:cNvSpPr txBox="1"/>
          <p:nvPr/>
        </p:nvSpPr>
        <p:spPr>
          <a:xfrm>
            <a:off x="11759310" y="1778253"/>
            <a:ext cx="224790"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latin typeface="Calibri"/>
                <a:ea typeface="Calibri"/>
                <a:cs typeface="Calibri"/>
                <a:sym typeface="Calibri"/>
              </a:rPr>
              <a:t>AL</a:t>
            </a:r>
            <a:endParaRPr sz="1600">
              <a:latin typeface="Calibri"/>
              <a:ea typeface="Calibri"/>
              <a:cs typeface="Calibri"/>
              <a:sym typeface="Calibri"/>
            </a:endParaRPr>
          </a:p>
        </p:txBody>
      </p:sp>
      <p:sp>
        <p:nvSpPr>
          <p:cNvPr id="491" name="Google Shape;491;p13"/>
          <p:cNvSpPr/>
          <p:nvPr/>
        </p:nvSpPr>
        <p:spPr>
          <a:xfrm>
            <a:off x="11021568" y="2788920"/>
            <a:ext cx="42545" cy="981710"/>
          </a:xfrm>
          <a:custGeom>
            <a:rect b="b" l="l" r="r" t="t"/>
            <a:pathLst>
              <a:path extrusionOk="0" h="120000" w="120000">
                <a:moveTo>
                  <a:pt x="0" y="119937"/>
                </a:moveTo>
                <a:lnTo>
                  <a:pt x="119280" y="0"/>
                </a:lnTo>
              </a:path>
            </a:pathLst>
          </a:custGeom>
          <a:noFill/>
          <a:ln cap="flat" cmpd="sng" w="9525">
            <a:solidFill>
              <a:srgbClr val="5B9BD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2" name="Google Shape;492;p13"/>
          <p:cNvSpPr/>
          <p:nvPr/>
        </p:nvSpPr>
        <p:spPr>
          <a:xfrm>
            <a:off x="4123944" y="1677923"/>
            <a:ext cx="405765" cy="182880"/>
          </a:xfrm>
          <a:custGeom>
            <a:rect b="b" l="l" r="r" t="t"/>
            <a:pathLst>
              <a:path extrusionOk="0" h="120000" w="120000">
                <a:moveTo>
                  <a:pt x="0" y="119999"/>
                </a:moveTo>
                <a:lnTo>
                  <a:pt x="119887" y="119999"/>
                </a:lnTo>
                <a:lnTo>
                  <a:pt x="119887" y="0"/>
                </a:lnTo>
                <a:lnTo>
                  <a:pt x="0" y="0"/>
                </a:lnTo>
                <a:lnTo>
                  <a:pt x="0" y="119999"/>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3" name="Google Shape;493;p13"/>
          <p:cNvSpPr/>
          <p:nvPr/>
        </p:nvSpPr>
        <p:spPr>
          <a:xfrm>
            <a:off x="6451091" y="1693164"/>
            <a:ext cx="109855" cy="105410"/>
          </a:xfrm>
          <a:custGeom>
            <a:rect b="b" l="l" r="r" t="t"/>
            <a:pathLst>
              <a:path extrusionOk="0" h="120000" w="120000">
                <a:moveTo>
                  <a:pt x="59930" y="0"/>
                </a:moveTo>
                <a:lnTo>
                  <a:pt x="36578" y="4695"/>
                </a:lnTo>
                <a:lnTo>
                  <a:pt x="17531" y="17511"/>
                </a:lnTo>
                <a:lnTo>
                  <a:pt x="4701" y="36535"/>
                </a:lnTo>
                <a:lnTo>
                  <a:pt x="0" y="59854"/>
                </a:lnTo>
                <a:lnTo>
                  <a:pt x="4701" y="83174"/>
                </a:lnTo>
                <a:lnTo>
                  <a:pt x="17531" y="102198"/>
                </a:lnTo>
                <a:lnTo>
                  <a:pt x="36578" y="115013"/>
                </a:lnTo>
                <a:lnTo>
                  <a:pt x="59930" y="119710"/>
                </a:lnTo>
                <a:lnTo>
                  <a:pt x="83282" y="115013"/>
                </a:lnTo>
                <a:lnTo>
                  <a:pt x="102330" y="102198"/>
                </a:lnTo>
                <a:lnTo>
                  <a:pt x="115159" y="83174"/>
                </a:lnTo>
                <a:lnTo>
                  <a:pt x="119862" y="59854"/>
                </a:lnTo>
                <a:lnTo>
                  <a:pt x="115159" y="36535"/>
                </a:lnTo>
                <a:lnTo>
                  <a:pt x="102330" y="17511"/>
                </a:lnTo>
                <a:lnTo>
                  <a:pt x="83282" y="4695"/>
                </a:lnTo>
                <a:lnTo>
                  <a:pt x="59930" y="0"/>
                </a:lnTo>
                <a:close/>
              </a:path>
            </a:pathLst>
          </a:custGeom>
          <a:solidFill>
            <a:srgbClr val="9AEAA1">
              <a:alpha val="59607"/>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4" name="Google Shape;494;p13"/>
          <p:cNvSpPr/>
          <p:nvPr/>
        </p:nvSpPr>
        <p:spPr>
          <a:xfrm>
            <a:off x="6451091" y="1693164"/>
            <a:ext cx="109855" cy="105410"/>
          </a:xfrm>
          <a:custGeom>
            <a:rect b="b" l="l" r="r" t="t"/>
            <a:pathLst>
              <a:path extrusionOk="0" h="120000" w="120000">
                <a:moveTo>
                  <a:pt x="0" y="59854"/>
                </a:moveTo>
                <a:lnTo>
                  <a:pt x="4701" y="36535"/>
                </a:lnTo>
                <a:lnTo>
                  <a:pt x="17531" y="17511"/>
                </a:lnTo>
                <a:lnTo>
                  <a:pt x="36578" y="4695"/>
                </a:lnTo>
                <a:lnTo>
                  <a:pt x="59930" y="0"/>
                </a:lnTo>
                <a:lnTo>
                  <a:pt x="83282" y="4695"/>
                </a:lnTo>
                <a:lnTo>
                  <a:pt x="102330" y="17511"/>
                </a:lnTo>
                <a:lnTo>
                  <a:pt x="115159" y="36535"/>
                </a:lnTo>
                <a:lnTo>
                  <a:pt x="119862" y="59854"/>
                </a:lnTo>
                <a:lnTo>
                  <a:pt x="115159" y="83174"/>
                </a:lnTo>
                <a:lnTo>
                  <a:pt x="102330" y="102198"/>
                </a:lnTo>
                <a:lnTo>
                  <a:pt x="83282" y="115013"/>
                </a:lnTo>
                <a:lnTo>
                  <a:pt x="59930" y="119710"/>
                </a:lnTo>
                <a:lnTo>
                  <a:pt x="36578" y="115013"/>
                </a:lnTo>
                <a:lnTo>
                  <a:pt x="17531" y="102198"/>
                </a:lnTo>
                <a:lnTo>
                  <a:pt x="4701" y="83174"/>
                </a:lnTo>
                <a:lnTo>
                  <a:pt x="0" y="59854"/>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5" name="Google Shape;495;p13"/>
          <p:cNvSpPr/>
          <p:nvPr/>
        </p:nvSpPr>
        <p:spPr>
          <a:xfrm>
            <a:off x="5446776" y="1621536"/>
            <a:ext cx="271272" cy="17678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6" name="Google Shape;496;p13"/>
          <p:cNvSpPr/>
          <p:nvPr/>
        </p:nvSpPr>
        <p:spPr>
          <a:xfrm>
            <a:off x="4937759" y="1330452"/>
            <a:ext cx="272796" cy="16459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7" name="Google Shape;497;p13"/>
          <p:cNvSpPr/>
          <p:nvPr/>
        </p:nvSpPr>
        <p:spPr>
          <a:xfrm>
            <a:off x="5881115" y="1225296"/>
            <a:ext cx="248412" cy="333755"/>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8" name="Google Shape;498;p13"/>
          <p:cNvSpPr/>
          <p:nvPr/>
        </p:nvSpPr>
        <p:spPr>
          <a:xfrm>
            <a:off x="8939783" y="1581911"/>
            <a:ext cx="405765" cy="182880"/>
          </a:xfrm>
          <a:custGeom>
            <a:rect b="b" l="l" r="r" t="t"/>
            <a:pathLst>
              <a:path extrusionOk="0" h="120000" w="120000">
                <a:moveTo>
                  <a:pt x="0" y="119999"/>
                </a:moveTo>
                <a:lnTo>
                  <a:pt x="119887" y="119999"/>
                </a:lnTo>
                <a:lnTo>
                  <a:pt x="119887" y="0"/>
                </a:lnTo>
                <a:lnTo>
                  <a:pt x="0" y="0"/>
                </a:lnTo>
                <a:lnTo>
                  <a:pt x="0" y="119999"/>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9" name="Google Shape;499;p13"/>
          <p:cNvSpPr/>
          <p:nvPr/>
        </p:nvSpPr>
        <p:spPr>
          <a:xfrm>
            <a:off x="0" y="891539"/>
            <a:ext cx="3142615" cy="5966460"/>
          </a:xfrm>
          <a:custGeom>
            <a:rect b="b" l="l" r="r" t="t"/>
            <a:pathLst>
              <a:path extrusionOk="0" h="120000" w="120000">
                <a:moveTo>
                  <a:pt x="119995" y="119999"/>
                </a:moveTo>
                <a:lnTo>
                  <a:pt x="119995" y="0"/>
                </a:lnTo>
                <a:lnTo>
                  <a:pt x="0" y="0"/>
                </a:lnTo>
                <a:lnTo>
                  <a:pt x="0" y="119999"/>
                </a:lnTo>
                <a:lnTo>
                  <a:pt x="119995" y="119999"/>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00" name="Google Shape;500;p13"/>
          <p:cNvSpPr/>
          <p:nvPr/>
        </p:nvSpPr>
        <p:spPr>
          <a:xfrm>
            <a:off x="332231" y="4023359"/>
            <a:ext cx="91440" cy="91440"/>
          </a:xfrm>
          <a:custGeom>
            <a:rect b="b" l="l" r="r" t="t"/>
            <a:pathLst>
              <a:path extrusionOk="0" h="120000" w="120000">
                <a:moveTo>
                  <a:pt x="0" y="59999"/>
                </a:moveTo>
                <a:lnTo>
                  <a:pt x="4715" y="36632"/>
                </a:lnTo>
                <a:lnTo>
                  <a:pt x="17574" y="17561"/>
                </a:lnTo>
                <a:lnTo>
                  <a:pt x="36645" y="4710"/>
                </a:lnTo>
                <a:lnTo>
                  <a:pt x="60000" y="0"/>
                </a:lnTo>
                <a:lnTo>
                  <a:pt x="83353" y="4710"/>
                </a:lnTo>
                <a:lnTo>
                  <a:pt x="102423" y="17561"/>
                </a:lnTo>
                <a:lnTo>
                  <a:pt x="115283" y="36632"/>
                </a:lnTo>
                <a:lnTo>
                  <a:pt x="119998" y="59999"/>
                </a:lnTo>
                <a:lnTo>
                  <a:pt x="115283" y="83367"/>
                </a:lnTo>
                <a:lnTo>
                  <a:pt x="102423" y="102438"/>
                </a:lnTo>
                <a:lnTo>
                  <a:pt x="83353" y="115289"/>
                </a:lnTo>
                <a:lnTo>
                  <a:pt x="60000" y="120000"/>
                </a:lnTo>
                <a:lnTo>
                  <a:pt x="36645" y="115289"/>
                </a:lnTo>
                <a:lnTo>
                  <a:pt x="17574" y="102438"/>
                </a:lnTo>
                <a:lnTo>
                  <a:pt x="4715" y="83367"/>
                </a:lnTo>
                <a:lnTo>
                  <a:pt x="0" y="59999"/>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01" name="Google Shape;501;p13"/>
          <p:cNvSpPr/>
          <p:nvPr/>
        </p:nvSpPr>
        <p:spPr>
          <a:xfrm>
            <a:off x="286511" y="4343400"/>
            <a:ext cx="182880" cy="182880"/>
          </a:xfrm>
          <a:custGeom>
            <a:rect b="b" l="l" r="r" t="t"/>
            <a:pathLst>
              <a:path extrusionOk="0" h="120000" w="120000">
                <a:moveTo>
                  <a:pt x="0" y="59999"/>
                </a:moveTo>
                <a:lnTo>
                  <a:pt x="4715" y="36632"/>
                </a:lnTo>
                <a:lnTo>
                  <a:pt x="17574" y="17562"/>
                </a:lnTo>
                <a:lnTo>
                  <a:pt x="36646" y="4710"/>
                </a:lnTo>
                <a:lnTo>
                  <a:pt x="60000" y="0"/>
                </a:lnTo>
                <a:lnTo>
                  <a:pt x="83353" y="4710"/>
                </a:lnTo>
                <a:lnTo>
                  <a:pt x="102425" y="17562"/>
                </a:lnTo>
                <a:lnTo>
                  <a:pt x="115284" y="36632"/>
                </a:lnTo>
                <a:lnTo>
                  <a:pt x="120000" y="59999"/>
                </a:lnTo>
                <a:lnTo>
                  <a:pt x="115284" y="83367"/>
                </a:lnTo>
                <a:lnTo>
                  <a:pt x="102425" y="102437"/>
                </a:lnTo>
                <a:lnTo>
                  <a:pt x="83353" y="115289"/>
                </a:lnTo>
                <a:lnTo>
                  <a:pt x="60000" y="120000"/>
                </a:lnTo>
                <a:lnTo>
                  <a:pt x="36646" y="115289"/>
                </a:lnTo>
                <a:lnTo>
                  <a:pt x="17574" y="102437"/>
                </a:lnTo>
                <a:lnTo>
                  <a:pt x="4715" y="83367"/>
                </a:lnTo>
                <a:lnTo>
                  <a:pt x="0" y="59999"/>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02" name="Google Shape;502;p13"/>
          <p:cNvSpPr/>
          <p:nvPr/>
        </p:nvSpPr>
        <p:spPr>
          <a:xfrm>
            <a:off x="309372" y="4160520"/>
            <a:ext cx="137160" cy="137160"/>
          </a:xfrm>
          <a:custGeom>
            <a:rect b="b" l="l" r="r" t="t"/>
            <a:pathLst>
              <a:path extrusionOk="0" h="120000" w="120000">
                <a:moveTo>
                  <a:pt x="0" y="59999"/>
                </a:moveTo>
                <a:lnTo>
                  <a:pt x="4714" y="36656"/>
                </a:lnTo>
                <a:lnTo>
                  <a:pt x="17574" y="17582"/>
                </a:lnTo>
                <a:lnTo>
                  <a:pt x="36646" y="4718"/>
                </a:lnTo>
                <a:lnTo>
                  <a:pt x="60000" y="0"/>
                </a:lnTo>
                <a:lnTo>
                  <a:pt x="83353" y="4718"/>
                </a:lnTo>
                <a:lnTo>
                  <a:pt x="102425" y="17582"/>
                </a:lnTo>
                <a:lnTo>
                  <a:pt x="115285" y="36656"/>
                </a:lnTo>
                <a:lnTo>
                  <a:pt x="120000" y="59999"/>
                </a:lnTo>
                <a:lnTo>
                  <a:pt x="115285" y="83342"/>
                </a:lnTo>
                <a:lnTo>
                  <a:pt x="102425" y="102416"/>
                </a:lnTo>
                <a:lnTo>
                  <a:pt x="83353" y="115280"/>
                </a:lnTo>
                <a:lnTo>
                  <a:pt x="60000" y="119999"/>
                </a:lnTo>
                <a:lnTo>
                  <a:pt x="36646" y="115280"/>
                </a:lnTo>
                <a:lnTo>
                  <a:pt x="17574" y="102416"/>
                </a:lnTo>
                <a:lnTo>
                  <a:pt x="4714" y="83342"/>
                </a:lnTo>
                <a:lnTo>
                  <a:pt x="0" y="59999"/>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03" name="Google Shape;503;p13"/>
          <p:cNvSpPr/>
          <p:nvPr/>
        </p:nvSpPr>
        <p:spPr>
          <a:xfrm>
            <a:off x="306324" y="4898135"/>
            <a:ext cx="137160" cy="137160"/>
          </a:xfrm>
          <a:custGeom>
            <a:rect b="b" l="l" r="r" t="t"/>
            <a:pathLst>
              <a:path extrusionOk="0" h="120000" w="120000">
                <a:moveTo>
                  <a:pt x="0" y="120000"/>
                </a:moveTo>
                <a:lnTo>
                  <a:pt x="120000" y="120000"/>
                </a:lnTo>
                <a:lnTo>
                  <a:pt x="120000" y="0"/>
                </a:lnTo>
                <a:lnTo>
                  <a:pt x="0" y="0"/>
                </a:lnTo>
                <a:lnTo>
                  <a:pt x="0" y="120000"/>
                </a:lnTo>
                <a:close/>
              </a:path>
            </a:pathLst>
          </a:custGeom>
          <a:solidFill>
            <a:srgbClr val="9AEAA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04" name="Google Shape;504;p13"/>
          <p:cNvSpPr/>
          <p:nvPr/>
        </p:nvSpPr>
        <p:spPr>
          <a:xfrm>
            <a:off x="306324" y="4898135"/>
            <a:ext cx="137160" cy="13716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05" name="Google Shape;505;p13"/>
          <p:cNvSpPr/>
          <p:nvPr/>
        </p:nvSpPr>
        <p:spPr>
          <a:xfrm>
            <a:off x="306324" y="4578096"/>
            <a:ext cx="137160" cy="137160"/>
          </a:xfrm>
          <a:custGeom>
            <a:rect b="b" l="l" r="r" t="t"/>
            <a:pathLst>
              <a:path extrusionOk="0" h="120000" w="120000">
                <a:moveTo>
                  <a:pt x="0" y="119999"/>
                </a:moveTo>
                <a:lnTo>
                  <a:pt x="120000" y="119999"/>
                </a:lnTo>
                <a:lnTo>
                  <a:pt x="120000" y="0"/>
                </a:lnTo>
                <a:lnTo>
                  <a:pt x="0" y="0"/>
                </a:lnTo>
                <a:lnTo>
                  <a:pt x="0" y="119999"/>
                </a:lnTo>
                <a:close/>
              </a:path>
            </a:pathLst>
          </a:custGeom>
          <a:solidFill>
            <a:srgbClr val="0093D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06" name="Google Shape;506;p13"/>
          <p:cNvSpPr/>
          <p:nvPr/>
        </p:nvSpPr>
        <p:spPr>
          <a:xfrm>
            <a:off x="306324" y="4578096"/>
            <a:ext cx="137160" cy="137160"/>
          </a:xfrm>
          <a:custGeom>
            <a:rect b="b" l="l" r="r" t="t"/>
            <a:pathLst>
              <a:path extrusionOk="0" h="120000" w="120000">
                <a:moveTo>
                  <a:pt x="0" y="119999"/>
                </a:moveTo>
                <a:lnTo>
                  <a:pt x="120000" y="119999"/>
                </a:lnTo>
                <a:lnTo>
                  <a:pt x="120000" y="0"/>
                </a:lnTo>
                <a:lnTo>
                  <a:pt x="0" y="0"/>
                </a:lnTo>
                <a:lnTo>
                  <a:pt x="0" y="119999"/>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07" name="Google Shape;507;p13"/>
          <p:cNvSpPr/>
          <p:nvPr/>
        </p:nvSpPr>
        <p:spPr>
          <a:xfrm>
            <a:off x="306324" y="4738115"/>
            <a:ext cx="137160" cy="137160"/>
          </a:xfrm>
          <a:custGeom>
            <a:rect b="b" l="l" r="r" t="t"/>
            <a:pathLst>
              <a:path extrusionOk="0" h="120000" w="120000">
                <a:moveTo>
                  <a:pt x="0" y="120000"/>
                </a:moveTo>
                <a:lnTo>
                  <a:pt x="120000" y="120000"/>
                </a:lnTo>
                <a:lnTo>
                  <a:pt x="120000" y="0"/>
                </a:lnTo>
                <a:lnTo>
                  <a:pt x="0" y="0"/>
                </a:lnTo>
                <a:lnTo>
                  <a:pt x="0" y="120000"/>
                </a:lnTo>
                <a:close/>
              </a:path>
            </a:pathLst>
          </a:custGeom>
          <a:solidFill>
            <a:srgbClr val="FF993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08" name="Google Shape;508;p13"/>
          <p:cNvSpPr/>
          <p:nvPr/>
        </p:nvSpPr>
        <p:spPr>
          <a:xfrm>
            <a:off x="306324" y="4738115"/>
            <a:ext cx="137160" cy="13716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09" name="Google Shape;509;p13"/>
          <p:cNvSpPr txBox="1"/>
          <p:nvPr/>
        </p:nvSpPr>
        <p:spPr>
          <a:xfrm>
            <a:off x="224434" y="3819270"/>
            <a:ext cx="2441575" cy="1240155"/>
          </a:xfrm>
          <a:prstGeom prst="rect">
            <a:avLst/>
          </a:prstGeom>
          <a:noFill/>
          <a:ln>
            <a:noFill/>
          </a:ln>
        </p:spPr>
        <p:txBody>
          <a:bodyPr anchorCtr="0" anchor="t" bIns="0" lIns="0" spcFirstLastPara="1" rIns="0" wrap="square" tIns="0">
            <a:noAutofit/>
          </a:bodyPr>
          <a:lstStyle/>
          <a:p>
            <a:pPr indent="0" lvl="0" marL="0" marR="1198880" rtl="0" algn="ctr">
              <a:lnSpc>
                <a:spcPct val="100000"/>
              </a:lnSpc>
              <a:spcBef>
                <a:spcPts val="0"/>
              </a:spcBef>
              <a:spcAft>
                <a:spcPts val="0"/>
              </a:spcAft>
              <a:buNone/>
            </a:pPr>
            <a:r>
              <a:rPr b="0" lang="en-US" sz="1050" u="sng">
                <a:solidFill>
                  <a:srgbClr val="00467C"/>
                </a:solidFill>
                <a:latin typeface="Calibri"/>
                <a:ea typeface="Calibri"/>
                <a:cs typeface="Calibri"/>
                <a:sym typeface="Calibri"/>
              </a:rPr>
              <a:t>Cumulative Production</a:t>
            </a:r>
            <a:endParaRPr sz="1050">
              <a:latin typeface="Calibri"/>
              <a:ea typeface="Calibri"/>
              <a:cs typeface="Calibri"/>
              <a:sym typeface="Calibri"/>
            </a:endParaRPr>
          </a:p>
          <a:p>
            <a:pPr indent="-11429" lvl="0" marL="303530" marR="0" rtl="0" algn="l">
              <a:lnSpc>
                <a:spcPct val="100000"/>
              </a:lnSpc>
              <a:spcBef>
                <a:spcPts val="185"/>
              </a:spcBef>
              <a:spcAft>
                <a:spcPts val="0"/>
              </a:spcAft>
              <a:buNone/>
            </a:pPr>
            <a:r>
              <a:rPr b="0" lang="en-US" sz="900">
                <a:solidFill>
                  <a:srgbClr val="00467C"/>
                </a:solidFill>
                <a:latin typeface="Calibri"/>
                <a:ea typeface="Calibri"/>
                <a:cs typeface="Calibri"/>
                <a:sym typeface="Calibri"/>
              </a:rPr>
              <a:t>15 – 50 MMBOE</a:t>
            </a:r>
            <a:endParaRPr sz="900">
              <a:latin typeface="Calibri"/>
              <a:ea typeface="Calibri"/>
              <a:cs typeface="Calibri"/>
              <a:sym typeface="Calibri"/>
            </a:endParaRPr>
          </a:p>
          <a:p>
            <a:pPr indent="-11429" lvl="0" marL="303530" marR="0" rtl="0" algn="l">
              <a:lnSpc>
                <a:spcPct val="100000"/>
              </a:lnSpc>
              <a:spcBef>
                <a:spcPts val="215"/>
              </a:spcBef>
              <a:spcAft>
                <a:spcPts val="0"/>
              </a:spcAft>
              <a:buNone/>
            </a:pPr>
            <a:r>
              <a:rPr b="0" lang="en-US" sz="900">
                <a:solidFill>
                  <a:srgbClr val="00467C"/>
                </a:solidFill>
                <a:latin typeface="Calibri"/>
                <a:ea typeface="Calibri"/>
                <a:cs typeface="Calibri"/>
                <a:sym typeface="Calibri"/>
              </a:rPr>
              <a:t>50 – 100 MMBOE</a:t>
            </a:r>
            <a:endParaRPr sz="900">
              <a:latin typeface="Calibri"/>
              <a:ea typeface="Calibri"/>
              <a:cs typeface="Calibri"/>
              <a:sym typeface="Calibri"/>
            </a:endParaRPr>
          </a:p>
          <a:p>
            <a:pPr indent="-11429" lvl="0" marL="303530" marR="0" rtl="0" algn="l">
              <a:lnSpc>
                <a:spcPct val="100000"/>
              </a:lnSpc>
              <a:spcBef>
                <a:spcPts val="215"/>
              </a:spcBef>
              <a:spcAft>
                <a:spcPts val="0"/>
              </a:spcAft>
              <a:buNone/>
            </a:pPr>
            <a:r>
              <a:rPr b="0" lang="en-US" sz="900">
                <a:solidFill>
                  <a:srgbClr val="00467C"/>
                </a:solidFill>
                <a:latin typeface="Calibri"/>
                <a:ea typeface="Calibri"/>
                <a:cs typeface="Calibri"/>
                <a:sym typeface="Calibri"/>
              </a:rPr>
              <a:t>&gt; 100 MMBOE</a:t>
            </a:r>
            <a:endParaRPr sz="900">
              <a:latin typeface="Calibri"/>
              <a:ea typeface="Calibri"/>
              <a:cs typeface="Calibri"/>
              <a:sym typeface="Calibri"/>
            </a:endParaRPr>
          </a:p>
          <a:p>
            <a:pPr indent="-11429" lvl="0" marL="303530" marR="5080" rtl="0" algn="l">
              <a:lnSpc>
                <a:spcPct val="118500"/>
              </a:lnSpc>
              <a:spcBef>
                <a:spcPts val="520"/>
              </a:spcBef>
              <a:spcAft>
                <a:spcPts val="0"/>
              </a:spcAft>
              <a:buNone/>
            </a:pPr>
            <a:r>
              <a:rPr b="0" lang="en-US" sz="900">
                <a:solidFill>
                  <a:srgbClr val="00467C"/>
                </a:solidFill>
                <a:latin typeface="Calibri"/>
                <a:ea typeface="Calibri"/>
                <a:cs typeface="Calibri"/>
                <a:sym typeface="Calibri"/>
              </a:rPr>
              <a:t>Denbury Owned Fields – Current CO</a:t>
            </a:r>
            <a:r>
              <a:rPr b="0" baseline="-25000" lang="en-US" sz="900">
                <a:solidFill>
                  <a:srgbClr val="00467C"/>
                </a:solidFill>
                <a:latin typeface="Calibri"/>
                <a:ea typeface="Calibri"/>
                <a:cs typeface="Calibri"/>
                <a:sym typeface="Calibri"/>
              </a:rPr>
              <a:t>2 </a:t>
            </a:r>
            <a:r>
              <a:rPr b="0" lang="en-US" sz="900">
                <a:solidFill>
                  <a:srgbClr val="00467C"/>
                </a:solidFill>
                <a:latin typeface="Calibri"/>
                <a:ea typeface="Calibri"/>
                <a:cs typeface="Calibri"/>
                <a:sym typeface="Calibri"/>
              </a:rPr>
              <a:t>Floods  Denbury Owned Fields – Potential CO</a:t>
            </a:r>
            <a:r>
              <a:rPr b="0" baseline="-25000" lang="en-US" sz="900">
                <a:solidFill>
                  <a:srgbClr val="00467C"/>
                </a:solidFill>
                <a:latin typeface="Calibri"/>
                <a:ea typeface="Calibri"/>
                <a:cs typeface="Calibri"/>
                <a:sym typeface="Calibri"/>
              </a:rPr>
              <a:t>2 </a:t>
            </a:r>
            <a:r>
              <a:rPr b="0" lang="en-US" sz="900">
                <a:solidFill>
                  <a:srgbClr val="00467C"/>
                </a:solidFill>
                <a:latin typeface="Calibri"/>
                <a:ea typeface="Calibri"/>
                <a:cs typeface="Calibri"/>
                <a:sym typeface="Calibri"/>
              </a:rPr>
              <a:t>Floods  Fields Owned by Others – CO</a:t>
            </a:r>
            <a:r>
              <a:rPr b="0" baseline="-25000" lang="en-US" sz="900">
                <a:solidFill>
                  <a:srgbClr val="00467C"/>
                </a:solidFill>
                <a:latin typeface="Calibri"/>
                <a:ea typeface="Calibri"/>
                <a:cs typeface="Calibri"/>
                <a:sym typeface="Calibri"/>
              </a:rPr>
              <a:t>2  </a:t>
            </a:r>
            <a:r>
              <a:rPr b="0" lang="en-US" sz="900">
                <a:solidFill>
                  <a:srgbClr val="00467C"/>
                </a:solidFill>
                <a:latin typeface="Calibri"/>
                <a:ea typeface="Calibri"/>
                <a:cs typeface="Calibri"/>
                <a:sym typeface="Calibri"/>
              </a:rPr>
              <a:t>EOR Candidates</a:t>
            </a:r>
            <a:endParaRPr sz="900">
              <a:latin typeface="Calibri"/>
              <a:ea typeface="Calibri"/>
              <a:cs typeface="Calibri"/>
              <a:sym typeface="Calibri"/>
            </a:endParaRPr>
          </a:p>
        </p:txBody>
      </p:sp>
      <p:graphicFrame>
        <p:nvGraphicFramePr>
          <p:cNvPr id="510" name="Google Shape;510;p13"/>
          <p:cNvGraphicFramePr/>
          <p:nvPr/>
        </p:nvGraphicFramePr>
        <p:xfrm>
          <a:off x="326110" y="998474"/>
          <a:ext cx="3000000" cy="3000000"/>
        </p:xfrm>
        <a:graphic>
          <a:graphicData uri="http://schemas.openxmlformats.org/drawingml/2006/table">
            <a:tbl>
              <a:tblPr bandRow="1" firstRow="1">
                <a:noFill/>
                <a:tableStyleId>{E4D8673B-3A77-4B9D-A894-8CF66577AF22}</a:tableStyleId>
              </a:tblPr>
              <a:tblGrid>
                <a:gridCol w="1678400"/>
                <a:gridCol w="841175"/>
              </a:tblGrid>
              <a:tr h="324475">
                <a:tc gridSpan="2">
                  <a:txBody>
                    <a:bodyPr/>
                    <a:lstStyle/>
                    <a:p>
                      <a:pPr indent="0" lvl="0" marL="406400" marR="0" rtl="0" algn="l">
                        <a:lnSpc>
                          <a:spcPct val="100000"/>
                        </a:lnSpc>
                        <a:spcBef>
                          <a:spcPts val="0"/>
                        </a:spcBef>
                        <a:spcAft>
                          <a:spcPts val="0"/>
                        </a:spcAft>
                        <a:buNone/>
                      </a:pPr>
                      <a:r>
                        <a:rPr b="0" lang="en-US" sz="1600" u="none" cap="none" strike="noStrike">
                          <a:solidFill>
                            <a:srgbClr val="FFFFFF"/>
                          </a:solidFill>
                          <a:latin typeface="Calibri"/>
                          <a:ea typeface="Calibri"/>
                          <a:cs typeface="Calibri"/>
                          <a:sym typeface="Calibri"/>
                        </a:rPr>
                        <a:t>Reserves Summary</a:t>
                      </a:r>
                      <a:r>
                        <a:rPr b="0" baseline="30000" lang="en-US" sz="1575" u="none" cap="none" strike="noStrike">
                          <a:solidFill>
                            <a:srgbClr val="FFFFFF"/>
                          </a:solidFill>
                          <a:latin typeface="Calibri"/>
                          <a:ea typeface="Calibri"/>
                          <a:cs typeface="Calibri"/>
                          <a:sym typeface="Calibri"/>
                        </a:rPr>
                        <a:t>(1)</a:t>
                      </a:r>
                      <a:endParaRPr baseline="30000" sz="1575"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467C"/>
                    </a:solidFill>
                  </a:tcPr>
                </a:tc>
                <a:tc hMerge="1"/>
              </a:tr>
              <a:tr h="304800">
                <a:tc gridSpan="2">
                  <a:txBody>
                    <a:bodyPr/>
                    <a:lstStyle/>
                    <a:p>
                      <a:pPr indent="-635" lvl="0" marL="76835" marR="0" rtl="0" algn="l">
                        <a:lnSpc>
                          <a:spcPct val="100000"/>
                        </a:lnSpc>
                        <a:spcBef>
                          <a:spcPts val="0"/>
                        </a:spcBef>
                        <a:spcAft>
                          <a:spcPts val="0"/>
                        </a:spcAft>
                        <a:buNone/>
                      </a:pPr>
                      <a:r>
                        <a:rPr b="0" lang="en-US" sz="1400" u="none" cap="none" strike="noStrike">
                          <a:latin typeface="Calibri"/>
                          <a:ea typeface="Calibri"/>
                          <a:cs typeface="Calibri"/>
                          <a:sym typeface="Calibri"/>
                        </a:rPr>
                        <a:t>Tertiary Reserves:</a:t>
                      </a:r>
                      <a:endParaRPr sz="14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r>
              <a:tr h="304800">
                <a:tc>
                  <a:txBody>
                    <a:bodyPr/>
                    <a:lstStyle/>
                    <a:p>
                      <a:pPr indent="-3809" lvl="0" marL="359410" marR="0" rtl="0" algn="l">
                        <a:lnSpc>
                          <a:spcPct val="100000"/>
                        </a:lnSpc>
                        <a:spcBef>
                          <a:spcPts val="0"/>
                        </a:spcBef>
                        <a:spcAft>
                          <a:spcPts val="0"/>
                        </a:spcAft>
                        <a:buNone/>
                      </a:pPr>
                      <a:r>
                        <a:rPr b="0" lang="en-US" sz="1400" u="none" cap="none" strike="noStrike">
                          <a:latin typeface="Calibri"/>
                          <a:ea typeface="Calibri"/>
                          <a:cs typeface="Calibri"/>
                          <a:sym typeface="Calibri"/>
                        </a:rPr>
                        <a:t>Proved</a:t>
                      </a:r>
                      <a:endParaRPr sz="14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76835" rtl="0" algn="r">
                        <a:lnSpc>
                          <a:spcPct val="100000"/>
                        </a:lnSpc>
                        <a:spcBef>
                          <a:spcPts val="0"/>
                        </a:spcBef>
                        <a:spcAft>
                          <a:spcPts val="0"/>
                        </a:spcAft>
                        <a:buNone/>
                      </a:pPr>
                      <a:r>
                        <a:rPr b="0" lang="en-US" sz="1400" u="none" cap="none" strike="noStrike">
                          <a:latin typeface="Calibri"/>
                          <a:ea typeface="Calibri"/>
                          <a:cs typeface="Calibri"/>
                          <a:sym typeface="Calibri"/>
                        </a:rPr>
                        <a:t>130</a:t>
                      </a:r>
                      <a:endParaRPr sz="1400" u="none" cap="none" strike="noStrike">
                        <a:latin typeface="Calibri"/>
                        <a:ea typeface="Calibri"/>
                        <a:cs typeface="Calibri"/>
                        <a:sym typeface="Calibri"/>
                      </a:endParaRPr>
                    </a:p>
                  </a:txBody>
                  <a:tcPr marT="0" marB="0" marR="0" marL="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04800">
                <a:tc>
                  <a:txBody>
                    <a:bodyPr/>
                    <a:lstStyle/>
                    <a:p>
                      <a:pPr indent="-3809" lvl="0" marL="359410" marR="0" rtl="0" algn="l">
                        <a:lnSpc>
                          <a:spcPct val="100000"/>
                        </a:lnSpc>
                        <a:spcBef>
                          <a:spcPts val="0"/>
                        </a:spcBef>
                        <a:spcAft>
                          <a:spcPts val="0"/>
                        </a:spcAft>
                        <a:buNone/>
                      </a:pPr>
                      <a:r>
                        <a:rPr b="0" lang="en-US" sz="1400" u="none" cap="none" strike="noStrike">
                          <a:latin typeface="Calibri"/>
                          <a:ea typeface="Calibri"/>
                          <a:cs typeface="Calibri"/>
                          <a:sym typeface="Calibri"/>
                        </a:rPr>
                        <a:t>Potential</a:t>
                      </a:r>
                      <a:endParaRPr sz="14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76835" rtl="0" algn="r">
                        <a:lnSpc>
                          <a:spcPct val="100000"/>
                        </a:lnSpc>
                        <a:spcBef>
                          <a:spcPts val="0"/>
                        </a:spcBef>
                        <a:spcAft>
                          <a:spcPts val="0"/>
                        </a:spcAft>
                        <a:buNone/>
                      </a:pPr>
                      <a:r>
                        <a:rPr b="0" lang="en-US" sz="1400" u="none" cap="none" strike="noStrike">
                          <a:latin typeface="Calibri"/>
                          <a:ea typeface="Calibri"/>
                          <a:cs typeface="Calibri"/>
                          <a:sym typeface="Calibri"/>
                        </a:rPr>
                        <a:t>320</a:t>
                      </a:r>
                      <a:endParaRPr sz="1400" u="none" cap="none" strike="noStrike">
                        <a:latin typeface="Calibri"/>
                        <a:ea typeface="Calibri"/>
                        <a:cs typeface="Calibri"/>
                        <a:sym typeface="Calibri"/>
                      </a:endParaRPr>
                    </a:p>
                  </a:txBody>
                  <a:tcPr marT="0" marB="0" marR="0" marL="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04800">
                <a:tc gridSpan="2">
                  <a:txBody>
                    <a:bodyPr/>
                    <a:lstStyle/>
                    <a:p>
                      <a:pPr indent="-635" lvl="0" marL="76835" marR="0" rtl="0" algn="l">
                        <a:lnSpc>
                          <a:spcPct val="100000"/>
                        </a:lnSpc>
                        <a:spcBef>
                          <a:spcPts val="0"/>
                        </a:spcBef>
                        <a:spcAft>
                          <a:spcPts val="0"/>
                        </a:spcAft>
                        <a:buNone/>
                      </a:pPr>
                      <a:r>
                        <a:rPr b="0" lang="en-US" sz="1400" u="none" cap="none" strike="noStrike">
                          <a:latin typeface="Calibri"/>
                          <a:ea typeface="Calibri"/>
                          <a:cs typeface="Calibri"/>
                          <a:sym typeface="Calibri"/>
                        </a:rPr>
                        <a:t>Non-Tertiary Reserves:</a:t>
                      </a:r>
                      <a:endParaRPr sz="14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r>
              <a:tr h="304800">
                <a:tc>
                  <a:txBody>
                    <a:bodyPr/>
                    <a:lstStyle/>
                    <a:p>
                      <a:pPr indent="-3809" lvl="0" marL="359410" marR="0" rtl="0" algn="l">
                        <a:lnSpc>
                          <a:spcPct val="100000"/>
                        </a:lnSpc>
                        <a:spcBef>
                          <a:spcPts val="0"/>
                        </a:spcBef>
                        <a:spcAft>
                          <a:spcPts val="0"/>
                        </a:spcAft>
                        <a:buNone/>
                      </a:pPr>
                      <a:r>
                        <a:rPr b="0" lang="en-US" sz="1400" u="none" cap="none" strike="noStrike">
                          <a:latin typeface="Calibri"/>
                          <a:ea typeface="Calibri"/>
                          <a:cs typeface="Calibri"/>
                          <a:sym typeface="Calibri"/>
                        </a:rPr>
                        <a:t>Proved</a:t>
                      </a:r>
                      <a:endParaRPr sz="14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76835" rtl="0" algn="r">
                        <a:lnSpc>
                          <a:spcPct val="100000"/>
                        </a:lnSpc>
                        <a:spcBef>
                          <a:spcPts val="0"/>
                        </a:spcBef>
                        <a:spcAft>
                          <a:spcPts val="0"/>
                        </a:spcAft>
                        <a:buNone/>
                      </a:pPr>
                      <a:r>
                        <a:rPr b="0" lang="en-US" sz="1400" u="none" cap="none" strike="noStrike">
                          <a:latin typeface="Calibri"/>
                          <a:ea typeface="Calibri"/>
                          <a:cs typeface="Calibri"/>
                          <a:sym typeface="Calibri"/>
                        </a:rPr>
                        <a:t>22</a:t>
                      </a:r>
                      <a:endParaRPr sz="1400" u="none" cap="none" strike="noStrike">
                        <a:latin typeface="Calibri"/>
                        <a:ea typeface="Calibri"/>
                        <a:cs typeface="Calibri"/>
                        <a:sym typeface="Calibri"/>
                      </a:endParaRPr>
                    </a:p>
                  </a:txBody>
                  <a:tcPr marT="0" marB="0" marR="0" marL="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04800">
                <a:tc>
                  <a:txBody>
                    <a:bodyPr/>
                    <a:lstStyle/>
                    <a:p>
                      <a:pPr indent="-635" lvl="0" marL="76835" marR="0" rtl="0" algn="l">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Total MMBOE</a:t>
                      </a:r>
                      <a:r>
                        <a:rPr b="0" baseline="30000" lang="en-US" sz="1350" u="none" cap="none" strike="noStrike">
                          <a:solidFill>
                            <a:srgbClr val="FFFFFF"/>
                          </a:solidFill>
                          <a:latin typeface="Calibri"/>
                          <a:ea typeface="Calibri"/>
                          <a:cs typeface="Calibri"/>
                          <a:sym typeface="Calibri"/>
                        </a:rPr>
                        <a:t>(2)</a:t>
                      </a:r>
                      <a:endParaRPr baseline="30000" sz="135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8AE"/>
                    </a:solidFill>
                  </a:tcPr>
                </a:tc>
                <a:tc>
                  <a:txBody>
                    <a:bodyPr/>
                    <a:lstStyle/>
                    <a:p>
                      <a:pPr indent="0" lvl="0" marL="0" marR="77470" rtl="0" algn="r">
                        <a:lnSpc>
                          <a:spcPct val="100000"/>
                        </a:lnSpc>
                        <a:spcBef>
                          <a:spcPts val="0"/>
                        </a:spcBef>
                        <a:spcAft>
                          <a:spcPts val="0"/>
                        </a:spcAft>
                        <a:buNone/>
                      </a:pPr>
                      <a:r>
                        <a:rPr b="0" lang="en-US" sz="1400" u="none" cap="none" strike="noStrike">
                          <a:solidFill>
                            <a:srgbClr val="FFFFFF"/>
                          </a:solidFill>
                          <a:latin typeface="Calibri"/>
                          <a:ea typeface="Calibri"/>
                          <a:cs typeface="Calibri"/>
                          <a:sym typeface="Calibri"/>
                        </a:rPr>
                        <a:t>472</a:t>
                      </a:r>
                      <a:endParaRPr sz="1400" u="none" cap="none" strike="noStrike">
                        <a:latin typeface="Calibri"/>
                        <a:ea typeface="Calibri"/>
                        <a:cs typeface="Calibri"/>
                        <a:sym typeface="Calibri"/>
                      </a:endParaRPr>
                    </a:p>
                  </a:txBody>
                  <a:tcPr marT="0" marB="0" marR="0" marL="0">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8AE"/>
                    </a:solidFill>
                  </a:tcPr>
                </a:tc>
              </a:tr>
            </a:tbl>
          </a:graphicData>
        </a:graphic>
      </p:graphicFrame>
      <p:sp>
        <p:nvSpPr>
          <p:cNvPr id="511" name="Google Shape;511;p13"/>
          <p:cNvSpPr txBox="1"/>
          <p:nvPr/>
        </p:nvSpPr>
        <p:spPr>
          <a:xfrm>
            <a:off x="232359" y="3223767"/>
            <a:ext cx="501015" cy="17970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050" u="sng">
                <a:solidFill>
                  <a:srgbClr val="00467C"/>
                </a:solidFill>
                <a:latin typeface="Calibri"/>
                <a:ea typeface="Calibri"/>
                <a:cs typeface="Calibri"/>
                <a:sym typeface="Calibri"/>
              </a:rPr>
              <a:t>Pipelines</a:t>
            </a:r>
            <a:endParaRPr sz="1050">
              <a:latin typeface="Calibri"/>
              <a:ea typeface="Calibri"/>
              <a:cs typeface="Calibri"/>
              <a:sym typeface="Calibri"/>
            </a:endParaRPr>
          </a:p>
        </p:txBody>
      </p:sp>
      <p:sp>
        <p:nvSpPr>
          <p:cNvPr id="512" name="Google Shape;512;p13"/>
          <p:cNvSpPr txBox="1"/>
          <p:nvPr/>
        </p:nvSpPr>
        <p:spPr>
          <a:xfrm>
            <a:off x="775208" y="3384041"/>
            <a:ext cx="1465580" cy="323850"/>
          </a:xfrm>
          <a:prstGeom prst="rect">
            <a:avLst/>
          </a:prstGeom>
          <a:noFill/>
          <a:ln>
            <a:noFill/>
          </a:ln>
        </p:spPr>
        <p:txBody>
          <a:bodyPr anchorCtr="0" anchor="t" bIns="0" lIns="0" spcFirstLastPara="1" rIns="0" wrap="square" tIns="0">
            <a:noAutofit/>
          </a:bodyPr>
          <a:lstStyle/>
          <a:p>
            <a:pPr indent="0" lvl="0" marL="12700" marR="5080" rtl="0" algn="l">
              <a:lnSpc>
                <a:spcPct val="100000"/>
              </a:lnSpc>
              <a:spcBef>
                <a:spcPts val="0"/>
              </a:spcBef>
              <a:spcAft>
                <a:spcPts val="0"/>
              </a:spcAft>
              <a:buNone/>
            </a:pPr>
            <a:r>
              <a:rPr b="0" lang="en-US" sz="1000">
                <a:solidFill>
                  <a:srgbClr val="00467C"/>
                </a:solidFill>
                <a:latin typeface="Calibri"/>
                <a:ea typeface="Calibri"/>
                <a:cs typeface="Calibri"/>
                <a:sym typeface="Calibri"/>
              </a:rPr>
              <a:t>Denbury Operated Pipelines  Denbury Planned Pipelines</a:t>
            </a:r>
            <a:endParaRPr sz="1000">
              <a:latin typeface="Calibri"/>
              <a:ea typeface="Calibri"/>
              <a:cs typeface="Calibri"/>
              <a:sym typeface="Calibri"/>
            </a:endParaRPr>
          </a:p>
        </p:txBody>
      </p:sp>
      <p:sp>
        <p:nvSpPr>
          <p:cNvPr id="513" name="Google Shape;513;p13"/>
          <p:cNvSpPr/>
          <p:nvPr/>
        </p:nvSpPr>
        <p:spPr>
          <a:xfrm>
            <a:off x="285750" y="3495294"/>
            <a:ext cx="365125" cy="0"/>
          </a:xfrm>
          <a:custGeom>
            <a:rect b="b" l="l" r="r" t="t"/>
            <a:pathLst>
              <a:path extrusionOk="0" h="120000" w="120000">
                <a:moveTo>
                  <a:pt x="0" y="0"/>
                </a:moveTo>
                <a:lnTo>
                  <a:pt x="119833" y="0"/>
                </a:lnTo>
              </a:path>
            </a:pathLst>
          </a:custGeom>
          <a:noFill/>
          <a:ln cap="flat" cmpd="sng" w="28950">
            <a:solidFill>
              <a:srgbClr val="821E1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14" name="Google Shape;514;p13"/>
          <p:cNvSpPr/>
          <p:nvPr/>
        </p:nvSpPr>
        <p:spPr>
          <a:xfrm>
            <a:off x="285750" y="3647694"/>
            <a:ext cx="365125" cy="0"/>
          </a:xfrm>
          <a:custGeom>
            <a:rect b="b" l="l" r="r" t="t"/>
            <a:pathLst>
              <a:path extrusionOk="0" h="120000" w="120000">
                <a:moveTo>
                  <a:pt x="0" y="0"/>
                </a:moveTo>
                <a:lnTo>
                  <a:pt x="119833" y="0"/>
                </a:lnTo>
              </a:path>
            </a:pathLst>
          </a:custGeom>
          <a:noFill/>
          <a:ln cap="flat" cmpd="sng" w="28950">
            <a:solidFill>
              <a:srgbClr val="821E1E"/>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15" name="Google Shape;515;p13"/>
          <p:cNvSpPr txBox="1"/>
          <p:nvPr/>
        </p:nvSpPr>
        <p:spPr>
          <a:xfrm>
            <a:off x="207975" y="5104892"/>
            <a:ext cx="2774950" cy="1535430"/>
          </a:xfrm>
          <a:prstGeom prst="rect">
            <a:avLst/>
          </a:prstGeom>
          <a:noFill/>
          <a:ln>
            <a:noFill/>
          </a:ln>
        </p:spPr>
        <p:txBody>
          <a:bodyPr anchorCtr="0" anchor="t" bIns="0" lIns="0" spcFirstLastPara="1" rIns="0" wrap="square" tIns="0">
            <a:noAutofit/>
          </a:bodyPr>
          <a:lstStyle/>
          <a:p>
            <a:pPr indent="-172085" lvl="0" marL="184785" marR="5080" rtl="0" algn="l">
              <a:lnSpc>
                <a:spcPct val="100000"/>
              </a:lnSpc>
              <a:spcBef>
                <a:spcPts val="0"/>
              </a:spcBef>
              <a:spcAft>
                <a:spcPts val="0"/>
              </a:spcAft>
              <a:buClr>
                <a:srgbClr val="00467C"/>
              </a:buClr>
              <a:buSzPts val="700"/>
              <a:buFont typeface="Calibri"/>
              <a:buAutoNum type="arabicParenR"/>
            </a:pPr>
            <a:r>
              <a:rPr b="0" lang="en-US" sz="700">
                <a:solidFill>
                  <a:srgbClr val="00467C"/>
                </a:solidFill>
                <a:latin typeface="Calibri"/>
                <a:ea typeface="Calibri"/>
                <a:cs typeface="Calibri"/>
                <a:sym typeface="Calibri"/>
              </a:rPr>
              <a:t>Proved tertiary and non-tertiary oil and natural gas reserves based upon  year-end 12/31/16 SEC pricing. Potential includes probable and possible  tertiary reserves estimated by the Company as of 12/31/16 (with the  exception of West Yellow Creek, estimated as of 3/31/17), using the</a:t>
            </a:r>
            <a:endParaRPr sz="700">
              <a:latin typeface="Calibri"/>
              <a:ea typeface="Calibri"/>
              <a:cs typeface="Calibri"/>
              <a:sym typeface="Calibri"/>
            </a:endParaRPr>
          </a:p>
          <a:p>
            <a:pPr indent="-6985" lvl="0" marL="184785" marR="47625" rtl="0" algn="l">
              <a:lnSpc>
                <a:spcPct val="100000"/>
              </a:lnSpc>
              <a:spcBef>
                <a:spcPts val="0"/>
              </a:spcBef>
              <a:spcAft>
                <a:spcPts val="0"/>
              </a:spcAft>
              <a:buNone/>
            </a:pPr>
            <a:r>
              <a:rPr b="0" lang="en-US" sz="700">
                <a:solidFill>
                  <a:srgbClr val="00467C"/>
                </a:solidFill>
                <a:latin typeface="Calibri"/>
                <a:ea typeface="Calibri"/>
                <a:cs typeface="Calibri"/>
                <a:sym typeface="Calibri"/>
              </a:rPr>
              <a:t>mid-point of ranges, based upon a variety of recovery factors and long-  term oil price assumptions, which also may include estimates of  resources that do not rise to the standards of possible reserves. See  slide 2, “Cautionary Statements” for additional information.</a:t>
            </a:r>
            <a:endParaRPr sz="700">
              <a:latin typeface="Calibri"/>
              <a:ea typeface="Calibri"/>
              <a:cs typeface="Calibri"/>
              <a:sym typeface="Calibri"/>
            </a:endParaRPr>
          </a:p>
          <a:p>
            <a:pPr indent="-172085" lvl="0" marL="184785" marR="30480" rtl="0" algn="l">
              <a:lnSpc>
                <a:spcPct val="100000"/>
              </a:lnSpc>
              <a:spcBef>
                <a:spcPts val="95"/>
              </a:spcBef>
              <a:spcAft>
                <a:spcPts val="0"/>
              </a:spcAft>
              <a:buClr>
                <a:srgbClr val="00467C"/>
              </a:buClr>
              <a:buSzPts val="700"/>
              <a:buFont typeface="Calibri"/>
              <a:buAutoNum type="arabicParenR" startAt="2"/>
            </a:pPr>
            <a:r>
              <a:rPr b="0" lang="en-US" sz="700">
                <a:solidFill>
                  <a:srgbClr val="00467C"/>
                </a:solidFill>
                <a:latin typeface="Calibri"/>
                <a:ea typeface="Calibri"/>
                <a:cs typeface="Calibri"/>
                <a:sym typeface="Calibri"/>
              </a:rPr>
              <a:t>Total reserves in this table represent total proved plus potential tertiary  reserves, using the mid-point of ranges, plus proved non-tertiary  reserves, but excluding additional potential related to non-tertiary  exploitation opportunities.</a:t>
            </a:r>
            <a:endParaRPr sz="700">
              <a:latin typeface="Calibri"/>
              <a:ea typeface="Calibri"/>
              <a:cs typeface="Calibri"/>
              <a:sym typeface="Calibri"/>
            </a:endParaRPr>
          </a:p>
          <a:p>
            <a:pPr indent="-172085" lvl="0" marL="184785" marR="257175" rtl="0" algn="l">
              <a:lnSpc>
                <a:spcPct val="100000"/>
              </a:lnSpc>
              <a:spcBef>
                <a:spcPts val="95"/>
              </a:spcBef>
              <a:spcAft>
                <a:spcPts val="0"/>
              </a:spcAft>
              <a:buClr>
                <a:srgbClr val="00467C"/>
              </a:buClr>
              <a:buSzPts val="700"/>
              <a:buFont typeface="Calibri"/>
              <a:buAutoNum type="arabicParenR" startAt="2"/>
            </a:pPr>
            <a:r>
              <a:rPr b="0" lang="en-US" sz="700">
                <a:solidFill>
                  <a:srgbClr val="00467C"/>
                </a:solidFill>
                <a:latin typeface="Calibri"/>
                <a:ea typeface="Calibri"/>
                <a:cs typeface="Calibri"/>
                <a:sym typeface="Calibri"/>
              </a:rPr>
              <a:t>Field reserves shown are estimated proved plus potential tertiary  reserves.</a:t>
            </a:r>
            <a:endParaRPr sz="700">
              <a:latin typeface="Calibri"/>
              <a:ea typeface="Calibri"/>
              <a:cs typeface="Calibri"/>
              <a:sym typeface="Calibri"/>
            </a:endParaRPr>
          </a:p>
        </p:txBody>
      </p:sp>
      <p:sp>
        <p:nvSpPr>
          <p:cNvPr id="516" name="Google Shape;516;p13"/>
          <p:cNvSpPr/>
          <p:nvPr/>
        </p:nvSpPr>
        <p:spPr>
          <a:xfrm>
            <a:off x="3141726" y="906017"/>
            <a:ext cx="0" cy="5952490"/>
          </a:xfrm>
          <a:custGeom>
            <a:rect b="b" l="l" r="r" t="t"/>
            <a:pathLst>
              <a:path extrusionOk="0" h="120000" w="120000">
                <a:moveTo>
                  <a:pt x="0" y="0"/>
                </a:moveTo>
                <a:lnTo>
                  <a:pt x="0" y="119993"/>
                </a:lnTo>
              </a:path>
            </a:pathLst>
          </a:custGeom>
          <a:noFill/>
          <a:ln cap="flat" cmpd="sng" w="22850">
            <a:solidFill>
              <a:srgbClr val="5B9BD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17" name="Google Shape;517;p13"/>
          <p:cNvSpPr/>
          <p:nvPr/>
        </p:nvSpPr>
        <p:spPr>
          <a:xfrm>
            <a:off x="10495788" y="1045463"/>
            <a:ext cx="1620520" cy="447040"/>
          </a:xfrm>
          <a:custGeom>
            <a:rect b="b" l="l" r="r" t="t"/>
            <a:pathLst>
              <a:path extrusionOk="0" h="120000" w="120000">
                <a:moveTo>
                  <a:pt x="0" y="119863"/>
                </a:moveTo>
                <a:lnTo>
                  <a:pt x="119962" y="119863"/>
                </a:lnTo>
                <a:lnTo>
                  <a:pt x="119962" y="0"/>
                </a:lnTo>
                <a:lnTo>
                  <a:pt x="0" y="0"/>
                </a:lnTo>
                <a:lnTo>
                  <a:pt x="0" y="119863"/>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18" name="Google Shape;518;p13"/>
          <p:cNvSpPr txBox="1"/>
          <p:nvPr/>
        </p:nvSpPr>
        <p:spPr>
          <a:xfrm>
            <a:off x="11883897" y="1054353"/>
            <a:ext cx="155575" cy="15684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900">
                <a:solidFill>
                  <a:srgbClr val="FFFFFF"/>
                </a:solidFill>
                <a:latin typeface="Calibri"/>
                <a:ea typeface="Calibri"/>
                <a:cs typeface="Calibri"/>
                <a:sym typeface="Calibri"/>
              </a:rPr>
              <a:t>(3)</a:t>
            </a:r>
            <a:endParaRPr sz="900">
              <a:latin typeface="Calibri"/>
              <a:ea typeface="Calibri"/>
              <a:cs typeface="Calibri"/>
              <a:sym typeface="Calibri"/>
            </a:endParaRPr>
          </a:p>
        </p:txBody>
      </p:sp>
      <p:sp>
        <p:nvSpPr>
          <p:cNvPr id="519" name="Google Shape;519;p13"/>
          <p:cNvSpPr txBox="1"/>
          <p:nvPr/>
        </p:nvSpPr>
        <p:spPr>
          <a:xfrm>
            <a:off x="10576052" y="1044194"/>
            <a:ext cx="1335405" cy="448945"/>
          </a:xfrm>
          <a:prstGeom prst="rect">
            <a:avLst/>
          </a:prstGeom>
          <a:noFill/>
          <a:ln>
            <a:noFill/>
          </a:ln>
        </p:spPr>
        <p:txBody>
          <a:bodyPr anchorCtr="0" anchor="t" bIns="0" lIns="0" spcFirstLastPara="1" rIns="0" wrap="square" tIns="0">
            <a:noAutofit/>
          </a:bodyPr>
          <a:lstStyle/>
          <a:p>
            <a:pPr indent="-234950" lvl="0" marL="234950" marR="5080" rtl="0" algn="l">
              <a:lnSpc>
                <a:spcPct val="100000"/>
              </a:lnSpc>
              <a:spcBef>
                <a:spcPts val="0"/>
              </a:spcBef>
              <a:spcAft>
                <a:spcPts val="0"/>
              </a:spcAft>
              <a:buNone/>
            </a:pPr>
            <a:r>
              <a:rPr b="0" lang="en-US" sz="1400">
                <a:solidFill>
                  <a:srgbClr val="FFFFFF"/>
                </a:solidFill>
                <a:latin typeface="Calibri"/>
                <a:ea typeface="Calibri"/>
                <a:cs typeface="Calibri"/>
                <a:sym typeface="Calibri"/>
              </a:rPr>
              <a:t>West Yellow Creek  5 -10 MMBbls</a:t>
            </a:r>
            <a:endParaRPr sz="1400">
              <a:latin typeface="Calibri"/>
              <a:ea typeface="Calibri"/>
              <a:cs typeface="Calibri"/>
              <a:sym typeface="Calibri"/>
            </a:endParaRPr>
          </a:p>
        </p:txBody>
      </p:sp>
      <p:sp>
        <p:nvSpPr>
          <p:cNvPr id="520" name="Google Shape;520;p13"/>
          <p:cNvSpPr/>
          <p:nvPr/>
        </p:nvSpPr>
        <p:spPr>
          <a:xfrm>
            <a:off x="11353800" y="1482852"/>
            <a:ext cx="0" cy="1363345"/>
          </a:xfrm>
          <a:custGeom>
            <a:rect b="b" l="l" r="r" t="t"/>
            <a:pathLst>
              <a:path extrusionOk="0" h="120000" w="120000">
                <a:moveTo>
                  <a:pt x="0" y="0"/>
                </a:moveTo>
                <a:lnTo>
                  <a:pt x="0" y="119988"/>
                </a:lnTo>
              </a:path>
            </a:pathLst>
          </a:custGeom>
          <a:noFill/>
          <a:ln cap="flat" cmpd="sng" w="9525">
            <a:solidFill>
              <a:srgbClr val="5B9BD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1" name="Google Shape;521;p13"/>
          <p:cNvSpPr/>
          <p:nvPr/>
        </p:nvSpPr>
        <p:spPr>
          <a:xfrm>
            <a:off x="11269218" y="2804922"/>
            <a:ext cx="182880" cy="182880"/>
          </a:xfrm>
          <a:custGeom>
            <a:rect b="b" l="l" r="r" t="t"/>
            <a:pathLst>
              <a:path extrusionOk="0" h="120000" w="120000">
                <a:moveTo>
                  <a:pt x="0" y="59999"/>
                </a:moveTo>
                <a:lnTo>
                  <a:pt x="4710" y="36632"/>
                </a:lnTo>
                <a:lnTo>
                  <a:pt x="17562" y="17562"/>
                </a:lnTo>
                <a:lnTo>
                  <a:pt x="36632" y="4710"/>
                </a:lnTo>
                <a:lnTo>
                  <a:pt x="59999" y="0"/>
                </a:lnTo>
                <a:lnTo>
                  <a:pt x="83367" y="4710"/>
                </a:lnTo>
                <a:lnTo>
                  <a:pt x="102437" y="17562"/>
                </a:lnTo>
                <a:lnTo>
                  <a:pt x="115289" y="36632"/>
                </a:lnTo>
                <a:lnTo>
                  <a:pt x="120000" y="59999"/>
                </a:lnTo>
                <a:lnTo>
                  <a:pt x="115289" y="83366"/>
                </a:lnTo>
                <a:lnTo>
                  <a:pt x="102437" y="102437"/>
                </a:lnTo>
                <a:lnTo>
                  <a:pt x="83367" y="115288"/>
                </a:lnTo>
                <a:lnTo>
                  <a:pt x="59999" y="119999"/>
                </a:lnTo>
                <a:lnTo>
                  <a:pt x="36632" y="115288"/>
                </a:lnTo>
                <a:lnTo>
                  <a:pt x="17562" y="102437"/>
                </a:lnTo>
                <a:lnTo>
                  <a:pt x="4710" y="83366"/>
                </a:lnTo>
                <a:lnTo>
                  <a:pt x="0" y="59999"/>
                </a:lnTo>
                <a:close/>
              </a:path>
            </a:pathLst>
          </a:custGeom>
          <a:noFill/>
          <a:ln cap="flat" cmpd="sng" w="19800">
            <a:solidFill>
              <a:srgbClr val="6C6D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14"/>
          <p:cNvSpPr txBox="1"/>
          <p:nvPr/>
        </p:nvSpPr>
        <p:spPr>
          <a:xfrm>
            <a:off x="0" y="897635"/>
            <a:ext cx="3831590" cy="596074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35"/>
              </a:spcBef>
              <a:spcAft>
                <a:spcPts val="0"/>
              </a:spcAft>
              <a:buNone/>
            </a:pPr>
            <a:r>
              <a:t/>
            </a:r>
            <a:endParaRPr sz="1250">
              <a:latin typeface="Times New Roman"/>
              <a:ea typeface="Times New Roman"/>
              <a:cs typeface="Times New Roman"/>
              <a:sym typeface="Times New Roman"/>
            </a:endParaRPr>
          </a:p>
          <a:p>
            <a:pPr indent="-12065" lvl="0" marL="520065" marR="0" rtl="0" algn="l">
              <a:lnSpc>
                <a:spcPct val="100000"/>
              </a:lnSpc>
              <a:spcBef>
                <a:spcPts val="5"/>
              </a:spcBef>
              <a:spcAft>
                <a:spcPts val="0"/>
              </a:spcAft>
              <a:buNone/>
            </a:pPr>
            <a:r>
              <a:rPr lang="en-US" sz="1200">
                <a:solidFill>
                  <a:srgbClr val="7E7E7E"/>
                </a:solidFill>
                <a:latin typeface="Calibri"/>
                <a:ea typeface="Calibri"/>
                <a:cs typeface="Calibri"/>
                <a:sym typeface="Calibri"/>
              </a:rPr>
              <a:t>NYSE: DNR</a:t>
            </a:r>
            <a:endParaRPr sz="1200">
              <a:latin typeface="Calibri"/>
              <a:ea typeface="Calibri"/>
              <a:cs typeface="Calibri"/>
              <a:sym typeface="Calibri"/>
            </a:endParaRPr>
          </a:p>
        </p:txBody>
      </p:sp>
      <p:sp>
        <p:nvSpPr>
          <p:cNvPr id="527" name="Google Shape;527;p14"/>
          <p:cNvSpPr txBox="1"/>
          <p:nvPr/>
        </p:nvSpPr>
        <p:spPr>
          <a:xfrm>
            <a:off x="11432540" y="6517843"/>
            <a:ext cx="102870" cy="203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200">
                <a:solidFill>
                  <a:srgbClr val="7E7E7E"/>
                </a:solidFill>
                <a:latin typeface="Calibri"/>
                <a:ea typeface="Calibri"/>
                <a:cs typeface="Calibri"/>
                <a:sym typeface="Calibri"/>
              </a:rPr>
              <a:t>8</a:t>
            </a:r>
            <a:endParaRPr sz="1200">
              <a:latin typeface="Calibri"/>
              <a:ea typeface="Calibri"/>
              <a:cs typeface="Calibri"/>
              <a:sym typeface="Calibri"/>
            </a:endParaRPr>
          </a:p>
        </p:txBody>
      </p:sp>
      <p:sp>
        <p:nvSpPr>
          <p:cNvPr id="528" name="Google Shape;528;p14"/>
          <p:cNvSpPr/>
          <p:nvPr/>
        </p:nvSpPr>
        <p:spPr>
          <a:xfrm>
            <a:off x="1478280" y="6603492"/>
            <a:ext cx="9683750" cy="29845"/>
          </a:xfrm>
          <a:custGeom>
            <a:rect b="b" l="l" r="r" t="t"/>
            <a:pathLst>
              <a:path extrusionOk="0" h="120000" w="120000">
                <a:moveTo>
                  <a:pt x="0" y="0"/>
                </a:moveTo>
                <a:lnTo>
                  <a:pt x="119993" y="11785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9" name="Google Shape;529;p14"/>
          <p:cNvSpPr/>
          <p:nvPr/>
        </p:nvSpPr>
        <p:spPr>
          <a:xfrm>
            <a:off x="5413247" y="6480047"/>
            <a:ext cx="1365885" cy="277495"/>
          </a:xfrm>
          <a:custGeom>
            <a:rect b="b" l="l" r="r" t="t"/>
            <a:pathLst>
              <a:path extrusionOk="0" h="120000" w="120000">
                <a:moveTo>
                  <a:pt x="0" y="119944"/>
                </a:moveTo>
                <a:lnTo>
                  <a:pt x="119966" y="119944"/>
                </a:lnTo>
                <a:lnTo>
                  <a:pt x="119966" y="0"/>
                </a:lnTo>
                <a:lnTo>
                  <a:pt x="0" y="0"/>
                </a:lnTo>
                <a:lnTo>
                  <a:pt x="0" y="1199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30" name="Google Shape;530;p14"/>
          <p:cNvSpPr txBox="1"/>
          <p:nvPr/>
        </p:nvSpPr>
        <p:spPr>
          <a:xfrm>
            <a:off x="5493250" y="6517850"/>
            <a:ext cx="1205700" cy="2031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200" u="sng">
                <a:solidFill>
                  <a:schemeClr val="hlink"/>
                </a:solidFill>
                <a:latin typeface="Calibri"/>
                <a:ea typeface="Calibri"/>
                <a:cs typeface="Calibri"/>
                <a:sym typeface="Calibri"/>
                <a:hlinkClick r:id="rId3"/>
              </a:rPr>
              <a:t>www.denbury.com</a:t>
            </a:r>
            <a:endParaRPr sz="1200">
              <a:latin typeface="Calibri"/>
              <a:ea typeface="Calibri"/>
              <a:cs typeface="Calibri"/>
              <a:sym typeface="Calibri"/>
            </a:endParaRPr>
          </a:p>
        </p:txBody>
      </p:sp>
      <p:sp>
        <p:nvSpPr>
          <p:cNvPr id="531" name="Google Shape;531;p14"/>
          <p:cNvSpPr txBox="1"/>
          <p:nvPr>
            <p:ph type="title"/>
          </p:nvPr>
        </p:nvSpPr>
        <p:spPr>
          <a:xfrm>
            <a:off x="304305" y="0"/>
            <a:ext cx="7248600" cy="567000"/>
          </a:xfrm>
          <a:prstGeom prst="rect">
            <a:avLst/>
          </a:prstGeom>
          <a:noFill/>
          <a:ln>
            <a:noFill/>
          </a:ln>
        </p:spPr>
        <p:txBody>
          <a:bodyPr anchorCtr="0" anchor="t" bIns="0" lIns="0" spcFirstLastPara="1" rIns="0" wrap="square" tIns="0">
            <a:noAutofit/>
          </a:bodyPr>
          <a:lstStyle/>
          <a:p>
            <a:pPr indent="0" lvl="0" marL="12700" marR="0" rtl="0" algn="l">
              <a:lnSpc>
                <a:spcPct val="117499"/>
              </a:lnSpc>
              <a:spcBef>
                <a:spcPts val="0"/>
              </a:spcBef>
              <a:spcAft>
                <a:spcPts val="0"/>
              </a:spcAft>
              <a:buNone/>
            </a:pPr>
            <a:r>
              <a:rPr b="0" i="0" lang="en-US" sz="3800" u="none" cap="none" strike="noStrike">
                <a:solidFill>
                  <a:srgbClr val="00467C"/>
                </a:solidFill>
                <a:latin typeface="Calibri"/>
                <a:ea typeface="Calibri"/>
                <a:cs typeface="Calibri"/>
                <a:sym typeface="Calibri"/>
              </a:rPr>
              <a:t>Rocky Mountain Region</a:t>
            </a:r>
            <a:endParaRPr b="0" i="0" sz="3800" u="none" cap="none" strike="noStrike">
              <a:solidFill>
                <a:srgbClr val="00467C"/>
              </a:solidFill>
              <a:latin typeface="Calibri"/>
              <a:ea typeface="Calibri"/>
              <a:cs typeface="Calibri"/>
              <a:sym typeface="Calibri"/>
            </a:endParaRPr>
          </a:p>
        </p:txBody>
      </p:sp>
      <p:sp>
        <p:nvSpPr>
          <p:cNvPr id="532" name="Google Shape;532;p14"/>
          <p:cNvSpPr txBox="1"/>
          <p:nvPr/>
        </p:nvSpPr>
        <p:spPr>
          <a:xfrm>
            <a:off x="304300" y="509400"/>
            <a:ext cx="12030600" cy="353700"/>
          </a:xfrm>
          <a:prstGeom prst="rect">
            <a:avLst/>
          </a:prstGeom>
          <a:noFill/>
          <a:ln>
            <a:noFill/>
          </a:ln>
        </p:spPr>
        <p:txBody>
          <a:bodyPr anchorCtr="0" anchor="t" bIns="0" lIns="0" spcFirstLastPara="1" rIns="0" wrap="square" tIns="0">
            <a:noAutofit/>
          </a:bodyPr>
          <a:lstStyle/>
          <a:p>
            <a:pPr indent="0" lvl="0" marL="12700" marR="0" rtl="0" algn="l">
              <a:lnSpc>
                <a:spcPct val="116041"/>
              </a:lnSpc>
              <a:spcBef>
                <a:spcPts val="0"/>
              </a:spcBef>
              <a:spcAft>
                <a:spcPts val="0"/>
              </a:spcAft>
              <a:buNone/>
            </a:pPr>
            <a:r>
              <a:rPr b="0" lang="en-US" sz="2400">
                <a:solidFill>
                  <a:srgbClr val="00467C"/>
                </a:solidFill>
                <a:latin typeface="Calibri"/>
                <a:ea typeface="Calibri"/>
                <a:cs typeface="Calibri"/>
                <a:sym typeface="Calibri"/>
              </a:rPr>
              <a:t>Control of CO</a:t>
            </a:r>
            <a:r>
              <a:rPr b="0" baseline="-25000" lang="en-US" sz="2400">
                <a:solidFill>
                  <a:srgbClr val="00467C"/>
                </a:solidFill>
                <a:latin typeface="Calibri"/>
                <a:ea typeface="Calibri"/>
                <a:cs typeface="Calibri"/>
                <a:sym typeface="Calibri"/>
              </a:rPr>
              <a:t>2  </a:t>
            </a:r>
            <a:r>
              <a:rPr b="0" lang="en-US" sz="2400">
                <a:solidFill>
                  <a:srgbClr val="00467C"/>
                </a:solidFill>
                <a:latin typeface="Calibri"/>
                <a:ea typeface="Calibri"/>
                <a:cs typeface="Calibri"/>
                <a:sym typeface="Calibri"/>
              </a:rPr>
              <a:t>Sources &amp; Pipeline Infrastructure Provides a Strategic Advantage</a:t>
            </a:r>
            <a:endParaRPr sz="2400">
              <a:latin typeface="Calibri"/>
              <a:ea typeface="Calibri"/>
              <a:cs typeface="Calibri"/>
              <a:sym typeface="Calibri"/>
            </a:endParaRPr>
          </a:p>
        </p:txBody>
      </p:sp>
      <p:sp>
        <p:nvSpPr>
          <p:cNvPr id="533" name="Google Shape;533;p14"/>
          <p:cNvSpPr/>
          <p:nvPr/>
        </p:nvSpPr>
        <p:spPr>
          <a:xfrm>
            <a:off x="3735323" y="1005839"/>
            <a:ext cx="8118348" cy="506882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34" name="Google Shape;534;p14"/>
          <p:cNvSpPr/>
          <p:nvPr/>
        </p:nvSpPr>
        <p:spPr>
          <a:xfrm>
            <a:off x="4794503" y="897636"/>
            <a:ext cx="6063996" cy="533552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35" name="Google Shape;535;p14"/>
          <p:cNvSpPr txBox="1"/>
          <p:nvPr/>
        </p:nvSpPr>
        <p:spPr>
          <a:xfrm>
            <a:off x="6690359" y="1411224"/>
            <a:ext cx="867410" cy="338455"/>
          </a:xfrm>
          <a:prstGeom prst="rect">
            <a:avLst/>
          </a:prstGeom>
          <a:noFill/>
          <a:ln>
            <a:noFill/>
          </a:ln>
        </p:spPr>
        <p:txBody>
          <a:bodyPr anchorCtr="0" anchor="t" bIns="0" lIns="0" spcFirstLastPara="1" rIns="0" wrap="square" tIns="3800">
            <a:noAutofit/>
          </a:bodyPr>
          <a:lstStyle/>
          <a:p>
            <a:pPr indent="0" lvl="0" marL="0" marR="0" rtl="0" algn="l">
              <a:lnSpc>
                <a:spcPct val="100000"/>
              </a:lnSpc>
              <a:spcBef>
                <a:spcPts val="0"/>
              </a:spcBef>
              <a:spcAft>
                <a:spcPts val="0"/>
              </a:spcAft>
              <a:buNone/>
            </a:pPr>
            <a:r>
              <a:t/>
            </a:r>
            <a:endParaRPr sz="700">
              <a:latin typeface="Times New Roman"/>
              <a:ea typeface="Times New Roman"/>
              <a:cs typeface="Times New Roman"/>
              <a:sym typeface="Times New Roman"/>
            </a:endParaRPr>
          </a:p>
          <a:p>
            <a:pPr indent="-12064" lvl="0" marL="202565" marR="0" rtl="0" algn="l">
              <a:lnSpc>
                <a:spcPct val="100000"/>
              </a:lnSpc>
              <a:spcBef>
                <a:spcPts val="0"/>
              </a:spcBef>
              <a:spcAft>
                <a:spcPts val="0"/>
              </a:spcAft>
              <a:buNone/>
            </a:pPr>
            <a:r>
              <a:rPr b="0" lang="en-US" sz="800">
                <a:solidFill>
                  <a:srgbClr val="777371"/>
                </a:solidFill>
                <a:latin typeface="Calibri"/>
                <a:ea typeface="Calibri"/>
                <a:cs typeface="Calibri"/>
                <a:sym typeface="Calibri"/>
              </a:rPr>
              <a:t>MONTANA</a:t>
            </a:r>
            <a:endParaRPr sz="800">
              <a:latin typeface="Calibri"/>
              <a:ea typeface="Calibri"/>
              <a:cs typeface="Calibri"/>
              <a:sym typeface="Calibri"/>
            </a:endParaRPr>
          </a:p>
        </p:txBody>
      </p:sp>
      <p:sp>
        <p:nvSpPr>
          <p:cNvPr id="536" name="Google Shape;536;p14"/>
          <p:cNvSpPr txBox="1"/>
          <p:nvPr/>
        </p:nvSpPr>
        <p:spPr>
          <a:xfrm>
            <a:off x="10261092" y="1996439"/>
            <a:ext cx="1292860" cy="338455"/>
          </a:xfrm>
          <a:prstGeom prst="rect">
            <a:avLst/>
          </a:prstGeom>
          <a:noFill/>
          <a:ln>
            <a:noFill/>
          </a:ln>
        </p:spPr>
        <p:txBody>
          <a:bodyPr anchorCtr="0" anchor="t" bIns="0" lIns="0" spcFirstLastPara="1" rIns="0" wrap="square" tIns="6350">
            <a:noAutofit/>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p>
            <a:pPr indent="-3809" lvl="0" marL="410209" marR="0" rtl="0" algn="l">
              <a:lnSpc>
                <a:spcPct val="100000"/>
              </a:lnSpc>
              <a:spcBef>
                <a:spcPts val="0"/>
              </a:spcBef>
              <a:spcAft>
                <a:spcPts val="0"/>
              </a:spcAft>
              <a:buNone/>
            </a:pPr>
            <a:r>
              <a:rPr b="0" lang="en-US" sz="800">
                <a:solidFill>
                  <a:srgbClr val="777371"/>
                </a:solidFill>
                <a:latin typeface="Calibri"/>
                <a:ea typeface="Calibri"/>
                <a:cs typeface="Calibri"/>
                <a:sym typeface="Calibri"/>
              </a:rPr>
              <a:t>NORTH DAKOTA</a:t>
            </a:r>
            <a:endParaRPr sz="800">
              <a:latin typeface="Calibri"/>
              <a:ea typeface="Calibri"/>
              <a:cs typeface="Calibri"/>
              <a:sym typeface="Calibri"/>
            </a:endParaRPr>
          </a:p>
        </p:txBody>
      </p:sp>
      <p:sp>
        <p:nvSpPr>
          <p:cNvPr id="537" name="Google Shape;537;p14"/>
          <p:cNvSpPr txBox="1"/>
          <p:nvPr/>
        </p:nvSpPr>
        <p:spPr>
          <a:xfrm>
            <a:off x="6451853" y="2770378"/>
            <a:ext cx="203835" cy="762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400">
                <a:solidFill>
                  <a:srgbClr val="3B220F"/>
                </a:solidFill>
                <a:latin typeface="Calibri"/>
                <a:ea typeface="Calibri"/>
                <a:cs typeface="Calibri"/>
                <a:sym typeface="Calibri"/>
              </a:rPr>
              <a:t>Elk Basin</a:t>
            </a:r>
            <a:endParaRPr sz="400">
              <a:latin typeface="Calibri"/>
              <a:ea typeface="Calibri"/>
              <a:cs typeface="Calibri"/>
              <a:sym typeface="Calibri"/>
            </a:endParaRPr>
          </a:p>
        </p:txBody>
      </p:sp>
      <p:sp>
        <p:nvSpPr>
          <p:cNvPr id="538" name="Google Shape;538;p14"/>
          <p:cNvSpPr txBox="1"/>
          <p:nvPr/>
        </p:nvSpPr>
        <p:spPr>
          <a:xfrm>
            <a:off x="4396232" y="5272658"/>
            <a:ext cx="387350" cy="523240"/>
          </a:xfrm>
          <a:prstGeom prst="rect">
            <a:avLst/>
          </a:prstGeom>
          <a:noFill/>
          <a:ln>
            <a:noFill/>
          </a:ln>
        </p:spPr>
        <p:txBody>
          <a:bodyPr anchorCtr="0" anchor="t" bIns="0" lIns="0" spcFirstLastPara="1" rIns="0" wrap="square" tIns="0">
            <a:noAutofit/>
          </a:bodyPr>
          <a:lstStyle/>
          <a:p>
            <a:pPr indent="12700" lvl="0" marL="12700" marR="5080" rtl="0" algn="just">
              <a:lnSpc>
                <a:spcPct val="100000"/>
              </a:lnSpc>
              <a:spcBef>
                <a:spcPts val="0"/>
              </a:spcBef>
              <a:spcAft>
                <a:spcPts val="0"/>
              </a:spcAft>
              <a:buNone/>
            </a:pPr>
            <a:r>
              <a:rPr b="0" lang="en-US" sz="1100">
                <a:solidFill>
                  <a:srgbClr val="C00000"/>
                </a:solidFill>
                <a:latin typeface="Calibri"/>
                <a:ea typeface="Calibri"/>
                <a:cs typeface="Calibri"/>
                <a:sym typeface="Calibri"/>
              </a:rPr>
              <a:t>Shute  Creek  (XOM)</a:t>
            </a:r>
            <a:endParaRPr sz="1100">
              <a:latin typeface="Calibri"/>
              <a:ea typeface="Calibri"/>
              <a:cs typeface="Calibri"/>
              <a:sym typeface="Calibri"/>
            </a:endParaRPr>
          </a:p>
        </p:txBody>
      </p:sp>
      <p:sp>
        <p:nvSpPr>
          <p:cNvPr id="539" name="Google Shape;539;p14"/>
          <p:cNvSpPr txBox="1"/>
          <p:nvPr/>
        </p:nvSpPr>
        <p:spPr>
          <a:xfrm>
            <a:off x="6801104" y="4010405"/>
            <a:ext cx="346075" cy="523240"/>
          </a:xfrm>
          <a:prstGeom prst="rect">
            <a:avLst/>
          </a:prstGeom>
          <a:noFill/>
          <a:ln>
            <a:noFill/>
          </a:ln>
        </p:spPr>
        <p:txBody>
          <a:bodyPr anchorCtr="0" anchor="t" bIns="0" lIns="0" spcFirstLastPara="1" rIns="0" wrap="square" tIns="0">
            <a:noAutofit/>
          </a:bodyPr>
          <a:lstStyle/>
          <a:p>
            <a:pPr indent="38100" lvl="0" marL="12700" marR="5080" rtl="0" algn="just">
              <a:lnSpc>
                <a:spcPct val="100000"/>
              </a:lnSpc>
              <a:spcBef>
                <a:spcPts val="0"/>
              </a:spcBef>
              <a:spcAft>
                <a:spcPts val="0"/>
              </a:spcAft>
              <a:buNone/>
            </a:pPr>
            <a:r>
              <a:rPr b="0" lang="en-US" sz="1100">
                <a:solidFill>
                  <a:srgbClr val="C00000"/>
                </a:solidFill>
                <a:latin typeface="Calibri"/>
                <a:ea typeface="Calibri"/>
                <a:cs typeface="Calibri"/>
                <a:sym typeface="Calibri"/>
              </a:rPr>
              <a:t>Lost  Cabin  (COP)</a:t>
            </a:r>
            <a:endParaRPr sz="1100">
              <a:latin typeface="Calibri"/>
              <a:ea typeface="Calibri"/>
              <a:cs typeface="Calibri"/>
              <a:sym typeface="Calibri"/>
            </a:endParaRPr>
          </a:p>
        </p:txBody>
      </p:sp>
      <p:sp>
        <p:nvSpPr>
          <p:cNvPr id="540" name="Google Shape;540;p14"/>
          <p:cNvSpPr txBox="1"/>
          <p:nvPr/>
        </p:nvSpPr>
        <p:spPr>
          <a:xfrm>
            <a:off x="9640823" y="1263396"/>
            <a:ext cx="2110740" cy="47434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latin typeface="Times New Roman"/>
              <a:ea typeface="Times New Roman"/>
              <a:cs typeface="Times New Roman"/>
              <a:sym typeface="Times New Roman"/>
            </a:endParaRPr>
          </a:p>
          <a:p>
            <a:pPr indent="0" lvl="0" marL="0" marR="0" rtl="0" algn="l">
              <a:lnSpc>
                <a:spcPct val="100000"/>
              </a:lnSpc>
              <a:spcBef>
                <a:spcPts val="10"/>
              </a:spcBef>
              <a:spcAft>
                <a:spcPts val="0"/>
              </a:spcAft>
              <a:buNone/>
            </a:pPr>
            <a:r>
              <a:t/>
            </a:r>
            <a:endParaRPr sz="550">
              <a:latin typeface="Times New Roman"/>
              <a:ea typeface="Times New Roman"/>
              <a:cs typeface="Times New Roman"/>
              <a:sym typeface="Times New Roman"/>
            </a:endParaRPr>
          </a:p>
          <a:p>
            <a:pPr indent="-634" lvl="0" marL="216534" marR="0" rtl="0" algn="ctr">
              <a:lnSpc>
                <a:spcPct val="100000"/>
              </a:lnSpc>
              <a:spcBef>
                <a:spcPts val="0"/>
              </a:spcBef>
              <a:spcAft>
                <a:spcPts val="0"/>
              </a:spcAft>
              <a:buNone/>
            </a:pPr>
            <a:r>
              <a:rPr b="0" lang="en-US" sz="600">
                <a:solidFill>
                  <a:srgbClr val="FF0000"/>
                </a:solidFill>
                <a:latin typeface="Calibri"/>
                <a:ea typeface="Calibri"/>
                <a:cs typeface="Calibri"/>
                <a:sym typeface="Calibri"/>
              </a:rPr>
              <a:t>DGC Beulah</a:t>
            </a:r>
            <a:endParaRPr sz="600">
              <a:latin typeface="Calibri"/>
              <a:ea typeface="Calibri"/>
              <a:cs typeface="Calibri"/>
              <a:sym typeface="Calibri"/>
            </a:endParaRPr>
          </a:p>
        </p:txBody>
      </p:sp>
      <p:sp>
        <p:nvSpPr>
          <p:cNvPr id="541" name="Google Shape;541;p14"/>
          <p:cNvSpPr txBox="1"/>
          <p:nvPr/>
        </p:nvSpPr>
        <p:spPr>
          <a:xfrm>
            <a:off x="5164328" y="4725161"/>
            <a:ext cx="337185" cy="355600"/>
          </a:xfrm>
          <a:prstGeom prst="rect">
            <a:avLst/>
          </a:prstGeom>
          <a:noFill/>
          <a:ln>
            <a:noFill/>
          </a:ln>
        </p:spPr>
        <p:txBody>
          <a:bodyPr anchorCtr="0" anchor="t" bIns="0" lIns="0" spcFirstLastPara="1" rIns="0" wrap="square" tIns="0">
            <a:noAutofit/>
          </a:bodyPr>
          <a:lstStyle/>
          <a:p>
            <a:pPr indent="12700" lvl="0" marL="12700" marR="5080" rtl="0" algn="l">
              <a:lnSpc>
                <a:spcPct val="100000"/>
              </a:lnSpc>
              <a:spcBef>
                <a:spcPts val="0"/>
              </a:spcBef>
              <a:spcAft>
                <a:spcPts val="0"/>
              </a:spcAft>
              <a:buNone/>
            </a:pPr>
            <a:r>
              <a:rPr b="0" lang="en-US" sz="1100">
                <a:solidFill>
                  <a:srgbClr val="C00000"/>
                </a:solidFill>
                <a:latin typeface="Calibri"/>
                <a:ea typeface="Calibri"/>
                <a:cs typeface="Calibri"/>
                <a:sym typeface="Calibri"/>
              </a:rPr>
              <a:t>Riley  Ridge</a:t>
            </a:r>
            <a:endParaRPr sz="1100">
              <a:latin typeface="Calibri"/>
              <a:ea typeface="Calibri"/>
              <a:cs typeface="Calibri"/>
              <a:sym typeface="Calibri"/>
            </a:endParaRPr>
          </a:p>
        </p:txBody>
      </p:sp>
      <p:sp>
        <p:nvSpPr>
          <p:cNvPr id="542" name="Google Shape;542;p14"/>
          <p:cNvSpPr txBox="1"/>
          <p:nvPr/>
        </p:nvSpPr>
        <p:spPr>
          <a:xfrm>
            <a:off x="8826500" y="3496055"/>
            <a:ext cx="1182370" cy="386080"/>
          </a:xfrm>
          <a:prstGeom prst="rect">
            <a:avLst/>
          </a:prstGeom>
          <a:noFill/>
          <a:ln>
            <a:noFill/>
          </a:ln>
        </p:spPr>
        <p:txBody>
          <a:bodyPr anchorCtr="0" anchor="t" bIns="0" lIns="0" spcFirstLastPara="1" rIns="0" wrap="square" tIns="0">
            <a:noAutofit/>
          </a:bodyPr>
          <a:lstStyle/>
          <a:p>
            <a:pPr indent="-266700" lvl="0" marL="279400" marR="5080" rtl="0" algn="l">
              <a:lnSpc>
                <a:spcPct val="100000"/>
              </a:lnSpc>
              <a:spcBef>
                <a:spcPts val="0"/>
              </a:spcBef>
              <a:spcAft>
                <a:spcPts val="0"/>
              </a:spcAft>
              <a:buNone/>
            </a:pPr>
            <a:r>
              <a:rPr b="0" lang="en-US" sz="1200">
                <a:solidFill>
                  <a:srgbClr val="C00000"/>
                </a:solidFill>
                <a:latin typeface="Calibri"/>
                <a:ea typeface="Calibri"/>
                <a:cs typeface="Calibri"/>
                <a:sym typeface="Calibri"/>
              </a:rPr>
              <a:t>Greencore Pipeline  232 Miles</a:t>
            </a:r>
            <a:endParaRPr sz="1200">
              <a:latin typeface="Calibri"/>
              <a:ea typeface="Calibri"/>
              <a:cs typeface="Calibri"/>
              <a:sym typeface="Calibri"/>
            </a:endParaRPr>
          </a:p>
        </p:txBody>
      </p:sp>
      <p:sp>
        <p:nvSpPr>
          <p:cNvPr id="543" name="Google Shape;543;p14"/>
          <p:cNvSpPr txBox="1"/>
          <p:nvPr/>
        </p:nvSpPr>
        <p:spPr>
          <a:xfrm>
            <a:off x="5506592" y="3797427"/>
            <a:ext cx="889000" cy="355600"/>
          </a:xfrm>
          <a:prstGeom prst="rect">
            <a:avLst/>
          </a:prstGeom>
          <a:noFill/>
          <a:ln>
            <a:noFill/>
          </a:ln>
        </p:spPr>
        <p:txBody>
          <a:bodyPr anchorCtr="0" anchor="t" bIns="0" lIns="0" spcFirstLastPara="1" rIns="0" wrap="square" tIns="0">
            <a:noAutofit/>
          </a:bodyPr>
          <a:lstStyle/>
          <a:p>
            <a:pPr indent="114300" lvl="0" marL="12700" marR="5080" rtl="0" algn="l">
              <a:lnSpc>
                <a:spcPct val="100000"/>
              </a:lnSpc>
              <a:spcBef>
                <a:spcPts val="0"/>
              </a:spcBef>
              <a:spcAft>
                <a:spcPts val="0"/>
              </a:spcAft>
              <a:buNone/>
            </a:pPr>
            <a:r>
              <a:rPr b="0" lang="en-US" sz="1100">
                <a:solidFill>
                  <a:srgbClr val="C00000"/>
                </a:solidFill>
                <a:latin typeface="Calibri"/>
                <a:ea typeface="Calibri"/>
                <a:cs typeface="Calibri"/>
                <a:sym typeface="Calibri"/>
              </a:rPr>
              <a:t>~250 Miles  Cost:~$400MM</a:t>
            </a:r>
            <a:endParaRPr sz="1100">
              <a:latin typeface="Calibri"/>
              <a:ea typeface="Calibri"/>
              <a:cs typeface="Calibri"/>
              <a:sym typeface="Calibri"/>
            </a:endParaRPr>
          </a:p>
        </p:txBody>
      </p:sp>
      <p:sp>
        <p:nvSpPr>
          <p:cNvPr id="544" name="Google Shape;544;p14"/>
          <p:cNvSpPr txBox="1"/>
          <p:nvPr/>
        </p:nvSpPr>
        <p:spPr>
          <a:xfrm>
            <a:off x="9682733" y="2797047"/>
            <a:ext cx="889000" cy="355600"/>
          </a:xfrm>
          <a:prstGeom prst="rect">
            <a:avLst/>
          </a:prstGeom>
          <a:noFill/>
          <a:ln>
            <a:noFill/>
          </a:ln>
        </p:spPr>
        <p:txBody>
          <a:bodyPr anchorCtr="0" anchor="t" bIns="0" lIns="0" spcFirstLastPara="1" rIns="0" wrap="square" tIns="0">
            <a:noAutofit/>
          </a:bodyPr>
          <a:lstStyle/>
          <a:p>
            <a:pPr indent="114300" lvl="0" marL="12700" marR="5080" rtl="0" algn="l">
              <a:lnSpc>
                <a:spcPct val="100000"/>
              </a:lnSpc>
              <a:spcBef>
                <a:spcPts val="0"/>
              </a:spcBef>
              <a:spcAft>
                <a:spcPts val="0"/>
              </a:spcAft>
              <a:buNone/>
            </a:pPr>
            <a:r>
              <a:rPr b="0" lang="en-US" sz="1100">
                <a:solidFill>
                  <a:srgbClr val="C00000"/>
                </a:solidFill>
                <a:latin typeface="Calibri"/>
                <a:ea typeface="Calibri"/>
                <a:cs typeface="Calibri"/>
                <a:sym typeface="Calibri"/>
              </a:rPr>
              <a:t>~110 Miles  Cost:~$150MM</a:t>
            </a:r>
            <a:endParaRPr sz="1100">
              <a:latin typeface="Calibri"/>
              <a:ea typeface="Calibri"/>
              <a:cs typeface="Calibri"/>
              <a:sym typeface="Calibri"/>
            </a:endParaRPr>
          </a:p>
        </p:txBody>
      </p:sp>
      <p:sp>
        <p:nvSpPr>
          <p:cNvPr id="545" name="Google Shape;545;p14"/>
          <p:cNvSpPr txBox="1"/>
          <p:nvPr/>
        </p:nvSpPr>
        <p:spPr>
          <a:xfrm>
            <a:off x="7423150" y="2393569"/>
            <a:ext cx="983615" cy="38671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lang="en-US" sz="1200">
                <a:solidFill>
                  <a:srgbClr val="FFFFFF"/>
                </a:solidFill>
                <a:latin typeface="Calibri"/>
                <a:ea typeface="Calibri"/>
                <a:cs typeface="Calibri"/>
                <a:sym typeface="Calibri"/>
              </a:rPr>
              <a:t>Bell Creek</a:t>
            </a:r>
            <a:r>
              <a:rPr b="0" baseline="30000" lang="en-US" sz="1200">
                <a:solidFill>
                  <a:srgbClr val="FFFFFF"/>
                </a:solidFill>
                <a:latin typeface="Calibri"/>
                <a:ea typeface="Calibri"/>
                <a:cs typeface="Calibri"/>
                <a:sym typeface="Calibri"/>
              </a:rPr>
              <a:t>(3)</a:t>
            </a:r>
            <a:endParaRPr baseline="30000" sz="1200">
              <a:latin typeface="Calibri"/>
              <a:ea typeface="Calibri"/>
              <a:cs typeface="Calibri"/>
              <a:sym typeface="Calibri"/>
            </a:endParaRPr>
          </a:p>
          <a:p>
            <a:pPr indent="0" lvl="0" marL="0" marR="0" rtl="0" algn="ctr">
              <a:lnSpc>
                <a:spcPct val="100000"/>
              </a:lnSpc>
              <a:spcBef>
                <a:spcPts val="0"/>
              </a:spcBef>
              <a:spcAft>
                <a:spcPts val="0"/>
              </a:spcAft>
              <a:buNone/>
            </a:pPr>
            <a:r>
              <a:rPr b="0" lang="en-US" sz="1200">
                <a:solidFill>
                  <a:srgbClr val="FFFFFF"/>
                </a:solidFill>
                <a:latin typeface="Calibri"/>
                <a:ea typeface="Calibri"/>
                <a:cs typeface="Calibri"/>
                <a:sym typeface="Calibri"/>
              </a:rPr>
              <a:t>20 - 40 MMBbls</a:t>
            </a:r>
            <a:endParaRPr sz="1200">
              <a:latin typeface="Calibri"/>
              <a:ea typeface="Calibri"/>
              <a:cs typeface="Calibri"/>
              <a:sym typeface="Calibri"/>
            </a:endParaRPr>
          </a:p>
        </p:txBody>
      </p:sp>
      <p:sp>
        <p:nvSpPr>
          <p:cNvPr id="546" name="Google Shape;546;p14"/>
          <p:cNvSpPr txBox="1"/>
          <p:nvPr/>
        </p:nvSpPr>
        <p:spPr>
          <a:xfrm>
            <a:off x="8763374" y="4204075"/>
            <a:ext cx="1182300" cy="386100"/>
          </a:xfrm>
          <a:prstGeom prst="rect">
            <a:avLst/>
          </a:prstGeom>
          <a:noFill/>
          <a:ln>
            <a:noFill/>
          </a:ln>
        </p:spPr>
        <p:txBody>
          <a:bodyPr anchorCtr="0" anchor="t" bIns="0" lIns="0" spcFirstLastPara="1" rIns="0" wrap="square" tIns="0">
            <a:noAutofit/>
          </a:bodyPr>
          <a:lstStyle/>
          <a:p>
            <a:pPr indent="0" lvl="0" marL="12700" marR="5080" rtl="0" algn="l">
              <a:lnSpc>
                <a:spcPct val="100000"/>
              </a:lnSpc>
              <a:spcBef>
                <a:spcPts val="0"/>
              </a:spcBef>
              <a:spcAft>
                <a:spcPts val="0"/>
              </a:spcAft>
              <a:buNone/>
            </a:pPr>
            <a:r>
              <a:rPr b="0" lang="en-US" sz="1200">
                <a:solidFill>
                  <a:srgbClr val="FFFFFF"/>
                </a:solidFill>
                <a:latin typeface="Calibri"/>
                <a:ea typeface="Calibri"/>
                <a:cs typeface="Calibri"/>
                <a:sym typeface="Calibri"/>
              </a:rPr>
              <a:t>Hartzog Draw</a:t>
            </a:r>
            <a:r>
              <a:rPr b="0" baseline="30000" lang="en-US" sz="1200">
                <a:solidFill>
                  <a:srgbClr val="FFFFFF"/>
                </a:solidFill>
                <a:latin typeface="Calibri"/>
                <a:ea typeface="Calibri"/>
                <a:cs typeface="Calibri"/>
                <a:sym typeface="Calibri"/>
              </a:rPr>
              <a:t>(3)  </a:t>
            </a:r>
            <a:r>
              <a:rPr b="0" lang="en-US" sz="1200">
                <a:solidFill>
                  <a:srgbClr val="FFFFFF"/>
                </a:solidFill>
                <a:latin typeface="Calibri"/>
                <a:ea typeface="Calibri"/>
                <a:cs typeface="Calibri"/>
                <a:sym typeface="Calibri"/>
              </a:rPr>
              <a:t>30 - 40 MMBbls</a:t>
            </a:r>
            <a:endParaRPr sz="1200">
              <a:latin typeface="Calibri"/>
              <a:ea typeface="Calibri"/>
              <a:cs typeface="Calibri"/>
              <a:sym typeface="Calibri"/>
            </a:endParaRPr>
          </a:p>
        </p:txBody>
      </p:sp>
      <p:sp>
        <p:nvSpPr>
          <p:cNvPr id="547" name="Google Shape;547;p14"/>
          <p:cNvSpPr txBox="1"/>
          <p:nvPr/>
        </p:nvSpPr>
        <p:spPr>
          <a:xfrm>
            <a:off x="7830746" y="5895750"/>
            <a:ext cx="1614300" cy="386700"/>
          </a:xfrm>
          <a:prstGeom prst="rect">
            <a:avLst/>
          </a:prstGeom>
          <a:noFill/>
          <a:ln>
            <a:noFill/>
          </a:ln>
        </p:spPr>
        <p:txBody>
          <a:bodyPr anchorCtr="0" anchor="t" bIns="0" lIns="0" spcFirstLastPara="1" rIns="0" wrap="square" tIns="0">
            <a:noAutofit/>
          </a:bodyPr>
          <a:lstStyle/>
          <a:p>
            <a:pPr indent="50800" lvl="0" marL="12700" marR="5080" rtl="0" algn="l">
              <a:lnSpc>
                <a:spcPct val="100000"/>
              </a:lnSpc>
              <a:spcBef>
                <a:spcPts val="0"/>
              </a:spcBef>
              <a:spcAft>
                <a:spcPts val="0"/>
              </a:spcAft>
              <a:buNone/>
            </a:pPr>
            <a:r>
              <a:rPr b="0" lang="en-US" sz="1200">
                <a:solidFill>
                  <a:srgbClr val="FFFFFF"/>
                </a:solidFill>
                <a:latin typeface="Calibri"/>
                <a:ea typeface="Calibri"/>
                <a:cs typeface="Calibri"/>
                <a:sym typeface="Calibri"/>
              </a:rPr>
              <a:t>Grieve</a:t>
            </a:r>
            <a:r>
              <a:rPr b="0" baseline="30000" lang="en-US" sz="1200">
                <a:solidFill>
                  <a:srgbClr val="FFFFFF"/>
                </a:solidFill>
                <a:latin typeface="Calibri"/>
                <a:ea typeface="Calibri"/>
                <a:cs typeface="Calibri"/>
                <a:sym typeface="Calibri"/>
              </a:rPr>
              <a:t>(3)  </a:t>
            </a:r>
            <a:r>
              <a:rPr b="0" lang="en-US" sz="1200">
                <a:solidFill>
                  <a:srgbClr val="FFFFFF"/>
                </a:solidFill>
                <a:latin typeface="Calibri"/>
                <a:ea typeface="Calibri"/>
                <a:cs typeface="Calibri"/>
                <a:sym typeface="Calibri"/>
              </a:rPr>
              <a:t>5 MMBbls</a:t>
            </a:r>
            <a:endParaRPr sz="1200">
              <a:latin typeface="Calibri"/>
              <a:ea typeface="Calibri"/>
              <a:cs typeface="Calibri"/>
              <a:sym typeface="Calibri"/>
            </a:endParaRPr>
          </a:p>
        </p:txBody>
      </p:sp>
      <p:sp>
        <p:nvSpPr>
          <p:cNvPr id="548" name="Google Shape;548;p14"/>
          <p:cNvSpPr txBox="1"/>
          <p:nvPr/>
        </p:nvSpPr>
        <p:spPr>
          <a:xfrm>
            <a:off x="7072121" y="3030346"/>
            <a:ext cx="732155" cy="38671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200">
                <a:solidFill>
                  <a:srgbClr val="FFFFFF"/>
                </a:solidFill>
                <a:latin typeface="Calibri"/>
                <a:ea typeface="Calibri"/>
                <a:cs typeface="Calibri"/>
                <a:sym typeface="Calibri"/>
              </a:rPr>
              <a:t>Gas Draw</a:t>
            </a:r>
            <a:r>
              <a:rPr b="0" baseline="30000" lang="en-US" sz="1200">
                <a:solidFill>
                  <a:srgbClr val="FFFFFF"/>
                </a:solidFill>
                <a:latin typeface="Calibri"/>
                <a:ea typeface="Calibri"/>
                <a:cs typeface="Calibri"/>
                <a:sym typeface="Calibri"/>
              </a:rPr>
              <a:t>(3)</a:t>
            </a:r>
            <a:endParaRPr baseline="30000" sz="1200">
              <a:latin typeface="Calibri"/>
              <a:ea typeface="Calibri"/>
              <a:cs typeface="Calibri"/>
              <a:sym typeface="Calibri"/>
            </a:endParaRPr>
          </a:p>
          <a:p>
            <a:pPr indent="-634" lvl="0" marL="26034" marR="0" rtl="0" algn="l">
              <a:lnSpc>
                <a:spcPct val="100000"/>
              </a:lnSpc>
              <a:spcBef>
                <a:spcPts val="0"/>
              </a:spcBef>
              <a:spcAft>
                <a:spcPts val="0"/>
              </a:spcAft>
              <a:buNone/>
            </a:pPr>
            <a:r>
              <a:rPr b="0" lang="en-US" sz="1200">
                <a:solidFill>
                  <a:srgbClr val="FFFFFF"/>
                </a:solidFill>
                <a:latin typeface="Calibri"/>
                <a:ea typeface="Calibri"/>
                <a:cs typeface="Calibri"/>
                <a:sym typeface="Calibri"/>
              </a:rPr>
              <a:t>10 MMBbls</a:t>
            </a:r>
            <a:endParaRPr sz="1200">
              <a:latin typeface="Calibri"/>
              <a:ea typeface="Calibri"/>
              <a:cs typeface="Calibri"/>
              <a:sym typeface="Calibri"/>
            </a:endParaRPr>
          </a:p>
        </p:txBody>
      </p:sp>
      <p:sp>
        <p:nvSpPr>
          <p:cNvPr id="549" name="Google Shape;549;p14"/>
          <p:cNvSpPr txBox="1"/>
          <p:nvPr/>
        </p:nvSpPr>
        <p:spPr>
          <a:xfrm>
            <a:off x="9640825" y="1263400"/>
            <a:ext cx="2358300" cy="474300"/>
          </a:xfrm>
          <a:prstGeom prst="rect">
            <a:avLst/>
          </a:prstGeom>
          <a:solidFill>
            <a:srgbClr val="0078AE"/>
          </a:solidFill>
          <a:ln>
            <a:noFill/>
          </a:ln>
        </p:spPr>
        <p:txBody>
          <a:bodyPr anchorCtr="0" anchor="t" bIns="0" lIns="0" spcFirstLastPara="1" rIns="0" wrap="square" tIns="44450">
            <a:noAutofit/>
          </a:bodyPr>
          <a:lstStyle/>
          <a:p>
            <a:pPr indent="-310515" lvl="0" marL="501015" marR="185420" rtl="0" algn="l">
              <a:lnSpc>
                <a:spcPct val="100000"/>
              </a:lnSpc>
              <a:spcBef>
                <a:spcPts val="0"/>
              </a:spcBef>
              <a:spcAft>
                <a:spcPts val="0"/>
              </a:spcAft>
              <a:buNone/>
            </a:pPr>
            <a:r>
              <a:rPr b="0" lang="en-US" sz="1200">
                <a:solidFill>
                  <a:srgbClr val="FFFFFF"/>
                </a:solidFill>
                <a:latin typeface="Calibri"/>
                <a:ea typeface="Calibri"/>
                <a:cs typeface="Calibri"/>
                <a:sym typeface="Calibri"/>
              </a:rPr>
              <a:t>Cedar Creek Anticline Area</a:t>
            </a:r>
            <a:r>
              <a:rPr b="0" baseline="30000" lang="en-US" sz="1200">
                <a:solidFill>
                  <a:srgbClr val="FFFFFF"/>
                </a:solidFill>
                <a:latin typeface="Calibri"/>
                <a:ea typeface="Calibri"/>
                <a:cs typeface="Calibri"/>
                <a:sym typeface="Calibri"/>
              </a:rPr>
              <a:t>(3)  </a:t>
            </a:r>
            <a:r>
              <a:rPr b="0" lang="en-US" sz="1200">
                <a:solidFill>
                  <a:srgbClr val="FFFFFF"/>
                </a:solidFill>
                <a:latin typeface="Calibri"/>
                <a:ea typeface="Calibri"/>
                <a:cs typeface="Calibri"/>
                <a:sym typeface="Calibri"/>
              </a:rPr>
              <a:t>260 - 290 MMBbls</a:t>
            </a:r>
            <a:endParaRPr sz="1200">
              <a:latin typeface="Calibri"/>
              <a:ea typeface="Calibri"/>
              <a:cs typeface="Calibri"/>
              <a:sym typeface="Calibri"/>
            </a:endParaRPr>
          </a:p>
        </p:txBody>
      </p:sp>
      <p:sp>
        <p:nvSpPr>
          <p:cNvPr id="550" name="Google Shape;550;p14"/>
          <p:cNvSpPr/>
          <p:nvPr/>
        </p:nvSpPr>
        <p:spPr>
          <a:xfrm>
            <a:off x="0" y="897635"/>
            <a:ext cx="3831590" cy="5960745"/>
          </a:xfrm>
          <a:custGeom>
            <a:rect b="b" l="l" r="r" t="t"/>
            <a:pathLst>
              <a:path extrusionOk="0" h="120000" w="120000">
                <a:moveTo>
                  <a:pt x="119992" y="119992"/>
                </a:moveTo>
                <a:lnTo>
                  <a:pt x="119992" y="0"/>
                </a:lnTo>
                <a:lnTo>
                  <a:pt x="0" y="0"/>
                </a:lnTo>
                <a:lnTo>
                  <a:pt x="0" y="119992"/>
                </a:lnTo>
                <a:lnTo>
                  <a:pt x="119992" y="119992"/>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1" name="Google Shape;551;p14"/>
          <p:cNvSpPr/>
          <p:nvPr/>
        </p:nvSpPr>
        <p:spPr>
          <a:xfrm>
            <a:off x="210311" y="2731007"/>
            <a:ext cx="3369945" cy="789940"/>
          </a:xfrm>
          <a:custGeom>
            <a:rect b="b" l="l" r="r" t="t"/>
            <a:pathLst>
              <a:path extrusionOk="0" h="120000" w="120000">
                <a:moveTo>
                  <a:pt x="0" y="119922"/>
                </a:moveTo>
                <a:lnTo>
                  <a:pt x="119986" y="119922"/>
                </a:lnTo>
                <a:lnTo>
                  <a:pt x="119986" y="0"/>
                </a:lnTo>
                <a:lnTo>
                  <a:pt x="0" y="0"/>
                </a:lnTo>
                <a:lnTo>
                  <a:pt x="0" y="119922"/>
                </a:lnTo>
                <a:close/>
              </a:path>
            </a:pathLst>
          </a:custGeom>
          <a:solidFill>
            <a:srgbClr val="D9D9D9">
              <a:alpha val="90588"/>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2" name="Google Shape;552;p14"/>
          <p:cNvSpPr/>
          <p:nvPr/>
        </p:nvSpPr>
        <p:spPr>
          <a:xfrm>
            <a:off x="283768" y="2912110"/>
            <a:ext cx="777240" cy="0"/>
          </a:xfrm>
          <a:custGeom>
            <a:rect b="b" l="l" r="r" t="t"/>
            <a:pathLst>
              <a:path extrusionOk="0" h="120000" w="120000">
                <a:moveTo>
                  <a:pt x="0" y="0"/>
                </a:moveTo>
                <a:lnTo>
                  <a:pt x="120000" y="0"/>
                </a:lnTo>
              </a:path>
            </a:pathLst>
          </a:custGeom>
          <a:noFill/>
          <a:ln cap="flat" cmpd="sng" w="952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3" name="Google Shape;553;p14"/>
          <p:cNvSpPr/>
          <p:nvPr/>
        </p:nvSpPr>
        <p:spPr>
          <a:xfrm>
            <a:off x="1061008" y="2937255"/>
            <a:ext cx="44450" cy="0"/>
          </a:xfrm>
          <a:custGeom>
            <a:rect b="b" l="l" r="r" t="t"/>
            <a:pathLst>
              <a:path extrusionOk="0" h="120000" w="120000">
                <a:moveTo>
                  <a:pt x="0" y="0"/>
                </a:moveTo>
                <a:lnTo>
                  <a:pt x="119314" y="0"/>
                </a:lnTo>
              </a:path>
            </a:pathLst>
          </a:custGeom>
          <a:noFill/>
          <a:ln cap="flat" cmpd="sng" w="952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4" name="Google Shape;554;p14"/>
          <p:cNvSpPr/>
          <p:nvPr/>
        </p:nvSpPr>
        <p:spPr>
          <a:xfrm>
            <a:off x="1105204" y="2912110"/>
            <a:ext cx="441959" cy="0"/>
          </a:xfrm>
          <a:custGeom>
            <a:rect b="b" l="l" r="r" t="t"/>
            <a:pathLst>
              <a:path extrusionOk="0" h="120000" w="120000">
                <a:moveTo>
                  <a:pt x="0" y="0"/>
                </a:moveTo>
                <a:lnTo>
                  <a:pt x="119999" y="0"/>
                </a:lnTo>
              </a:path>
            </a:pathLst>
          </a:custGeom>
          <a:noFill/>
          <a:ln cap="flat" cmpd="sng" w="9525">
            <a:solidFill>
              <a:srgbClr val="00467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5" name="Google Shape;555;p14"/>
          <p:cNvSpPr txBox="1"/>
          <p:nvPr/>
        </p:nvSpPr>
        <p:spPr>
          <a:xfrm>
            <a:off x="271068" y="2759455"/>
            <a:ext cx="1290955" cy="20066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050">
                <a:solidFill>
                  <a:srgbClr val="00467C"/>
                </a:solidFill>
                <a:latin typeface="Calibri"/>
                <a:ea typeface="Calibri"/>
                <a:cs typeface="Calibri"/>
                <a:sym typeface="Calibri"/>
              </a:rPr>
              <a:t>Pipelines &amp; CO</a:t>
            </a:r>
            <a:r>
              <a:rPr b="0" baseline="-25000" lang="en-US" sz="1050">
                <a:solidFill>
                  <a:srgbClr val="00467C"/>
                </a:solidFill>
                <a:latin typeface="Calibri"/>
                <a:ea typeface="Calibri"/>
                <a:cs typeface="Calibri"/>
                <a:sym typeface="Calibri"/>
              </a:rPr>
              <a:t>2 </a:t>
            </a:r>
            <a:r>
              <a:rPr b="0" lang="en-US" sz="1050">
                <a:solidFill>
                  <a:srgbClr val="00467C"/>
                </a:solidFill>
                <a:latin typeface="Calibri"/>
                <a:ea typeface="Calibri"/>
                <a:cs typeface="Calibri"/>
                <a:sym typeface="Calibri"/>
              </a:rPr>
              <a:t>Sources</a:t>
            </a:r>
            <a:endParaRPr sz="1050">
              <a:latin typeface="Calibri"/>
              <a:ea typeface="Calibri"/>
              <a:cs typeface="Calibri"/>
              <a:sym typeface="Calibri"/>
            </a:endParaRPr>
          </a:p>
        </p:txBody>
      </p:sp>
      <p:sp>
        <p:nvSpPr>
          <p:cNvPr id="556" name="Google Shape;556;p14"/>
          <p:cNvSpPr txBox="1"/>
          <p:nvPr/>
        </p:nvSpPr>
        <p:spPr>
          <a:xfrm>
            <a:off x="601776" y="2920238"/>
            <a:ext cx="2636520" cy="585470"/>
          </a:xfrm>
          <a:prstGeom prst="rect">
            <a:avLst/>
          </a:prstGeom>
          <a:noFill/>
          <a:ln>
            <a:noFill/>
          </a:ln>
        </p:spPr>
        <p:txBody>
          <a:bodyPr anchorCtr="0" anchor="t" bIns="0" lIns="0" spcFirstLastPara="1" rIns="0" wrap="square" tIns="0">
            <a:noAutofit/>
          </a:bodyPr>
          <a:lstStyle/>
          <a:p>
            <a:pPr indent="0" lvl="0" marL="12700" marR="1378585" rtl="0" algn="l">
              <a:lnSpc>
                <a:spcPct val="100000"/>
              </a:lnSpc>
              <a:spcBef>
                <a:spcPts val="0"/>
              </a:spcBef>
              <a:spcAft>
                <a:spcPts val="0"/>
              </a:spcAft>
              <a:buNone/>
            </a:pPr>
            <a:r>
              <a:rPr b="0" lang="en-US" sz="900">
                <a:solidFill>
                  <a:srgbClr val="00467C"/>
                </a:solidFill>
                <a:latin typeface="Calibri"/>
                <a:ea typeface="Calibri"/>
                <a:cs typeface="Calibri"/>
                <a:sym typeface="Calibri"/>
              </a:rPr>
              <a:t>Denbury Pipelines  Denbury Planned Pipelines  Pipelines Owned by Others</a:t>
            </a:r>
            <a:endParaRPr sz="900">
              <a:latin typeface="Calibri"/>
              <a:ea typeface="Calibri"/>
              <a:cs typeface="Calibri"/>
              <a:sym typeface="Calibri"/>
            </a:endParaRPr>
          </a:p>
          <a:p>
            <a:pPr indent="0" lvl="0" marL="12700" marR="0" rtl="0" algn="l">
              <a:lnSpc>
                <a:spcPct val="100000"/>
              </a:lnSpc>
              <a:spcBef>
                <a:spcPts val="0"/>
              </a:spcBef>
              <a:spcAft>
                <a:spcPts val="0"/>
              </a:spcAft>
              <a:buNone/>
            </a:pPr>
            <a:r>
              <a:rPr b="0" lang="en-US" sz="900">
                <a:solidFill>
                  <a:srgbClr val="00467C"/>
                </a:solidFill>
                <a:latin typeface="Calibri"/>
                <a:ea typeface="Calibri"/>
                <a:cs typeface="Calibri"/>
                <a:sym typeface="Calibri"/>
              </a:rPr>
              <a:t>Existing or Proposed CO</a:t>
            </a:r>
            <a:r>
              <a:rPr b="0" baseline="-25000" lang="en-US" sz="900">
                <a:solidFill>
                  <a:srgbClr val="00467C"/>
                </a:solidFill>
                <a:latin typeface="Calibri"/>
                <a:ea typeface="Calibri"/>
                <a:cs typeface="Calibri"/>
                <a:sym typeface="Calibri"/>
              </a:rPr>
              <a:t>2   </a:t>
            </a:r>
            <a:r>
              <a:rPr b="0" lang="en-US" sz="900">
                <a:solidFill>
                  <a:srgbClr val="00467C"/>
                </a:solidFill>
                <a:latin typeface="Calibri"/>
                <a:ea typeface="Calibri"/>
                <a:cs typeface="Calibri"/>
                <a:sym typeface="Calibri"/>
              </a:rPr>
              <a:t>Source  - Owned or Contracted</a:t>
            </a:r>
            <a:endParaRPr sz="900">
              <a:latin typeface="Calibri"/>
              <a:ea typeface="Calibri"/>
              <a:cs typeface="Calibri"/>
              <a:sym typeface="Calibri"/>
            </a:endParaRPr>
          </a:p>
        </p:txBody>
      </p:sp>
      <p:sp>
        <p:nvSpPr>
          <p:cNvPr id="557" name="Google Shape;557;p14"/>
          <p:cNvSpPr/>
          <p:nvPr/>
        </p:nvSpPr>
        <p:spPr>
          <a:xfrm>
            <a:off x="246125" y="2993898"/>
            <a:ext cx="288290" cy="0"/>
          </a:xfrm>
          <a:custGeom>
            <a:rect b="b" l="l" r="r" t="t"/>
            <a:pathLst>
              <a:path extrusionOk="0" h="120000" w="120000">
                <a:moveTo>
                  <a:pt x="0" y="0"/>
                </a:moveTo>
                <a:lnTo>
                  <a:pt x="119894" y="0"/>
                </a:lnTo>
              </a:path>
            </a:pathLst>
          </a:custGeom>
          <a:noFill/>
          <a:ln cap="flat" cmpd="sng" w="28950">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8" name="Google Shape;558;p14"/>
          <p:cNvSpPr/>
          <p:nvPr/>
        </p:nvSpPr>
        <p:spPr>
          <a:xfrm>
            <a:off x="246125" y="3128010"/>
            <a:ext cx="288290" cy="0"/>
          </a:xfrm>
          <a:custGeom>
            <a:rect b="b" l="l" r="r" t="t"/>
            <a:pathLst>
              <a:path extrusionOk="0" h="120000" w="120000">
                <a:moveTo>
                  <a:pt x="0" y="0"/>
                </a:moveTo>
                <a:lnTo>
                  <a:pt x="119894" y="0"/>
                </a:lnTo>
              </a:path>
            </a:pathLst>
          </a:custGeom>
          <a:noFill/>
          <a:ln cap="flat" cmpd="sng" w="28950">
            <a:solidFill>
              <a:srgbClr val="C00000"/>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9" name="Google Shape;559;p14"/>
          <p:cNvSpPr/>
          <p:nvPr/>
        </p:nvSpPr>
        <p:spPr>
          <a:xfrm>
            <a:off x="246125" y="3269741"/>
            <a:ext cx="288290" cy="0"/>
          </a:xfrm>
          <a:custGeom>
            <a:rect b="b" l="l" r="r" t="t"/>
            <a:pathLst>
              <a:path extrusionOk="0" h="120000" w="120000">
                <a:moveTo>
                  <a:pt x="0" y="0"/>
                </a:moveTo>
                <a:lnTo>
                  <a:pt x="119894" y="0"/>
                </a:lnTo>
              </a:path>
            </a:pathLst>
          </a:custGeom>
          <a:noFill/>
          <a:ln cap="flat" cmpd="sng" w="28950">
            <a:solidFill>
              <a:srgbClr val="94B03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0" name="Google Shape;560;p14"/>
          <p:cNvSpPr/>
          <p:nvPr/>
        </p:nvSpPr>
        <p:spPr>
          <a:xfrm>
            <a:off x="337565" y="3327653"/>
            <a:ext cx="114300" cy="134620"/>
          </a:xfrm>
          <a:custGeom>
            <a:rect b="b" l="l" r="r" t="t"/>
            <a:pathLst>
              <a:path extrusionOk="0" h="120000" w="120000">
                <a:moveTo>
                  <a:pt x="120000" y="45622"/>
                </a:moveTo>
                <a:lnTo>
                  <a:pt x="0" y="45622"/>
                </a:lnTo>
                <a:lnTo>
                  <a:pt x="37079" y="73924"/>
                </a:lnTo>
                <a:lnTo>
                  <a:pt x="22919" y="119547"/>
                </a:lnTo>
                <a:lnTo>
                  <a:pt x="60000" y="91357"/>
                </a:lnTo>
                <a:lnTo>
                  <a:pt x="88330" y="91357"/>
                </a:lnTo>
                <a:lnTo>
                  <a:pt x="82919" y="73924"/>
                </a:lnTo>
                <a:lnTo>
                  <a:pt x="120000" y="45622"/>
                </a:lnTo>
                <a:close/>
              </a:path>
              <a:path extrusionOk="0" h="120000" w="120000">
                <a:moveTo>
                  <a:pt x="88330" y="91357"/>
                </a:moveTo>
                <a:lnTo>
                  <a:pt x="60000" y="91357"/>
                </a:lnTo>
                <a:lnTo>
                  <a:pt x="97079" y="119547"/>
                </a:lnTo>
                <a:lnTo>
                  <a:pt x="88330" y="91357"/>
                </a:lnTo>
                <a:close/>
              </a:path>
              <a:path extrusionOk="0" h="120000" w="120000">
                <a:moveTo>
                  <a:pt x="60000" y="0"/>
                </a:moveTo>
                <a:lnTo>
                  <a:pt x="45839" y="45622"/>
                </a:lnTo>
                <a:lnTo>
                  <a:pt x="74159" y="45622"/>
                </a:lnTo>
                <a:lnTo>
                  <a:pt x="60000" y="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1" name="Google Shape;561;p14"/>
          <p:cNvSpPr/>
          <p:nvPr/>
        </p:nvSpPr>
        <p:spPr>
          <a:xfrm>
            <a:off x="337565" y="3327653"/>
            <a:ext cx="114300" cy="134620"/>
          </a:xfrm>
          <a:custGeom>
            <a:rect b="b" l="l" r="r" t="t"/>
            <a:pathLst>
              <a:path extrusionOk="0" h="120000" w="120000">
                <a:moveTo>
                  <a:pt x="0" y="45622"/>
                </a:moveTo>
                <a:lnTo>
                  <a:pt x="45839" y="45622"/>
                </a:lnTo>
                <a:lnTo>
                  <a:pt x="60000" y="0"/>
                </a:lnTo>
                <a:lnTo>
                  <a:pt x="74159" y="45622"/>
                </a:lnTo>
                <a:lnTo>
                  <a:pt x="120000" y="45622"/>
                </a:lnTo>
                <a:lnTo>
                  <a:pt x="82919" y="73924"/>
                </a:lnTo>
                <a:lnTo>
                  <a:pt x="97079" y="119547"/>
                </a:lnTo>
                <a:lnTo>
                  <a:pt x="60000" y="91357"/>
                </a:lnTo>
                <a:lnTo>
                  <a:pt x="22919" y="119547"/>
                </a:lnTo>
                <a:lnTo>
                  <a:pt x="37079" y="73924"/>
                </a:lnTo>
                <a:lnTo>
                  <a:pt x="0" y="45622"/>
                </a:lnTo>
                <a:close/>
              </a:path>
            </a:pathLst>
          </a:custGeom>
          <a:noFill/>
          <a:ln cap="flat" cmpd="sng" w="9525">
            <a:solidFill>
              <a:srgbClr val="99CC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2" name="Google Shape;562;p14"/>
          <p:cNvSpPr/>
          <p:nvPr/>
        </p:nvSpPr>
        <p:spPr>
          <a:xfrm>
            <a:off x="357390" y="917955"/>
            <a:ext cx="2424300" cy="259200"/>
          </a:xfrm>
          <a:custGeom>
            <a:rect b="b" l="l" r="r" t="t"/>
            <a:pathLst>
              <a:path extrusionOk="0" h="120000" w="120000">
                <a:moveTo>
                  <a:pt x="0" y="119999"/>
                </a:moveTo>
                <a:lnTo>
                  <a:pt x="119987" y="119999"/>
                </a:lnTo>
                <a:lnTo>
                  <a:pt x="119987" y="0"/>
                </a:lnTo>
                <a:lnTo>
                  <a:pt x="0" y="0"/>
                </a:lnTo>
                <a:lnTo>
                  <a:pt x="0" y="119999"/>
                </a:lnTo>
                <a:close/>
              </a:path>
            </a:pathLst>
          </a:custGeom>
          <a:solidFill>
            <a:srgbClr val="0046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3" name="Google Shape;563;p14"/>
          <p:cNvSpPr/>
          <p:nvPr/>
        </p:nvSpPr>
        <p:spPr>
          <a:xfrm>
            <a:off x="357390" y="1177036"/>
            <a:ext cx="1892300" cy="762000"/>
          </a:xfrm>
          <a:custGeom>
            <a:rect b="b" l="l" r="r" t="t"/>
            <a:pathLst>
              <a:path extrusionOk="0" h="120000" w="120000">
                <a:moveTo>
                  <a:pt x="0" y="120000"/>
                </a:moveTo>
                <a:lnTo>
                  <a:pt x="119983" y="120000"/>
                </a:lnTo>
                <a:lnTo>
                  <a:pt x="119983"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4" name="Google Shape;564;p14"/>
          <p:cNvSpPr/>
          <p:nvPr/>
        </p:nvSpPr>
        <p:spPr>
          <a:xfrm>
            <a:off x="2249423" y="1177036"/>
            <a:ext cx="532130" cy="762000"/>
          </a:xfrm>
          <a:custGeom>
            <a:rect b="b" l="l" r="r" t="t"/>
            <a:pathLst>
              <a:path extrusionOk="0" h="120000" w="120000">
                <a:moveTo>
                  <a:pt x="0" y="120000"/>
                </a:moveTo>
                <a:lnTo>
                  <a:pt x="119982" y="120000"/>
                </a:lnTo>
                <a:lnTo>
                  <a:pt x="119982"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5" name="Google Shape;565;p14"/>
          <p:cNvSpPr/>
          <p:nvPr/>
        </p:nvSpPr>
        <p:spPr>
          <a:xfrm>
            <a:off x="357390" y="1939035"/>
            <a:ext cx="1892300" cy="510540"/>
          </a:xfrm>
          <a:custGeom>
            <a:rect b="b" l="l" r="r" t="t"/>
            <a:pathLst>
              <a:path extrusionOk="0" h="120000" w="120000">
                <a:moveTo>
                  <a:pt x="0" y="120000"/>
                </a:moveTo>
                <a:lnTo>
                  <a:pt x="119983" y="120000"/>
                </a:lnTo>
                <a:lnTo>
                  <a:pt x="119983"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6" name="Google Shape;566;p14"/>
          <p:cNvSpPr/>
          <p:nvPr/>
        </p:nvSpPr>
        <p:spPr>
          <a:xfrm>
            <a:off x="2249423" y="1939035"/>
            <a:ext cx="532130" cy="510540"/>
          </a:xfrm>
          <a:custGeom>
            <a:rect b="b" l="l" r="r" t="t"/>
            <a:pathLst>
              <a:path extrusionOk="0" h="120000" w="120000">
                <a:moveTo>
                  <a:pt x="0" y="120000"/>
                </a:moveTo>
                <a:lnTo>
                  <a:pt x="119982" y="120000"/>
                </a:lnTo>
                <a:lnTo>
                  <a:pt x="119982"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7" name="Google Shape;567;p14"/>
          <p:cNvSpPr/>
          <p:nvPr/>
        </p:nvSpPr>
        <p:spPr>
          <a:xfrm>
            <a:off x="357390" y="2449537"/>
            <a:ext cx="1892300" cy="260985"/>
          </a:xfrm>
          <a:custGeom>
            <a:rect b="b" l="l" r="r" t="t"/>
            <a:pathLst>
              <a:path extrusionOk="0" h="120000" w="120000">
                <a:moveTo>
                  <a:pt x="0" y="119959"/>
                </a:moveTo>
                <a:lnTo>
                  <a:pt x="119983" y="119959"/>
                </a:lnTo>
                <a:lnTo>
                  <a:pt x="119983" y="0"/>
                </a:lnTo>
                <a:lnTo>
                  <a:pt x="0" y="0"/>
                </a:lnTo>
                <a:lnTo>
                  <a:pt x="0" y="119959"/>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8" name="Google Shape;568;p14"/>
          <p:cNvSpPr/>
          <p:nvPr/>
        </p:nvSpPr>
        <p:spPr>
          <a:xfrm>
            <a:off x="2249423" y="2449537"/>
            <a:ext cx="532130" cy="260985"/>
          </a:xfrm>
          <a:custGeom>
            <a:rect b="b" l="l" r="r" t="t"/>
            <a:pathLst>
              <a:path extrusionOk="0" h="120000" w="120000">
                <a:moveTo>
                  <a:pt x="0" y="119959"/>
                </a:moveTo>
                <a:lnTo>
                  <a:pt x="119982" y="119959"/>
                </a:lnTo>
                <a:lnTo>
                  <a:pt x="119982" y="0"/>
                </a:lnTo>
                <a:lnTo>
                  <a:pt x="0" y="0"/>
                </a:lnTo>
                <a:lnTo>
                  <a:pt x="0" y="119959"/>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9" name="Google Shape;569;p14"/>
          <p:cNvSpPr/>
          <p:nvPr/>
        </p:nvSpPr>
        <p:spPr>
          <a:xfrm>
            <a:off x="351040" y="1177036"/>
            <a:ext cx="2437130" cy="0"/>
          </a:xfrm>
          <a:custGeom>
            <a:rect b="b" l="l" r="r" t="t"/>
            <a:pathLst>
              <a:path extrusionOk="0" h="120000" w="120000">
                <a:moveTo>
                  <a:pt x="0" y="0"/>
                </a:moveTo>
                <a:lnTo>
                  <a:pt x="119986"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0" name="Google Shape;570;p14"/>
          <p:cNvSpPr/>
          <p:nvPr/>
        </p:nvSpPr>
        <p:spPr>
          <a:xfrm>
            <a:off x="351040" y="1939035"/>
            <a:ext cx="2437130" cy="0"/>
          </a:xfrm>
          <a:custGeom>
            <a:rect b="b" l="l" r="r" t="t"/>
            <a:pathLst>
              <a:path extrusionOk="0" h="120000" w="120000">
                <a:moveTo>
                  <a:pt x="0" y="0"/>
                </a:moveTo>
                <a:lnTo>
                  <a:pt x="119986"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1" name="Google Shape;571;p14"/>
          <p:cNvSpPr/>
          <p:nvPr/>
        </p:nvSpPr>
        <p:spPr>
          <a:xfrm>
            <a:off x="351040" y="2449576"/>
            <a:ext cx="2437130" cy="0"/>
          </a:xfrm>
          <a:custGeom>
            <a:rect b="b" l="l" r="r" t="t"/>
            <a:pathLst>
              <a:path extrusionOk="0" h="120000" w="120000">
                <a:moveTo>
                  <a:pt x="0" y="0"/>
                </a:moveTo>
                <a:lnTo>
                  <a:pt x="119986"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2" name="Google Shape;572;p14"/>
          <p:cNvSpPr/>
          <p:nvPr/>
        </p:nvSpPr>
        <p:spPr>
          <a:xfrm>
            <a:off x="357390" y="911605"/>
            <a:ext cx="0" cy="1805400"/>
          </a:xfrm>
          <a:custGeom>
            <a:rect b="b" l="l" r="r" t="t"/>
            <a:pathLst>
              <a:path extrusionOk="0" h="120000" w="120000">
                <a:moveTo>
                  <a:pt x="0" y="0"/>
                </a:moveTo>
                <a:lnTo>
                  <a:pt x="0" y="119991"/>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3" name="Google Shape;573;p14"/>
          <p:cNvSpPr/>
          <p:nvPr/>
        </p:nvSpPr>
        <p:spPr>
          <a:xfrm>
            <a:off x="2781554" y="911605"/>
            <a:ext cx="0" cy="1805305"/>
          </a:xfrm>
          <a:custGeom>
            <a:rect b="b" l="l" r="r" t="t"/>
            <a:pathLst>
              <a:path extrusionOk="0" h="120000" w="120000">
                <a:moveTo>
                  <a:pt x="0" y="0"/>
                </a:moveTo>
                <a:lnTo>
                  <a:pt x="0" y="119991"/>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4" name="Google Shape;574;p14"/>
          <p:cNvSpPr/>
          <p:nvPr/>
        </p:nvSpPr>
        <p:spPr>
          <a:xfrm>
            <a:off x="351040" y="1375155"/>
            <a:ext cx="2437200" cy="0"/>
          </a:xfrm>
          <a:custGeom>
            <a:rect b="b" l="l" r="r" t="t"/>
            <a:pathLst>
              <a:path extrusionOk="0" h="120000" w="120000">
                <a:moveTo>
                  <a:pt x="0" y="0"/>
                </a:moveTo>
                <a:lnTo>
                  <a:pt x="119986"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5" name="Google Shape;575;p14"/>
          <p:cNvSpPr/>
          <p:nvPr/>
        </p:nvSpPr>
        <p:spPr>
          <a:xfrm>
            <a:off x="351040" y="2710433"/>
            <a:ext cx="2437130" cy="0"/>
          </a:xfrm>
          <a:custGeom>
            <a:rect b="b" l="l" r="r" t="t"/>
            <a:pathLst>
              <a:path extrusionOk="0" h="120000" w="120000">
                <a:moveTo>
                  <a:pt x="0" y="0"/>
                </a:moveTo>
                <a:lnTo>
                  <a:pt x="119986"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6" name="Google Shape;576;p14"/>
          <p:cNvSpPr txBox="1"/>
          <p:nvPr/>
        </p:nvSpPr>
        <p:spPr>
          <a:xfrm>
            <a:off x="814527" y="952119"/>
            <a:ext cx="1509395"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solidFill>
                  <a:srgbClr val="FFFFFF"/>
                </a:solidFill>
                <a:latin typeface="Calibri"/>
                <a:ea typeface="Calibri"/>
                <a:cs typeface="Calibri"/>
                <a:sym typeface="Calibri"/>
              </a:rPr>
              <a:t>Reserves Summary</a:t>
            </a:r>
            <a:r>
              <a:rPr b="0" baseline="30000" lang="en-US" sz="1350">
                <a:solidFill>
                  <a:srgbClr val="FFFFFF"/>
                </a:solidFill>
                <a:latin typeface="Calibri"/>
                <a:ea typeface="Calibri"/>
                <a:cs typeface="Calibri"/>
                <a:sym typeface="Calibri"/>
              </a:rPr>
              <a:t>(1)</a:t>
            </a:r>
            <a:endParaRPr baseline="30000" sz="1350">
              <a:latin typeface="Calibri"/>
              <a:ea typeface="Calibri"/>
              <a:cs typeface="Calibri"/>
              <a:sym typeface="Calibri"/>
            </a:endParaRPr>
          </a:p>
        </p:txBody>
      </p:sp>
      <p:sp>
        <p:nvSpPr>
          <p:cNvPr id="577" name="Google Shape;577;p14"/>
          <p:cNvSpPr txBox="1"/>
          <p:nvPr/>
        </p:nvSpPr>
        <p:spPr>
          <a:xfrm>
            <a:off x="390550" y="1173250"/>
            <a:ext cx="1365900" cy="776700"/>
          </a:xfrm>
          <a:prstGeom prst="rect">
            <a:avLst/>
          </a:prstGeom>
          <a:noFill/>
          <a:ln>
            <a:noFill/>
          </a:ln>
        </p:spPr>
        <p:txBody>
          <a:bodyPr anchorCtr="0" anchor="t" bIns="0" lIns="0" spcFirstLastPara="1" rIns="0" wrap="square" tIns="0">
            <a:noAutofit/>
          </a:bodyPr>
          <a:lstStyle/>
          <a:p>
            <a:pPr indent="-210184" lvl="0" marL="210184" marR="5080" rtl="0" algn="l">
              <a:lnSpc>
                <a:spcPct val="117900"/>
              </a:lnSpc>
              <a:spcBef>
                <a:spcPts val="0"/>
              </a:spcBef>
              <a:spcAft>
                <a:spcPts val="0"/>
              </a:spcAft>
              <a:buNone/>
            </a:pPr>
            <a:r>
              <a:rPr b="0" lang="en-US" sz="1400">
                <a:latin typeface="Calibri"/>
                <a:ea typeface="Calibri"/>
                <a:cs typeface="Calibri"/>
                <a:sym typeface="Calibri"/>
              </a:rPr>
              <a:t>Tertiary</a:t>
            </a:r>
            <a:r>
              <a:rPr lang="en-US">
                <a:latin typeface="Calibri"/>
                <a:ea typeface="Calibri"/>
                <a:cs typeface="Calibri"/>
                <a:sym typeface="Calibri"/>
              </a:rPr>
              <a:t>-</a:t>
            </a:r>
            <a:r>
              <a:rPr b="0" lang="en-US" sz="1400">
                <a:latin typeface="Calibri"/>
                <a:ea typeface="Calibri"/>
                <a:cs typeface="Calibri"/>
                <a:sym typeface="Calibri"/>
              </a:rPr>
              <a:t>Reserves:  Proved  Potential</a:t>
            </a:r>
            <a:endParaRPr sz="1400">
              <a:latin typeface="Calibri"/>
              <a:ea typeface="Calibri"/>
              <a:cs typeface="Calibri"/>
              <a:sym typeface="Calibri"/>
            </a:endParaRPr>
          </a:p>
        </p:txBody>
      </p:sp>
      <p:sp>
        <p:nvSpPr>
          <p:cNvPr id="578" name="Google Shape;578;p14"/>
          <p:cNvSpPr txBox="1"/>
          <p:nvPr/>
        </p:nvSpPr>
        <p:spPr>
          <a:xfrm>
            <a:off x="2453385" y="1462913"/>
            <a:ext cx="295275" cy="487045"/>
          </a:xfrm>
          <a:prstGeom prst="rect">
            <a:avLst/>
          </a:prstGeom>
          <a:noFill/>
          <a:ln>
            <a:noFill/>
          </a:ln>
        </p:spPr>
        <p:txBody>
          <a:bodyPr anchorCtr="0" anchor="t" bIns="0" lIns="0" spcFirstLastPara="1" rIns="0" wrap="square" tIns="0">
            <a:noAutofit/>
          </a:bodyPr>
          <a:lstStyle/>
          <a:p>
            <a:pPr indent="-635" lvl="0" marL="89535" marR="0" rtl="0" algn="ctr">
              <a:lnSpc>
                <a:spcPct val="100000"/>
              </a:lnSpc>
              <a:spcBef>
                <a:spcPts val="0"/>
              </a:spcBef>
              <a:spcAft>
                <a:spcPts val="0"/>
              </a:spcAft>
              <a:buNone/>
            </a:pPr>
            <a:r>
              <a:rPr b="0" lang="en-US" sz="1400">
                <a:latin typeface="Calibri"/>
                <a:ea typeface="Calibri"/>
                <a:cs typeface="Calibri"/>
                <a:sym typeface="Calibri"/>
              </a:rPr>
              <a:t>19</a:t>
            </a:r>
            <a:endParaRPr sz="1400">
              <a:latin typeface="Calibri"/>
              <a:ea typeface="Calibri"/>
              <a:cs typeface="Calibri"/>
              <a:sym typeface="Calibri"/>
            </a:endParaRPr>
          </a:p>
          <a:p>
            <a:pPr indent="0" lvl="0" marL="0" marR="0" rtl="0" algn="ctr">
              <a:lnSpc>
                <a:spcPct val="100000"/>
              </a:lnSpc>
              <a:spcBef>
                <a:spcPts val="300"/>
              </a:spcBef>
              <a:spcAft>
                <a:spcPts val="0"/>
              </a:spcAft>
              <a:buNone/>
            </a:pPr>
            <a:r>
              <a:rPr b="0" lang="en-US" sz="1400">
                <a:latin typeface="Calibri"/>
                <a:ea typeface="Calibri"/>
                <a:cs typeface="Calibri"/>
                <a:sym typeface="Calibri"/>
              </a:rPr>
              <a:t>336</a:t>
            </a:r>
            <a:endParaRPr sz="1400">
              <a:latin typeface="Calibri"/>
              <a:ea typeface="Calibri"/>
              <a:cs typeface="Calibri"/>
              <a:sym typeface="Calibri"/>
            </a:endParaRPr>
          </a:p>
        </p:txBody>
      </p:sp>
      <p:sp>
        <p:nvSpPr>
          <p:cNvPr id="579" name="Google Shape;579;p14"/>
          <p:cNvSpPr txBox="1"/>
          <p:nvPr/>
        </p:nvSpPr>
        <p:spPr>
          <a:xfrm>
            <a:off x="423925" y="1953250"/>
            <a:ext cx="2110800" cy="486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Non-Tertiary</a:t>
            </a:r>
            <a:r>
              <a:rPr lang="en-US">
                <a:latin typeface="Calibri"/>
                <a:ea typeface="Calibri"/>
                <a:cs typeface="Calibri"/>
                <a:sym typeface="Calibri"/>
              </a:rPr>
              <a:t> </a:t>
            </a:r>
            <a:r>
              <a:rPr b="0" lang="en-US" sz="1400">
                <a:latin typeface="Calibri"/>
                <a:ea typeface="Calibri"/>
                <a:cs typeface="Calibri"/>
                <a:sym typeface="Calibri"/>
              </a:rPr>
              <a:t>Reserves:</a:t>
            </a:r>
            <a:endParaRPr sz="1400">
              <a:latin typeface="Calibri"/>
              <a:ea typeface="Calibri"/>
              <a:cs typeface="Calibri"/>
              <a:sym typeface="Calibri"/>
            </a:endParaRPr>
          </a:p>
          <a:p>
            <a:pPr indent="-6984" lvl="0" marL="210184" marR="0" rtl="0" algn="l">
              <a:lnSpc>
                <a:spcPct val="100000"/>
              </a:lnSpc>
              <a:spcBef>
                <a:spcPts val="300"/>
              </a:spcBef>
              <a:spcAft>
                <a:spcPts val="0"/>
              </a:spcAft>
              <a:buNone/>
            </a:pPr>
            <a:r>
              <a:rPr b="0" lang="en-US" sz="1400">
                <a:latin typeface="Calibri"/>
                <a:ea typeface="Calibri"/>
                <a:cs typeface="Calibri"/>
                <a:sym typeface="Calibri"/>
              </a:rPr>
              <a:t>Proved</a:t>
            </a:r>
            <a:endParaRPr sz="1400">
              <a:latin typeface="Calibri"/>
              <a:ea typeface="Calibri"/>
              <a:cs typeface="Calibri"/>
              <a:sym typeface="Calibri"/>
            </a:endParaRPr>
          </a:p>
        </p:txBody>
      </p:sp>
      <p:sp>
        <p:nvSpPr>
          <p:cNvPr id="580" name="Google Shape;580;p14"/>
          <p:cNvSpPr txBox="1"/>
          <p:nvPr/>
        </p:nvSpPr>
        <p:spPr>
          <a:xfrm>
            <a:off x="2543301" y="2224913"/>
            <a:ext cx="20574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latin typeface="Calibri"/>
                <a:ea typeface="Calibri"/>
                <a:cs typeface="Calibri"/>
                <a:sym typeface="Calibri"/>
              </a:rPr>
              <a:t>84</a:t>
            </a:r>
            <a:endParaRPr sz="1400">
              <a:latin typeface="Calibri"/>
              <a:ea typeface="Calibri"/>
              <a:cs typeface="Calibri"/>
              <a:sym typeface="Calibri"/>
            </a:endParaRPr>
          </a:p>
        </p:txBody>
      </p:sp>
      <p:sp>
        <p:nvSpPr>
          <p:cNvPr id="581" name="Google Shape;581;p14"/>
          <p:cNvSpPr txBox="1"/>
          <p:nvPr/>
        </p:nvSpPr>
        <p:spPr>
          <a:xfrm>
            <a:off x="390550" y="2484373"/>
            <a:ext cx="2358390" cy="2355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400">
                <a:solidFill>
                  <a:srgbClr val="FFFFFF"/>
                </a:solidFill>
                <a:latin typeface="Calibri"/>
                <a:ea typeface="Calibri"/>
                <a:cs typeface="Calibri"/>
                <a:sym typeface="Calibri"/>
              </a:rPr>
              <a:t>Total MMBOE</a:t>
            </a:r>
            <a:r>
              <a:rPr b="0" baseline="30000" lang="en-US" sz="1350">
                <a:solidFill>
                  <a:srgbClr val="FFFFFF"/>
                </a:solidFill>
                <a:latin typeface="Calibri"/>
                <a:ea typeface="Calibri"/>
                <a:cs typeface="Calibri"/>
                <a:sym typeface="Calibri"/>
              </a:rPr>
              <a:t>(2)</a:t>
            </a:r>
            <a:r>
              <a:rPr b="0" lang="en-US" sz="1400">
                <a:solidFill>
                  <a:srgbClr val="FFFFFF"/>
                </a:solidFill>
                <a:latin typeface="Calibri"/>
                <a:ea typeface="Calibri"/>
                <a:cs typeface="Calibri"/>
                <a:sym typeface="Calibri"/>
              </a:rPr>
              <a:t> 	439</a:t>
            </a:r>
            <a:endParaRPr sz="1400">
              <a:latin typeface="Calibri"/>
              <a:ea typeface="Calibri"/>
              <a:cs typeface="Calibri"/>
              <a:sym typeface="Calibri"/>
            </a:endParaRPr>
          </a:p>
        </p:txBody>
      </p:sp>
      <p:sp>
        <p:nvSpPr>
          <p:cNvPr id="582" name="Google Shape;582;p14"/>
          <p:cNvSpPr/>
          <p:nvPr/>
        </p:nvSpPr>
        <p:spPr>
          <a:xfrm>
            <a:off x="6690359" y="1411224"/>
            <a:ext cx="867410" cy="338455"/>
          </a:xfrm>
          <a:custGeom>
            <a:rect b="b" l="l" r="r" t="t"/>
            <a:pathLst>
              <a:path extrusionOk="0" h="120000" w="120000">
                <a:moveTo>
                  <a:pt x="0" y="119954"/>
                </a:moveTo>
                <a:lnTo>
                  <a:pt x="119964" y="119954"/>
                </a:lnTo>
                <a:lnTo>
                  <a:pt x="119964" y="0"/>
                </a:lnTo>
                <a:lnTo>
                  <a:pt x="0" y="0"/>
                </a:lnTo>
                <a:lnTo>
                  <a:pt x="0" y="11995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83" name="Google Shape;583;p14"/>
          <p:cNvSpPr txBox="1"/>
          <p:nvPr/>
        </p:nvSpPr>
        <p:spPr>
          <a:xfrm>
            <a:off x="6770623" y="1445133"/>
            <a:ext cx="294005"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latin typeface="Calibri"/>
                <a:ea typeface="Calibri"/>
                <a:cs typeface="Calibri"/>
                <a:sym typeface="Calibri"/>
              </a:rPr>
              <a:t>MT</a:t>
            </a:r>
            <a:endParaRPr sz="1600">
              <a:latin typeface="Calibri"/>
              <a:ea typeface="Calibri"/>
              <a:cs typeface="Calibri"/>
              <a:sym typeface="Calibri"/>
            </a:endParaRPr>
          </a:p>
        </p:txBody>
      </p:sp>
      <p:sp>
        <p:nvSpPr>
          <p:cNvPr id="584" name="Google Shape;584;p14"/>
          <p:cNvSpPr/>
          <p:nvPr/>
        </p:nvSpPr>
        <p:spPr>
          <a:xfrm>
            <a:off x="10261092" y="1996439"/>
            <a:ext cx="1292860" cy="338455"/>
          </a:xfrm>
          <a:custGeom>
            <a:rect b="b" l="l" r="r" t="t"/>
            <a:pathLst>
              <a:path extrusionOk="0" h="120000" w="120000">
                <a:moveTo>
                  <a:pt x="0" y="119954"/>
                </a:moveTo>
                <a:lnTo>
                  <a:pt x="119952" y="119954"/>
                </a:lnTo>
                <a:lnTo>
                  <a:pt x="119952" y="0"/>
                </a:lnTo>
                <a:lnTo>
                  <a:pt x="0" y="0"/>
                </a:lnTo>
                <a:lnTo>
                  <a:pt x="0" y="11995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85" name="Google Shape;585;p14"/>
          <p:cNvSpPr txBox="1"/>
          <p:nvPr/>
        </p:nvSpPr>
        <p:spPr>
          <a:xfrm>
            <a:off x="10769345" y="2029459"/>
            <a:ext cx="278765"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latin typeface="Calibri"/>
                <a:ea typeface="Calibri"/>
                <a:cs typeface="Calibri"/>
                <a:sym typeface="Calibri"/>
              </a:rPr>
              <a:t>ND</a:t>
            </a:r>
            <a:endParaRPr sz="1600">
              <a:latin typeface="Calibri"/>
              <a:ea typeface="Calibri"/>
              <a:cs typeface="Calibri"/>
              <a:sym typeface="Calibri"/>
            </a:endParaRPr>
          </a:p>
        </p:txBody>
      </p:sp>
      <p:sp>
        <p:nvSpPr>
          <p:cNvPr id="586" name="Google Shape;586;p14"/>
          <p:cNvSpPr/>
          <p:nvPr/>
        </p:nvSpPr>
        <p:spPr>
          <a:xfrm>
            <a:off x="10709147" y="3765803"/>
            <a:ext cx="866140" cy="338455"/>
          </a:xfrm>
          <a:custGeom>
            <a:rect b="b" l="l" r="r" t="t"/>
            <a:pathLst>
              <a:path extrusionOk="0" h="120000" w="120000">
                <a:moveTo>
                  <a:pt x="0" y="119955"/>
                </a:moveTo>
                <a:lnTo>
                  <a:pt x="119929" y="119955"/>
                </a:lnTo>
                <a:lnTo>
                  <a:pt x="119929" y="0"/>
                </a:lnTo>
                <a:lnTo>
                  <a:pt x="0" y="0"/>
                </a:lnTo>
                <a:lnTo>
                  <a:pt x="0" y="119955"/>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87" name="Google Shape;587;p14"/>
          <p:cNvSpPr txBox="1"/>
          <p:nvPr/>
        </p:nvSpPr>
        <p:spPr>
          <a:xfrm>
            <a:off x="10788522" y="3799078"/>
            <a:ext cx="240029"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latin typeface="Calibri"/>
                <a:ea typeface="Calibri"/>
                <a:cs typeface="Calibri"/>
                <a:sym typeface="Calibri"/>
              </a:rPr>
              <a:t>SD</a:t>
            </a:r>
            <a:endParaRPr sz="1600">
              <a:latin typeface="Calibri"/>
              <a:ea typeface="Calibri"/>
              <a:cs typeface="Calibri"/>
              <a:sym typeface="Calibri"/>
            </a:endParaRPr>
          </a:p>
        </p:txBody>
      </p:sp>
      <p:sp>
        <p:nvSpPr>
          <p:cNvPr id="588" name="Google Shape;588;p14"/>
          <p:cNvSpPr/>
          <p:nvPr/>
        </p:nvSpPr>
        <p:spPr>
          <a:xfrm>
            <a:off x="5029200" y="3057144"/>
            <a:ext cx="867410" cy="338455"/>
          </a:xfrm>
          <a:custGeom>
            <a:rect b="b" l="l" r="r" t="t"/>
            <a:pathLst>
              <a:path extrusionOk="0" h="120000" w="120000">
                <a:moveTo>
                  <a:pt x="0" y="119954"/>
                </a:moveTo>
                <a:lnTo>
                  <a:pt x="119964" y="119954"/>
                </a:lnTo>
                <a:lnTo>
                  <a:pt x="119964" y="0"/>
                </a:lnTo>
                <a:lnTo>
                  <a:pt x="0" y="0"/>
                </a:lnTo>
                <a:lnTo>
                  <a:pt x="0" y="11995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89" name="Google Shape;589;p14"/>
          <p:cNvSpPr txBox="1"/>
          <p:nvPr/>
        </p:nvSpPr>
        <p:spPr>
          <a:xfrm>
            <a:off x="5108828" y="3090798"/>
            <a:ext cx="299085"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latin typeface="Calibri"/>
                <a:ea typeface="Calibri"/>
                <a:cs typeface="Calibri"/>
                <a:sym typeface="Calibri"/>
              </a:rPr>
              <a:t>WY</a:t>
            </a:r>
            <a:endParaRPr sz="1600">
              <a:latin typeface="Calibri"/>
              <a:ea typeface="Calibri"/>
              <a:cs typeface="Calibri"/>
              <a:sym typeface="Calibri"/>
            </a:endParaRPr>
          </a:p>
        </p:txBody>
      </p:sp>
      <p:sp>
        <p:nvSpPr>
          <p:cNvPr id="590" name="Google Shape;590;p14"/>
          <p:cNvSpPr/>
          <p:nvPr/>
        </p:nvSpPr>
        <p:spPr>
          <a:xfrm>
            <a:off x="10634471" y="5573267"/>
            <a:ext cx="867410" cy="338455"/>
          </a:xfrm>
          <a:custGeom>
            <a:rect b="b" l="l" r="r" t="t"/>
            <a:pathLst>
              <a:path extrusionOk="0" h="120000" w="120000">
                <a:moveTo>
                  <a:pt x="0" y="119954"/>
                </a:moveTo>
                <a:lnTo>
                  <a:pt x="119964" y="119954"/>
                </a:lnTo>
                <a:lnTo>
                  <a:pt x="119964" y="0"/>
                </a:lnTo>
                <a:lnTo>
                  <a:pt x="0" y="0"/>
                </a:lnTo>
                <a:lnTo>
                  <a:pt x="0" y="11995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1" name="Google Shape;591;p14"/>
          <p:cNvSpPr txBox="1"/>
          <p:nvPr/>
        </p:nvSpPr>
        <p:spPr>
          <a:xfrm>
            <a:off x="10714735" y="5607811"/>
            <a:ext cx="254635" cy="2667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1600">
                <a:latin typeface="Calibri"/>
                <a:ea typeface="Calibri"/>
                <a:cs typeface="Calibri"/>
                <a:sym typeface="Calibri"/>
              </a:rPr>
              <a:t>NE</a:t>
            </a:r>
            <a:endParaRPr sz="1600">
              <a:latin typeface="Calibri"/>
              <a:ea typeface="Calibri"/>
              <a:cs typeface="Calibri"/>
              <a:sym typeface="Calibri"/>
            </a:endParaRPr>
          </a:p>
        </p:txBody>
      </p:sp>
      <p:sp>
        <p:nvSpPr>
          <p:cNvPr id="592" name="Google Shape;592;p14"/>
          <p:cNvSpPr/>
          <p:nvPr/>
        </p:nvSpPr>
        <p:spPr>
          <a:xfrm>
            <a:off x="332231" y="3759708"/>
            <a:ext cx="91440" cy="91440"/>
          </a:xfrm>
          <a:custGeom>
            <a:rect b="b" l="l" r="r" t="t"/>
            <a:pathLst>
              <a:path extrusionOk="0" h="120000" w="120000">
                <a:moveTo>
                  <a:pt x="0" y="60000"/>
                </a:moveTo>
                <a:lnTo>
                  <a:pt x="4715" y="36632"/>
                </a:lnTo>
                <a:lnTo>
                  <a:pt x="17574" y="17561"/>
                </a:lnTo>
                <a:lnTo>
                  <a:pt x="36645" y="4710"/>
                </a:lnTo>
                <a:lnTo>
                  <a:pt x="60000" y="0"/>
                </a:lnTo>
                <a:lnTo>
                  <a:pt x="83353" y="4710"/>
                </a:lnTo>
                <a:lnTo>
                  <a:pt x="102423" y="17561"/>
                </a:lnTo>
                <a:lnTo>
                  <a:pt x="115283" y="36632"/>
                </a:lnTo>
                <a:lnTo>
                  <a:pt x="119998" y="60000"/>
                </a:lnTo>
                <a:lnTo>
                  <a:pt x="115283" y="83367"/>
                </a:lnTo>
                <a:lnTo>
                  <a:pt x="102423" y="102438"/>
                </a:lnTo>
                <a:lnTo>
                  <a:pt x="83353" y="115289"/>
                </a:lnTo>
                <a:lnTo>
                  <a:pt x="60000" y="120001"/>
                </a:lnTo>
                <a:lnTo>
                  <a:pt x="36645" y="115289"/>
                </a:lnTo>
                <a:lnTo>
                  <a:pt x="17574" y="102438"/>
                </a:lnTo>
                <a:lnTo>
                  <a:pt x="4715" y="83367"/>
                </a:lnTo>
                <a:lnTo>
                  <a:pt x="0" y="60000"/>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3" name="Google Shape;593;p14"/>
          <p:cNvSpPr/>
          <p:nvPr/>
        </p:nvSpPr>
        <p:spPr>
          <a:xfrm>
            <a:off x="286511" y="4079747"/>
            <a:ext cx="182880" cy="182880"/>
          </a:xfrm>
          <a:custGeom>
            <a:rect b="b" l="l" r="r" t="t"/>
            <a:pathLst>
              <a:path extrusionOk="0" h="120000" w="120000">
                <a:moveTo>
                  <a:pt x="0" y="59999"/>
                </a:moveTo>
                <a:lnTo>
                  <a:pt x="4715" y="36632"/>
                </a:lnTo>
                <a:lnTo>
                  <a:pt x="17574" y="17562"/>
                </a:lnTo>
                <a:lnTo>
                  <a:pt x="36646" y="4710"/>
                </a:lnTo>
                <a:lnTo>
                  <a:pt x="60000" y="0"/>
                </a:lnTo>
                <a:lnTo>
                  <a:pt x="83353" y="4710"/>
                </a:lnTo>
                <a:lnTo>
                  <a:pt x="102425" y="17562"/>
                </a:lnTo>
                <a:lnTo>
                  <a:pt x="115284" y="36632"/>
                </a:lnTo>
                <a:lnTo>
                  <a:pt x="120000" y="59999"/>
                </a:lnTo>
                <a:lnTo>
                  <a:pt x="115284" y="83367"/>
                </a:lnTo>
                <a:lnTo>
                  <a:pt x="102425" y="102437"/>
                </a:lnTo>
                <a:lnTo>
                  <a:pt x="83353" y="115289"/>
                </a:lnTo>
                <a:lnTo>
                  <a:pt x="60000" y="120000"/>
                </a:lnTo>
                <a:lnTo>
                  <a:pt x="36646" y="115289"/>
                </a:lnTo>
                <a:lnTo>
                  <a:pt x="17574" y="102437"/>
                </a:lnTo>
                <a:lnTo>
                  <a:pt x="4715" y="83367"/>
                </a:lnTo>
                <a:lnTo>
                  <a:pt x="0" y="59999"/>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4" name="Google Shape;594;p14"/>
          <p:cNvSpPr/>
          <p:nvPr/>
        </p:nvSpPr>
        <p:spPr>
          <a:xfrm>
            <a:off x="309372" y="3896867"/>
            <a:ext cx="137160" cy="137160"/>
          </a:xfrm>
          <a:custGeom>
            <a:rect b="b" l="l" r="r" t="t"/>
            <a:pathLst>
              <a:path extrusionOk="0" h="120000" w="120000">
                <a:moveTo>
                  <a:pt x="0" y="59999"/>
                </a:moveTo>
                <a:lnTo>
                  <a:pt x="4714" y="36656"/>
                </a:lnTo>
                <a:lnTo>
                  <a:pt x="17574" y="17582"/>
                </a:lnTo>
                <a:lnTo>
                  <a:pt x="36646" y="4718"/>
                </a:lnTo>
                <a:lnTo>
                  <a:pt x="60000" y="0"/>
                </a:lnTo>
                <a:lnTo>
                  <a:pt x="83353" y="4718"/>
                </a:lnTo>
                <a:lnTo>
                  <a:pt x="102425" y="17582"/>
                </a:lnTo>
                <a:lnTo>
                  <a:pt x="115285" y="36656"/>
                </a:lnTo>
                <a:lnTo>
                  <a:pt x="120000" y="59999"/>
                </a:lnTo>
                <a:lnTo>
                  <a:pt x="115285" y="83342"/>
                </a:lnTo>
                <a:lnTo>
                  <a:pt x="102425" y="102416"/>
                </a:lnTo>
                <a:lnTo>
                  <a:pt x="83353" y="115280"/>
                </a:lnTo>
                <a:lnTo>
                  <a:pt x="60000" y="119999"/>
                </a:lnTo>
                <a:lnTo>
                  <a:pt x="36646" y="115280"/>
                </a:lnTo>
                <a:lnTo>
                  <a:pt x="17574" y="102416"/>
                </a:lnTo>
                <a:lnTo>
                  <a:pt x="4714" y="83342"/>
                </a:lnTo>
                <a:lnTo>
                  <a:pt x="0" y="59999"/>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5" name="Google Shape;595;p14"/>
          <p:cNvSpPr/>
          <p:nvPr/>
        </p:nvSpPr>
        <p:spPr>
          <a:xfrm>
            <a:off x="306324" y="4632959"/>
            <a:ext cx="137160" cy="137160"/>
          </a:xfrm>
          <a:custGeom>
            <a:rect b="b" l="l" r="r" t="t"/>
            <a:pathLst>
              <a:path extrusionOk="0" h="120000" w="120000">
                <a:moveTo>
                  <a:pt x="0" y="120000"/>
                </a:moveTo>
                <a:lnTo>
                  <a:pt x="120000" y="120000"/>
                </a:lnTo>
                <a:lnTo>
                  <a:pt x="120000" y="0"/>
                </a:lnTo>
                <a:lnTo>
                  <a:pt x="0" y="0"/>
                </a:lnTo>
                <a:lnTo>
                  <a:pt x="0" y="120000"/>
                </a:lnTo>
                <a:close/>
              </a:path>
            </a:pathLst>
          </a:custGeom>
          <a:solidFill>
            <a:srgbClr val="9AEAA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6" name="Google Shape;596;p14"/>
          <p:cNvSpPr/>
          <p:nvPr/>
        </p:nvSpPr>
        <p:spPr>
          <a:xfrm>
            <a:off x="306324" y="4632959"/>
            <a:ext cx="137160" cy="13716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7" name="Google Shape;597;p14"/>
          <p:cNvSpPr/>
          <p:nvPr/>
        </p:nvSpPr>
        <p:spPr>
          <a:xfrm>
            <a:off x="306324" y="4314444"/>
            <a:ext cx="137160" cy="137160"/>
          </a:xfrm>
          <a:custGeom>
            <a:rect b="b" l="l" r="r" t="t"/>
            <a:pathLst>
              <a:path extrusionOk="0" h="120000" w="120000">
                <a:moveTo>
                  <a:pt x="0" y="119999"/>
                </a:moveTo>
                <a:lnTo>
                  <a:pt x="120000" y="119999"/>
                </a:lnTo>
                <a:lnTo>
                  <a:pt x="120000" y="0"/>
                </a:lnTo>
                <a:lnTo>
                  <a:pt x="0" y="0"/>
                </a:lnTo>
                <a:lnTo>
                  <a:pt x="0" y="119999"/>
                </a:lnTo>
                <a:close/>
              </a:path>
            </a:pathLst>
          </a:custGeom>
          <a:solidFill>
            <a:srgbClr val="0093D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8" name="Google Shape;598;p14"/>
          <p:cNvSpPr/>
          <p:nvPr/>
        </p:nvSpPr>
        <p:spPr>
          <a:xfrm>
            <a:off x="306324" y="4314444"/>
            <a:ext cx="137160" cy="137160"/>
          </a:xfrm>
          <a:custGeom>
            <a:rect b="b" l="l" r="r" t="t"/>
            <a:pathLst>
              <a:path extrusionOk="0" h="120000" w="120000">
                <a:moveTo>
                  <a:pt x="0" y="119999"/>
                </a:moveTo>
                <a:lnTo>
                  <a:pt x="120000" y="119999"/>
                </a:lnTo>
                <a:lnTo>
                  <a:pt x="120000" y="0"/>
                </a:lnTo>
                <a:lnTo>
                  <a:pt x="0" y="0"/>
                </a:lnTo>
                <a:lnTo>
                  <a:pt x="0" y="119999"/>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9" name="Google Shape;599;p14"/>
          <p:cNvSpPr/>
          <p:nvPr/>
        </p:nvSpPr>
        <p:spPr>
          <a:xfrm>
            <a:off x="306324" y="4474464"/>
            <a:ext cx="137160" cy="137160"/>
          </a:xfrm>
          <a:custGeom>
            <a:rect b="b" l="l" r="r" t="t"/>
            <a:pathLst>
              <a:path extrusionOk="0" h="120000" w="120000">
                <a:moveTo>
                  <a:pt x="0" y="120000"/>
                </a:moveTo>
                <a:lnTo>
                  <a:pt x="120000" y="120000"/>
                </a:lnTo>
                <a:lnTo>
                  <a:pt x="120000" y="0"/>
                </a:lnTo>
                <a:lnTo>
                  <a:pt x="0" y="0"/>
                </a:lnTo>
                <a:lnTo>
                  <a:pt x="0" y="120000"/>
                </a:lnTo>
                <a:close/>
              </a:path>
            </a:pathLst>
          </a:custGeom>
          <a:solidFill>
            <a:srgbClr val="FF993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0" name="Google Shape;600;p14"/>
          <p:cNvSpPr/>
          <p:nvPr/>
        </p:nvSpPr>
        <p:spPr>
          <a:xfrm>
            <a:off x="306324" y="4474464"/>
            <a:ext cx="137160" cy="13716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1" name="Google Shape;601;p14"/>
          <p:cNvSpPr txBox="1"/>
          <p:nvPr/>
        </p:nvSpPr>
        <p:spPr>
          <a:xfrm>
            <a:off x="224434" y="3554983"/>
            <a:ext cx="1235075" cy="66929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lang="en-US" sz="1050" u="sng">
                <a:solidFill>
                  <a:srgbClr val="00467C"/>
                </a:solidFill>
                <a:latin typeface="Calibri"/>
                <a:ea typeface="Calibri"/>
                <a:cs typeface="Calibri"/>
                <a:sym typeface="Calibri"/>
              </a:rPr>
              <a:t>Cumulative Production</a:t>
            </a:r>
            <a:endParaRPr sz="1050">
              <a:latin typeface="Calibri"/>
              <a:ea typeface="Calibri"/>
              <a:cs typeface="Calibri"/>
              <a:sym typeface="Calibri"/>
            </a:endParaRPr>
          </a:p>
          <a:p>
            <a:pPr indent="-3810" lvl="0" marL="118110" marR="0" rtl="0" algn="ctr">
              <a:lnSpc>
                <a:spcPct val="100000"/>
              </a:lnSpc>
              <a:spcBef>
                <a:spcPts val="185"/>
              </a:spcBef>
              <a:spcAft>
                <a:spcPts val="0"/>
              </a:spcAft>
              <a:buNone/>
            </a:pPr>
            <a:r>
              <a:rPr b="0" lang="en-US" sz="900">
                <a:solidFill>
                  <a:srgbClr val="00467C"/>
                </a:solidFill>
                <a:latin typeface="Calibri"/>
                <a:ea typeface="Calibri"/>
                <a:cs typeface="Calibri"/>
                <a:sym typeface="Calibri"/>
              </a:rPr>
              <a:t>15 – 50 MMBOE</a:t>
            </a:r>
            <a:endParaRPr sz="900">
              <a:latin typeface="Calibri"/>
              <a:ea typeface="Calibri"/>
              <a:cs typeface="Calibri"/>
              <a:sym typeface="Calibri"/>
            </a:endParaRPr>
          </a:p>
          <a:p>
            <a:pPr indent="-11429" lvl="0" marL="303530" marR="0" rtl="0" algn="l">
              <a:lnSpc>
                <a:spcPct val="100000"/>
              </a:lnSpc>
              <a:spcBef>
                <a:spcPts val="215"/>
              </a:spcBef>
              <a:spcAft>
                <a:spcPts val="0"/>
              </a:spcAft>
              <a:buNone/>
            </a:pPr>
            <a:r>
              <a:rPr b="0" lang="en-US" sz="900">
                <a:solidFill>
                  <a:srgbClr val="00467C"/>
                </a:solidFill>
                <a:latin typeface="Calibri"/>
                <a:ea typeface="Calibri"/>
                <a:cs typeface="Calibri"/>
                <a:sym typeface="Calibri"/>
              </a:rPr>
              <a:t>50 – 100 MMBOE</a:t>
            </a:r>
            <a:endParaRPr sz="900">
              <a:latin typeface="Calibri"/>
              <a:ea typeface="Calibri"/>
              <a:cs typeface="Calibri"/>
              <a:sym typeface="Calibri"/>
            </a:endParaRPr>
          </a:p>
          <a:p>
            <a:pPr indent="-11429" lvl="0" marL="303530" marR="0" rtl="0" algn="l">
              <a:lnSpc>
                <a:spcPct val="100000"/>
              </a:lnSpc>
              <a:spcBef>
                <a:spcPts val="215"/>
              </a:spcBef>
              <a:spcAft>
                <a:spcPts val="0"/>
              </a:spcAft>
              <a:buNone/>
            </a:pPr>
            <a:r>
              <a:rPr b="0" lang="en-US" sz="900">
                <a:solidFill>
                  <a:srgbClr val="00467C"/>
                </a:solidFill>
                <a:latin typeface="Calibri"/>
                <a:ea typeface="Calibri"/>
                <a:cs typeface="Calibri"/>
                <a:sym typeface="Calibri"/>
              </a:rPr>
              <a:t>&gt; 100 MMBOE</a:t>
            </a:r>
            <a:endParaRPr sz="900">
              <a:latin typeface="Calibri"/>
              <a:ea typeface="Calibri"/>
              <a:cs typeface="Calibri"/>
              <a:sym typeface="Calibri"/>
            </a:endParaRPr>
          </a:p>
        </p:txBody>
      </p:sp>
      <p:sp>
        <p:nvSpPr>
          <p:cNvPr id="602" name="Google Shape;602;p14"/>
          <p:cNvSpPr txBox="1"/>
          <p:nvPr/>
        </p:nvSpPr>
        <p:spPr>
          <a:xfrm>
            <a:off x="515823" y="4296791"/>
            <a:ext cx="2051050" cy="15557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lang="en-US" sz="900">
                <a:solidFill>
                  <a:srgbClr val="00467C"/>
                </a:solidFill>
                <a:latin typeface="Calibri"/>
                <a:ea typeface="Calibri"/>
                <a:cs typeface="Calibri"/>
                <a:sym typeface="Calibri"/>
              </a:rPr>
              <a:t>Denbury Owned Fields – Current CO  Floods</a:t>
            </a:r>
            <a:endParaRPr sz="900">
              <a:latin typeface="Calibri"/>
              <a:ea typeface="Calibri"/>
              <a:cs typeface="Calibri"/>
              <a:sym typeface="Calibri"/>
            </a:endParaRPr>
          </a:p>
        </p:txBody>
      </p:sp>
      <p:sp>
        <p:nvSpPr>
          <p:cNvPr id="603" name="Google Shape;603;p14"/>
          <p:cNvSpPr/>
          <p:nvPr/>
        </p:nvSpPr>
        <p:spPr>
          <a:xfrm>
            <a:off x="248411" y="4779264"/>
            <a:ext cx="3586479" cy="2078989"/>
          </a:xfrm>
          <a:custGeom>
            <a:rect b="b" l="l" r="r" t="t"/>
            <a:pathLst>
              <a:path extrusionOk="0" h="120000" w="120000">
                <a:moveTo>
                  <a:pt x="119983" y="119985"/>
                </a:moveTo>
                <a:lnTo>
                  <a:pt x="119983" y="0"/>
                </a:lnTo>
                <a:lnTo>
                  <a:pt x="0" y="0"/>
                </a:lnTo>
                <a:lnTo>
                  <a:pt x="0" y="119985"/>
                </a:lnTo>
                <a:lnTo>
                  <a:pt x="119983" y="119985"/>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4" name="Google Shape;604;p14"/>
          <p:cNvSpPr txBox="1"/>
          <p:nvPr/>
        </p:nvSpPr>
        <p:spPr>
          <a:xfrm>
            <a:off x="326542" y="4362322"/>
            <a:ext cx="3417570" cy="2464435"/>
          </a:xfrm>
          <a:prstGeom prst="rect">
            <a:avLst/>
          </a:prstGeom>
          <a:noFill/>
          <a:ln>
            <a:noFill/>
          </a:ln>
        </p:spPr>
        <p:txBody>
          <a:bodyPr anchorCtr="0" anchor="t" bIns="0" lIns="0" spcFirstLastPara="1" rIns="0" wrap="square" tIns="0">
            <a:noAutofit/>
          </a:bodyPr>
          <a:lstStyle/>
          <a:p>
            <a:pPr indent="-1904" lvl="0" marL="344805" marR="0" rtl="0" algn="ctr">
              <a:lnSpc>
                <a:spcPct val="100000"/>
              </a:lnSpc>
              <a:spcBef>
                <a:spcPts val="0"/>
              </a:spcBef>
              <a:spcAft>
                <a:spcPts val="0"/>
              </a:spcAft>
              <a:buNone/>
            </a:pPr>
            <a:r>
              <a:rPr b="0" lang="en-US" sz="600">
                <a:solidFill>
                  <a:srgbClr val="00467C"/>
                </a:solidFill>
                <a:latin typeface="Calibri"/>
                <a:ea typeface="Calibri"/>
                <a:cs typeface="Calibri"/>
                <a:sym typeface="Calibri"/>
              </a:rPr>
              <a:t>2</a:t>
            </a:r>
            <a:endParaRPr sz="600">
              <a:latin typeface="Calibri"/>
              <a:ea typeface="Calibri"/>
              <a:cs typeface="Calibri"/>
              <a:sym typeface="Calibri"/>
            </a:endParaRPr>
          </a:p>
          <a:p>
            <a:pPr indent="-11429" lvl="0" marL="201930" marR="0" rtl="0" algn="l">
              <a:lnSpc>
                <a:spcPct val="100000"/>
              </a:lnSpc>
              <a:spcBef>
                <a:spcPts val="35"/>
              </a:spcBef>
              <a:spcAft>
                <a:spcPts val="0"/>
              </a:spcAft>
              <a:buNone/>
            </a:pPr>
            <a:r>
              <a:rPr b="0" lang="en-US" sz="900">
                <a:solidFill>
                  <a:srgbClr val="00467C"/>
                </a:solidFill>
                <a:latin typeface="Calibri"/>
                <a:ea typeface="Calibri"/>
                <a:cs typeface="Calibri"/>
                <a:sym typeface="Calibri"/>
              </a:rPr>
              <a:t>Denbury Owned Fields – Potential CO</a:t>
            </a:r>
            <a:r>
              <a:rPr b="0" baseline="-25000" lang="en-US" sz="900">
                <a:solidFill>
                  <a:srgbClr val="00467C"/>
                </a:solidFill>
                <a:latin typeface="Calibri"/>
                <a:ea typeface="Calibri"/>
                <a:cs typeface="Calibri"/>
                <a:sym typeface="Calibri"/>
              </a:rPr>
              <a:t>2 </a:t>
            </a:r>
            <a:r>
              <a:rPr b="0" lang="en-US" sz="900">
                <a:solidFill>
                  <a:srgbClr val="00467C"/>
                </a:solidFill>
                <a:latin typeface="Calibri"/>
                <a:ea typeface="Calibri"/>
                <a:cs typeface="Calibri"/>
                <a:sym typeface="Calibri"/>
              </a:rPr>
              <a:t>Floods</a:t>
            </a:r>
            <a:endParaRPr sz="900">
              <a:latin typeface="Calibri"/>
              <a:ea typeface="Calibri"/>
              <a:cs typeface="Calibri"/>
              <a:sym typeface="Calibri"/>
            </a:endParaRPr>
          </a:p>
          <a:p>
            <a:pPr indent="-11429" lvl="0" marL="201930" marR="0" rtl="0" algn="l">
              <a:lnSpc>
                <a:spcPct val="100000"/>
              </a:lnSpc>
              <a:spcBef>
                <a:spcPts val="200"/>
              </a:spcBef>
              <a:spcAft>
                <a:spcPts val="0"/>
              </a:spcAft>
              <a:buNone/>
            </a:pPr>
            <a:r>
              <a:rPr b="0" lang="en-US" sz="900">
                <a:solidFill>
                  <a:srgbClr val="00467C"/>
                </a:solidFill>
                <a:latin typeface="Calibri"/>
                <a:ea typeface="Calibri"/>
                <a:cs typeface="Calibri"/>
                <a:sym typeface="Calibri"/>
              </a:rPr>
              <a:t>Fields Owned by Others – CO</a:t>
            </a:r>
            <a:r>
              <a:rPr b="0" baseline="-25000" lang="en-US" sz="900">
                <a:solidFill>
                  <a:srgbClr val="00467C"/>
                </a:solidFill>
                <a:latin typeface="Calibri"/>
                <a:ea typeface="Calibri"/>
                <a:cs typeface="Calibri"/>
                <a:sym typeface="Calibri"/>
              </a:rPr>
              <a:t>2  </a:t>
            </a:r>
            <a:r>
              <a:rPr b="0" lang="en-US" sz="900">
                <a:solidFill>
                  <a:srgbClr val="00467C"/>
                </a:solidFill>
                <a:latin typeface="Calibri"/>
                <a:ea typeface="Calibri"/>
                <a:cs typeface="Calibri"/>
                <a:sym typeface="Calibri"/>
              </a:rPr>
              <a:t>EOR Candidates</a:t>
            </a:r>
            <a:endParaRPr sz="900">
              <a:latin typeface="Calibri"/>
              <a:ea typeface="Calibri"/>
              <a:cs typeface="Calibri"/>
              <a:sym typeface="Calibri"/>
            </a:endParaRPr>
          </a:p>
          <a:p>
            <a:pPr indent="-172085" lvl="0" marL="184785" marR="24765" rtl="0" algn="l">
              <a:lnSpc>
                <a:spcPct val="100000"/>
              </a:lnSpc>
              <a:spcBef>
                <a:spcPts val="475"/>
              </a:spcBef>
              <a:spcAft>
                <a:spcPts val="0"/>
              </a:spcAft>
              <a:buClr>
                <a:srgbClr val="00467C"/>
              </a:buClr>
              <a:buSzPts val="800"/>
              <a:buFont typeface="Calibri"/>
              <a:buAutoNum type="arabicParenR"/>
            </a:pPr>
            <a:r>
              <a:rPr b="0" lang="en-US" sz="800">
                <a:solidFill>
                  <a:srgbClr val="00467C"/>
                </a:solidFill>
                <a:latin typeface="Calibri"/>
                <a:ea typeface="Calibri"/>
                <a:cs typeface="Calibri"/>
                <a:sym typeface="Calibri"/>
              </a:rPr>
              <a:t>Proved tertiary and non-tertiary oil and natural gas reserves based upon year-  end 12/31/16 SEC pricing. Potential includes probable and possible tertiary  reserves estimated by the Company as of 12/31/16, using the mid-point of  ranges, based upon a variety of recovery factors and long-term oil price  assumptions, which also may include estimates of resources that do not rise to  the standards of possible reserves. See slide 2, “Cautionary Statements” for  additional information.</a:t>
            </a:r>
            <a:endParaRPr sz="800">
              <a:latin typeface="Calibri"/>
              <a:ea typeface="Calibri"/>
              <a:cs typeface="Calibri"/>
              <a:sym typeface="Calibri"/>
            </a:endParaRPr>
          </a:p>
          <a:p>
            <a:pPr indent="-172085" lvl="0" marL="184785" marR="5080" rtl="0" algn="l">
              <a:lnSpc>
                <a:spcPct val="100000"/>
              </a:lnSpc>
              <a:spcBef>
                <a:spcPts val="105"/>
              </a:spcBef>
              <a:spcAft>
                <a:spcPts val="0"/>
              </a:spcAft>
              <a:buClr>
                <a:srgbClr val="00467C"/>
              </a:buClr>
              <a:buSzPts val="800"/>
              <a:buFont typeface="Calibri"/>
              <a:buAutoNum type="arabicParenR"/>
            </a:pPr>
            <a:r>
              <a:rPr b="0" lang="en-US" sz="800">
                <a:solidFill>
                  <a:srgbClr val="00467C"/>
                </a:solidFill>
                <a:latin typeface="Calibri"/>
                <a:ea typeface="Calibri"/>
                <a:cs typeface="Calibri"/>
                <a:sym typeface="Calibri"/>
              </a:rPr>
              <a:t>Total reserves in this table represent total proved plus potential tertiary  reserves, using the mid-point of ranges, plus proved non-tertiary reserves, but  excluding additional potential related to non-tertiary exploitation opportunities  and excluding Salt Creek Field potential reserves to be acquired.</a:t>
            </a:r>
            <a:endParaRPr sz="800">
              <a:latin typeface="Calibri"/>
              <a:ea typeface="Calibri"/>
              <a:cs typeface="Calibri"/>
              <a:sym typeface="Calibri"/>
            </a:endParaRPr>
          </a:p>
          <a:p>
            <a:pPr indent="-172085" lvl="0" marL="184785" marR="0" rtl="0" algn="l">
              <a:lnSpc>
                <a:spcPct val="100000"/>
              </a:lnSpc>
              <a:spcBef>
                <a:spcPts val="95"/>
              </a:spcBef>
              <a:spcAft>
                <a:spcPts val="0"/>
              </a:spcAft>
              <a:buClr>
                <a:srgbClr val="00467C"/>
              </a:buClr>
              <a:buSzPts val="800"/>
              <a:buFont typeface="Calibri"/>
              <a:buAutoNum type="arabicParenR"/>
            </a:pPr>
            <a:r>
              <a:rPr b="0" lang="en-US" sz="800">
                <a:solidFill>
                  <a:srgbClr val="00467C"/>
                </a:solidFill>
                <a:latin typeface="Calibri"/>
                <a:ea typeface="Calibri"/>
                <a:cs typeface="Calibri"/>
                <a:sym typeface="Calibri"/>
              </a:rPr>
              <a:t>Field reserves shown are estimated proved plus potential tertiary reserves.</a:t>
            </a:r>
            <a:endParaRPr sz="800">
              <a:latin typeface="Calibri"/>
              <a:ea typeface="Calibri"/>
              <a:cs typeface="Calibri"/>
              <a:sym typeface="Calibri"/>
            </a:endParaRPr>
          </a:p>
          <a:p>
            <a:pPr indent="-172085" lvl="0" marL="184785" marR="185420" rtl="0" algn="l">
              <a:lnSpc>
                <a:spcPct val="100000"/>
              </a:lnSpc>
              <a:spcBef>
                <a:spcPts val="95"/>
              </a:spcBef>
              <a:spcAft>
                <a:spcPts val="0"/>
              </a:spcAft>
              <a:buClr>
                <a:srgbClr val="00467C"/>
              </a:buClr>
              <a:buSzPts val="800"/>
              <a:buFont typeface="Calibri"/>
              <a:buAutoNum type="arabicParenR"/>
            </a:pPr>
            <a:r>
              <a:rPr b="0" lang="en-US" sz="800">
                <a:solidFill>
                  <a:srgbClr val="00467C"/>
                </a:solidFill>
                <a:latin typeface="Calibri"/>
                <a:ea typeface="Calibri"/>
                <a:cs typeface="Calibri"/>
                <a:sym typeface="Calibri"/>
              </a:rPr>
              <a:t>Acquisition pursuant to definitive agreement to acquire 23% non-operated  working interest in the field. Expected to close in late June, subject to due  diligence and customary closing conditions. Field reserves shown are  estimated proved plus potential tertiary reserves.</a:t>
            </a:r>
            <a:endParaRPr sz="800">
              <a:latin typeface="Calibri"/>
              <a:ea typeface="Calibri"/>
              <a:cs typeface="Calibri"/>
              <a:sym typeface="Calibri"/>
            </a:endParaRPr>
          </a:p>
        </p:txBody>
      </p:sp>
      <p:sp>
        <p:nvSpPr>
          <p:cNvPr id="605" name="Google Shape;605;p14"/>
          <p:cNvSpPr/>
          <p:nvPr/>
        </p:nvSpPr>
        <p:spPr>
          <a:xfrm>
            <a:off x="3838194" y="915161"/>
            <a:ext cx="0" cy="5942965"/>
          </a:xfrm>
          <a:custGeom>
            <a:rect b="b" l="l" r="r" t="t"/>
            <a:pathLst>
              <a:path extrusionOk="0" h="120000" w="120000">
                <a:moveTo>
                  <a:pt x="0" y="0"/>
                </a:moveTo>
                <a:lnTo>
                  <a:pt x="0" y="119997"/>
                </a:lnTo>
              </a:path>
            </a:pathLst>
          </a:custGeom>
          <a:noFill/>
          <a:ln cap="flat" cmpd="sng" w="22850">
            <a:solidFill>
              <a:srgbClr val="5B9BD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6" name="Google Shape;606;p14"/>
          <p:cNvSpPr/>
          <p:nvPr/>
        </p:nvSpPr>
        <p:spPr>
          <a:xfrm>
            <a:off x="7552943" y="4468367"/>
            <a:ext cx="90170" cy="88900"/>
          </a:xfrm>
          <a:custGeom>
            <a:rect b="b" l="l" r="r" t="t"/>
            <a:pathLst>
              <a:path extrusionOk="0" h="120000" w="120000">
                <a:moveTo>
                  <a:pt x="59829" y="0"/>
                </a:moveTo>
                <a:lnTo>
                  <a:pt x="36505" y="4692"/>
                </a:lnTo>
                <a:lnTo>
                  <a:pt x="17492" y="17484"/>
                </a:lnTo>
                <a:lnTo>
                  <a:pt x="4689" y="36449"/>
                </a:lnTo>
                <a:lnTo>
                  <a:pt x="0" y="59655"/>
                </a:lnTo>
                <a:lnTo>
                  <a:pt x="4689" y="82863"/>
                </a:lnTo>
                <a:lnTo>
                  <a:pt x="17492" y="101827"/>
                </a:lnTo>
                <a:lnTo>
                  <a:pt x="36505" y="114620"/>
                </a:lnTo>
                <a:lnTo>
                  <a:pt x="59829" y="119312"/>
                </a:lnTo>
                <a:lnTo>
                  <a:pt x="83153" y="114620"/>
                </a:lnTo>
                <a:lnTo>
                  <a:pt x="102168" y="101827"/>
                </a:lnTo>
                <a:lnTo>
                  <a:pt x="114970" y="82863"/>
                </a:lnTo>
                <a:lnTo>
                  <a:pt x="119660" y="59655"/>
                </a:lnTo>
                <a:lnTo>
                  <a:pt x="114970" y="36449"/>
                </a:lnTo>
                <a:lnTo>
                  <a:pt x="102168" y="17484"/>
                </a:lnTo>
                <a:lnTo>
                  <a:pt x="83153" y="4692"/>
                </a:lnTo>
                <a:lnTo>
                  <a:pt x="59829" y="0"/>
                </a:lnTo>
                <a:close/>
              </a:path>
            </a:pathLst>
          </a:custGeom>
          <a:solidFill>
            <a:srgbClr val="0093D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7" name="Google Shape;607;p14"/>
          <p:cNvSpPr/>
          <p:nvPr/>
        </p:nvSpPr>
        <p:spPr>
          <a:xfrm>
            <a:off x="7552943" y="4468367"/>
            <a:ext cx="90170" cy="88900"/>
          </a:xfrm>
          <a:custGeom>
            <a:rect b="b" l="l" r="r" t="t"/>
            <a:pathLst>
              <a:path extrusionOk="0" h="120000" w="120000">
                <a:moveTo>
                  <a:pt x="0" y="59655"/>
                </a:moveTo>
                <a:lnTo>
                  <a:pt x="4689" y="36449"/>
                </a:lnTo>
                <a:lnTo>
                  <a:pt x="17492" y="17484"/>
                </a:lnTo>
                <a:lnTo>
                  <a:pt x="36505" y="4692"/>
                </a:lnTo>
                <a:lnTo>
                  <a:pt x="59829" y="0"/>
                </a:lnTo>
                <a:lnTo>
                  <a:pt x="83153" y="4692"/>
                </a:lnTo>
                <a:lnTo>
                  <a:pt x="102168" y="17484"/>
                </a:lnTo>
                <a:lnTo>
                  <a:pt x="114970" y="36449"/>
                </a:lnTo>
                <a:lnTo>
                  <a:pt x="119660" y="59655"/>
                </a:lnTo>
                <a:lnTo>
                  <a:pt x="114970" y="82863"/>
                </a:lnTo>
                <a:lnTo>
                  <a:pt x="102168" y="101827"/>
                </a:lnTo>
                <a:lnTo>
                  <a:pt x="83153" y="114620"/>
                </a:lnTo>
                <a:lnTo>
                  <a:pt x="59829" y="119312"/>
                </a:lnTo>
                <a:lnTo>
                  <a:pt x="36505" y="114620"/>
                </a:lnTo>
                <a:lnTo>
                  <a:pt x="17492" y="101827"/>
                </a:lnTo>
                <a:lnTo>
                  <a:pt x="4689" y="82863"/>
                </a:lnTo>
                <a:lnTo>
                  <a:pt x="0" y="59655"/>
                </a:lnTo>
                <a:close/>
              </a:path>
            </a:pathLst>
          </a:custGeom>
          <a:noFill/>
          <a:ln cap="flat" cmpd="sng" w="9525">
            <a:solidFill>
              <a:srgbClr val="77737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8" name="Google Shape;608;p14"/>
          <p:cNvSpPr/>
          <p:nvPr/>
        </p:nvSpPr>
        <p:spPr>
          <a:xfrm>
            <a:off x="8196071" y="4863084"/>
            <a:ext cx="1205865" cy="447040"/>
          </a:xfrm>
          <a:custGeom>
            <a:rect b="b" l="l" r="r" t="t"/>
            <a:pathLst>
              <a:path extrusionOk="0" h="120000" w="120000">
                <a:moveTo>
                  <a:pt x="0" y="119863"/>
                </a:moveTo>
                <a:lnTo>
                  <a:pt x="119961" y="119863"/>
                </a:lnTo>
                <a:lnTo>
                  <a:pt x="119961" y="0"/>
                </a:lnTo>
                <a:lnTo>
                  <a:pt x="0" y="0"/>
                </a:lnTo>
                <a:lnTo>
                  <a:pt x="0" y="119863"/>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9" name="Google Shape;609;p14"/>
          <p:cNvSpPr txBox="1"/>
          <p:nvPr/>
        </p:nvSpPr>
        <p:spPr>
          <a:xfrm>
            <a:off x="8308340" y="4894833"/>
            <a:ext cx="984250" cy="38671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lang="en-US" sz="1200">
                <a:solidFill>
                  <a:srgbClr val="FFFFFF"/>
                </a:solidFill>
                <a:latin typeface="Calibri"/>
                <a:ea typeface="Calibri"/>
                <a:cs typeface="Calibri"/>
                <a:sym typeface="Calibri"/>
              </a:rPr>
              <a:t>Salt Creek</a:t>
            </a:r>
            <a:r>
              <a:rPr b="0" baseline="30000" lang="en-US" sz="1200">
                <a:solidFill>
                  <a:srgbClr val="FFFFFF"/>
                </a:solidFill>
                <a:latin typeface="Calibri"/>
                <a:ea typeface="Calibri"/>
                <a:cs typeface="Calibri"/>
                <a:sym typeface="Calibri"/>
              </a:rPr>
              <a:t>(4)</a:t>
            </a:r>
            <a:endParaRPr baseline="30000" sz="1200">
              <a:latin typeface="Calibri"/>
              <a:ea typeface="Calibri"/>
              <a:cs typeface="Calibri"/>
              <a:sym typeface="Calibri"/>
            </a:endParaRPr>
          </a:p>
          <a:p>
            <a:pPr indent="0" lvl="0" marL="0" marR="0" rtl="0" algn="ctr">
              <a:lnSpc>
                <a:spcPct val="100000"/>
              </a:lnSpc>
              <a:spcBef>
                <a:spcPts val="0"/>
              </a:spcBef>
              <a:spcAft>
                <a:spcPts val="0"/>
              </a:spcAft>
              <a:buNone/>
            </a:pPr>
            <a:r>
              <a:rPr b="0" lang="en-US" sz="1200">
                <a:solidFill>
                  <a:srgbClr val="FFFFFF"/>
                </a:solidFill>
                <a:latin typeface="Calibri"/>
                <a:ea typeface="Calibri"/>
                <a:cs typeface="Calibri"/>
                <a:sym typeface="Calibri"/>
              </a:rPr>
              <a:t>25 - 35 MMBbls</a:t>
            </a:r>
            <a:endParaRPr sz="1200">
              <a:latin typeface="Calibri"/>
              <a:ea typeface="Calibri"/>
              <a:cs typeface="Calibri"/>
              <a:sym typeface="Calibri"/>
            </a:endParaRPr>
          </a:p>
        </p:txBody>
      </p:sp>
      <p:sp>
        <p:nvSpPr>
          <p:cNvPr id="610" name="Google Shape;610;p14"/>
          <p:cNvSpPr/>
          <p:nvPr/>
        </p:nvSpPr>
        <p:spPr>
          <a:xfrm>
            <a:off x="7638288" y="4532376"/>
            <a:ext cx="577850" cy="316230"/>
          </a:xfrm>
          <a:custGeom>
            <a:rect b="b" l="l" r="r" t="t"/>
            <a:pathLst>
              <a:path extrusionOk="0" h="120000" w="120000">
                <a:moveTo>
                  <a:pt x="0" y="0"/>
                </a:moveTo>
                <a:lnTo>
                  <a:pt x="119894" y="119807"/>
                </a:lnTo>
              </a:path>
            </a:pathLst>
          </a:custGeom>
          <a:noFill/>
          <a:ln cap="flat" cmpd="sng" w="9525">
            <a:solidFill>
              <a:srgbClr val="4471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1" name="Google Shape;611;p14"/>
          <p:cNvSpPr/>
          <p:nvPr/>
        </p:nvSpPr>
        <p:spPr>
          <a:xfrm>
            <a:off x="8193023" y="5303520"/>
            <a:ext cx="1209040" cy="401320"/>
          </a:xfrm>
          <a:custGeom>
            <a:rect b="b" l="l" r="r" t="t"/>
            <a:pathLst>
              <a:path extrusionOk="0" h="120000" w="120000">
                <a:moveTo>
                  <a:pt x="0" y="119847"/>
                </a:moveTo>
                <a:lnTo>
                  <a:pt x="119949" y="119847"/>
                </a:lnTo>
                <a:lnTo>
                  <a:pt x="119949" y="0"/>
                </a:lnTo>
                <a:lnTo>
                  <a:pt x="0" y="0"/>
                </a:lnTo>
                <a:lnTo>
                  <a:pt x="0" y="119847"/>
                </a:lnTo>
                <a:close/>
              </a:path>
            </a:pathLst>
          </a:custGeom>
          <a:solidFill>
            <a:srgbClr val="F8972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2" name="Google Shape;612;p14"/>
          <p:cNvSpPr txBox="1"/>
          <p:nvPr/>
        </p:nvSpPr>
        <p:spPr>
          <a:xfrm>
            <a:off x="8294623" y="5312917"/>
            <a:ext cx="1007110" cy="386715"/>
          </a:xfrm>
          <a:prstGeom prst="rect">
            <a:avLst/>
          </a:prstGeom>
          <a:noFill/>
          <a:ln>
            <a:noFill/>
          </a:ln>
        </p:spPr>
        <p:txBody>
          <a:bodyPr anchorCtr="0" anchor="t" bIns="0" lIns="0" spcFirstLastPara="1" rIns="0" wrap="square" tIns="0">
            <a:noAutofit/>
          </a:bodyPr>
          <a:lstStyle/>
          <a:p>
            <a:pPr indent="114300" lvl="0" marL="12700" marR="5080" rtl="0" algn="l">
              <a:lnSpc>
                <a:spcPct val="100000"/>
              </a:lnSpc>
              <a:spcBef>
                <a:spcPts val="0"/>
              </a:spcBef>
              <a:spcAft>
                <a:spcPts val="0"/>
              </a:spcAft>
              <a:buNone/>
            </a:pPr>
            <a:r>
              <a:rPr lang="en-US" sz="1200">
                <a:solidFill>
                  <a:srgbClr val="FFFFFF"/>
                </a:solidFill>
                <a:latin typeface="Calibri"/>
                <a:ea typeface="Calibri"/>
                <a:cs typeface="Calibri"/>
                <a:sym typeface="Calibri"/>
              </a:rPr>
              <a:t>Expected to  close June 2017</a:t>
            </a:r>
            <a:endParaRPr sz="1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15"/>
          <p:cNvSpPr/>
          <p:nvPr/>
        </p:nvSpPr>
        <p:spPr>
          <a:xfrm>
            <a:off x="2607564" y="2427732"/>
            <a:ext cx="1225308" cy="120243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8" name="Google Shape;618;p15"/>
          <p:cNvSpPr/>
          <p:nvPr/>
        </p:nvSpPr>
        <p:spPr>
          <a:xfrm>
            <a:off x="2654807" y="2442972"/>
            <a:ext cx="1135380" cy="1111250"/>
          </a:xfrm>
          <a:custGeom>
            <a:rect b="b" l="l" r="r" t="t"/>
            <a:pathLst>
              <a:path extrusionOk="0" h="120000" w="120000">
                <a:moveTo>
                  <a:pt x="120000" y="0"/>
                </a:moveTo>
                <a:lnTo>
                  <a:pt x="0" y="0"/>
                </a:lnTo>
                <a:lnTo>
                  <a:pt x="0" y="95972"/>
                </a:lnTo>
                <a:lnTo>
                  <a:pt x="60000" y="119972"/>
                </a:lnTo>
                <a:lnTo>
                  <a:pt x="120000" y="95972"/>
                </a:lnTo>
                <a:lnTo>
                  <a:pt x="120000"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9" name="Google Shape;619;p15"/>
          <p:cNvSpPr/>
          <p:nvPr/>
        </p:nvSpPr>
        <p:spPr>
          <a:xfrm>
            <a:off x="6184391" y="2212848"/>
            <a:ext cx="1200912" cy="73609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0" name="Google Shape;620;p15"/>
          <p:cNvSpPr/>
          <p:nvPr/>
        </p:nvSpPr>
        <p:spPr>
          <a:xfrm>
            <a:off x="6231635" y="2298192"/>
            <a:ext cx="1111250" cy="640080"/>
          </a:xfrm>
          <a:custGeom>
            <a:rect b="b" l="l" r="r" t="t"/>
            <a:pathLst>
              <a:path extrusionOk="0" h="120000" w="120000">
                <a:moveTo>
                  <a:pt x="119972" y="0"/>
                </a:moveTo>
                <a:lnTo>
                  <a:pt x="24000" y="0"/>
                </a:lnTo>
                <a:lnTo>
                  <a:pt x="0" y="60000"/>
                </a:lnTo>
                <a:lnTo>
                  <a:pt x="24000" y="120000"/>
                </a:lnTo>
                <a:lnTo>
                  <a:pt x="119972" y="120000"/>
                </a:lnTo>
                <a:lnTo>
                  <a:pt x="119972"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1" name="Google Shape;621;p15"/>
          <p:cNvSpPr/>
          <p:nvPr/>
        </p:nvSpPr>
        <p:spPr>
          <a:xfrm>
            <a:off x="8342376" y="3845052"/>
            <a:ext cx="1225308" cy="120396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2" name="Google Shape;622;p15"/>
          <p:cNvSpPr/>
          <p:nvPr/>
        </p:nvSpPr>
        <p:spPr>
          <a:xfrm>
            <a:off x="8389619" y="3921252"/>
            <a:ext cx="1135380" cy="1111250"/>
          </a:xfrm>
          <a:custGeom>
            <a:rect b="b" l="l" r="r" t="t"/>
            <a:pathLst>
              <a:path extrusionOk="0" h="120000" w="120000">
                <a:moveTo>
                  <a:pt x="59999" y="0"/>
                </a:moveTo>
                <a:lnTo>
                  <a:pt x="0" y="24000"/>
                </a:lnTo>
                <a:lnTo>
                  <a:pt x="0" y="119972"/>
                </a:lnTo>
                <a:lnTo>
                  <a:pt x="120000" y="119972"/>
                </a:lnTo>
                <a:lnTo>
                  <a:pt x="120000" y="24000"/>
                </a:lnTo>
                <a:lnTo>
                  <a:pt x="59999"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3" name="Google Shape;623;p15"/>
          <p:cNvSpPr/>
          <p:nvPr/>
        </p:nvSpPr>
        <p:spPr>
          <a:xfrm>
            <a:off x="8389619" y="3921252"/>
            <a:ext cx="1135380" cy="1111250"/>
          </a:xfrm>
          <a:custGeom>
            <a:rect b="b" l="l" r="r" t="t"/>
            <a:pathLst>
              <a:path extrusionOk="0" h="120000" w="120000">
                <a:moveTo>
                  <a:pt x="120000" y="119972"/>
                </a:moveTo>
                <a:lnTo>
                  <a:pt x="0" y="119972"/>
                </a:lnTo>
                <a:lnTo>
                  <a:pt x="0" y="24000"/>
                </a:lnTo>
                <a:lnTo>
                  <a:pt x="59999" y="0"/>
                </a:lnTo>
                <a:lnTo>
                  <a:pt x="120000" y="24000"/>
                </a:lnTo>
                <a:lnTo>
                  <a:pt x="120000" y="119972"/>
                </a:lnTo>
                <a:close/>
              </a:path>
            </a:pathLst>
          </a:custGeom>
          <a:noFill/>
          <a:ln cap="flat" cmpd="sng" w="12175">
            <a:solidFill>
              <a:srgbClr val="41709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4" name="Google Shape;624;p15"/>
          <p:cNvSpPr/>
          <p:nvPr/>
        </p:nvSpPr>
        <p:spPr>
          <a:xfrm>
            <a:off x="4814315" y="4561319"/>
            <a:ext cx="1200912" cy="73458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5" name="Google Shape;625;p15"/>
          <p:cNvSpPr/>
          <p:nvPr/>
        </p:nvSpPr>
        <p:spPr>
          <a:xfrm>
            <a:off x="4840223" y="4587240"/>
            <a:ext cx="1111250" cy="640080"/>
          </a:xfrm>
          <a:custGeom>
            <a:rect b="b" l="l" r="r" t="t"/>
            <a:pathLst>
              <a:path extrusionOk="0" h="120000" w="120000">
                <a:moveTo>
                  <a:pt x="95972" y="0"/>
                </a:moveTo>
                <a:lnTo>
                  <a:pt x="0" y="0"/>
                </a:lnTo>
                <a:lnTo>
                  <a:pt x="0" y="120000"/>
                </a:lnTo>
                <a:lnTo>
                  <a:pt x="95972" y="120000"/>
                </a:lnTo>
                <a:lnTo>
                  <a:pt x="119972" y="60000"/>
                </a:lnTo>
                <a:lnTo>
                  <a:pt x="95972" y="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6" name="Google Shape;626;p15"/>
          <p:cNvSpPr/>
          <p:nvPr/>
        </p:nvSpPr>
        <p:spPr>
          <a:xfrm>
            <a:off x="708659" y="4130040"/>
            <a:ext cx="5029200" cy="1554480"/>
          </a:xfrm>
          <a:custGeom>
            <a:rect b="b" l="l" r="r" t="t"/>
            <a:pathLst>
              <a:path extrusionOk="0" h="120000" w="120000">
                <a:moveTo>
                  <a:pt x="0" y="120000"/>
                </a:moveTo>
                <a:lnTo>
                  <a:pt x="120000" y="120000"/>
                </a:lnTo>
                <a:lnTo>
                  <a:pt x="120000" y="0"/>
                </a:lnTo>
                <a:lnTo>
                  <a:pt x="0" y="0"/>
                </a:lnTo>
                <a:lnTo>
                  <a:pt x="0" y="12000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7" name="Google Shape;627;p15"/>
          <p:cNvSpPr/>
          <p:nvPr/>
        </p:nvSpPr>
        <p:spPr>
          <a:xfrm>
            <a:off x="708659" y="1792223"/>
            <a:ext cx="5029200" cy="1554480"/>
          </a:xfrm>
          <a:custGeom>
            <a:rect b="b" l="l" r="r" t="t"/>
            <a:pathLst>
              <a:path extrusionOk="0" h="120000" w="120000">
                <a:moveTo>
                  <a:pt x="0" y="120000"/>
                </a:moveTo>
                <a:lnTo>
                  <a:pt x="120000" y="120000"/>
                </a:lnTo>
                <a:lnTo>
                  <a:pt x="120000" y="0"/>
                </a:lnTo>
                <a:lnTo>
                  <a:pt x="0" y="0"/>
                </a:lnTo>
                <a:lnTo>
                  <a:pt x="0" y="12000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8" name="Google Shape;628;p15"/>
          <p:cNvSpPr/>
          <p:nvPr/>
        </p:nvSpPr>
        <p:spPr>
          <a:xfrm>
            <a:off x="6443471" y="4130040"/>
            <a:ext cx="5029200" cy="1554480"/>
          </a:xfrm>
          <a:custGeom>
            <a:rect b="b" l="l" r="r" t="t"/>
            <a:pathLst>
              <a:path extrusionOk="0" h="120000" w="120000">
                <a:moveTo>
                  <a:pt x="0" y="120000"/>
                </a:moveTo>
                <a:lnTo>
                  <a:pt x="120000" y="120000"/>
                </a:lnTo>
                <a:lnTo>
                  <a:pt x="120000" y="0"/>
                </a:lnTo>
                <a:lnTo>
                  <a:pt x="0" y="0"/>
                </a:lnTo>
                <a:lnTo>
                  <a:pt x="0" y="12000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9" name="Google Shape;629;p15"/>
          <p:cNvSpPr txBox="1"/>
          <p:nvPr>
            <p:ph type="title"/>
          </p:nvPr>
        </p:nvSpPr>
        <p:spPr>
          <a:xfrm>
            <a:off x="507593" y="89408"/>
            <a:ext cx="11176812" cy="730885"/>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0" i="0" lang="en-US" sz="4200" u="none" cap="none" strike="noStrike">
                <a:solidFill>
                  <a:srgbClr val="00467C"/>
                </a:solidFill>
                <a:latin typeface="Calibri"/>
                <a:ea typeface="Calibri"/>
                <a:cs typeface="Calibri"/>
                <a:sym typeface="Calibri"/>
              </a:rPr>
              <a:t>2017 Priorities</a:t>
            </a:r>
            <a:endParaRPr/>
          </a:p>
        </p:txBody>
      </p:sp>
      <p:sp>
        <p:nvSpPr>
          <p:cNvPr id="630" name="Google Shape;630;p15"/>
          <p:cNvSpPr txBox="1"/>
          <p:nvPr/>
        </p:nvSpPr>
        <p:spPr>
          <a:xfrm>
            <a:off x="2238749" y="4518400"/>
            <a:ext cx="3077400" cy="747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lang="en-US" sz="2400">
                <a:solidFill>
                  <a:srgbClr val="FFFFFF"/>
                </a:solidFill>
                <a:latin typeface="Calibri"/>
                <a:ea typeface="Calibri"/>
                <a:cs typeface="Calibri"/>
                <a:sym typeface="Calibri"/>
              </a:rPr>
              <a:t>Continue to improve</a:t>
            </a:r>
            <a:endParaRPr sz="2400">
              <a:latin typeface="Calibri"/>
              <a:ea typeface="Calibri"/>
              <a:cs typeface="Calibri"/>
              <a:sym typeface="Calibri"/>
            </a:endParaRPr>
          </a:p>
          <a:p>
            <a:pPr indent="0" lvl="0" marL="0" marR="0" rtl="0" algn="l">
              <a:lnSpc>
                <a:spcPct val="100000"/>
              </a:lnSpc>
              <a:spcBef>
                <a:spcPts val="0"/>
              </a:spcBef>
              <a:spcAft>
                <a:spcPts val="0"/>
              </a:spcAft>
              <a:buNone/>
            </a:pPr>
            <a:r>
              <a:rPr b="0" lang="en-US" sz="2400">
                <a:solidFill>
                  <a:srgbClr val="FFFFFF"/>
                </a:solidFill>
                <a:latin typeface="Calibri"/>
                <a:ea typeface="Calibri"/>
                <a:cs typeface="Calibri"/>
                <a:sym typeface="Calibri"/>
              </a:rPr>
              <a:t>balance sheet</a:t>
            </a:r>
            <a:endParaRPr sz="2400">
              <a:latin typeface="Calibri"/>
              <a:ea typeface="Calibri"/>
              <a:cs typeface="Calibri"/>
              <a:sym typeface="Calibri"/>
            </a:endParaRPr>
          </a:p>
        </p:txBody>
      </p:sp>
      <p:sp>
        <p:nvSpPr>
          <p:cNvPr id="631" name="Google Shape;631;p15"/>
          <p:cNvSpPr txBox="1"/>
          <p:nvPr/>
        </p:nvSpPr>
        <p:spPr>
          <a:xfrm>
            <a:off x="1202131" y="4641088"/>
            <a:ext cx="242570" cy="480695"/>
          </a:xfrm>
          <a:prstGeom prst="rect">
            <a:avLst/>
          </a:prstGeom>
          <a:noFill/>
          <a:ln>
            <a:noFill/>
          </a:ln>
        </p:spPr>
        <p:txBody>
          <a:bodyPr anchorCtr="0" anchor="t" bIns="0" lIns="0" spcFirstLastPara="1" rIns="0" wrap="square" tIns="0">
            <a:noAutofit/>
          </a:bodyPr>
          <a:lstStyle/>
          <a:p>
            <a:pPr indent="0" lvl="0" marL="0" marR="0" rtl="0" algn="l">
              <a:lnSpc>
                <a:spcPct val="118281"/>
              </a:lnSpc>
              <a:spcBef>
                <a:spcPts val="0"/>
              </a:spcBef>
              <a:spcAft>
                <a:spcPts val="0"/>
              </a:spcAft>
              <a:buNone/>
            </a:pPr>
            <a:r>
              <a:rPr b="1" lang="en-US" sz="3200">
                <a:solidFill>
                  <a:srgbClr val="FFFFFF"/>
                </a:solidFill>
                <a:latin typeface="Nunito"/>
                <a:ea typeface="Nunito"/>
                <a:cs typeface="Nunito"/>
                <a:sym typeface="Nunito"/>
              </a:rPr>
              <a:t>$</a:t>
            </a:r>
            <a:endParaRPr b="1" sz="3200">
              <a:latin typeface="Nunito"/>
              <a:ea typeface="Nunito"/>
              <a:cs typeface="Nunito"/>
              <a:sym typeface="Nunito"/>
            </a:endParaRPr>
          </a:p>
        </p:txBody>
      </p:sp>
      <p:sp>
        <p:nvSpPr>
          <p:cNvPr id="632" name="Google Shape;632;p15"/>
          <p:cNvSpPr/>
          <p:nvPr/>
        </p:nvSpPr>
        <p:spPr>
          <a:xfrm>
            <a:off x="1270635" y="4557521"/>
            <a:ext cx="454025" cy="335280"/>
          </a:xfrm>
          <a:custGeom>
            <a:rect b="b" l="l" r="r" t="t"/>
            <a:pathLst>
              <a:path extrusionOk="0" h="120000" w="120000">
                <a:moveTo>
                  <a:pt x="119899" y="89999"/>
                </a:moveTo>
                <a:lnTo>
                  <a:pt x="75591" y="89999"/>
                </a:lnTo>
                <a:lnTo>
                  <a:pt x="100598" y="120000"/>
                </a:lnTo>
                <a:lnTo>
                  <a:pt x="119899" y="89999"/>
                </a:lnTo>
                <a:close/>
              </a:path>
              <a:path extrusionOk="0" h="120000" w="120000">
                <a:moveTo>
                  <a:pt x="22153" y="0"/>
                </a:moveTo>
                <a:lnTo>
                  <a:pt x="0" y="0"/>
                </a:lnTo>
                <a:lnTo>
                  <a:pt x="13386" y="1341"/>
                </a:lnTo>
                <a:lnTo>
                  <a:pt x="26222" y="5250"/>
                </a:lnTo>
                <a:lnTo>
                  <a:pt x="38342" y="11555"/>
                </a:lnTo>
                <a:lnTo>
                  <a:pt x="49579" y="20082"/>
                </a:lnTo>
                <a:lnTo>
                  <a:pt x="59765" y="30658"/>
                </a:lnTo>
                <a:lnTo>
                  <a:pt x="68734" y="43111"/>
                </a:lnTo>
                <a:lnTo>
                  <a:pt x="76318" y="57267"/>
                </a:lnTo>
                <a:lnTo>
                  <a:pt x="82352" y="72954"/>
                </a:lnTo>
                <a:lnTo>
                  <a:pt x="86668" y="89999"/>
                </a:lnTo>
                <a:lnTo>
                  <a:pt x="108822" y="89999"/>
                </a:lnTo>
                <a:lnTo>
                  <a:pt x="104506" y="72954"/>
                </a:lnTo>
                <a:lnTo>
                  <a:pt x="98472" y="57267"/>
                </a:lnTo>
                <a:lnTo>
                  <a:pt x="90887" y="43111"/>
                </a:lnTo>
                <a:lnTo>
                  <a:pt x="81919" y="30658"/>
                </a:lnTo>
                <a:lnTo>
                  <a:pt x="71733" y="20082"/>
                </a:lnTo>
                <a:lnTo>
                  <a:pt x="60496" y="11555"/>
                </a:lnTo>
                <a:lnTo>
                  <a:pt x="48376" y="5250"/>
                </a:lnTo>
                <a:lnTo>
                  <a:pt x="35539" y="1341"/>
                </a:lnTo>
                <a:lnTo>
                  <a:pt x="22153" y="0"/>
                </a:lnTo>
                <a:close/>
              </a:path>
            </a:pathLst>
          </a:custGeom>
          <a:solidFill>
            <a:srgbClr val="BCD6ED">
              <a:alpha val="84705"/>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33" name="Google Shape;633;p15"/>
          <p:cNvSpPr/>
          <p:nvPr/>
        </p:nvSpPr>
        <p:spPr>
          <a:xfrm>
            <a:off x="931925" y="4557521"/>
            <a:ext cx="381000" cy="335280"/>
          </a:xfrm>
          <a:custGeom>
            <a:rect b="b" l="l" r="r" t="t"/>
            <a:pathLst>
              <a:path extrusionOk="0" h="120000" w="120000">
                <a:moveTo>
                  <a:pt x="106680" y="0"/>
                </a:moveTo>
                <a:lnTo>
                  <a:pt x="92204" y="1095"/>
                </a:lnTo>
                <a:lnTo>
                  <a:pt x="78320" y="4286"/>
                </a:lnTo>
                <a:lnTo>
                  <a:pt x="65155" y="9430"/>
                </a:lnTo>
                <a:lnTo>
                  <a:pt x="52837" y="16383"/>
                </a:lnTo>
                <a:lnTo>
                  <a:pt x="41491" y="25004"/>
                </a:lnTo>
                <a:lnTo>
                  <a:pt x="31246" y="35147"/>
                </a:lnTo>
                <a:lnTo>
                  <a:pt x="22228" y="46672"/>
                </a:lnTo>
                <a:lnTo>
                  <a:pt x="14565" y="59434"/>
                </a:lnTo>
                <a:lnTo>
                  <a:pt x="8383" y="73291"/>
                </a:lnTo>
                <a:lnTo>
                  <a:pt x="3810" y="88099"/>
                </a:lnTo>
                <a:lnTo>
                  <a:pt x="973" y="103717"/>
                </a:lnTo>
                <a:lnTo>
                  <a:pt x="0" y="120000"/>
                </a:lnTo>
                <a:lnTo>
                  <a:pt x="26400" y="120000"/>
                </a:lnTo>
                <a:lnTo>
                  <a:pt x="27575" y="102155"/>
                </a:lnTo>
                <a:lnTo>
                  <a:pt x="30995" y="85085"/>
                </a:lnTo>
                <a:lnTo>
                  <a:pt x="36498" y="68993"/>
                </a:lnTo>
                <a:lnTo>
                  <a:pt x="43925" y="54084"/>
                </a:lnTo>
                <a:lnTo>
                  <a:pt x="53114" y="40562"/>
                </a:lnTo>
                <a:lnTo>
                  <a:pt x="63906" y="28631"/>
                </a:lnTo>
                <a:lnTo>
                  <a:pt x="76138" y="18496"/>
                </a:lnTo>
                <a:lnTo>
                  <a:pt x="89652" y="10361"/>
                </a:lnTo>
                <a:lnTo>
                  <a:pt x="104286" y="4431"/>
                </a:lnTo>
                <a:lnTo>
                  <a:pt x="119880" y="908"/>
                </a:lnTo>
                <a:lnTo>
                  <a:pt x="116596" y="517"/>
                </a:lnTo>
                <a:lnTo>
                  <a:pt x="113294" y="232"/>
                </a:lnTo>
                <a:lnTo>
                  <a:pt x="109985" y="58"/>
                </a:lnTo>
                <a:lnTo>
                  <a:pt x="106680" y="0"/>
                </a:lnTo>
                <a:close/>
              </a:path>
            </a:pathLst>
          </a:custGeom>
          <a:solidFill>
            <a:srgbClr val="97ACBE">
              <a:alpha val="84705"/>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34" name="Google Shape;634;p15"/>
          <p:cNvSpPr/>
          <p:nvPr/>
        </p:nvSpPr>
        <p:spPr>
          <a:xfrm>
            <a:off x="931138" y="4557267"/>
            <a:ext cx="794918" cy="33655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35" name="Google Shape;635;p15"/>
          <p:cNvSpPr/>
          <p:nvPr/>
        </p:nvSpPr>
        <p:spPr>
          <a:xfrm>
            <a:off x="919607" y="4956809"/>
            <a:ext cx="396875" cy="301625"/>
          </a:xfrm>
          <a:custGeom>
            <a:rect b="b" l="l" r="r" t="t"/>
            <a:pathLst>
              <a:path extrusionOk="0" h="120000" w="120000">
                <a:moveTo>
                  <a:pt x="34214" y="30012"/>
                </a:moveTo>
                <a:lnTo>
                  <a:pt x="11404" y="30012"/>
                </a:lnTo>
                <a:lnTo>
                  <a:pt x="16145" y="46790"/>
                </a:lnTo>
                <a:lnTo>
                  <a:pt x="22732" y="62220"/>
                </a:lnTo>
                <a:lnTo>
                  <a:pt x="30983" y="76156"/>
                </a:lnTo>
                <a:lnTo>
                  <a:pt x="40715" y="88446"/>
                </a:lnTo>
                <a:lnTo>
                  <a:pt x="51747" y="98942"/>
                </a:lnTo>
                <a:lnTo>
                  <a:pt x="63894" y="107496"/>
                </a:lnTo>
                <a:lnTo>
                  <a:pt x="76976" y="113956"/>
                </a:lnTo>
                <a:lnTo>
                  <a:pt x="90809" y="118175"/>
                </a:lnTo>
                <a:lnTo>
                  <a:pt x="105211" y="120003"/>
                </a:lnTo>
                <a:lnTo>
                  <a:pt x="120000" y="119292"/>
                </a:lnTo>
                <a:lnTo>
                  <a:pt x="104889" y="115804"/>
                </a:lnTo>
                <a:lnTo>
                  <a:pt x="90643" y="109719"/>
                </a:lnTo>
                <a:lnTo>
                  <a:pt x="77457" y="101239"/>
                </a:lnTo>
                <a:lnTo>
                  <a:pt x="65525" y="90568"/>
                </a:lnTo>
                <a:lnTo>
                  <a:pt x="55040" y="77907"/>
                </a:lnTo>
                <a:lnTo>
                  <a:pt x="46197" y="63459"/>
                </a:lnTo>
                <a:lnTo>
                  <a:pt x="39190" y="47426"/>
                </a:lnTo>
                <a:lnTo>
                  <a:pt x="34214" y="30012"/>
                </a:lnTo>
                <a:close/>
              </a:path>
              <a:path extrusionOk="0" h="120000" w="120000">
                <a:moveTo>
                  <a:pt x="19622" y="0"/>
                </a:moveTo>
                <a:lnTo>
                  <a:pt x="0" y="30012"/>
                </a:lnTo>
                <a:lnTo>
                  <a:pt x="45619" y="30012"/>
                </a:lnTo>
                <a:lnTo>
                  <a:pt x="19622" y="0"/>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36" name="Google Shape;636;p15"/>
          <p:cNvSpPr/>
          <p:nvPr/>
        </p:nvSpPr>
        <p:spPr>
          <a:xfrm>
            <a:off x="1278763" y="4956809"/>
            <a:ext cx="407670" cy="302260"/>
          </a:xfrm>
          <a:custGeom>
            <a:rect b="b" l="l" r="r" t="t"/>
            <a:pathLst>
              <a:path extrusionOk="0" h="120000" w="120000">
                <a:moveTo>
                  <a:pt x="119962" y="0"/>
                </a:moveTo>
                <a:lnTo>
                  <a:pt x="97757" y="0"/>
                </a:lnTo>
                <a:lnTo>
                  <a:pt x="96696" y="17700"/>
                </a:lnTo>
                <a:lnTo>
                  <a:pt x="93617" y="34594"/>
                </a:lnTo>
                <a:lnTo>
                  <a:pt x="88669" y="50498"/>
                </a:lnTo>
                <a:lnTo>
                  <a:pt x="82005" y="65226"/>
                </a:lnTo>
                <a:lnTo>
                  <a:pt x="73776" y="78591"/>
                </a:lnTo>
                <a:lnTo>
                  <a:pt x="64132" y="90409"/>
                </a:lnTo>
                <a:lnTo>
                  <a:pt x="53226" y="100494"/>
                </a:lnTo>
                <a:lnTo>
                  <a:pt x="41208" y="108661"/>
                </a:lnTo>
                <a:lnTo>
                  <a:pt x="28230" y="114724"/>
                </a:lnTo>
                <a:lnTo>
                  <a:pt x="14443" y="118498"/>
                </a:lnTo>
                <a:lnTo>
                  <a:pt x="0" y="119797"/>
                </a:lnTo>
                <a:lnTo>
                  <a:pt x="22205" y="119797"/>
                </a:lnTo>
                <a:lnTo>
                  <a:pt x="36649" y="118498"/>
                </a:lnTo>
                <a:lnTo>
                  <a:pt x="50435" y="114724"/>
                </a:lnTo>
                <a:lnTo>
                  <a:pt x="63413" y="108661"/>
                </a:lnTo>
                <a:lnTo>
                  <a:pt x="75431" y="100494"/>
                </a:lnTo>
                <a:lnTo>
                  <a:pt x="86337" y="90409"/>
                </a:lnTo>
                <a:lnTo>
                  <a:pt x="95981" y="78591"/>
                </a:lnTo>
                <a:lnTo>
                  <a:pt x="104211" y="65226"/>
                </a:lnTo>
                <a:lnTo>
                  <a:pt x="110875" y="50498"/>
                </a:lnTo>
                <a:lnTo>
                  <a:pt x="115823" y="34594"/>
                </a:lnTo>
                <a:lnTo>
                  <a:pt x="118902" y="17700"/>
                </a:lnTo>
                <a:lnTo>
                  <a:pt x="119962" y="0"/>
                </a:lnTo>
                <a:close/>
              </a:path>
            </a:pathLst>
          </a:custGeom>
          <a:solidFill>
            <a:srgbClr val="487CA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37" name="Google Shape;637;p15"/>
          <p:cNvSpPr/>
          <p:nvPr/>
        </p:nvSpPr>
        <p:spPr>
          <a:xfrm>
            <a:off x="917879" y="4955794"/>
            <a:ext cx="769188" cy="30353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38" name="Google Shape;638;p15"/>
          <p:cNvSpPr txBox="1"/>
          <p:nvPr/>
        </p:nvSpPr>
        <p:spPr>
          <a:xfrm>
            <a:off x="708659" y="1792223"/>
            <a:ext cx="5029200" cy="1554480"/>
          </a:xfrm>
          <a:prstGeom prst="rect">
            <a:avLst/>
          </a:prstGeom>
          <a:noFill/>
          <a:ln>
            <a:noFill/>
          </a:ln>
        </p:spPr>
        <p:txBody>
          <a:bodyPr anchorCtr="0" anchor="t" bIns="0" lIns="0" spcFirstLastPara="1" rIns="0" wrap="square" tIns="2525">
            <a:noAutofit/>
          </a:bodyPr>
          <a:lstStyle/>
          <a:p>
            <a:pPr indent="0" lvl="0" marL="0" marR="0" rtl="0" algn="l">
              <a:lnSpc>
                <a:spcPct val="100000"/>
              </a:lnSpc>
              <a:spcBef>
                <a:spcPts val="0"/>
              </a:spcBef>
              <a:spcAft>
                <a:spcPts val="0"/>
              </a:spcAft>
              <a:buNone/>
            </a:pPr>
            <a:r>
              <a:t/>
            </a:r>
            <a:endParaRPr sz="2700">
              <a:latin typeface="Times New Roman"/>
              <a:ea typeface="Times New Roman"/>
              <a:cs typeface="Times New Roman"/>
              <a:sym typeface="Times New Roman"/>
            </a:endParaRPr>
          </a:p>
          <a:p>
            <a:pPr indent="-5714" lvl="0" marL="1529715" marR="571500" rtl="0" algn="l">
              <a:lnSpc>
                <a:spcPct val="100000"/>
              </a:lnSpc>
              <a:spcBef>
                <a:spcPts val="0"/>
              </a:spcBef>
              <a:spcAft>
                <a:spcPts val="0"/>
              </a:spcAft>
              <a:buNone/>
            </a:pPr>
            <a:r>
              <a:rPr b="0" lang="en-US" sz="2400">
                <a:solidFill>
                  <a:srgbClr val="FFFFFF"/>
                </a:solidFill>
                <a:latin typeface="Calibri"/>
                <a:ea typeface="Calibri"/>
                <a:cs typeface="Calibri"/>
                <a:sym typeface="Calibri"/>
              </a:rPr>
              <a:t>Stabilize production and  resume growth</a:t>
            </a:r>
            <a:endParaRPr sz="2400">
              <a:latin typeface="Calibri"/>
              <a:ea typeface="Calibri"/>
              <a:cs typeface="Calibri"/>
              <a:sym typeface="Calibri"/>
            </a:endParaRPr>
          </a:p>
        </p:txBody>
      </p:sp>
      <p:sp>
        <p:nvSpPr>
          <p:cNvPr id="639" name="Google Shape;639;p15"/>
          <p:cNvSpPr/>
          <p:nvPr/>
        </p:nvSpPr>
        <p:spPr>
          <a:xfrm>
            <a:off x="943355" y="2217957"/>
            <a:ext cx="864534" cy="79568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0" name="Google Shape;640;p15"/>
          <p:cNvSpPr/>
          <p:nvPr/>
        </p:nvSpPr>
        <p:spPr>
          <a:xfrm>
            <a:off x="6443471" y="1792223"/>
            <a:ext cx="5029200" cy="1554480"/>
          </a:xfrm>
          <a:custGeom>
            <a:rect b="b" l="l" r="r" t="t"/>
            <a:pathLst>
              <a:path extrusionOk="0" h="120000" w="120000">
                <a:moveTo>
                  <a:pt x="0" y="120000"/>
                </a:moveTo>
                <a:lnTo>
                  <a:pt x="120000" y="120000"/>
                </a:lnTo>
                <a:lnTo>
                  <a:pt x="120000" y="0"/>
                </a:lnTo>
                <a:lnTo>
                  <a:pt x="0" y="0"/>
                </a:lnTo>
                <a:lnTo>
                  <a:pt x="0" y="120000"/>
                </a:lnTo>
                <a:close/>
              </a:path>
            </a:pathLst>
          </a:custGeom>
          <a:solidFill>
            <a:srgbClr val="0078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1" name="Google Shape;641;p15"/>
          <p:cNvSpPr txBox="1"/>
          <p:nvPr/>
        </p:nvSpPr>
        <p:spPr>
          <a:xfrm>
            <a:off x="6443471" y="1792223"/>
            <a:ext cx="5029200" cy="1554480"/>
          </a:xfrm>
          <a:prstGeom prst="rect">
            <a:avLst/>
          </a:prstGeom>
          <a:noFill/>
          <a:ln>
            <a:noFill/>
          </a:ln>
        </p:spPr>
        <p:txBody>
          <a:bodyPr anchorCtr="0" anchor="t" bIns="0" lIns="0" spcFirstLastPara="1" rIns="0" wrap="square" tIns="193025">
            <a:noAutofit/>
          </a:bodyPr>
          <a:lstStyle/>
          <a:p>
            <a:pPr indent="-3809" lvl="0" marL="334010" marR="1427480" rtl="0" algn="l">
              <a:lnSpc>
                <a:spcPct val="100000"/>
              </a:lnSpc>
              <a:spcBef>
                <a:spcPts val="0"/>
              </a:spcBef>
              <a:spcAft>
                <a:spcPts val="0"/>
              </a:spcAft>
              <a:buNone/>
            </a:pPr>
            <a:r>
              <a:rPr b="0" lang="en-US" sz="2400">
                <a:solidFill>
                  <a:srgbClr val="FFFFFF"/>
                </a:solidFill>
                <a:latin typeface="Calibri"/>
                <a:ea typeface="Calibri"/>
                <a:cs typeface="Calibri"/>
                <a:sym typeface="Calibri"/>
              </a:rPr>
              <a:t>Maintain and enhance  efficiencies gained through  the down-cycle</a:t>
            </a:r>
            <a:endParaRPr sz="2400">
              <a:latin typeface="Calibri"/>
              <a:ea typeface="Calibri"/>
              <a:cs typeface="Calibri"/>
              <a:sym typeface="Calibri"/>
            </a:endParaRPr>
          </a:p>
        </p:txBody>
      </p:sp>
      <p:sp>
        <p:nvSpPr>
          <p:cNvPr id="642" name="Google Shape;642;p15"/>
          <p:cNvSpPr txBox="1"/>
          <p:nvPr/>
        </p:nvSpPr>
        <p:spPr>
          <a:xfrm>
            <a:off x="6443471" y="4130040"/>
            <a:ext cx="5029200" cy="1554480"/>
          </a:xfrm>
          <a:prstGeom prst="rect">
            <a:avLst/>
          </a:prstGeom>
          <a:noFill/>
          <a:ln>
            <a:noFill/>
          </a:ln>
        </p:spPr>
        <p:txBody>
          <a:bodyPr anchorCtr="0" anchor="t" bIns="0" lIns="0" spcFirstLastPara="1" rIns="0" wrap="square" tIns="203200">
            <a:noAutofit/>
          </a:bodyPr>
          <a:lstStyle/>
          <a:p>
            <a:pPr indent="-634" lvl="0" marL="292735" marR="1871979" rtl="0" algn="l">
              <a:lnSpc>
                <a:spcPct val="100000"/>
              </a:lnSpc>
              <a:spcBef>
                <a:spcPts val="0"/>
              </a:spcBef>
              <a:spcAft>
                <a:spcPts val="0"/>
              </a:spcAft>
              <a:buNone/>
            </a:pPr>
            <a:r>
              <a:rPr b="0" lang="en-US" sz="2400">
                <a:solidFill>
                  <a:srgbClr val="FFFFFF"/>
                </a:solidFill>
                <a:latin typeface="Calibri"/>
                <a:ea typeface="Calibri"/>
                <a:cs typeface="Calibri"/>
                <a:sym typeface="Calibri"/>
              </a:rPr>
              <a:t>Pursue opportunities to  increase or accelerate  growth</a:t>
            </a:r>
            <a:endParaRPr sz="2400">
              <a:latin typeface="Calibri"/>
              <a:ea typeface="Calibri"/>
              <a:cs typeface="Calibri"/>
              <a:sym typeface="Calibri"/>
            </a:endParaRPr>
          </a:p>
        </p:txBody>
      </p:sp>
      <p:sp>
        <p:nvSpPr>
          <p:cNvPr id="643" name="Google Shape;643;p15"/>
          <p:cNvSpPr/>
          <p:nvPr/>
        </p:nvSpPr>
        <p:spPr>
          <a:xfrm>
            <a:off x="10576094" y="4624526"/>
            <a:ext cx="666750" cy="664845"/>
          </a:xfrm>
          <a:custGeom>
            <a:rect b="b" l="l" r="r" t="t"/>
            <a:pathLst>
              <a:path extrusionOk="0" h="120000" w="120000">
                <a:moveTo>
                  <a:pt x="59965" y="0"/>
                </a:moveTo>
                <a:lnTo>
                  <a:pt x="51182" y="642"/>
                </a:lnTo>
                <a:lnTo>
                  <a:pt x="42773" y="2510"/>
                </a:lnTo>
                <a:lnTo>
                  <a:pt x="34835" y="5517"/>
                </a:lnTo>
                <a:lnTo>
                  <a:pt x="27466" y="9574"/>
                </a:lnTo>
                <a:lnTo>
                  <a:pt x="20764" y="14593"/>
                </a:lnTo>
                <a:lnTo>
                  <a:pt x="14825" y="20485"/>
                </a:lnTo>
                <a:lnTo>
                  <a:pt x="9747" y="27164"/>
                </a:lnTo>
                <a:lnTo>
                  <a:pt x="5629" y="34541"/>
                </a:lnTo>
                <a:lnTo>
                  <a:pt x="2566" y="42528"/>
                </a:lnTo>
                <a:lnTo>
                  <a:pt x="657" y="51036"/>
                </a:lnTo>
                <a:lnTo>
                  <a:pt x="0" y="59979"/>
                </a:lnTo>
                <a:lnTo>
                  <a:pt x="657" y="68764"/>
                </a:lnTo>
                <a:lnTo>
                  <a:pt x="2566" y="77176"/>
                </a:lnTo>
                <a:lnTo>
                  <a:pt x="5629" y="85115"/>
                </a:lnTo>
                <a:lnTo>
                  <a:pt x="9747" y="92486"/>
                </a:lnTo>
                <a:lnTo>
                  <a:pt x="14825" y="99190"/>
                </a:lnTo>
                <a:lnTo>
                  <a:pt x="20764" y="105130"/>
                </a:lnTo>
                <a:lnTo>
                  <a:pt x="27466" y="110209"/>
                </a:lnTo>
                <a:lnTo>
                  <a:pt x="34835" y="114329"/>
                </a:lnTo>
                <a:lnTo>
                  <a:pt x="42773" y="117392"/>
                </a:lnTo>
                <a:lnTo>
                  <a:pt x="51182" y="119302"/>
                </a:lnTo>
                <a:lnTo>
                  <a:pt x="59965" y="119960"/>
                </a:lnTo>
                <a:lnTo>
                  <a:pt x="68906" y="119302"/>
                </a:lnTo>
                <a:lnTo>
                  <a:pt x="77413" y="117392"/>
                </a:lnTo>
                <a:lnTo>
                  <a:pt x="85398" y="114329"/>
                </a:lnTo>
                <a:lnTo>
                  <a:pt x="92773" y="110209"/>
                </a:lnTo>
                <a:lnTo>
                  <a:pt x="99451" y="105130"/>
                </a:lnTo>
                <a:lnTo>
                  <a:pt x="105343" y="99190"/>
                </a:lnTo>
                <a:lnTo>
                  <a:pt x="110361" y="92486"/>
                </a:lnTo>
                <a:lnTo>
                  <a:pt x="114417" y="85115"/>
                </a:lnTo>
                <a:lnTo>
                  <a:pt x="117423" y="77176"/>
                </a:lnTo>
                <a:lnTo>
                  <a:pt x="119291" y="68764"/>
                </a:lnTo>
                <a:lnTo>
                  <a:pt x="119934" y="59979"/>
                </a:lnTo>
                <a:lnTo>
                  <a:pt x="119291" y="51036"/>
                </a:lnTo>
                <a:lnTo>
                  <a:pt x="117423" y="42528"/>
                </a:lnTo>
                <a:lnTo>
                  <a:pt x="114417" y="34541"/>
                </a:lnTo>
                <a:lnTo>
                  <a:pt x="110361" y="27164"/>
                </a:lnTo>
                <a:lnTo>
                  <a:pt x="105343" y="20485"/>
                </a:lnTo>
                <a:lnTo>
                  <a:pt x="99451" y="14593"/>
                </a:lnTo>
                <a:lnTo>
                  <a:pt x="92773" y="9574"/>
                </a:lnTo>
                <a:lnTo>
                  <a:pt x="85398" y="5517"/>
                </a:lnTo>
                <a:lnTo>
                  <a:pt x="77413" y="2510"/>
                </a:lnTo>
                <a:lnTo>
                  <a:pt x="68906" y="642"/>
                </a:lnTo>
                <a:lnTo>
                  <a:pt x="59965" y="0"/>
                </a:lnTo>
                <a:close/>
              </a:path>
            </a:pathLst>
          </a:custGeom>
          <a:solidFill>
            <a:srgbClr val="E9EA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4" name="Google Shape;644;p15"/>
          <p:cNvSpPr/>
          <p:nvPr/>
        </p:nvSpPr>
        <p:spPr>
          <a:xfrm>
            <a:off x="10843417" y="4840909"/>
            <a:ext cx="314325" cy="340360"/>
          </a:xfrm>
          <a:custGeom>
            <a:rect b="b" l="l" r="r" t="t"/>
            <a:pathLst>
              <a:path extrusionOk="0" h="120000" w="120000">
                <a:moveTo>
                  <a:pt x="87269" y="54495"/>
                </a:moveTo>
                <a:lnTo>
                  <a:pt x="34020" y="54495"/>
                </a:lnTo>
                <a:lnTo>
                  <a:pt x="34020" y="119887"/>
                </a:lnTo>
                <a:lnTo>
                  <a:pt x="87269" y="119887"/>
                </a:lnTo>
                <a:lnTo>
                  <a:pt x="87269" y="54495"/>
                </a:lnTo>
                <a:close/>
              </a:path>
              <a:path extrusionOk="0" h="120000" w="120000">
                <a:moveTo>
                  <a:pt x="60642" y="0"/>
                </a:moveTo>
                <a:lnTo>
                  <a:pt x="0" y="54495"/>
                </a:lnTo>
                <a:lnTo>
                  <a:pt x="119807" y="54495"/>
                </a:lnTo>
                <a:lnTo>
                  <a:pt x="6064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5" name="Google Shape;645;p15"/>
          <p:cNvSpPr/>
          <p:nvPr/>
        </p:nvSpPr>
        <p:spPr>
          <a:xfrm>
            <a:off x="10832591" y="4829850"/>
            <a:ext cx="335915" cy="367030"/>
          </a:xfrm>
          <a:custGeom>
            <a:rect b="b" l="l" r="r" t="t"/>
            <a:pathLst>
              <a:path extrusionOk="0" h="120000" w="120000">
                <a:moveTo>
                  <a:pt x="30166" y="54151"/>
                </a:moveTo>
                <a:lnTo>
                  <a:pt x="30166" y="114792"/>
                </a:lnTo>
                <a:lnTo>
                  <a:pt x="35701" y="119845"/>
                </a:lnTo>
                <a:lnTo>
                  <a:pt x="52307" y="119845"/>
                </a:lnTo>
                <a:lnTo>
                  <a:pt x="52307" y="114792"/>
                </a:lnTo>
                <a:lnTo>
                  <a:pt x="41236" y="114792"/>
                </a:lnTo>
                <a:lnTo>
                  <a:pt x="35701" y="109739"/>
                </a:lnTo>
                <a:lnTo>
                  <a:pt x="41236" y="109739"/>
                </a:lnTo>
                <a:lnTo>
                  <a:pt x="41236" y="59204"/>
                </a:lnTo>
                <a:lnTo>
                  <a:pt x="35701" y="59204"/>
                </a:lnTo>
                <a:lnTo>
                  <a:pt x="30166" y="54151"/>
                </a:lnTo>
                <a:close/>
              </a:path>
              <a:path extrusionOk="0" h="120000" w="120000">
                <a:moveTo>
                  <a:pt x="79988" y="109739"/>
                </a:moveTo>
                <a:lnTo>
                  <a:pt x="68917" y="109739"/>
                </a:lnTo>
                <a:lnTo>
                  <a:pt x="68917" y="119845"/>
                </a:lnTo>
                <a:lnTo>
                  <a:pt x="85523" y="119845"/>
                </a:lnTo>
                <a:lnTo>
                  <a:pt x="91063" y="114792"/>
                </a:lnTo>
                <a:lnTo>
                  <a:pt x="79988" y="114792"/>
                </a:lnTo>
                <a:lnTo>
                  <a:pt x="79988" y="109739"/>
                </a:lnTo>
                <a:close/>
              </a:path>
              <a:path extrusionOk="0" h="120000" w="120000">
                <a:moveTo>
                  <a:pt x="41236" y="109739"/>
                </a:moveTo>
                <a:lnTo>
                  <a:pt x="35701" y="109739"/>
                </a:lnTo>
                <a:lnTo>
                  <a:pt x="41236" y="114792"/>
                </a:lnTo>
                <a:lnTo>
                  <a:pt x="41236" y="109739"/>
                </a:lnTo>
                <a:close/>
              </a:path>
              <a:path extrusionOk="0" h="120000" w="120000">
                <a:moveTo>
                  <a:pt x="52307" y="109739"/>
                </a:moveTo>
                <a:lnTo>
                  <a:pt x="41236" y="109739"/>
                </a:lnTo>
                <a:lnTo>
                  <a:pt x="41236" y="114792"/>
                </a:lnTo>
                <a:lnTo>
                  <a:pt x="52307" y="114792"/>
                </a:lnTo>
                <a:lnTo>
                  <a:pt x="52307" y="109739"/>
                </a:lnTo>
                <a:close/>
              </a:path>
              <a:path extrusionOk="0" h="120000" w="120000">
                <a:moveTo>
                  <a:pt x="102610" y="49098"/>
                </a:moveTo>
                <a:lnTo>
                  <a:pt x="85523" y="49098"/>
                </a:lnTo>
                <a:lnTo>
                  <a:pt x="79988" y="54151"/>
                </a:lnTo>
                <a:lnTo>
                  <a:pt x="79988" y="114792"/>
                </a:lnTo>
                <a:lnTo>
                  <a:pt x="85523" y="109739"/>
                </a:lnTo>
                <a:lnTo>
                  <a:pt x="91063" y="109739"/>
                </a:lnTo>
                <a:lnTo>
                  <a:pt x="91063" y="59204"/>
                </a:lnTo>
                <a:lnTo>
                  <a:pt x="85523" y="59204"/>
                </a:lnTo>
                <a:lnTo>
                  <a:pt x="91063" y="54151"/>
                </a:lnTo>
                <a:lnTo>
                  <a:pt x="108145" y="54151"/>
                </a:lnTo>
                <a:lnTo>
                  <a:pt x="102610" y="49098"/>
                </a:lnTo>
                <a:close/>
              </a:path>
              <a:path extrusionOk="0" h="120000" w="120000">
                <a:moveTo>
                  <a:pt x="91063" y="109739"/>
                </a:moveTo>
                <a:lnTo>
                  <a:pt x="85523" y="109739"/>
                </a:lnTo>
                <a:lnTo>
                  <a:pt x="79988" y="114792"/>
                </a:lnTo>
                <a:lnTo>
                  <a:pt x="91063" y="114792"/>
                </a:lnTo>
                <a:lnTo>
                  <a:pt x="91063" y="109739"/>
                </a:lnTo>
                <a:close/>
              </a:path>
              <a:path extrusionOk="0" h="120000" w="120000">
                <a:moveTo>
                  <a:pt x="56744" y="0"/>
                </a:moveTo>
                <a:lnTo>
                  <a:pt x="0" y="50535"/>
                </a:lnTo>
                <a:lnTo>
                  <a:pt x="3867" y="59204"/>
                </a:lnTo>
                <a:lnTo>
                  <a:pt x="30166" y="59204"/>
                </a:lnTo>
                <a:lnTo>
                  <a:pt x="30166" y="57767"/>
                </a:lnTo>
                <a:lnTo>
                  <a:pt x="7735" y="57767"/>
                </a:lnTo>
                <a:lnTo>
                  <a:pt x="3867" y="49098"/>
                </a:lnTo>
                <a:lnTo>
                  <a:pt x="17468" y="49098"/>
                </a:lnTo>
                <a:lnTo>
                  <a:pt x="60564" y="10718"/>
                </a:lnTo>
                <a:lnTo>
                  <a:pt x="56697" y="7188"/>
                </a:lnTo>
                <a:lnTo>
                  <a:pt x="72355" y="7188"/>
                </a:lnTo>
                <a:lnTo>
                  <a:pt x="64527" y="42"/>
                </a:lnTo>
                <a:lnTo>
                  <a:pt x="56744" y="0"/>
                </a:lnTo>
                <a:close/>
              </a:path>
              <a:path extrusionOk="0" h="120000" w="120000">
                <a:moveTo>
                  <a:pt x="41236" y="54151"/>
                </a:moveTo>
                <a:lnTo>
                  <a:pt x="30166" y="54151"/>
                </a:lnTo>
                <a:lnTo>
                  <a:pt x="35701" y="59204"/>
                </a:lnTo>
                <a:lnTo>
                  <a:pt x="41236" y="59204"/>
                </a:lnTo>
                <a:lnTo>
                  <a:pt x="41236" y="54151"/>
                </a:lnTo>
                <a:close/>
              </a:path>
              <a:path extrusionOk="0" h="120000" w="120000">
                <a:moveTo>
                  <a:pt x="91063" y="54151"/>
                </a:moveTo>
                <a:lnTo>
                  <a:pt x="85523" y="59204"/>
                </a:lnTo>
                <a:lnTo>
                  <a:pt x="91063" y="59204"/>
                </a:lnTo>
                <a:lnTo>
                  <a:pt x="91063" y="54151"/>
                </a:lnTo>
                <a:close/>
              </a:path>
              <a:path extrusionOk="0" h="120000" w="120000">
                <a:moveTo>
                  <a:pt x="108145" y="54151"/>
                </a:moveTo>
                <a:lnTo>
                  <a:pt x="91063" y="54151"/>
                </a:lnTo>
                <a:lnTo>
                  <a:pt x="91063" y="59204"/>
                </a:lnTo>
                <a:lnTo>
                  <a:pt x="115974" y="59204"/>
                </a:lnTo>
                <a:lnTo>
                  <a:pt x="116646" y="57724"/>
                </a:lnTo>
                <a:lnTo>
                  <a:pt x="112060" y="57724"/>
                </a:lnTo>
                <a:lnTo>
                  <a:pt x="108145" y="54151"/>
                </a:lnTo>
                <a:close/>
              </a:path>
              <a:path extrusionOk="0" h="120000" w="120000">
                <a:moveTo>
                  <a:pt x="17468" y="49098"/>
                </a:moveTo>
                <a:lnTo>
                  <a:pt x="3867" y="49098"/>
                </a:lnTo>
                <a:lnTo>
                  <a:pt x="7735" y="57767"/>
                </a:lnTo>
                <a:lnTo>
                  <a:pt x="17468" y="49098"/>
                </a:lnTo>
                <a:close/>
              </a:path>
              <a:path extrusionOk="0" h="120000" w="120000">
                <a:moveTo>
                  <a:pt x="35701" y="49098"/>
                </a:moveTo>
                <a:lnTo>
                  <a:pt x="17468" y="49098"/>
                </a:lnTo>
                <a:lnTo>
                  <a:pt x="7735" y="57767"/>
                </a:lnTo>
                <a:lnTo>
                  <a:pt x="30166" y="57767"/>
                </a:lnTo>
                <a:lnTo>
                  <a:pt x="30166" y="54151"/>
                </a:lnTo>
                <a:lnTo>
                  <a:pt x="41236" y="54151"/>
                </a:lnTo>
                <a:lnTo>
                  <a:pt x="35701" y="49098"/>
                </a:lnTo>
                <a:close/>
              </a:path>
              <a:path extrusionOk="0" h="120000" w="120000">
                <a:moveTo>
                  <a:pt x="72355" y="7188"/>
                </a:moveTo>
                <a:lnTo>
                  <a:pt x="56697" y="7188"/>
                </a:lnTo>
                <a:lnTo>
                  <a:pt x="64480" y="7231"/>
                </a:lnTo>
                <a:lnTo>
                  <a:pt x="60564" y="10718"/>
                </a:lnTo>
                <a:lnTo>
                  <a:pt x="112060" y="57724"/>
                </a:lnTo>
                <a:lnTo>
                  <a:pt x="115974" y="49098"/>
                </a:lnTo>
                <a:lnTo>
                  <a:pt x="118268" y="49098"/>
                </a:lnTo>
                <a:lnTo>
                  <a:pt x="72355" y="7188"/>
                </a:lnTo>
                <a:close/>
              </a:path>
              <a:path extrusionOk="0" h="120000" w="120000">
                <a:moveTo>
                  <a:pt x="118268" y="49098"/>
                </a:moveTo>
                <a:lnTo>
                  <a:pt x="115974" y="49098"/>
                </a:lnTo>
                <a:lnTo>
                  <a:pt x="112060" y="57724"/>
                </a:lnTo>
                <a:lnTo>
                  <a:pt x="116646" y="57724"/>
                </a:lnTo>
                <a:lnTo>
                  <a:pt x="119889" y="50578"/>
                </a:lnTo>
                <a:lnTo>
                  <a:pt x="118268" y="49098"/>
                </a:lnTo>
                <a:close/>
              </a:path>
              <a:path extrusionOk="0" h="120000" w="120000">
                <a:moveTo>
                  <a:pt x="56697" y="7188"/>
                </a:moveTo>
                <a:lnTo>
                  <a:pt x="60564" y="10718"/>
                </a:lnTo>
                <a:lnTo>
                  <a:pt x="64480" y="7231"/>
                </a:lnTo>
                <a:lnTo>
                  <a:pt x="56697" y="7188"/>
                </a:lnTo>
                <a:close/>
              </a:path>
            </a:pathLst>
          </a:custGeom>
          <a:solidFill>
            <a:srgbClr val="2A508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6" name="Google Shape;646;p15"/>
          <p:cNvSpPr/>
          <p:nvPr/>
        </p:nvSpPr>
        <p:spPr>
          <a:xfrm>
            <a:off x="10731057" y="4439038"/>
            <a:ext cx="248285" cy="351790"/>
          </a:xfrm>
          <a:custGeom>
            <a:rect b="b" l="l" r="r" t="t"/>
            <a:pathLst>
              <a:path extrusionOk="0" h="120000" w="120000">
                <a:moveTo>
                  <a:pt x="89886" y="42181"/>
                </a:moveTo>
                <a:lnTo>
                  <a:pt x="29961" y="42181"/>
                </a:lnTo>
                <a:lnTo>
                  <a:pt x="29961" y="77770"/>
                </a:lnTo>
                <a:lnTo>
                  <a:pt x="89886" y="119947"/>
                </a:lnTo>
                <a:lnTo>
                  <a:pt x="89886" y="42181"/>
                </a:lnTo>
                <a:close/>
              </a:path>
              <a:path extrusionOk="0" h="120000" w="120000">
                <a:moveTo>
                  <a:pt x="59924" y="0"/>
                </a:moveTo>
                <a:lnTo>
                  <a:pt x="0" y="42181"/>
                </a:lnTo>
                <a:lnTo>
                  <a:pt x="119841" y="42181"/>
                </a:lnTo>
                <a:lnTo>
                  <a:pt x="59924" y="0"/>
                </a:lnTo>
                <a:close/>
              </a:path>
            </a:pathLst>
          </a:custGeom>
          <a:solidFill>
            <a:srgbClr val="E9EA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7" name="Google Shape;647;p15"/>
          <p:cNvSpPr/>
          <p:nvPr/>
        </p:nvSpPr>
        <p:spPr>
          <a:xfrm>
            <a:off x="10720099" y="4428109"/>
            <a:ext cx="269875" cy="374015"/>
          </a:xfrm>
          <a:custGeom>
            <a:rect b="b" l="l" r="r" t="t"/>
            <a:pathLst>
              <a:path extrusionOk="0" h="120000" w="120000">
                <a:moveTo>
                  <a:pt x="25547" y="43181"/>
                </a:moveTo>
                <a:lnTo>
                  <a:pt x="25547" y="76655"/>
                </a:lnTo>
                <a:lnTo>
                  <a:pt x="27564" y="80161"/>
                </a:lnTo>
                <a:lnTo>
                  <a:pt x="82695" y="119832"/>
                </a:lnTo>
                <a:lnTo>
                  <a:pt x="94457" y="116326"/>
                </a:lnTo>
                <a:lnTo>
                  <a:pt x="80671" y="116326"/>
                </a:lnTo>
                <a:lnTo>
                  <a:pt x="80671" y="104351"/>
                </a:lnTo>
                <a:lnTo>
                  <a:pt x="42182" y="76655"/>
                </a:lnTo>
                <a:lnTo>
                  <a:pt x="39327" y="76655"/>
                </a:lnTo>
                <a:lnTo>
                  <a:pt x="37309" y="73149"/>
                </a:lnTo>
                <a:lnTo>
                  <a:pt x="39327" y="73149"/>
                </a:lnTo>
                <a:lnTo>
                  <a:pt x="39327" y="48139"/>
                </a:lnTo>
                <a:lnTo>
                  <a:pt x="32437" y="48139"/>
                </a:lnTo>
                <a:lnTo>
                  <a:pt x="25547" y="43181"/>
                </a:lnTo>
                <a:close/>
              </a:path>
              <a:path extrusionOk="0" h="120000" w="120000">
                <a:moveTo>
                  <a:pt x="80671" y="104351"/>
                </a:moveTo>
                <a:lnTo>
                  <a:pt x="80671" y="116326"/>
                </a:lnTo>
                <a:lnTo>
                  <a:pt x="92439" y="112819"/>
                </a:lnTo>
                <a:lnTo>
                  <a:pt x="80671" y="104351"/>
                </a:lnTo>
                <a:close/>
              </a:path>
              <a:path extrusionOk="0" h="120000" w="120000">
                <a:moveTo>
                  <a:pt x="98493" y="38223"/>
                </a:moveTo>
                <a:lnTo>
                  <a:pt x="87567" y="38223"/>
                </a:lnTo>
                <a:lnTo>
                  <a:pt x="80671" y="43181"/>
                </a:lnTo>
                <a:lnTo>
                  <a:pt x="80671" y="104351"/>
                </a:lnTo>
                <a:lnTo>
                  <a:pt x="92439" y="112819"/>
                </a:lnTo>
                <a:lnTo>
                  <a:pt x="80671" y="116326"/>
                </a:lnTo>
                <a:lnTo>
                  <a:pt x="94457" y="116326"/>
                </a:lnTo>
                <a:lnTo>
                  <a:pt x="94457" y="48139"/>
                </a:lnTo>
                <a:lnTo>
                  <a:pt x="87567" y="48139"/>
                </a:lnTo>
                <a:lnTo>
                  <a:pt x="94457" y="43181"/>
                </a:lnTo>
                <a:lnTo>
                  <a:pt x="105382" y="43181"/>
                </a:lnTo>
                <a:lnTo>
                  <a:pt x="98493" y="38223"/>
                </a:lnTo>
                <a:close/>
              </a:path>
              <a:path extrusionOk="0" h="120000" w="120000">
                <a:moveTo>
                  <a:pt x="37309" y="73149"/>
                </a:moveTo>
                <a:lnTo>
                  <a:pt x="39327" y="76655"/>
                </a:lnTo>
                <a:lnTo>
                  <a:pt x="39327" y="74600"/>
                </a:lnTo>
                <a:lnTo>
                  <a:pt x="37309" y="73149"/>
                </a:lnTo>
                <a:close/>
              </a:path>
              <a:path extrusionOk="0" h="120000" w="120000">
                <a:moveTo>
                  <a:pt x="39327" y="74600"/>
                </a:moveTo>
                <a:lnTo>
                  <a:pt x="39327" y="76655"/>
                </a:lnTo>
                <a:lnTo>
                  <a:pt x="42182" y="76655"/>
                </a:lnTo>
                <a:lnTo>
                  <a:pt x="39327" y="74600"/>
                </a:lnTo>
                <a:close/>
              </a:path>
              <a:path extrusionOk="0" h="120000" w="120000">
                <a:moveTo>
                  <a:pt x="39327" y="73149"/>
                </a:moveTo>
                <a:lnTo>
                  <a:pt x="37309" y="73149"/>
                </a:lnTo>
                <a:lnTo>
                  <a:pt x="39327" y="74600"/>
                </a:lnTo>
                <a:lnTo>
                  <a:pt x="39327" y="73149"/>
                </a:lnTo>
                <a:close/>
              </a:path>
              <a:path extrusionOk="0" h="120000" w="120000">
                <a:moveTo>
                  <a:pt x="64874" y="0"/>
                </a:moveTo>
                <a:lnTo>
                  <a:pt x="55129" y="0"/>
                </a:lnTo>
                <a:lnTo>
                  <a:pt x="0" y="39674"/>
                </a:lnTo>
                <a:lnTo>
                  <a:pt x="4872" y="48139"/>
                </a:lnTo>
                <a:lnTo>
                  <a:pt x="25547" y="48139"/>
                </a:lnTo>
                <a:lnTo>
                  <a:pt x="25547" y="46687"/>
                </a:lnTo>
                <a:lnTo>
                  <a:pt x="9744" y="46687"/>
                </a:lnTo>
                <a:lnTo>
                  <a:pt x="4872" y="38223"/>
                </a:lnTo>
                <a:lnTo>
                  <a:pt x="21506" y="38223"/>
                </a:lnTo>
                <a:lnTo>
                  <a:pt x="60002" y="10519"/>
                </a:lnTo>
                <a:lnTo>
                  <a:pt x="55129" y="7012"/>
                </a:lnTo>
                <a:lnTo>
                  <a:pt x="74618" y="7012"/>
                </a:lnTo>
                <a:lnTo>
                  <a:pt x="64874" y="0"/>
                </a:lnTo>
                <a:close/>
              </a:path>
              <a:path extrusionOk="0" h="120000" w="120000">
                <a:moveTo>
                  <a:pt x="39327" y="43181"/>
                </a:moveTo>
                <a:lnTo>
                  <a:pt x="25547" y="43181"/>
                </a:lnTo>
                <a:lnTo>
                  <a:pt x="32437" y="48139"/>
                </a:lnTo>
                <a:lnTo>
                  <a:pt x="39327" y="48139"/>
                </a:lnTo>
                <a:lnTo>
                  <a:pt x="39327" y="43181"/>
                </a:lnTo>
                <a:close/>
              </a:path>
              <a:path extrusionOk="0" h="120000" w="120000">
                <a:moveTo>
                  <a:pt x="94457" y="43181"/>
                </a:moveTo>
                <a:lnTo>
                  <a:pt x="87567" y="48139"/>
                </a:lnTo>
                <a:lnTo>
                  <a:pt x="94457" y="48139"/>
                </a:lnTo>
                <a:lnTo>
                  <a:pt x="94457" y="43181"/>
                </a:lnTo>
                <a:close/>
              </a:path>
              <a:path extrusionOk="0" h="120000" w="120000">
                <a:moveTo>
                  <a:pt x="105382" y="43181"/>
                </a:moveTo>
                <a:lnTo>
                  <a:pt x="94457" y="43181"/>
                </a:lnTo>
                <a:lnTo>
                  <a:pt x="94457" y="48139"/>
                </a:lnTo>
                <a:lnTo>
                  <a:pt x="115126" y="48139"/>
                </a:lnTo>
                <a:lnTo>
                  <a:pt x="115962" y="46687"/>
                </a:lnTo>
                <a:lnTo>
                  <a:pt x="110254" y="46687"/>
                </a:lnTo>
                <a:lnTo>
                  <a:pt x="105382" y="43181"/>
                </a:lnTo>
                <a:close/>
              </a:path>
              <a:path extrusionOk="0" h="120000" w="120000">
                <a:moveTo>
                  <a:pt x="21506" y="38223"/>
                </a:moveTo>
                <a:lnTo>
                  <a:pt x="4872" y="38223"/>
                </a:lnTo>
                <a:lnTo>
                  <a:pt x="9744" y="46687"/>
                </a:lnTo>
                <a:lnTo>
                  <a:pt x="21506" y="38223"/>
                </a:lnTo>
                <a:close/>
              </a:path>
              <a:path extrusionOk="0" h="120000" w="120000">
                <a:moveTo>
                  <a:pt x="32437" y="38223"/>
                </a:moveTo>
                <a:lnTo>
                  <a:pt x="21506" y="38223"/>
                </a:lnTo>
                <a:lnTo>
                  <a:pt x="9744" y="46687"/>
                </a:lnTo>
                <a:lnTo>
                  <a:pt x="25547" y="46687"/>
                </a:lnTo>
                <a:lnTo>
                  <a:pt x="25547" y="43181"/>
                </a:lnTo>
                <a:lnTo>
                  <a:pt x="39327" y="43181"/>
                </a:lnTo>
                <a:lnTo>
                  <a:pt x="32437" y="38223"/>
                </a:lnTo>
                <a:close/>
              </a:path>
              <a:path extrusionOk="0" h="120000" w="120000">
                <a:moveTo>
                  <a:pt x="74618" y="7012"/>
                </a:moveTo>
                <a:lnTo>
                  <a:pt x="64874" y="7012"/>
                </a:lnTo>
                <a:lnTo>
                  <a:pt x="60002" y="10519"/>
                </a:lnTo>
                <a:lnTo>
                  <a:pt x="110254" y="46687"/>
                </a:lnTo>
                <a:lnTo>
                  <a:pt x="115126" y="38223"/>
                </a:lnTo>
                <a:lnTo>
                  <a:pt x="117981" y="38223"/>
                </a:lnTo>
                <a:lnTo>
                  <a:pt x="74618" y="7012"/>
                </a:lnTo>
                <a:close/>
              </a:path>
              <a:path extrusionOk="0" h="120000" w="120000">
                <a:moveTo>
                  <a:pt x="117981" y="38223"/>
                </a:moveTo>
                <a:lnTo>
                  <a:pt x="115126" y="38223"/>
                </a:lnTo>
                <a:lnTo>
                  <a:pt x="110254" y="46687"/>
                </a:lnTo>
                <a:lnTo>
                  <a:pt x="115962" y="46687"/>
                </a:lnTo>
                <a:lnTo>
                  <a:pt x="119998" y="39674"/>
                </a:lnTo>
                <a:lnTo>
                  <a:pt x="117981" y="38223"/>
                </a:lnTo>
                <a:close/>
              </a:path>
              <a:path extrusionOk="0" h="120000" w="120000">
                <a:moveTo>
                  <a:pt x="64874" y="7012"/>
                </a:moveTo>
                <a:lnTo>
                  <a:pt x="55129" y="7012"/>
                </a:lnTo>
                <a:lnTo>
                  <a:pt x="60002" y="10519"/>
                </a:lnTo>
                <a:lnTo>
                  <a:pt x="64874" y="7012"/>
                </a:lnTo>
                <a:close/>
              </a:path>
            </a:pathLst>
          </a:custGeom>
          <a:solidFill>
            <a:srgbClr val="2A508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8" name="Google Shape;648;p15"/>
          <p:cNvSpPr/>
          <p:nvPr/>
        </p:nvSpPr>
        <p:spPr>
          <a:xfrm>
            <a:off x="10421117" y="4643841"/>
            <a:ext cx="457200" cy="444500"/>
          </a:xfrm>
          <a:custGeom>
            <a:rect b="b" l="l" r="r" t="t"/>
            <a:pathLst>
              <a:path extrusionOk="0" h="120000" w="120000">
                <a:moveTo>
                  <a:pt x="89486" y="61549"/>
                </a:moveTo>
                <a:lnTo>
                  <a:pt x="32539" y="61549"/>
                </a:lnTo>
                <a:lnTo>
                  <a:pt x="32539" y="119965"/>
                </a:lnTo>
                <a:lnTo>
                  <a:pt x="89486" y="119965"/>
                </a:lnTo>
                <a:lnTo>
                  <a:pt x="89486" y="61549"/>
                </a:lnTo>
                <a:close/>
              </a:path>
              <a:path extrusionOk="0" h="120000" w="120000">
                <a:moveTo>
                  <a:pt x="59995" y="0"/>
                </a:moveTo>
                <a:lnTo>
                  <a:pt x="0" y="61549"/>
                </a:lnTo>
                <a:lnTo>
                  <a:pt x="119993" y="61549"/>
                </a:lnTo>
                <a:lnTo>
                  <a:pt x="59995" y="0"/>
                </a:lnTo>
                <a:close/>
              </a:path>
            </a:pathLst>
          </a:custGeom>
          <a:solidFill>
            <a:srgbClr val="A2D3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9" name="Google Shape;649;p15"/>
          <p:cNvSpPr/>
          <p:nvPr/>
        </p:nvSpPr>
        <p:spPr>
          <a:xfrm>
            <a:off x="10994512" y="5103668"/>
            <a:ext cx="0" cy="154940"/>
          </a:xfrm>
          <a:custGeom>
            <a:rect b="b" l="l" r="r" t="t"/>
            <a:pathLst>
              <a:path extrusionOk="0" h="120000" w="120000">
                <a:moveTo>
                  <a:pt x="0" y="0"/>
                </a:moveTo>
                <a:lnTo>
                  <a:pt x="0" y="119711"/>
                </a:lnTo>
              </a:path>
            </a:pathLst>
          </a:custGeom>
          <a:noFill/>
          <a:ln cap="flat" cmpd="sng" w="30975">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0" name="Google Shape;650;p15"/>
          <p:cNvSpPr/>
          <p:nvPr/>
        </p:nvSpPr>
        <p:spPr>
          <a:xfrm>
            <a:off x="10979015" y="5304606"/>
            <a:ext cx="31115" cy="0"/>
          </a:xfrm>
          <a:custGeom>
            <a:rect b="b" l="l" r="r" t="t"/>
            <a:pathLst>
              <a:path extrusionOk="0" h="120000" w="120000">
                <a:moveTo>
                  <a:pt x="0" y="0"/>
                </a:moveTo>
                <a:lnTo>
                  <a:pt x="119537" y="0"/>
                </a:lnTo>
              </a:path>
            </a:pathLst>
          </a:custGeom>
          <a:noFill/>
          <a:ln cap="flat" cmpd="sng" w="309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1" name="Google Shape;651;p15"/>
          <p:cNvSpPr/>
          <p:nvPr/>
        </p:nvSpPr>
        <p:spPr>
          <a:xfrm>
            <a:off x="10979015" y="5366432"/>
            <a:ext cx="31115" cy="0"/>
          </a:xfrm>
          <a:custGeom>
            <a:rect b="b" l="l" r="r" t="t"/>
            <a:pathLst>
              <a:path extrusionOk="0" h="120000" w="120000">
                <a:moveTo>
                  <a:pt x="0" y="0"/>
                </a:moveTo>
                <a:lnTo>
                  <a:pt x="119537" y="0"/>
                </a:lnTo>
              </a:path>
            </a:pathLst>
          </a:custGeom>
          <a:noFill/>
          <a:ln cap="flat" cmpd="sng" w="309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2" name="Google Shape;652;p15"/>
          <p:cNvSpPr/>
          <p:nvPr/>
        </p:nvSpPr>
        <p:spPr>
          <a:xfrm>
            <a:off x="10684574" y="4995476"/>
            <a:ext cx="0" cy="170180"/>
          </a:xfrm>
          <a:custGeom>
            <a:rect b="b" l="l" r="r" t="t"/>
            <a:pathLst>
              <a:path extrusionOk="0" h="120000" w="120000">
                <a:moveTo>
                  <a:pt x="0" y="0"/>
                </a:moveTo>
                <a:lnTo>
                  <a:pt x="0" y="119888"/>
                </a:lnTo>
              </a:path>
            </a:pathLst>
          </a:custGeom>
          <a:noFill/>
          <a:ln cap="flat" cmpd="sng" w="30975">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3" name="Google Shape;653;p15"/>
          <p:cNvSpPr/>
          <p:nvPr/>
        </p:nvSpPr>
        <p:spPr>
          <a:xfrm>
            <a:off x="10669077" y="5211871"/>
            <a:ext cx="31115" cy="0"/>
          </a:xfrm>
          <a:custGeom>
            <a:rect b="b" l="l" r="r" t="t"/>
            <a:pathLst>
              <a:path extrusionOk="0" h="120000" w="120000">
                <a:moveTo>
                  <a:pt x="0" y="0"/>
                </a:moveTo>
                <a:lnTo>
                  <a:pt x="119537" y="0"/>
                </a:lnTo>
              </a:path>
            </a:pathLst>
          </a:custGeom>
          <a:noFill/>
          <a:ln cap="flat" cmpd="sng" w="309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4" name="Google Shape;654;p15"/>
          <p:cNvSpPr/>
          <p:nvPr/>
        </p:nvSpPr>
        <p:spPr>
          <a:xfrm>
            <a:off x="10669077" y="5273694"/>
            <a:ext cx="31115" cy="0"/>
          </a:xfrm>
          <a:custGeom>
            <a:rect b="b" l="l" r="r" t="t"/>
            <a:pathLst>
              <a:path extrusionOk="0" h="120000" w="120000">
                <a:moveTo>
                  <a:pt x="0" y="0"/>
                </a:moveTo>
                <a:lnTo>
                  <a:pt x="119537" y="0"/>
                </a:lnTo>
              </a:path>
            </a:pathLst>
          </a:custGeom>
          <a:noFill/>
          <a:ln cap="flat" cmpd="sng" w="30900">
            <a:solidFill>
              <a:srgbClr val="2A508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5" name="Google Shape;655;p15"/>
          <p:cNvSpPr/>
          <p:nvPr/>
        </p:nvSpPr>
        <p:spPr>
          <a:xfrm>
            <a:off x="11087495" y="4531776"/>
            <a:ext cx="0" cy="154940"/>
          </a:xfrm>
          <a:custGeom>
            <a:rect b="b" l="l" r="r" t="t"/>
            <a:pathLst>
              <a:path extrusionOk="0" h="120000" w="120000">
                <a:moveTo>
                  <a:pt x="0" y="0"/>
                </a:moveTo>
                <a:lnTo>
                  <a:pt x="0" y="119711"/>
                </a:lnTo>
              </a:path>
            </a:pathLst>
          </a:custGeom>
          <a:noFill/>
          <a:ln cap="flat" cmpd="sng" w="30975">
            <a:solidFill>
              <a:srgbClr val="BBC0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6" name="Google Shape;656;p15"/>
          <p:cNvSpPr/>
          <p:nvPr/>
        </p:nvSpPr>
        <p:spPr>
          <a:xfrm>
            <a:off x="11071997" y="4732715"/>
            <a:ext cx="31115" cy="0"/>
          </a:xfrm>
          <a:custGeom>
            <a:rect b="b" l="l" r="r" t="t"/>
            <a:pathLst>
              <a:path extrusionOk="0" h="120000" w="120000">
                <a:moveTo>
                  <a:pt x="0" y="0"/>
                </a:moveTo>
                <a:lnTo>
                  <a:pt x="119537" y="0"/>
                </a:lnTo>
              </a:path>
            </a:pathLst>
          </a:custGeom>
          <a:noFill/>
          <a:ln cap="flat" cmpd="sng" w="30900">
            <a:solidFill>
              <a:srgbClr val="BBC0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7" name="Google Shape;657;p15"/>
          <p:cNvSpPr/>
          <p:nvPr/>
        </p:nvSpPr>
        <p:spPr>
          <a:xfrm>
            <a:off x="11071997" y="4794545"/>
            <a:ext cx="31115" cy="0"/>
          </a:xfrm>
          <a:custGeom>
            <a:rect b="b" l="l" r="r" t="t"/>
            <a:pathLst>
              <a:path extrusionOk="0" h="120000" w="120000">
                <a:moveTo>
                  <a:pt x="0" y="0"/>
                </a:moveTo>
                <a:lnTo>
                  <a:pt x="119537" y="0"/>
                </a:lnTo>
              </a:path>
            </a:pathLst>
          </a:custGeom>
          <a:noFill/>
          <a:ln cap="flat" cmpd="sng" w="30900">
            <a:solidFill>
              <a:srgbClr val="BBC0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8" name="Google Shape;658;p15"/>
          <p:cNvSpPr/>
          <p:nvPr/>
        </p:nvSpPr>
        <p:spPr>
          <a:xfrm>
            <a:off x="10591592" y="5134583"/>
            <a:ext cx="0" cy="154940"/>
          </a:xfrm>
          <a:custGeom>
            <a:rect b="b" l="l" r="r" t="t"/>
            <a:pathLst>
              <a:path extrusionOk="0" h="120000" w="120000">
                <a:moveTo>
                  <a:pt x="0" y="0"/>
                </a:moveTo>
                <a:lnTo>
                  <a:pt x="0" y="119711"/>
                </a:lnTo>
              </a:path>
            </a:pathLst>
          </a:custGeom>
          <a:noFill/>
          <a:ln cap="flat" cmpd="sng" w="30975">
            <a:solidFill>
              <a:srgbClr val="BBC0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9" name="Google Shape;659;p15"/>
          <p:cNvSpPr/>
          <p:nvPr/>
        </p:nvSpPr>
        <p:spPr>
          <a:xfrm>
            <a:off x="10576094" y="5335518"/>
            <a:ext cx="31115" cy="0"/>
          </a:xfrm>
          <a:custGeom>
            <a:rect b="b" l="l" r="r" t="t"/>
            <a:pathLst>
              <a:path extrusionOk="0" h="120000" w="120000">
                <a:moveTo>
                  <a:pt x="0" y="0"/>
                </a:moveTo>
                <a:lnTo>
                  <a:pt x="119537" y="0"/>
                </a:lnTo>
              </a:path>
            </a:pathLst>
          </a:custGeom>
          <a:noFill/>
          <a:ln cap="flat" cmpd="sng" w="30900">
            <a:solidFill>
              <a:srgbClr val="BBC0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60" name="Google Shape;660;p15"/>
          <p:cNvSpPr/>
          <p:nvPr/>
        </p:nvSpPr>
        <p:spPr>
          <a:xfrm>
            <a:off x="10410156" y="4632912"/>
            <a:ext cx="479425" cy="471170"/>
          </a:xfrm>
          <a:custGeom>
            <a:rect b="b" l="l" r="r" t="t"/>
            <a:pathLst>
              <a:path extrusionOk="0" h="120000" w="120000">
                <a:moveTo>
                  <a:pt x="29895" y="60848"/>
                </a:moveTo>
                <a:lnTo>
                  <a:pt x="29895" y="115958"/>
                </a:lnTo>
                <a:lnTo>
                  <a:pt x="33774" y="119894"/>
                </a:lnTo>
                <a:lnTo>
                  <a:pt x="57047" y="119894"/>
                </a:lnTo>
                <a:lnTo>
                  <a:pt x="57047" y="115958"/>
                </a:lnTo>
                <a:lnTo>
                  <a:pt x="37652" y="115958"/>
                </a:lnTo>
                <a:lnTo>
                  <a:pt x="33774" y="112022"/>
                </a:lnTo>
                <a:lnTo>
                  <a:pt x="37652" y="112022"/>
                </a:lnTo>
                <a:lnTo>
                  <a:pt x="37652" y="64784"/>
                </a:lnTo>
                <a:lnTo>
                  <a:pt x="33774" y="64784"/>
                </a:lnTo>
                <a:lnTo>
                  <a:pt x="29895" y="60848"/>
                </a:lnTo>
                <a:close/>
              </a:path>
              <a:path extrusionOk="0" h="120000" w="120000">
                <a:moveTo>
                  <a:pt x="84202" y="112022"/>
                </a:moveTo>
                <a:lnTo>
                  <a:pt x="68686" y="112022"/>
                </a:lnTo>
                <a:lnTo>
                  <a:pt x="68686" y="119894"/>
                </a:lnTo>
                <a:lnTo>
                  <a:pt x="88081" y="119894"/>
                </a:lnTo>
                <a:lnTo>
                  <a:pt x="91959" y="115958"/>
                </a:lnTo>
                <a:lnTo>
                  <a:pt x="84202" y="115958"/>
                </a:lnTo>
                <a:lnTo>
                  <a:pt x="84202" y="112022"/>
                </a:lnTo>
                <a:close/>
              </a:path>
              <a:path extrusionOk="0" h="120000" w="120000">
                <a:moveTo>
                  <a:pt x="37652" y="112022"/>
                </a:moveTo>
                <a:lnTo>
                  <a:pt x="33774" y="112022"/>
                </a:lnTo>
                <a:lnTo>
                  <a:pt x="37652" y="115958"/>
                </a:lnTo>
                <a:lnTo>
                  <a:pt x="37652" y="112022"/>
                </a:lnTo>
                <a:close/>
              </a:path>
              <a:path extrusionOk="0" h="120000" w="120000">
                <a:moveTo>
                  <a:pt x="57047" y="112022"/>
                </a:moveTo>
                <a:lnTo>
                  <a:pt x="37652" y="112022"/>
                </a:lnTo>
                <a:lnTo>
                  <a:pt x="37652" y="115958"/>
                </a:lnTo>
                <a:lnTo>
                  <a:pt x="57047" y="115958"/>
                </a:lnTo>
                <a:lnTo>
                  <a:pt x="57047" y="112022"/>
                </a:lnTo>
                <a:close/>
              </a:path>
              <a:path extrusionOk="0" h="120000" w="120000">
                <a:moveTo>
                  <a:pt x="107806" y="56909"/>
                </a:moveTo>
                <a:lnTo>
                  <a:pt x="88081" y="56909"/>
                </a:lnTo>
                <a:lnTo>
                  <a:pt x="84202" y="60848"/>
                </a:lnTo>
                <a:lnTo>
                  <a:pt x="84202" y="115958"/>
                </a:lnTo>
                <a:lnTo>
                  <a:pt x="88081" y="112022"/>
                </a:lnTo>
                <a:lnTo>
                  <a:pt x="91959" y="112022"/>
                </a:lnTo>
                <a:lnTo>
                  <a:pt x="91959" y="64784"/>
                </a:lnTo>
                <a:lnTo>
                  <a:pt x="88081" y="64784"/>
                </a:lnTo>
                <a:lnTo>
                  <a:pt x="91959" y="60848"/>
                </a:lnTo>
                <a:lnTo>
                  <a:pt x="111688" y="60848"/>
                </a:lnTo>
                <a:lnTo>
                  <a:pt x="107806" y="56909"/>
                </a:lnTo>
                <a:close/>
              </a:path>
              <a:path extrusionOk="0" h="120000" w="120000">
                <a:moveTo>
                  <a:pt x="91959" y="112022"/>
                </a:moveTo>
                <a:lnTo>
                  <a:pt x="88081" y="112022"/>
                </a:lnTo>
                <a:lnTo>
                  <a:pt x="84202" y="115958"/>
                </a:lnTo>
                <a:lnTo>
                  <a:pt x="91959" y="115958"/>
                </a:lnTo>
                <a:lnTo>
                  <a:pt x="91959" y="112022"/>
                </a:lnTo>
                <a:close/>
              </a:path>
              <a:path extrusionOk="0" h="120000" w="120000">
                <a:moveTo>
                  <a:pt x="62699" y="0"/>
                </a:moveTo>
                <a:lnTo>
                  <a:pt x="57214" y="0"/>
                </a:lnTo>
                <a:lnTo>
                  <a:pt x="0" y="58062"/>
                </a:lnTo>
                <a:lnTo>
                  <a:pt x="2742" y="64784"/>
                </a:lnTo>
                <a:lnTo>
                  <a:pt x="29895" y="64784"/>
                </a:lnTo>
                <a:lnTo>
                  <a:pt x="29895" y="63632"/>
                </a:lnTo>
                <a:lnTo>
                  <a:pt x="5485" y="63632"/>
                </a:lnTo>
                <a:lnTo>
                  <a:pt x="2742" y="56909"/>
                </a:lnTo>
                <a:lnTo>
                  <a:pt x="12109" y="56909"/>
                </a:lnTo>
                <a:lnTo>
                  <a:pt x="59957" y="8350"/>
                </a:lnTo>
                <a:lnTo>
                  <a:pt x="57214" y="5566"/>
                </a:lnTo>
                <a:lnTo>
                  <a:pt x="68185" y="5566"/>
                </a:lnTo>
                <a:lnTo>
                  <a:pt x="62699" y="0"/>
                </a:lnTo>
                <a:close/>
              </a:path>
              <a:path extrusionOk="0" h="120000" w="120000">
                <a:moveTo>
                  <a:pt x="37652" y="60848"/>
                </a:moveTo>
                <a:lnTo>
                  <a:pt x="29895" y="60848"/>
                </a:lnTo>
                <a:lnTo>
                  <a:pt x="33774" y="64784"/>
                </a:lnTo>
                <a:lnTo>
                  <a:pt x="37652" y="64784"/>
                </a:lnTo>
                <a:lnTo>
                  <a:pt x="37652" y="60848"/>
                </a:lnTo>
                <a:close/>
              </a:path>
              <a:path extrusionOk="0" h="120000" w="120000">
                <a:moveTo>
                  <a:pt x="91959" y="60848"/>
                </a:moveTo>
                <a:lnTo>
                  <a:pt x="88081" y="64784"/>
                </a:lnTo>
                <a:lnTo>
                  <a:pt x="91959" y="64784"/>
                </a:lnTo>
                <a:lnTo>
                  <a:pt x="91959" y="60848"/>
                </a:lnTo>
                <a:close/>
              </a:path>
              <a:path extrusionOk="0" h="120000" w="120000">
                <a:moveTo>
                  <a:pt x="111688" y="60848"/>
                </a:moveTo>
                <a:lnTo>
                  <a:pt x="91959" y="60848"/>
                </a:lnTo>
                <a:lnTo>
                  <a:pt x="91959" y="64784"/>
                </a:lnTo>
                <a:lnTo>
                  <a:pt x="117173" y="64784"/>
                </a:lnTo>
                <a:lnTo>
                  <a:pt x="117644" y="63632"/>
                </a:lnTo>
                <a:lnTo>
                  <a:pt x="114431" y="63632"/>
                </a:lnTo>
                <a:lnTo>
                  <a:pt x="111688" y="60848"/>
                </a:lnTo>
                <a:close/>
              </a:path>
              <a:path extrusionOk="0" h="120000" w="120000">
                <a:moveTo>
                  <a:pt x="12109" y="56909"/>
                </a:moveTo>
                <a:lnTo>
                  <a:pt x="2742" y="56909"/>
                </a:lnTo>
                <a:lnTo>
                  <a:pt x="5485" y="63632"/>
                </a:lnTo>
                <a:lnTo>
                  <a:pt x="12109" y="56909"/>
                </a:lnTo>
                <a:close/>
              </a:path>
              <a:path extrusionOk="0" h="120000" w="120000">
                <a:moveTo>
                  <a:pt x="33774" y="56909"/>
                </a:moveTo>
                <a:lnTo>
                  <a:pt x="12109" y="56909"/>
                </a:lnTo>
                <a:lnTo>
                  <a:pt x="5485" y="63632"/>
                </a:lnTo>
                <a:lnTo>
                  <a:pt x="29895" y="63632"/>
                </a:lnTo>
                <a:lnTo>
                  <a:pt x="29895" y="60848"/>
                </a:lnTo>
                <a:lnTo>
                  <a:pt x="37652" y="60848"/>
                </a:lnTo>
                <a:lnTo>
                  <a:pt x="33774" y="56909"/>
                </a:lnTo>
                <a:close/>
              </a:path>
              <a:path extrusionOk="0" h="120000" w="120000">
                <a:moveTo>
                  <a:pt x="68185" y="5566"/>
                </a:moveTo>
                <a:lnTo>
                  <a:pt x="62699" y="5566"/>
                </a:lnTo>
                <a:lnTo>
                  <a:pt x="59957" y="8350"/>
                </a:lnTo>
                <a:lnTo>
                  <a:pt x="114431" y="63632"/>
                </a:lnTo>
                <a:lnTo>
                  <a:pt x="117173" y="56909"/>
                </a:lnTo>
                <a:lnTo>
                  <a:pt x="118780" y="56909"/>
                </a:lnTo>
                <a:lnTo>
                  <a:pt x="68185" y="5566"/>
                </a:lnTo>
                <a:close/>
              </a:path>
              <a:path extrusionOk="0" h="120000" w="120000">
                <a:moveTo>
                  <a:pt x="118780" y="56909"/>
                </a:moveTo>
                <a:lnTo>
                  <a:pt x="117173" y="56909"/>
                </a:lnTo>
                <a:lnTo>
                  <a:pt x="114431" y="63632"/>
                </a:lnTo>
                <a:lnTo>
                  <a:pt x="117644" y="63632"/>
                </a:lnTo>
                <a:lnTo>
                  <a:pt x="119916" y="58062"/>
                </a:lnTo>
                <a:lnTo>
                  <a:pt x="118780" y="56909"/>
                </a:lnTo>
                <a:close/>
              </a:path>
              <a:path extrusionOk="0" h="120000" w="120000">
                <a:moveTo>
                  <a:pt x="62699" y="5566"/>
                </a:moveTo>
                <a:lnTo>
                  <a:pt x="57214" y="5566"/>
                </a:lnTo>
                <a:lnTo>
                  <a:pt x="59957" y="8350"/>
                </a:lnTo>
                <a:lnTo>
                  <a:pt x="62699" y="5566"/>
                </a:lnTo>
                <a:close/>
              </a:path>
            </a:pathLst>
          </a:custGeom>
          <a:solidFill>
            <a:srgbClr val="2A508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61" name="Google Shape;661;p15"/>
          <p:cNvSpPr/>
          <p:nvPr/>
        </p:nvSpPr>
        <p:spPr>
          <a:xfrm>
            <a:off x="10341164" y="2157004"/>
            <a:ext cx="922251" cy="80128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62" name="Google Shape;662;p15"/>
          <p:cNvSpPr txBox="1"/>
          <p:nvPr>
            <p:ph idx="11" type="ftr"/>
          </p:nvPr>
        </p:nvSpPr>
        <p:spPr>
          <a:xfrm>
            <a:off x="507593" y="6543243"/>
            <a:ext cx="692785"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a:solidFill>
                  <a:srgbClr val="7E7E7E"/>
                </a:solidFill>
                <a:latin typeface="Calibri"/>
                <a:ea typeface="Calibri"/>
                <a:cs typeface="Calibri"/>
                <a:sym typeface="Calibri"/>
              </a:rPr>
              <a:t>NYSE: DNR</a:t>
            </a:r>
            <a:endParaRPr/>
          </a:p>
        </p:txBody>
      </p:sp>
      <p:sp>
        <p:nvSpPr>
          <p:cNvPr id="663" name="Google Shape;663;p15"/>
          <p:cNvSpPr txBox="1"/>
          <p:nvPr>
            <p:ph idx="10" type="dt"/>
          </p:nvPr>
        </p:nvSpPr>
        <p:spPr>
          <a:xfrm>
            <a:off x="5493249" y="6543250"/>
            <a:ext cx="1300500" cy="1779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b="0" i="0" lang="en-US" sz="1200" u="sng">
                <a:solidFill>
                  <a:schemeClr val="hlink"/>
                </a:solidFill>
                <a:latin typeface="Calibri"/>
                <a:ea typeface="Calibri"/>
                <a:cs typeface="Calibri"/>
                <a:sym typeface="Calibri"/>
                <a:hlinkClick r:id="rId11"/>
              </a:rPr>
              <a:t>www.denbury.com</a:t>
            </a:r>
            <a:endParaRPr/>
          </a:p>
        </p:txBody>
      </p:sp>
      <p:sp>
        <p:nvSpPr>
          <p:cNvPr id="664" name="Google Shape;664;p15"/>
          <p:cNvSpPr txBox="1"/>
          <p:nvPr/>
        </p:nvSpPr>
        <p:spPr>
          <a:xfrm>
            <a:off x="11432540" y="6543243"/>
            <a:ext cx="102870" cy="177800"/>
          </a:xfrm>
          <a:prstGeom prst="rect">
            <a:avLst/>
          </a:prstGeom>
          <a:noFill/>
          <a:ln>
            <a:noFill/>
          </a:ln>
        </p:spPr>
        <p:txBody>
          <a:bodyPr anchorCtr="0" anchor="t" bIns="0" lIns="0" spcFirstLastPara="1" rIns="0" wrap="square" tIns="0">
            <a:noAutofit/>
          </a:bodyPr>
          <a:lstStyle/>
          <a:p>
            <a:pPr indent="0" lvl="0" marL="12700" marR="0" rtl="0" algn="l">
              <a:lnSpc>
                <a:spcPct val="103333"/>
              </a:lnSpc>
              <a:spcBef>
                <a:spcPts val="0"/>
              </a:spcBef>
              <a:spcAft>
                <a:spcPts val="0"/>
              </a:spcAft>
              <a:buNone/>
            </a:pPr>
            <a:r>
              <a:rPr lang="en-US" sz="1200">
                <a:solidFill>
                  <a:srgbClr val="7E7E7E"/>
                </a:solidFill>
                <a:latin typeface="Calibri"/>
                <a:ea typeface="Calibri"/>
                <a:cs typeface="Calibri"/>
                <a:sym typeface="Calibri"/>
              </a:rPr>
              <a:t>9</a:t>
            </a:r>
            <a:endParaRPr sz="1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