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57" r:id="rId3"/>
    <p:sldId id="258" r:id="rId4"/>
    <p:sldId id="259" r:id="rId5"/>
    <p:sldId id="261" r:id="rId6"/>
    <p:sldId id="262" r:id="rId7"/>
    <p:sldId id="263" r:id="rId8"/>
    <p:sldId id="264"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3" r:id="rId25"/>
    <p:sldId id="286" r:id="rId26"/>
    <p:sldId id="287" r:id="rId27"/>
    <p:sldId id="289" r:id="rId28"/>
    <p:sldId id="288" r:id="rId29"/>
    <p:sldId id="285" r:id="rId30"/>
    <p:sldId id="290" r:id="rId31"/>
    <p:sldId id="302" r:id="rId32"/>
    <p:sldId id="291" r:id="rId33"/>
    <p:sldId id="303" r:id="rId34"/>
    <p:sldId id="304" r:id="rId35"/>
    <p:sldId id="293" r:id="rId36"/>
    <p:sldId id="294" r:id="rId37"/>
    <p:sldId id="305" r:id="rId38"/>
    <p:sldId id="295" r:id="rId39"/>
    <p:sldId id="296" r:id="rId40"/>
    <p:sldId id="297" r:id="rId41"/>
    <p:sldId id="298" r:id="rId42"/>
    <p:sldId id="299"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3533FB-A6DB-4588-9D84-73DE9EAE13A7}" type="datetimeFigureOut">
              <a:rPr lang="en-US" smtClean="0"/>
              <a:pPr/>
              <a:t>7/21/2021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66887E-EE06-45F0-B17B-76EB1CA0ADB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766887E-EE06-45F0-B17B-76EB1CA0ADB8}"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766887E-EE06-45F0-B17B-76EB1CA0ADB8}"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02C3C6-C87F-4709-AC70-C950E11C2860}" type="datetimeFigureOut">
              <a:rPr lang="en-US" smtClean="0"/>
              <a:pPr/>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8AEC12-A9AF-4C98-8146-5802FD7DD34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02C3C6-C87F-4709-AC70-C950E11C2860}" type="datetimeFigureOut">
              <a:rPr lang="en-US" smtClean="0"/>
              <a:pPr/>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8AEC12-A9AF-4C98-8146-5802FD7DD3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02C3C6-C87F-4709-AC70-C950E11C2860}" type="datetimeFigureOut">
              <a:rPr lang="en-US" smtClean="0"/>
              <a:pPr/>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8AEC12-A9AF-4C98-8146-5802FD7DD34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02C3C6-C87F-4709-AC70-C950E11C2860}" type="datetimeFigureOut">
              <a:rPr lang="en-US" smtClean="0"/>
              <a:pPr/>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8AEC12-A9AF-4C98-8146-5802FD7DD34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02C3C6-C87F-4709-AC70-C950E11C2860}" type="datetimeFigureOut">
              <a:rPr lang="en-US" smtClean="0"/>
              <a:pPr/>
              <a:t>7/21/2021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8AEC12-A9AF-4C98-8146-5802FD7DD34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02C3C6-C87F-4709-AC70-C950E11C2860}" type="datetimeFigureOut">
              <a:rPr lang="en-US" smtClean="0"/>
              <a:pPr/>
              <a:t>7/21/2021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8AEC12-A9AF-4C98-8146-5802FD7DD34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02C3C6-C87F-4709-AC70-C950E11C2860}" type="datetimeFigureOut">
              <a:rPr lang="en-US" smtClean="0"/>
              <a:pPr/>
              <a:t>7/21/2021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8AEC12-A9AF-4C98-8146-5802FD7DD34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02C3C6-C87F-4709-AC70-C950E11C2860}" type="datetimeFigureOut">
              <a:rPr lang="en-US" smtClean="0"/>
              <a:pPr/>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8AEC12-A9AF-4C98-8146-5802FD7DD34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02C3C6-C87F-4709-AC70-C950E11C2860}" type="datetimeFigureOut">
              <a:rPr lang="en-US" smtClean="0"/>
              <a:pPr/>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8AEC12-A9AF-4C98-8146-5802FD7DD34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02C3C6-C87F-4709-AC70-C950E11C2860}" type="datetimeFigureOut">
              <a:rPr lang="en-US" smtClean="0"/>
              <a:pPr/>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8AEC12-A9AF-4C98-8146-5802FD7DD3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02C3C6-C87F-4709-AC70-C950E11C2860}" type="datetimeFigureOut">
              <a:rPr lang="en-US" smtClean="0"/>
              <a:pPr/>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8AEC12-A9AF-4C98-8146-5802FD7DD34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02C3C6-C87F-4709-AC70-C950E11C2860}" type="datetimeFigureOut">
              <a:rPr lang="en-US" smtClean="0"/>
              <a:pPr/>
              <a:t>7/21/2021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8AEC12-A9AF-4C98-8146-5802FD7DD34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en.wikipedia.org/wiki/File:Purines.svg" TargetMode="Externa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VITAMINS</a:t>
            </a:r>
            <a:endParaRPr lang="en-US" dirty="0"/>
          </a:p>
        </p:txBody>
      </p:sp>
      <p:sp>
        <p:nvSpPr>
          <p:cNvPr id="3" name="Subtitle 2"/>
          <p:cNvSpPr>
            <a:spLocks noGrp="1"/>
          </p:cNvSpPr>
          <p:nvPr>
            <p:ph type="subTitle" idx="1"/>
          </p:nvPr>
        </p:nvSpPr>
        <p:spPr/>
        <p:txBody>
          <a:bodyPr/>
          <a:lstStyle/>
          <a:p>
            <a:r>
              <a:rPr lang="en-US" dirty="0" smtClean="0"/>
              <a:t>OKPAKO, ESEOGHENE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pPr algn="l"/>
            <a:r>
              <a:rPr lang="en-US" dirty="0" smtClean="0"/>
              <a:t>WHAT ARE VITAMINS?</a:t>
            </a:r>
            <a:endParaRPr lang="en-US" dirty="0"/>
          </a:p>
        </p:txBody>
      </p:sp>
      <p:sp>
        <p:nvSpPr>
          <p:cNvPr id="3" name="Content Placeholder 2"/>
          <p:cNvSpPr>
            <a:spLocks noGrp="1"/>
          </p:cNvSpPr>
          <p:nvPr>
            <p:ph idx="1"/>
          </p:nvPr>
        </p:nvSpPr>
        <p:spPr>
          <a:xfrm>
            <a:off x="228600" y="1066800"/>
            <a:ext cx="8763000" cy="5562600"/>
          </a:xfrm>
        </p:spPr>
        <p:txBody>
          <a:bodyPr/>
          <a:lstStyle/>
          <a:p>
            <a:r>
              <a:rPr lang="en-US" dirty="0" smtClean="0"/>
              <a:t>Is an organic compound required by an organism as a vital nutrient in limited amounts</a:t>
            </a:r>
          </a:p>
          <a:p>
            <a:r>
              <a:rPr lang="en-US" dirty="0" smtClean="0"/>
              <a:t>An organic chemical compound (or related set of compounds) when it cannot be synthesized in sufficient quantities by an organism and must be obtained from the diet</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l"/>
            <a:r>
              <a:rPr lang="en-US" dirty="0" smtClean="0"/>
              <a:t>CLASSIFICATION OF VITAMINS</a:t>
            </a:r>
            <a:endParaRPr lang="en-US" dirty="0"/>
          </a:p>
        </p:txBody>
      </p:sp>
      <p:sp>
        <p:nvSpPr>
          <p:cNvPr id="3" name="Content Placeholder 2"/>
          <p:cNvSpPr>
            <a:spLocks noGrp="1"/>
          </p:cNvSpPr>
          <p:nvPr>
            <p:ph idx="1"/>
          </p:nvPr>
        </p:nvSpPr>
        <p:spPr>
          <a:xfrm>
            <a:off x="304800" y="1066800"/>
            <a:ext cx="8610600" cy="5486400"/>
          </a:xfrm>
        </p:spPr>
        <p:txBody>
          <a:bodyPr>
            <a:normAutofit lnSpcReduction="10000"/>
          </a:bodyPr>
          <a:lstStyle/>
          <a:p>
            <a:pPr marL="514350" indent="-514350">
              <a:buFont typeface="+mj-lt"/>
              <a:buAutoNum type="arabicPeriod"/>
            </a:pPr>
            <a:r>
              <a:rPr lang="en-US" i="1" dirty="0" smtClean="0"/>
              <a:t>Chemical Activity</a:t>
            </a:r>
          </a:p>
          <a:p>
            <a:pPr marL="514350" indent="-514350">
              <a:buFont typeface="+mj-lt"/>
              <a:buAutoNum type="arabicPeriod"/>
            </a:pPr>
            <a:r>
              <a:rPr lang="en-US" i="1" dirty="0" smtClean="0"/>
              <a:t>Biological activity</a:t>
            </a:r>
            <a:r>
              <a:rPr lang="en-US" dirty="0" smtClean="0"/>
              <a:t>:</a:t>
            </a:r>
          </a:p>
          <a:p>
            <a:pPr marL="514350" indent="-514350">
              <a:buFont typeface="+mj-lt"/>
              <a:buAutoNum type="alphaLcParenR"/>
            </a:pPr>
            <a:r>
              <a:rPr lang="en-US" dirty="0" smtClean="0"/>
              <a:t>Hormone-like functions as regulators e.g. </a:t>
            </a:r>
            <a:r>
              <a:rPr lang="en-US" dirty="0" err="1" smtClean="0"/>
              <a:t>Vit</a:t>
            </a:r>
            <a:r>
              <a:rPr lang="en-US" dirty="0" smtClean="0"/>
              <a:t>. D</a:t>
            </a:r>
          </a:p>
          <a:p>
            <a:pPr marL="514350" indent="-514350">
              <a:buFont typeface="+mj-lt"/>
              <a:buAutoNum type="alphaLcParenR"/>
            </a:pPr>
            <a:r>
              <a:rPr lang="en-US" dirty="0" smtClean="0"/>
              <a:t>Regulators of cell and tissue growth differentiation e.g. </a:t>
            </a:r>
            <a:r>
              <a:rPr lang="en-US" dirty="0" err="1" smtClean="0"/>
              <a:t>Vit</a:t>
            </a:r>
            <a:r>
              <a:rPr lang="en-US" dirty="0" smtClean="0"/>
              <a:t>. A</a:t>
            </a:r>
          </a:p>
          <a:p>
            <a:pPr marL="514350" indent="-514350">
              <a:buFont typeface="+mj-lt"/>
              <a:buAutoNum type="alphaLcParenR"/>
            </a:pPr>
            <a:r>
              <a:rPr lang="en-US" dirty="0" smtClean="0"/>
              <a:t>Antioxidants e.g. </a:t>
            </a:r>
            <a:r>
              <a:rPr lang="en-US" dirty="0" err="1" smtClean="0"/>
              <a:t>Vit</a:t>
            </a:r>
            <a:r>
              <a:rPr lang="en-US" dirty="0" smtClean="0"/>
              <a:t>. A, C and E</a:t>
            </a:r>
          </a:p>
          <a:p>
            <a:pPr marL="514350" indent="-514350">
              <a:buFont typeface="+mj-lt"/>
              <a:buAutoNum type="alphaLcParenR"/>
            </a:pPr>
            <a:r>
              <a:rPr lang="en-US" dirty="0" smtClean="0"/>
              <a:t>Co-factors e.g. vitamin B</a:t>
            </a:r>
          </a:p>
          <a:p>
            <a:pPr marL="514350" indent="-514350">
              <a:buFont typeface="+mj-lt"/>
              <a:buAutoNum type="arabicPeriod"/>
            </a:pPr>
            <a:r>
              <a:rPr lang="en-US" i="1" dirty="0" smtClean="0"/>
              <a:t>Solubility</a:t>
            </a:r>
          </a:p>
          <a:p>
            <a:pPr marL="571500" indent="-571500">
              <a:buFont typeface="+mj-lt"/>
              <a:buAutoNum type="alphaLcParenR"/>
            </a:pPr>
            <a:r>
              <a:rPr lang="en-US" i="1" dirty="0" smtClean="0"/>
              <a:t>Fat - soluble vitamins</a:t>
            </a:r>
            <a:r>
              <a:rPr lang="en-US" dirty="0" smtClean="0"/>
              <a:t>: A, D, E and K</a:t>
            </a:r>
          </a:p>
          <a:p>
            <a:pPr marL="571500" indent="-571500">
              <a:buFont typeface="+mj-lt"/>
              <a:buAutoNum type="alphaLcParenR"/>
            </a:pPr>
            <a:r>
              <a:rPr lang="en-US" i="1" dirty="0" smtClean="0"/>
              <a:t>Water- soluble vitamins</a:t>
            </a:r>
            <a:r>
              <a:rPr lang="en-US" dirty="0" smtClean="0"/>
              <a:t>: B and C</a:t>
            </a:r>
          </a:p>
          <a:p>
            <a:pPr marL="571500" indent="-571500">
              <a:buNone/>
            </a:pPr>
            <a:endParaRPr lang="en-US" i="1" dirty="0" smtClean="0"/>
          </a:p>
          <a:p>
            <a:pPr marL="514350" indent="-514350"/>
            <a:endParaRPr lang="en-US" i="1"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l"/>
            <a:r>
              <a:rPr lang="en-US" dirty="0" smtClean="0"/>
              <a:t>FAT- SOLUBLE VITAMINS</a:t>
            </a:r>
            <a:endParaRPr lang="en-US" dirty="0"/>
          </a:p>
        </p:txBody>
      </p:sp>
      <p:sp>
        <p:nvSpPr>
          <p:cNvPr id="3" name="Content Placeholder 2"/>
          <p:cNvSpPr>
            <a:spLocks noGrp="1"/>
          </p:cNvSpPr>
          <p:nvPr>
            <p:ph idx="1"/>
          </p:nvPr>
        </p:nvSpPr>
        <p:spPr>
          <a:xfrm>
            <a:off x="228600" y="914400"/>
            <a:ext cx="8686800" cy="5791200"/>
          </a:xfrm>
        </p:spPr>
        <p:txBody>
          <a:bodyPr>
            <a:normAutofit fontScale="85000" lnSpcReduction="20000"/>
          </a:bodyPr>
          <a:lstStyle/>
          <a:p>
            <a:pPr>
              <a:buNone/>
            </a:pPr>
            <a:r>
              <a:rPr lang="en-US" u="sng" dirty="0" smtClean="0"/>
              <a:t>VITAMIN A</a:t>
            </a:r>
          </a:p>
          <a:p>
            <a:pPr>
              <a:buNone/>
            </a:pPr>
            <a:r>
              <a:rPr lang="en-US" b="1" i="1" dirty="0" smtClean="0"/>
              <a:t>Chemical structure</a:t>
            </a:r>
            <a:endParaRPr lang="en-US" b="1" i="1" dirty="0"/>
          </a:p>
          <a:p>
            <a:pPr>
              <a:buNone/>
            </a:pPr>
            <a:endParaRPr lang="en-US" u="sng" dirty="0" smtClean="0"/>
          </a:p>
          <a:p>
            <a:pPr>
              <a:buNone/>
            </a:pPr>
            <a:endParaRPr lang="en-US" u="sng" dirty="0"/>
          </a:p>
          <a:p>
            <a:pPr>
              <a:buNone/>
            </a:pPr>
            <a:r>
              <a:rPr lang="en-US" dirty="0" smtClean="0"/>
              <a:t>						retinol</a:t>
            </a:r>
          </a:p>
          <a:p>
            <a:pPr>
              <a:buNone/>
            </a:pPr>
            <a:endParaRPr lang="en-US" dirty="0"/>
          </a:p>
          <a:p>
            <a:pPr>
              <a:buNone/>
            </a:pPr>
            <a:r>
              <a:rPr lang="en-US" dirty="0" smtClean="0"/>
              <a:t>	Others include </a:t>
            </a:r>
            <a:r>
              <a:rPr lang="el-GR" dirty="0" smtClean="0"/>
              <a:t>β</a:t>
            </a:r>
            <a:r>
              <a:rPr lang="en-US" dirty="0" smtClean="0"/>
              <a:t>- carotene and retinal</a:t>
            </a:r>
          </a:p>
          <a:p>
            <a:pPr>
              <a:buNone/>
            </a:pPr>
            <a:r>
              <a:rPr lang="en-US" dirty="0" smtClean="0"/>
              <a:t>	</a:t>
            </a:r>
            <a:r>
              <a:rPr lang="en-US" b="1" i="1" dirty="0" smtClean="0"/>
              <a:t>Food sources</a:t>
            </a:r>
            <a:r>
              <a:rPr lang="en-US" dirty="0" smtClean="0"/>
              <a:t>: milk eggs, liver fortified cereals, darkly </a:t>
            </a:r>
            <a:r>
              <a:rPr lang="en-US" dirty="0" err="1" smtClean="0"/>
              <a:t>coloured</a:t>
            </a:r>
            <a:r>
              <a:rPr lang="en-US" dirty="0" smtClean="0"/>
              <a:t> orange or green vegetables</a:t>
            </a:r>
          </a:p>
          <a:p>
            <a:pPr>
              <a:buNone/>
            </a:pPr>
            <a:r>
              <a:rPr lang="en-US" dirty="0" smtClean="0"/>
              <a:t>	</a:t>
            </a:r>
            <a:r>
              <a:rPr lang="en-US" b="1" i="1" dirty="0" smtClean="0"/>
              <a:t>Properties</a:t>
            </a:r>
            <a:r>
              <a:rPr lang="en-US" dirty="0" smtClean="0"/>
              <a:t>: stable to heat, partially affected by exposure  to air and light</a:t>
            </a:r>
          </a:p>
          <a:p>
            <a:pPr>
              <a:buNone/>
            </a:pPr>
            <a:r>
              <a:rPr lang="en-US" dirty="0"/>
              <a:t>	</a:t>
            </a:r>
            <a:r>
              <a:rPr lang="en-US" b="1" i="1" dirty="0" smtClean="0"/>
              <a:t>Action</a:t>
            </a:r>
            <a:r>
              <a:rPr lang="en-US" i="1" dirty="0" smtClean="0"/>
              <a:t>:</a:t>
            </a:r>
            <a:r>
              <a:rPr lang="en-US" dirty="0" smtClean="0"/>
              <a:t> it strengthens the immune system, has anticancer properties, takes care of vision, maintains the skin and mucous membrane in good conditions, prevents hearing loss, necessary for growing up and prevents infertility</a:t>
            </a:r>
          </a:p>
          <a:p>
            <a:pPr>
              <a:buNone/>
            </a:pPr>
            <a:endParaRPr lang="en-US" u="sng" dirty="0" smtClean="0"/>
          </a:p>
          <a:p>
            <a:pPr>
              <a:buNone/>
            </a:pPr>
            <a:endParaRPr lang="en-US" u="sng" dirty="0"/>
          </a:p>
          <a:p>
            <a:pPr>
              <a:buNone/>
            </a:pPr>
            <a:endParaRPr lang="en-US" u="sng" dirty="0" smtClean="0"/>
          </a:p>
          <a:p>
            <a:pPr>
              <a:buNone/>
            </a:pPr>
            <a:endParaRPr lang="en-US" u="sng" dirty="0"/>
          </a:p>
        </p:txBody>
      </p:sp>
      <p:pic>
        <p:nvPicPr>
          <p:cNvPr id="5" name="Picture 2"/>
          <p:cNvPicPr>
            <a:picLocks noChangeAspect="1" noChangeArrowheads="1"/>
          </p:cNvPicPr>
          <p:nvPr/>
        </p:nvPicPr>
        <p:blipFill>
          <a:blip r:embed="rId2"/>
          <a:srcRect/>
          <a:stretch>
            <a:fillRect/>
          </a:stretch>
        </p:blipFill>
        <p:spPr bwMode="auto">
          <a:xfrm>
            <a:off x="381001" y="1752600"/>
            <a:ext cx="3581400" cy="762000"/>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l"/>
            <a:r>
              <a:rPr lang="en-US" dirty="0" smtClean="0"/>
              <a:t>VITAMIN D</a:t>
            </a:r>
            <a:endParaRPr lang="en-US" dirty="0"/>
          </a:p>
        </p:txBody>
      </p:sp>
      <p:sp>
        <p:nvSpPr>
          <p:cNvPr id="3" name="Content Placeholder 2"/>
          <p:cNvSpPr>
            <a:spLocks noGrp="1"/>
          </p:cNvSpPr>
          <p:nvPr>
            <p:ph idx="1"/>
          </p:nvPr>
        </p:nvSpPr>
        <p:spPr>
          <a:xfrm>
            <a:off x="228600" y="838200"/>
            <a:ext cx="8686800" cy="5791200"/>
          </a:xfrm>
        </p:spPr>
        <p:txBody>
          <a:bodyPr>
            <a:normAutofit fontScale="77500" lnSpcReduction="20000"/>
          </a:bodyPr>
          <a:lstStyle/>
          <a:p>
            <a:pPr>
              <a:buNone/>
            </a:pPr>
            <a:r>
              <a:rPr lang="en-US" b="1" i="1" dirty="0" smtClean="0"/>
              <a:t>Chemical structure</a:t>
            </a:r>
          </a:p>
          <a:p>
            <a:pPr>
              <a:buNone/>
            </a:pPr>
            <a:r>
              <a:rPr lang="en-US" i="1" dirty="0" smtClean="0"/>
              <a:t>				</a:t>
            </a:r>
          </a:p>
          <a:p>
            <a:pPr>
              <a:buNone/>
            </a:pPr>
            <a:r>
              <a:rPr lang="en-US" i="1" dirty="0"/>
              <a:t>	</a:t>
            </a:r>
            <a:r>
              <a:rPr lang="en-US" i="1" dirty="0" smtClean="0"/>
              <a:t>			</a:t>
            </a:r>
          </a:p>
          <a:p>
            <a:pPr>
              <a:buNone/>
            </a:pPr>
            <a:r>
              <a:rPr lang="en-US" dirty="0" smtClean="0"/>
              <a:t>	</a:t>
            </a:r>
            <a:r>
              <a:rPr lang="en-US" dirty="0" err="1" smtClean="0"/>
              <a:t>Oth</a:t>
            </a:r>
            <a:endParaRPr lang="en-US" dirty="0" smtClean="0"/>
          </a:p>
          <a:p>
            <a:pPr>
              <a:buNone/>
            </a:pPr>
            <a:endParaRPr lang="en-US" dirty="0"/>
          </a:p>
          <a:p>
            <a:pPr>
              <a:buNone/>
            </a:pPr>
            <a:r>
              <a:rPr lang="en-US" dirty="0" smtClean="0"/>
              <a:t>						</a:t>
            </a:r>
            <a:r>
              <a:rPr lang="en-US" dirty="0" err="1" smtClean="0"/>
              <a:t>ergocalciferol</a:t>
            </a:r>
            <a:endParaRPr lang="en-US" dirty="0" smtClean="0"/>
          </a:p>
          <a:p>
            <a:pPr>
              <a:buNone/>
            </a:pPr>
            <a:endParaRPr lang="en-US" dirty="0"/>
          </a:p>
          <a:p>
            <a:pPr>
              <a:buNone/>
            </a:pPr>
            <a:r>
              <a:rPr lang="en-US" dirty="0" smtClean="0"/>
              <a:t>	</a:t>
            </a:r>
            <a:r>
              <a:rPr lang="en-US" b="1" dirty="0" smtClean="0"/>
              <a:t>Others include</a:t>
            </a:r>
            <a:r>
              <a:rPr lang="en-US" dirty="0" smtClean="0"/>
              <a:t>:- </a:t>
            </a:r>
            <a:r>
              <a:rPr lang="en-US" dirty="0" err="1" smtClean="0"/>
              <a:t>calcidiol</a:t>
            </a:r>
            <a:r>
              <a:rPr lang="en-US" dirty="0" smtClean="0"/>
              <a:t>, </a:t>
            </a:r>
            <a:r>
              <a:rPr lang="en-US" dirty="0" err="1" smtClean="0"/>
              <a:t>calcitriol</a:t>
            </a:r>
            <a:r>
              <a:rPr lang="en-US" dirty="0" smtClean="0"/>
              <a:t>, vitamin D</a:t>
            </a:r>
            <a:r>
              <a:rPr lang="en-US" baseline="-25000" dirty="0" smtClean="0"/>
              <a:t>3</a:t>
            </a:r>
            <a:endParaRPr lang="en-US" baseline="-25000" dirty="0"/>
          </a:p>
          <a:p>
            <a:pPr>
              <a:buNone/>
            </a:pPr>
            <a:r>
              <a:rPr lang="en-US" i="1" dirty="0" smtClean="0"/>
              <a:t>	</a:t>
            </a:r>
            <a:r>
              <a:rPr lang="en-US" b="1" i="1" dirty="0" smtClean="0"/>
              <a:t>Food sources</a:t>
            </a:r>
            <a:r>
              <a:rPr lang="en-US" i="1" dirty="0" smtClean="0"/>
              <a:t>: </a:t>
            </a:r>
            <a:r>
              <a:rPr lang="en-US" dirty="0" smtClean="0"/>
              <a:t>found only in animal sources, can be manufactured by the body on exposure to UV radiation</a:t>
            </a:r>
          </a:p>
          <a:p>
            <a:pPr>
              <a:buNone/>
            </a:pPr>
            <a:r>
              <a:rPr lang="en-US" i="1" dirty="0"/>
              <a:t>	</a:t>
            </a:r>
            <a:r>
              <a:rPr lang="en-US" b="1" i="1" dirty="0" smtClean="0"/>
              <a:t>Properties</a:t>
            </a:r>
            <a:r>
              <a:rPr lang="en-US" dirty="0" smtClean="0"/>
              <a:t>:- not stable on exposure to air, light and heat</a:t>
            </a:r>
          </a:p>
          <a:p>
            <a:pPr>
              <a:buNone/>
            </a:pPr>
            <a:r>
              <a:rPr lang="en-US" i="1" dirty="0"/>
              <a:t>	</a:t>
            </a:r>
            <a:r>
              <a:rPr lang="en-US" b="1" i="1" dirty="0" smtClean="0"/>
              <a:t>Action and Uses</a:t>
            </a:r>
            <a:r>
              <a:rPr lang="en-US" dirty="0" smtClean="0"/>
              <a:t>:- it is converted to its active hormone by the liver and kidney, </a:t>
            </a:r>
            <a:r>
              <a:rPr lang="en-US" dirty="0" err="1" smtClean="0"/>
              <a:t>calcidiol</a:t>
            </a:r>
            <a:r>
              <a:rPr lang="en-US" dirty="0" smtClean="0"/>
              <a:t> and </a:t>
            </a:r>
            <a:r>
              <a:rPr lang="en-US" dirty="0" err="1" smtClean="0"/>
              <a:t>calcitriol</a:t>
            </a:r>
            <a:r>
              <a:rPr lang="en-US" dirty="0" smtClean="0"/>
              <a:t> respectively. Vitamin D maintains the blood levels of calcium and phosphorus, it is also essential for the absorption of these substances from the small intestine, and also for the mineralization process of the bones</a:t>
            </a:r>
            <a:endParaRPr lang="en-US" i="1" dirty="0" smtClean="0"/>
          </a:p>
          <a:p>
            <a:pPr>
              <a:buNone/>
            </a:pPr>
            <a:endParaRPr lang="en-US" i="1" dirty="0"/>
          </a:p>
        </p:txBody>
      </p:sp>
      <p:pic>
        <p:nvPicPr>
          <p:cNvPr id="4" name="Picture 3"/>
          <p:cNvPicPr/>
          <p:nvPr/>
        </p:nvPicPr>
        <p:blipFill>
          <a:blip r:embed="rId2"/>
          <a:srcRect/>
          <a:stretch>
            <a:fillRect/>
          </a:stretch>
        </p:blipFill>
        <p:spPr bwMode="auto">
          <a:xfrm>
            <a:off x="457200" y="1219200"/>
            <a:ext cx="3733800" cy="21336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563562"/>
          </a:xfrm>
        </p:spPr>
        <p:txBody>
          <a:bodyPr>
            <a:normAutofit fontScale="90000"/>
          </a:bodyPr>
          <a:lstStyle/>
          <a:p>
            <a:pPr algn="l"/>
            <a:r>
              <a:rPr lang="en-US" dirty="0" smtClean="0"/>
              <a:t>VITAMIN E</a:t>
            </a:r>
            <a:endParaRPr lang="en-US" dirty="0"/>
          </a:p>
        </p:txBody>
      </p:sp>
      <p:sp>
        <p:nvSpPr>
          <p:cNvPr id="3" name="Content Placeholder 2"/>
          <p:cNvSpPr>
            <a:spLocks noGrp="1"/>
          </p:cNvSpPr>
          <p:nvPr>
            <p:ph idx="1"/>
          </p:nvPr>
        </p:nvSpPr>
        <p:spPr>
          <a:xfrm>
            <a:off x="228600" y="914400"/>
            <a:ext cx="8686800" cy="5638800"/>
          </a:xfrm>
        </p:spPr>
        <p:txBody>
          <a:bodyPr>
            <a:normAutofit fontScale="77500" lnSpcReduction="20000"/>
          </a:bodyPr>
          <a:lstStyle/>
          <a:p>
            <a:pPr>
              <a:buNone/>
            </a:pPr>
            <a:r>
              <a:rPr lang="en-US" b="1" i="1" dirty="0" smtClean="0"/>
              <a:t>	Chemical structure</a:t>
            </a:r>
          </a:p>
          <a:p>
            <a:pPr>
              <a:buNone/>
            </a:pPr>
            <a:r>
              <a:rPr lang="en-US" b="1" i="1" dirty="0" smtClean="0"/>
              <a:t>							</a:t>
            </a:r>
            <a:r>
              <a:rPr lang="el-GR" b="1" i="1" dirty="0" smtClean="0"/>
              <a:t>α</a:t>
            </a:r>
            <a:r>
              <a:rPr lang="en-US" b="1" i="1" dirty="0" smtClean="0"/>
              <a:t> – </a:t>
            </a:r>
            <a:r>
              <a:rPr lang="en-US" b="1" i="1" dirty="0" err="1" smtClean="0"/>
              <a:t>tocopherol</a:t>
            </a:r>
            <a:endParaRPr lang="en-US" b="1" i="1" dirty="0" smtClean="0"/>
          </a:p>
          <a:p>
            <a:pPr>
              <a:buNone/>
            </a:pPr>
            <a:endParaRPr lang="en-US" b="1" i="1" dirty="0"/>
          </a:p>
          <a:p>
            <a:pPr>
              <a:buNone/>
            </a:pPr>
            <a:r>
              <a:rPr lang="en-US" b="1" i="1" dirty="0" smtClean="0"/>
              <a:t>	</a:t>
            </a:r>
          </a:p>
          <a:p>
            <a:pPr>
              <a:buNone/>
            </a:pPr>
            <a:r>
              <a:rPr lang="en-US" b="1" i="1" dirty="0"/>
              <a:t>	</a:t>
            </a:r>
            <a:r>
              <a:rPr lang="en-US" b="1" i="1" dirty="0" smtClean="0"/>
              <a:t>Others include</a:t>
            </a:r>
            <a:r>
              <a:rPr lang="en-US" dirty="0" smtClean="0"/>
              <a:t>: </a:t>
            </a:r>
            <a:r>
              <a:rPr lang="en-US" dirty="0" err="1" smtClean="0"/>
              <a:t>tocotrienols</a:t>
            </a:r>
            <a:endParaRPr lang="en-US" dirty="0" smtClean="0"/>
          </a:p>
          <a:p>
            <a:pPr>
              <a:buNone/>
            </a:pPr>
            <a:r>
              <a:rPr lang="en-US" b="1" i="1" dirty="0" smtClean="0"/>
              <a:t>	Food sources</a:t>
            </a:r>
            <a:r>
              <a:rPr lang="en-US" b="1" dirty="0" smtClean="0"/>
              <a:t> : </a:t>
            </a:r>
            <a:r>
              <a:rPr lang="en-US" dirty="0" smtClean="0"/>
              <a:t>many vegetables and fruits, nuts and seeds</a:t>
            </a:r>
          </a:p>
          <a:p>
            <a:pPr>
              <a:buNone/>
            </a:pPr>
            <a:r>
              <a:rPr lang="en-US" dirty="0"/>
              <a:t>	</a:t>
            </a:r>
            <a:r>
              <a:rPr lang="en-US" b="1" i="1" dirty="0" smtClean="0"/>
              <a:t>Properties: </a:t>
            </a:r>
            <a:r>
              <a:rPr lang="en-US" dirty="0" smtClean="0"/>
              <a:t>sensitive to heat, light and oxygen</a:t>
            </a:r>
          </a:p>
          <a:p>
            <a:pPr>
              <a:buNone/>
            </a:pPr>
            <a:r>
              <a:rPr lang="en-US" b="1" i="1" dirty="0"/>
              <a:t>	</a:t>
            </a:r>
            <a:r>
              <a:rPr lang="en-US" b="1" i="1" dirty="0" smtClean="0"/>
              <a:t>Action and Uses: </a:t>
            </a:r>
          </a:p>
          <a:p>
            <a:r>
              <a:rPr lang="en-US" dirty="0" smtClean="0"/>
              <a:t>together with vitamins A &amp; C it forms the trio of antioxidant vitamins which are thought to help prevent cancer and CVS </a:t>
            </a:r>
            <a:r>
              <a:rPr lang="en-US" dirty="0" err="1" smtClean="0"/>
              <a:t>dx</a:t>
            </a:r>
            <a:r>
              <a:rPr lang="en-US" dirty="0" smtClean="0"/>
              <a:t>.</a:t>
            </a:r>
          </a:p>
          <a:p>
            <a:r>
              <a:rPr lang="en-US" dirty="0" smtClean="0"/>
              <a:t> It prolongs the life of red  blood cells, </a:t>
            </a:r>
          </a:p>
          <a:p>
            <a:r>
              <a:rPr lang="en-US" dirty="0" smtClean="0"/>
              <a:t>helps the body make  the best use of Vitamin A, protecting body membranes and </a:t>
            </a:r>
          </a:p>
          <a:p>
            <a:r>
              <a:rPr lang="en-US" dirty="0" smtClean="0"/>
              <a:t>reproduction</a:t>
            </a:r>
            <a:endParaRPr lang="en-US" b="1" i="1" dirty="0"/>
          </a:p>
        </p:txBody>
      </p:sp>
      <p:pic>
        <p:nvPicPr>
          <p:cNvPr id="4" name="Picture 3"/>
          <p:cNvPicPr/>
          <p:nvPr/>
        </p:nvPicPr>
        <p:blipFill>
          <a:blip r:embed="rId2"/>
          <a:srcRect/>
          <a:stretch>
            <a:fillRect/>
          </a:stretch>
        </p:blipFill>
        <p:spPr bwMode="auto">
          <a:xfrm>
            <a:off x="381000" y="1447800"/>
            <a:ext cx="4114800" cy="8382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487362"/>
          </a:xfrm>
        </p:spPr>
        <p:txBody>
          <a:bodyPr>
            <a:normAutofit fontScale="90000"/>
          </a:bodyPr>
          <a:lstStyle/>
          <a:p>
            <a:pPr algn="l"/>
            <a:r>
              <a:rPr lang="en-US" dirty="0" smtClean="0"/>
              <a:t>VITAMIN K</a:t>
            </a:r>
            <a:endParaRPr lang="en-US" dirty="0"/>
          </a:p>
        </p:txBody>
      </p:sp>
      <p:sp>
        <p:nvSpPr>
          <p:cNvPr id="3" name="Content Placeholder 2"/>
          <p:cNvSpPr>
            <a:spLocks noGrp="1"/>
          </p:cNvSpPr>
          <p:nvPr>
            <p:ph idx="1"/>
          </p:nvPr>
        </p:nvSpPr>
        <p:spPr>
          <a:xfrm>
            <a:off x="304800" y="914400"/>
            <a:ext cx="8534400" cy="5715000"/>
          </a:xfrm>
        </p:spPr>
        <p:txBody>
          <a:bodyPr>
            <a:normAutofit fontScale="70000" lnSpcReduction="20000"/>
          </a:bodyPr>
          <a:lstStyle/>
          <a:p>
            <a:pPr>
              <a:buNone/>
            </a:pPr>
            <a:r>
              <a:rPr lang="en-US" b="1" i="1" dirty="0" smtClean="0"/>
              <a:t>Chemical structure</a:t>
            </a:r>
          </a:p>
          <a:p>
            <a:pPr>
              <a:buNone/>
            </a:pPr>
            <a:endParaRPr lang="en-US" b="1" i="1" dirty="0" smtClean="0"/>
          </a:p>
          <a:p>
            <a:pPr>
              <a:buNone/>
            </a:pPr>
            <a:r>
              <a:rPr lang="en-US" b="1" i="1" dirty="0" smtClean="0"/>
              <a:t>                                                       		</a:t>
            </a:r>
          </a:p>
          <a:p>
            <a:pPr>
              <a:buNone/>
            </a:pPr>
            <a:endParaRPr lang="en-US" b="1" i="1" dirty="0"/>
          </a:p>
          <a:p>
            <a:pPr>
              <a:buNone/>
            </a:pPr>
            <a:endParaRPr lang="en-US" b="1" i="1" dirty="0" smtClean="0"/>
          </a:p>
          <a:p>
            <a:pPr>
              <a:buNone/>
            </a:pPr>
            <a:r>
              <a:rPr lang="en-US" b="1" i="1" dirty="0"/>
              <a:t>	</a:t>
            </a:r>
            <a:r>
              <a:rPr lang="en-US" b="1" i="1" dirty="0" smtClean="0"/>
              <a:t>						</a:t>
            </a:r>
            <a:r>
              <a:rPr lang="en-US" b="1" i="1" dirty="0" err="1" smtClean="0"/>
              <a:t>phylloquinone</a:t>
            </a:r>
            <a:r>
              <a:rPr lang="en-US" b="1" i="1" dirty="0" smtClean="0"/>
              <a:t> </a:t>
            </a:r>
            <a:r>
              <a:rPr lang="en-US" b="1" dirty="0"/>
              <a:t>(</a:t>
            </a:r>
            <a:r>
              <a:rPr lang="en-US" b="1" i="1" dirty="0" smtClean="0"/>
              <a:t>K</a:t>
            </a:r>
            <a:r>
              <a:rPr lang="en-US" b="1" i="1" baseline="-25000" dirty="0" smtClean="0"/>
              <a:t>1 </a:t>
            </a:r>
            <a:r>
              <a:rPr lang="en-US" b="1" dirty="0" smtClean="0"/>
              <a:t>)</a:t>
            </a:r>
            <a:endParaRPr lang="en-US" b="1" i="1" baseline="-25000" dirty="0" smtClean="0"/>
          </a:p>
          <a:p>
            <a:pPr lvl="1">
              <a:buNone/>
            </a:pPr>
            <a:endParaRPr lang="en-US" b="1" i="1" dirty="0" smtClean="0"/>
          </a:p>
          <a:p>
            <a:pPr lvl="1">
              <a:buNone/>
            </a:pPr>
            <a:r>
              <a:rPr lang="en-US" b="1" i="1" dirty="0" smtClean="0"/>
              <a:t>Others include</a:t>
            </a:r>
            <a:r>
              <a:rPr lang="en-US" dirty="0" smtClean="0"/>
              <a:t>:  K</a:t>
            </a:r>
            <a:r>
              <a:rPr lang="en-US" baseline="-25000" dirty="0" smtClean="0"/>
              <a:t>2</a:t>
            </a:r>
            <a:r>
              <a:rPr lang="en-US" dirty="0" smtClean="0"/>
              <a:t> </a:t>
            </a:r>
            <a:r>
              <a:rPr lang="en-US" dirty="0" err="1" smtClean="0"/>
              <a:t>menaquinones</a:t>
            </a:r>
            <a:r>
              <a:rPr lang="en-US" dirty="0" smtClean="0"/>
              <a:t> with which </a:t>
            </a:r>
            <a:r>
              <a:rPr lang="en-US" dirty="0" err="1" smtClean="0"/>
              <a:t>phylloquinone</a:t>
            </a:r>
            <a:r>
              <a:rPr lang="en-US" dirty="0" smtClean="0"/>
              <a:t> are found naturally; K</a:t>
            </a:r>
            <a:r>
              <a:rPr lang="en-US" baseline="-25000" dirty="0" smtClean="0"/>
              <a:t>3</a:t>
            </a:r>
            <a:r>
              <a:rPr lang="en-US" dirty="0" smtClean="0"/>
              <a:t> </a:t>
            </a:r>
            <a:r>
              <a:rPr lang="en-US" dirty="0" err="1" smtClean="0"/>
              <a:t>menadione</a:t>
            </a:r>
            <a:r>
              <a:rPr lang="en-US" dirty="0" smtClean="0"/>
              <a:t> a synthetic compound which is converted to K</a:t>
            </a:r>
            <a:r>
              <a:rPr lang="en-US" baseline="-25000" dirty="0" smtClean="0"/>
              <a:t>2 </a:t>
            </a:r>
            <a:r>
              <a:rPr lang="en-US" dirty="0" smtClean="0"/>
              <a:t> in the intestine.</a:t>
            </a:r>
          </a:p>
          <a:p>
            <a:pPr lvl="1">
              <a:buNone/>
            </a:pPr>
            <a:r>
              <a:rPr lang="en-US" b="1" i="1" dirty="0" smtClean="0"/>
              <a:t>Properties: </a:t>
            </a:r>
            <a:r>
              <a:rPr lang="en-US" dirty="0" smtClean="0"/>
              <a:t>relatively stable to heat and reducing agents, but are sensitive to acid, alkali, light and </a:t>
            </a:r>
            <a:r>
              <a:rPr lang="en-US" dirty="0" err="1" smtClean="0"/>
              <a:t>oxidising</a:t>
            </a:r>
            <a:r>
              <a:rPr lang="en-US" dirty="0" smtClean="0"/>
              <a:t> agents</a:t>
            </a:r>
            <a:endParaRPr lang="en-US" b="1" i="1" dirty="0" smtClean="0"/>
          </a:p>
          <a:p>
            <a:pPr lvl="1">
              <a:buNone/>
            </a:pPr>
            <a:r>
              <a:rPr lang="en-US" b="1" i="1" dirty="0" smtClean="0"/>
              <a:t>Food sources</a:t>
            </a:r>
            <a:r>
              <a:rPr lang="en-US" dirty="0" smtClean="0"/>
              <a:t>: green leafy vegetables, cabbage, soya beans, liver, egg yolks, oats, whole wheat, potatoes, butter, cheese</a:t>
            </a:r>
          </a:p>
          <a:p>
            <a:pPr lvl="1">
              <a:buNone/>
            </a:pPr>
            <a:r>
              <a:rPr lang="en-US" b="1" i="1" dirty="0" smtClean="0"/>
              <a:t>Action and uses: </a:t>
            </a:r>
          </a:p>
          <a:p>
            <a:pPr lvl="1">
              <a:buFont typeface="Arial" pitchFamily="34" charset="0"/>
              <a:buChar char="•"/>
            </a:pPr>
            <a:r>
              <a:rPr lang="en-US" dirty="0" smtClean="0"/>
              <a:t>Essential for blood clotting</a:t>
            </a:r>
          </a:p>
          <a:p>
            <a:pPr lvl="1">
              <a:buNone/>
            </a:pPr>
            <a:endParaRPr lang="en-US" dirty="0" smtClean="0"/>
          </a:p>
          <a:p>
            <a:pPr lvl="1">
              <a:buFont typeface="Arial" pitchFamily="34" charset="0"/>
              <a:buChar char="•"/>
            </a:pPr>
            <a:endParaRPr lang="en-US" dirty="0" smtClean="0"/>
          </a:p>
          <a:p>
            <a:pPr>
              <a:buNone/>
            </a:pPr>
            <a:r>
              <a:rPr lang="en-US" b="1" i="1" baseline="-25000" dirty="0" smtClean="0"/>
              <a:t>	 </a:t>
            </a:r>
            <a:endParaRPr lang="en-US" b="1" i="1" baseline="-25000" dirty="0"/>
          </a:p>
        </p:txBody>
      </p:sp>
      <p:pic>
        <p:nvPicPr>
          <p:cNvPr id="4" name="Picture 3"/>
          <p:cNvPicPr/>
          <p:nvPr/>
        </p:nvPicPr>
        <p:blipFill>
          <a:blip r:embed="rId3"/>
          <a:srcRect/>
          <a:stretch>
            <a:fillRect/>
          </a:stretch>
        </p:blipFill>
        <p:spPr bwMode="auto">
          <a:xfrm>
            <a:off x="304800" y="1524000"/>
            <a:ext cx="4876800" cy="12954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l"/>
            <a:r>
              <a:rPr lang="en-US" dirty="0" smtClean="0"/>
              <a:t>VITAMIN B</a:t>
            </a:r>
            <a:r>
              <a:rPr lang="en-US" baseline="-25000" dirty="0" smtClean="0"/>
              <a:t>1</a:t>
            </a:r>
            <a:endParaRPr lang="en-US" baseline="-25000" dirty="0"/>
          </a:p>
        </p:txBody>
      </p:sp>
      <p:sp>
        <p:nvSpPr>
          <p:cNvPr id="3" name="Content Placeholder 2"/>
          <p:cNvSpPr>
            <a:spLocks noGrp="1"/>
          </p:cNvSpPr>
          <p:nvPr>
            <p:ph idx="1"/>
          </p:nvPr>
        </p:nvSpPr>
        <p:spPr>
          <a:xfrm>
            <a:off x="457200" y="1143000"/>
            <a:ext cx="8229600" cy="4983163"/>
          </a:xfrm>
        </p:spPr>
        <p:txBody>
          <a:bodyPr>
            <a:normAutofit fontScale="62500" lnSpcReduction="20000"/>
          </a:bodyPr>
          <a:lstStyle/>
          <a:p>
            <a:pPr>
              <a:buNone/>
            </a:pPr>
            <a:endParaRPr lang="en-US" dirty="0" smtClean="0"/>
          </a:p>
          <a:p>
            <a:pPr>
              <a:buNone/>
            </a:pPr>
            <a:r>
              <a:rPr lang="en-US" dirty="0" smtClean="0"/>
              <a:t>						thiamine</a:t>
            </a:r>
            <a:endParaRPr lang="en-US" dirty="0"/>
          </a:p>
          <a:p>
            <a:endParaRPr lang="en-US" dirty="0" smtClean="0"/>
          </a:p>
          <a:p>
            <a:endParaRPr lang="en-US" dirty="0"/>
          </a:p>
          <a:p>
            <a:endParaRPr lang="en-US" dirty="0" smtClean="0"/>
          </a:p>
          <a:p>
            <a:r>
              <a:rPr lang="en-US" dirty="0" smtClean="0"/>
              <a:t>Other names include; thiamine, </a:t>
            </a:r>
            <a:r>
              <a:rPr lang="en-US" dirty="0" err="1" smtClean="0"/>
              <a:t>antiberiberi</a:t>
            </a:r>
            <a:r>
              <a:rPr lang="en-US" dirty="0" smtClean="0"/>
              <a:t> factor, </a:t>
            </a:r>
            <a:r>
              <a:rPr lang="en-US" dirty="0" err="1" smtClean="0"/>
              <a:t>aneurine</a:t>
            </a:r>
            <a:r>
              <a:rPr lang="en-US" dirty="0" smtClean="0"/>
              <a:t> and </a:t>
            </a:r>
            <a:r>
              <a:rPr lang="en-US" dirty="0" err="1" smtClean="0"/>
              <a:t>antineuritic</a:t>
            </a:r>
            <a:r>
              <a:rPr lang="en-US" dirty="0" smtClean="0"/>
              <a:t> factor</a:t>
            </a:r>
          </a:p>
          <a:p>
            <a:r>
              <a:rPr lang="en-US" b="1" i="1" dirty="0" smtClean="0"/>
              <a:t>Food Sources: </a:t>
            </a:r>
            <a:r>
              <a:rPr lang="en-US" dirty="0" smtClean="0"/>
              <a:t>pork, yeast, whole grain cereals, vegetables, potatoes, liver, nut, legumes, eggs, fortified bread, cereals, pasta and lean meat</a:t>
            </a:r>
            <a:endParaRPr lang="en-US" b="1" i="1" dirty="0" smtClean="0"/>
          </a:p>
          <a:p>
            <a:pPr>
              <a:buNone/>
            </a:pPr>
            <a:r>
              <a:rPr lang="en-US" dirty="0" smtClean="0"/>
              <a:t>	</a:t>
            </a:r>
            <a:r>
              <a:rPr lang="en-US" b="1" i="1" dirty="0" smtClean="0"/>
              <a:t>Properties</a:t>
            </a:r>
            <a:r>
              <a:rPr lang="en-US" dirty="0" smtClean="0"/>
              <a:t>: unstable on exposure to air light and temperatures above 100</a:t>
            </a:r>
            <a:r>
              <a:rPr lang="en-US" baseline="30000" dirty="0" smtClean="0"/>
              <a:t>o</a:t>
            </a:r>
            <a:r>
              <a:rPr lang="en-US" dirty="0" smtClean="0"/>
              <a:t>C</a:t>
            </a:r>
          </a:p>
          <a:p>
            <a:pPr>
              <a:buNone/>
            </a:pPr>
            <a:r>
              <a:rPr lang="en-US" dirty="0" smtClean="0"/>
              <a:t>	</a:t>
            </a:r>
            <a:r>
              <a:rPr lang="en-US" b="1" i="1" dirty="0" smtClean="0"/>
              <a:t>Action</a:t>
            </a:r>
          </a:p>
          <a:p>
            <a:r>
              <a:rPr lang="en-US" dirty="0" smtClean="0"/>
              <a:t>It is a co-enzyme in the catabolism of sugars</a:t>
            </a:r>
          </a:p>
          <a:p>
            <a:r>
              <a:rPr lang="en-US" dirty="0" smtClean="0"/>
              <a:t>It is used in the biosynthesis of ACH and GABA</a:t>
            </a:r>
          </a:p>
          <a:p>
            <a:r>
              <a:rPr lang="en-US" dirty="0" smtClean="0"/>
              <a:t>In yeast it is required in the first step of alcoholic fermentation </a:t>
            </a:r>
            <a:endParaRPr lang="en-US" dirty="0"/>
          </a:p>
        </p:txBody>
      </p:sp>
      <p:pic>
        <p:nvPicPr>
          <p:cNvPr id="4" name="Picture 3"/>
          <p:cNvPicPr/>
          <p:nvPr/>
        </p:nvPicPr>
        <p:blipFill>
          <a:blip r:embed="rId2"/>
          <a:srcRect/>
          <a:stretch>
            <a:fillRect/>
          </a:stretch>
        </p:blipFill>
        <p:spPr bwMode="auto">
          <a:xfrm>
            <a:off x="533400" y="1066800"/>
            <a:ext cx="3124200" cy="1447799"/>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l"/>
            <a:r>
              <a:rPr lang="en-US" dirty="0" smtClean="0"/>
              <a:t>VITAMIN B</a:t>
            </a:r>
            <a:r>
              <a:rPr lang="en-US" baseline="-25000" dirty="0" smtClean="0"/>
              <a:t>2</a:t>
            </a:r>
            <a:endParaRPr lang="en-US" dirty="0"/>
          </a:p>
        </p:txBody>
      </p:sp>
      <p:sp>
        <p:nvSpPr>
          <p:cNvPr id="3" name="Content Placeholder 2"/>
          <p:cNvSpPr>
            <a:spLocks noGrp="1"/>
          </p:cNvSpPr>
          <p:nvPr>
            <p:ph idx="1"/>
          </p:nvPr>
        </p:nvSpPr>
        <p:spPr>
          <a:xfrm>
            <a:off x="457200" y="1143000"/>
            <a:ext cx="8229600" cy="4906963"/>
          </a:xfrm>
        </p:spPr>
        <p:txBody>
          <a:bodyPr>
            <a:normAutofit fontScale="62500" lnSpcReduction="20000"/>
          </a:bodyPr>
          <a:lstStyle/>
          <a:p>
            <a:endParaRPr lang="en-US" dirty="0" smtClean="0"/>
          </a:p>
          <a:p>
            <a:endParaRPr lang="en-US" dirty="0"/>
          </a:p>
          <a:p>
            <a:pPr lvl="8"/>
            <a:r>
              <a:rPr lang="en-US" dirty="0" smtClean="0"/>
              <a:t>Riboflavin</a:t>
            </a:r>
          </a:p>
          <a:p>
            <a:pPr>
              <a:buNone/>
            </a:pPr>
            <a:endParaRPr lang="en-US" b="1" i="1" dirty="0" smtClean="0"/>
          </a:p>
          <a:p>
            <a:pPr>
              <a:buNone/>
            </a:pPr>
            <a:endParaRPr lang="en-US" b="1" i="1" dirty="0" smtClean="0"/>
          </a:p>
          <a:p>
            <a:pPr>
              <a:buNone/>
            </a:pPr>
            <a:endParaRPr lang="en-US" b="1" i="1" dirty="0"/>
          </a:p>
          <a:p>
            <a:pPr>
              <a:buNone/>
            </a:pPr>
            <a:r>
              <a:rPr lang="en-US" b="1" i="1" dirty="0" smtClean="0"/>
              <a:t>	Food sources: </a:t>
            </a:r>
            <a:r>
              <a:rPr lang="en-US" dirty="0" smtClean="0"/>
              <a:t>diary products, eggs, meat and leafy green vegetables</a:t>
            </a:r>
          </a:p>
          <a:p>
            <a:pPr>
              <a:buNone/>
            </a:pPr>
            <a:r>
              <a:rPr lang="en-US" b="1" i="1" dirty="0" smtClean="0"/>
              <a:t>	Properties</a:t>
            </a:r>
            <a:r>
              <a:rPr lang="en-US" dirty="0" smtClean="0"/>
              <a:t>: it is stable when exposed to heat and air, it is slightly soluble in water and also affected by light when in solution</a:t>
            </a:r>
          </a:p>
          <a:p>
            <a:pPr>
              <a:buNone/>
            </a:pPr>
            <a:r>
              <a:rPr lang="en-US" b="1" i="1" dirty="0" smtClean="0"/>
              <a:t>	Action and Uses</a:t>
            </a:r>
          </a:p>
          <a:p>
            <a:r>
              <a:rPr lang="en-US" dirty="0" smtClean="0"/>
              <a:t>Involved in cellular reactions which generate energy from protein, carbohydrate and fat</a:t>
            </a:r>
          </a:p>
          <a:p>
            <a:r>
              <a:rPr lang="en-US" dirty="0" smtClean="0"/>
              <a:t>As coenzymes responsible for the conversion of vitamin B6 and folic acid into their respective active forms</a:t>
            </a:r>
          </a:p>
          <a:p>
            <a:r>
              <a:rPr lang="en-US" dirty="0" smtClean="0"/>
              <a:t>It plays a part in the nutrition of the mucous membrane</a:t>
            </a:r>
          </a:p>
          <a:p>
            <a:r>
              <a:rPr lang="en-US" dirty="0" smtClean="0"/>
              <a:t>Used as a </a:t>
            </a:r>
            <a:r>
              <a:rPr lang="en-US" dirty="0" err="1" smtClean="0"/>
              <a:t>colourant</a:t>
            </a:r>
            <a:r>
              <a:rPr lang="en-US" dirty="0" smtClean="0"/>
              <a:t> because of its bright yellow </a:t>
            </a:r>
            <a:r>
              <a:rPr lang="en-US" dirty="0" err="1" smtClean="0"/>
              <a:t>colour</a:t>
            </a:r>
            <a:endParaRPr lang="en-US" dirty="0" smtClean="0"/>
          </a:p>
          <a:p>
            <a:endParaRPr lang="en-US" dirty="0" smtClean="0"/>
          </a:p>
        </p:txBody>
      </p:sp>
      <p:pic>
        <p:nvPicPr>
          <p:cNvPr id="4" name="Picture 3"/>
          <p:cNvPicPr/>
          <p:nvPr/>
        </p:nvPicPr>
        <p:blipFill>
          <a:blip r:embed="rId3"/>
          <a:srcRect/>
          <a:stretch>
            <a:fillRect/>
          </a:stretch>
        </p:blipFill>
        <p:spPr bwMode="auto">
          <a:xfrm>
            <a:off x="381000" y="990600"/>
            <a:ext cx="2286000" cy="16764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l"/>
            <a:r>
              <a:rPr lang="en-US" dirty="0" smtClean="0"/>
              <a:t>VITAMIN B</a:t>
            </a:r>
            <a:r>
              <a:rPr lang="en-US" baseline="-25000" dirty="0" smtClean="0"/>
              <a:t>3</a:t>
            </a:r>
            <a:endParaRPr lang="en-US" dirty="0"/>
          </a:p>
        </p:txBody>
      </p:sp>
      <p:sp>
        <p:nvSpPr>
          <p:cNvPr id="3" name="Content Placeholder 2"/>
          <p:cNvSpPr>
            <a:spLocks noGrp="1"/>
          </p:cNvSpPr>
          <p:nvPr>
            <p:ph idx="1"/>
          </p:nvPr>
        </p:nvSpPr>
        <p:spPr>
          <a:xfrm>
            <a:off x="457200" y="914400"/>
            <a:ext cx="8229600" cy="5211763"/>
          </a:xfrm>
        </p:spPr>
        <p:txBody>
          <a:bodyPr>
            <a:normAutofit fontScale="85000" lnSpcReduction="20000"/>
          </a:bodyPr>
          <a:lstStyle/>
          <a:p>
            <a:pPr>
              <a:buNone/>
            </a:pPr>
            <a:endParaRPr lang="en-US" dirty="0"/>
          </a:p>
          <a:p>
            <a:pPr>
              <a:buNone/>
            </a:pPr>
            <a:r>
              <a:rPr lang="en-US" dirty="0" smtClean="0"/>
              <a:t>				</a:t>
            </a:r>
          </a:p>
          <a:p>
            <a:pPr>
              <a:buNone/>
            </a:pPr>
            <a:r>
              <a:rPr lang="en-US" dirty="0"/>
              <a:t>	</a:t>
            </a:r>
            <a:r>
              <a:rPr lang="en-US" dirty="0" smtClean="0"/>
              <a:t>						tryptophan</a:t>
            </a:r>
          </a:p>
          <a:p>
            <a:pPr>
              <a:buNone/>
            </a:pPr>
            <a:endParaRPr lang="en-US" dirty="0" smtClean="0"/>
          </a:p>
          <a:p>
            <a:pPr>
              <a:buNone/>
            </a:pPr>
            <a:endParaRPr lang="en-US" dirty="0"/>
          </a:p>
          <a:p>
            <a:pPr>
              <a:buNone/>
            </a:pPr>
            <a:r>
              <a:rPr lang="en-US" b="1" i="1" dirty="0" smtClean="0"/>
              <a:t>	Others include</a:t>
            </a:r>
            <a:r>
              <a:rPr lang="en-US" dirty="0" smtClean="0"/>
              <a:t>: niacin (nicotinic acid, </a:t>
            </a:r>
            <a:r>
              <a:rPr lang="en-US" dirty="0" err="1" smtClean="0"/>
              <a:t>nicotinamide</a:t>
            </a:r>
            <a:r>
              <a:rPr lang="en-US" dirty="0" smtClean="0"/>
              <a:t>)</a:t>
            </a:r>
          </a:p>
          <a:p>
            <a:pPr>
              <a:buNone/>
            </a:pPr>
            <a:r>
              <a:rPr lang="en-US" b="1" i="1" dirty="0" smtClean="0"/>
              <a:t>	Properties</a:t>
            </a:r>
            <a:r>
              <a:rPr lang="en-US" dirty="0" smtClean="0"/>
              <a:t>: stable to heat, light and air</a:t>
            </a:r>
          </a:p>
          <a:p>
            <a:pPr>
              <a:buNone/>
            </a:pPr>
            <a:r>
              <a:rPr lang="en-US" b="1" i="1" dirty="0" smtClean="0"/>
              <a:t>	Food sources</a:t>
            </a:r>
            <a:r>
              <a:rPr lang="en-US" dirty="0" smtClean="0"/>
              <a:t>: yeast extract, liver, meats, oily fish, nuts green leafy vegetables, milk and milk products</a:t>
            </a:r>
          </a:p>
          <a:p>
            <a:pPr>
              <a:buNone/>
            </a:pPr>
            <a:r>
              <a:rPr lang="en-US" b="1" i="1" dirty="0" smtClean="0"/>
              <a:t>	Action and Uses</a:t>
            </a:r>
            <a:r>
              <a:rPr lang="en-US" dirty="0" smtClean="0"/>
              <a:t>:</a:t>
            </a:r>
          </a:p>
          <a:p>
            <a:r>
              <a:rPr lang="en-US" dirty="0" smtClean="0"/>
              <a:t>It is  responsible for the generation of energy in cells as a co-enzyme</a:t>
            </a:r>
          </a:p>
          <a:p>
            <a:pPr>
              <a:buNone/>
            </a:pPr>
            <a:endParaRPr lang="en-US" dirty="0" smtClean="0"/>
          </a:p>
        </p:txBody>
      </p:sp>
      <p:pic>
        <p:nvPicPr>
          <p:cNvPr id="4" name="Picture 3"/>
          <p:cNvPicPr/>
          <p:nvPr/>
        </p:nvPicPr>
        <p:blipFill>
          <a:blip r:embed="rId2"/>
          <a:srcRect/>
          <a:stretch>
            <a:fillRect/>
          </a:stretch>
        </p:blipFill>
        <p:spPr bwMode="auto">
          <a:xfrm>
            <a:off x="685800" y="1066800"/>
            <a:ext cx="2438400" cy="17526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l"/>
            <a:r>
              <a:rPr lang="en-US" dirty="0" smtClean="0"/>
              <a:t>VITAMIN B</a:t>
            </a:r>
            <a:r>
              <a:rPr lang="en-US" baseline="-25000" dirty="0" smtClean="0"/>
              <a:t>5</a:t>
            </a:r>
            <a:r>
              <a:rPr lang="en-US" dirty="0" smtClean="0"/>
              <a:t/>
            </a:r>
            <a:br>
              <a:rPr lang="en-US" dirty="0" smtClean="0"/>
            </a:br>
            <a:endParaRPr lang="en-US" dirty="0"/>
          </a:p>
        </p:txBody>
      </p:sp>
      <p:sp>
        <p:nvSpPr>
          <p:cNvPr id="3" name="Content Placeholder 2"/>
          <p:cNvSpPr>
            <a:spLocks noGrp="1"/>
          </p:cNvSpPr>
          <p:nvPr>
            <p:ph idx="1"/>
          </p:nvPr>
        </p:nvSpPr>
        <p:spPr>
          <a:xfrm>
            <a:off x="457200" y="762000"/>
            <a:ext cx="8229600" cy="5364163"/>
          </a:xfrm>
        </p:spPr>
        <p:txBody>
          <a:bodyPr>
            <a:normAutofit fontScale="62500" lnSpcReduction="20000"/>
          </a:bodyPr>
          <a:lstStyle/>
          <a:p>
            <a:endParaRPr lang="en-US" dirty="0" smtClean="0"/>
          </a:p>
          <a:p>
            <a:pPr>
              <a:buNone/>
            </a:pPr>
            <a:r>
              <a:rPr lang="en-US" dirty="0" smtClean="0"/>
              <a:t>							</a:t>
            </a:r>
          </a:p>
          <a:p>
            <a:pPr>
              <a:buNone/>
            </a:pPr>
            <a:r>
              <a:rPr lang="en-US" dirty="0" smtClean="0"/>
              <a:t>						</a:t>
            </a:r>
            <a:r>
              <a:rPr lang="en-US" dirty="0" err="1" smtClean="0"/>
              <a:t>panthotenol</a:t>
            </a:r>
            <a:endParaRPr lang="en-US" dirty="0"/>
          </a:p>
          <a:p>
            <a:pPr>
              <a:buNone/>
            </a:pPr>
            <a:endParaRPr lang="en-US" dirty="0" smtClean="0"/>
          </a:p>
          <a:p>
            <a:pPr>
              <a:buNone/>
            </a:pPr>
            <a:r>
              <a:rPr lang="en-US" b="1" i="1" dirty="0" smtClean="0"/>
              <a:t>		</a:t>
            </a:r>
          </a:p>
          <a:p>
            <a:pPr>
              <a:buNone/>
            </a:pPr>
            <a:r>
              <a:rPr lang="en-US" b="1" i="1" dirty="0" smtClean="0"/>
              <a:t>	</a:t>
            </a:r>
          </a:p>
          <a:p>
            <a:pPr>
              <a:buNone/>
            </a:pPr>
            <a:r>
              <a:rPr lang="en-US" b="1" i="1" dirty="0"/>
              <a:t>	</a:t>
            </a:r>
            <a:r>
              <a:rPr lang="en-US" b="1" i="1" dirty="0" smtClean="0"/>
              <a:t>Others include</a:t>
            </a:r>
            <a:r>
              <a:rPr lang="en-US" dirty="0" smtClean="0"/>
              <a:t>: </a:t>
            </a:r>
            <a:r>
              <a:rPr lang="en-US" dirty="0" err="1" smtClean="0"/>
              <a:t>panthotenic</a:t>
            </a:r>
            <a:r>
              <a:rPr lang="en-US" dirty="0" smtClean="0"/>
              <a:t> acid</a:t>
            </a:r>
          </a:p>
          <a:p>
            <a:pPr>
              <a:buNone/>
            </a:pPr>
            <a:r>
              <a:rPr lang="en-US" b="1" i="1" dirty="0" smtClean="0"/>
              <a:t>	Food sources</a:t>
            </a:r>
            <a:r>
              <a:rPr lang="en-US" dirty="0" smtClean="0"/>
              <a:t>: meat </a:t>
            </a:r>
            <a:r>
              <a:rPr lang="en-US" dirty="0" err="1" smtClean="0"/>
              <a:t>offals</a:t>
            </a:r>
            <a:r>
              <a:rPr lang="en-US" dirty="0" smtClean="0"/>
              <a:t>, yeast extract, diary products, pulses, legumes, eggs, vegetables and whole grain  cereals</a:t>
            </a:r>
          </a:p>
          <a:p>
            <a:pPr>
              <a:buNone/>
            </a:pPr>
            <a:r>
              <a:rPr lang="en-US" b="1" i="1" dirty="0" smtClean="0"/>
              <a:t>	Properties</a:t>
            </a:r>
            <a:r>
              <a:rPr lang="en-US" dirty="0" smtClean="0"/>
              <a:t>: </a:t>
            </a:r>
            <a:r>
              <a:rPr lang="en-US" dirty="0" err="1" smtClean="0"/>
              <a:t>quitev</a:t>
            </a:r>
            <a:r>
              <a:rPr lang="en-US" dirty="0" smtClean="0"/>
              <a:t> stable in water but easily destroyed by heat</a:t>
            </a:r>
          </a:p>
          <a:p>
            <a:pPr>
              <a:buNone/>
            </a:pPr>
            <a:r>
              <a:rPr lang="en-US" b="1" i="1" dirty="0" smtClean="0"/>
              <a:t>	Action and uses: </a:t>
            </a:r>
          </a:p>
          <a:p>
            <a:r>
              <a:rPr lang="en-US" dirty="0" smtClean="0"/>
              <a:t>As coenzyme it is responsible for cellular metabolism and production of sterols, hormones, neurotransmitters, phospholipids, </a:t>
            </a:r>
            <a:r>
              <a:rPr lang="en-US" dirty="0" err="1" smtClean="0"/>
              <a:t>porphyrin</a:t>
            </a:r>
            <a:r>
              <a:rPr lang="en-US" dirty="0"/>
              <a:t> </a:t>
            </a:r>
            <a:r>
              <a:rPr lang="en-US" dirty="0" smtClean="0"/>
              <a:t>and antibodies</a:t>
            </a:r>
          </a:p>
          <a:p>
            <a:r>
              <a:rPr lang="en-US" dirty="0" smtClean="0"/>
              <a:t>A starting material for the synthesis of coenzyme A which is responsible for the synthesis of </a:t>
            </a:r>
            <a:r>
              <a:rPr lang="en-US" dirty="0" err="1" smtClean="0"/>
              <a:t>polyketides</a:t>
            </a:r>
            <a:r>
              <a:rPr lang="en-US" dirty="0" smtClean="0"/>
              <a:t>, fatty acids </a:t>
            </a:r>
            <a:r>
              <a:rPr lang="en-US" dirty="0" err="1" smtClean="0"/>
              <a:t>terpenoids</a:t>
            </a:r>
            <a:r>
              <a:rPr lang="en-US" dirty="0" smtClean="0"/>
              <a:t> and </a:t>
            </a:r>
            <a:r>
              <a:rPr lang="en-US" dirty="0" err="1" smtClean="0"/>
              <a:t>steriods</a:t>
            </a:r>
            <a:endParaRPr lang="en-US" dirty="0" smtClean="0"/>
          </a:p>
          <a:p>
            <a:pPr>
              <a:buNone/>
            </a:pPr>
            <a:endParaRPr lang="en-US" dirty="0"/>
          </a:p>
        </p:txBody>
      </p:sp>
      <p:pic>
        <p:nvPicPr>
          <p:cNvPr id="5" name="Picture 4"/>
          <p:cNvPicPr/>
          <p:nvPr/>
        </p:nvPicPr>
        <p:blipFill>
          <a:blip r:embed="rId2"/>
          <a:srcRect/>
          <a:stretch>
            <a:fillRect/>
          </a:stretch>
        </p:blipFill>
        <p:spPr bwMode="auto">
          <a:xfrm>
            <a:off x="762000" y="914400"/>
            <a:ext cx="2743200" cy="12954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l"/>
            <a:r>
              <a:rPr lang="en-US" dirty="0" smtClean="0"/>
              <a:t>VITAMIN B</a:t>
            </a:r>
            <a:r>
              <a:rPr lang="en-US" baseline="-25000" dirty="0" smtClean="0"/>
              <a:t>6</a:t>
            </a:r>
            <a:endParaRPr lang="en-US" baseline="-25000" dirty="0"/>
          </a:p>
        </p:txBody>
      </p:sp>
      <p:sp>
        <p:nvSpPr>
          <p:cNvPr id="3" name="Content Placeholder 2"/>
          <p:cNvSpPr>
            <a:spLocks noGrp="1"/>
          </p:cNvSpPr>
          <p:nvPr>
            <p:ph idx="1"/>
          </p:nvPr>
        </p:nvSpPr>
        <p:spPr>
          <a:xfrm>
            <a:off x="457200" y="1066800"/>
            <a:ext cx="8229600" cy="5059363"/>
          </a:xfrm>
        </p:spPr>
        <p:txBody>
          <a:bodyPr>
            <a:normAutofit fontScale="62500" lnSpcReduction="20000"/>
          </a:bodyPr>
          <a:lstStyle/>
          <a:p>
            <a:pPr>
              <a:buNone/>
            </a:pPr>
            <a:endParaRPr lang="en-US" dirty="0" smtClean="0"/>
          </a:p>
          <a:p>
            <a:pPr>
              <a:buNone/>
            </a:pPr>
            <a:r>
              <a:rPr lang="en-US" dirty="0" smtClean="0"/>
              <a:t>					</a:t>
            </a:r>
            <a:r>
              <a:rPr lang="en-US" dirty="0" err="1" smtClean="0"/>
              <a:t>pyridoxamine</a:t>
            </a:r>
            <a:endParaRPr lang="en-US" dirty="0"/>
          </a:p>
          <a:p>
            <a:pPr>
              <a:buNone/>
            </a:pPr>
            <a:r>
              <a:rPr lang="en-US" dirty="0" smtClean="0"/>
              <a:t>					</a:t>
            </a:r>
          </a:p>
          <a:p>
            <a:pPr>
              <a:buNone/>
            </a:pPr>
            <a:endParaRPr lang="en-US" dirty="0" smtClean="0"/>
          </a:p>
          <a:p>
            <a:pPr>
              <a:buNone/>
            </a:pPr>
            <a:r>
              <a:rPr lang="en-US" b="1" i="1" dirty="0" smtClean="0"/>
              <a:t>	</a:t>
            </a:r>
          </a:p>
          <a:p>
            <a:pPr>
              <a:buNone/>
            </a:pPr>
            <a:r>
              <a:rPr lang="en-US" b="1" i="1" dirty="0" smtClean="0"/>
              <a:t>	Others include: </a:t>
            </a:r>
            <a:r>
              <a:rPr lang="en-US" dirty="0" err="1" smtClean="0"/>
              <a:t>pyridoxal</a:t>
            </a:r>
            <a:r>
              <a:rPr lang="en-US" dirty="0" smtClean="0"/>
              <a:t>, pyridoxine, </a:t>
            </a:r>
            <a:r>
              <a:rPr lang="en-US" dirty="0" err="1" smtClean="0"/>
              <a:t>pyridoxamine</a:t>
            </a:r>
            <a:endParaRPr lang="en-US" dirty="0" smtClean="0"/>
          </a:p>
          <a:p>
            <a:pPr>
              <a:buNone/>
            </a:pPr>
            <a:r>
              <a:rPr lang="en-US" b="1" i="1" dirty="0" smtClean="0"/>
              <a:t>	Food sources</a:t>
            </a:r>
            <a:r>
              <a:rPr lang="en-US" dirty="0" smtClean="0"/>
              <a:t>: it is usually bound to protein, as </a:t>
            </a:r>
            <a:r>
              <a:rPr lang="en-US" dirty="0" err="1" smtClean="0"/>
              <a:t>pyridoxol</a:t>
            </a:r>
            <a:r>
              <a:rPr lang="en-US" dirty="0" smtClean="0"/>
              <a:t> in plants and in animal products as </a:t>
            </a:r>
            <a:r>
              <a:rPr lang="en-US" dirty="0" err="1" smtClean="0"/>
              <a:t>pyridoxal</a:t>
            </a:r>
            <a:r>
              <a:rPr lang="en-US" dirty="0" smtClean="0"/>
              <a:t> and </a:t>
            </a:r>
            <a:r>
              <a:rPr lang="en-US" dirty="0" err="1" smtClean="0"/>
              <a:t>pyridoxamine</a:t>
            </a:r>
            <a:r>
              <a:rPr lang="en-US" dirty="0" smtClean="0"/>
              <a:t>; pyridoxine sources include:- nuts, whole grains, few fruits and vegetable, chicken, liver, yeast extract and fish</a:t>
            </a:r>
          </a:p>
          <a:p>
            <a:pPr>
              <a:buNone/>
            </a:pPr>
            <a:r>
              <a:rPr lang="en-US" b="1" i="1" dirty="0" smtClean="0"/>
              <a:t>	Properties</a:t>
            </a:r>
            <a:r>
              <a:rPr lang="en-US" dirty="0" smtClean="0"/>
              <a:t>: it is quite stable to heat but sensitive to air</a:t>
            </a:r>
          </a:p>
          <a:p>
            <a:pPr>
              <a:buNone/>
            </a:pPr>
            <a:r>
              <a:rPr lang="en-US" b="1" i="1" dirty="0"/>
              <a:t>	</a:t>
            </a:r>
            <a:r>
              <a:rPr lang="en-US" b="1" i="1" dirty="0" smtClean="0"/>
              <a:t>Action and uses</a:t>
            </a:r>
            <a:r>
              <a:rPr lang="en-US" dirty="0" smtClean="0"/>
              <a:t>: as a co-enzyme it is necessary for: </a:t>
            </a:r>
          </a:p>
          <a:p>
            <a:r>
              <a:rPr lang="en-US" dirty="0" smtClean="0"/>
              <a:t>Metabolism of amino acids</a:t>
            </a:r>
          </a:p>
          <a:p>
            <a:r>
              <a:rPr lang="en-US" dirty="0" smtClean="0"/>
              <a:t>Cellular metabolism of carbohydrates, protein and fats</a:t>
            </a:r>
          </a:p>
          <a:p>
            <a:r>
              <a:rPr lang="en-US" dirty="0" smtClean="0"/>
              <a:t>Formation of neurotransmitters</a:t>
            </a:r>
          </a:p>
          <a:p>
            <a:r>
              <a:rPr lang="en-US" dirty="0" smtClean="0"/>
              <a:t>Production of nicotinic acid</a:t>
            </a:r>
          </a:p>
          <a:p>
            <a:pPr>
              <a:buNone/>
            </a:pPr>
            <a:endParaRPr lang="en-US" dirty="0" smtClean="0"/>
          </a:p>
          <a:p>
            <a:pPr>
              <a:buNone/>
            </a:pPr>
            <a:endParaRPr lang="en-US" dirty="0"/>
          </a:p>
        </p:txBody>
      </p:sp>
      <p:pic>
        <p:nvPicPr>
          <p:cNvPr id="4" name="Picture 3"/>
          <p:cNvPicPr/>
          <p:nvPr/>
        </p:nvPicPr>
        <p:blipFill>
          <a:blip r:embed="rId2"/>
          <a:srcRect/>
          <a:stretch>
            <a:fillRect/>
          </a:stretch>
        </p:blipFill>
        <p:spPr bwMode="auto">
          <a:xfrm>
            <a:off x="762000" y="1066800"/>
            <a:ext cx="2057400" cy="14478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l"/>
            <a:r>
              <a:rPr lang="en-US" dirty="0" smtClean="0"/>
              <a:t>VITAMIN B</a:t>
            </a:r>
            <a:r>
              <a:rPr lang="en-US" baseline="-25000" dirty="0" smtClean="0"/>
              <a:t>7</a:t>
            </a:r>
            <a:endParaRPr lang="en-US" baseline="-25000" dirty="0"/>
          </a:p>
        </p:txBody>
      </p:sp>
      <p:sp>
        <p:nvSpPr>
          <p:cNvPr id="3" name="Content Placeholder 2"/>
          <p:cNvSpPr>
            <a:spLocks noGrp="1"/>
          </p:cNvSpPr>
          <p:nvPr>
            <p:ph idx="1"/>
          </p:nvPr>
        </p:nvSpPr>
        <p:spPr>
          <a:xfrm>
            <a:off x="457200" y="990600"/>
            <a:ext cx="8229600" cy="5135563"/>
          </a:xfrm>
        </p:spPr>
        <p:txBody>
          <a:bodyPr>
            <a:normAutofit fontScale="85000" lnSpcReduction="20000"/>
          </a:bodyPr>
          <a:lstStyle/>
          <a:p>
            <a:pPr>
              <a:buNone/>
            </a:pPr>
            <a:endParaRPr lang="en-US" dirty="0"/>
          </a:p>
          <a:p>
            <a:pPr>
              <a:buNone/>
            </a:pPr>
            <a:r>
              <a:rPr lang="en-US" dirty="0" smtClean="0"/>
              <a:t>						biotin</a:t>
            </a:r>
          </a:p>
          <a:p>
            <a:pPr>
              <a:buNone/>
            </a:pPr>
            <a:endParaRPr lang="en-US" dirty="0"/>
          </a:p>
          <a:p>
            <a:pPr>
              <a:buNone/>
            </a:pPr>
            <a:r>
              <a:rPr lang="en-US" b="1" i="1" dirty="0" smtClean="0"/>
              <a:t>	Food sources</a:t>
            </a:r>
            <a:r>
              <a:rPr lang="en-US" dirty="0" smtClean="0"/>
              <a:t>: </a:t>
            </a:r>
            <a:r>
              <a:rPr lang="en-US" dirty="0" err="1" smtClean="0"/>
              <a:t>brewers’s</a:t>
            </a:r>
            <a:r>
              <a:rPr lang="en-US" dirty="0" smtClean="0"/>
              <a:t> yeast, cooked eggs, sardine, nuts, nut butters, soya beans, legumes, whole grains, bananas and mushrooms</a:t>
            </a:r>
          </a:p>
          <a:p>
            <a:pPr>
              <a:buNone/>
            </a:pPr>
            <a:r>
              <a:rPr lang="en-US" b="1" i="1" dirty="0" smtClean="0"/>
              <a:t>	Properties</a:t>
            </a:r>
            <a:r>
              <a:rPr lang="en-US" dirty="0" smtClean="0"/>
              <a:t>: it is heat stable</a:t>
            </a:r>
          </a:p>
          <a:p>
            <a:pPr>
              <a:buNone/>
            </a:pPr>
            <a:r>
              <a:rPr lang="en-US" b="1" i="1" dirty="0" smtClean="0"/>
              <a:t>	Action and uses</a:t>
            </a:r>
            <a:r>
              <a:rPr lang="en-US" dirty="0" smtClean="0"/>
              <a:t>:</a:t>
            </a:r>
          </a:p>
          <a:p>
            <a:r>
              <a:rPr lang="en-US" dirty="0" smtClean="0"/>
              <a:t>Necessary for cell growth, production of fatty acids, metabolism of fats and amino acids</a:t>
            </a:r>
          </a:p>
          <a:p>
            <a:r>
              <a:rPr lang="en-US" dirty="0" smtClean="0"/>
              <a:t>Plays a role in the citric acid cycle</a:t>
            </a:r>
          </a:p>
          <a:p>
            <a:r>
              <a:rPr lang="en-US" dirty="0" smtClean="0"/>
              <a:t>Maintains blood sugar levels</a:t>
            </a:r>
          </a:p>
          <a:p>
            <a:r>
              <a:rPr lang="en-US" dirty="0" smtClean="0"/>
              <a:t>Recommended for strengthening of hair and nails</a:t>
            </a:r>
          </a:p>
          <a:p>
            <a:endParaRPr lang="en-US" dirty="0"/>
          </a:p>
        </p:txBody>
      </p:sp>
      <p:pic>
        <p:nvPicPr>
          <p:cNvPr id="4" name="Picture 3"/>
          <p:cNvPicPr/>
          <p:nvPr/>
        </p:nvPicPr>
        <p:blipFill>
          <a:blip r:embed="rId2"/>
          <a:srcRect/>
          <a:stretch>
            <a:fillRect/>
          </a:stretch>
        </p:blipFill>
        <p:spPr bwMode="auto">
          <a:xfrm>
            <a:off x="990600" y="914400"/>
            <a:ext cx="2133600" cy="12192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l"/>
            <a:r>
              <a:rPr lang="en-US" dirty="0" smtClean="0"/>
              <a:t>VITAMIN B9</a:t>
            </a:r>
            <a:endParaRPr lang="en-US" dirty="0"/>
          </a:p>
        </p:txBody>
      </p:sp>
      <p:sp>
        <p:nvSpPr>
          <p:cNvPr id="3" name="Content Placeholder 2"/>
          <p:cNvSpPr>
            <a:spLocks noGrp="1"/>
          </p:cNvSpPr>
          <p:nvPr>
            <p:ph idx="1"/>
          </p:nvPr>
        </p:nvSpPr>
        <p:spPr>
          <a:xfrm>
            <a:off x="457200" y="838200"/>
            <a:ext cx="8229600" cy="5287963"/>
          </a:xfrm>
        </p:spPr>
        <p:txBody>
          <a:bodyPr>
            <a:normAutofit fontScale="62500" lnSpcReduction="20000"/>
          </a:bodyPr>
          <a:lstStyle/>
          <a:p>
            <a:endParaRPr lang="en-US" dirty="0" smtClean="0"/>
          </a:p>
          <a:p>
            <a:endParaRPr lang="en-US" dirty="0"/>
          </a:p>
          <a:p>
            <a:pPr>
              <a:buNone/>
            </a:pPr>
            <a:r>
              <a:rPr lang="en-US" dirty="0" smtClean="0"/>
              <a:t>						</a:t>
            </a:r>
          </a:p>
          <a:p>
            <a:endParaRPr lang="en-US" dirty="0" smtClean="0"/>
          </a:p>
          <a:p>
            <a:endParaRPr lang="en-US" dirty="0"/>
          </a:p>
          <a:p>
            <a:pPr>
              <a:buNone/>
            </a:pPr>
            <a:endParaRPr lang="en-US" dirty="0" smtClean="0"/>
          </a:p>
          <a:p>
            <a:pPr>
              <a:buNone/>
            </a:pPr>
            <a:r>
              <a:rPr lang="en-US" dirty="0" smtClean="0"/>
              <a:t>						folic acid</a:t>
            </a:r>
            <a:r>
              <a:rPr lang="en-US" dirty="0"/>
              <a:t>	</a:t>
            </a:r>
            <a:endParaRPr lang="en-US" dirty="0" smtClean="0"/>
          </a:p>
          <a:p>
            <a:pPr>
              <a:buNone/>
            </a:pPr>
            <a:endParaRPr lang="en-US" b="1" i="1" dirty="0"/>
          </a:p>
          <a:p>
            <a:pPr>
              <a:buNone/>
            </a:pPr>
            <a:r>
              <a:rPr lang="en-US" b="1" i="1" dirty="0" smtClean="0"/>
              <a:t>	Food sources</a:t>
            </a:r>
            <a:r>
              <a:rPr lang="en-US" dirty="0" smtClean="0"/>
              <a:t>: green leafy vegetables, beans, liver, yeast extract, whole grains, egg yolk, milk and milk products, oranges, orange juice, beets, </a:t>
            </a:r>
            <a:r>
              <a:rPr lang="en-US" dirty="0" err="1" smtClean="0"/>
              <a:t>wholemeal</a:t>
            </a:r>
            <a:r>
              <a:rPr lang="en-US" dirty="0" smtClean="0"/>
              <a:t> bread, beer</a:t>
            </a:r>
          </a:p>
          <a:p>
            <a:pPr>
              <a:buNone/>
            </a:pPr>
            <a:r>
              <a:rPr lang="en-US" dirty="0" smtClean="0"/>
              <a:t>	</a:t>
            </a:r>
            <a:r>
              <a:rPr lang="en-US" b="1" i="1" dirty="0" smtClean="0"/>
              <a:t>Properties</a:t>
            </a:r>
            <a:r>
              <a:rPr lang="en-US" dirty="0" smtClean="0"/>
              <a:t>: very unstable, considerable losses occur during short storage  and cooking</a:t>
            </a:r>
          </a:p>
          <a:p>
            <a:pPr>
              <a:buNone/>
            </a:pPr>
            <a:r>
              <a:rPr lang="en-US" dirty="0" smtClean="0"/>
              <a:t>	</a:t>
            </a:r>
            <a:r>
              <a:rPr lang="en-US" b="1" i="1" dirty="0" smtClean="0"/>
              <a:t>Action and uses</a:t>
            </a:r>
          </a:p>
          <a:p>
            <a:r>
              <a:rPr lang="en-US" dirty="0" smtClean="0"/>
              <a:t>Essential in the body for the formation of new cells</a:t>
            </a:r>
          </a:p>
          <a:p>
            <a:r>
              <a:rPr lang="en-US" dirty="0" smtClean="0"/>
              <a:t>Involved in the metabolism of RNA and DNA</a:t>
            </a:r>
          </a:p>
          <a:p>
            <a:r>
              <a:rPr lang="en-US" dirty="0" smtClean="0"/>
              <a:t>For normal growth and development and functioning of </a:t>
            </a:r>
            <a:r>
              <a:rPr lang="en-US" dirty="0" err="1" smtClean="0"/>
              <a:t>foetus</a:t>
            </a:r>
            <a:r>
              <a:rPr lang="en-US" dirty="0" smtClean="0"/>
              <a:t>, nervous system and bone marrow</a:t>
            </a:r>
            <a:endParaRPr lang="en-US" dirty="0"/>
          </a:p>
        </p:txBody>
      </p:sp>
      <p:pic>
        <p:nvPicPr>
          <p:cNvPr id="4" name="Picture 3"/>
          <p:cNvPicPr/>
          <p:nvPr/>
        </p:nvPicPr>
        <p:blipFill>
          <a:blip r:embed="rId2"/>
          <a:srcRect/>
          <a:stretch>
            <a:fillRect/>
          </a:stretch>
        </p:blipFill>
        <p:spPr bwMode="auto">
          <a:xfrm>
            <a:off x="609600" y="990600"/>
            <a:ext cx="3124200" cy="20574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l"/>
            <a:r>
              <a:rPr lang="en-US" dirty="0" smtClean="0"/>
              <a:t>VITAMIN B</a:t>
            </a:r>
            <a:r>
              <a:rPr lang="en-US" baseline="-25000" dirty="0" smtClean="0"/>
              <a:t>12</a:t>
            </a:r>
            <a:endParaRPr lang="en-US" baseline="-25000" dirty="0"/>
          </a:p>
        </p:txBody>
      </p:sp>
      <p:sp>
        <p:nvSpPr>
          <p:cNvPr id="3" name="Content Placeholder 2"/>
          <p:cNvSpPr>
            <a:spLocks noGrp="1"/>
          </p:cNvSpPr>
          <p:nvPr>
            <p:ph idx="1"/>
          </p:nvPr>
        </p:nvSpPr>
        <p:spPr>
          <a:xfrm>
            <a:off x="457200" y="1143000"/>
            <a:ext cx="8229600" cy="5334000"/>
          </a:xfrm>
        </p:spPr>
        <p:txBody>
          <a:bodyPr>
            <a:normAutofit fontScale="62500" lnSpcReduction="20000"/>
          </a:bodyPr>
          <a:lstStyle/>
          <a:p>
            <a:endParaRPr lang="en-US" dirty="0" smtClean="0"/>
          </a:p>
          <a:p>
            <a:endParaRPr lang="en-US" dirty="0"/>
          </a:p>
          <a:p>
            <a:endParaRPr lang="en-US" dirty="0" smtClean="0"/>
          </a:p>
          <a:p>
            <a:endParaRPr lang="en-US" dirty="0"/>
          </a:p>
          <a:p>
            <a:pPr>
              <a:buNone/>
            </a:pPr>
            <a:endParaRPr lang="en-US" dirty="0" smtClean="0"/>
          </a:p>
          <a:p>
            <a:pPr>
              <a:buNone/>
            </a:pPr>
            <a:r>
              <a:rPr lang="en-US" b="1" i="1" dirty="0" smtClean="0"/>
              <a:t>	</a:t>
            </a:r>
          </a:p>
          <a:p>
            <a:pPr>
              <a:buNone/>
            </a:pPr>
            <a:endParaRPr lang="en-US" b="1" i="1" dirty="0"/>
          </a:p>
          <a:p>
            <a:pPr>
              <a:buNone/>
            </a:pPr>
            <a:r>
              <a:rPr lang="en-US" b="1" i="1" dirty="0" smtClean="0"/>
              <a:t>						</a:t>
            </a:r>
            <a:r>
              <a:rPr lang="en-US" b="1" i="1" dirty="0" err="1" smtClean="0"/>
              <a:t>cyanocobalamin</a:t>
            </a:r>
            <a:endParaRPr lang="en-US" b="1" i="1" dirty="0" smtClean="0"/>
          </a:p>
          <a:p>
            <a:pPr>
              <a:buNone/>
            </a:pPr>
            <a:endParaRPr lang="en-US" b="1" i="1" dirty="0"/>
          </a:p>
          <a:p>
            <a:pPr>
              <a:buNone/>
            </a:pPr>
            <a:r>
              <a:rPr lang="en-US" b="1" i="1" dirty="0" smtClean="0"/>
              <a:t>	Chemical name: </a:t>
            </a:r>
            <a:r>
              <a:rPr lang="en-US" dirty="0" err="1" smtClean="0"/>
              <a:t>adenosylcobalamin</a:t>
            </a:r>
            <a:r>
              <a:rPr lang="en-US" dirty="0" smtClean="0"/>
              <a:t> and </a:t>
            </a:r>
            <a:r>
              <a:rPr lang="en-US" dirty="0" err="1" smtClean="0"/>
              <a:t>methylcobalamin</a:t>
            </a:r>
            <a:r>
              <a:rPr lang="en-US" dirty="0" smtClean="0"/>
              <a:t> are active coenzyme forms, </a:t>
            </a:r>
            <a:r>
              <a:rPr lang="en-US" dirty="0" err="1" smtClean="0"/>
              <a:t>hydroxycobalamin</a:t>
            </a:r>
            <a:r>
              <a:rPr lang="en-US" dirty="0" smtClean="0"/>
              <a:t>, </a:t>
            </a:r>
            <a:r>
              <a:rPr lang="en-US" dirty="0" err="1" smtClean="0"/>
              <a:t>cyanocobalamin</a:t>
            </a:r>
            <a:r>
              <a:rPr lang="en-US" dirty="0" smtClean="0"/>
              <a:t> synthetic form that can be converted to the active coenzyme</a:t>
            </a:r>
            <a:endParaRPr lang="en-US" b="1" i="1" dirty="0" smtClean="0"/>
          </a:p>
          <a:p>
            <a:pPr>
              <a:buNone/>
            </a:pPr>
            <a:r>
              <a:rPr lang="en-US" b="1" i="1" dirty="0" smtClean="0"/>
              <a:t>	Food source: </a:t>
            </a:r>
            <a:r>
              <a:rPr lang="en-US" dirty="0" smtClean="0"/>
              <a:t>animal products</a:t>
            </a:r>
            <a:endParaRPr lang="en-US" b="1" i="1" dirty="0" smtClean="0"/>
          </a:p>
          <a:p>
            <a:pPr>
              <a:buNone/>
            </a:pPr>
            <a:r>
              <a:rPr lang="en-US" b="1" i="1" dirty="0" smtClean="0"/>
              <a:t>	Properties:</a:t>
            </a:r>
            <a:r>
              <a:rPr lang="en-US" dirty="0" smtClean="0"/>
              <a:t> stable to heat but it is sensitive to light and oxygen</a:t>
            </a:r>
            <a:endParaRPr lang="en-US" b="1" i="1" dirty="0" smtClean="0"/>
          </a:p>
          <a:p>
            <a:pPr>
              <a:buNone/>
            </a:pPr>
            <a:r>
              <a:rPr lang="en-US" b="1" i="1" dirty="0" smtClean="0"/>
              <a:t>	Action and uses:</a:t>
            </a:r>
            <a:endParaRPr lang="en-US" dirty="0" smtClean="0"/>
          </a:p>
          <a:p>
            <a:r>
              <a:rPr lang="en-US" dirty="0" smtClean="0"/>
              <a:t>Involved in the cellular metabolism of carbohydrate, protein and fat</a:t>
            </a:r>
          </a:p>
          <a:p>
            <a:r>
              <a:rPr lang="en-US" dirty="0" smtClean="0"/>
              <a:t>Also involved in the production of blood cells in the bone marrow, nerve sheaths and protein</a:t>
            </a:r>
          </a:p>
          <a:p>
            <a:endParaRPr lang="en-US" dirty="0" smtClean="0"/>
          </a:p>
        </p:txBody>
      </p:sp>
      <p:pic>
        <p:nvPicPr>
          <p:cNvPr id="4" name="Picture 3"/>
          <p:cNvPicPr/>
          <p:nvPr/>
        </p:nvPicPr>
        <p:blipFill>
          <a:blip r:embed="rId2"/>
          <a:srcRect/>
          <a:stretch>
            <a:fillRect/>
          </a:stretch>
        </p:blipFill>
        <p:spPr bwMode="auto">
          <a:xfrm>
            <a:off x="609600" y="990600"/>
            <a:ext cx="4114800" cy="28956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l"/>
            <a:r>
              <a:rPr lang="en-US" dirty="0" smtClean="0"/>
              <a:t>VITAMIN C</a:t>
            </a:r>
            <a:endParaRPr lang="en-US" dirty="0"/>
          </a:p>
        </p:txBody>
      </p:sp>
      <p:sp>
        <p:nvSpPr>
          <p:cNvPr id="3" name="Content Placeholder 2"/>
          <p:cNvSpPr>
            <a:spLocks noGrp="1"/>
          </p:cNvSpPr>
          <p:nvPr>
            <p:ph idx="1"/>
          </p:nvPr>
        </p:nvSpPr>
        <p:spPr>
          <a:xfrm>
            <a:off x="457200" y="1066800"/>
            <a:ext cx="8229600" cy="5059363"/>
          </a:xfrm>
        </p:spPr>
        <p:txBody>
          <a:bodyPr>
            <a:normAutofit fontScale="62500" lnSpcReduction="20000"/>
          </a:bodyPr>
          <a:lstStyle/>
          <a:p>
            <a:endParaRPr lang="en-US" dirty="0" smtClean="0"/>
          </a:p>
          <a:p>
            <a:endParaRPr lang="en-US" dirty="0"/>
          </a:p>
          <a:p>
            <a:pPr>
              <a:buNone/>
            </a:pPr>
            <a:endParaRPr lang="en-US" dirty="0" smtClean="0"/>
          </a:p>
          <a:p>
            <a:endParaRPr lang="en-US" b="1" i="1" dirty="0" smtClean="0"/>
          </a:p>
          <a:p>
            <a:pPr>
              <a:buNone/>
            </a:pPr>
            <a:r>
              <a:rPr lang="en-US" b="1" i="1" dirty="0" smtClean="0"/>
              <a:t>					ascorbic acid</a:t>
            </a:r>
            <a:endParaRPr lang="en-US" b="1" i="1" dirty="0"/>
          </a:p>
          <a:p>
            <a:endParaRPr lang="en-US" b="1" i="1" dirty="0" smtClean="0"/>
          </a:p>
          <a:p>
            <a:r>
              <a:rPr lang="en-US" b="1" i="1" dirty="0" smtClean="0"/>
              <a:t>Food sources: </a:t>
            </a:r>
            <a:r>
              <a:rPr lang="en-US" dirty="0" smtClean="0"/>
              <a:t>many fruits and vegetables</a:t>
            </a:r>
            <a:endParaRPr lang="en-US" b="1" i="1" dirty="0" smtClean="0"/>
          </a:p>
          <a:p>
            <a:r>
              <a:rPr lang="en-US" b="1" i="1" dirty="0" smtClean="0"/>
              <a:t>Properties: </a:t>
            </a:r>
            <a:r>
              <a:rPr lang="en-US" dirty="0" smtClean="0"/>
              <a:t>can be partially or completely destroyed by overcooking or long periods of storage as it is sensitive to heat, light and oxygen</a:t>
            </a:r>
            <a:endParaRPr lang="en-US" b="1" i="1" dirty="0" smtClean="0"/>
          </a:p>
          <a:p>
            <a:r>
              <a:rPr lang="en-US" b="1" i="1" dirty="0" smtClean="0"/>
              <a:t>Action and uses</a:t>
            </a:r>
          </a:p>
          <a:p>
            <a:r>
              <a:rPr lang="en-US" dirty="0" smtClean="0"/>
              <a:t>Vital for the production of collagen</a:t>
            </a:r>
          </a:p>
          <a:p>
            <a:r>
              <a:rPr lang="en-US" dirty="0" smtClean="0"/>
              <a:t>Necessary for the synthesis of bile acids</a:t>
            </a:r>
          </a:p>
          <a:p>
            <a:r>
              <a:rPr lang="en-US" dirty="0" smtClean="0"/>
              <a:t>Maintains skin elasticity, aids iron absorption and improves resistance to infection</a:t>
            </a:r>
          </a:p>
          <a:p>
            <a:r>
              <a:rPr lang="en-US" dirty="0" smtClean="0"/>
              <a:t>Essential for conversion of folic acid to </a:t>
            </a:r>
            <a:r>
              <a:rPr lang="en-US" dirty="0" err="1" smtClean="0"/>
              <a:t>folinic</a:t>
            </a:r>
            <a:r>
              <a:rPr lang="en-US" dirty="0" smtClean="0"/>
              <a:t> acid</a:t>
            </a:r>
          </a:p>
          <a:p>
            <a:r>
              <a:rPr lang="en-US" dirty="0" smtClean="0"/>
              <a:t>Influences  the formation  of </a:t>
            </a:r>
            <a:r>
              <a:rPr lang="en-US" dirty="0" err="1" smtClean="0"/>
              <a:t>haemoglobin</a:t>
            </a:r>
            <a:r>
              <a:rPr lang="en-US" dirty="0" smtClean="0"/>
              <a:t> and maturation of erythrocyte</a:t>
            </a:r>
            <a:endParaRPr lang="en-US" dirty="0"/>
          </a:p>
        </p:txBody>
      </p:sp>
      <p:pic>
        <p:nvPicPr>
          <p:cNvPr id="4" name="Picture 3"/>
          <p:cNvPicPr/>
          <p:nvPr/>
        </p:nvPicPr>
        <p:blipFill>
          <a:blip r:embed="rId2"/>
          <a:srcRect/>
          <a:stretch>
            <a:fillRect/>
          </a:stretch>
        </p:blipFill>
        <p:spPr bwMode="auto">
          <a:xfrm>
            <a:off x="990600" y="1295400"/>
            <a:ext cx="2286000" cy="13716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PURINES AND PYRIMIDINES</a:t>
            </a:r>
            <a:endParaRPr lang="en-US" dirty="0"/>
          </a:p>
        </p:txBody>
      </p:sp>
      <p:sp>
        <p:nvSpPr>
          <p:cNvPr id="3" name="Subtitle 2"/>
          <p:cNvSpPr>
            <a:spLocks noGrp="1"/>
          </p:cNvSpPr>
          <p:nvPr>
            <p:ph type="subTitle" idx="1"/>
          </p:nvPr>
        </p:nvSpPr>
        <p:spPr>
          <a:xfrm>
            <a:off x="1371600" y="3886200"/>
            <a:ext cx="6400800" cy="838200"/>
          </a:xfrm>
        </p:spPr>
        <p:txBody>
          <a:bodyPr/>
          <a:lstStyle/>
          <a:p>
            <a:r>
              <a:rPr lang="en-US" dirty="0" smtClean="0"/>
              <a:t>OKPAKO, </a:t>
            </a:r>
            <a:r>
              <a:rPr lang="en-US" dirty="0" err="1" smtClean="0"/>
              <a:t>Eseoghene</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92162"/>
          </a:xfrm>
        </p:spPr>
        <p:txBody>
          <a:bodyPr/>
          <a:lstStyle/>
          <a:p>
            <a:pPr algn="l"/>
            <a:r>
              <a:rPr lang="en-US" dirty="0" smtClean="0"/>
              <a:t>INTRODUCTION</a:t>
            </a:r>
            <a:endParaRPr lang="en-US" dirty="0"/>
          </a:p>
        </p:txBody>
      </p:sp>
      <p:sp>
        <p:nvSpPr>
          <p:cNvPr id="5" name="Content Placeholder 4"/>
          <p:cNvSpPr>
            <a:spLocks noGrp="1"/>
          </p:cNvSpPr>
          <p:nvPr>
            <p:ph idx="1"/>
          </p:nvPr>
        </p:nvSpPr>
        <p:spPr>
          <a:xfrm>
            <a:off x="457200" y="1066800"/>
            <a:ext cx="8229600" cy="5638800"/>
          </a:xfrm>
        </p:spPr>
        <p:txBody>
          <a:bodyPr>
            <a:normAutofit lnSpcReduction="10000"/>
          </a:bodyPr>
          <a:lstStyle/>
          <a:p>
            <a:r>
              <a:rPr lang="en-US" dirty="0" smtClean="0"/>
              <a:t>A </a:t>
            </a:r>
            <a:r>
              <a:rPr lang="en-US" b="1" dirty="0" err="1" smtClean="0"/>
              <a:t>purine</a:t>
            </a:r>
            <a:r>
              <a:rPr lang="en-US" dirty="0" smtClean="0"/>
              <a:t> is an heterocyclic aromatic organic  compound. It consists of a </a:t>
            </a:r>
            <a:r>
              <a:rPr lang="en-US" b="1" dirty="0" err="1" smtClean="0"/>
              <a:t>pyrimidine</a:t>
            </a:r>
            <a:r>
              <a:rPr lang="en-US" dirty="0" smtClean="0"/>
              <a:t> fused to an </a:t>
            </a:r>
            <a:r>
              <a:rPr lang="en-US" dirty="0" err="1" smtClean="0"/>
              <a:t>imidazole</a:t>
            </a:r>
            <a:r>
              <a:rPr lang="en-US" dirty="0" smtClean="0"/>
              <a:t> ring.</a:t>
            </a:r>
          </a:p>
          <a:p>
            <a:r>
              <a:rPr lang="en-US" dirty="0" err="1" smtClean="0"/>
              <a:t>Purines</a:t>
            </a:r>
            <a:r>
              <a:rPr lang="en-US" dirty="0" smtClean="0"/>
              <a:t> and </a:t>
            </a:r>
            <a:r>
              <a:rPr lang="en-US" dirty="0" err="1" smtClean="0"/>
              <a:t>pyrimidines</a:t>
            </a:r>
            <a:r>
              <a:rPr lang="en-US" dirty="0" smtClean="0"/>
              <a:t> make up the two groups of nitrogenous bases including the 2 groups of nucleotide bases</a:t>
            </a:r>
          </a:p>
          <a:p>
            <a:r>
              <a:rPr lang="en-US" dirty="0" smtClean="0"/>
              <a:t>Two of the four </a:t>
            </a:r>
            <a:r>
              <a:rPr lang="en-US" dirty="0" err="1" smtClean="0"/>
              <a:t>deoxyribonucleotides</a:t>
            </a:r>
            <a:r>
              <a:rPr lang="en-US" dirty="0" smtClean="0"/>
              <a:t> and </a:t>
            </a:r>
            <a:r>
              <a:rPr lang="en-US" dirty="0" err="1" smtClean="0"/>
              <a:t>ribonucleotides</a:t>
            </a:r>
            <a:r>
              <a:rPr lang="en-US" dirty="0" smtClean="0"/>
              <a:t>, th</a:t>
            </a:r>
            <a:r>
              <a:rPr lang="en-US" dirty="0" smtClean="0"/>
              <a:t>e respective building blocks of RNA and DNA are </a:t>
            </a:r>
            <a:r>
              <a:rPr lang="en-US" dirty="0" err="1" smtClean="0"/>
              <a:t>purines</a:t>
            </a:r>
            <a:endParaRPr lang="en-US" dirty="0" smtClean="0"/>
          </a:p>
          <a:p>
            <a:endParaRPr lang="en-US" dirty="0" smtClean="0"/>
          </a:p>
          <a:p>
            <a:pPr>
              <a:buNone/>
            </a:pPr>
            <a:r>
              <a:rPr lang="en-US" dirty="0" smtClean="0"/>
              <a:t> 					</a:t>
            </a:r>
            <a:r>
              <a:rPr lang="en-US" dirty="0" err="1" smtClean="0"/>
              <a:t>purine</a:t>
            </a:r>
            <a:r>
              <a:rPr lang="en-US" dirty="0" smtClean="0"/>
              <a:t> nucleus</a:t>
            </a:r>
          </a:p>
          <a:p>
            <a:pPr>
              <a:buNone/>
            </a:pPr>
            <a:endParaRPr lang="en-US" dirty="0"/>
          </a:p>
        </p:txBody>
      </p:sp>
      <p:pic>
        <p:nvPicPr>
          <p:cNvPr id="6" name="Picture 5" descr="C:\Users\ebenezer\Downloads\Purine_files\150px-Purin_num2.png"/>
          <p:cNvPicPr/>
          <p:nvPr/>
        </p:nvPicPr>
        <p:blipFill>
          <a:blip r:embed="rId2"/>
          <a:srcRect/>
          <a:stretch>
            <a:fillRect/>
          </a:stretch>
        </p:blipFill>
        <p:spPr bwMode="auto">
          <a:xfrm>
            <a:off x="838200" y="5257800"/>
            <a:ext cx="2286000" cy="14478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l"/>
            <a:r>
              <a:rPr lang="en-US" dirty="0" smtClean="0"/>
              <a:t>Definition of terms</a:t>
            </a:r>
            <a:endParaRPr lang="en-US" dirty="0"/>
          </a:p>
        </p:txBody>
      </p:sp>
      <p:sp>
        <p:nvSpPr>
          <p:cNvPr id="3" name="Content Placeholder 2"/>
          <p:cNvSpPr>
            <a:spLocks noGrp="1"/>
          </p:cNvSpPr>
          <p:nvPr>
            <p:ph idx="1"/>
          </p:nvPr>
        </p:nvSpPr>
        <p:spPr>
          <a:xfrm>
            <a:off x="457200" y="1066800"/>
            <a:ext cx="8229600" cy="5059363"/>
          </a:xfrm>
        </p:spPr>
        <p:txBody>
          <a:bodyPr>
            <a:normAutofit fontScale="92500" lnSpcReduction="10000"/>
          </a:bodyPr>
          <a:lstStyle/>
          <a:p>
            <a:r>
              <a:rPr lang="en-US" dirty="0" smtClean="0"/>
              <a:t>a sugar either a ribose or </a:t>
            </a:r>
            <a:r>
              <a:rPr lang="en-US" dirty="0" err="1" smtClean="0"/>
              <a:t>deoxyribose</a:t>
            </a:r>
            <a:r>
              <a:rPr lang="en-US" dirty="0" smtClean="0"/>
              <a:t>  + nitrogen base = </a:t>
            </a:r>
            <a:r>
              <a:rPr lang="en-US" b="1" dirty="0" smtClean="0"/>
              <a:t>nucleoside</a:t>
            </a:r>
            <a:r>
              <a:rPr lang="en-US" dirty="0" smtClean="0"/>
              <a:t>. The </a:t>
            </a:r>
            <a:r>
              <a:rPr lang="en-US" dirty="0" err="1" smtClean="0"/>
              <a:t>purine</a:t>
            </a:r>
            <a:r>
              <a:rPr lang="en-US" dirty="0" smtClean="0"/>
              <a:t> nucleosides end in ” –sine”  and the names of </a:t>
            </a:r>
            <a:r>
              <a:rPr lang="en-US" dirty="0" err="1" smtClean="0"/>
              <a:t>pyrimidine</a:t>
            </a:r>
            <a:r>
              <a:rPr lang="en-US" dirty="0" smtClean="0"/>
              <a:t> nucleosides end in  “</a:t>
            </a:r>
            <a:r>
              <a:rPr lang="en-US" dirty="0" smtClean="0"/>
              <a:t> </a:t>
            </a:r>
            <a:r>
              <a:rPr lang="en-US" dirty="0" smtClean="0"/>
              <a:t>– </a:t>
            </a:r>
            <a:r>
              <a:rPr lang="en-US" dirty="0" err="1" smtClean="0"/>
              <a:t>idine</a:t>
            </a:r>
            <a:r>
              <a:rPr lang="en-US" dirty="0" smtClean="0"/>
              <a:t>” </a:t>
            </a:r>
            <a:r>
              <a:rPr lang="en-US" dirty="0" err="1" smtClean="0"/>
              <a:t>e.g</a:t>
            </a:r>
            <a:r>
              <a:rPr lang="en-US" dirty="0" smtClean="0"/>
              <a:t> adenosine and </a:t>
            </a:r>
            <a:r>
              <a:rPr lang="en-US" dirty="0" err="1" smtClean="0"/>
              <a:t>thymidine</a:t>
            </a:r>
            <a:r>
              <a:rPr lang="en-US" dirty="0" smtClean="0"/>
              <a:t> respectively</a:t>
            </a:r>
          </a:p>
          <a:p>
            <a:r>
              <a:rPr lang="en-US" dirty="0" smtClean="0"/>
              <a:t> one or more phosphate + a sugar portion of a nucleoside = </a:t>
            </a:r>
            <a:r>
              <a:rPr lang="en-US" b="1" dirty="0" smtClean="0"/>
              <a:t>nucleotide. </a:t>
            </a:r>
            <a:r>
              <a:rPr lang="en-US" dirty="0" err="1" smtClean="0"/>
              <a:t>E.g</a:t>
            </a:r>
            <a:r>
              <a:rPr lang="en-US" dirty="0" smtClean="0"/>
              <a:t> AMP and ATP, (they are phosphoric acid esters of the former)</a:t>
            </a:r>
          </a:p>
          <a:p>
            <a:r>
              <a:rPr lang="en-US" b="1" dirty="0" smtClean="0"/>
              <a:t>Nucleic acids</a:t>
            </a:r>
            <a:r>
              <a:rPr lang="en-US" dirty="0" smtClean="0"/>
              <a:t> are polymeric nucleotides (</a:t>
            </a:r>
            <a:r>
              <a:rPr lang="en-US" dirty="0" err="1" smtClean="0"/>
              <a:t>polynucletides</a:t>
            </a:r>
            <a:r>
              <a:rPr lang="en-US" dirty="0" smtClean="0"/>
              <a:t>)</a:t>
            </a:r>
            <a:r>
              <a:rPr lang="en-US" dirty="0" smtClean="0"/>
              <a:t>	</a:t>
            </a:r>
            <a:endParaRPr lang="en-US" dirty="0" smtClean="0"/>
          </a:p>
          <a:p>
            <a:pPr>
              <a:buNone/>
            </a:pPr>
            <a:r>
              <a:rPr lang="en-US" dirty="0" smtClean="0"/>
              <a:t> </a:t>
            </a:r>
            <a:endParaRPr lang="en-US" b="1" i="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838200"/>
          </a:xfrm>
        </p:spPr>
        <p:txBody>
          <a:bodyPr>
            <a:normAutofit/>
          </a:bodyPr>
          <a:lstStyle/>
          <a:p>
            <a:pPr algn="l"/>
            <a:r>
              <a:rPr lang="en-US" sz="3200" dirty="0" smtClean="0"/>
              <a:t>PROPERTIES OF PURINES AND PYRIMIDINES</a:t>
            </a:r>
            <a:endParaRPr lang="en-US" sz="3200" dirty="0"/>
          </a:p>
        </p:txBody>
      </p:sp>
      <p:sp>
        <p:nvSpPr>
          <p:cNvPr id="3" name="Content Placeholder 2"/>
          <p:cNvSpPr>
            <a:spLocks noGrp="1"/>
          </p:cNvSpPr>
          <p:nvPr>
            <p:ph idx="1"/>
          </p:nvPr>
        </p:nvSpPr>
        <p:spPr>
          <a:xfrm>
            <a:off x="457200" y="990600"/>
            <a:ext cx="8229600" cy="5135563"/>
          </a:xfrm>
        </p:spPr>
        <p:txBody>
          <a:bodyPr>
            <a:normAutofit fontScale="85000" lnSpcReduction="20000"/>
          </a:bodyPr>
          <a:lstStyle/>
          <a:p>
            <a:pPr>
              <a:buNone/>
            </a:pPr>
            <a:r>
              <a:rPr lang="en-US" u="sng" dirty="0" smtClean="0"/>
              <a:t>PURINES</a:t>
            </a:r>
          </a:p>
          <a:p>
            <a:r>
              <a:rPr lang="en-US" dirty="0" smtClean="0"/>
              <a:t>They are weak acids  (</a:t>
            </a:r>
            <a:r>
              <a:rPr lang="en-US" dirty="0" err="1" smtClean="0"/>
              <a:t>pka</a:t>
            </a:r>
            <a:r>
              <a:rPr lang="en-US" dirty="0" smtClean="0"/>
              <a:t> 2.39)</a:t>
            </a:r>
          </a:p>
          <a:p>
            <a:r>
              <a:rPr lang="en-US" dirty="0" smtClean="0"/>
              <a:t>They are even a weaker base (</a:t>
            </a:r>
            <a:r>
              <a:rPr lang="en-US" dirty="0" err="1" smtClean="0"/>
              <a:t>pka</a:t>
            </a:r>
            <a:r>
              <a:rPr lang="en-US" dirty="0" smtClean="0"/>
              <a:t> 8.93)</a:t>
            </a:r>
          </a:p>
          <a:p>
            <a:r>
              <a:rPr lang="en-US" dirty="0" smtClean="0"/>
              <a:t>If dissolved in water the Ph will be halfway between these two values</a:t>
            </a:r>
          </a:p>
          <a:p>
            <a:r>
              <a:rPr lang="en-US" dirty="0" smtClean="0"/>
              <a:t>Molecular formula is C</a:t>
            </a:r>
            <a:r>
              <a:rPr lang="en-US" baseline="-25000" dirty="0" smtClean="0"/>
              <a:t>5</a:t>
            </a:r>
            <a:r>
              <a:rPr lang="en-US" dirty="0" smtClean="0"/>
              <a:t>H</a:t>
            </a:r>
            <a:r>
              <a:rPr lang="en-US" baseline="-25000" dirty="0" smtClean="0"/>
              <a:t>4</a:t>
            </a:r>
            <a:r>
              <a:rPr lang="en-US" dirty="0" smtClean="0"/>
              <a:t>N</a:t>
            </a:r>
            <a:r>
              <a:rPr lang="en-US" baseline="-25000" dirty="0" smtClean="0"/>
              <a:t>4</a:t>
            </a:r>
          </a:p>
          <a:p>
            <a:pPr>
              <a:buNone/>
            </a:pPr>
            <a:r>
              <a:rPr lang="en-US" u="sng" dirty="0" smtClean="0"/>
              <a:t>PYRIMIDINES</a:t>
            </a:r>
            <a:endParaRPr lang="en-US" dirty="0" smtClean="0"/>
          </a:p>
          <a:p>
            <a:r>
              <a:rPr lang="en-US" dirty="0" smtClean="0"/>
              <a:t>Smaller than </a:t>
            </a:r>
            <a:r>
              <a:rPr lang="en-US" dirty="0" err="1" smtClean="0"/>
              <a:t>purines</a:t>
            </a:r>
            <a:endParaRPr lang="en-US" dirty="0" smtClean="0"/>
          </a:p>
          <a:p>
            <a:r>
              <a:rPr lang="en-US" dirty="0" smtClean="0"/>
              <a:t>They are miscible with water</a:t>
            </a:r>
          </a:p>
          <a:p>
            <a:r>
              <a:rPr lang="en-US" dirty="0" smtClean="0"/>
              <a:t>They are weak acids</a:t>
            </a:r>
          </a:p>
          <a:p>
            <a:r>
              <a:rPr lang="en-US" dirty="0" smtClean="0"/>
              <a:t>It consists of 4 carbon atoms and 2 nitrogen atoms</a:t>
            </a:r>
          </a:p>
          <a:p>
            <a:r>
              <a:rPr lang="en-US" dirty="0" smtClean="0"/>
              <a:t>The molecular formula is C</a:t>
            </a:r>
            <a:r>
              <a:rPr lang="en-US" baseline="-25000" dirty="0" smtClean="0"/>
              <a:t>4</a:t>
            </a:r>
            <a:r>
              <a:rPr lang="en-US" dirty="0" smtClean="0"/>
              <a:t>H</a:t>
            </a:r>
            <a:r>
              <a:rPr lang="en-US" baseline="-25000" dirty="0" smtClean="0"/>
              <a:t>4</a:t>
            </a:r>
            <a:r>
              <a:rPr lang="en-US" dirty="0" smtClean="0"/>
              <a:t>N</a:t>
            </a:r>
            <a:r>
              <a:rPr lang="en-US" baseline="-25000" dirty="0" smtClean="0"/>
              <a:t>2</a:t>
            </a:r>
          </a:p>
          <a:p>
            <a:endParaRPr lang="en-US" baseline="-25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l"/>
            <a:r>
              <a:rPr lang="en-US" sz="3200" dirty="0" smtClean="0"/>
              <a:t>FUNCTIONS OF PURINES &amp; PYRIMIDINES</a:t>
            </a:r>
            <a:endParaRPr lang="en-US" sz="3200" dirty="0"/>
          </a:p>
        </p:txBody>
      </p:sp>
      <p:sp>
        <p:nvSpPr>
          <p:cNvPr id="3" name="Content Placeholder 2"/>
          <p:cNvSpPr>
            <a:spLocks noGrp="1"/>
          </p:cNvSpPr>
          <p:nvPr>
            <p:ph idx="1"/>
          </p:nvPr>
        </p:nvSpPr>
        <p:spPr>
          <a:xfrm>
            <a:off x="457200" y="990600"/>
            <a:ext cx="8229600" cy="5135563"/>
          </a:xfrm>
        </p:spPr>
        <p:txBody>
          <a:bodyPr/>
          <a:lstStyle/>
          <a:p>
            <a:r>
              <a:rPr lang="en-US" dirty="0" smtClean="0"/>
              <a:t>They are part of DNA &amp; RNA</a:t>
            </a:r>
          </a:p>
          <a:p>
            <a:r>
              <a:rPr lang="en-US" dirty="0" smtClean="0"/>
              <a:t>Cell </a:t>
            </a:r>
            <a:r>
              <a:rPr lang="en-US" dirty="0" err="1" smtClean="0"/>
              <a:t>signalling</a:t>
            </a:r>
            <a:endParaRPr lang="en-US" dirty="0" smtClean="0"/>
          </a:p>
          <a:p>
            <a:r>
              <a:rPr lang="en-US" dirty="0" smtClean="0"/>
              <a:t>Enzyme regulation</a:t>
            </a:r>
          </a:p>
          <a:p>
            <a:r>
              <a:rPr lang="en-US" dirty="0" smtClean="0"/>
              <a:t>Energy storage</a:t>
            </a:r>
          </a:p>
          <a:p>
            <a:r>
              <a:rPr lang="en-US" dirty="0" smtClean="0"/>
              <a:t>The molecules are used to make starch and proteins</a:t>
            </a:r>
          </a:p>
          <a:p>
            <a:r>
              <a:rPr lang="en-US" dirty="0" smtClean="0"/>
              <a:t>As drugs </a:t>
            </a:r>
            <a:r>
              <a:rPr lang="en-US" dirty="0" err="1" smtClean="0"/>
              <a:t>e.g</a:t>
            </a:r>
            <a:r>
              <a:rPr lang="en-US" dirty="0" smtClean="0"/>
              <a:t> barbiturates for </a:t>
            </a:r>
            <a:r>
              <a:rPr lang="en-US" dirty="0" err="1" smtClean="0"/>
              <a:t>purines</a:t>
            </a:r>
            <a:r>
              <a:rPr lang="en-US" dirty="0" smtClean="0"/>
              <a:t> and stimulants for </a:t>
            </a:r>
            <a:r>
              <a:rPr lang="en-US" dirty="0" err="1" smtClean="0"/>
              <a:t>pyrimidines</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r>
              <a:rPr lang="en-US" sz="3600" dirty="0" smtClean="0"/>
              <a:t>EXAMPLES OF PURINES AND PYRIMIDINES</a:t>
            </a:r>
            <a:endParaRPr lang="en-US" sz="3600" dirty="0"/>
          </a:p>
        </p:txBody>
      </p:sp>
      <p:sp>
        <p:nvSpPr>
          <p:cNvPr id="3" name="Text Placeholder 2"/>
          <p:cNvSpPr>
            <a:spLocks noGrp="1"/>
          </p:cNvSpPr>
          <p:nvPr>
            <p:ph type="body" idx="1"/>
          </p:nvPr>
        </p:nvSpPr>
        <p:spPr>
          <a:xfrm>
            <a:off x="457200" y="914401"/>
            <a:ext cx="4040188" cy="609600"/>
          </a:xfrm>
        </p:spPr>
        <p:txBody>
          <a:bodyPr/>
          <a:lstStyle/>
          <a:p>
            <a:r>
              <a:rPr lang="en-US" dirty="0" smtClean="0"/>
              <a:t>PURINES</a:t>
            </a:r>
            <a:endParaRPr lang="en-US" dirty="0"/>
          </a:p>
        </p:txBody>
      </p:sp>
      <p:sp>
        <p:nvSpPr>
          <p:cNvPr id="5" name="Text Placeholder 4"/>
          <p:cNvSpPr>
            <a:spLocks noGrp="1"/>
          </p:cNvSpPr>
          <p:nvPr>
            <p:ph type="body" sz="quarter" idx="3"/>
          </p:nvPr>
        </p:nvSpPr>
        <p:spPr>
          <a:xfrm>
            <a:off x="4645025" y="914401"/>
            <a:ext cx="4041775" cy="609600"/>
          </a:xfrm>
        </p:spPr>
        <p:txBody>
          <a:bodyPr/>
          <a:lstStyle/>
          <a:p>
            <a:r>
              <a:rPr lang="en-US" dirty="0" smtClean="0"/>
              <a:t>	PYRIMIDINES</a:t>
            </a:r>
            <a:endParaRPr lang="en-US" dirty="0"/>
          </a:p>
        </p:txBody>
      </p:sp>
      <p:pic>
        <p:nvPicPr>
          <p:cNvPr id="7" name="Content Placeholder 6" descr="Purines.svg">
            <a:hlinkClick r:id="rId2"/>
          </p:cNvPr>
          <p:cNvPicPr>
            <a:picLocks noGrp="1"/>
          </p:cNvPicPr>
          <p:nvPr>
            <p:ph sz="half" idx="2"/>
          </p:nvPr>
        </p:nvPicPr>
        <p:blipFill>
          <a:blip r:embed="rId3"/>
          <a:srcRect/>
          <a:stretch>
            <a:fillRect/>
          </a:stretch>
        </p:blipFill>
        <p:spPr bwMode="auto">
          <a:xfrm>
            <a:off x="0" y="2362200"/>
            <a:ext cx="4724400" cy="3429000"/>
          </a:xfrm>
          <a:prstGeom prst="rect">
            <a:avLst/>
          </a:prstGeom>
          <a:noFill/>
          <a:ln w="9525">
            <a:noFill/>
            <a:miter lim="800000"/>
            <a:headEnd/>
            <a:tailEnd/>
          </a:ln>
        </p:spPr>
      </p:pic>
      <p:sp>
        <p:nvSpPr>
          <p:cNvPr id="9" name="Content Placeholder 8"/>
          <p:cNvSpPr>
            <a:spLocks noGrp="1"/>
          </p:cNvSpPr>
          <p:nvPr>
            <p:ph sz="quarter" idx="4"/>
          </p:nvPr>
        </p:nvSpPr>
        <p:spPr>
          <a:xfrm>
            <a:off x="4800600" y="2590800"/>
            <a:ext cx="4343400" cy="4267200"/>
          </a:xfrm>
        </p:spPr>
        <p:txBody>
          <a:bodyPr/>
          <a:lstStyle/>
          <a:p>
            <a:pPr>
              <a:buNone/>
            </a:pPr>
            <a:endParaRPr lang="en-US" dirty="0"/>
          </a:p>
        </p:txBody>
      </p:sp>
      <p:pic>
        <p:nvPicPr>
          <p:cNvPr id="7171" name="Picture 3"/>
          <p:cNvPicPr>
            <a:picLocks noChangeAspect="1" noChangeArrowheads="1"/>
          </p:cNvPicPr>
          <p:nvPr/>
        </p:nvPicPr>
        <p:blipFill>
          <a:blip r:embed="rId4"/>
          <a:srcRect/>
          <a:stretch>
            <a:fillRect/>
          </a:stretch>
        </p:blipFill>
        <p:spPr bwMode="auto">
          <a:xfrm>
            <a:off x="4724400" y="2590800"/>
            <a:ext cx="4038600" cy="3657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639762"/>
          </a:xfrm>
        </p:spPr>
        <p:txBody>
          <a:bodyPr>
            <a:normAutofit fontScale="90000"/>
          </a:bodyPr>
          <a:lstStyle/>
          <a:p>
            <a:pPr algn="l"/>
            <a:r>
              <a:rPr lang="en-US" dirty="0" smtClean="0"/>
              <a:t>BIOSYNTHESIS OF PURINES</a:t>
            </a:r>
            <a:endParaRPr lang="en-US" dirty="0"/>
          </a:p>
        </p:txBody>
      </p:sp>
      <p:sp>
        <p:nvSpPr>
          <p:cNvPr id="8" name="Content Placeholder 7"/>
          <p:cNvSpPr>
            <a:spLocks noGrp="1"/>
          </p:cNvSpPr>
          <p:nvPr>
            <p:ph idx="1"/>
          </p:nvPr>
        </p:nvSpPr>
        <p:spPr>
          <a:xfrm>
            <a:off x="228600" y="914400"/>
            <a:ext cx="8686800" cy="5638800"/>
          </a:xfrm>
        </p:spPr>
        <p:txBody>
          <a:bodyPr>
            <a:normAutofit fontScale="62500" lnSpcReduction="20000"/>
          </a:bodyPr>
          <a:lstStyle/>
          <a:p>
            <a:r>
              <a:rPr lang="en-US" dirty="0" smtClean="0"/>
              <a:t>The major site is the liver</a:t>
            </a:r>
          </a:p>
          <a:p>
            <a:r>
              <a:rPr lang="en-US" dirty="0" smtClean="0"/>
              <a:t>It occurs via three pathways </a:t>
            </a:r>
            <a:r>
              <a:rPr lang="en-US" dirty="0" err="1" smtClean="0"/>
              <a:t>viz</a:t>
            </a:r>
            <a:r>
              <a:rPr lang="en-US" dirty="0" smtClean="0"/>
              <a:t>: </a:t>
            </a:r>
          </a:p>
          <a:p>
            <a:pPr marL="514350" indent="-514350">
              <a:buFont typeface="+mj-lt"/>
              <a:buAutoNum type="arabicPeriod"/>
            </a:pPr>
            <a:r>
              <a:rPr lang="en-US" dirty="0" smtClean="0"/>
              <a:t>Salvage</a:t>
            </a:r>
          </a:p>
          <a:p>
            <a:pPr marL="514350" indent="-514350">
              <a:buFont typeface="+mj-lt"/>
              <a:buAutoNum type="arabicPeriod"/>
            </a:pPr>
            <a:r>
              <a:rPr lang="en-US" dirty="0" smtClean="0"/>
              <a:t>De-novo synthesis</a:t>
            </a:r>
          </a:p>
          <a:p>
            <a:pPr marL="514350" indent="-514350">
              <a:buFont typeface="+mj-lt"/>
              <a:buAutoNum type="arabicPeriod"/>
            </a:pPr>
            <a:r>
              <a:rPr lang="en-US" dirty="0" smtClean="0"/>
              <a:t>Degradation</a:t>
            </a:r>
            <a:endParaRPr lang="en-US" dirty="0" smtClean="0"/>
          </a:p>
          <a:p>
            <a:pPr marL="514350" indent="-514350">
              <a:buFont typeface="+mj-lt"/>
              <a:buAutoNum type="arabicPeriod"/>
            </a:pPr>
            <a:endParaRPr lang="en-US" dirty="0" smtClean="0"/>
          </a:p>
          <a:p>
            <a:pPr marL="514350" indent="-514350">
              <a:buNone/>
            </a:pPr>
            <a:r>
              <a:rPr lang="en-US" u="sng" dirty="0" smtClean="0"/>
              <a:t>SALVAGE PATHWAY</a:t>
            </a:r>
            <a:endParaRPr lang="en-US" dirty="0" smtClean="0"/>
          </a:p>
          <a:p>
            <a:pPr marL="514350" indent="-514350"/>
            <a:r>
              <a:rPr lang="en-US" dirty="0" smtClean="0"/>
              <a:t>it converts free </a:t>
            </a:r>
            <a:r>
              <a:rPr lang="en-US" dirty="0" err="1" smtClean="0"/>
              <a:t>purine</a:t>
            </a:r>
            <a:r>
              <a:rPr lang="en-US" dirty="0" smtClean="0"/>
              <a:t> and </a:t>
            </a:r>
            <a:r>
              <a:rPr lang="en-US" dirty="0" err="1" smtClean="0"/>
              <a:t>pyrimidine</a:t>
            </a:r>
            <a:r>
              <a:rPr lang="en-US" dirty="0" smtClean="0"/>
              <a:t> bases into nucleotides (activated ribose (PRPP) + base= nucleotide)</a:t>
            </a:r>
          </a:p>
          <a:p>
            <a:pPr marL="514350" indent="-514350"/>
            <a:r>
              <a:rPr lang="en-US" dirty="0" smtClean="0"/>
              <a:t>Nucleosides and nucleotides of a cell are in continual influx </a:t>
            </a:r>
            <a:r>
              <a:rPr lang="en-US" dirty="0" err="1" smtClean="0"/>
              <a:t>e.g</a:t>
            </a:r>
            <a:r>
              <a:rPr lang="en-US" dirty="0" smtClean="0"/>
              <a:t> DNA &amp; RNA chains are being synthesized in the cell. Even if the overall DNA content of the cell is constant, small stretches are continually being repaired. Part of the repair process is the breakdown of one strand of the DNA double helix into nucleosides, nucleotides and free bases</a:t>
            </a:r>
          </a:p>
          <a:p>
            <a:pPr marL="514350" indent="-514350"/>
            <a:r>
              <a:rPr lang="en-US" dirty="0" smtClean="0"/>
              <a:t>The free bases and </a:t>
            </a:r>
            <a:r>
              <a:rPr lang="en-US" dirty="0" err="1" smtClean="0"/>
              <a:t>pyrimidines</a:t>
            </a:r>
            <a:r>
              <a:rPr lang="en-US" dirty="0" smtClean="0"/>
              <a:t> are converted back into nucleoside monomers to be incorporated into DNA</a:t>
            </a:r>
          </a:p>
          <a:p>
            <a:pPr marL="514350" indent="-514350"/>
            <a:r>
              <a:rPr lang="en-US" dirty="0" smtClean="0"/>
              <a:t>A common step in this pathway is reaction of free  bases with </a:t>
            </a:r>
            <a:r>
              <a:rPr lang="en-US" dirty="0" err="1" smtClean="0"/>
              <a:t>phosphoribosyl</a:t>
            </a:r>
            <a:r>
              <a:rPr lang="en-US" dirty="0" smtClean="0"/>
              <a:t> pyrophosphate (PRPP) to yield nucleotides. PRPP is the general activator of nitrogen ring compounds and is made by activation of ribose-5-phosphate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25962"/>
          </a:xfrm>
        </p:spPr>
        <p:txBody>
          <a:bodyPr/>
          <a:lstStyle/>
          <a:p>
            <a:endParaRPr lang="en-US" dirty="0"/>
          </a:p>
        </p:txBody>
      </p:sp>
      <p:sp>
        <p:nvSpPr>
          <p:cNvPr id="3" name="Content Placeholder 2"/>
          <p:cNvSpPr>
            <a:spLocks noGrp="1"/>
          </p:cNvSpPr>
          <p:nvPr>
            <p:ph idx="1"/>
          </p:nvPr>
        </p:nvSpPr>
        <p:spPr>
          <a:xfrm>
            <a:off x="381000" y="5181600"/>
            <a:ext cx="8305800" cy="1020763"/>
          </a:xfrm>
        </p:spPr>
        <p:txBody>
          <a:bodyPr>
            <a:normAutofit fontScale="85000" lnSpcReduction="10000"/>
          </a:bodyPr>
          <a:lstStyle/>
          <a:p>
            <a:r>
              <a:rPr lang="en-US" dirty="0" smtClean="0"/>
              <a:t>The salvage pathways are a major source of nucleotides  for synthesis of DNA, RNA and enzyme co-factors</a:t>
            </a:r>
            <a:endParaRPr lang="en-US" dirty="0"/>
          </a:p>
        </p:txBody>
      </p:sp>
      <p:pic>
        <p:nvPicPr>
          <p:cNvPr id="2050" name="Picture 2"/>
          <p:cNvPicPr>
            <a:picLocks noChangeAspect="1" noChangeArrowheads="1"/>
          </p:cNvPicPr>
          <p:nvPr/>
        </p:nvPicPr>
        <p:blipFill>
          <a:blip r:embed="rId2"/>
          <a:srcRect/>
          <a:stretch>
            <a:fillRect/>
          </a:stretch>
        </p:blipFill>
        <p:spPr bwMode="auto">
          <a:xfrm>
            <a:off x="152400" y="152400"/>
            <a:ext cx="8534400" cy="5029200"/>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pPr algn="l"/>
            <a:r>
              <a:rPr lang="en-US" sz="2800" u="sng" dirty="0" smtClean="0"/>
              <a:t>DE-NOVO SYNTHESIS</a:t>
            </a:r>
            <a:endParaRPr lang="en-US" sz="2800" u="sng" dirty="0"/>
          </a:p>
        </p:txBody>
      </p:sp>
      <p:sp>
        <p:nvSpPr>
          <p:cNvPr id="3" name="Content Placeholder 2"/>
          <p:cNvSpPr>
            <a:spLocks noGrp="1"/>
          </p:cNvSpPr>
          <p:nvPr>
            <p:ph idx="1"/>
          </p:nvPr>
        </p:nvSpPr>
        <p:spPr>
          <a:xfrm>
            <a:off x="457200" y="838200"/>
            <a:ext cx="8229600" cy="5562600"/>
          </a:xfrm>
        </p:spPr>
        <p:txBody>
          <a:bodyPr/>
          <a:lstStyle/>
          <a:p>
            <a:r>
              <a:rPr lang="en-US" dirty="0" smtClean="0"/>
              <a:t>Synthesis of the </a:t>
            </a:r>
            <a:r>
              <a:rPr lang="en-US" dirty="0" err="1" smtClean="0"/>
              <a:t>purine</a:t>
            </a:r>
            <a:r>
              <a:rPr lang="en-US" dirty="0" smtClean="0"/>
              <a:t> nucleotides begins with PRPP</a:t>
            </a:r>
            <a:endParaRPr lang="en-US" b="1" dirty="0" smtClean="0"/>
          </a:p>
          <a:p>
            <a:endParaRPr lang="en-US" dirty="0" smtClean="0"/>
          </a:p>
          <a:p>
            <a:endParaRPr lang="en-US" dirty="0" smtClean="0"/>
          </a:p>
          <a:p>
            <a:endParaRPr lang="en-US" dirty="0" smtClean="0"/>
          </a:p>
          <a:p>
            <a:endParaRPr lang="en-US" dirty="0" smtClean="0"/>
          </a:p>
          <a:p>
            <a:r>
              <a:rPr lang="en-US" dirty="0" smtClean="0"/>
              <a:t>and </a:t>
            </a:r>
            <a:r>
              <a:rPr lang="en-US" dirty="0" smtClean="0"/>
              <a:t>leads to the first fully formed nucleotide, </a:t>
            </a:r>
            <a:r>
              <a:rPr lang="en-US" b="1" dirty="0" smtClean="0"/>
              <a:t>inosine-5-monophosphate (IMP</a:t>
            </a:r>
            <a:r>
              <a:rPr lang="en-US" b="1" dirty="0" smtClean="0"/>
              <a:t>). </a:t>
            </a:r>
            <a:endParaRPr lang="en-US" b="1" dirty="0" smtClean="0"/>
          </a:p>
          <a:p>
            <a:r>
              <a:rPr lang="en-US" dirty="0" smtClean="0"/>
              <a:t>the </a:t>
            </a:r>
            <a:r>
              <a:rPr lang="en-US" dirty="0" err="1" smtClean="0"/>
              <a:t>purine</a:t>
            </a:r>
            <a:r>
              <a:rPr lang="en-US" dirty="0" smtClean="0"/>
              <a:t> base without the attached ribose moiety is known as </a:t>
            </a:r>
            <a:r>
              <a:rPr lang="en-US" b="1" dirty="0" smtClean="0"/>
              <a:t>hypoxanthine</a:t>
            </a:r>
            <a:endParaRPr lang="en-US" dirty="0"/>
          </a:p>
        </p:txBody>
      </p:sp>
      <p:pic>
        <p:nvPicPr>
          <p:cNvPr id="4" name="Picture 3" descr="Synthesis of 5-phosphoribosyl-1-pyrophosphate (PRPP)"/>
          <p:cNvPicPr/>
          <p:nvPr/>
        </p:nvPicPr>
        <p:blipFill>
          <a:blip r:embed="rId2"/>
          <a:srcRect/>
          <a:stretch>
            <a:fillRect/>
          </a:stretch>
        </p:blipFill>
        <p:spPr bwMode="auto">
          <a:xfrm>
            <a:off x="457200" y="1905000"/>
            <a:ext cx="7924800" cy="22098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ynthesis of purine nucleotides"/>
          <p:cNvPicPr/>
          <p:nvPr/>
        </p:nvPicPr>
        <p:blipFill>
          <a:blip r:embed="rId2"/>
          <a:srcRect/>
          <a:stretch>
            <a:fillRect/>
          </a:stretch>
        </p:blipFill>
        <p:spPr bwMode="auto">
          <a:xfrm>
            <a:off x="457200" y="304800"/>
            <a:ext cx="8458200" cy="60198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l"/>
            <a:r>
              <a:rPr lang="en-US" dirty="0" smtClean="0"/>
              <a:t>Requirements of De-novo synthesis</a:t>
            </a:r>
            <a:endParaRPr lang="en-US" dirty="0"/>
          </a:p>
        </p:txBody>
      </p:sp>
      <p:sp>
        <p:nvSpPr>
          <p:cNvPr id="3" name="Content Placeholder 2"/>
          <p:cNvSpPr>
            <a:spLocks noGrp="1"/>
          </p:cNvSpPr>
          <p:nvPr>
            <p:ph sz="half" idx="1"/>
          </p:nvPr>
        </p:nvSpPr>
        <p:spPr>
          <a:xfrm>
            <a:off x="457200" y="1219200"/>
            <a:ext cx="4038600" cy="4906963"/>
          </a:xfrm>
        </p:spPr>
        <p:txBody>
          <a:bodyPr>
            <a:normAutofit fontScale="77500" lnSpcReduction="20000"/>
          </a:bodyPr>
          <a:lstStyle/>
          <a:p>
            <a:pPr>
              <a:buNone/>
            </a:pPr>
            <a:endParaRPr lang="en-US" u="sng" dirty="0" smtClean="0"/>
          </a:p>
          <a:p>
            <a:pPr marL="514350" indent="-514350">
              <a:buFont typeface="+mj-lt"/>
              <a:buAutoNum type="arabicPeriod"/>
            </a:pPr>
            <a:r>
              <a:rPr lang="en-US" dirty="0" smtClean="0"/>
              <a:t>5 moles of ATP</a:t>
            </a:r>
          </a:p>
          <a:p>
            <a:pPr marL="514350" indent="-514350">
              <a:buFont typeface="+mj-lt"/>
              <a:buAutoNum type="arabicPeriod"/>
            </a:pPr>
            <a:r>
              <a:rPr lang="en-US" dirty="0" smtClean="0"/>
              <a:t>2 moles of glutamine</a:t>
            </a:r>
          </a:p>
          <a:p>
            <a:pPr marL="514350" indent="-514350">
              <a:buFont typeface="+mj-lt"/>
              <a:buAutoNum type="arabicPeriod"/>
            </a:pPr>
            <a:r>
              <a:rPr lang="en-US" dirty="0" smtClean="0"/>
              <a:t>I mole of </a:t>
            </a:r>
            <a:r>
              <a:rPr lang="en-US" dirty="0" err="1" smtClean="0"/>
              <a:t>glycine</a:t>
            </a:r>
            <a:endParaRPr lang="en-US" dirty="0" smtClean="0"/>
          </a:p>
          <a:p>
            <a:pPr marL="514350" indent="-514350">
              <a:buFont typeface="+mj-lt"/>
              <a:buAutoNum type="arabicPeriod"/>
            </a:pPr>
            <a:r>
              <a:rPr lang="en-US" dirty="0" smtClean="0"/>
              <a:t>1 mole of CO</a:t>
            </a:r>
            <a:r>
              <a:rPr lang="en-US" baseline="-25000" dirty="0" smtClean="0"/>
              <a:t>2</a:t>
            </a:r>
          </a:p>
          <a:p>
            <a:pPr marL="514350" indent="-514350">
              <a:buFont typeface="+mj-lt"/>
              <a:buAutoNum type="arabicPeriod"/>
            </a:pPr>
            <a:r>
              <a:rPr lang="en-US" dirty="0" smtClean="0"/>
              <a:t>1 mole of </a:t>
            </a:r>
            <a:r>
              <a:rPr lang="en-US" dirty="0" err="1" smtClean="0"/>
              <a:t>aspartate</a:t>
            </a:r>
            <a:endParaRPr lang="en-US" dirty="0" smtClean="0"/>
          </a:p>
          <a:p>
            <a:pPr marL="514350" indent="-514350">
              <a:buFont typeface="+mj-lt"/>
              <a:buAutoNum type="arabicPeriod"/>
            </a:pPr>
            <a:r>
              <a:rPr lang="en-US" dirty="0" smtClean="0"/>
              <a:t>2 moles of </a:t>
            </a:r>
            <a:r>
              <a:rPr lang="en-US" dirty="0" err="1" smtClean="0"/>
              <a:t>formate</a:t>
            </a:r>
            <a:r>
              <a:rPr lang="en-US" dirty="0" smtClean="0"/>
              <a:t> </a:t>
            </a:r>
          </a:p>
          <a:p>
            <a:pPr marL="514350" indent="-514350"/>
            <a:r>
              <a:rPr lang="en-US" dirty="0" err="1" smtClean="0"/>
              <a:t>Formyl</a:t>
            </a:r>
            <a:r>
              <a:rPr lang="en-US" dirty="0" smtClean="0"/>
              <a:t> moieties are carried on </a:t>
            </a:r>
            <a:r>
              <a:rPr lang="en-US" dirty="0" err="1" smtClean="0"/>
              <a:t>tetrahydrofolate</a:t>
            </a:r>
            <a:r>
              <a:rPr lang="en-US" dirty="0" smtClean="0"/>
              <a:t>, THF</a:t>
            </a:r>
          </a:p>
          <a:p>
            <a:pPr marL="514350" indent="-514350"/>
            <a:r>
              <a:rPr lang="en-US" dirty="0" smtClean="0"/>
              <a:t>The </a:t>
            </a:r>
            <a:r>
              <a:rPr lang="en-US" dirty="0" err="1" smtClean="0"/>
              <a:t>purine</a:t>
            </a:r>
            <a:r>
              <a:rPr lang="en-US" dirty="0" smtClean="0"/>
              <a:t> base is built upon the ribose by several </a:t>
            </a:r>
            <a:r>
              <a:rPr lang="en-US" dirty="0" err="1" smtClean="0"/>
              <a:t>amidotransferase</a:t>
            </a:r>
            <a:r>
              <a:rPr lang="en-US" dirty="0" smtClean="0"/>
              <a:t> and </a:t>
            </a:r>
            <a:r>
              <a:rPr lang="en-US" dirty="0" err="1" smtClean="0"/>
              <a:t>transformylation</a:t>
            </a:r>
            <a:r>
              <a:rPr lang="en-US" dirty="0" smtClean="0"/>
              <a:t> reactions using the requirements </a:t>
            </a:r>
            <a:endParaRPr lang="en-US" dirty="0"/>
          </a:p>
        </p:txBody>
      </p:sp>
      <p:pic>
        <p:nvPicPr>
          <p:cNvPr id="5" name="Picture 2"/>
          <p:cNvPicPr>
            <a:picLocks noGrp="1" noChangeAspect="1" noChangeArrowheads="1"/>
          </p:cNvPicPr>
          <p:nvPr>
            <p:ph sz="half" idx="2"/>
          </p:nvPr>
        </p:nvPicPr>
        <p:blipFill>
          <a:blip r:embed="rId2"/>
          <a:stretch>
            <a:fillRect/>
          </a:stretch>
        </p:blipFill>
        <p:spPr bwMode="auto">
          <a:xfrm>
            <a:off x="4419600" y="1219200"/>
            <a:ext cx="4495800" cy="4343400"/>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pPr algn="just"/>
            <a:r>
              <a:rPr lang="en-US" sz="2800" dirty="0" smtClean="0"/>
              <a:t>IMP represents a branch point for </a:t>
            </a:r>
            <a:r>
              <a:rPr lang="en-US" sz="2800" dirty="0" err="1" smtClean="0"/>
              <a:t>purine</a:t>
            </a:r>
            <a:r>
              <a:rPr lang="en-US" sz="2800" dirty="0" smtClean="0"/>
              <a:t> biosynthesis, because it can be converted into either AMP or GMP through two distinct reaction pathways</a:t>
            </a:r>
            <a:endParaRPr lang="en-US" sz="2800" dirty="0"/>
          </a:p>
        </p:txBody>
      </p:sp>
      <p:pic>
        <p:nvPicPr>
          <p:cNvPr id="9" name="Content Placeholder 6"/>
          <p:cNvPicPr>
            <a:picLocks noGrp="1"/>
          </p:cNvPicPr>
          <p:nvPr>
            <p:ph idx="1"/>
          </p:nvPr>
        </p:nvPicPr>
        <p:blipFill>
          <a:blip r:embed="rId2"/>
          <a:srcRect/>
          <a:stretch>
            <a:fillRect/>
          </a:stretch>
        </p:blipFill>
        <p:spPr bwMode="auto">
          <a:xfrm>
            <a:off x="381000" y="1447800"/>
            <a:ext cx="8382000" cy="51816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2743200"/>
          </a:xfrm>
        </p:spPr>
        <p:txBody>
          <a:bodyPr>
            <a:normAutofit fontScale="90000"/>
          </a:bodyPr>
          <a:lstStyle/>
          <a:p>
            <a:pPr algn="l"/>
            <a:r>
              <a:rPr lang="en-US" sz="2400" u="sng" dirty="0" smtClean="0"/>
              <a:t/>
            </a:r>
            <a:br>
              <a:rPr lang="en-US" sz="2400" u="sng" dirty="0" smtClean="0"/>
            </a:br>
            <a:r>
              <a:rPr lang="en-US" sz="2400" u="sng" dirty="0" smtClean="0"/>
              <a:t/>
            </a:r>
            <a:br>
              <a:rPr lang="en-US" sz="2400" u="sng" dirty="0" smtClean="0"/>
            </a:br>
            <a:r>
              <a:rPr lang="en-US" sz="2400" u="sng" dirty="0" smtClean="0"/>
              <a:t>DEGRADATION</a:t>
            </a:r>
            <a:br>
              <a:rPr lang="en-US" sz="2400" u="sng" dirty="0" smtClean="0"/>
            </a:br>
            <a:r>
              <a:rPr lang="en-US" sz="2400" dirty="0" smtClean="0"/>
              <a:t>the </a:t>
            </a:r>
            <a:r>
              <a:rPr lang="en-US" sz="2400" dirty="0" err="1" smtClean="0"/>
              <a:t>purines</a:t>
            </a:r>
            <a:r>
              <a:rPr lang="en-US" sz="2400" dirty="0" smtClean="0"/>
              <a:t> can be degraded to the </a:t>
            </a:r>
            <a:r>
              <a:rPr lang="en-US" sz="2400" dirty="0" err="1" smtClean="0"/>
              <a:t>oxidised</a:t>
            </a:r>
            <a:r>
              <a:rPr lang="en-US" sz="2400" dirty="0" smtClean="0"/>
              <a:t> ring compound, </a:t>
            </a:r>
            <a:r>
              <a:rPr lang="en-US" sz="2400" b="1" dirty="0" smtClean="0"/>
              <a:t>uric acid  </a:t>
            </a:r>
            <a:br>
              <a:rPr lang="en-US" sz="2400" b="1" dirty="0" smtClean="0"/>
            </a:br>
            <a:r>
              <a:rPr lang="en-US" sz="2400" b="1" dirty="0" smtClean="0"/>
              <a:t>					</a:t>
            </a:r>
            <a:br>
              <a:rPr lang="en-US" sz="2400" b="1" dirty="0" smtClean="0"/>
            </a:br>
            <a:r>
              <a:rPr lang="en-US" sz="2400" b="1" dirty="0" smtClean="0"/>
              <a:t>	</a:t>
            </a:r>
            <a:r>
              <a:rPr lang="en-US" sz="2400" b="1" dirty="0" smtClean="0"/>
              <a:t>				uric acid</a:t>
            </a:r>
            <a:br>
              <a:rPr lang="en-US" sz="2400" b="1" dirty="0" smtClean="0"/>
            </a:br>
            <a:endParaRPr lang="en-US" sz="2400" b="1" u="sng" dirty="0"/>
          </a:p>
        </p:txBody>
      </p:sp>
      <p:sp>
        <p:nvSpPr>
          <p:cNvPr id="3" name="Content Placeholder 2"/>
          <p:cNvSpPr>
            <a:spLocks noGrp="1"/>
          </p:cNvSpPr>
          <p:nvPr>
            <p:ph idx="1"/>
          </p:nvPr>
        </p:nvSpPr>
        <p:spPr>
          <a:xfrm>
            <a:off x="457200" y="2133600"/>
            <a:ext cx="8229600" cy="3992563"/>
          </a:xfrm>
        </p:spPr>
        <p:txBody>
          <a:bodyPr/>
          <a:lstStyle/>
          <a:p>
            <a:endParaRPr lang="en-US" dirty="0" smtClean="0"/>
          </a:p>
          <a:p>
            <a:endParaRPr lang="en-US" dirty="0" smtClean="0"/>
          </a:p>
          <a:p>
            <a:endParaRPr lang="en-US" dirty="0"/>
          </a:p>
        </p:txBody>
      </p:sp>
      <p:pic>
        <p:nvPicPr>
          <p:cNvPr id="4" name="Picture 2"/>
          <p:cNvPicPr>
            <a:picLocks noChangeAspect="1" noChangeArrowheads="1"/>
          </p:cNvPicPr>
          <p:nvPr/>
        </p:nvPicPr>
        <p:blipFill>
          <a:blip r:embed="rId2"/>
          <a:srcRect/>
          <a:stretch>
            <a:fillRect/>
          </a:stretch>
        </p:blipFill>
        <p:spPr bwMode="auto">
          <a:xfrm>
            <a:off x="457200" y="3200400"/>
            <a:ext cx="8229600" cy="3429000"/>
          </a:xfrm>
          <a:prstGeom prst="rect">
            <a:avLst/>
          </a:prstGeom>
          <a:noFill/>
          <a:ln w="9525">
            <a:noFill/>
            <a:miter lim="800000"/>
            <a:headEnd/>
            <a:tailEnd/>
          </a:ln>
          <a:effectLst/>
        </p:spPr>
      </p:pic>
      <p:pic>
        <p:nvPicPr>
          <p:cNvPr id="5122" name="Picture 2"/>
          <p:cNvPicPr>
            <a:picLocks noChangeAspect="1" noChangeArrowheads="1"/>
          </p:cNvPicPr>
          <p:nvPr/>
        </p:nvPicPr>
        <p:blipFill>
          <a:blip r:embed="rId3" cstate="print"/>
          <a:srcRect/>
          <a:stretch>
            <a:fillRect/>
          </a:stretch>
        </p:blipFill>
        <p:spPr bwMode="auto">
          <a:xfrm>
            <a:off x="2209800" y="1143000"/>
            <a:ext cx="2057401" cy="1066800"/>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l"/>
            <a:r>
              <a:rPr lang="en-US" dirty="0" smtClean="0"/>
              <a:t>BIOSYNTHESIS OF PYRIMIDINES</a:t>
            </a:r>
            <a:endParaRPr lang="en-US" dirty="0"/>
          </a:p>
        </p:txBody>
      </p:sp>
      <p:sp>
        <p:nvSpPr>
          <p:cNvPr id="3" name="Content Placeholder 2"/>
          <p:cNvSpPr>
            <a:spLocks noGrp="1"/>
          </p:cNvSpPr>
          <p:nvPr>
            <p:ph idx="1"/>
          </p:nvPr>
        </p:nvSpPr>
        <p:spPr>
          <a:xfrm>
            <a:off x="381000" y="990600"/>
            <a:ext cx="8534400" cy="5562600"/>
          </a:xfrm>
        </p:spPr>
        <p:txBody>
          <a:bodyPr>
            <a:normAutofit fontScale="85000" lnSpcReduction="10000"/>
          </a:bodyPr>
          <a:lstStyle/>
          <a:p>
            <a:r>
              <a:rPr lang="en-US" dirty="0" smtClean="0"/>
              <a:t>The major site is the </a:t>
            </a:r>
            <a:r>
              <a:rPr lang="en-US" dirty="0" err="1" smtClean="0"/>
              <a:t>cytosol</a:t>
            </a:r>
            <a:r>
              <a:rPr lang="en-US" dirty="0" smtClean="0"/>
              <a:t> and mitochondria</a:t>
            </a:r>
            <a:endParaRPr lang="en-US" dirty="0" smtClean="0"/>
          </a:p>
          <a:p>
            <a:r>
              <a:rPr lang="en-US" dirty="0" smtClean="0"/>
              <a:t>It occurs via three pathways </a:t>
            </a:r>
            <a:r>
              <a:rPr lang="en-US" dirty="0" err="1" smtClean="0"/>
              <a:t>viz</a:t>
            </a:r>
            <a:r>
              <a:rPr lang="en-US" dirty="0" smtClean="0"/>
              <a:t>: </a:t>
            </a:r>
          </a:p>
          <a:p>
            <a:pPr marL="514350" indent="-514350">
              <a:buFont typeface="+mj-lt"/>
              <a:buAutoNum type="arabicPeriod"/>
            </a:pPr>
            <a:r>
              <a:rPr lang="en-US" dirty="0" smtClean="0"/>
              <a:t>Salvage</a:t>
            </a:r>
          </a:p>
          <a:p>
            <a:pPr marL="514350" indent="-514350">
              <a:buFont typeface="+mj-lt"/>
              <a:buAutoNum type="arabicPeriod"/>
            </a:pPr>
            <a:r>
              <a:rPr lang="en-US" dirty="0" smtClean="0"/>
              <a:t>De-novo synthesis</a:t>
            </a:r>
          </a:p>
          <a:p>
            <a:pPr marL="514350" indent="-514350">
              <a:buFont typeface="+mj-lt"/>
              <a:buAutoNum type="arabicPeriod"/>
            </a:pPr>
            <a:r>
              <a:rPr lang="en-US" dirty="0" smtClean="0"/>
              <a:t>Degradation</a:t>
            </a:r>
          </a:p>
          <a:p>
            <a:pPr marL="514350" indent="-514350">
              <a:buNone/>
            </a:pPr>
            <a:r>
              <a:rPr lang="en-US" u="sng" dirty="0" smtClean="0"/>
              <a:t>SALVAGE SYNTHESIS</a:t>
            </a:r>
            <a:endParaRPr lang="en-US" dirty="0" smtClean="0"/>
          </a:p>
          <a:p>
            <a:pPr marL="514350" indent="-514350"/>
            <a:r>
              <a:rPr lang="en-US" dirty="0" smtClean="0"/>
              <a:t>In </a:t>
            </a:r>
            <a:r>
              <a:rPr lang="en-US" dirty="0" err="1" smtClean="0"/>
              <a:t>pyrimidine</a:t>
            </a:r>
            <a:r>
              <a:rPr lang="en-US" dirty="0" smtClean="0"/>
              <a:t> salvage reactions, nucleosides and free bases generated by DNA and RNA breakdown are converted back to nucleotide </a:t>
            </a:r>
            <a:r>
              <a:rPr lang="en-US" dirty="0" err="1" smtClean="0"/>
              <a:t>monophosphates</a:t>
            </a:r>
            <a:r>
              <a:rPr lang="en-US" dirty="0" smtClean="0"/>
              <a:t>, allowing them to re-enter the pathways of </a:t>
            </a:r>
            <a:r>
              <a:rPr lang="en-US" dirty="0" err="1" smtClean="0"/>
              <a:t>pyrimidine</a:t>
            </a:r>
            <a:r>
              <a:rPr lang="en-US" dirty="0" smtClean="0"/>
              <a:t> biosynthesis and </a:t>
            </a:r>
            <a:r>
              <a:rPr lang="en-US" dirty="0" err="1" smtClean="0"/>
              <a:t>interconversion</a:t>
            </a:r>
            <a:r>
              <a:rPr lang="en-US" dirty="0" smtClean="0"/>
              <a:t>.</a:t>
            </a:r>
          </a:p>
          <a:p>
            <a:pPr marL="514350" indent="-514350"/>
            <a:r>
              <a:rPr lang="en-US" dirty="0" smtClean="0"/>
              <a:t>These pathways also involve </a:t>
            </a:r>
            <a:r>
              <a:rPr lang="en-US" dirty="0" err="1" smtClean="0"/>
              <a:t>phosphorylases</a:t>
            </a:r>
            <a:r>
              <a:rPr lang="en-US" dirty="0" smtClean="0"/>
              <a:t> and </a:t>
            </a:r>
            <a:r>
              <a:rPr lang="en-US" dirty="0" err="1" smtClean="0"/>
              <a:t>kinases</a:t>
            </a:r>
            <a:r>
              <a:rPr lang="en-US" dirty="0" smtClean="0"/>
              <a:t> </a:t>
            </a:r>
            <a:r>
              <a:rPr lang="en-US" dirty="0" err="1" smtClean="0"/>
              <a:t>compararable</a:t>
            </a:r>
            <a:r>
              <a:rPr lang="en-US" dirty="0" smtClean="0"/>
              <a:t> to those of </a:t>
            </a:r>
            <a:r>
              <a:rPr lang="en-US" dirty="0" err="1" smtClean="0"/>
              <a:t>purines</a:t>
            </a:r>
            <a:endParaRPr lang="en-US" dirty="0" smtClean="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a:bodyPr>
          <a:lstStyle/>
          <a:p>
            <a:pPr algn="l"/>
            <a:r>
              <a:rPr lang="en-US" sz="2400" u="sng" dirty="0" smtClean="0"/>
              <a:t>DE-NOVO SYNTHESIS</a:t>
            </a:r>
            <a:endParaRPr lang="en-US" sz="2400" u="sng" dirty="0"/>
          </a:p>
        </p:txBody>
      </p:sp>
      <p:sp>
        <p:nvSpPr>
          <p:cNvPr id="3" name="Content Placeholder 2"/>
          <p:cNvSpPr>
            <a:spLocks noGrp="1"/>
          </p:cNvSpPr>
          <p:nvPr>
            <p:ph idx="1"/>
          </p:nvPr>
        </p:nvSpPr>
        <p:spPr>
          <a:xfrm>
            <a:off x="304800" y="609600"/>
            <a:ext cx="8610600" cy="5791200"/>
          </a:xfrm>
        </p:spPr>
        <p:txBody>
          <a:bodyPr/>
          <a:lstStyle/>
          <a:p>
            <a:r>
              <a:rPr lang="en-US" dirty="0" smtClean="0"/>
              <a:t>The </a:t>
            </a:r>
            <a:r>
              <a:rPr lang="en-US" dirty="0" err="1" smtClean="0"/>
              <a:t>pyrimidine</a:t>
            </a:r>
            <a:r>
              <a:rPr lang="en-US" dirty="0" smtClean="0"/>
              <a:t> nucleotides are </a:t>
            </a:r>
            <a:r>
              <a:rPr lang="en-US" dirty="0" err="1" smtClean="0"/>
              <a:t>cytidine</a:t>
            </a:r>
            <a:r>
              <a:rPr lang="en-US" dirty="0" smtClean="0"/>
              <a:t> </a:t>
            </a:r>
            <a:r>
              <a:rPr lang="en-US" dirty="0" err="1" smtClean="0"/>
              <a:t>monophosphate</a:t>
            </a:r>
            <a:r>
              <a:rPr lang="en-US" dirty="0" smtClean="0"/>
              <a:t> (CMP), </a:t>
            </a:r>
            <a:r>
              <a:rPr lang="en-US" dirty="0" err="1" smtClean="0"/>
              <a:t>Uridine</a:t>
            </a:r>
            <a:r>
              <a:rPr lang="en-US" dirty="0" smtClean="0"/>
              <a:t> </a:t>
            </a:r>
            <a:r>
              <a:rPr lang="en-US" dirty="0" err="1" smtClean="0"/>
              <a:t>monophosphate</a:t>
            </a:r>
            <a:r>
              <a:rPr lang="en-US" dirty="0" smtClean="0"/>
              <a:t> (UMP) and </a:t>
            </a:r>
            <a:r>
              <a:rPr lang="en-US" dirty="0" err="1" smtClean="0"/>
              <a:t>thymidine</a:t>
            </a:r>
            <a:r>
              <a:rPr lang="en-US" dirty="0" smtClean="0"/>
              <a:t> </a:t>
            </a:r>
            <a:r>
              <a:rPr lang="en-US" dirty="0" err="1" smtClean="0"/>
              <a:t>monophosphate</a:t>
            </a:r>
            <a:r>
              <a:rPr lang="en-US" dirty="0" smtClean="0"/>
              <a:t> (TMP)</a:t>
            </a:r>
          </a:p>
          <a:p>
            <a:r>
              <a:rPr lang="en-US" dirty="0" smtClean="0"/>
              <a:t>Unlike the synthesis of </a:t>
            </a:r>
            <a:r>
              <a:rPr lang="en-US" dirty="0" err="1" smtClean="0"/>
              <a:t>purine</a:t>
            </a:r>
            <a:r>
              <a:rPr lang="en-US" dirty="0" smtClean="0"/>
              <a:t> nucleotides, the </a:t>
            </a:r>
            <a:r>
              <a:rPr lang="en-US" dirty="0" err="1" smtClean="0"/>
              <a:t>pyrimidine</a:t>
            </a:r>
            <a:r>
              <a:rPr lang="en-US" dirty="0" smtClean="0"/>
              <a:t> ring is made first then attached to the ribose phosphate</a:t>
            </a:r>
          </a:p>
          <a:p>
            <a:pPr>
              <a:buNone/>
            </a:pPr>
            <a:r>
              <a:rPr lang="en-US" u="sng" dirty="0" smtClean="0"/>
              <a:t>Requirements</a:t>
            </a:r>
          </a:p>
          <a:p>
            <a:pPr marL="514350" indent="-514350">
              <a:buFont typeface="+mj-lt"/>
              <a:buAutoNum type="arabicPeriod"/>
            </a:pPr>
            <a:r>
              <a:rPr lang="en-US" dirty="0" smtClean="0"/>
              <a:t>1 mole of glutamine</a:t>
            </a:r>
          </a:p>
          <a:p>
            <a:pPr marL="514350" indent="-514350">
              <a:buFont typeface="+mj-lt"/>
              <a:buAutoNum type="arabicPeriod"/>
            </a:pPr>
            <a:r>
              <a:rPr lang="en-US" dirty="0" smtClean="0"/>
              <a:t>1 mole of CO</a:t>
            </a:r>
            <a:r>
              <a:rPr lang="en-US" baseline="-25000" dirty="0" smtClean="0"/>
              <a:t>2</a:t>
            </a:r>
          </a:p>
          <a:p>
            <a:pPr marL="514350" indent="-514350">
              <a:buFont typeface="+mj-lt"/>
              <a:buAutoNum type="arabicPeriod"/>
            </a:pPr>
            <a:r>
              <a:rPr lang="en-US" dirty="0" smtClean="0"/>
              <a:t>1  mole of </a:t>
            </a:r>
            <a:r>
              <a:rPr lang="en-US" dirty="0" err="1" smtClean="0"/>
              <a:t>aspartate</a:t>
            </a:r>
            <a:endParaRPr lang="en-US" dirty="0" smtClean="0"/>
          </a:p>
          <a:p>
            <a:endParaRPr lang="en-US" dirty="0" smtClean="0"/>
          </a:p>
          <a:p>
            <a:pPr>
              <a:buNone/>
            </a:pPr>
            <a:endParaRPr lang="en-US" dirty="0" smtClean="0"/>
          </a:p>
          <a:p>
            <a:pPr>
              <a:buNone/>
            </a:pPr>
            <a:endParaRPr lang="en-US" dirty="0" smtClean="0"/>
          </a:p>
          <a:p>
            <a:pPr>
              <a:buNone/>
            </a:pPr>
            <a:endParaRPr lang="en-US" dirty="0"/>
          </a:p>
        </p:txBody>
      </p:sp>
      <p:pic>
        <p:nvPicPr>
          <p:cNvPr id="4" name="Picture 2"/>
          <p:cNvPicPr>
            <a:picLocks noChangeAspect="1" noChangeArrowheads="1"/>
          </p:cNvPicPr>
          <p:nvPr/>
        </p:nvPicPr>
        <p:blipFill>
          <a:blip r:embed="rId2"/>
          <a:srcRect/>
          <a:stretch>
            <a:fillRect/>
          </a:stretch>
        </p:blipFill>
        <p:spPr bwMode="auto">
          <a:xfrm>
            <a:off x="4876800" y="3886200"/>
            <a:ext cx="4038600" cy="2743199"/>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srcRect/>
          <a:stretch>
            <a:fillRect/>
          </a:stretch>
        </p:blipFill>
        <p:spPr bwMode="auto">
          <a:xfrm>
            <a:off x="0" y="0"/>
            <a:ext cx="9752013" cy="7313613"/>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6386" name="Picture 2"/>
          <p:cNvPicPr>
            <a:picLocks noChangeAspect="1" noChangeArrowheads="1"/>
          </p:cNvPicPr>
          <p:nvPr/>
        </p:nvPicPr>
        <p:blipFill>
          <a:blip r:embed="rId2"/>
          <a:srcRect/>
          <a:stretch>
            <a:fillRect/>
          </a:stretch>
        </p:blipFill>
        <p:spPr bwMode="auto">
          <a:xfrm>
            <a:off x="0" y="0"/>
            <a:ext cx="9372600" cy="6858000"/>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pPr algn="l"/>
            <a:r>
              <a:rPr lang="en-US" sz="2800" u="sng" dirty="0" smtClean="0"/>
              <a:t>DEGRADATION</a:t>
            </a:r>
            <a:endParaRPr lang="en-US" sz="2800" u="sng" dirty="0"/>
          </a:p>
        </p:txBody>
      </p:sp>
      <p:sp>
        <p:nvSpPr>
          <p:cNvPr id="3" name="Content Placeholder 2"/>
          <p:cNvSpPr>
            <a:spLocks noGrp="1"/>
          </p:cNvSpPr>
          <p:nvPr>
            <p:ph idx="1"/>
          </p:nvPr>
        </p:nvSpPr>
        <p:spPr>
          <a:xfrm>
            <a:off x="228600" y="838200"/>
            <a:ext cx="8686800" cy="5715000"/>
          </a:xfrm>
        </p:spPr>
        <p:txBody>
          <a:bodyPr/>
          <a:lstStyle/>
          <a:p>
            <a:r>
              <a:rPr lang="en-US" sz="2400" dirty="0" smtClean="0"/>
              <a:t>Unlike </a:t>
            </a:r>
            <a:r>
              <a:rPr lang="en-US" sz="2400" dirty="0" err="1" smtClean="0"/>
              <a:t>pyrimidines</a:t>
            </a:r>
            <a:r>
              <a:rPr lang="en-US" sz="2400" dirty="0" smtClean="0"/>
              <a:t> </a:t>
            </a:r>
            <a:r>
              <a:rPr lang="en-US" sz="2400" dirty="0" err="1" smtClean="0"/>
              <a:t>purines</a:t>
            </a:r>
            <a:r>
              <a:rPr lang="en-US" sz="2400" dirty="0" smtClean="0"/>
              <a:t> are </a:t>
            </a:r>
            <a:r>
              <a:rPr lang="en-US" sz="2400" dirty="0" err="1" smtClean="0"/>
              <a:t>catabolized</a:t>
            </a:r>
            <a:r>
              <a:rPr lang="en-US" sz="2400" dirty="0" smtClean="0"/>
              <a:t> into sparingly soluble products, uric acid; </a:t>
            </a:r>
            <a:r>
              <a:rPr lang="en-US" sz="2400" dirty="0" err="1" smtClean="0"/>
              <a:t>pyrimidines</a:t>
            </a:r>
            <a:r>
              <a:rPr lang="en-US" sz="2400" dirty="0" smtClean="0"/>
              <a:t> are </a:t>
            </a:r>
            <a:r>
              <a:rPr lang="en-US" sz="2400" dirty="0" err="1" smtClean="0"/>
              <a:t>catabolized</a:t>
            </a:r>
            <a:r>
              <a:rPr lang="en-US" sz="2400" dirty="0" smtClean="0"/>
              <a:t> into highly water soluble compounds. These are CO</a:t>
            </a:r>
            <a:r>
              <a:rPr lang="en-US" sz="2400" baseline="-25000" dirty="0" smtClean="0"/>
              <a:t>2</a:t>
            </a:r>
            <a:r>
              <a:rPr lang="en-US" sz="2400" dirty="0" smtClean="0"/>
              <a:t>, NH</a:t>
            </a:r>
            <a:r>
              <a:rPr lang="en-US" sz="2400" baseline="-25000" dirty="0" smtClean="0"/>
              <a:t>3</a:t>
            </a:r>
            <a:r>
              <a:rPr lang="en-US" sz="2400" dirty="0" smtClean="0"/>
              <a:t>, </a:t>
            </a:r>
            <a:r>
              <a:rPr lang="el-GR" sz="2400" dirty="0" smtClean="0"/>
              <a:t>β</a:t>
            </a:r>
            <a:r>
              <a:rPr lang="en-US" sz="2400" dirty="0" smtClean="0"/>
              <a:t>-</a:t>
            </a:r>
            <a:r>
              <a:rPr lang="en-US" sz="2400" dirty="0" err="1" smtClean="0"/>
              <a:t>alanine</a:t>
            </a:r>
            <a:r>
              <a:rPr lang="en-US" sz="2400" dirty="0" smtClean="0"/>
              <a:t> and </a:t>
            </a:r>
            <a:r>
              <a:rPr lang="el-GR" sz="2400" dirty="0" smtClean="0"/>
              <a:t>β</a:t>
            </a:r>
            <a:r>
              <a:rPr lang="en-US" sz="2400" dirty="0" smtClean="0"/>
              <a:t>-</a:t>
            </a:r>
            <a:r>
              <a:rPr lang="en-US" sz="2400" dirty="0" err="1" smtClean="0"/>
              <a:t>aminosobutyrate</a:t>
            </a:r>
            <a:endParaRPr lang="en-US" sz="2400" dirty="0" smtClean="0"/>
          </a:p>
          <a:p>
            <a:endParaRPr lang="en-US" dirty="0"/>
          </a:p>
        </p:txBody>
      </p:sp>
      <p:pic>
        <p:nvPicPr>
          <p:cNvPr id="5" name="Picture 2"/>
          <p:cNvPicPr>
            <a:picLocks noChangeAspect="1" noChangeArrowheads="1"/>
          </p:cNvPicPr>
          <p:nvPr/>
        </p:nvPicPr>
        <p:blipFill>
          <a:blip r:embed="rId2"/>
          <a:srcRect/>
          <a:stretch>
            <a:fillRect/>
          </a:stretch>
        </p:blipFill>
        <p:spPr bwMode="auto">
          <a:xfrm>
            <a:off x="685800" y="2362200"/>
            <a:ext cx="7772400" cy="42672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524000"/>
          </a:xfrm>
        </p:spPr>
        <p:txBody>
          <a:bodyPr>
            <a:normAutofit fontScale="90000"/>
          </a:bodyPr>
          <a:lstStyle/>
          <a:p>
            <a:pPr algn="l"/>
            <a:r>
              <a:rPr lang="en-US" sz="3600" dirty="0" smtClean="0"/>
              <a:t>PURINE ALKALOIDS OF NATURAL ORIGIN</a:t>
            </a:r>
            <a:r>
              <a:rPr lang="en-US" sz="2700" dirty="0" smtClean="0"/>
              <a:t/>
            </a:r>
            <a:br>
              <a:rPr lang="en-US" sz="2700" dirty="0" smtClean="0"/>
            </a:br>
            <a:r>
              <a:rPr lang="en-US" sz="2700" dirty="0" smtClean="0"/>
              <a:t> Alkaloids that contain a </a:t>
            </a:r>
            <a:r>
              <a:rPr lang="en-US" sz="2700" dirty="0" err="1" smtClean="0"/>
              <a:t>purine</a:t>
            </a:r>
            <a:r>
              <a:rPr lang="en-US" sz="2700" dirty="0" smtClean="0"/>
              <a:t> skeleton (</a:t>
            </a:r>
            <a:r>
              <a:rPr lang="en-US" sz="2700" dirty="0" err="1" smtClean="0"/>
              <a:t>xanthine</a:t>
            </a:r>
            <a:r>
              <a:rPr lang="en-US" sz="2700" dirty="0" smtClean="0"/>
              <a:t>) are commonly known as </a:t>
            </a:r>
            <a:r>
              <a:rPr lang="en-US" sz="2700" dirty="0" err="1" smtClean="0"/>
              <a:t>purine</a:t>
            </a:r>
            <a:r>
              <a:rPr lang="en-US" sz="2700" dirty="0" smtClean="0"/>
              <a:t> </a:t>
            </a:r>
            <a:r>
              <a:rPr lang="en-US" sz="2700" dirty="0" err="1" smtClean="0"/>
              <a:t>alklaoids</a:t>
            </a:r>
            <a:r>
              <a:rPr lang="en-US" sz="2700" dirty="0" smtClean="0"/>
              <a:t>, e.g. caffeine, </a:t>
            </a:r>
            <a:r>
              <a:rPr lang="en-US" sz="2700" dirty="0" err="1" smtClean="0"/>
              <a:t>theophylline</a:t>
            </a:r>
            <a:r>
              <a:rPr lang="en-US" sz="2700" dirty="0" smtClean="0"/>
              <a:t> and </a:t>
            </a:r>
            <a:r>
              <a:rPr lang="en-US" sz="2700" dirty="0" err="1" smtClean="0"/>
              <a:t>theobromine</a:t>
            </a:r>
            <a:r>
              <a:rPr lang="en-US" sz="3600" dirty="0" smtClean="0"/>
              <a:t>.</a:t>
            </a:r>
            <a:endParaRPr lang="en-US" sz="3600" dirty="0"/>
          </a:p>
        </p:txBody>
      </p:sp>
      <p:pic>
        <p:nvPicPr>
          <p:cNvPr id="17413" name="Picture 5"/>
          <p:cNvPicPr>
            <a:picLocks noGrp="1" noChangeAspect="1" noChangeArrowheads="1"/>
          </p:cNvPicPr>
          <p:nvPr>
            <p:ph idx="1"/>
          </p:nvPr>
        </p:nvPicPr>
        <p:blipFill>
          <a:blip r:embed="rId2"/>
          <a:srcRect/>
          <a:stretch>
            <a:fillRect/>
          </a:stretch>
        </p:blipFill>
        <p:spPr bwMode="auto">
          <a:xfrm>
            <a:off x="990600" y="2286000"/>
            <a:ext cx="7010400" cy="3733800"/>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l"/>
            <a:r>
              <a:rPr lang="en-US" u="sng" dirty="0" smtClean="0"/>
              <a:t>CAFFIENE</a:t>
            </a:r>
            <a:endParaRPr lang="en-US" u="sng" dirty="0"/>
          </a:p>
        </p:txBody>
      </p:sp>
      <p:sp>
        <p:nvSpPr>
          <p:cNvPr id="3" name="Content Placeholder 2"/>
          <p:cNvSpPr>
            <a:spLocks noGrp="1"/>
          </p:cNvSpPr>
          <p:nvPr>
            <p:ph idx="1"/>
          </p:nvPr>
        </p:nvSpPr>
        <p:spPr>
          <a:xfrm>
            <a:off x="457200" y="914400"/>
            <a:ext cx="8229600" cy="5211763"/>
          </a:xfrm>
        </p:spPr>
        <p:txBody>
          <a:bodyPr>
            <a:normAutofit fontScale="77500" lnSpcReduction="20000"/>
          </a:bodyPr>
          <a:lstStyle/>
          <a:p>
            <a:pPr>
              <a:buNone/>
            </a:pPr>
            <a:endParaRPr lang="en-US" u="sng" dirty="0" smtClean="0"/>
          </a:p>
          <a:p>
            <a:r>
              <a:rPr lang="en-US" b="1" dirty="0" smtClean="0"/>
              <a:t>Chemical name: - </a:t>
            </a:r>
            <a:r>
              <a:rPr lang="en-US" dirty="0" smtClean="0"/>
              <a:t>[1, 3, 7-trimethylxanthine], molecular formula C</a:t>
            </a:r>
            <a:r>
              <a:rPr lang="en-US" baseline="-25000" dirty="0" smtClean="0"/>
              <a:t>8</a:t>
            </a:r>
            <a:r>
              <a:rPr lang="en-US" dirty="0" smtClean="0"/>
              <a:t>H</a:t>
            </a:r>
            <a:r>
              <a:rPr lang="en-US" baseline="-25000" dirty="0" smtClean="0"/>
              <a:t>10</a:t>
            </a:r>
            <a:r>
              <a:rPr lang="en-US" dirty="0" smtClean="0"/>
              <a:t>N</a:t>
            </a:r>
            <a:r>
              <a:rPr lang="en-US" baseline="-25000" dirty="0" smtClean="0"/>
              <a:t>4</a:t>
            </a:r>
            <a:r>
              <a:rPr lang="en-US" dirty="0" smtClean="0"/>
              <a:t>O</a:t>
            </a:r>
            <a:r>
              <a:rPr lang="en-US" baseline="-25000" dirty="0" smtClean="0"/>
              <a:t>2</a:t>
            </a:r>
            <a:r>
              <a:rPr lang="en-US" dirty="0" smtClean="0"/>
              <a:t>, </a:t>
            </a:r>
          </a:p>
          <a:p>
            <a:r>
              <a:rPr lang="en-US" b="1" dirty="0" smtClean="0"/>
              <a:t>Botanical source: -</a:t>
            </a:r>
            <a:endParaRPr lang="en-US" dirty="0" smtClean="0"/>
          </a:p>
          <a:p>
            <a:pPr lvl="0"/>
            <a:r>
              <a:rPr lang="en-US" dirty="0" smtClean="0"/>
              <a:t> </a:t>
            </a:r>
            <a:r>
              <a:rPr lang="en-US" dirty="0" err="1" smtClean="0"/>
              <a:t>Theine</a:t>
            </a:r>
            <a:r>
              <a:rPr lang="en-US" dirty="0" smtClean="0"/>
              <a:t> when found in tea leaves; </a:t>
            </a:r>
            <a:r>
              <a:rPr lang="en-US" i="1" dirty="0" smtClean="0"/>
              <a:t>Camellia </a:t>
            </a:r>
            <a:r>
              <a:rPr lang="en-US" i="1" dirty="0" err="1" smtClean="0"/>
              <a:t>sinensis</a:t>
            </a:r>
            <a:r>
              <a:rPr lang="en-US" dirty="0" smtClean="0"/>
              <a:t> (L) </a:t>
            </a:r>
            <a:r>
              <a:rPr lang="en-US" dirty="0" err="1" smtClean="0"/>
              <a:t>Kuntze</a:t>
            </a:r>
            <a:r>
              <a:rPr lang="en-US" dirty="0" smtClean="0"/>
              <a:t>; Family: </a:t>
            </a:r>
            <a:r>
              <a:rPr lang="en-US" dirty="0" err="1" smtClean="0"/>
              <a:t>Theaceae</a:t>
            </a:r>
            <a:r>
              <a:rPr lang="en-US" dirty="0" smtClean="0"/>
              <a:t> </a:t>
            </a:r>
          </a:p>
          <a:p>
            <a:pPr lvl="0"/>
            <a:r>
              <a:rPr lang="en-US" dirty="0" smtClean="0"/>
              <a:t>coffee beans; </a:t>
            </a:r>
            <a:r>
              <a:rPr lang="en-US" i="1" dirty="0" err="1" smtClean="0"/>
              <a:t>Coffea</a:t>
            </a:r>
            <a:r>
              <a:rPr lang="en-US" i="1" dirty="0" smtClean="0"/>
              <a:t> </a:t>
            </a:r>
            <a:r>
              <a:rPr lang="en-US" i="1" dirty="0" err="1" smtClean="0"/>
              <a:t>arabica</a:t>
            </a:r>
            <a:r>
              <a:rPr lang="en-US" dirty="0" smtClean="0"/>
              <a:t>, </a:t>
            </a:r>
          </a:p>
          <a:p>
            <a:pPr lvl="0"/>
            <a:r>
              <a:rPr lang="en-US" dirty="0" smtClean="0"/>
              <a:t>Caffeine is sometimes called </a:t>
            </a:r>
            <a:r>
              <a:rPr lang="en-US" dirty="0" err="1" smtClean="0"/>
              <a:t>guaranine</a:t>
            </a:r>
            <a:r>
              <a:rPr lang="en-US" dirty="0" smtClean="0"/>
              <a:t> when found in </a:t>
            </a:r>
            <a:r>
              <a:rPr lang="en-US" dirty="0" err="1" smtClean="0"/>
              <a:t>guarana</a:t>
            </a:r>
            <a:r>
              <a:rPr lang="en-US" dirty="0" smtClean="0"/>
              <a:t>; </a:t>
            </a:r>
            <a:r>
              <a:rPr lang="en-US" i="1" dirty="0" err="1" smtClean="0"/>
              <a:t>Paullinia</a:t>
            </a:r>
            <a:r>
              <a:rPr lang="en-US" i="1" dirty="0" smtClean="0"/>
              <a:t> </a:t>
            </a:r>
            <a:r>
              <a:rPr lang="en-US" i="1" dirty="0" err="1" smtClean="0"/>
              <a:t>cupana</a:t>
            </a:r>
            <a:r>
              <a:rPr lang="en-US" dirty="0" smtClean="0"/>
              <a:t> </a:t>
            </a:r>
            <a:r>
              <a:rPr lang="en-US" dirty="0" err="1" smtClean="0"/>
              <a:t>Kunth</a:t>
            </a:r>
            <a:r>
              <a:rPr lang="en-US" dirty="0" smtClean="0"/>
              <a:t>. Family, </a:t>
            </a:r>
            <a:r>
              <a:rPr lang="en-US" dirty="0" err="1" smtClean="0"/>
              <a:t>Sapindaceae</a:t>
            </a:r>
            <a:endParaRPr lang="en-US" dirty="0" smtClean="0"/>
          </a:p>
          <a:p>
            <a:pPr lvl="0"/>
            <a:r>
              <a:rPr lang="en-US" dirty="0" err="1" smtClean="0"/>
              <a:t>mateine</a:t>
            </a:r>
            <a:r>
              <a:rPr lang="en-US" dirty="0" smtClean="0"/>
              <a:t> when found in mate; </a:t>
            </a:r>
            <a:r>
              <a:rPr lang="en-US" i="1" dirty="0" smtClean="0"/>
              <a:t>Ilex </a:t>
            </a:r>
            <a:r>
              <a:rPr lang="en-US" i="1" dirty="0" err="1" smtClean="0"/>
              <a:t>paraguariensis</a:t>
            </a:r>
            <a:r>
              <a:rPr lang="en-US" dirty="0" smtClean="0"/>
              <a:t> A. St. </a:t>
            </a:r>
            <a:r>
              <a:rPr lang="en-US" dirty="0" err="1" smtClean="0"/>
              <a:t>Hil</a:t>
            </a:r>
            <a:r>
              <a:rPr lang="en-US" dirty="0" smtClean="0"/>
              <a:t>. , Family, </a:t>
            </a:r>
            <a:r>
              <a:rPr lang="en-US" dirty="0" err="1" smtClean="0"/>
              <a:t>Aquifoliaceae</a:t>
            </a:r>
            <a:endParaRPr lang="en-US" dirty="0" smtClean="0"/>
          </a:p>
          <a:p>
            <a:pPr lvl="0"/>
            <a:r>
              <a:rPr lang="en-US" dirty="0" err="1" smtClean="0"/>
              <a:t>Kolanut</a:t>
            </a:r>
            <a:r>
              <a:rPr lang="en-US" dirty="0" smtClean="0"/>
              <a:t> seeds; </a:t>
            </a:r>
            <a:r>
              <a:rPr lang="en-US" i="1" dirty="0" smtClean="0"/>
              <a:t>Cola </a:t>
            </a:r>
            <a:r>
              <a:rPr lang="en-US" i="1" dirty="0" err="1" smtClean="0"/>
              <a:t>accuminata</a:t>
            </a:r>
            <a:r>
              <a:rPr lang="en-US" i="1" dirty="0" smtClean="0"/>
              <a:t>/ </a:t>
            </a:r>
            <a:r>
              <a:rPr lang="en-US" i="1" dirty="0" err="1" smtClean="0"/>
              <a:t>nitida</a:t>
            </a:r>
            <a:r>
              <a:rPr lang="en-US" i="1" dirty="0" smtClean="0"/>
              <a:t> </a:t>
            </a:r>
            <a:r>
              <a:rPr lang="en-US" dirty="0" smtClean="0"/>
              <a:t>(Vent) Schott et </a:t>
            </a:r>
            <a:r>
              <a:rPr lang="en-US" dirty="0" err="1" smtClean="0"/>
              <a:t>Endl</a:t>
            </a:r>
            <a:r>
              <a:rPr lang="en-US" dirty="0" smtClean="0"/>
              <a:t>. Family, </a:t>
            </a:r>
            <a:r>
              <a:rPr lang="en-US" dirty="0" err="1" smtClean="0"/>
              <a:t>Malvaceae</a:t>
            </a:r>
            <a:r>
              <a:rPr lang="en-US" dirty="0" smtClean="0"/>
              <a:t> formerly </a:t>
            </a:r>
            <a:r>
              <a:rPr lang="en-US" dirty="0" err="1" smtClean="0"/>
              <a:t>Sterculiaceae</a:t>
            </a:r>
            <a:r>
              <a:rPr lang="en-US" dirty="0" smtClean="0"/>
              <a:t>. </a:t>
            </a:r>
          </a:p>
          <a:p>
            <a:pPr lvl="0"/>
            <a:r>
              <a:rPr lang="en-US" dirty="0" smtClean="0"/>
              <a:t>Seeds of cocoa, </a:t>
            </a:r>
            <a:r>
              <a:rPr lang="en-US" i="1" dirty="0" err="1" smtClean="0"/>
              <a:t>Theobroma</a:t>
            </a:r>
            <a:r>
              <a:rPr lang="en-US" i="1" dirty="0" smtClean="0"/>
              <a:t> cacao</a:t>
            </a:r>
            <a:r>
              <a:rPr lang="en-US" dirty="0" smtClean="0"/>
              <a:t> L. Family, </a:t>
            </a:r>
            <a:r>
              <a:rPr lang="en-US" dirty="0" err="1" smtClean="0"/>
              <a:t>Malvaceae</a:t>
            </a:r>
            <a:endParaRPr lang="en-US" dirty="0" smtClean="0"/>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182881"/>
          </a:xfrm>
        </p:spPr>
        <p:txBody>
          <a:bodyPr>
            <a:normAutofit fontScale="90000"/>
          </a:bodyPr>
          <a:lstStyle/>
          <a:p>
            <a:endParaRPr lang="en-US" dirty="0"/>
          </a:p>
        </p:txBody>
      </p:sp>
      <p:sp>
        <p:nvSpPr>
          <p:cNvPr id="3" name="Content Placeholder 2"/>
          <p:cNvSpPr>
            <a:spLocks noGrp="1"/>
          </p:cNvSpPr>
          <p:nvPr>
            <p:ph idx="1"/>
          </p:nvPr>
        </p:nvSpPr>
        <p:spPr>
          <a:xfrm>
            <a:off x="457200" y="228600"/>
            <a:ext cx="8229600" cy="6248400"/>
          </a:xfrm>
        </p:spPr>
        <p:txBody>
          <a:bodyPr>
            <a:normAutofit lnSpcReduction="10000"/>
          </a:bodyPr>
          <a:lstStyle/>
          <a:p>
            <a:r>
              <a:rPr lang="en-US" b="1" dirty="0" smtClean="0"/>
              <a:t>Description: - </a:t>
            </a:r>
            <a:r>
              <a:rPr lang="en-US" dirty="0" smtClean="0"/>
              <a:t>It is </a:t>
            </a:r>
            <a:r>
              <a:rPr lang="en-US" dirty="0" err="1" smtClean="0"/>
              <a:t>odourless</a:t>
            </a:r>
            <a:r>
              <a:rPr lang="en-US" dirty="0" smtClean="0"/>
              <a:t> white needles or powder.</a:t>
            </a:r>
          </a:p>
          <a:p>
            <a:r>
              <a:rPr lang="en-US" b="1" dirty="0" smtClean="0"/>
              <a:t>Action and Uses of Caffeine</a:t>
            </a:r>
            <a:endParaRPr lang="en-US" dirty="0" smtClean="0"/>
          </a:p>
          <a:p>
            <a:pPr lvl="0"/>
            <a:r>
              <a:rPr lang="en-US" dirty="0" smtClean="0"/>
              <a:t>Caffeine has a stimulating effect on the Central Nervous System (C.N.S) with a weak diuretic action.</a:t>
            </a:r>
          </a:p>
          <a:p>
            <a:pPr lvl="0"/>
            <a:r>
              <a:rPr lang="en-US" dirty="0" smtClean="0"/>
              <a:t> Caffeine is used in combination with a number of painkillers. Caffeine is also used with ergotamine in the treatment of migraine and cluster headaches as well as to overcome the drowsiness caused by antihistamines.</a:t>
            </a:r>
          </a:p>
          <a:p>
            <a:r>
              <a:rPr lang="en-US" dirty="0" smtClean="0"/>
              <a:t>Caffeine is found in a number of other plants, where it acts as a natural pesticide</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487362"/>
          </a:xfrm>
        </p:spPr>
        <p:txBody>
          <a:bodyPr>
            <a:noAutofit/>
          </a:bodyPr>
          <a:lstStyle/>
          <a:p>
            <a:pPr algn="l"/>
            <a:r>
              <a:rPr lang="en-US" sz="3200" u="sng" dirty="0" smtClean="0"/>
              <a:t>THEOPHYLLINE</a:t>
            </a:r>
            <a:endParaRPr lang="en-US" sz="3200" u="sng" dirty="0"/>
          </a:p>
        </p:txBody>
      </p:sp>
      <p:sp>
        <p:nvSpPr>
          <p:cNvPr id="3" name="Content Placeholder 2"/>
          <p:cNvSpPr>
            <a:spLocks noGrp="1"/>
          </p:cNvSpPr>
          <p:nvPr>
            <p:ph idx="1"/>
          </p:nvPr>
        </p:nvSpPr>
        <p:spPr>
          <a:xfrm>
            <a:off x="304800" y="762000"/>
            <a:ext cx="8534400" cy="5867400"/>
          </a:xfrm>
        </p:spPr>
        <p:txBody>
          <a:bodyPr>
            <a:normAutofit fontScale="92500" lnSpcReduction="20000"/>
          </a:bodyPr>
          <a:lstStyle/>
          <a:p>
            <a:r>
              <a:rPr lang="en-US" b="1" dirty="0" smtClean="0"/>
              <a:t>Chemical name: - [</a:t>
            </a:r>
            <a:r>
              <a:rPr lang="en-US" dirty="0" smtClean="0"/>
              <a:t>1, 3- </a:t>
            </a:r>
            <a:r>
              <a:rPr lang="en-US" dirty="0" err="1" smtClean="0"/>
              <a:t>dimethylxanthine</a:t>
            </a:r>
            <a:r>
              <a:rPr lang="en-US" dirty="0" smtClean="0"/>
              <a:t>], molecular formula C</a:t>
            </a:r>
            <a:r>
              <a:rPr lang="en-US" baseline="-25000" dirty="0" smtClean="0"/>
              <a:t>7</a:t>
            </a:r>
            <a:r>
              <a:rPr lang="en-US" dirty="0" smtClean="0"/>
              <a:t>H</a:t>
            </a:r>
            <a:r>
              <a:rPr lang="en-US" baseline="-25000" dirty="0" smtClean="0"/>
              <a:t>8</a:t>
            </a:r>
            <a:r>
              <a:rPr lang="en-US" dirty="0" smtClean="0"/>
              <a:t>N</a:t>
            </a:r>
            <a:r>
              <a:rPr lang="en-US" baseline="-25000" dirty="0" smtClean="0"/>
              <a:t>4</a:t>
            </a:r>
            <a:r>
              <a:rPr lang="en-US" dirty="0" smtClean="0"/>
              <a:t>0</a:t>
            </a:r>
            <a:r>
              <a:rPr lang="en-US" baseline="-25000" dirty="0" smtClean="0"/>
              <a:t>2</a:t>
            </a:r>
            <a:endParaRPr lang="en-US" dirty="0" smtClean="0"/>
          </a:p>
          <a:p>
            <a:r>
              <a:rPr lang="en-US" b="1" dirty="0" smtClean="0"/>
              <a:t>Botanical Source: - </a:t>
            </a:r>
            <a:r>
              <a:rPr lang="en-US" dirty="0" smtClean="0"/>
              <a:t>same as caffeine</a:t>
            </a:r>
          </a:p>
          <a:p>
            <a:r>
              <a:rPr lang="en-US" b="1" dirty="0" smtClean="0"/>
              <a:t>Description: - </a:t>
            </a:r>
            <a:r>
              <a:rPr lang="en-US" dirty="0" smtClean="0"/>
              <a:t>It is an </a:t>
            </a:r>
            <a:r>
              <a:rPr lang="en-US" dirty="0" err="1" smtClean="0"/>
              <a:t>odourless</a:t>
            </a:r>
            <a:r>
              <a:rPr lang="en-US" dirty="0" smtClean="0"/>
              <a:t> white crystalline powder with a bitter taste.</a:t>
            </a:r>
          </a:p>
          <a:p>
            <a:r>
              <a:rPr lang="en-US" b="1" dirty="0" smtClean="0"/>
              <a:t>Action and Uses: -</a:t>
            </a:r>
            <a:endParaRPr lang="en-US" dirty="0" smtClean="0"/>
          </a:p>
          <a:p>
            <a:pPr lvl="0"/>
            <a:r>
              <a:rPr lang="en-US" dirty="0" smtClean="0"/>
              <a:t>It has a diuretic action stronger than that of caffeine with a short duration.</a:t>
            </a:r>
          </a:p>
          <a:p>
            <a:pPr lvl="0"/>
            <a:r>
              <a:rPr lang="en-US" dirty="0" smtClean="0"/>
              <a:t>It is a more powerful relaxant of involuntary muscle than caffeine or </a:t>
            </a:r>
            <a:r>
              <a:rPr lang="en-US" dirty="0" err="1" smtClean="0"/>
              <a:t>theobromine</a:t>
            </a:r>
            <a:r>
              <a:rPr lang="en-US" dirty="0" smtClean="0"/>
              <a:t>.</a:t>
            </a:r>
          </a:p>
          <a:p>
            <a:pPr lvl="0"/>
            <a:r>
              <a:rPr lang="en-US" dirty="0" smtClean="0"/>
              <a:t>It has only a slight stimulant action on the cerebrum.</a:t>
            </a:r>
          </a:p>
          <a:p>
            <a:pPr lvl="0"/>
            <a:r>
              <a:rPr lang="en-US" dirty="0" smtClean="0"/>
              <a:t>Due to its low solubility it is rarely used but it’s more soluble derivative </a:t>
            </a:r>
            <a:r>
              <a:rPr lang="en-US" dirty="0" err="1" smtClean="0"/>
              <a:t>aminophylline</a:t>
            </a:r>
            <a:r>
              <a:rPr lang="en-US" dirty="0" smtClean="0"/>
              <a:t>.</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pPr algn="l"/>
            <a:r>
              <a:rPr lang="en-US" sz="2800" u="sng" dirty="0" smtClean="0"/>
              <a:t>THEOBROMINE</a:t>
            </a:r>
            <a:endParaRPr lang="en-US" sz="2800" u="sng" dirty="0"/>
          </a:p>
        </p:txBody>
      </p:sp>
      <p:sp>
        <p:nvSpPr>
          <p:cNvPr id="3" name="Content Placeholder 2"/>
          <p:cNvSpPr>
            <a:spLocks noGrp="1"/>
          </p:cNvSpPr>
          <p:nvPr>
            <p:ph idx="1"/>
          </p:nvPr>
        </p:nvSpPr>
        <p:spPr>
          <a:xfrm>
            <a:off x="457200" y="914400"/>
            <a:ext cx="8229600" cy="5486400"/>
          </a:xfrm>
        </p:spPr>
        <p:txBody>
          <a:bodyPr>
            <a:normAutofit fontScale="92500" lnSpcReduction="20000"/>
          </a:bodyPr>
          <a:lstStyle/>
          <a:p>
            <a:r>
              <a:rPr lang="en-US" b="1" dirty="0" smtClean="0"/>
              <a:t>Chemical name: - [</a:t>
            </a:r>
            <a:r>
              <a:rPr lang="en-US" dirty="0" smtClean="0"/>
              <a:t>3, 7 –</a:t>
            </a:r>
            <a:r>
              <a:rPr lang="en-US" dirty="0" err="1" smtClean="0"/>
              <a:t>dimethylxanthine</a:t>
            </a:r>
            <a:r>
              <a:rPr lang="en-US" dirty="0" smtClean="0"/>
              <a:t>], molecular formula C</a:t>
            </a:r>
            <a:r>
              <a:rPr lang="en-US" baseline="-25000" dirty="0" smtClean="0"/>
              <a:t>7</a:t>
            </a:r>
            <a:r>
              <a:rPr lang="en-US" dirty="0" smtClean="0"/>
              <a:t>H</a:t>
            </a:r>
            <a:r>
              <a:rPr lang="en-US" baseline="-25000" dirty="0" smtClean="0"/>
              <a:t>8</a:t>
            </a:r>
            <a:r>
              <a:rPr lang="en-US" dirty="0" smtClean="0"/>
              <a:t>N</a:t>
            </a:r>
            <a:r>
              <a:rPr lang="en-US" baseline="-25000" dirty="0" smtClean="0"/>
              <a:t>4</a:t>
            </a:r>
            <a:r>
              <a:rPr lang="en-US" dirty="0" smtClean="0"/>
              <a:t>0</a:t>
            </a:r>
            <a:r>
              <a:rPr lang="en-US" baseline="-25000" dirty="0" smtClean="0"/>
              <a:t>2.</a:t>
            </a:r>
            <a:endParaRPr lang="en-US" dirty="0" smtClean="0"/>
          </a:p>
          <a:p>
            <a:r>
              <a:rPr lang="en-US" b="1" dirty="0" smtClean="0"/>
              <a:t>Botanical Source: - </a:t>
            </a:r>
            <a:r>
              <a:rPr lang="en-US" dirty="0" smtClean="0"/>
              <a:t>same as caffeine</a:t>
            </a:r>
          </a:p>
          <a:p>
            <a:r>
              <a:rPr lang="en-US" b="1" dirty="0" smtClean="0"/>
              <a:t>Description: - </a:t>
            </a:r>
            <a:r>
              <a:rPr lang="en-US" dirty="0" smtClean="0"/>
              <a:t>An </a:t>
            </a:r>
            <a:r>
              <a:rPr lang="en-US" dirty="0" err="1" smtClean="0"/>
              <a:t>odourless</a:t>
            </a:r>
            <a:r>
              <a:rPr lang="en-US" dirty="0" smtClean="0"/>
              <a:t> white crystalline powder or rhombic needles with bitter taste.</a:t>
            </a:r>
          </a:p>
          <a:p>
            <a:r>
              <a:rPr lang="en-US" b="1" dirty="0" smtClean="0"/>
              <a:t>Action and Uses: - </a:t>
            </a:r>
            <a:endParaRPr lang="en-US" dirty="0" smtClean="0"/>
          </a:p>
          <a:p>
            <a:pPr lvl="0"/>
            <a:r>
              <a:rPr lang="en-US" dirty="0" smtClean="0"/>
              <a:t>It has a similar action on the kidney as caffeine.</a:t>
            </a:r>
          </a:p>
          <a:p>
            <a:pPr lvl="0"/>
            <a:r>
              <a:rPr lang="en-US" dirty="0" smtClean="0"/>
              <a:t>It has no stimulant effect on the Central Nervous System.</a:t>
            </a:r>
          </a:p>
          <a:p>
            <a:pPr lvl="0"/>
            <a:r>
              <a:rPr lang="en-US" dirty="0" smtClean="0"/>
              <a:t>It is used in medicine as a vasodilator.</a:t>
            </a:r>
          </a:p>
          <a:p>
            <a:pPr lvl="0"/>
            <a:r>
              <a:rPr lang="en-US" dirty="0" smtClean="0"/>
              <a:t>It is used in combination with </a:t>
            </a:r>
            <a:r>
              <a:rPr lang="en-US" dirty="0" err="1" smtClean="0"/>
              <a:t>phenobarbitone</a:t>
            </a:r>
            <a:r>
              <a:rPr lang="en-US" dirty="0" smtClean="0"/>
              <a:t> in allaying nervous excitement and insomnia associated with hypertension.</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l"/>
            <a:r>
              <a:rPr lang="en-US" sz="3200" dirty="0" smtClean="0"/>
              <a:t>TEST FOR PURINE ALKALOIDS</a:t>
            </a:r>
            <a:endParaRPr lang="en-US" sz="3200" dirty="0"/>
          </a:p>
        </p:txBody>
      </p:sp>
      <p:sp>
        <p:nvSpPr>
          <p:cNvPr id="3" name="Content Placeholder 2"/>
          <p:cNvSpPr>
            <a:spLocks noGrp="1"/>
          </p:cNvSpPr>
          <p:nvPr>
            <p:ph idx="1"/>
          </p:nvPr>
        </p:nvSpPr>
        <p:spPr>
          <a:xfrm>
            <a:off x="457200" y="1371601"/>
            <a:ext cx="8229600" cy="4572000"/>
          </a:xfrm>
        </p:spPr>
        <p:txBody>
          <a:bodyPr>
            <a:normAutofit lnSpcReduction="10000"/>
          </a:bodyPr>
          <a:lstStyle/>
          <a:p>
            <a:r>
              <a:rPr lang="en-US" dirty="0" smtClean="0"/>
              <a:t>Caffeine </a:t>
            </a:r>
            <a:r>
              <a:rPr lang="en-US" dirty="0" smtClean="0"/>
              <a:t>and other </a:t>
            </a:r>
            <a:r>
              <a:rPr lang="en-US" dirty="0" err="1" smtClean="0"/>
              <a:t>purine</a:t>
            </a:r>
            <a:r>
              <a:rPr lang="en-US" dirty="0" smtClean="0"/>
              <a:t> derivatives can be detected by the </a:t>
            </a:r>
            <a:r>
              <a:rPr lang="en-US" dirty="0" err="1" smtClean="0"/>
              <a:t>Murexide</a:t>
            </a:r>
            <a:r>
              <a:rPr lang="en-US" dirty="0" smtClean="0"/>
              <a:t> test</a:t>
            </a:r>
            <a:r>
              <a:rPr lang="en-US" dirty="0" smtClean="0"/>
              <a:t>.</a:t>
            </a:r>
          </a:p>
          <a:p>
            <a:r>
              <a:rPr lang="en-US" dirty="0" smtClean="0"/>
              <a:t> </a:t>
            </a:r>
            <a:r>
              <a:rPr lang="en-US" dirty="0" smtClean="0"/>
              <a:t>In this test the alkaloids are mixed with a tiny amount of potassium chlorate and a drop of hydrochloric acid and evaporated to dryness, and the resulting residue is exposed to ammonia </a:t>
            </a:r>
            <a:r>
              <a:rPr lang="en-US" dirty="0" err="1" smtClean="0"/>
              <a:t>vapour</a:t>
            </a:r>
            <a:r>
              <a:rPr lang="en-US" dirty="0" smtClean="0"/>
              <a:t>. </a:t>
            </a:r>
            <a:endParaRPr lang="en-US" dirty="0" smtClean="0"/>
          </a:p>
          <a:p>
            <a:r>
              <a:rPr lang="en-US" dirty="0" err="1" smtClean="0"/>
              <a:t>Purine</a:t>
            </a:r>
            <a:r>
              <a:rPr lang="en-US" dirty="0" smtClean="0"/>
              <a:t> </a:t>
            </a:r>
            <a:r>
              <a:rPr lang="en-US" dirty="0" smtClean="0"/>
              <a:t>alkaloids produce pink to purple </a:t>
            </a:r>
            <a:r>
              <a:rPr lang="en-US" dirty="0" err="1" smtClean="0"/>
              <a:t>colour</a:t>
            </a:r>
            <a:r>
              <a:rPr lang="en-US" dirty="0" smtClean="0"/>
              <a:t> in this test.</a:t>
            </a:r>
          </a:p>
          <a:p>
            <a:pPr>
              <a:buNone/>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0200"/>
            <a:ext cx="8229600" cy="3276600"/>
          </a:xfrm>
        </p:spPr>
        <p:txBody>
          <a:bodyPr/>
          <a:lstStyle/>
          <a:p>
            <a:r>
              <a:rPr lang="en-US" dirty="0" smtClean="0"/>
              <a:t>PREPARE HARD FOR YOUR EXAMINATIONS</a:t>
            </a:r>
            <a:br>
              <a:rPr lang="en-US" dirty="0" smtClean="0"/>
            </a:br>
            <a:r>
              <a:rPr lang="en-US" dirty="0" smtClean="0"/>
              <a:t>THANK YOU</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17705</TotalTime>
  <Words>1319</Words>
  <Application>Microsoft Office PowerPoint</Application>
  <PresentationFormat>On-screen Show (4:3)</PresentationFormat>
  <Paragraphs>321</Paragraphs>
  <Slides>42</Slides>
  <Notes>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VITAMINS</vt:lpstr>
      <vt:lpstr>WHAT ARE VITAMINS?</vt:lpstr>
      <vt:lpstr>CLASSIFICATION OF VITAMINS</vt:lpstr>
      <vt:lpstr>FAT- SOLUBLE VITAMINS</vt:lpstr>
      <vt:lpstr>VITAMIN D</vt:lpstr>
      <vt:lpstr>VITAMIN E</vt:lpstr>
      <vt:lpstr>VITAMIN K</vt:lpstr>
      <vt:lpstr>VITAMIN B1</vt:lpstr>
      <vt:lpstr>VITAMIN B2</vt:lpstr>
      <vt:lpstr>VITAMIN B3</vt:lpstr>
      <vt:lpstr>VITAMIN B5 </vt:lpstr>
      <vt:lpstr>VITAMIN B6</vt:lpstr>
      <vt:lpstr>VITAMIN B7</vt:lpstr>
      <vt:lpstr>VITAMIN B9</vt:lpstr>
      <vt:lpstr>VITAMIN B12</vt:lpstr>
      <vt:lpstr>VITAMIN C</vt:lpstr>
      <vt:lpstr>PURINES AND PYRIMIDINES</vt:lpstr>
      <vt:lpstr>INTRODUCTION</vt:lpstr>
      <vt:lpstr>Definition of terms</vt:lpstr>
      <vt:lpstr>PROPERTIES OF PURINES AND PYRIMIDINES</vt:lpstr>
      <vt:lpstr>FUNCTIONS OF PURINES &amp; PYRIMIDINES</vt:lpstr>
      <vt:lpstr>EXAMPLES OF PURINES AND PYRIMIDINES</vt:lpstr>
      <vt:lpstr>BIOSYNTHESIS OF PURINES</vt:lpstr>
      <vt:lpstr>Slide 24</vt:lpstr>
      <vt:lpstr>DE-NOVO SYNTHESIS</vt:lpstr>
      <vt:lpstr>Slide 26</vt:lpstr>
      <vt:lpstr>Requirements of De-novo synthesis</vt:lpstr>
      <vt:lpstr>IMP represents a branch point for purine biosynthesis, because it can be converted into either AMP or GMP through two distinct reaction pathways</vt:lpstr>
      <vt:lpstr>  DEGRADATION the purines can be degraded to the oxidised ring compound, uric acid              uric acid </vt:lpstr>
      <vt:lpstr>BIOSYNTHESIS OF PYRIMIDINES</vt:lpstr>
      <vt:lpstr>Slide 31</vt:lpstr>
      <vt:lpstr>DE-NOVO SYNTHESIS</vt:lpstr>
      <vt:lpstr>Slide 33</vt:lpstr>
      <vt:lpstr>Slide 34</vt:lpstr>
      <vt:lpstr>DEGRADATION</vt:lpstr>
      <vt:lpstr>PURINE ALKALOIDS OF NATURAL ORIGIN  Alkaloids that contain a purine skeleton (xanthine) are commonly known as purine alklaoids, e.g. caffeine, theophylline and theobromine.</vt:lpstr>
      <vt:lpstr>CAFFIENE</vt:lpstr>
      <vt:lpstr>Slide 38</vt:lpstr>
      <vt:lpstr>THEOPHYLLINE</vt:lpstr>
      <vt:lpstr>THEOBROMINE</vt:lpstr>
      <vt:lpstr>TEST FOR PURINE ALKALOIDS</vt:lpstr>
      <vt:lpstr>PREPARE HARD FOR YOUR EXAMINATIONS 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VITAMINS</dc:title>
  <dc:creator>USER</dc:creator>
  <cp:lastModifiedBy>USER</cp:lastModifiedBy>
  <cp:revision>46</cp:revision>
  <dcterms:created xsi:type="dcterms:W3CDTF">2021-07-09T09:48:30Z</dcterms:created>
  <dcterms:modified xsi:type="dcterms:W3CDTF">2021-07-21T17:59:49Z</dcterms:modified>
</cp:coreProperties>
</file>