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embeddedFontLst>
    <p:embeddedFont>
      <p:font typeface="Nunito SemiBold" panose="020B0604020202020204" charset="0"/>
      <p:regular r:id="rId11"/>
      <p:bold r:id="rId12"/>
      <p:italic r:id="rId13"/>
      <p:boldItalic r:id="rId14"/>
    </p:embeddedFont>
    <p:embeddedFont>
      <p:font typeface="Archivo Black" panose="020B0604020202020204" charset="0"/>
      <p:regular r:id="rId15"/>
    </p:embeddedFont>
    <p:embeddedFont>
      <p:font typeface="Nuni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252">
          <p15:clr>
            <a:srgbClr val="747775"/>
          </p15:clr>
        </p15:guide>
        <p15:guide id="2" pos="1247">
          <p15:clr>
            <a:srgbClr val="747775"/>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Sullivan" initials="" lastIdx="3" clrIdx="0"/>
  <p:cmAuthor id="1" name="Heather deLagra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39762C-8A0C-4FA6-AC8C-DF5A5821C505}">
  <a:tblStyle styleId="{9839762C-8A0C-4FA6-AC8C-DF5A5821C5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2977FF-A766-428E-BE6C-35BAE824D0F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44" autoAdjust="0"/>
  </p:normalViewPr>
  <p:slideViewPr>
    <p:cSldViewPr snapToGrid="0">
      <p:cViewPr varScale="1">
        <p:scale>
          <a:sx n="59" d="100"/>
          <a:sy n="59" d="100"/>
        </p:scale>
        <p:origin x="544" y="48"/>
      </p:cViewPr>
      <p:guideLst>
        <p:guide pos="4252"/>
        <p:guide pos="124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igitalmedia.fws.gov/" TargetMode="External"/><Relationship Id="rId3" Type="http://schemas.openxmlformats.org/officeDocument/2006/relationships/hyperlink" Target="https://unsplash.com/photos/XzrrJC6kFV8" TargetMode="External"/><Relationship Id="rId7"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reativecommons.org/public-domain/" TargetMode="External"/><Relationship Id="rId5" Type="http://schemas.openxmlformats.org/officeDocument/2006/relationships/hyperlink" Target="https://unsplash.com/@chingying91" TargetMode="External"/><Relationship Id="rId4" Type="http://schemas.openxmlformats.org/officeDocument/2006/relationships/hyperlink" Target="https://digitalmedia.fws.gov/digital/collection/natdiglib/id/5112"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ommons.wikimedia.org/wiki/Main_Page" TargetMode="External"/><Relationship Id="rId3" Type="http://schemas.openxmlformats.org/officeDocument/2006/relationships/hyperlink" Target="https://unsplash.com/photos/XzrrJC6kFV8" TargetMode="External"/><Relationship Id="rId7" Type="http://schemas.openxmlformats.org/officeDocument/2006/relationships/hyperlink" Target="https://unsplash.co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reativecommons.org/licenses/by-sa/3.0/deed.en" TargetMode="External"/><Relationship Id="rId5" Type="http://schemas.openxmlformats.org/officeDocument/2006/relationships/hyperlink" Target="https://unsplash.com/@chingying91" TargetMode="External"/><Relationship Id="rId4" Type="http://schemas.openxmlformats.org/officeDocument/2006/relationships/hyperlink" Target="https://commons.wikimedia.org/wiki/File:Round_goby_a_invasive_fish_in_a_lot_of_countries.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photos/XzrrJC6kFV8" TargetMode="External"/><Relationship Id="rId7" Type="http://schemas.openxmlformats.org/officeDocument/2006/relationships/hyperlink" Target="https://en.wikipedia.org/wiki/Main_P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sa/3.0/deed.en" TargetMode="External"/><Relationship Id="rId5" Type="http://schemas.openxmlformats.org/officeDocument/2006/relationships/hyperlink" Target="https://unsplash.com/@chingying91" TargetMode="External"/><Relationship Id="rId4" Type="http://schemas.openxmlformats.org/officeDocument/2006/relationships/hyperlink" Target="https://en.wikipedia.org/wiki/Round_goby#/media/File:A_large_neogobius_melanostomus.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2c3ZEjjSsV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yi6Im-Sb6V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e9956e97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e9956e9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CA" sz="1000">
                <a:solidFill>
                  <a:schemeClr val="dk1"/>
                </a:solidFill>
              </a:rPr>
              <a:t>Image source:</a:t>
            </a:r>
            <a:r>
              <a:rPr lang="en-CA" sz="1000">
                <a:solidFill>
                  <a:schemeClr val="dk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endParaRPr sz="1000">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CA" sz="1000" u="sng">
                <a:solidFill>
                  <a:schemeClr val="hlink"/>
                </a:solidFill>
                <a:hlinkClick r:id="rId4"/>
              </a:rPr>
              <a:t>Round goby</a:t>
            </a:r>
            <a:r>
              <a:rPr lang="en-CA" sz="1000">
                <a:solidFill>
                  <a:schemeClr val="dk1"/>
                </a:solidFill>
              </a:rPr>
              <a:t> (cropped) by</a:t>
            </a:r>
            <a:r>
              <a:rPr lang="en-CA" sz="1000">
                <a:solidFill>
                  <a:schemeClr val="dk1"/>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sz="1000">
                <a:solidFill>
                  <a:schemeClr val="dk1"/>
                </a:solidFill>
              </a:rPr>
              <a:t>U.S. Fish and Wildlife Service (licensed under CC </a:t>
            </a:r>
            <a:r>
              <a:rPr lang="en-CA" sz="1000" u="sng">
                <a:solidFill>
                  <a:schemeClr val="hlink"/>
                </a:solidFill>
                <a:hlinkClick r:id="rId6"/>
              </a:rPr>
              <a:t>Public Domain</a:t>
            </a:r>
            <a:r>
              <a:rPr lang="en-CA" sz="1000">
                <a:solidFill>
                  <a:schemeClr val="dk1"/>
                </a:solidFill>
              </a:rPr>
              <a:t>) on</a:t>
            </a:r>
            <a:r>
              <a:rPr lang="en-CA" sz="1000">
                <a:solidFill>
                  <a:schemeClr val="dk1"/>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sz="1000" u="sng">
                <a:solidFill>
                  <a:schemeClr val="hlink"/>
                </a:solidFill>
                <a:hlinkClick r:id="rId8"/>
              </a:rPr>
              <a:t>USFWS National Digital Library</a:t>
            </a:r>
            <a:endParaRPr sz="1000">
              <a:solidFill>
                <a:schemeClr val="dk1"/>
              </a:solidFill>
            </a:endParaRPr>
          </a:p>
          <a:p>
            <a:pPr marL="0" lvl="0" indent="0" algn="l" rtl="0">
              <a:spcBef>
                <a:spcPts val="0"/>
              </a:spcBef>
              <a:spcAft>
                <a:spcPts val="0"/>
              </a:spcAft>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e9956e974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e9956e97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CA" sz="1000">
                <a:solidFill>
                  <a:schemeClr val="dk1"/>
                </a:solidFill>
              </a:rPr>
              <a:t>Image source:</a:t>
            </a:r>
            <a:r>
              <a:rPr lang="en-CA" sz="1000">
                <a:solidFill>
                  <a:schemeClr val="dk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endParaRPr sz="1000">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CA" sz="1000" u="sng">
                <a:solidFill>
                  <a:schemeClr val="hlink"/>
                </a:solidFill>
                <a:hlinkClick r:id="rId4"/>
              </a:rPr>
              <a:t>Round goby a invasive fish in a lot of countries</a:t>
            </a:r>
            <a:r>
              <a:rPr lang="en-CA" sz="1000">
                <a:solidFill>
                  <a:schemeClr val="dk1"/>
                </a:solidFill>
              </a:rPr>
              <a:t> (cropped) by</a:t>
            </a:r>
            <a:r>
              <a:rPr lang="en-CA" sz="1000">
                <a:solidFill>
                  <a:schemeClr val="dk1"/>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sz="1000">
                <a:solidFill>
                  <a:schemeClr val="dk1"/>
                </a:solidFill>
              </a:rPr>
              <a:t>Peter van der Sluijs (licensed under </a:t>
            </a:r>
            <a:r>
              <a:rPr lang="en-CA" sz="1000" u="sng">
                <a:solidFill>
                  <a:schemeClr val="hlink"/>
                </a:solidFill>
                <a:hlinkClick r:id="rId6"/>
              </a:rPr>
              <a:t>CC BY-SA 3.0 Deed</a:t>
            </a:r>
            <a:r>
              <a:rPr lang="en-CA" sz="1000">
                <a:solidFill>
                  <a:schemeClr val="dk1"/>
                </a:solidFill>
              </a:rPr>
              <a:t>) on</a:t>
            </a:r>
            <a:r>
              <a:rPr lang="en-CA" sz="1000">
                <a:solidFill>
                  <a:schemeClr val="dk1"/>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u="sng">
                <a:solidFill>
                  <a:schemeClr val="hlink"/>
                </a:solidFill>
                <a:hlinkClick r:id="rId8"/>
              </a:rPr>
              <a:t>Wikimedia Commons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ee9956e974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ee9956e97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ee9956e974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ee9956e97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CA" sz="1000" dirty="0">
                <a:solidFill>
                  <a:schemeClr val="dk1"/>
                </a:solidFill>
              </a:rPr>
              <a:t>Image source:</a:t>
            </a:r>
            <a:r>
              <a:rPr lang="en-CA" sz="1000" dirty="0">
                <a:solidFill>
                  <a:schemeClr val="dk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endParaRPr sz="1000" dirty="0">
              <a:solidFill>
                <a:schemeClr val="dk1"/>
              </a:solidFill>
            </a:endParaRPr>
          </a:p>
          <a:p>
            <a:pPr marL="0" lvl="0" indent="0" algn="l" rtl="0">
              <a:spcBef>
                <a:spcPts val="0"/>
              </a:spcBef>
              <a:spcAft>
                <a:spcPts val="0"/>
              </a:spcAft>
              <a:buNone/>
            </a:pPr>
            <a:r>
              <a:rPr lang="en-CA" sz="1000" u="sng" dirty="0">
                <a:solidFill>
                  <a:schemeClr val="hlink"/>
                </a:solidFill>
                <a:hlinkClick r:id="rId4"/>
              </a:rPr>
              <a:t>A large round goby (</a:t>
            </a:r>
            <a:r>
              <a:rPr lang="en-CA" sz="1000" u="sng" dirty="0" err="1">
                <a:solidFill>
                  <a:schemeClr val="hlink"/>
                </a:solidFill>
                <a:hlinkClick r:id="rId4"/>
              </a:rPr>
              <a:t>Neogobius</a:t>
            </a:r>
            <a:r>
              <a:rPr lang="en-CA" sz="1000" u="sng" dirty="0">
                <a:solidFill>
                  <a:schemeClr val="hlink"/>
                </a:solidFill>
                <a:hlinkClick r:id="rId4"/>
              </a:rPr>
              <a:t> </a:t>
            </a:r>
            <a:r>
              <a:rPr lang="en-CA" sz="1000" u="sng" dirty="0" err="1">
                <a:solidFill>
                  <a:schemeClr val="hlink"/>
                </a:solidFill>
                <a:hlinkClick r:id="rId4"/>
              </a:rPr>
              <a:t>melanostomus</a:t>
            </a:r>
            <a:r>
              <a:rPr lang="en-CA" sz="1000" u="sng" dirty="0">
                <a:solidFill>
                  <a:schemeClr val="hlink"/>
                </a:solidFill>
                <a:hlinkClick r:id="rId4"/>
              </a:rPr>
              <a:t>) caught in Netherlands</a:t>
            </a:r>
            <a:r>
              <a:rPr lang="en-CA" sz="1000" dirty="0">
                <a:solidFill>
                  <a:schemeClr val="dk1"/>
                </a:solidFill>
              </a:rPr>
              <a:t> (cropped) by</a:t>
            </a:r>
            <a:r>
              <a:rPr lang="en-CA" sz="1000" dirty="0">
                <a:solidFill>
                  <a:schemeClr val="dk1"/>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sz="1000" dirty="0">
                <a:solidFill>
                  <a:schemeClr val="dk1"/>
                </a:solidFill>
              </a:rPr>
              <a:t>Peter van der </a:t>
            </a:r>
            <a:r>
              <a:rPr lang="en-CA" sz="1000" dirty="0" err="1">
                <a:solidFill>
                  <a:schemeClr val="dk1"/>
                </a:solidFill>
              </a:rPr>
              <a:t>Sluijs</a:t>
            </a:r>
            <a:r>
              <a:rPr lang="en-CA" sz="1000" dirty="0">
                <a:solidFill>
                  <a:schemeClr val="dk1"/>
                </a:solidFill>
              </a:rPr>
              <a:t> (licensed under </a:t>
            </a:r>
            <a:r>
              <a:rPr lang="en-CA" sz="1000" u="sng" dirty="0">
                <a:solidFill>
                  <a:schemeClr val="hlink"/>
                </a:solidFill>
                <a:hlinkClick r:id="rId6"/>
              </a:rPr>
              <a:t>CC BY-SA 3.0 Deed</a:t>
            </a:r>
            <a:r>
              <a:rPr lang="en-CA" sz="1000" dirty="0">
                <a:solidFill>
                  <a:schemeClr val="dk1"/>
                </a:solidFill>
              </a:rPr>
              <a:t>) on</a:t>
            </a:r>
            <a:r>
              <a:rPr lang="en-CA" sz="1000" dirty="0">
                <a:solidFill>
                  <a:schemeClr val="dk1"/>
                </a:solidFill>
                <a:uFill>
                  <a:noFill/>
                </a:uFill>
              </a:rPr>
              <a:t> </a:t>
            </a:r>
            <a:r>
              <a:rPr lang="en-CA" sz="1000" u="sng" dirty="0" smtClean="0">
                <a:solidFill>
                  <a:schemeClr val="hlink"/>
                </a:solidFill>
                <a:hlinkClick r:id="rId7"/>
              </a:rPr>
              <a:t>Wikipedia</a:t>
            </a:r>
            <a:endParaRPr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03c1d56a0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b03c1d56a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sz="1000">
                <a:solidFill>
                  <a:schemeClr val="dk1"/>
                </a:solidFill>
              </a:rPr>
              <a:t>Images source:</a:t>
            </a:r>
            <a:br>
              <a:rPr lang="en-CA" sz="1000">
                <a:solidFill>
                  <a:schemeClr val="dk1"/>
                </a:solidFill>
              </a:rPr>
            </a:br>
            <a:r>
              <a:rPr lang="en-CA" sz="1000">
                <a:solidFill>
                  <a:schemeClr val="dk1"/>
                </a:solidFill>
              </a:rPr>
              <a:t>avataaars generator. Stanley, P. &amp; Lin, F-P. (n.d.). Retrieved June 9, 2023, from https://getavataaars.com/</a:t>
            </a:r>
            <a:endParaRPr sz="1000">
              <a:solidFill>
                <a:schemeClr val="dk1"/>
              </a:solidFill>
            </a:endParaRPr>
          </a:p>
          <a:p>
            <a:pPr marL="0" lvl="0" indent="0" algn="l" rtl="0">
              <a:spcBef>
                <a:spcPts val="1000"/>
              </a:spcBef>
              <a:spcAft>
                <a:spcPts val="10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ee9956e974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ee9956e97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ee9956e974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ee9956e97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000">
                <a:solidFill>
                  <a:schemeClr val="dk1"/>
                </a:solidFill>
              </a:rPr>
              <a:t>Reference: </a:t>
            </a:r>
            <a:endParaRPr sz="1000">
              <a:solidFill>
                <a:schemeClr val="dk1"/>
              </a:solidFill>
            </a:endParaRPr>
          </a:p>
          <a:p>
            <a:pPr marL="0" lvl="0" indent="0" algn="l" rtl="0">
              <a:spcBef>
                <a:spcPts val="0"/>
              </a:spcBef>
              <a:spcAft>
                <a:spcPts val="0"/>
              </a:spcAft>
              <a:buClr>
                <a:schemeClr val="dk1"/>
              </a:buClr>
              <a:buSzPts val="1100"/>
              <a:buFont typeface="Arial"/>
              <a:buNone/>
            </a:pPr>
            <a:r>
              <a:rPr lang="en-CA" sz="1000">
                <a:solidFill>
                  <a:schemeClr val="dk1"/>
                </a:solidFill>
              </a:rPr>
              <a:t>Groobles Media. (2016, August 21). How to run a debate. [Video]. YouTube.</a:t>
            </a:r>
            <a:r>
              <a:rPr lang="en-CA" sz="1000">
                <a:solidFill>
                  <a:schemeClr val="dk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CA" sz="1000" u="sng">
                <a:solidFill>
                  <a:schemeClr val="hlink"/>
                </a:solidFill>
                <a:hlinkClick r:id="rId4"/>
              </a:rPr>
              <a:t>https://www.youtube.com/watch?v=yi6Im-Sb6Vw</a:t>
            </a:r>
            <a:r>
              <a:rPr lang="en-CA" sz="1000" u="sng">
                <a:solidFill>
                  <a:schemeClr val="hlink"/>
                </a:solidFill>
              </a:rPr>
              <a:t> </a:t>
            </a:r>
            <a:endParaRPr sz="1000" u="sng">
              <a:solidFill>
                <a:schemeClr val="hlink"/>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ee9956e974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ee9956e97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6500"/>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 name="Google Shape;10;p2" title="Ocean School"/>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4045450" y="483600"/>
            <a:ext cx="1053100" cy="350267"/>
          </a:xfrm>
          <a:prstGeom prst="rect">
            <a:avLst/>
          </a:prstGeom>
          <a:noFill/>
          <a:ln>
            <a:noFill/>
          </a:ln>
        </p:spPr>
      </p:pic>
      <p:sp>
        <p:nvSpPr>
          <p:cNvPr id="11" name="Google Shape;11;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2" name="Google Shape;12;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5" name="Google Shape;15;p2"/>
          <p:cNvSpPr>
            <a:spLocks noGrp="1"/>
          </p:cNvSpPr>
          <p:nvPr>
            <p:ph type="pic" idx="4"/>
          </p:nvPr>
        </p:nvSpPr>
        <p:spPr>
          <a:xfrm>
            <a:off x="180275" y="3781600"/>
            <a:ext cx="3776100" cy="2880600"/>
          </a:xfrm>
          <a:prstGeom prst="roundRect">
            <a:avLst>
              <a:gd name="adj" fmla="val 7171"/>
            </a:avLst>
          </a:prstGeom>
          <a:noFill/>
          <a:ln>
            <a:noFill/>
          </a:ln>
        </p:spPr>
      </p:sp>
      <p:sp>
        <p:nvSpPr>
          <p:cNvPr id="16" name="Google Shape;16;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pic>
        <p:nvPicPr>
          <p:cNvPr id="17" name="Google Shape;17;p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462078" y="5098225"/>
            <a:ext cx="681924" cy="590650"/>
          </a:xfrm>
          <a:prstGeom prst="rect">
            <a:avLst/>
          </a:prstGeom>
          <a:noFill/>
          <a:ln>
            <a:noFill/>
          </a:ln>
        </p:spPr>
      </p:pic>
      <p:pic>
        <p:nvPicPr>
          <p:cNvPr id="18" name="Google Shape;18;p2"/>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2">
  <p:cSld name="CUSTOM_4_3">
    <p:spTree>
      <p:nvGrpSpPr>
        <p:cNvPr id="1" name="Shape 35"/>
        <p:cNvGrpSpPr/>
        <p:nvPr/>
      </p:nvGrpSpPr>
      <p:grpSpPr>
        <a:xfrm>
          <a:off x="0" y="0"/>
          <a:ext cx="0" cy="0"/>
          <a:chOff x="0" y="0"/>
          <a:chExt cx="0" cy="0"/>
        </a:xfrm>
      </p:grpSpPr>
      <p:sp>
        <p:nvSpPr>
          <p:cNvPr id="36" name="Google Shape;36;p4"/>
          <p:cNvSpPr/>
          <p:nvPr/>
        </p:nvSpPr>
        <p:spPr>
          <a:xfrm>
            <a:off x="180300" y="989975"/>
            <a:ext cx="65796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7" name="Google Shape;37;p4"/>
          <p:cNvSpPr/>
          <p:nvPr/>
        </p:nvSpPr>
        <p:spPr>
          <a:xfrm>
            <a:off x="180300" y="1652550"/>
            <a:ext cx="4283100" cy="5007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39" name="Google Shape;39;p4"/>
          <p:cNvSpPr txBox="1">
            <a:spLocks noGrp="1"/>
          </p:cNvSpPr>
          <p:nvPr>
            <p:ph type="subTitle" idx="1"/>
          </p:nvPr>
        </p:nvSpPr>
        <p:spPr>
          <a:xfrm>
            <a:off x="2198544" y="989100"/>
            <a:ext cx="5763600" cy="431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40" name="Google Shape;40;p4"/>
          <p:cNvSpPr txBox="1">
            <a:spLocks noGrp="1"/>
          </p:cNvSpPr>
          <p:nvPr>
            <p:ph type="body" idx="2"/>
          </p:nvPr>
        </p:nvSpPr>
        <p:spPr>
          <a:xfrm>
            <a:off x="267300" y="1947275"/>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1" name="Google Shape;41;p4"/>
          <p:cNvSpPr txBox="1">
            <a:spLocks noGrp="1"/>
          </p:cNvSpPr>
          <p:nvPr>
            <p:ph type="body" idx="3"/>
          </p:nvPr>
        </p:nvSpPr>
        <p:spPr>
          <a:xfrm>
            <a:off x="993340" y="26518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2" name="Google Shape;42;p4"/>
          <p:cNvSpPr txBox="1">
            <a:spLocks noGrp="1"/>
          </p:cNvSpPr>
          <p:nvPr>
            <p:ph type="body" idx="4"/>
          </p:nvPr>
        </p:nvSpPr>
        <p:spPr>
          <a:xfrm>
            <a:off x="993340" y="35805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3" name="Google Shape;43;p4"/>
          <p:cNvSpPr txBox="1">
            <a:spLocks noGrp="1"/>
          </p:cNvSpPr>
          <p:nvPr>
            <p:ph type="body" idx="5"/>
          </p:nvPr>
        </p:nvSpPr>
        <p:spPr>
          <a:xfrm>
            <a:off x="993340" y="46615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4" name="Google Shape;44;p4"/>
          <p:cNvSpPr txBox="1">
            <a:spLocks noGrp="1"/>
          </p:cNvSpPr>
          <p:nvPr>
            <p:ph type="body" idx="6"/>
          </p:nvPr>
        </p:nvSpPr>
        <p:spPr>
          <a:xfrm>
            <a:off x="1002940" y="57732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5" name="Google Shape;45;p4"/>
          <p:cNvSpPr>
            <a:spLocks noGrp="1"/>
          </p:cNvSpPr>
          <p:nvPr>
            <p:ph type="pic" idx="7"/>
          </p:nvPr>
        </p:nvSpPr>
        <p:spPr>
          <a:xfrm>
            <a:off x="4724350" y="1652550"/>
            <a:ext cx="4239300" cy="5007300"/>
          </a:xfrm>
          <a:prstGeom prst="roundRect">
            <a:avLst>
              <a:gd name="adj" fmla="val 5994"/>
            </a:avLst>
          </a:prstGeom>
          <a:noFill/>
          <a:ln>
            <a:noFill/>
          </a:ln>
        </p:spPr>
      </p:sp>
      <p:sp>
        <p:nvSpPr>
          <p:cNvPr id="46" name="Google Shape;46;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extLst>
    <p:ext uri="{DCECCB84-F9BA-43D5-87BE-67443E8EF086}">
      <p15:sldGuideLst xmlns:p15="http://schemas.microsoft.com/office/powerpoint/2012/main">
        <p15:guide id="1" orient="horz" pos="1041">
          <p15:clr>
            <a:srgbClr val="FA7B17"/>
          </p15:clr>
        </p15:guide>
        <p15:guide id="2" pos="155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1">
  <p:cSld name="CUSTOM_4_1">
    <p:spTree>
      <p:nvGrpSpPr>
        <p:cNvPr id="1" name="Shape 47"/>
        <p:cNvGrpSpPr/>
        <p:nvPr/>
      </p:nvGrpSpPr>
      <p:grpSpPr>
        <a:xfrm>
          <a:off x="0" y="0"/>
          <a:ext cx="0" cy="0"/>
          <a:chOff x="0" y="0"/>
          <a:chExt cx="0" cy="0"/>
        </a:xfrm>
      </p:grpSpPr>
      <p:sp>
        <p:nvSpPr>
          <p:cNvPr id="48" name="Google Shape;48;p5"/>
          <p:cNvSpPr/>
          <p:nvPr/>
        </p:nvSpPr>
        <p:spPr>
          <a:xfrm>
            <a:off x="4724350" y="1652550"/>
            <a:ext cx="4239300" cy="4110600"/>
          </a:xfrm>
          <a:prstGeom prst="roundRect">
            <a:avLst>
              <a:gd name="adj" fmla="val 6233"/>
            </a:avLst>
          </a:prstGeom>
          <a:noFill/>
          <a:ln w="19050" cap="flat" cmpd="sng">
            <a:solidFill>
              <a:srgbClr val="2A631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4997200" y="4205600"/>
            <a:ext cx="3725700" cy="4374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80300" y="989975"/>
            <a:ext cx="27990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51" name="Google Shape;51;p5"/>
          <p:cNvSpPr txBox="1">
            <a:spLocks noGrp="1"/>
          </p:cNvSpPr>
          <p:nvPr>
            <p:ph type="title"/>
          </p:nvPr>
        </p:nvSpPr>
        <p:spPr>
          <a:xfrm>
            <a:off x="175700" y="983575"/>
            <a:ext cx="27990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3" name="Google Shape;53;p5"/>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4" name="Google Shape;54;p5"/>
          <p:cNvSpPr>
            <a:spLocks noGrp="1"/>
          </p:cNvSpPr>
          <p:nvPr>
            <p:ph type="pic" idx="3"/>
          </p:nvPr>
        </p:nvSpPr>
        <p:spPr>
          <a:xfrm>
            <a:off x="4962775" y="1644850"/>
            <a:ext cx="3987600" cy="2986500"/>
          </a:xfrm>
          <a:prstGeom prst="roundRect">
            <a:avLst>
              <a:gd name="adj" fmla="val 27676"/>
            </a:avLst>
          </a:prstGeom>
          <a:noFill/>
          <a:ln>
            <a:noFill/>
          </a:ln>
        </p:spPr>
      </p:sp>
      <p:sp>
        <p:nvSpPr>
          <p:cNvPr id="55" name="Google Shape;55;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56" name="Google Shape;56;p5"/>
          <p:cNvSpPr/>
          <p:nvPr/>
        </p:nvSpPr>
        <p:spPr>
          <a:xfrm>
            <a:off x="4886575" y="4243175"/>
            <a:ext cx="3900900" cy="13221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 Info slide 1 1 1">
  <p:cSld name="CUSTOM_4_1_2_1">
    <p:spTree>
      <p:nvGrpSpPr>
        <p:cNvPr id="1" name="Shape 67"/>
        <p:cNvGrpSpPr/>
        <p:nvPr/>
      </p:nvGrpSpPr>
      <p:grpSpPr>
        <a:xfrm>
          <a:off x="0" y="0"/>
          <a:ext cx="0" cy="0"/>
          <a:chOff x="0" y="0"/>
          <a:chExt cx="0" cy="0"/>
        </a:xfrm>
      </p:grpSpPr>
      <p:sp>
        <p:nvSpPr>
          <p:cNvPr id="68" name="Google Shape;68;p7"/>
          <p:cNvSpPr/>
          <p:nvPr/>
        </p:nvSpPr>
        <p:spPr>
          <a:xfrm>
            <a:off x="180300" y="989975"/>
            <a:ext cx="17280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69" name="Google Shape;69;p7"/>
          <p:cNvSpPr txBox="1">
            <a:spLocks noGrp="1"/>
          </p:cNvSpPr>
          <p:nvPr>
            <p:ph type="title"/>
          </p:nvPr>
        </p:nvSpPr>
        <p:spPr>
          <a:xfrm>
            <a:off x="175700" y="983575"/>
            <a:ext cx="1476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1" name="Google Shape;71;p7"/>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2" name="Google Shape;72;p7"/>
          <p:cNvSpPr>
            <a:spLocks noGrp="1"/>
          </p:cNvSpPr>
          <p:nvPr>
            <p:ph type="pic" idx="3"/>
          </p:nvPr>
        </p:nvSpPr>
        <p:spPr>
          <a:xfrm>
            <a:off x="4962775" y="1644850"/>
            <a:ext cx="3987600" cy="2986500"/>
          </a:xfrm>
          <a:prstGeom prst="roundRect">
            <a:avLst>
              <a:gd name="adj" fmla="val 27676"/>
            </a:avLst>
          </a:prstGeom>
          <a:noFill/>
          <a:ln>
            <a:noFill/>
          </a:ln>
        </p:spPr>
      </p:sp>
      <p:sp>
        <p:nvSpPr>
          <p:cNvPr id="73" name="Google Shape;73;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74" name="Google Shape;74;p7"/>
          <p:cNvSpPr/>
          <p:nvPr/>
        </p:nvSpPr>
        <p:spPr>
          <a:xfrm>
            <a:off x="4803600" y="4572959"/>
            <a:ext cx="4146900" cy="13704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 Question slide - Table">
  <p:cSld name="CUSTOM_15">
    <p:spTree>
      <p:nvGrpSpPr>
        <p:cNvPr id="1" name="Shape 89"/>
        <p:cNvGrpSpPr/>
        <p:nvPr/>
      </p:nvGrpSpPr>
      <p:grpSpPr>
        <a:xfrm>
          <a:off x="0" y="0"/>
          <a:ext cx="0" cy="0"/>
          <a:chOff x="0" y="0"/>
          <a:chExt cx="0" cy="0"/>
        </a:xfrm>
      </p:grpSpPr>
      <p:sp>
        <p:nvSpPr>
          <p:cNvPr id="90" name="Google Shape;90;p9"/>
          <p:cNvSpPr/>
          <p:nvPr/>
        </p:nvSpPr>
        <p:spPr>
          <a:xfrm>
            <a:off x="176955" y="989975"/>
            <a:ext cx="17934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91" name="Google Shape;91;p9"/>
          <p:cNvSpPr txBox="1">
            <a:spLocks noGrp="1"/>
          </p:cNvSpPr>
          <p:nvPr>
            <p:ph type="title"/>
          </p:nvPr>
        </p:nvSpPr>
        <p:spPr>
          <a:xfrm>
            <a:off x="175700" y="983575"/>
            <a:ext cx="12258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9"/>
          <p:cNvSpPr/>
          <p:nvPr/>
        </p:nvSpPr>
        <p:spPr>
          <a:xfrm>
            <a:off x="180300" y="1652550"/>
            <a:ext cx="8783400" cy="8556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94" name="Google Shape;94;p9"/>
          <p:cNvSpPr txBox="1">
            <a:spLocks noGrp="1"/>
          </p:cNvSpPr>
          <p:nvPr>
            <p:ph type="body" idx="1"/>
          </p:nvPr>
        </p:nvSpPr>
        <p:spPr>
          <a:xfrm>
            <a:off x="319125" y="1652550"/>
            <a:ext cx="7985700" cy="855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pic>
        <p:nvPicPr>
          <p:cNvPr id="95" name="Google Shape;95;p9"/>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567274" y="1942525"/>
            <a:ext cx="262849" cy="47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CUSTOM_3_2">
    <p:spTree>
      <p:nvGrpSpPr>
        <p:cNvPr id="1" name="Shape 98"/>
        <p:cNvGrpSpPr/>
        <p:nvPr/>
      </p:nvGrpSpPr>
      <p:grpSpPr>
        <a:xfrm>
          <a:off x="0" y="0"/>
          <a:ext cx="0" cy="0"/>
          <a:chOff x="0" y="0"/>
          <a:chExt cx="0" cy="0"/>
        </a:xfrm>
      </p:grpSpPr>
      <p:sp>
        <p:nvSpPr>
          <p:cNvPr id="99" name="Google Shape;99;p11"/>
          <p:cNvSpPr/>
          <p:nvPr/>
        </p:nvSpPr>
        <p:spPr>
          <a:xfrm>
            <a:off x="4632127" y="2659050"/>
            <a:ext cx="4334700" cy="4007700"/>
          </a:xfrm>
          <a:prstGeom prst="roundRect">
            <a:avLst>
              <a:gd name="adj" fmla="val 3664"/>
            </a:avLst>
          </a:prstGeom>
          <a:solidFill>
            <a:srgbClr val="2A6312">
              <a:alpha val="15719"/>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80275" y="2659050"/>
            <a:ext cx="4334700" cy="4007700"/>
          </a:xfrm>
          <a:prstGeom prst="roundRect">
            <a:avLst>
              <a:gd name="adj" fmla="val 3664"/>
            </a:avLst>
          </a:prstGeom>
          <a:solidFill>
            <a:srgbClr val="2A6312">
              <a:alpha val="15719"/>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02" name="Google Shape;102;p11"/>
          <p:cNvSpPr/>
          <p:nvPr/>
        </p:nvSpPr>
        <p:spPr>
          <a:xfrm>
            <a:off x="180300" y="1652550"/>
            <a:ext cx="8783400" cy="902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txBox="1">
            <a:spLocks noGrp="1"/>
          </p:cNvSpPr>
          <p:nvPr>
            <p:ph type="body" idx="1"/>
          </p:nvPr>
        </p:nvSpPr>
        <p:spPr>
          <a:xfrm>
            <a:off x="319125" y="1652550"/>
            <a:ext cx="7985700" cy="1006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4" name="Google Shape;104;p11"/>
          <p:cNvSpPr/>
          <p:nvPr/>
        </p:nvSpPr>
        <p:spPr>
          <a:xfrm>
            <a:off x="180300" y="989975"/>
            <a:ext cx="30816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5" name="Google Shape;105;p11"/>
          <p:cNvSpPr/>
          <p:nvPr/>
        </p:nvSpPr>
        <p:spPr>
          <a:xfrm>
            <a:off x="341125" y="2825007"/>
            <a:ext cx="3504300" cy="5040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341125" y="3456150"/>
            <a:ext cx="3948300" cy="30534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1"/>
          <p:cNvSpPr/>
          <p:nvPr/>
        </p:nvSpPr>
        <p:spPr>
          <a:xfrm>
            <a:off x="4810279" y="2815607"/>
            <a:ext cx="3504300" cy="5040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4810276" y="3456150"/>
            <a:ext cx="3948300" cy="30534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1"/>
          <p:cNvSpPr/>
          <p:nvPr/>
        </p:nvSpPr>
        <p:spPr>
          <a:xfrm>
            <a:off x="7562378" y="2551175"/>
            <a:ext cx="1303500" cy="13035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11"/>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505410" y="2354326"/>
            <a:ext cx="1417500" cy="1503600"/>
          </a:xfrm>
          <a:prstGeom prst="ellipse">
            <a:avLst/>
          </a:prstGeom>
          <a:noFill/>
          <a:ln>
            <a:noFill/>
          </a:ln>
        </p:spPr>
      </p:pic>
      <p:sp>
        <p:nvSpPr>
          <p:cNvPr id="111" name="Google Shape;111;p11"/>
          <p:cNvSpPr txBox="1">
            <a:spLocks noGrp="1"/>
          </p:cNvSpPr>
          <p:nvPr>
            <p:ph type="body" idx="2"/>
          </p:nvPr>
        </p:nvSpPr>
        <p:spPr>
          <a:xfrm>
            <a:off x="319125" y="2825000"/>
            <a:ext cx="4073700" cy="504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2" name="Google Shape;112;p11"/>
          <p:cNvSpPr txBox="1">
            <a:spLocks noGrp="1"/>
          </p:cNvSpPr>
          <p:nvPr>
            <p:ph type="body" idx="3"/>
          </p:nvPr>
        </p:nvSpPr>
        <p:spPr>
          <a:xfrm>
            <a:off x="4818654" y="2815600"/>
            <a:ext cx="4073700" cy="504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3" name="Google Shape;113;p11"/>
          <p:cNvSpPr txBox="1">
            <a:spLocks noGrp="1"/>
          </p:cNvSpPr>
          <p:nvPr>
            <p:ph type="body" idx="4"/>
          </p:nvPr>
        </p:nvSpPr>
        <p:spPr>
          <a:xfrm>
            <a:off x="426700" y="3494950"/>
            <a:ext cx="3730800" cy="2948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4" name="Google Shape;114;p11"/>
          <p:cNvSpPr txBox="1">
            <a:spLocks noGrp="1"/>
          </p:cNvSpPr>
          <p:nvPr>
            <p:ph type="body" idx="5"/>
          </p:nvPr>
        </p:nvSpPr>
        <p:spPr>
          <a:xfrm>
            <a:off x="4919025" y="3508650"/>
            <a:ext cx="3730800" cy="2948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pic>
        <p:nvPicPr>
          <p:cNvPr id="115" name="Google Shape;115;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042789" y="2331082"/>
            <a:ext cx="1461300" cy="1550100"/>
          </a:xfrm>
          <a:prstGeom prst="ellipse">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 Question slide 1 1">
  <p:cSld name="CUSTOM_12_3">
    <p:spTree>
      <p:nvGrpSpPr>
        <p:cNvPr id="1" name="Shape 164"/>
        <p:cNvGrpSpPr/>
        <p:nvPr/>
      </p:nvGrpSpPr>
      <p:grpSpPr>
        <a:xfrm>
          <a:off x="0" y="0"/>
          <a:ext cx="0" cy="0"/>
          <a:chOff x="0" y="0"/>
          <a:chExt cx="0" cy="0"/>
        </a:xfrm>
      </p:grpSpPr>
      <p:sp>
        <p:nvSpPr>
          <p:cNvPr id="165" name="Google Shape;165;p15"/>
          <p:cNvSpPr/>
          <p:nvPr/>
        </p:nvSpPr>
        <p:spPr>
          <a:xfrm>
            <a:off x="177322" y="989975"/>
            <a:ext cx="15483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66" name="Google Shape;166;p15"/>
          <p:cNvSpPr txBox="1">
            <a:spLocks noGrp="1"/>
          </p:cNvSpPr>
          <p:nvPr>
            <p:ph type="title"/>
          </p:nvPr>
        </p:nvSpPr>
        <p:spPr>
          <a:xfrm>
            <a:off x="175700" y="983575"/>
            <a:ext cx="15483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15"/>
          <p:cNvSpPr/>
          <p:nvPr/>
        </p:nvSpPr>
        <p:spPr>
          <a:xfrm>
            <a:off x="180300" y="1652551"/>
            <a:ext cx="8787900" cy="1831800"/>
          </a:xfrm>
          <a:prstGeom prst="roundRect">
            <a:avLst>
              <a:gd name="adj" fmla="val 10432"/>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227550" y="3726622"/>
            <a:ext cx="4283100" cy="2933400"/>
          </a:xfrm>
          <a:prstGeom prst="roundRect">
            <a:avLst>
              <a:gd name="adj" fmla="val 6253"/>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4748050" y="3726600"/>
            <a:ext cx="4215600" cy="2933400"/>
          </a:xfrm>
          <a:prstGeom prst="roundRect">
            <a:avLst>
              <a:gd name="adj" fmla="val 5995"/>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txBox="1">
            <a:spLocks noGrp="1"/>
          </p:cNvSpPr>
          <p:nvPr>
            <p:ph type="body" idx="1"/>
          </p:nvPr>
        </p:nvSpPr>
        <p:spPr>
          <a:xfrm>
            <a:off x="302425" y="2385750"/>
            <a:ext cx="8565900" cy="1098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71" name="Google Shape;171;p15"/>
          <p:cNvSpPr txBox="1">
            <a:spLocks noGrp="1"/>
          </p:cNvSpPr>
          <p:nvPr>
            <p:ph type="body" idx="2"/>
          </p:nvPr>
        </p:nvSpPr>
        <p:spPr>
          <a:xfrm>
            <a:off x="355400" y="4517875"/>
            <a:ext cx="4057200" cy="2142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72" name="Google Shape;172;p15"/>
          <p:cNvSpPr txBox="1">
            <a:spLocks noGrp="1"/>
          </p:cNvSpPr>
          <p:nvPr>
            <p:ph type="body" idx="3"/>
          </p:nvPr>
        </p:nvSpPr>
        <p:spPr>
          <a:xfrm>
            <a:off x="4901900" y="6223975"/>
            <a:ext cx="3982500" cy="435900"/>
          </a:xfrm>
          <a:prstGeom prst="rect">
            <a:avLst/>
          </a:prstGeom>
          <a:noFill/>
          <a:ln>
            <a:noFill/>
          </a:ln>
        </p:spPr>
        <p:txBody>
          <a:bodyPr spcFirstLastPara="1" wrap="square" lIns="91425" tIns="91425" rIns="91425" bIns="91425" anchor="t" anchorCtr="0">
            <a:noAutofit/>
          </a:bodyPr>
          <a:lstStyle>
            <a:lvl1pPr marL="457200" lvl="0" indent="-317500" algn="ctr"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73" name="Google Shape;173;p1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74" name="Google Shape;174;p15"/>
          <p:cNvSpPr/>
          <p:nvPr/>
        </p:nvSpPr>
        <p:spPr>
          <a:xfrm>
            <a:off x="191450" y="1793875"/>
            <a:ext cx="8772000" cy="4311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75" name="Google Shape;175;p15"/>
          <p:cNvSpPr txBox="1">
            <a:spLocks noGrp="1"/>
          </p:cNvSpPr>
          <p:nvPr>
            <p:ph type="body" idx="4"/>
          </p:nvPr>
        </p:nvSpPr>
        <p:spPr>
          <a:xfrm>
            <a:off x="327072" y="1847183"/>
            <a:ext cx="8636700" cy="340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76" name="Google Shape;176;p15"/>
          <p:cNvSpPr/>
          <p:nvPr/>
        </p:nvSpPr>
        <p:spPr>
          <a:xfrm>
            <a:off x="244950" y="3902550"/>
            <a:ext cx="4262400" cy="4311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Nunito"/>
              <a:ea typeface="Nunito"/>
              <a:cs typeface="Nunito"/>
              <a:sym typeface="Nunito"/>
            </a:endParaRPr>
          </a:p>
        </p:txBody>
      </p:sp>
      <p:sp>
        <p:nvSpPr>
          <p:cNvPr id="177" name="Google Shape;177;p15"/>
          <p:cNvSpPr txBox="1">
            <a:spLocks noGrp="1"/>
          </p:cNvSpPr>
          <p:nvPr>
            <p:ph type="body" idx="5"/>
          </p:nvPr>
        </p:nvSpPr>
        <p:spPr>
          <a:xfrm>
            <a:off x="255945" y="3953875"/>
            <a:ext cx="4215600" cy="340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 Info slide 1">
  <p:cSld name="CUSTOM_6_1">
    <p:spTree>
      <p:nvGrpSpPr>
        <p:cNvPr id="1" name="Shape 178"/>
        <p:cNvGrpSpPr/>
        <p:nvPr/>
      </p:nvGrpSpPr>
      <p:grpSpPr>
        <a:xfrm>
          <a:off x="0" y="0"/>
          <a:ext cx="0" cy="0"/>
          <a:chOff x="0" y="0"/>
          <a:chExt cx="0" cy="0"/>
        </a:xfrm>
      </p:grpSpPr>
      <p:sp>
        <p:nvSpPr>
          <p:cNvPr id="179" name="Google Shape;179;p16"/>
          <p:cNvSpPr/>
          <p:nvPr/>
        </p:nvSpPr>
        <p:spPr>
          <a:xfrm>
            <a:off x="177322" y="989975"/>
            <a:ext cx="15483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80" name="Google Shape;180;p16"/>
          <p:cNvSpPr txBox="1">
            <a:spLocks noGrp="1"/>
          </p:cNvSpPr>
          <p:nvPr>
            <p:ph type="title"/>
          </p:nvPr>
        </p:nvSpPr>
        <p:spPr>
          <a:xfrm>
            <a:off x="175700" y="983575"/>
            <a:ext cx="15483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16"/>
          <p:cNvSpPr/>
          <p:nvPr/>
        </p:nvSpPr>
        <p:spPr>
          <a:xfrm>
            <a:off x="180300" y="1652550"/>
            <a:ext cx="4283100" cy="5007600"/>
          </a:xfrm>
          <a:prstGeom prst="roundRect">
            <a:avLst>
              <a:gd name="adj" fmla="val 391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180300" y="1848825"/>
            <a:ext cx="4283100" cy="6138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83" name="Google Shape;183;p16"/>
          <p:cNvSpPr txBox="1">
            <a:spLocks noGrp="1"/>
          </p:cNvSpPr>
          <p:nvPr>
            <p:ph type="body" idx="1"/>
          </p:nvPr>
        </p:nvSpPr>
        <p:spPr>
          <a:xfrm>
            <a:off x="246517" y="1924725"/>
            <a:ext cx="4216800" cy="484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84" name="Google Shape;184;p16"/>
          <p:cNvSpPr txBox="1">
            <a:spLocks noGrp="1"/>
          </p:cNvSpPr>
          <p:nvPr>
            <p:ph type="body" idx="2"/>
          </p:nvPr>
        </p:nvSpPr>
        <p:spPr>
          <a:xfrm>
            <a:off x="282850" y="2717675"/>
            <a:ext cx="4069500" cy="3855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85" name="Google Shape;185;p16"/>
          <p:cNvSpPr/>
          <p:nvPr/>
        </p:nvSpPr>
        <p:spPr>
          <a:xfrm>
            <a:off x="4702450" y="1652550"/>
            <a:ext cx="4283100" cy="5007600"/>
          </a:xfrm>
          <a:prstGeom prst="roundRect">
            <a:avLst>
              <a:gd name="adj" fmla="val 391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4702450" y="1848825"/>
            <a:ext cx="4283100" cy="6138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87" name="Google Shape;187;p16"/>
          <p:cNvSpPr txBox="1">
            <a:spLocks noGrp="1"/>
          </p:cNvSpPr>
          <p:nvPr>
            <p:ph type="body" idx="3"/>
          </p:nvPr>
        </p:nvSpPr>
        <p:spPr>
          <a:xfrm>
            <a:off x="4768667" y="1924725"/>
            <a:ext cx="4216800" cy="484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88" name="Google Shape;188;p16"/>
          <p:cNvSpPr txBox="1">
            <a:spLocks noGrp="1"/>
          </p:cNvSpPr>
          <p:nvPr>
            <p:ph type="body" idx="4"/>
          </p:nvPr>
        </p:nvSpPr>
        <p:spPr>
          <a:xfrm>
            <a:off x="4857950" y="2717725"/>
            <a:ext cx="4011600" cy="3855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89" name="Google Shape;189;p1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90" name="Google Shape;190;p16"/>
          <p:cNvSpPr/>
          <p:nvPr/>
        </p:nvSpPr>
        <p:spPr>
          <a:xfrm>
            <a:off x="1878900" y="993125"/>
            <a:ext cx="7084800" cy="431100"/>
          </a:xfrm>
          <a:prstGeom prst="roundRect">
            <a:avLst>
              <a:gd name="adj" fmla="val 32632"/>
            </a:avLst>
          </a:prstGeom>
          <a:solidFill>
            <a:srgbClr val="1B8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7"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u_zbJa5f_r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place/Eurasia/@35.5295454,109.6886435,3z/data=!3m1!4b1!4m6!3m5!1s0x5cf15c59c76d7321:0x505478f6a803c0b6!8m2!3d45.4506875!4d68.8319005!16zL20vMDJxa3Q?entry=tt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i6Im-Sb6V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180275" y="1148775"/>
            <a:ext cx="8783400" cy="181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6300"/>
              <a:t>INVADERS OF THE ST. LAWRENCE</a:t>
            </a:r>
            <a:endParaRPr/>
          </a:p>
        </p:txBody>
      </p:sp>
      <p:pic>
        <p:nvPicPr>
          <p:cNvPr id="207" name="Google Shape;207;p19" title="Open quot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428757" y="3953925"/>
            <a:ext cx="501394" cy="350275"/>
          </a:xfrm>
          <a:prstGeom prst="rect">
            <a:avLst/>
          </a:prstGeom>
          <a:noFill/>
          <a:ln>
            <a:noFill/>
          </a:ln>
        </p:spPr>
      </p:pic>
      <p:sp>
        <p:nvSpPr>
          <p:cNvPr id="208" name="Google Shape;208;p19"/>
          <p:cNvSpPr txBox="1">
            <a:spLocks noGrp="1"/>
          </p:cNvSpPr>
          <p:nvPr>
            <p:ph type="body" idx="2"/>
          </p:nvPr>
        </p:nvSpPr>
        <p:spPr>
          <a:xfrm>
            <a:off x="4358950" y="4457365"/>
            <a:ext cx="4044900" cy="1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I still can’t believe that I get to do research in my own backyard!</a:t>
            </a:r>
            <a:endParaRPr/>
          </a:p>
        </p:txBody>
      </p:sp>
      <p:pic>
        <p:nvPicPr>
          <p:cNvPr id="209" name="Google Shape;209;p19" title="Close quote"/>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871999" y="6219401"/>
            <a:ext cx="546076" cy="381474"/>
          </a:xfrm>
          <a:prstGeom prst="rect">
            <a:avLst/>
          </a:prstGeom>
          <a:noFill/>
          <a:ln>
            <a:noFill/>
          </a:ln>
        </p:spPr>
      </p:pic>
      <p:sp>
        <p:nvSpPr>
          <p:cNvPr id="210" name="Google Shape;210;p19"/>
          <p:cNvSpPr txBox="1">
            <a:spLocks noGrp="1"/>
          </p:cNvSpPr>
          <p:nvPr>
            <p:ph type="body" idx="3"/>
          </p:nvPr>
        </p:nvSpPr>
        <p:spPr>
          <a:xfrm>
            <a:off x="5338225" y="5751450"/>
            <a:ext cx="3065700" cy="52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CA" dirty="0"/>
              <a:t>Cristina </a:t>
            </a:r>
            <a:r>
              <a:rPr lang="en-CA" dirty="0" err="1"/>
              <a:t>Charette</a:t>
            </a:r>
            <a:endParaRPr dirty="0"/>
          </a:p>
        </p:txBody>
      </p:sp>
      <p:pic>
        <p:nvPicPr>
          <p:cNvPr id="211" name="Google Shape;211;p19" descr="A round goby sitting on a cluster of mussels. " title="Round goby"/>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80275" y="3779400"/>
            <a:ext cx="3776100" cy="2268000"/>
          </a:xfrm>
          <a:prstGeom prst="roundRect">
            <a:avLst>
              <a:gd name="adj" fmla="val 8194"/>
            </a:avLst>
          </a:prstGeom>
          <a:noFill/>
          <a:ln>
            <a:noFill/>
          </a:ln>
        </p:spPr>
      </p:pic>
      <p:sp>
        <p:nvSpPr>
          <p:cNvPr id="212" name="Google Shape;212;p19"/>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en-CA" sz="1050"/>
              <a:t>This Ocean School activity is licensed under</a:t>
            </a:r>
            <a:r>
              <a:rPr lang="en-CA" sz="900"/>
              <a:t/>
            </a:r>
            <a:br>
              <a:rPr lang="en-CA" sz="900"/>
            </a:br>
            <a:r>
              <a:rPr lang="en-CA" sz="1100" b="1" u="sng">
                <a:hlinkClick r:id="rId6"/>
              </a:rPr>
              <a:t>CC BY-SA 4.0</a:t>
            </a:r>
            <a:endParaRPr/>
          </a:p>
        </p:txBody>
      </p:sp>
      <p:sp>
        <p:nvSpPr>
          <p:cNvPr id="213" name="Google Shape;213;p19"/>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175700" y="983575"/>
            <a:ext cx="2197800" cy="4374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CA"/>
              <a:t>Here’s your challenge:</a:t>
            </a:r>
            <a:endParaRPr/>
          </a:p>
        </p:txBody>
      </p:sp>
      <p:sp>
        <p:nvSpPr>
          <p:cNvPr id="219" name="Google Shape;219;p20"/>
          <p:cNvSpPr txBox="1">
            <a:spLocks noGrp="1"/>
          </p:cNvSpPr>
          <p:nvPr>
            <p:ph type="subTitle" idx="1"/>
          </p:nvPr>
        </p:nvSpPr>
        <p:spPr>
          <a:xfrm>
            <a:off x="2295525" y="986725"/>
            <a:ext cx="4454400" cy="431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en-CA"/>
              <a:t>Debate what to do about an invasive species.</a:t>
            </a:r>
            <a:endParaRPr/>
          </a:p>
        </p:txBody>
      </p:sp>
      <p:sp>
        <p:nvSpPr>
          <p:cNvPr id="220" name="Google Shape;220;p20"/>
          <p:cNvSpPr txBox="1">
            <a:spLocks noGrp="1"/>
          </p:cNvSpPr>
          <p:nvPr>
            <p:ph type="body" idx="2"/>
          </p:nvPr>
        </p:nvSpPr>
        <p:spPr>
          <a:xfrm>
            <a:off x="267300" y="1947275"/>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Here’s your to-do list:</a:t>
            </a:r>
            <a:endParaRPr/>
          </a:p>
        </p:txBody>
      </p:sp>
      <p:sp>
        <p:nvSpPr>
          <p:cNvPr id="221" name="Google Shape;221;p20"/>
          <p:cNvSpPr txBox="1"/>
          <p:nvPr/>
        </p:nvSpPr>
        <p:spPr>
          <a:xfrm>
            <a:off x="368169" y="2651850"/>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1</a:t>
            </a:r>
            <a:endParaRPr b="1">
              <a:solidFill>
                <a:srgbClr val="2A6312"/>
              </a:solidFill>
              <a:latin typeface="Nunito"/>
              <a:ea typeface="Nunito"/>
              <a:cs typeface="Nunito"/>
              <a:sym typeface="Nunito"/>
            </a:endParaRPr>
          </a:p>
        </p:txBody>
      </p:sp>
      <p:sp>
        <p:nvSpPr>
          <p:cNvPr id="222" name="Google Shape;222;p20"/>
          <p:cNvSpPr txBox="1">
            <a:spLocks noGrp="1"/>
          </p:cNvSpPr>
          <p:nvPr>
            <p:ph type="body" idx="3"/>
          </p:nvPr>
        </p:nvSpPr>
        <p:spPr>
          <a:xfrm>
            <a:off x="993340" y="265185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t>Learn more about </a:t>
            </a:r>
            <a:r>
              <a:rPr lang="en-CA">
                <a:solidFill>
                  <a:schemeClr val="dk1"/>
                </a:solidFill>
              </a:rPr>
              <a:t>the round goby and other </a:t>
            </a:r>
            <a:r>
              <a:rPr lang="en-CA"/>
              <a:t>invasive species.</a:t>
            </a:r>
            <a:endParaRPr/>
          </a:p>
        </p:txBody>
      </p:sp>
      <p:sp>
        <p:nvSpPr>
          <p:cNvPr id="223" name="Google Shape;223;p20"/>
          <p:cNvSpPr txBox="1"/>
          <p:nvPr/>
        </p:nvSpPr>
        <p:spPr>
          <a:xfrm rot="3249">
            <a:off x="358950" y="3580675"/>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2</a:t>
            </a:r>
            <a:endParaRPr b="1">
              <a:solidFill>
                <a:srgbClr val="2A6312"/>
              </a:solidFill>
              <a:latin typeface="Nunito"/>
              <a:ea typeface="Nunito"/>
              <a:cs typeface="Nunito"/>
              <a:sym typeface="Nunito"/>
            </a:endParaRPr>
          </a:p>
        </p:txBody>
      </p:sp>
      <p:sp>
        <p:nvSpPr>
          <p:cNvPr id="224" name="Google Shape;224;p20"/>
          <p:cNvSpPr txBox="1">
            <a:spLocks noGrp="1"/>
          </p:cNvSpPr>
          <p:nvPr>
            <p:ph type="body" idx="4"/>
          </p:nvPr>
        </p:nvSpPr>
        <p:spPr>
          <a:xfrm>
            <a:off x="993340" y="358050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t>Research the pros and cons of the round goby in the Saint Lawrence ecosystem.</a:t>
            </a:r>
            <a:endParaRPr/>
          </a:p>
        </p:txBody>
      </p:sp>
      <p:sp>
        <p:nvSpPr>
          <p:cNvPr id="225" name="Google Shape;225;p20"/>
          <p:cNvSpPr txBox="1"/>
          <p:nvPr/>
        </p:nvSpPr>
        <p:spPr>
          <a:xfrm>
            <a:off x="368171" y="4661600"/>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3</a:t>
            </a:r>
            <a:endParaRPr b="1">
              <a:solidFill>
                <a:srgbClr val="2A6312"/>
              </a:solidFill>
              <a:latin typeface="Nunito"/>
              <a:ea typeface="Nunito"/>
              <a:cs typeface="Nunito"/>
              <a:sym typeface="Nunito"/>
            </a:endParaRPr>
          </a:p>
        </p:txBody>
      </p:sp>
      <p:sp>
        <p:nvSpPr>
          <p:cNvPr id="226" name="Google Shape;226;p20"/>
          <p:cNvSpPr txBox="1">
            <a:spLocks noGrp="1"/>
          </p:cNvSpPr>
          <p:nvPr>
            <p:ph type="body" idx="5"/>
          </p:nvPr>
        </p:nvSpPr>
        <p:spPr>
          <a:xfrm>
            <a:off x="993340" y="4661584"/>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t>Decide who will argue to leave the round goby alone and who will argue to control and manage it.</a:t>
            </a:r>
            <a:endParaRPr/>
          </a:p>
        </p:txBody>
      </p:sp>
      <p:sp>
        <p:nvSpPr>
          <p:cNvPr id="227" name="Google Shape;227;p20"/>
          <p:cNvSpPr txBox="1"/>
          <p:nvPr/>
        </p:nvSpPr>
        <p:spPr>
          <a:xfrm rot="3249">
            <a:off x="368155" y="5773425"/>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4</a:t>
            </a:r>
            <a:endParaRPr b="1">
              <a:solidFill>
                <a:srgbClr val="2A6312"/>
              </a:solidFill>
              <a:latin typeface="Nunito"/>
              <a:ea typeface="Nunito"/>
              <a:cs typeface="Nunito"/>
              <a:sym typeface="Nunito"/>
            </a:endParaRPr>
          </a:p>
        </p:txBody>
      </p:sp>
      <p:sp>
        <p:nvSpPr>
          <p:cNvPr id="228" name="Google Shape;228;p20"/>
          <p:cNvSpPr txBox="1">
            <a:spLocks noGrp="1"/>
          </p:cNvSpPr>
          <p:nvPr>
            <p:ph type="body" idx="6"/>
          </p:nvPr>
        </p:nvSpPr>
        <p:spPr>
          <a:xfrm>
            <a:off x="993340" y="577325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t>Conduct and record your debate.</a:t>
            </a:r>
            <a:endParaRPr/>
          </a:p>
        </p:txBody>
      </p:sp>
      <p:pic>
        <p:nvPicPr>
          <p:cNvPr id="229" name="Google Shape;229;p20" descr="A round goby swims above stones. The goby has a brown body and frog-like eyes. It has a big black spot on its dorsal fin." title="Round goby swimmi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724400" y="1652550"/>
            <a:ext cx="4239300" cy="5007600"/>
          </a:xfrm>
          <a:prstGeom prst="roundRect">
            <a:avLst>
              <a:gd name="adj" fmla="val 7645"/>
            </a:avLst>
          </a:prstGeom>
          <a:noFill/>
          <a:ln>
            <a:noFill/>
          </a:ln>
        </p:spPr>
      </p:pic>
      <p:sp>
        <p:nvSpPr>
          <p:cNvPr id="230" name="Google Shape;230;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175700" y="983575"/>
            <a:ext cx="28041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What are invasive species?</a:t>
            </a:r>
            <a:endParaRPr/>
          </a:p>
        </p:txBody>
      </p:sp>
      <p:sp>
        <p:nvSpPr>
          <p:cNvPr id="236" name="Google Shape;236;p21"/>
          <p:cNvSpPr txBox="1">
            <a:spLocks noGrp="1"/>
          </p:cNvSpPr>
          <p:nvPr>
            <p:ph type="body" idx="1"/>
          </p:nvPr>
        </p:nvSpPr>
        <p:spPr>
          <a:xfrm>
            <a:off x="180300" y="1644850"/>
            <a:ext cx="43917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dk1"/>
                </a:solidFill>
              </a:rPr>
              <a:t>Invasive species are plants, animals, or other organisms that are not native to a particular ecosystem or environment.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CA">
                <a:solidFill>
                  <a:schemeClr val="dk1"/>
                </a:solidFill>
              </a:rPr>
              <a:t>When non-native species move in, they often compete with local plants and animals for resources like food and homes. This competition can cause some local species to struggle or even disappear all together.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CA">
                <a:solidFill>
                  <a:schemeClr val="dk1"/>
                </a:solidFill>
              </a:rPr>
              <a:t>Invasive species might also bring new diseases that local species aren't ready for, causing more problems. This disrupts the balance of nature and can make ecosystems less diverse.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CA">
                <a:solidFill>
                  <a:schemeClr val="dk1"/>
                </a:solidFill>
              </a:rPr>
              <a:t>Scientists and conservationists work to stop these invaders and protect the rich variety of life in different habitats.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37" name="Google Shape;237;p21" descr="YouTube video description: Invasive species start as strangers in a strange land but over time come to dominate their new homes. The ocean has played host to some of the most prolific of these infiltrations of our time. So just how are these marine invaders able to adapt and thrive in new neighborhoods?" title="Long Story Shorts: How Do Invasive Species Take Over?">
            <a:hlinkClick r:id="rId3"/>
          </p:cNvPr>
          <p:cNvPicPr preferRelativeResize="0"/>
          <p:nvPr/>
        </p:nvPicPr>
        <p:blipFill>
          <a:blip r:embed="rId4">
            <a:alphaModFix/>
          </a:blip>
          <a:stretch>
            <a:fillRect/>
          </a:stretch>
        </p:blipFill>
        <p:spPr>
          <a:xfrm>
            <a:off x="4907050" y="1878875"/>
            <a:ext cx="3901000" cy="2194300"/>
          </a:xfrm>
          <a:prstGeom prst="rect">
            <a:avLst/>
          </a:prstGeom>
          <a:noFill/>
          <a:ln>
            <a:noFill/>
          </a:ln>
        </p:spPr>
      </p:pic>
      <p:pic>
        <p:nvPicPr>
          <p:cNvPr id="238" name="Google Shape;238;p21" title="Open quot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036532" y="4312100"/>
            <a:ext cx="501394" cy="350275"/>
          </a:xfrm>
          <a:prstGeom prst="rect">
            <a:avLst/>
          </a:prstGeom>
          <a:noFill/>
          <a:ln>
            <a:noFill/>
          </a:ln>
        </p:spPr>
      </p:pic>
      <p:sp>
        <p:nvSpPr>
          <p:cNvPr id="239" name="Google Shape;239;p21"/>
          <p:cNvSpPr txBox="1">
            <a:spLocks noGrp="1"/>
          </p:cNvSpPr>
          <p:nvPr>
            <p:ph type="body" idx="2"/>
          </p:nvPr>
        </p:nvSpPr>
        <p:spPr>
          <a:xfrm>
            <a:off x="5476025" y="4493025"/>
            <a:ext cx="3162900" cy="10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Boats are still the biggest culprits in the seaward spread of invasives.</a:t>
            </a:r>
            <a:endParaRPr/>
          </a:p>
          <a:p>
            <a:pPr marL="457200" lvl="0" indent="457200" algn="l" rtl="0">
              <a:spcBef>
                <a:spcPts val="1000"/>
              </a:spcBef>
              <a:spcAft>
                <a:spcPts val="0"/>
              </a:spcAft>
              <a:buNone/>
            </a:pPr>
            <a:r>
              <a:rPr lang="en-CA"/>
              <a:t>-The Hakai Institute</a:t>
            </a:r>
            <a:endParaRPr/>
          </a:p>
        </p:txBody>
      </p:sp>
      <p:pic>
        <p:nvPicPr>
          <p:cNvPr id="240" name="Google Shape;240;p21" title="Close quote"/>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142799" y="5077988"/>
            <a:ext cx="546076" cy="381474"/>
          </a:xfrm>
          <a:prstGeom prst="rect">
            <a:avLst/>
          </a:prstGeom>
          <a:noFill/>
          <a:ln>
            <a:noFill/>
          </a:ln>
        </p:spPr>
      </p:pic>
      <p:sp>
        <p:nvSpPr>
          <p:cNvPr id="241" name="Google Shape;241;p21"/>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txBox="1">
            <a:spLocks noGrp="1"/>
          </p:cNvSpPr>
          <p:nvPr>
            <p:ph type="title"/>
          </p:nvPr>
        </p:nvSpPr>
        <p:spPr>
          <a:xfrm>
            <a:off x="175700" y="983575"/>
            <a:ext cx="17274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round goby</a:t>
            </a:r>
            <a:endParaRPr/>
          </a:p>
        </p:txBody>
      </p:sp>
      <p:sp>
        <p:nvSpPr>
          <p:cNvPr id="247" name="Google Shape;247;p22"/>
          <p:cNvSpPr txBox="1">
            <a:spLocks noGrp="1"/>
          </p:cNvSpPr>
          <p:nvPr>
            <p:ph type="body" idx="1"/>
          </p:nvPr>
        </p:nvSpPr>
        <p:spPr>
          <a:xfrm>
            <a:off x="180300" y="1644850"/>
            <a:ext cx="43917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The round goby is a small bottom-dwelling fish</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from </a:t>
            </a:r>
            <a:r>
              <a:rPr lang="en-CA" b="0" u="sng">
                <a:solidFill>
                  <a:schemeClr val="hlink"/>
                </a:solidFill>
                <a:latin typeface="Nunito SemiBold"/>
                <a:ea typeface="Nunito SemiBold"/>
                <a:cs typeface="Nunito SemiBold"/>
                <a:sym typeface="Nunito SemiBold"/>
                <a:hlinkClick r:id="rId3"/>
              </a:rPr>
              <a:t>Central Eurasia</a:t>
            </a:r>
            <a:r>
              <a:rPr lang="en-CA" b="0">
                <a:solidFill>
                  <a:schemeClr val="dk1"/>
                </a:solidFill>
                <a:latin typeface="Nunito SemiBold"/>
                <a:ea typeface="Nunito SemiBold"/>
                <a:cs typeface="Nunito SemiBold"/>
                <a:sym typeface="Nunito SemiBold"/>
              </a:rPr>
              <a:t> that was first reported in the</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St. Lawrence in 1997.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Since their invasion they have had a huge influence on the St. Lawrence River ecosystem— outcompeting native fish species like darters and sculpins for spawning habitat and food, and eating the eggs of other fish.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However, round gobies have also impacted the ecosystem in other ways. For example, they’re a natural predator of the zebra mussel, which is another extremely devastating invasive species in the St. Lawrence River.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Round gobies have also become a large source of food for smallmouth bass—though scientists aren’t yet sure if they are a healthy source of energy for other fish.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en-CA" b="0">
                <a:solidFill>
                  <a:schemeClr val="dk1"/>
                </a:solidFill>
                <a:latin typeface="Nunito SemiBold"/>
                <a:ea typeface="Nunito SemiBold"/>
                <a:cs typeface="Nunito SemiBold"/>
                <a:sym typeface="Nunito SemiBold"/>
              </a:rPr>
              <a:t>Learn more about the round goby in this species guide.</a:t>
            </a:r>
            <a:endParaRPr b="0">
              <a:solidFill>
                <a:schemeClr val="dk1"/>
              </a:solidFill>
              <a:latin typeface="Nunito SemiBold"/>
              <a:ea typeface="Nunito SemiBold"/>
              <a:cs typeface="Nunito SemiBold"/>
              <a:sym typeface="Nunito SemiBold"/>
            </a:endParaRPr>
          </a:p>
        </p:txBody>
      </p:sp>
      <p:pic>
        <p:nvPicPr>
          <p:cNvPr id="248" name="Google Shape;248;p22" descr="A labelled image of a round goby, highlighting its thick lips, frog-like eyes, its characteristic black spot on its dorsal fin, fully scaled skin, and scallop-shaped pelvic fin.&#10;" title="Anatomy of a round roby"/>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812725" y="1840706"/>
            <a:ext cx="4161900" cy="2550000"/>
          </a:xfrm>
          <a:prstGeom prst="roundRect">
            <a:avLst>
              <a:gd name="adj" fmla="val 8240"/>
            </a:avLst>
          </a:prstGeom>
          <a:noFill/>
          <a:ln>
            <a:noFill/>
          </a:ln>
        </p:spPr>
      </p:pic>
      <p:pic>
        <p:nvPicPr>
          <p:cNvPr id="249" name="Google Shape;249;p22" title="Open quot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923832" y="4701575"/>
            <a:ext cx="501394" cy="350275"/>
          </a:xfrm>
          <a:prstGeom prst="rect">
            <a:avLst/>
          </a:prstGeom>
          <a:noFill/>
          <a:ln>
            <a:noFill/>
          </a:ln>
        </p:spPr>
      </p:pic>
      <p:sp>
        <p:nvSpPr>
          <p:cNvPr id="250" name="Google Shape;250;p22"/>
          <p:cNvSpPr txBox="1">
            <a:spLocks noGrp="1"/>
          </p:cNvSpPr>
          <p:nvPr>
            <p:ph type="body" idx="2"/>
          </p:nvPr>
        </p:nvSpPr>
        <p:spPr>
          <a:xfrm>
            <a:off x="5399825" y="4701638"/>
            <a:ext cx="2987700" cy="1147200"/>
          </a:xfrm>
          <a:prstGeom prst="rect">
            <a:avLst/>
          </a:prstGeom>
        </p:spPr>
        <p:txBody>
          <a:bodyPr spcFirstLastPara="1" wrap="square" lIns="91425" tIns="91425" rIns="91425" bIns="91425" anchor="ctr" anchorCtr="0">
            <a:noAutofit/>
          </a:bodyPr>
          <a:lstStyle/>
          <a:p>
            <a:pPr marL="0" lvl="0" indent="0" algn="l" rtl="0">
              <a:lnSpc>
                <a:spcPct val="100000"/>
              </a:lnSpc>
              <a:spcBef>
                <a:spcPts val="1000"/>
              </a:spcBef>
              <a:spcAft>
                <a:spcPts val="0"/>
              </a:spcAft>
              <a:buNone/>
            </a:pPr>
            <a:r>
              <a:rPr lang="en-CA" dirty="0"/>
              <a:t>What you have to understand is that now the round goby is part of the food chain.</a:t>
            </a:r>
            <a:endParaRPr dirty="0"/>
          </a:p>
          <a:p>
            <a:pPr marL="914400" lvl="0" indent="-317500" algn="l" rtl="0">
              <a:spcBef>
                <a:spcPts val="1000"/>
              </a:spcBef>
              <a:spcAft>
                <a:spcPts val="0"/>
              </a:spcAft>
              <a:buClr>
                <a:schemeClr val="dk1"/>
              </a:buClr>
              <a:buSzPts val="1400"/>
              <a:buFont typeface="Nunito SemiBold"/>
              <a:buChar char="-"/>
            </a:pPr>
            <a:r>
              <a:rPr lang="en-CA" b="0" i="0" dirty="0" smtClean="0">
                <a:solidFill>
                  <a:schemeClr val="dk1"/>
                </a:solidFill>
                <a:latin typeface="Nunito SemiBold"/>
                <a:ea typeface="Nunito SemiBold"/>
                <a:cs typeface="Nunito SemiBold"/>
                <a:sym typeface="Nunito SemiBold"/>
              </a:rPr>
              <a:t>Cristina </a:t>
            </a:r>
            <a:r>
              <a:rPr lang="en-CA" b="0" i="0" dirty="0" err="1">
                <a:solidFill>
                  <a:schemeClr val="dk1"/>
                </a:solidFill>
                <a:latin typeface="Nunito SemiBold"/>
                <a:ea typeface="Nunito SemiBold"/>
                <a:cs typeface="Nunito SemiBold"/>
                <a:sym typeface="Nunito SemiBold"/>
              </a:rPr>
              <a:t>Charette</a:t>
            </a:r>
            <a:endParaRPr dirty="0"/>
          </a:p>
        </p:txBody>
      </p:sp>
      <p:pic>
        <p:nvPicPr>
          <p:cNvPr id="251" name="Google Shape;251;p22" title="Close quote"/>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218999" y="5439013"/>
            <a:ext cx="546076" cy="381474"/>
          </a:xfrm>
          <a:prstGeom prst="rect">
            <a:avLst/>
          </a:prstGeom>
          <a:noFill/>
          <a:ln>
            <a:noFill/>
          </a:ln>
        </p:spPr>
      </p:pic>
      <p:sp>
        <p:nvSpPr>
          <p:cNvPr id="252" name="Google Shape;252;p22"/>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3"/>
          <p:cNvSpPr txBox="1">
            <a:spLocks noGrp="1"/>
          </p:cNvSpPr>
          <p:nvPr>
            <p:ph type="title"/>
          </p:nvPr>
        </p:nvSpPr>
        <p:spPr>
          <a:xfrm>
            <a:off x="175700" y="983575"/>
            <a:ext cx="30741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600">
                <a:solidFill>
                  <a:schemeClr val="lt1"/>
                </a:solidFill>
                <a:latin typeface="Nunito"/>
                <a:ea typeface="Nunito"/>
                <a:cs typeface="Nunito"/>
                <a:sym typeface="Nunito"/>
              </a:rPr>
              <a:t>What do experts have to say?</a:t>
            </a:r>
            <a:endParaRPr sz="1600">
              <a:solidFill>
                <a:schemeClr val="lt1"/>
              </a:solidFill>
              <a:latin typeface="Nunito"/>
              <a:ea typeface="Nunito"/>
              <a:cs typeface="Nunito"/>
              <a:sym typeface="Nunito"/>
            </a:endParaRPr>
          </a:p>
        </p:txBody>
      </p:sp>
      <p:sp>
        <p:nvSpPr>
          <p:cNvPr id="258" name="Google Shape;258;p23"/>
          <p:cNvSpPr txBox="1">
            <a:spLocks noGrp="1"/>
          </p:cNvSpPr>
          <p:nvPr>
            <p:ph type="body" idx="1"/>
          </p:nvPr>
        </p:nvSpPr>
        <p:spPr>
          <a:xfrm>
            <a:off x="319125" y="1700258"/>
            <a:ext cx="7985700" cy="780600"/>
          </a:xfrm>
          <a:prstGeom prst="rect">
            <a:avLst/>
          </a:prstGeom>
        </p:spPr>
        <p:txBody>
          <a:bodyPr spcFirstLastPara="1" wrap="square" lIns="91425" tIns="126000" rIns="91425" bIns="91425" anchor="ctr" anchorCtr="0">
            <a:noAutofit/>
          </a:bodyPr>
          <a:lstStyle/>
          <a:p>
            <a:pPr marL="0" lvl="0" indent="0" algn="l" rtl="0">
              <a:spcBef>
                <a:spcPts val="0"/>
              </a:spcBef>
              <a:spcAft>
                <a:spcPts val="0"/>
              </a:spcAft>
              <a:buNone/>
            </a:pPr>
            <a:r>
              <a:rPr lang="en-CA"/>
              <a:t>The round goby is an invasive species in the Saint Lawrence River.</a:t>
            </a:r>
            <a:br>
              <a:rPr lang="en-CA"/>
            </a:br>
            <a:r>
              <a:rPr lang="en-CA" sz="400"/>
              <a:t/>
            </a:r>
            <a:br>
              <a:rPr lang="en-CA" sz="400"/>
            </a:br>
            <a:r>
              <a:rPr lang="en-CA"/>
              <a:t>Two scientists weigh in on what we should do about them:</a:t>
            </a:r>
            <a:endParaRPr/>
          </a:p>
        </p:txBody>
      </p:sp>
      <p:sp>
        <p:nvSpPr>
          <p:cNvPr id="259" name="Google Shape;259;p23"/>
          <p:cNvSpPr txBox="1">
            <a:spLocks noGrp="1"/>
          </p:cNvSpPr>
          <p:nvPr>
            <p:ph type="body" idx="2"/>
          </p:nvPr>
        </p:nvSpPr>
        <p:spPr>
          <a:xfrm>
            <a:off x="319125" y="2825000"/>
            <a:ext cx="2739300" cy="50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1300"/>
              <a:t>Prof. GEORGE ALKALI </a:t>
            </a:r>
            <a:r>
              <a:rPr lang="en-CA" sz="1100"/>
              <a:t/>
            </a:r>
            <a:br>
              <a:rPr lang="en-CA" sz="1100"/>
            </a:br>
            <a:r>
              <a:rPr lang="en-CA" sz="1100"/>
              <a:t>Habitat Restoration Technician</a:t>
            </a:r>
            <a:endParaRPr sz="1100"/>
          </a:p>
        </p:txBody>
      </p:sp>
      <p:sp>
        <p:nvSpPr>
          <p:cNvPr id="260" name="Google Shape;260;p23"/>
          <p:cNvSpPr txBox="1">
            <a:spLocks noGrp="1"/>
          </p:cNvSpPr>
          <p:nvPr>
            <p:ph type="body" idx="4"/>
          </p:nvPr>
        </p:nvSpPr>
        <p:spPr>
          <a:xfrm>
            <a:off x="426700" y="3494950"/>
            <a:ext cx="3730800" cy="294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1300">
                <a:solidFill>
                  <a:schemeClr val="dk1"/>
                </a:solidFill>
                <a:highlight>
                  <a:schemeClr val="lt1"/>
                </a:highlight>
              </a:rPr>
              <a:t>We need to act quickly to </a:t>
            </a:r>
            <a:br>
              <a:rPr lang="en-CA" sz="1300">
                <a:solidFill>
                  <a:schemeClr val="dk1"/>
                </a:solidFill>
                <a:highlight>
                  <a:schemeClr val="lt1"/>
                </a:highlight>
              </a:rPr>
            </a:br>
            <a:r>
              <a:rPr lang="en-CA" sz="1300">
                <a:solidFill>
                  <a:schemeClr val="dk1"/>
                </a:solidFill>
                <a:highlight>
                  <a:schemeClr val="lt1"/>
                </a:highlight>
              </a:rPr>
              <a:t>control and manage the round goby. </a:t>
            </a:r>
            <a:endParaRPr sz="1300">
              <a:solidFill>
                <a:schemeClr val="dk1"/>
              </a:solidFill>
              <a:highlight>
                <a:schemeClr val="lt1"/>
              </a:highlight>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The round goby is an aggressive fish that grows very fast and reproduces often. It eats the food of other fish, takes up the space they call home and where they spawn, and also eats their eggs.</a:t>
            </a:r>
            <a:endParaRPr sz="12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The impacts on aquatic habitats can negatively affect native species of fish.</a:t>
            </a:r>
            <a:endParaRPr sz="12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We brought these invasive species here by far-travelling ships, and we should be responsible for getting rid of them</a:t>
            </a:r>
            <a:r>
              <a:rPr lang="en-CA" sz="1200" b="0">
                <a:solidFill>
                  <a:schemeClr val="dk1"/>
                </a:solidFill>
                <a:latin typeface="Nunito SemiBold"/>
                <a:ea typeface="Nunito SemiBold"/>
                <a:cs typeface="Nunito SemiBold"/>
                <a:sym typeface="Nunito SemiBold"/>
              </a:rPr>
              <a:t>.</a:t>
            </a:r>
            <a:r>
              <a:rPr lang="en-CA" sz="1200" b="0">
                <a:solidFill>
                  <a:schemeClr val="dk1"/>
                </a:solidFill>
                <a:highlight>
                  <a:schemeClr val="lt1"/>
                </a:highlight>
                <a:latin typeface="Nunito SemiBold"/>
                <a:ea typeface="Nunito SemiBold"/>
                <a:cs typeface="Nunito SemiBold"/>
                <a:sym typeface="Nunito SemiBold"/>
              </a:rPr>
              <a:t> </a:t>
            </a:r>
            <a:endParaRPr sz="12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800"/>
              </a:spcBef>
              <a:spcAft>
                <a:spcPts val="0"/>
              </a:spcAft>
              <a:buNone/>
            </a:pP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a:solidFill>
                <a:srgbClr val="000000"/>
              </a:solidFill>
              <a:latin typeface="Arial"/>
              <a:ea typeface="Arial"/>
              <a:cs typeface="Arial"/>
              <a:sym typeface="Arial"/>
            </a:endParaRPr>
          </a:p>
          <a:p>
            <a:pPr marL="0" lvl="0" indent="0" algn="l" rtl="0">
              <a:spcBef>
                <a:spcPts val="0"/>
              </a:spcBef>
              <a:spcAft>
                <a:spcPts val="0"/>
              </a:spcAft>
              <a:buNone/>
            </a:pPr>
            <a:endParaRPr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61" name="Google Shape;261;p23"/>
          <p:cNvSpPr txBox="1">
            <a:spLocks noGrp="1"/>
          </p:cNvSpPr>
          <p:nvPr>
            <p:ph type="body" idx="3"/>
          </p:nvPr>
        </p:nvSpPr>
        <p:spPr>
          <a:xfrm>
            <a:off x="4818652" y="2815600"/>
            <a:ext cx="2688000" cy="50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1300">
                <a:solidFill>
                  <a:schemeClr val="dk1"/>
                </a:solidFill>
              </a:rPr>
              <a:t>Dr. OCTAVIA NEBULA</a:t>
            </a:r>
            <a:r>
              <a:rPr lang="en-CA" sz="1100">
                <a:solidFill>
                  <a:schemeClr val="dk1"/>
                </a:solidFill>
              </a:rPr>
              <a:t/>
            </a:r>
            <a:br>
              <a:rPr lang="en-CA" sz="1100">
                <a:solidFill>
                  <a:schemeClr val="dk1"/>
                </a:solidFill>
              </a:rPr>
            </a:br>
            <a:r>
              <a:rPr lang="en-CA" sz="1100">
                <a:solidFill>
                  <a:schemeClr val="dk1"/>
                </a:solidFill>
              </a:rPr>
              <a:t>Marine Biologist</a:t>
            </a:r>
            <a:endParaRPr/>
          </a:p>
        </p:txBody>
      </p:sp>
      <p:sp>
        <p:nvSpPr>
          <p:cNvPr id="262" name="Google Shape;262;p23"/>
          <p:cNvSpPr txBox="1">
            <a:spLocks noGrp="1"/>
          </p:cNvSpPr>
          <p:nvPr>
            <p:ph type="body" idx="5"/>
          </p:nvPr>
        </p:nvSpPr>
        <p:spPr>
          <a:xfrm>
            <a:off x="4919025" y="3508650"/>
            <a:ext cx="3804000" cy="294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1300">
                <a:solidFill>
                  <a:schemeClr val="dk1"/>
                </a:solidFill>
                <a:highlight>
                  <a:schemeClr val="lt1"/>
                </a:highlight>
              </a:rPr>
              <a:t>We shouldn’t be so fast to </a:t>
            </a:r>
            <a:br>
              <a:rPr lang="en-CA" sz="1300">
                <a:solidFill>
                  <a:schemeClr val="dk1"/>
                </a:solidFill>
                <a:highlight>
                  <a:schemeClr val="lt1"/>
                </a:highlight>
              </a:rPr>
            </a:br>
            <a:r>
              <a:rPr lang="en-CA" sz="1300">
                <a:solidFill>
                  <a:schemeClr val="dk1"/>
                </a:solidFill>
                <a:highlight>
                  <a:schemeClr val="lt1"/>
                </a:highlight>
              </a:rPr>
              <a:t>eliminate or control the round goby in the area. </a:t>
            </a:r>
            <a:endParaRPr sz="1300">
              <a:solidFill>
                <a:schemeClr val="dk1"/>
              </a:solidFill>
              <a:highlight>
                <a:schemeClr val="lt1"/>
              </a:highlight>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Our ecosystems are complex and removing one species may trigger unforeseen consequences.</a:t>
            </a:r>
            <a:endParaRPr sz="12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And is it ok to end a species’ life? Who gets to decide when an invasive species needs to be controlled? Was the community consulted? I think it’s better to let nature take its course and tolerate invasive species. </a:t>
            </a:r>
            <a:endParaRPr sz="12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r>
              <a:rPr lang="en-CA" sz="1200" b="0">
                <a:solidFill>
                  <a:schemeClr val="dk1"/>
                </a:solidFill>
                <a:highlight>
                  <a:schemeClr val="lt1"/>
                </a:highlight>
                <a:latin typeface="Nunito SemiBold"/>
                <a:ea typeface="Nunito SemiBold"/>
                <a:cs typeface="Nunito SemiBold"/>
                <a:sym typeface="Nunito SemiBold"/>
              </a:rPr>
              <a:t>More human intervention will just cause more problems. We should leave the round goby alone. </a:t>
            </a:r>
            <a:endParaRPr sz="1200" b="0">
              <a:solidFill>
                <a:srgbClr val="000000"/>
              </a:solidFill>
              <a:latin typeface="Nunito SemiBold"/>
              <a:ea typeface="Nunito SemiBold"/>
              <a:cs typeface="Nunito SemiBold"/>
              <a:sym typeface="Nunito SemiBold"/>
            </a:endParaRPr>
          </a:p>
          <a:p>
            <a:pPr marL="0" lvl="0" indent="0" algn="l" rtl="0">
              <a:spcBef>
                <a:spcPts val="1100"/>
              </a:spcBef>
              <a:spcAft>
                <a:spcPts val="0"/>
              </a:spcAft>
              <a:buNone/>
            </a:pPr>
            <a:endParaRPr b="0">
              <a:solidFill>
                <a:srgbClr val="000000"/>
              </a:solidFill>
              <a:latin typeface="Arial"/>
              <a:ea typeface="Arial"/>
              <a:cs typeface="Arial"/>
              <a:sym typeface="Arial"/>
            </a:endParaRPr>
          </a:p>
          <a:p>
            <a:pPr marL="0" lvl="0" indent="0" algn="l" rtl="0">
              <a:spcBef>
                <a:spcPts val="0"/>
              </a:spcBef>
              <a:spcAft>
                <a:spcPts val="0"/>
              </a:spcAft>
              <a:buNone/>
            </a:pPr>
            <a:endParaRPr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63" name="Google Shape;263;p23"/>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175700" y="983575"/>
            <a:ext cx="1804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round goby</a:t>
            </a:r>
            <a:endParaRPr/>
          </a:p>
        </p:txBody>
      </p:sp>
      <p:sp>
        <p:nvSpPr>
          <p:cNvPr id="269" name="Google Shape;269;p24"/>
          <p:cNvSpPr txBox="1">
            <a:spLocks noGrp="1"/>
          </p:cNvSpPr>
          <p:nvPr>
            <p:ph type="body" idx="1"/>
          </p:nvPr>
        </p:nvSpPr>
        <p:spPr>
          <a:xfrm>
            <a:off x="319125" y="1652550"/>
            <a:ext cx="7985700" cy="843900"/>
          </a:xfrm>
          <a:prstGeom prst="rect">
            <a:avLst/>
          </a:prstGeom>
        </p:spPr>
        <p:txBody>
          <a:bodyPr spcFirstLastPara="1" wrap="square" lIns="91425" tIns="126000" rIns="91425" bIns="91425" anchor="ctr" anchorCtr="0">
            <a:noAutofit/>
          </a:bodyPr>
          <a:lstStyle/>
          <a:p>
            <a:pPr marL="0" lvl="0" indent="0" algn="l" rtl="0">
              <a:spcBef>
                <a:spcPts val="0"/>
              </a:spcBef>
              <a:spcAft>
                <a:spcPts val="0"/>
              </a:spcAft>
              <a:buNone/>
            </a:pPr>
            <a:r>
              <a:rPr lang="en-CA"/>
              <a:t>Research the pros and cons of the eradicating or tolerating the round goby.</a:t>
            </a:r>
            <a:br>
              <a:rPr lang="en-CA"/>
            </a:br>
            <a:r>
              <a:rPr lang="en-CA" sz="400"/>
              <a:t/>
            </a:r>
            <a:br>
              <a:rPr lang="en-CA" sz="400"/>
            </a:br>
            <a:r>
              <a:rPr lang="en-CA"/>
              <a:t>Use this table to organize and track your sources.</a:t>
            </a:r>
            <a:endParaRPr/>
          </a:p>
        </p:txBody>
      </p:sp>
      <p:graphicFrame>
        <p:nvGraphicFramePr>
          <p:cNvPr id="270" name="Google Shape;270;p24" descr="This table has 3 fillable columns that are for a fact, whether it is a pro or con of eradicating or tolerating the round goby, and the source used. There are 5 rows to provide 5 facts. " title="Round Goby table for pros and cons "/>
          <p:cNvGraphicFramePr/>
          <p:nvPr/>
        </p:nvGraphicFramePr>
        <p:xfrm>
          <a:off x="180275" y="2496375"/>
          <a:ext cx="8783475" cy="4171835"/>
        </p:xfrm>
        <a:graphic>
          <a:graphicData uri="http://schemas.openxmlformats.org/drawingml/2006/table">
            <a:tbl>
              <a:tblPr>
                <a:noFill/>
                <a:tableStyleId>{AE2977FF-A766-428E-BE6C-35BAE824D0F8}</a:tableStyleId>
              </a:tblPr>
              <a:tblGrid>
                <a:gridCol w="2927825">
                  <a:extLst>
                    <a:ext uri="{9D8B030D-6E8A-4147-A177-3AD203B41FA5}">
                      <a16:colId xmlns:a16="http://schemas.microsoft.com/office/drawing/2014/main" val="20000"/>
                    </a:ext>
                  </a:extLst>
                </a:gridCol>
                <a:gridCol w="2927825">
                  <a:extLst>
                    <a:ext uri="{9D8B030D-6E8A-4147-A177-3AD203B41FA5}">
                      <a16:colId xmlns:a16="http://schemas.microsoft.com/office/drawing/2014/main" val="20001"/>
                    </a:ext>
                  </a:extLst>
                </a:gridCol>
                <a:gridCol w="2927825">
                  <a:extLst>
                    <a:ext uri="{9D8B030D-6E8A-4147-A177-3AD203B41FA5}">
                      <a16:colId xmlns:a16="http://schemas.microsoft.com/office/drawing/2014/main" val="20002"/>
                    </a:ext>
                  </a:extLst>
                </a:gridCol>
              </a:tblGrid>
              <a:tr h="388050">
                <a:tc>
                  <a:txBody>
                    <a:bodyPr/>
                    <a:lstStyle/>
                    <a:p>
                      <a:pPr marL="0" marR="0" lvl="0" indent="0" algn="ctr" rtl="0">
                        <a:lnSpc>
                          <a:spcPct val="100000"/>
                        </a:lnSpc>
                        <a:spcBef>
                          <a:spcPts val="0"/>
                        </a:spcBef>
                        <a:spcAft>
                          <a:spcPts val="0"/>
                        </a:spcAft>
                        <a:buClr>
                          <a:srgbClr val="000000"/>
                        </a:buClr>
                        <a:buSzPts val="1400"/>
                        <a:buFont typeface="Arial"/>
                        <a:buNone/>
                      </a:pPr>
                      <a:r>
                        <a:rPr lang="en-CA" sz="1400" u="none" strike="noStrike" cap="none">
                          <a:solidFill>
                            <a:schemeClr val="lt1"/>
                          </a:solidFill>
                          <a:latin typeface="Nunito"/>
                          <a:ea typeface="Nunito"/>
                          <a:cs typeface="Nunito"/>
                          <a:sym typeface="Nunito"/>
                        </a:rPr>
                        <a:t>Fact</a:t>
                      </a:r>
                      <a:endParaRPr sz="1400" u="none" strike="noStrike" cap="none">
                        <a:solidFill>
                          <a:schemeClr val="lt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CA" sz="1400" u="none" strike="noStrike" cap="none">
                          <a:solidFill>
                            <a:schemeClr val="lt1"/>
                          </a:solidFill>
                          <a:latin typeface="Nunito"/>
                          <a:ea typeface="Nunito"/>
                          <a:cs typeface="Nunito"/>
                          <a:sym typeface="Nunito"/>
                        </a:rPr>
                        <a:t>Pro or con?</a:t>
                      </a:r>
                      <a:endParaRPr sz="1400" u="none" strike="noStrike" cap="none">
                        <a:solidFill>
                          <a:schemeClr val="lt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CA" sz="1400" u="none" strike="noStrike" cap="none">
                          <a:solidFill>
                            <a:schemeClr val="lt1"/>
                          </a:solidFill>
                          <a:latin typeface="Nunito"/>
                          <a:ea typeface="Nunito"/>
                          <a:cs typeface="Nunito"/>
                          <a:sym typeface="Nunito"/>
                        </a:rPr>
                        <a:t>Source</a:t>
                      </a:r>
                      <a:endParaRPr sz="1400" u="none" strike="noStrike" cap="none">
                        <a:solidFill>
                          <a:schemeClr val="lt1"/>
                        </a:solidFill>
                        <a:latin typeface="Nunito"/>
                        <a:ea typeface="Nunito"/>
                        <a:cs typeface="Nunito"/>
                        <a:sym typeface="Nunito"/>
                      </a:endParaRPr>
                    </a:p>
                  </a:txBody>
                  <a:tcPr marL="91425" marR="91425" marT="91425" marB="91425">
                    <a:solidFill>
                      <a:schemeClr val="dk1"/>
                    </a:solidFill>
                  </a:tcPr>
                </a:tc>
                <a:extLst>
                  <a:ext uri="{0D108BD9-81ED-4DB2-BD59-A6C34878D82A}">
                    <a16:rowId xmlns:a16="http://schemas.microsoft.com/office/drawing/2014/main" val="10000"/>
                  </a:ext>
                </a:extLst>
              </a:tr>
              <a:tr h="755125">
                <a:tc>
                  <a:txBody>
                    <a:bodyPr/>
                    <a:lstStyle/>
                    <a:p>
                      <a:pPr marL="0" marR="0" lvl="0" indent="0" algn="l" rtl="0">
                        <a:lnSpc>
                          <a:spcPct val="115000"/>
                        </a:lnSpc>
                        <a:spcBef>
                          <a:spcPts val="0"/>
                        </a:spcBef>
                        <a:spcAft>
                          <a:spcPts val="0"/>
                        </a:spcAft>
                        <a:buClr>
                          <a:srgbClr val="000000"/>
                        </a:buClr>
                        <a:buSzPts val="12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
        <p:nvSpPr>
          <p:cNvPr id="271" name="Google Shape;271;p24"/>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175700" y="983575"/>
            <a:ext cx="1548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debate!</a:t>
            </a:r>
            <a:endParaRPr/>
          </a:p>
        </p:txBody>
      </p:sp>
      <p:sp>
        <p:nvSpPr>
          <p:cNvPr id="277" name="Google Shape;277;p25"/>
          <p:cNvSpPr txBox="1">
            <a:spLocks noGrp="1"/>
          </p:cNvSpPr>
          <p:nvPr>
            <p:ph type="body" idx="4"/>
          </p:nvPr>
        </p:nvSpPr>
        <p:spPr>
          <a:xfrm>
            <a:off x="282250" y="1841975"/>
            <a:ext cx="8652000" cy="34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What is a debate?</a:t>
            </a:r>
            <a:endParaRPr/>
          </a:p>
        </p:txBody>
      </p:sp>
      <p:sp>
        <p:nvSpPr>
          <p:cNvPr id="278" name="Google Shape;278;p25"/>
          <p:cNvSpPr txBox="1">
            <a:spLocks noGrp="1"/>
          </p:cNvSpPr>
          <p:nvPr>
            <p:ph type="body" idx="1"/>
          </p:nvPr>
        </p:nvSpPr>
        <p:spPr>
          <a:xfrm>
            <a:off x="180300" y="2213200"/>
            <a:ext cx="8783400" cy="1275300"/>
          </a:xfrm>
          <a:prstGeom prst="rect">
            <a:avLst/>
          </a:prstGeom>
        </p:spPr>
        <p:txBody>
          <a:bodyPr spcFirstLastPara="1" wrap="square" lIns="91425" tIns="91425" rIns="91425" bIns="91425" anchor="t" anchorCtr="0">
            <a:noAutofit/>
          </a:bodyPr>
          <a:lstStyle/>
          <a:p>
            <a:pPr marL="342900" lvl="0" indent="-203200" algn="l" rtl="0">
              <a:spcBef>
                <a:spcPts val="0"/>
              </a:spcBef>
              <a:spcAft>
                <a:spcPts val="0"/>
              </a:spcAft>
              <a:buSzPts val="1400"/>
              <a:buChar char="●"/>
            </a:pPr>
            <a:r>
              <a:rPr lang="en-CA"/>
              <a:t>A debate is a structured argument. </a:t>
            </a:r>
            <a:endParaRPr/>
          </a:p>
          <a:p>
            <a:pPr marL="342900" lvl="0" indent="-203200" algn="l" rtl="0">
              <a:spcBef>
                <a:spcPts val="1000"/>
              </a:spcBef>
              <a:spcAft>
                <a:spcPts val="0"/>
              </a:spcAft>
              <a:buSzPts val="1400"/>
              <a:buChar char="●"/>
            </a:pPr>
            <a:r>
              <a:rPr lang="en-CA"/>
              <a:t>Two teams take turns speaking.</a:t>
            </a:r>
            <a:endParaRPr/>
          </a:p>
          <a:p>
            <a:pPr marL="342900" lvl="0" indent="-203200" algn="l" rtl="0">
              <a:spcBef>
                <a:spcPts val="1000"/>
              </a:spcBef>
              <a:spcAft>
                <a:spcPts val="1000"/>
              </a:spcAft>
              <a:buSzPts val="1400"/>
              <a:buChar char="●"/>
            </a:pPr>
            <a:r>
              <a:rPr lang="en-CA"/>
              <a:t>Each team is given an amount of time they are allowed to speak, and any interruptions are carefully controlled.</a:t>
            </a:r>
            <a:endParaRPr/>
          </a:p>
        </p:txBody>
      </p:sp>
      <p:sp>
        <p:nvSpPr>
          <p:cNvPr id="279" name="Google Shape;279;p25"/>
          <p:cNvSpPr txBox="1">
            <a:spLocks noGrp="1"/>
          </p:cNvSpPr>
          <p:nvPr>
            <p:ph type="body" idx="5"/>
          </p:nvPr>
        </p:nvSpPr>
        <p:spPr>
          <a:xfrm>
            <a:off x="253695" y="3938725"/>
            <a:ext cx="4215600" cy="34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What are the rules?</a:t>
            </a:r>
            <a:endParaRPr/>
          </a:p>
        </p:txBody>
      </p:sp>
      <p:sp>
        <p:nvSpPr>
          <p:cNvPr id="280" name="Google Shape;280;p25"/>
          <p:cNvSpPr txBox="1">
            <a:spLocks noGrp="1"/>
          </p:cNvSpPr>
          <p:nvPr>
            <p:ph type="body" idx="2"/>
          </p:nvPr>
        </p:nvSpPr>
        <p:spPr>
          <a:xfrm>
            <a:off x="355400" y="4452475"/>
            <a:ext cx="4012200" cy="2207400"/>
          </a:xfrm>
          <a:prstGeom prst="rect">
            <a:avLst/>
          </a:prstGeom>
        </p:spPr>
        <p:txBody>
          <a:bodyPr spcFirstLastPara="1" wrap="square" lIns="91425" tIns="91425" rIns="91425" bIns="91425" anchor="t" anchorCtr="0">
            <a:noAutofit/>
          </a:bodyPr>
          <a:lstStyle/>
          <a:p>
            <a:pPr marL="342900" lvl="0" indent="-260350" algn="l" rtl="0">
              <a:spcBef>
                <a:spcPts val="0"/>
              </a:spcBef>
              <a:spcAft>
                <a:spcPts val="0"/>
              </a:spcAft>
              <a:buSzPts val="1400"/>
              <a:buAutoNum type="arabicPeriod"/>
            </a:pPr>
            <a:r>
              <a:rPr lang="en-CA"/>
              <a:t>Be respectful and supportive.  </a:t>
            </a:r>
            <a:endParaRPr/>
          </a:p>
          <a:p>
            <a:pPr marL="342900" lvl="0" indent="-260350" algn="l" rtl="0">
              <a:spcBef>
                <a:spcPts val="1000"/>
              </a:spcBef>
              <a:spcAft>
                <a:spcPts val="0"/>
              </a:spcAft>
              <a:buSzPts val="1400"/>
              <a:buAutoNum type="arabicPeriod"/>
            </a:pPr>
            <a:r>
              <a:rPr lang="en-CA"/>
              <a:t>Speak only when it’s your turn.</a:t>
            </a:r>
            <a:endParaRPr/>
          </a:p>
          <a:p>
            <a:pPr marL="342900" lvl="0" indent="-260350" algn="l" rtl="0">
              <a:spcBef>
                <a:spcPts val="1000"/>
              </a:spcBef>
              <a:spcAft>
                <a:spcPts val="0"/>
              </a:spcAft>
              <a:buSzPts val="1400"/>
              <a:buAutoNum type="arabicPeriod"/>
            </a:pPr>
            <a:r>
              <a:rPr lang="en-CA"/>
              <a:t>Speak slowly, loudly, and clearly.  </a:t>
            </a:r>
            <a:endParaRPr/>
          </a:p>
          <a:p>
            <a:pPr marL="342900" lvl="0" indent="-260350" algn="l" rtl="0">
              <a:spcBef>
                <a:spcPts val="1000"/>
              </a:spcBef>
              <a:spcAft>
                <a:spcPts val="1000"/>
              </a:spcAft>
              <a:buSzPts val="1400"/>
              <a:buAutoNum type="arabicPeriod"/>
            </a:pPr>
            <a:r>
              <a:rPr lang="en-CA"/>
              <a:t>Represent your side to the very best of your ability.</a:t>
            </a:r>
            <a:endParaRPr/>
          </a:p>
        </p:txBody>
      </p:sp>
      <p:sp>
        <p:nvSpPr>
          <p:cNvPr id="281" name="Google Shape;281;p25"/>
          <p:cNvSpPr txBox="1">
            <a:spLocks noGrp="1"/>
          </p:cNvSpPr>
          <p:nvPr>
            <p:ph type="body" idx="3"/>
          </p:nvPr>
        </p:nvSpPr>
        <p:spPr>
          <a:xfrm>
            <a:off x="5061925" y="6223975"/>
            <a:ext cx="3637200" cy="43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a:t>Here’s an example of a debate structure.</a:t>
            </a:r>
            <a:endParaRPr/>
          </a:p>
        </p:txBody>
      </p:sp>
      <p:pic>
        <p:nvPicPr>
          <p:cNvPr id="282" name="Google Shape;282;p25" descr="This short video demonstrates how to run a classroom debate and the order and role of each speaker." title="How to run a debate">
            <a:hlinkClick r:id="rId3"/>
          </p:cNvPr>
          <p:cNvPicPr preferRelativeResize="0"/>
          <p:nvPr/>
        </p:nvPicPr>
        <p:blipFill rotWithShape="1">
          <a:blip r:embed="rId4">
            <a:alphaModFix/>
          </a:blip>
          <a:srcRect/>
          <a:stretch/>
        </p:blipFill>
        <p:spPr>
          <a:xfrm>
            <a:off x="5320113" y="3881838"/>
            <a:ext cx="3120823" cy="2340626"/>
          </a:xfrm>
          <a:prstGeom prst="rect">
            <a:avLst/>
          </a:prstGeom>
          <a:noFill/>
          <a:ln>
            <a:noFill/>
          </a:ln>
        </p:spPr>
      </p:pic>
      <p:sp>
        <p:nvSpPr>
          <p:cNvPr id="283" name="Google Shape;283;p25"/>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title"/>
          </p:nvPr>
        </p:nvSpPr>
        <p:spPr>
          <a:xfrm>
            <a:off x="175700" y="983575"/>
            <a:ext cx="1548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debate!</a:t>
            </a:r>
            <a:endParaRPr/>
          </a:p>
        </p:txBody>
      </p:sp>
      <p:sp>
        <p:nvSpPr>
          <p:cNvPr id="289" name="Google Shape;289;p26"/>
          <p:cNvSpPr txBox="1"/>
          <p:nvPr/>
        </p:nvSpPr>
        <p:spPr>
          <a:xfrm>
            <a:off x="1872425" y="993125"/>
            <a:ext cx="70914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a:solidFill>
                  <a:srgbClr val="FFFFFF"/>
                </a:solidFill>
                <a:latin typeface="Nunito"/>
                <a:ea typeface="Nunito"/>
                <a:cs typeface="Nunito"/>
                <a:sym typeface="Nunito"/>
              </a:rPr>
              <a:t>“Invasive Invaders: To Fight or Love?"</a:t>
            </a:r>
            <a:endParaRPr sz="1600">
              <a:solidFill>
                <a:srgbClr val="FFFFFF"/>
              </a:solidFill>
              <a:latin typeface="Nunito"/>
              <a:ea typeface="Nunito"/>
              <a:cs typeface="Nunito"/>
              <a:sym typeface="Nunito"/>
            </a:endParaRPr>
          </a:p>
          <a:p>
            <a:pPr marL="0" lvl="0" indent="0" algn="l" rtl="0">
              <a:spcBef>
                <a:spcPts val="0"/>
              </a:spcBef>
              <a:spcAft>
                <a:spcPts val="0"/>
              </a:spcAft>
              <a:buNone/>
            </a:pPr>
            <a:endParaRPr sz="1600">
              <a:solidFill>
                <a:srgbClr val="FFFFFF"/>
              </a:solidFill>
              <a:latin typeface="Nunito"/>
              <a:ea typeface="Nunito"/>
              <a:cs typeface="Nunito"/>
              <a:sym typeface="Nunito"/>
            </a:endParaRPr>
          </a:p>
          <a:p>
            <a:pPr marL="0" lvl="0" indent="0" algn="l" rtl="0">
              <a:spcBef>
                <a:spcPts val="0"/>
              </a:spcBef>
              <a:spcAft>
                <a:spcPts val="0"/>
              </a:spcAft>
              <a:buNone/>
            </a:pPr>
            <a:endParaRPr b="1">
              <a:solidFill>
                <a:srgbClr val="FFFFFF"/>
              </a:solidFill>
              <a:latin typeface="Nunito"/>
              <a:ea typeface="Nunito"/>
              <a:cs typeface="Nunito"/>
              <a:sym typeface="Nunito"/>
            </a:endParaRPr>
          </a:p>
        </p:txBody>
      </p:sp>
      <p:sp>
        <p:nvSpPr>
          <p:cNvPr id="290" name="Google Shape;290;p26"/>
          <p:cNvSpPr txBox="1">
            <a:spLocks noGrp="1"/>
          </p:cNvSpPr>
          <p:nvPr>
            <p:ph type="body" idx="1"/>
          </p:nvPr>
        </p:nvSpPr>
        <p:spPr>
          <a:xfrm>
            <a:off x="246517" y="1924725"/>
            <a:ext cx="42168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What now?</a:t>
            </a:r>
            <a:endParaRPr/>
          </a:p>
        </p:txBody>
      </p:sp>
      <p:sp>
        <p:nvSpPr>
          <p:cNvPr id="291" name="Google Shape;291;p26"/>
          <p:cNvSpPr txBox="1">
            <a:spLocks noGrp="1"/>
          </p:cNvSpPr>
          <p:nvPr>
            <p:ph type="body" idx="2"/>
          </p:nvPr>
        </p:nvSpPr>
        <p:spPr>
          <a:xfrm>
            <a:off x="246525" y="2641475"/>
            <a:ext cx="4105800" cy="385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CA"/>
              <a:t>Decide who will argue to</a:t>
            </a:r>
            <a:r>
              <a:rPr lang="en-CA">
                <a:solidFill>
                  <a:srgbClr val="0C1637"/>
                </a:solidFill>
              </a:rPr>
              <a:t> leave the round goby alone. This will be </a:t>
            </a:r>
            <a:r>
              <a:rPr lang="en-CA">
                <a:solidFill>
                  <a:schemeClr val="dk1"/>
                </a:solidFill>
              </a:rPr>
              <a:t>team “Love the round goby.” </a:t>
            </a:r>
            <a:endParaRPr>
              <a:solidFill>
                <a:srgbClr val="0C1637"/>
              </a:solidFill>
            </a:endParaRPr>
          </a:p>
          <a:p>
            <a:pPr marL="457200" lvl="0" indent="-317500" algn="l" rtl="0">
              <a:spcBef>
                <a:spcPts val="1000"/>
              </a:spcBef>
              <a:spcAft>
                <a:spcPts val="0"/>
              </a:spcAft>
              <a:buSzPts val="1400"/>
              <a:buChar char="▢"/>
            </a:pPr>
            <a:r>
              <a:rPr lang="en-CA">
                <a:solidFill>
                  <a:srgbClr val="0C1637"/>
                </a:solidFill>
              </a:rPr>
              <a:t>Decide w</a:t>
            </a:r>
            <a:r>
              <a:rPr lang="en-CA"/>
              <a:t>ho will argue to control and manage the round goby. This will be </a:t>
            </a:r>
            <a:r>
              <a:rPr lang="en-CA">
                <a:solidFill>
                  <a:schemeClr val="dk1"/>
                </a:solidFill>
              </a:rPr>
              <a:t>team “Fight the round goby.” </a:t>
            </a:r>
            <a:endParaRPr b="0"/>
          </a:p>
          <a:p>
            <a:pPr marL="457200" lvl="0" indent="-317500" algn="l" rtl="0">
              <a:spcBef>
                <a:spcPts val="1000"/>
              </a:spcBef>
              <a:spcAft>
                <a:spcPts val="0"/>
              </a:spcAft>
              <a:buSzPts val="1400"/>
              <a:buChar char="▢"/>
            </a:pPr>
            <a:r>
              <a:rPr lang="en-CA"/>
              <a:t>Review your notes about the pros and cons of controlling an invasive species (</a:t>
            </a:r>
            <a:r>
              <a:rPr lang="en-CA" u="sng">
                <a:solidFill>
                  <a:schemeClr val="hlink"/>
                </a:solidFill>
                <a:hlinkClick r:id="rId3" action="ppaction://hlinksldjump"/>
              </a:rPr>
              <a:t>Slide 6</a:t>
            </a:r>
            <a:r>
              <a:rPr lang="en-CA"/>
              <a:t>).</a:t>
            </a:r>
            <a:endParaRPr/>
          </a:p>
          <a:p>
            <a:pPr marL="457200" lvl="0" indent="-317500" algn="l" rtl="0">
              <a:spcBef>
                <a:spcPts val="1000"/>
              </a:spcBef>
              <a:spcAft>
                <a:spcPts val="0"/>
              </a:spcAft>
              <a:buSzPts val="1400"/>
              <a:buChar char="▢"/>
            </a:pPr>
            <a:r>
              <a:rPr lang="en-CA"/>
              <a:t>Each team should prepare an opening statement. </a:t>
            </a:r>
            <a:endParaRPr/>
          </a:p>
          <a:p>
            <a:pPr marL="457200" lvl="0" indent="-317500" algn="l" rtl="0">
              <a:spcBef>
                <a:spcPts val="1000"/>
              </a:spcBef>
              <a:spcAft>
                <a:spcPts val="1000"/>
              </a:spcAft>
              <a:buSzPts val="1400"/>
              <a:buChar char="▢"/>
            </a:pPr>
            <a:r>
              <a:rPr lang="en-CA"/>
              <a:t>Both teams will take turns making their arguments and offering rebuttals. </a:t>
            </a:r>
            <a:r>
              <a:rPr lang="en-CA">
                <a:solidFill>
                  <a:schemeClr val="dk1"/>
                </a:solidFill>
              </a:rPr>
              <a:t>You can follow the order suggested on the right. </a:t>
            </a:r>
            <a:endParaRPr/>
          </a:p>
        </p:txBody>
      </p:sp>
      <p:sp>
        <p:nvSpPr>
          <p:cNvPr id="292" name="Google Shape;292;p26"/>
          <p:cNvSpPr txBox="1">
            <a:spLocks noGrp="1"/>
          </p:cNvSpPr>
          <p:nvPr>
            <p:ph type="body" idx="3"/>
          </p:nvPr>
        </p:nvSpPr>
        <p:spPr>
          <a:xfrm>
            <a:off x="4768667" y="1924725"/>
            <a:ext cx="42168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Order of the speakers:</a:t>
            </a:r>
            <a:endParaRPr/>
          </a:p>
        </p:txBody>
      </p:sp>
      <p:sp>
        <p:nvSpPr>
          <p:cNvPr id="293" name="Google Shape;293;p26"/>
          <p:cNvSpPr txBox="1">
            <a:spLocks noGrp="1"/>
          </p:cNvSpPr>
          <p:nvPr>
            <p:ph type="body" idx="4"/>
          </p:nvPr>
        </p:nvSpPr>
        <p:spPr>
          <a:xfrm>
            <a:off x="4857950" y="2641525"/>
            <a:ext cx="4011600" cy="385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CA">
                <a:solidFill>
                  <a:schemeClr val="dk1"/>
                </a:solidFill>
              </a:rPr>
              <a:t>Team Fight the Round Goby.</a:t>
            </a:r>
            <a:endParaRPr/>
          </a:p>
          <a:p>
            <a:pPr marL="457200" lvl="0" indent="0" algn="l" rtl="0">
              <a:spcBef>
                <a:spcPts val="0"/>
              </a:spcBef>
              <a:spcAft>
                <a:spcPts val="0"/>
              </a:spcAft>
              <a:buNone/>
            </a:pPr>
            <a:r>
              <a:rPr lang="en-CA"/>
              <a:t>Opening statement (1-2 min) </a:t>
            </a:r>
            <a:endParaRPr/>
          </a:p>
          <a:p>
            <a:pPr marL="457200" lvl="0" indent="-317500" algn="l" rtl="0">
              <a:spcBef>
                <a:spcPts val="1000"/>
              </a:spcBef>
              <a:spcAft>
                <a:spcPts val="0"/>
              </a:spcAft>
              <a:buSzPts val="1400"/>
              <a:buAutoNum type="arabicPeriod"/>
            </a:pPr>
            <a:r>
              <a:rPr lang="en-CA">
                <a:solidFill>
                  <a:schemeClr val="dk1"/>
                </a:solidFill>
              </a:rPr>
              <a:t>Team Love the Round Goby</a:t>
            </a:r>
            <a:endParaRPr/>
          </a:p>
          <a:p>
            <a:pPr marL="457200" lvl="0" indent="0" algn="l" rtl="0">
              <a:spcBef>
                <a:spcPts val="0"/>
              </a:spcBef>
              <a:spcAft>
                <a:spcPts val="0"/>
              </a:spcAft>
              <a:buNone/>
            </a:pPr>
            <a:r>
              <a:rPr lang="en-CA"/>
              <a:t>Opening statement (1-2 min)</a:t>
            </a:r>
            <a:endParaRPr/>
          </a:p>
          <a:p>
            <a:pPr marL="457200" lvl="0" indent="-317500" algn="l" rtl="0">
              <a:spcBef>
                <a:spcPts val="1000"/>
              </a:spcBef>
              <a:spcAft>
                <a:spcPts val="0"/>
              </a:spcAft>
              <a:buSzPts val="1400"/>
              <a:buAutoNum type="arabicPeriod"/>
            </a:pPr>
            <a:r>
              <a:rPr lang="en-CA">
                <a:solidFill>
                  <a:schemeClr val="dk1"/>
                </a:solidFill>
              </a:rPr>
              <a:t>Team Fight the Round Goby:</a:t>
            </a:r>
            <a:endParaRPr/>
          </a:p>
          <a:p>
            <a:pPr marL="457200" lvl="0" indent="0" algn="l" rtl="0">
              <a:spcBef>
                <a:spcPts val="0"/>
              </a:spcBef>
              <a:spcAft>
                <a:spcPts val="0"/>
              </a:spcAft>
              <a:buNone/>
            </a:pPr>
            <a:r>
              <a:rPr lang="en-CA"/>
              <a:t>Argument / rebuttal (1-2 min) </a:t>
            </a:r>
            <a:endParaRPr/>
          </a:p>
          <a:p>
            <a:pPr marL="457200" lvl="0" indent="-317500" algn="l" rtl="0">
              <a:spcBef>
                <a:spcPts val="1000"/>
              </a:spcBef>
              <a:spcAft>
                <a:spcPts val="0"/>
              </a:spcAft>
              <a:buClr>
                <a:schemeClr val="dk1"/>
              </a:buClr>
              <a:buSzPts val="1400"/>
              <a:buAutoNum type="arabicPeriod"/>
            </a:pPr>
            <a:r>
              <a:rPr lang="en-CA">
                <a:solidFill>
                  <a:schemeClr val="dk1"/>
                </a:solidFill>
              </a:rPr>
              <a:t>Team Love the Round Goby</a:t>
            </a:r>
            <a:endParaRPr>
              <a:solidFill>
                <a:schemeClr val="dk1"/>
              </a:solidFill>
            </a:endParaRPr>
          </a:p>
          <a:p>
            <a:pPr marL="457200" lvl="0" indent="0" algn="l" rtl="0">
              <a:spcBef>
                <a:spcPts val="0"/>
              </a:spcBef>
              <a:spcAft>
                <a:spcPts val="0"/>
              </a:spcAft>
              <a:buNone/>
            </a:pPr>
            <a:r>
              <a:rPr lang="en-CA"/>
              <a:t>Argument / rebuttal (1-2 min)</a:t>
            </a:r>
            <a:endParaRPr/>
          </a:p>
          <a:p>
            <a:pPr marL="457200" lvl="0" indent="-317500" algn="l" rtl="0">
              <a:spcBef>
                <a:spcPts val="1000"/>
              </a:spcBef>
              <a:spcAft>
                <a:spcPts val="0"/>
              </a:spcAft>
              <a:buSzPts val="1400"/>
              <a:buAutoNum type="arabicPeriod"/>
            </a:pPr>
            <a:r>
              <a:rPr lang="en-CA">
                <a:solidFill>
                  <a:schemeClr val="dk1"/>
                </a:solidFill>
              </a:rPr>
              <a:t>Team Fight the Round Goby:</a:t>
            </a:r>
            <a:endParaRPr/>
          </a:p>
          <a:p>
            <a:pPr marL="457200" lvl="0" indent="0" algn="l" rtl="0">
              <a:spcBef>
                <a:spcPts val="0"/>
              </a:spcBef>
              <a:spcAft>
                <a:spcPts val="0"/>
              </a:spcAft>
              <a:buNone/>
            </a:pPr>
            <a:r>
              <a:rPr lang="en-CA"/>
              <a:t>Closing statement (1 min)</a:t>
            </a:r>
            <a:endParaRPr/>
          </a:p>
          <a:p>
            <a:pPr marL="457200" lvl="0" indent="-317500" algn="l" rtl="0">
              <a:spcBef>
                <a:spcPts val="1000"/>
              </a:spcBef>
              <a:spcAft>
                <a:spcPts val="0"/>
              </a:spcAft>
              <a:buClr>
                <a:schemeClr val="dk1"/>
              </a:buClr>
              <a:buSzPts val="1400"/>
              <a:buAutoNum type="arabicPeriod"/>
            </a:pPr>
            <a:r>
              <a:rPr lang="en-CA">
                <a:solidFill>
                  <a:schemeClr val="dk1"/>
                </a:solidFill>
              </a:rPr>
              <a:t>Team Love the Round Goby</a:t>
            </a:r>
            <a:endParaRPr/>
          </a:p>
          <a:p>
            <a:pPr marL="457200" lvl="0" indent="0" algn="l" rtl="0">
              <a:spcBef>
                <a:spcPts val="0"/>
              </a:spcBef>
              <a:spcAft>
                <a:spcPts val="0"/>
              </a:spcAft>
              <a:buNone/>
            </a:pPr>
            <a:r>
              <a:rPr lang="en-CA"/>
              <a:t>Closing statement (1 min) </a:t>
            </a:r>
            <a:endParaRPr/>
          </a:p>
        </p:txBody>
      </p:sp>
      <p:sp>
        <p:nvSpPr>
          <p:cNvPr id="294" name="Google Shape;294;p26"/>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8</a:t>
            </a:fld>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859</Words>
  <Application>Microsoft Office PowerPoint</Application>
  <PresentationFormat>On-screen Show (4:3)</PresentationFormat>
  <Paragraphs>109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Nunito SemiBold</vt:lpstr>
      <vt:lpstr>Archivo Black</vt:lpstr>
      <vt:lpstr>Nunito</vt:lpstr>
      <vt:lpstr>Ocean School 2.0</vt:lpstr>
      <vt:lpstr>INVADERS OF THE ST. LAWRENCE</vt:lpstr>
      <vt:lpstr>Here’s your challenge:</vt:lpstr>
      <vt:lpstr>What are invasive species?</vt:lpstr>
      <vt:lpstr>The round goby</vt:lpstr>
      <vt:lpstr>What do experts have to say?</vt:lpstr>
      <vt:lpstr>The round goby</vt:lpstr>
      <vt:lpstr>The debate!</vt:lpstr>
      <vt:lpstr>The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INVADERS OF THE ST. LAWRENCE</dc:title>
  <dc:creator>Lenovo</dc:creator>
  <cp:lastModifiedBy>Lenovo</cp:lastModifiedBy>
  <cp:revision>4</cp:revision>
  <dcterms:modified xsi:type="dcterms:W3CDTF">2024-05-01T14:51:13Z</dcterms:modified>
</cp:coreProperties>
</file>