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media/image8.bin" ContentType="image/unknown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9" r:id="rId2"/>
    <p:sldMasterId id="2147483674" r:id="rId3"/>
    <p:sldMasterId id="2147483697" r:id="rId4"/>
    <p:sldMasterId id="2147483720" r:id="rId5"/>
    <p:sldMasterId id="2147483743" r:id="rId6"/>
    <p:sldMasterId id="2147483766" r:id="rId7"/>
    <p:sldMasterId id="2147483792" r:id="rId8"/>
  </p:sldMasterIdLst>
  <p:notesMasterIdLst>
    <p:notesMasterId r:id="rId65"/>
  </p:notesMasterIdLst>
  <p:sldIdLst>
    <p:sldId id="2147482479" r:id="rId9"/>
    <p:sldId id="2147482616" r:id="rId10"/>
    <p:sldId id="2147482472" r:id="rId11"/>
    <p:sldId id="2147482612" r:id="rId12"/>
    <p:sldId id="2147482524" r:id="rId13"/>
    <p:sldId id="2134806766" r:id="rId14"/>
    <p:sldId id="2134806831" r:id="rId15"/>
    <p:sldId id="2147482477" r:id="rId16"/>
    <p:sldId id="2134807274" r:id="rId17"/>
    <p:sldId id="2134807211" r:id="rId18"/>
    <p:sldId id="2134807213" r:id="rId19"/>
    <p:sldId id="2134807275" r:id="rId20"/>
    <p:sldId id="2147482478" r:id="rId21"/>
    <p:sldId id="2134807246" r:id="rId22"/>
    <p:sldId id="2134807262" r:id="rId23"/>
    <p:sldId id="2134807263" r:id="rId24"/>
    <p:sldId id="2134807264" r:id="rId25"/>
    <p:sldId id="2134807265" r:id="rId26"/>
    <p:sldId id="2134807266" r:id="rId27"/>
    <p:sldId id="2147482354" r:id="rId28"/>
    <p:sldId id="2134807215" r:id="rId29"/>
    <p:sldId id="2134807237" r:id="rId30"/>
    <p:sldId id="2134807267" r:id="rId31"/>
    <p:sldId id="2134807268" r:id="rId32"/>
    <p:sldId id="2134807269" r:id="rId33"/>
    <p:sldId id="2134807270" r:id="rId34"/>
    <p:sldId id="2134807272" r:id="rId35"/>
    <p:sldId id="2134807273" r:id="rId36"/>
    <p:sldId id="2134807247" r:id="rId37"/>
    <p:sldId id="2134807248" r:id="rId38"/>
    <p:sldId id="2134807249" r:id="rId39"/>
    <p:sldId id="2134807250" r:id="rId40"/>
    <p:sldId id="2147482355" r:id="rId41"/>
    <p:sldId id="2147482356" r:id="rId42"/>
    <p:sldId id="2134807251" r:id="rId43"/>
    <p:sldId id="2134807252" r:id="rId44"/>
    <p:sldId id="2134807253" r:id="rId45"/>
    <p:sldId id="2134807254" r:id="rId46"/>
    <p:sldId id="2134807255" r:id="rId47"/>
    <p:sldId id="2134807256" r:id="rId48"/>
    <p:sldId id="2134807257" r:id="rId49"/>
    <p:sldId id="2134807261" r:id="rId50"/>
    <p:sldId id="2147482476" r:id="rId51"/>
    <p:sldId id="2134807243" r:id="rId52"/>
    <p:sldId id="2134807219" r:id="rId53"/>
    <p:sldId id="2134807234" r:id="rId54"/>
    <p:sldId id="2134807240" r:id="rId55"/>
    <p:sldId id="2134807241" r:id="rId56"/>
    <p:sldId id="2134807242" r:id="rId57"/>
    <p:sldId id="2134807244" r:id="rId58"/>
    <p:sldId id="2134807235" r:id="rId59"/>
    <p:sldId id="2134807239" r:id="rId60"/>
    <p:sldId id="2134807245" r:id="rId61"/>
    <p:sldId id="2134807238" r:id="rId62"/>
    <p:sldId id="2147482503" r:id="rId63"/>
    <p:sldId id="2134806149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424D7B"/>
    <a:srgbClr val="106585"/>
    <a:srgbClr val="1E3F48"/>
    <a:srgbClr val="0097B2"/>
    <a:srgbClr val="00729A"/>
    <a:srgbClr val="70B1B6"/>
    <a:srgbClr val="7FB9BE"/>
    <a:srgbClr val="D6E9EA"/>
    <a:srgbClr val="C3D2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65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6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2068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495327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18129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2609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73240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70708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75791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141410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050873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23121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48919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20335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67109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152225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65262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426530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588284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171862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989111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2709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699228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20206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708064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430951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712544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902078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65846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837255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97231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838077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391668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501845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233540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924402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984964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913731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86103" y="57326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27770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4749554" y="3233230"/>
            <a:ext cx="167754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54786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768638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99507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115519" y="4510017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82465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271861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40827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C65ABD-82AE-76B7-8D2F-EF76198DF2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602799" y="4578571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0151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0365584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182304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430664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62503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883957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5925705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982451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38743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152720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68754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559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48703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240158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702520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15154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02112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322342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51735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87063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996872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54266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685938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8030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278244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49113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0085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62211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505014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27551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1292559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55367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74589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980656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24577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99653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73197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17409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287551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96576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850216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93864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313853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057514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204256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634948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801541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548714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6938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46554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741077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43197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562550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62501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442283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51243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552629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904962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998175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54583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130002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009021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10469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189963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63262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68295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89447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82901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369154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006884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016700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173489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607528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617350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29289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54525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89938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665801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71925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7644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889358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45196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70691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42167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32540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958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23427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568185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29661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06149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6594763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806352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79824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495427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93821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96105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93379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8.bin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image" Target="../media/image8.bin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8.bin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8.bin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image" Target="../media/image8.bin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31/10/2025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91" r:id="rId12"/>
    <p:sldLayoutId id="21474838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1253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989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512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35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72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808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2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24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4.png"/><Relationship Id="rId7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10" Type="http://schemas.openxmlformats.org/officeDocument/2006/relationships/image" Target="../media/image19.png"/><Relationship Id="rId4" Type="http://schemas.openxmlformats.org/officeDocument/2006/relationships/image" Target="../media/image43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8.png"/><Relationship Id="rId7" Type="http://schemas.openxmlformats.org/officeDocument/2006/relationships/image" Target="../media/image3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8.png"/><Relationship Id="rId7" Type="http://schemas.openxmlformats.org/officeDocument/2006/relationships/image" Target="../media/image3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4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gif"/><Relationship Id="rId5" Type="http://schemas.openxmlformats.org/officeDocument/2006/relationships/image" Target="../media/image60.png"/><Relationship Id="rId10" Type="http://schemas.openxmlformats.org/officeDocument/2006/relationships/image" Target="../media/image32.png"/><Relationship Id="rId4" Type="http://schemas.openxmlformats.org/officeDocument/2006/relationships/image" Target="../media/image59.jpe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gif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BE534C8-EF3C-42CE-5C44-A3BD4072F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29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7797B-766E-6470-7FE1-F86802D64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837884D6-A939-EED7-9117-F1DD130F3F5F}"/>
              </a:ext>
            </a:extLst>
          </p:cNvPr>
          <p:cNvSpPr txBox="1"/>
          <p:nvPr/>
        </p:nvSpPr>
        <p:spPr>
          <a:xfrm>
            <a:off x="6758043" y="244146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أَصَرَّ</a:t>
            </a:r>
            <a:endParaRPr dirty="0"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9ECA8BE6-6A1C-E802-796C-7D757306D233}"/>
              </a:ext>
            </a:extLst>
          </p:cNvPr>
          <p:cNvSpPr txBox="1"/>
          <p:nvPr/>
        </p:nvSpPr>
        <p:spPr>
          <a:xfrm>
            <a:off x="4701975" y="2465451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26DB14FA-73C6-8F8A-52ED-FB4D4B78920C}"/>
              </a:ext>
            </a:extLst>
          </p:cNvPr>
          <p:cNvSpPr txBox="1"/>
          <p:nvPr/>
        </p:nvSpPr>
        <p:spPr>
          <a:xfrm>
            <a:off x="2719733" y="2445729"/>
            <a:ext cx="17856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اَلْمُثابَرَةُ</a:t>
            </a:r>
            <a:endParaRPr dirty="0"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46C021E8-2799-A74F-EA17-297B684043D5}"/>
              </a:ext>
            </a:extLst>
          </p:cNvPr>
          <p:cNvSpPr txBox="1"/>
          <p:nvPr/>
        </p:nvSpPr>
        <p:spPr>
          <a:xfrm>
            <a:off x="664158" y="24740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اَلْمُحاوَلَةُ</a:t>
            </a:r>
            <a:endParaRPr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853920F2-BC6F-C473-E1E3-9B89DADB8152}"/>
              </a:ext>
            </a:extLst>
          </p:cNvPr>
          <p:cNvSpPr txBox="1"/>
          <p:nvPr/>
        </p:nvSpPr>
        <p:spPr>
          <a:xfrm>
            <a:off x="6744693" y="4390759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Calibri"/>
              </a:rPr>
              <a:t>اَلتَّفَوُّقُ</a:t>
            </a:r>
            <a:endParaRPr dirty="0"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587C09C4-5887-D542-95EA-DF09AEAC19F3}"/>
              </a:ext>
            </a:extLst>
          </p:cNvPr>
          <p:cNvSpPr txBox="1"/>
          <p:nvPr/>
        </p:nvSpPr>
        <p:spPr>
          <a:xfrm>
            <a:off x="4688625" y="439569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بَرَعَ</a:t>
            </a:r>
            <a:endParaRPr dirty="0"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88F0D65B-004E-D94D-0AD9-B2CE4CAD9E3A}"/>
              </a:ext>
            </a:extLst>
          </p:cNvPr>
          <p:cNvSpPr txBox="1"/>
          <p:nvPr/>
        </p:nvSpPr>
        <p:spPr>
          <a:xfrm>
            <a:off x="2706383" y="4375973"/>
            <a:ext cx="17856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id="{C2C1B281-9923-D891-E9BA-7B58B8579AE2}"/>
              </a:ext>
            </a:extLst>
          </p:cNvPr>
          <p:cNvSpPr txBox="1"/>
          <p:nvPr/>
        </p:nvSpPr>
        <p:spPr>
          <a:xfrm>
            <a:off x="650808" y="4404299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تَشْجيعٌ</a:t>
            </a:r>
            <a:endParaRPr dirty="0">
              <a:sym typeface="Calibri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1A5BE0-6C87-A731-B490-628028E4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19" y="756000"/>
            <a:ext cx="7039754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: وفي ثنائيات. اكتبوا جملتين للتعبير عن النجاح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 التفوق في مجال ما كالدراسة أو الرياضة أو الفن؛ بتوظيف هذه المفردات.</a:t>
            </a:r>
            <a:endParaRPr lang="fr-FR" sz="2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B519301-967E-ABE3-4C1D-B70C937A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1BFDFD9-DA15-E6B2-A837-EDD8028152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4DEC5FD-FB80-3C76-E6EA-87390D1D68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B13CDB2-EEEC-48A2-FA35-B52FAA4774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5B793A-2CC6-5183-C296-48E7584958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8D38E4-B680-AA22-2DBC-4316434082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C96A69-A4CE-891D-3A5E-F0E2CC6AB6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8110AA-4BF1-4474-D45E-61E58BC2C32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8088A6-9279-CF40-47BB-CE1C0BDF4D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4150091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D844-650A-45F1-B093-72E0D7EF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221A9F-357F-3075-040D-46797E87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أمنحكم دقيقة للإنجاز . سوف أمر بين الصفوف لمساعدتكم.</a:t>
            </a:r>
            <a:endParaRPr lang="fr-FR" sz="2400" dirty="0"/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380D8261-D665-AE64-FD10-AC8D1C501D48}"/>
              </a:ext>
            </a:extLst>
          </p:cNvPr>
          <p:cNvSpPr txBox="1"/>
          <p:nvPr/>
        </p:nvSpPr>
        <p:spPr>
          <a:xfrm>
            <a:off x="6758043" y="244146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أَصَرَّ</a:t>
            </a:r>
            <a:endParaRPr dirty="0"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509FCFBF-FA75-629F-4CE2-6E534051546E}"/>
              </a:ext>
            </a:extLst>
          </p:cNvPr>
          <p:cNvSpPr txBox="1"/>
          <p:nvPr/>
        </p:nvSpPr>
        <p:spPr>
          <a:xfrm>
            <a:off x="4701975" y="2465451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C8549ED8-53F9-3A84-B2F3-DE68BC4003B1}"/>
              </a:ext>
            </a:extLst>
          </p:cNvPr>
          <p:cNvSpPr txBox="1"/>
          <p:nvPr/>
        </p:nvSpPr>
        <p:spPr>
          <a:xfrm>
            <a:off x="2719733" y="2445729"/>
            <a:ext cx="17856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اَلْمُثابَرَةُ</a:t>
            </a:r>
            <a:endParaRPr dirty="0"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D0CC925F-EC3E-CA3B-0D81-E036166FB62A}"/>
              </a:ext>
            </a:extLst>
          </p:cNvPr>
          <p:cNvSpPr txBox="1"/>
          <p:nvPr/>
        </p:nvSpPr>
        <p:spPr>
          <a:xfrm>
            <a:off x="664158" y="247405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اَلْمُحاوَلَةُ</a:t>
            </a:r>
            <a:endParaRPr dirty="0"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26041556-DA0E-F63E-A184-636EA512B795}"/>
              </a:ext>
            </a:extLst>
          </p:cNvPr>
          <p:cNvSpPr txBox="1"/>
          <p:nvPr/>
        </p:nvSpPr>
        <p:spPr>
          <a:xfrm>
            <a:off x="6744693" y="4390759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Calibri"/>
              </a:rPr>
              <a:t>اَلتَّفَوُّقُ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324B366F-4707-0B46-D99C-197E646A3594}"/>
              </a:ext>
            </a:extLst>
          </p:cNvPr>
          <p:cNvSpPr txBox="1"/>
          <p:nvPr/>
        </p:nvSpPr>
        <p:spPr>
          <a:xfrm>
            <a:off x="4688625" y="4395695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بَرَعَ</a:t>
            </a:r>
            <a:endParaRPr dirty="0"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33DDD9C9-62D0-20FA-6D20-76B87299DAC0}"/>
              </a:ext>
            </a:extLst>
          </p:cNvPr>
          <p:cNvSpPr txBox="1"/>
          <p:nvPr/>
        </p:nvSpPr>
        <p:spPr>
          <a:xfrm>
            <a:off x="2706383" y="4375973"/>
            <a:ext cx="17856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9254263E-2D98-F29B-6B52-785974A9B3D4}"/>
              </a:ext>
            </a:extLst>
          </p:cNvPr>
          <p:cNvSpPr txBox="1"/>
          <p:nvPr/>
        </p:nvSpPr>
        <p:spPr>
          <a:xfrm>
            <a:off x="650808" y="4404299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تَشْجيعٌ</a:t>
            </a:r>
            <a:endParaRPr dirty="0">
              <a:sym typeface="Calibri"/>
            </a:endParaRPr>
          </a:p>
        </p:txBody>
      </p:sp>
      <p:pic>
        <p:nvPicPr>
          <p:cNvPr id="30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09DB8EB-0AA4-3522-9FDB-FDA83C2B27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59600" y="636136"/>
            <a:ext cx="792000" cy="79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11BEB58-FBC2-842E-C27B-0DBB2E625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6378304-49A7-ADF2-9DA6-332B631B5C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EB2F351-657D-13D3-BDD9-410D2025B2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6700121-F997-6183-1469-DB70C59BDE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F41E76F-34BB-1776-A26C-92F22E691B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527696C-2170-BD29-E1B8-DC65067AC4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313E2A4-D0BF-C545-A298-1E7055FD7BA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AF66AF1-C3FD-923B-4CE6-4EF9B35D4900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427409887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5CBB0-D9CA-DF00-9221-1F0DDA471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C814E-02B3-3583-8730-C190E2DA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لنا عمل مجموعته مع ذكر المفردات التي استخدمها</a:t>
            </a:r>
            <a:endParaRPr lang="fr-FR" sz="2400" dirty="0"/>
          </a:p>
        </p:txBody>
      </p:sp>
      <p:pic>
        <p:nvPicPr>
          <p:cNvPr id="3" name="Espace réservé pour une image  10">
            <a:extLst>
              <a:ext uri="{FF2B5EF4-FFF2-40B4-BE49-F238E27FC236}">
                <a16:creationId xmlns:a16="http://schemas.microsoft.com/office/drawing/2014/main" id="{6E99860A-B700-84FE-B208-DDE051AAC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9" b="-4239"/>
          <a:stretch/>
        </p:blipFill>
        <p:spPr>
          <a:xfrm>
            <a:off x="1046775" y="1619250"/>
            <a:ext cx="6651811" cy="4810539"/>
          </a:xfrm>
          <a:prstGeom prst="round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A18AB8-84D4-30B4-D570-70E0479E8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36165D3-B3A9-ACEF-8F46-BC6ED471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CAA740-1371-715E-EEC2-086AC2065A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86D717-B584-F7DA-B8DA-D601CC4D00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092B49-2E84-861A-3DBB-4C94D6A47F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77A23-1236-8C03-B68D-B357C4BE30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74F734-4A60-DCA5-74E0-431D321CD88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A6405C-9F62-076F-77C1-6902F4A6CB9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9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DCA184-8A0A-0628-D8F1-0B5C7F7FE8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88417709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87015-5DDB-175A-5AD1-ABA7FBB3E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C95B2EC-FF69-94A9-087E-9AFB3972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مراجعة وتوليف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58A7B7-F0B5-D287-95B0-354BDC620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064777"/>
            <a:ext cx="8071821" cy="2546554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E47840C3-2F4E-E3E7-DB19-7A2C45A084B5}"/>
              </a:ext>
            </a:extLst>
          </p:cNvPr>
          <p:cNvSpPr txBox="1">
            <a:spLocks/>
          </p:cNvSpPr>
          <p:nvPr/>
        </p:nvSpPr>
        <p:spPr>
          <a:xfrm>
            <a:off x="2718898" y="306468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وفهم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FC8FB18-76D4-53B5-BE1A-12A3A17C880D}"/>
              </a:ext>
            </a:extLst>
          </p:cNvPr>
          <p:cNvSpPr txBox="1"/>
          <p:nvPr/>
        </p:nvSpPr>
        <p:spPr>
          <a:xfrm>
            <a:off x="5567389" y="2472282"/>
            <a:ext cx="1867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02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FD3328D-0F7C-FAED-ED75-1355C8F6CD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19478" y="2650688"/>
            <a:ext cx="822387" cy="828000"/>
          </a:xfrm>
          <a:prstGeom prst="rect">
            <a:avLst/>
          </a:prstGeom>
        </p:spPr>
      </p:pic>
      <p:pic>
        <p:nvPicPr>
          <p:cNvPr id="10" name="Espace réservé pour une image  20">
            <a:extLst>
              <a:ext uri="{FF2B5EF4-FFF2-40B4-BE49-F238E27FC236}">
                <a16:creationId xmlns:a16="http://schemas.microsoft.com/office/drawing/2014/main" id="{91B8FB06-8911-3D38-DFEF-EC85B48C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19209" y="2285188"/>
            <a:ext cx="648000" cy="64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218DD2B-5AED-2B8B-8687-0EEC1C6CE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871" y="103908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492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1A350-EE08-F4D9-5608-1873BD9A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540;p161">
            <a:extLst>
              <a:ext uri="{FF2B5EF4-FFF2-40B4-BE49-F238E27FC236}">
                <a16:creationId xmlns:a16="http://schemas.microsoft.com/office/drawing/2014/main" id="{2E0C3564-0C05-BA10-9333-47E124D87492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r="7443"/>
          <a:stretch/>
        </p:blipFill>
        <p:spPr>
          <a:xfrm>
            <a:off x="1526651" y="1717482"/>
            <a:ext cx="5597718" cy="43845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876BDF-5C64-DE48-A66A-B072A96E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سوف نشرع الآن في حصة المراجعة و التوليف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0C87E3B-B266-B814-D32C-43EAF56F62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F5DD121-E338-616E-CD21-E33D9B16D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8DC2ED1-F3FC-8ACA-2408-AC7D2A7E75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1DC627-1A92-4EDC-C46A-84C684E7E4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D907B1-6DD6-A3E3-077B-01824B2FF3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9551B2-862F-E1BB-A1AE-5730E69869B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A17C43-3ABD-33D3-8AED-4DB17900E07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A44187-90B5-6C7A-6C06-6DD79C021B81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6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946F1E-1AF6-0C48-CE3C-05560879C5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24369039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9CFD6-6536-5D7F-FD55-0650F70E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EA435B5-17AE-7E6D-BE50-46146FC9A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73" y="2163418"/>
            <a:ext cx="7922104" cy="2893577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BB8D4FF0-7D81-C948-414B-F85E55E39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 نصحح الواجب المنزلي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65C95B-20C9-8E00-43AF-A938D597D5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DD6A78-4A58-7879-BFCC-1EACB080E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355046-DAFE-9E5A-B9D6-DC8B77270A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693EA7-B142-EA64-E798-8951FA1B14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F91C41-AA41-5E7F-F9FC-FA2EE4C25E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D11821-893E-DA6D-ECF4-D8B8CB30711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00F0B9-C39C-6704-F02A-D3C97BCE60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5F711F-5212-5F70-6E81-3C2A5B5E2A0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CE3F0DC-AB6C-CA82-313A-FE1FA9DB6F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5212389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CD4B4-7AD9-71C8-918E-7D9E17B02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11FE25C-6634-9E74-D58D-410000F7E2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638" b="39898"/>
          <a:stretch/>
        </p:blipFill>
        <p:spPr>
          <a:xfrm>
            <a:off x="610948" y="3224732"/>
            <a:ext cx="7922104" cy="707886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1762E8B9-6098-1D8D-4D97-BB11C58DD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الأول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284066-89E4-41D5-E3B2-F14BDF2299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F676C9-0C26-EEC6-C5D5-4E76D7B0A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91B002-5F68-DB57-58F9-82D7EB8293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BCC7C9-6D2E-0A55-CFC2-9847243769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48B971-222D-509C-0643-2C74037665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4AC011-76AB-A3F1-5C5D-6BD3CDFB81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B22182-7A8D-E774-A607-6602DA14445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09835-D3DA-5DB8-9947-30504C8873E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EB11B1-B34D-AFA6-4C2A-0682220E95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90425846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AFF1E-56C9-B88E-119C-7D2D7E630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66D434A-4718-6BFC-9630-A233BDC6B3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638" b="39898"/>
          <a:stretch/>
        </p:blipFill>
        <p:spPr>
          <a:xfrm>
            <a:off x="542392" y="3193723"/>
            <a:ext cx="7922104" cy="70788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A581C09-BE47-616B-DB3E-E13C748FCC8A}"/>
              </a:ext>
            </a:extLst>
          </p:cNvPr>
          <p:cNvSpPr txBox="1"/>
          <p:nvPr/>
        </p:nvSpPr>
        <p:spPr>
          <a:xfrm>
            <a:off x="2458065" y="3188757"/>
            <a:ext cx="193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ﭐلْفَتاةُ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A67219DC-07C7-0313-62D8-76CF8886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80C9B9-6CC6-C0FD-088B-2BD7FA4F32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ECE288-0164-1153-9F9B-68A555D83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D870A4-1F62-257A-94CB-E462D33E21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427074-F173-ABEE-0932-9FC568DDF3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475AA5-9836-9D5C-6372-5795C0001D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E62A6D-AB0B-5EDE-D086-4BAA2EC7230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BC67E-64CC-C01E-5205-5CE8D790EF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A3F289-3D6A-4E8C-2454-97E0AAD22523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8476B7-DA0A-53CA-051C-508C8C530A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70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ED3C0-D170-B4F9-A9F8-BAB00C12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0397A8-BCBA-16D5-297D-501D8A463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953" b="12488"/>
          <a:stretch/>
        </p:blipFill>
        <p:spPr>
          <a:xfrm>
            <a:off x="542392" y="3248347"/>
            <a:ext cx="7922104" cy="797442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72E34420-2030-2F15-4C23-270F1D137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الثاني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60D450-2D62-9027-D854-DB1593F0B6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018FA1-AF08-C375-354E-D07300CE8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13025B-AEF7-B5F6-E0FD-C5CA11FC53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C621C1-4508-7680-1978-C318B0F3857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B4ADCF-932B-92FA-13B6-E2DB3CA8F2A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196678-C325-3EEE-ABDC-F681C89DB2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6955E9-7A1E-6641-04BD-55805143BFC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CA2E1E-EA24-FF31-C0C7-263A671CFA9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2FB91D-3390-1489-107C-CB7BA337C4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58443596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B42B-E1D4-45A7-1FDF-EA03A96C5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C53B9A2-EA2F-4D8C-37B2-01F090A14A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48" t="55099" b="12488"/>
          <a:stretch/>
        </p:blipFill>
        <p:spPr>
          <a:xfrm>
            <a:off x="363794" y="2672621"/>
            <a:ext cx="8150941" cy="9379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E0046D8-10BD-1BE6-786D-26A904AB3A02}"/>
              </a:ext>
            </a:extLst>
          </p:cNvPr>
          <p:cNvSpPr txBox="1"/>
          <p:nvPr/>
        </p:nvSpPr>
        <p:spPr>
          <a:xfrm>
            <a:off x="1914105" y="4426064"/>
            <a:ext cx="578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عادَتِ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ﭐلْفَتَياتُ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ﭐلْمَدْرَسَةِ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EA200AA-2D0C-9B79-5D30-ED290695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A07B9C-1468-4F23-A3A0-8161686649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9AC640-D7B6-24D4-717E-A62F8359C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134206-3B6F-5256-978D-5524E67FC7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8D9300-82F9-F8FB-E1DF-7D7139E42E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5CBA6D-15A0-5740-3291-474DD6A5B6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9A89FD-1BE4-88E8-5974-FA86BD9920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00721C-F0B7-C2FC-1DBC-B98FE8B0FB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61A2E-09A1-37A7-93CC-65DC93C41C15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5B3B72-30C6-2F58-BCF2-204B775D48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5664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EE643-8BBE-B603-815D-8E508B9EC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8E879486-99BE-265C-F46A-9DC408B33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9977" y="1773244"/>
            <a:ext cx="3120382" cy="45102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FB1E69-F78C-85B6-9433-A3838D6D7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337" y="1679416"/>
            <a:ext cx="3087756" cy="460406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363F5F5-01C0-0A4C-84E8-384D65BB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 سننجز أنشطة المراجعة والتوليف الواردة على  الصفحتين 18 و 19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B6C327-E2C6-5D47-39FF-39604102FD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8EEA2F-105F-CC38-5297-065B8D557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1B38F0-7DC7-F90D-9790-A19B9DC23A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F9B1E-51BB-F47F-0C99-CB61AD757D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DE1511-7005-966E-E37A-C637447E18B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1F8EB3-F5C3-79A9-3A61-DF68A325F44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FCB236-0F67-6DFB-1A13-7D57D33391E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DA1BD9-2D7A-9975-D9B3-5D4527E08A8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BB7239-E8BC-5976-1908-1BE37217A2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15230952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FB0D-A4FE-13BB-3265-08FF8BCF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06F8D-9579-5117-BFC5-0BA05B2A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قرؤوا نص "مريم امجون أيقونة اللغة العربية " قراءة صامتة ؛ بعد ذلك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عن الأسئلة.  لديكم 3 دقائق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4FF1E2-672B-A6E7-8CFB-A40E54C79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8367" y="1586430"/>
            <a:ext cx="3387265" cy="4896000"/>
          </a:xfrm>
          <a:prstGeom prst="rect">
            <a:avLst/>
          </a:prstGeom>
        </p:spPr>
      </p:pic>
      <p:pic>
        <p:nvPicPr>
          <p:cNvPr id="4" name="timer_3min">
            <a:hlinkClick r:id="" action="ppaction://media"/>
            <a:extLst>
              <a:ext uri="{FF2B5EF4-FFF2-40B4-BE49-F238E27FC236}">
                <a16:creationId xmlns:a16="http://schemas.microsoft.com/office/drawing/2014/main" id="{AC79DDFA-487E-EDBE-5F61-5CE44B649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032" y="1516626"/>
            <a:ext cx="900000" cy="90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35FA33-37A6-382A-637B-8C94BE22CB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03EF47-1F78-3A09-D214-049D7FE05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ADFD6B-9F89-6DA3-4B34-E398C30BA9F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FDC926-248A-ECBE-3394-87D1B9237DB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9D66E5-C463-14C9-84F2-CD95ED90F12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DC38C8-6E36-8ED0-2C95-738D317858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3086F2-11DD-CA48-410E-07D5949FEC7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52042C-7062-4032-78AE-C09F9A03E481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1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C036B2-AF78-F40D-4B8B-4D39051040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34094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F0DB-E553-DCA4-A9F7-4C5165CD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C73BD82D-7C03-C00A-3D3B-A409B6396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04" y="1789471"/>
            <a:ext cx="6947569" cy="4403033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630A8E4B-8BED-D5A1-6357-B1CB618F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فرديا عن السؤال الأول. لا تنسوا طرح أسئلة مناسبة من قبيل: ما فوائدها؟ أنواعها؟ مكانها المناسب؟ أوقاتها؟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D32B5A-DFE8-9D3B-74B4-AEA1953EF4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C7FC1B2-2309-B1AB-F59B-C8D880F24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01D6A3B-BC48-5D36-1EC9-1A3B308E5C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DA6979-2BE3-F3E6-3827-A455ACBE8B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38EA36-8AE5-9012-7F4B-6F34AAD140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BED2DF-3ED0-8A4E-8A9C-E5C67ACF8F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77A5EE-75FE-987D-742F-B35EE807EE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BFB0DA-A2F0-D9E8-C4CB-A1B02B4AFD6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3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ACD382-9C1A-4060-F2F9-6583B2F617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7195283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0AFE8-B343-3FC3-49C1-DF65D3B40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581FE17-01CF-1898-6107-F744675E1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3" y="1796705"/>
            <a:ext cx="7003893" cy="443049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A0CF7F3F-1329-2C8F-5FC6-87D1E7E22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  <a:endParaRPr lang="fr-FR" sz="2400" dirty="0"/>
          </a:p>
        </p:txBody>
      </p:sp>
      <p:pic>
        <p:nvPicPr>
          <p:cNvPr id="4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EAF6DAD-C85F-15CF-8D7B-4C3A016D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9600" y="576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0190D9-A190-FD5E-F822-8D2B23A551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B29C95-34D8-385F-096E-AF7449426A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E7A40D-4808-9B76-C11B-84B6B8EB38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65101E8-D694-0271-C59F-94DC6C0C5A4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D2D7FD-51D6-C042-BD34-1E972D0B3E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57F54C-DC50-F26B-F684-F6419FFA7FD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F7F32A-F6A9-3F07-A71A-678BE80B0E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FAA159-D6D2-D5F3-E468-5DC4D573D109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7895059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3174D-68EE-10CB-E4F8-278D043B6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8902985-DEDF-FE9A-2B33-E1C7E2B73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8" y="1812835"/>
            <a:ext cx="7030452" cy="44472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4EEB6E9-5CBE-0D4B-D6E0-91958B788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صححوا؛ من يقدم لنا عمله؟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211A4C-CC8B-8316-1E31-CE302A611B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AE5154-16CF-68B4-B5D6-A7EA87729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865C45-423C-A1D2-1023-7A95828236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7CC22B-F3D8-1C8A-4879-93DBFFAE3E5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69B280-3CD5-F988-F4C8-807A16F20F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FF86DE-5915-8017-3EF6-E612B80889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0B0EF-2E7F-EF72-021B-21F0A34F47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44E1D3-4819-23EE-69CE-DE37DDB68B4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F544EA3-672D-DB49-96DF-FBCB5969FC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15985235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88082-E30A-062B-26ED-62F8F1CFB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FFCF304F-CD7D-18A0-8444-BADD89600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916"/>
          <a:stretch/>
        </p:blipFill>
        <p:spPr>
          <a:xfrm>
            <a:off x="956558" y="1979063"/>
            <a:ext cx="7641997" cy="402324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F7662A-C13F-0E7B-506B-7C8819FEC5CF}"/>
              </a:ext>
            </a:extLst>
          </p:cNvPr>
          <p:cNvSpPr txBox="1"/>
          <p:nvPr/>
        </p:nvSpPr>
        <p:spPr>
          <a:xfrm>
            <a:off x="2270034" y="3529021"/>
            <a:ext cx="110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 فَوائِدُها؟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3FCEC7-6731-04E9-64DD-5CE32B1DCABD}"/>
              </a:ext>
            </a:extLst>
          </p:cNvPr>
          <p:cNvSpPr txBox="1"/>
          <p:nvPr/>
        </p:nvSpPr>
        <p:spPr>
          <a:xfrm>
            <a:off x="6065556" y="3427032"/>
            <a:ext cx="110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نَقْرَأُ؟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0694601-0D99-0227-CC6E-9CC692B37B2F}"/>
              </a:ext>
            </a:extLst>
          </p:cNvPr>
          <p:cNvSpPr txBox="1"/>
          <p:nvPr/>
        </p:nvSpPr>
        <p:spPr>
          <a:xfrm>
            <a:off x="7459728" y="3575186"/>
            <a:ext cx="99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اَلْقِصَصُ 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وَﭐلرِّواياتُ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F142A4C-5DB8-6B25-9DF2-18FA9AECE4C0}"/>
              </a:ext>
            </a:extLst>
          </p:cNvPr>
          <p:cNvSpPr txBox="1"/>
          <p:nvPr/>
        </p:nvSpPr>
        <p:spPr>
          <a:xfrm>
            <a:off x="6646058" y="5070733"/>
            <a:ext cx="110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اَلْمَجَلّاتُ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FC1550E-A50D-C60B-AF57-687F76A5BB0E}"/>
              </a:ext>
            </a:extLst>
          </p:cNvPr>
          <p:cNvSpPr txBox="1"/>
          <p:nvPr/>
        </p:nvSpPr>
        <p:spPr>
          <a:xfrm>
            <a:off x="5435556" y="5171311"/>
            <a:ext cx="1102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اَلْكُتُبُ ﭐلْعِلْمِيَّةُ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C526BD-09C8-F659-C3DA-C3724F9602BE}"/>
              </a:ext>
            </a:extLst>
          </p:cNvPr>
          <p:cNvSpPr txBox="1"/>
          <p:nvPr/>
        </p:nvSpPr>
        <p:spPr>
          <a:xfrm>
            <a:off x="2902209" y="5178211"/>
            <a:ext cx="941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اَلْمُتْعَةُ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71531E2-65CF-5A73-C9E9-422EECF15BB7}"/>
              </a:ext>
            </a:extLst>
          </p:cNvPr>
          <p:cNvSpPr txBox="1"/>
          <p:nvPr/>
        </p:nvSpPr>
        <p:spPr>
          <a:xfrm>
            <a:off x="1718671" y="5134477"/>
            <a:ext cx="1102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تُنَمّي </a:t>
            </a: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لْمَعْلوماتِ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6BE4140-DB4D-1287-7C28-E94D149FFE61}"/>
              </a:ext>
            </a:extLst>
          </p:cNvPr>
          <p:cNvSpPr txBox="1"/>
          <p:nvPr/>
        </p:nvSpPr>
        <p:spPr>
          <a:xfrm>
            <a:off x="956558" y="3570221"/>
            <a:ext cx="1102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اَلتَّمَكُّنُ مِنَ ﭐللُّغَةِ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id="{68C08932-CAD1-1746-BAF7-7E32B09C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أقترح عليكم هذا النموذج ؛ مارأيكم؟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A899C7-7A42-9FFA-65A3-2BA762F0C6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21EDA6-6C81-FA30-157B-048E5AAC6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93CBBD-F36C-7A1A-2967-D44B91A32A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851B21E-83C1-71DD-7E9D-D3465EF355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EECC74-B2C4-F00C-19DA-A11896459D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5B4EC0-B059-31D3-BDC9-72D71CD04F6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C29941-5A2A-87EB-EFA4-6DB2F83CA8A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092DC-4534-322C-0431-07AD55BD675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6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14F73E-9A8C-53E0-BDFC-A52BE2D827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345979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FE0CA-8194-01DA-CF14-BB4D33133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578C550-1945-6FC0-8579-CDB14E276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7" y="756000"/>
            <a:ext cx="735438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أنشطة المراجعة . ستجيبون عن أسئلة الفهم 1 و 2 و3 الواردة في الصفحة 19.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68707A-4A27-170B-7DD3-D46ED007F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7555" y="1584325"/>
            <a:ext cx="3734022" cy="5184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294DEC7-34C0-1D34-7878-8759A8957C07}"/>
              </a:ext>
            </a:extLst>
          </p:cNvPr>
          <p:cNvSpPr/>
          <p:nvPr/>
        </p:nvSpPr>
        <p:spPr>
          <a:xfrm>
            <a:off x="3244644" y="2202426"/>
            <a:ext cx="2939845" cy="1226573"/>
          </a:xfrm>
          <a:prstGeom prst="roundRect">
            <a:avLst>
              <a:gd name="adj" fmla="val 823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206F83-6712-FD57-0422-87F08C1AEA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C9B5D18-0E3D-809E-AE50-028543519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CD5BB34-C713-E086-DFD7-6C23310A8B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27B8543-6506-0898-57E7-E06AE89DD6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3FC07F2-915F-E504-7C59-0BFEB34B2E1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19D45E-BF62-7593-B276-A72B2B700A2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4E0D93-8538-6CFA-CF1B-047AC8F736D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E51948-4FB5-9661-70C3-36FC94028B1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4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638E55-F062-6207-2645-9B929DD026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8C2F3DE0-9249-B86E-CFC5-3279F743F718}"/>
              </a:ext>
            </a:extLst>
          </p:cNvPr>
          <p:cNvSpPr/>
          <p:nvPr/>
        </p:nvSpPr>
        <p:spPr>
          <a:xfrm>
            <a:off x="6224710" y="2644877"/>
            <a:ext cx="356867" cy="25563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22444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AE4D6-D4FE-F34C-6BBF-57E9758E0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87B7E45-8B16-257A-393F-B061F99F0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161" y="1584000"/>
            <a:ext cx="3476698" cy="5184000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0B0FDCF-7ABA-8A8D-4D4F-466F3B43FD63}"/>
              </a:ext>
            </a:extLst>
          </p:cNvPr>
          <p:cNvSpPr/>
          <p:nvPr/>
        </p:nvSpPr>
        <p:spPr>
          <a:xfrm>
            <a:off x="3244644" y="2202426"/>
            <a:ext cx="2939845" cy="1226573"/>
          </a:xfrm>
          <a:prstGeom prst="roundRect">
            <a:avLst>
              <a:gd name="adj" fmla="val 823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38A477-9B2B-8918-5033-0C70F5A7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  <a:endParaRPr lang="fr-FR" sz="2400" dirty="0"/>
          </a:p>
        </p:txBody>
      </p:sp>
      <p:pic>
        <p:nvPicPr>
          <p:cNvPr id="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D4D16E1-946C-A9E4-2C7F-FE2575C902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41901" y="596483"/>
            <a:ext cx="931034" cy="9310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24665C-22A4-C6A6-E4C8-C0E9FAB0D8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3F6A1A-9537-C8EA-A3FC-9957468A7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C0248C-2896-8544-90B6-816DFEDC51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0006E3A-969E-1C8F-1AB3-155A16C225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477E46-CCD5-1853-58B3-87A0AB5BFD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9080D8-D04F-01EA-1E21-5E7BB4EE539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7E105F-E93C-EA5B-B417-ED61D6F7F7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3A2987-AEB9-BE99-0C73-CF79B2378E8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9615A9D1-32F1-054A-9D8E-D05FC491214B}"/>
              </a:ext>
            </a:extLst>
          </p:cNvPr>
          <p:cNvSpPr/>
          <p:nvPr/>
        </p:nvSpPr>
        <p:spPr>
          <a:xfrm>
            <a:off x="6224710" y="2644877"/>
            <a:ext cx="356867" cy="25563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289345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97E4D-272D-A246-1703-F056B0BC3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E7D00D-3FFF-84DA-846B-71208D95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الآن.</a:t>
            </a:r>
            <a:endParaRPr lang="fr-FR" sz="24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35C9C5C0-3EFD-5A52-1A2A-9E3DF46BF6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37108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E78CEC-BC78-9A12-C4C8-0D8D1A62E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6161" y="1584000"/>
            <a:ext cx="3476698" cy="5184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35AC99C-FD8E-C0D8-9FBD-6BD329E571C3}"/>
              </a:ext>
            </a:extLst>
          </p:cNvPr>
          <p:cNvSpPr/>
          <p:nvPr/>
        </p:nvSpPr>
        <p:spPr>
          <a:xfrm>
            <a:off x="3244644" y="2202426"/>
            <a:ext cx="2939845" cy="1226573"/>
          </a:xfrm>
          <a:prstGeom prst="roundRect">
            <a:avLst>
              <a:gd name="adj" fmla="val 823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5C33745-B34E-DDA2-E60C-18DDB3325E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69DB5A-121B-38B1-F728-E4997A1B3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FBADCFC-0A2B-9A6F-9E4A-F37BA8A1FD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63443F-4994-9B9E-AE79-D7CBC4AEEEF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EA567C-7E6F-155F-2861-65C1B21F71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FBC2C4-F488-41B5-E11C-3E82A44C4F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244A5C-7678-4223-B039-DDAD083D52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D5CC69-E72A-1FEE-7B3C-F800C7E70F02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2B6E04C1-22A9-B8BD-A30C-56F4E9929D2D}"/>
              </a:ext>
            </a:extLst>
          </p:cNvPr>
          <p:cNvSpPr/>
          <p:nvPr/>
        </p:nvSpPr>
        <p:spPr>
          <a:xfrm>
            <a:off x="6224710" y="2644877"/>
            <a:ext cx="356867" cy="25563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814339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14541-41DE-7D47-4D03-BCBB6BF8F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1B48790-14E6-816A-0A7C-9F679AE85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49" b="43744"/>
          <a:stretch/>
        </p:blipFill>
        <p:spPr>
          <a:xfrm>
            <a:off x="691146" y="2355011"/>
            <a:ext cx="7900403" cy="1440612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4F76FA59-D10E-8C71-F798-9308A515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الأول؟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743060-D270-2533-5491-42C39B460D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B6EFE94-9DBA-8377-E27A-E85B62FD9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D453BB-8460-7A49-F13E-4CEE302683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435FE2-D4D0-3122-8009-D1460A5B57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B9795B-9EE7-6EDE-D532-9DC9E10EF2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7AD161-7A1E-1C14-5763-2588B1FCF82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A3B5F3-4AE3-77B3-54B2-FB9B9175A22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29284-F45C-B612-400D-6864B43513E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3" name="Espace réservé pour une image  15">
            <a:extLst>
              <a:ext uri="{FF2B5EF4-FFF2-40B4-BE49-F238E27FC236}">
                <a16:creationId xmlns:a16="http://schemas.microsoft.com/office/drawing/2014/main" id="{AF922B85-5B82-D5F9-4495-797448FF1E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6813198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41" y="881412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4939311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398136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2 - </a:t>
              </a:r>
              <a:endParaRPr lang="ar-MA" sz="20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398136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860023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lang="fr-MA" sz="2000" b="1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860023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1131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إملاء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– الحصة1 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1131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  <a:endParaRPr lang="fr-FR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.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85283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بعد القراءة : تقويم المقروء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الحصة 2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85283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ما قبل القراءة: التوقع والتحقق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– الفهم 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39059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1نشاط اعتيادي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أثناء القراءة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.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09299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378476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 : الحصة 1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0929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20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اليوم</a:t>
            </a:r>
            <a:r>
              <a:rPr lang="fr-MA" sz="20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88D6A-58BE-6B02-2E32-1E0343B7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107AD90-72E0-3266-7BB2-1A52D53B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49" b="54307"/>
          <a:stretch/>
        </p:blipFill>
        <p:spPr>
          <a:xfrm>
            <a:off x="691146" y="2355011"/>
            <a:ext cx="7900403" cy="10739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39C9F8-F1A8-94AE-EFF7-A082FA8360B6}"/>
              </a:ext>
            </a:extLst>
          </p:cNvPr>
          <p:cNvSpPr txBox="1"/>
          <p:nvPr/>
        </p:nvSpPr>
        <p:spPr>
          <a:xfrm>
            <a:off x="689577" y="3775970"/>
            <a:ext cx="8031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عُمْرُ مَرْيمَ أَمْجون تِسْعَ سَنَواتٍ حينَ تُوِّجَتْ بِلَقَبِ "بَطَلِ تَحَدّي </a:t>
            </a:r>
            <a:r>
              <a:rPr kumimoji="0" lang="ar-MA" sz="4000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ﭐلْقِراءَةِ</a:t>
            </a:r>
            <a:r>
              <a:rPr kumimoji="0" lang="ar-MA" sz="400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".</a:t>
            </a:r>
            <a:endParaRPr kumimoji="0" lang="fr-FR" sz="400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950E0995-0FE1-0E56-13DD-48446D01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أقترح عليكم هذا الجواب. مارأيكم؟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15" name="Espace réservé pour une image  15">
            <a:extLst>
              <a:ext uri="{FF2B5EF4-FFF2-40B4-BE49-F238E27FC236}">
                <a16:creationId xmlns:a16="http://schemas.microsoft.com/office/drawing/2014/main" id="{EE838C4A-9793-C168-58E4-6F66AC2774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74882"/>
            <a:ext cx="792001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EA44F1F-B373-A0FC-12A4-EED1DBCB2D48}"/>
              </a:ext>
            </a:extLst>
          </p:cNvPr>
          <p:cNvSpPr txBox="1"/>
          <p:nvPr/>
        </p:nvSpPr>
        <p:spPr>
          <a:xfrm>
            <a:off x="4431906" y="3775970"/>
            <a:ext cx="1747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تِسْعَ سَنَواتٍ</a:t>
            </a:r>
            <a:endParaRPr kumimoji="0" lang="fr-FR" sz="400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C255C9-EDB4-4493-9BEC-731917BD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2D71BB-76F8-B29F-8043-ECC5B169D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EC6D48-957F-22EF-EDE3-1B40EA8348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2FB929-684B-074A-3DF4-C0340F8D07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F60F5AB-FAA4-5AAC-8419-BAA9EE747F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E52F0-6B3B-E256-C3DF-786C50BD0E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42EF2B-A1F4-E1BE-ED46-5833E130C26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87FCD0-C523-2E00-456F-BC1AF77D3C3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218191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8343F-B697-0788-5630-F0319C4AD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40BED9E-D23F-4D9D-B75C-D4287E87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56" b="3977"/>
          <a:stretch/>
        </p:blipFill>
        <p:spPr>
          <a:xfrm>
            <a:off x="632373" y="2587925"/>
            <a:ext cx="7900403" cy="138022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EDA6E11F-9513-60A9-9C61-13EFA004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جوابه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 السؤال الثاني؟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473D4D-D485-2551-D0F9-CAA561D51B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594308-4FB4-1DCC-17EF-ECA382A18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60F563-ADA4-89D5-EE74-62EA8C2CB9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27EFE6-A03A-319A-1404-995EAFA802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B45A01-13AE-4B40-F9DD-2D9A388206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771779-64BC-031C-D202-CAFB5A9229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3E1FB8-9B5C-E931-113D-525ADE7BD4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E94584-A52F-BBBA-E82A-6D89689C5F1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15">
            <a:extLst>
              <a:ext uri="{FF2B5EF4-FFF2-40B4-BE49-F238E27FC236}">
                <a16:creationId xmlns:a16="http://schemas.microsoft.com/office/drawing/2014/main" id="{AF2EE98E-FD37-410E-6CBD-FC9272E10A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184012666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6EE9-7F89-CC47-DFB3-3D13C42A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970FA3-D0AE-8337-56FA-ED1B3EC3774D}"/>
              </a:ext>
            </a:extLst>
          </p:cNvPr>
          <p:cNvSpPr txBox="1"/>
          <p:nvPr/>
        </p:nvSpPr>
        <p:spPr>
          <a:xfrm>
            <a:off x="565485" y="4502770"/>
            <a:ext cx="7875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تَهْتَمُّ مَرْيمُ أَمْجون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بِـﭐللُّغاتِ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وﭐلرِّياضِيّاتِ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وَﭐلسّلامَةِ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ﭐلطُّرُقِيَّةِ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798E415-9608-68A9-6BE5-2BCFA3D4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256" b="19511"/>
          <a:stretch/>
        </p:blipFill>
        <p:spPr>
          <a:xfrm>
            <a:off x="455197" y="2719116"/>
            <a:ext cx="7900403" cy="841075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B51C6711-EBAD-C273-976E-5AE758D0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أقترح عليكم هذا الجواب. مارأيكم؟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24" name="Espace réservé pour une image  15">
            <a:extLst>
              <a:ext uri="{FF2B5EF4-FFF2-40B4-BE49-F238E27FC236}">
                <a16:creationId xmlns:a16="http://schemas.microsoft.com/office/drawing/2014/main" id="{9ABB8826-3EDD-F434-9AE3-45EB562325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74882"/>
            <a:ext cx="792001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F41B237-CA10-93A6-B476-C3E891C6A979}"/>
              </a:ext>
            </a:extLst>
          </p:cNvPr>
          <p:cNvSpPr txBox="1"/>
          <p:nvPr/>
        </p:nvSpPr>
        <p:spPr>
          <a:xfrm>
            <a:off x="1180643" y="4502770"/>
            <a:ext cx="512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بِـﭐللُّغاتِ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وﭐلرِّياضِيّاتِ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وَﭐلسَّلامَةِ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ﭐلطُّرُقِيَّةِ</a:t>
            </a:r>
            <a:r>
              <a:rPr lang="ar-MA" sz="40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40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EF8D30-7F45-A0BB-B695-9550A722E3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6F28A4-C75F-96AD-2E44-E9340A634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4083C5-7FE6-0EE1-5EC5-DDD748687A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46F854-9A39-EDF8-1078-A7E22B98761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036EAC-901D-9088-0D31-277731A37B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16E32-3E46-48C2-7853-19A3269394D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6BD4DB-E536-DD61-AAF7-66975249187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5E0F8-F10E-0663-DEAC-558BABD6DDA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98499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85E3-6746-4593-039A-8886B021D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596C7B66-8C7B-C0B0-AB18-E3862FD39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71" y="2595682"/>
            <a:ext cx="8104964" cy="166663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CB544382-E8EC-20DB-80B4-2D1CAC132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جوابه عن السؤال الثالث؟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45DE7EF-AAAA-9FD5-21C0-2D214EA4D6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A79B1F-D8A0-9069-BCED-610077B8B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5731F1-C9A3-BA20-7757-45262425BB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A3FC17-C2A9-A2E8-5F6C-2CD3224D25D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AD3784-7FC4-C1E6-1203-0C353E5E47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A6F25C-C5F6-507E-1E19-46095B2A58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78B2D0-ABC1-2362-23DB-1A4EB656E3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5723EE-6ECE-88A6-6880-6413B8492FB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9" name="Espace réservé pour une image  15">
            <a:extLst>
              <a:ext uri="{FF2B5EF4-FFF2-40B4-BE49-F238E27FC236}">
                <a16:creationId xmlns:a16="http://schemas.microsoft.com/office/drawing/2014/main" id="{70FDB401-26F3-E00B-BA5C-3A0E0EA8FB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7607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B4E23-6C50-C7C2-5F6C-89820CC04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748DDFF-61E1-7EA7-F469-A749E84C6675}"/>
              </a:ext>
            </a:extLst>
          </p:cNvPr>
          <p:cNvSpPr txBox="1"/>
          <p:nvPr/>
        </p:nvSpPr>
        <p:spPr>
          <a:xfrm>
            <a:off x="496985" y="4087926"/>
            <a:ext cx="7875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تُؤَكِّدُ مَرْيَمُ أَمْجون عَلى أَهَمِّيَةِ ﭐلْقِراءَةِ، فَهِيَ مِفْتاحُ ﭐلتَّعَلُّمِ وَطَريقُ ﭐلتَّفَوُّقِ وَﭐلنَّجاحِ في حَياتِنا.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52F997C-A8C3-C610-E160-E5685CBB5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24" y="2317647"/>
            <a:ext cx="8104964" cy="1666636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B28F9875-7B12-2B47-B2B2-618284364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أقترح عليكم هذا الجواب. مارأيكم؟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24" name="Espace réservé pour une image  15">
            <a:extLst>
              <a:ext uri="{FF2B5EF4-FFF2-40B4-BE49-F238E27FC236}">
                <a16:creationId xmlns:a16="http://schemas.microsoft.com/office/drawing/2014/main" id="{88215840-A895-0A29-8186-1C9FD45FC6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74882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831A96-FDCE-737F-3722-E87679EACF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D57CB3-F2AE-4DCA-C233-BAEFEC1D9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E64348-4F0C-8F6A-37AA-2C66E5CD2C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51B333F-D2B7-3354-5969-9B959DE524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3046487-704C-24C5-43E4-A13DC3E983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D2CD01-4898-A8D2-A79D-BBB9C0A2DE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5C621F-BFBC-29D4-E800-89FB02D697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C88BA0-FAD4-4B5A-E66A-FE9C23E5046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787232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7C58F-1F59-0D4F-D84E-D4D2DE641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6A85BE5D-3575-1CA4-F873-49FAF42FE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2" y="2578399"/>
            <a:ext cx="8427896" cy="1701201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7DB2540D-FAA3-528E-6465-4B47F5625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سنمر لأنشطة اللغة،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اضبطوا الجملة في السؤال 4   بالشكل التام.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يكتبها الأستاذ على السبورة.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E26DD0-57DD-55B9-81FD-7FFE2E9D64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B67BAB-42A0-F07E-C399-12E97C443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8DAA0A6-2350-E1FB-70AC-8D1A355CAD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D9CFA1-BC4B-780B-D7C5-75DDB39976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6E79E3-69C8-5951-9C29-B5147BA961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55B006-D578-2DB1-6A30-D206083741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334CAB-9CF2-4760-5194-9EE0D570E22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0F8AB5-7BCA-D6F5-D73B-F135536DFBB5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2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84BA83B-04A0-A2F5-D81D-51FC8B9C93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61148" cy="86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7784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6FC9F-5C9C-940E-35A6-A948D3941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462172F-BC25-F356-4E3A-F4AED81B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52" y="2578399"/>
            <a:ext cx="8427896" cy="17012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5951FE1-E127-ECF4-3CE5-6047183A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CB2F1F2-DA14-FF79-554F-DAE5E2B622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59600" y="666000"/>
            <a:ext cx="792001" cy="79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51F0FF-CA4B-09CD-CA53-841A095645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6F5C41-B273-C22F-E74B-3EBDB7BF7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BF39A8-2A03-BAD1-52FE-7AA5E68A69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7EBA59-F480-C98C-83D8-D7B7992588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124CF0-0365-C5AE-BBDC-644126BC9D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0B7503-C65F-BABE-46FC-0A22E720AB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8763E5-7AA7-78A4-60DE-BEF26372FA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6C9215-2ECD-FF30-356E-C8445DBDD3A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02665760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46CDD-9A56-4BF9-4854-3EECAA669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0C68FAEC-A57B-7BE3-FEE8-6971C836E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397" b="-12397"/>
          <a:stretch>
            <a:fillRect/>
          </a:stretch>
        </p:blipFill>
        <p:spPr>
          <a:xfrm>
            <a:off x="358052" y="2578399"/>
            <a:ext cx="8427896" cy="1701201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2B741454-921F-C3AC-4E82-D5CD9472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230DF9-92E8-74DF-A400-7BD05533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D40DC0-4485-4832-C97F-CCD161FB2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8D8A17-F3F1-66CF-D807-90BF84919D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B1E86E-B153-50AC-0984-5EBAB3795B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225F00-515C-424F-2A43-04B5C52421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4294FE-562F-5DD8-AA70-93BE38FCA9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C0C26-F547-6BF3-C346-C07B884DC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D8DF27-882B-7224-AB4E-662876166720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15">
            <a:extLst>
              <a:ext uri="{FF2B5EF4-FFF2-40B4-BE49-F238E27FC236}">
                <a16:creationId xmlns:a16="http://schemas.microsoft.com/office/drawing/2014/main" id="{4C0B1835-5D71-C18E-079E-32B193E7F6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61148" cy="861147"/>
          </a:xfrm>
        </p:spPr>
      </p:pic>
    </p:spTree>
    <p:extLst>
      <p:ext uri="{BB962C8B-B14F-4D97-AF65-F5344CB8AC3E}">
        <p14:creationId xmlns:p14="http://schemas.microsoft.com/office/powerpoint/2010/main" val="221919991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2CC37-216B-F0B7-0095-86AA1E20A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D7412BD-9C8F-3DBD-008C-E2C9A51B7850}"/>
              </a:ext>
            </a:extLst>
          </p:cNvPr>
          <p:cNvSpPr txBox="1"/>
          <p:nvPr/>
        </p:nvSpPr>
        <p:spPr>
          <a:xfrm>
            <a:off x="366902" y="2458521"/>
            <a:ext cx="8125862" cy="1940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تَتَقاسَمُ تَجْرِبَتَها مَعَ 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لْمُتَعَلِّماتِ وَ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لْمُتَعَلِّمينَ، وَتُشَجِّعُهُمْ عَلى 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لْقِراءَةِ وَ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لْمُطالَعَةِ بِـ</a:t>
            </a:r>
            <a:r>
              <a:rPr lang="ar-MA" sz="54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سْتِمْرارٍ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FF593AA7-15AE-2D89-FB99-CB165B73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أخطاءكم.</a:t>
            </a:r>
            <a:endParaRPr lang="fr-FR" sz="2400" dirty="0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48E5D19D-B799-CA40-6AAC-B81087F467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590216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6C133B-6F08-19DE-BCEE-56563C42AC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00BB85-A65E-A1CB-8663-74FD171D5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C212BC-370A-690C-DCF2-574951CAB8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3F4068-D46D-F404-E096-667B5B590C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C8D2E3-49A9-2E67-5FD3-299669C8BDA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91D21B-DE3B-F841-5783-62834B5FDBF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1F56E-F513-A12B-DB89-B049302C865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746740-5F66-D01D-ED72-F70A0A4D765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25473814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03F95-8C13-0774-E103-0D698FD94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FE25226-7FC9-C189-1CF5-4F8028162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724" y="1698579"/>
            <a:ext cx="3594192" cy="488708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BAA5A11-F93C-3CB6-5433-039D113836E8}"/>
              </a:ext>
            </a:extLst>
          </p:cNvPr>
          <p:cNvSpPr/>
          <p:nvPr/>
        </p:nvSpPr>
        <p:spPr>
          <a:xfrm>
            <a:off x="2881026" y="3864076"/>
            <a:ext cx="3013587" cy="2326414"/>
          </a:xfrm>
          <a:prstGeom prst="roundRect">
            <a:avLst>
              <a:gd name="adj" fmla="val 724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7EAE19EC-AE8C-E9A6-D1AE-27426F9F1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.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الأسئلة 5-6-7 .</a:t>
            </a:r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965F82-2BE7-AAF0-2F99-2B0522C69D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5BE29C5-4820-1662-C933-1EF56C43F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9D0AB2-33BD-6395-6AD2-4704420E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11A762-A769-C6F4-607F-74E60553E35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DD0B73-F37D-1AF7-587C-B005B1A123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B140D1-676A-84B4-BFB6-F3E325948EE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20765C-0D24-1BA8-1981-C478752A1E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58BFA8-B829-1650-F6D0-1FBAB06EE13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2E79A67-1791-5C06-CD07-6EDB372EB1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796413" cy="796412"/>
          </a:xfrm>
          <a:prstGeom prst="rect">
            <a:avLst/>
          </a:prstGeom>
        </p:spPr>
      </p:pic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7A4ECF0E-8790-1434-0AFA-04730893F0F9}"/>
              </a:ext>
            </a:extLst>
          </p:cNvPr>
          <p:cNvSpPr/>
          <p:nvPr/>
        </p:nvSpPr>
        <p:spPr>
          <a:xfrm>
            <a:off x="5839380" y="5027283"/>
            <a:ext cx="400769" cy="2359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818017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83" y="973666"/>
            <a:ext cx="7886700" cy="705267"/>
          </a:xfrm>
        </p:spPr>
        <p:txBody>
          <a:bodyPr>
            <a:normAutofit fontScale="90000"/>
          </a:bodyPr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هيكلة حصة اليوم</a:t>
            </a:r>
            <a:endParaRPr lang="fr-MA" sz="4400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Tx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وفهم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Tx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 الأولى – الجزء الأولى: توقع و تحقق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دقيقة الكتابة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120" y="1635472"/>
            <a:ext cx="406533" cy="468000"/>
          </a:xfr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11A30F85-ACAF-4B1B-9407-0D2C320DC2A0}"/>
              </a:ext>
            </a:extLst>
          </p:cNvPr>
          <p:cNvPicPr preferRelativeResize="0">
            <a:picLocks noGrp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5" r="-7365"/>
          <a:stretch>
            <a:fillRect/>
          </a:stretch>
        </p:blipFill>
        <p:spPr>
          <a:xfrm>
            <a:off x="1552023" y="2916326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34;p4">
            <a:extLst>
              <a:ext uri="{FF2B5EF4-FFF2-40B4-BE49-F238E27FC236}">
                <a16:creationId xmlns:a16="http://schemas.microsoft.com/office/drawing/2014/main" id="{7C49885B-EC7E-48C0-BD36-03342386D02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7365" r="-7365"/>
          <a:stretch/>
        </p:blipFill>
        <p:spPr>
          <a:xfrm>
            <a:off x="1508690" y="4217229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13D06-5A02-0C38-F3F2-451FF568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2AE19B7-3A61-7BCC-7E1E-522881520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2064" y="1458664"/>
            <a:ext cx="3087756" cy="460406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1A6B12C-0C81-D79C-45D4-6FE2D576D7F8}"/>
              </a:ext>
            </a:extLst>
          </p:cNvPr>
          <p:cNvSpPr/>
          <p:nvPr/>
        </p:nvSpPr>
        <p:spPr>
          <a:xfrm>
            <a:off x="3126657" y="3510117"/>
            <a:ext cx="2605549" cy="2054941"/>
          </a:xfrm>
          <a:prstGeom prst="roundRect">
            <a:avLst>
              <a:gd name="adj" fmla="val 7243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C4A4E15B-5ED6-C607-9B82-116A87BA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B947FEC-E023-4B5F-09B4-6048DDBBEF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444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4D6A94-2615-B50B-9DA4-4F21DE368C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D060F3-BF00-B0F9-0973-BDFE24E03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6B8AAB-08F4-4E69-E8E5-4A084A49AD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5B2C24-1EE4-0A7F-622E-9B68AEBB2B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47DABD-BB4C-92C0-B7DC-F823E0E4651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7E3EE3-B08E-0324-0BE1-7D0509ED61C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707083-C1EB-C4F0-2965-F0E016EA3BD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CAAE40-F8C1-D577-1391-30A03AF5D841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3ADA98AD-1C74-61D1-2294-F4F35823C510}"/>
              </a:ext>
            </a:extLst>
          </p:cNvPr>
          <p:cNvSpPr/>
          <p:nvPr/>
        </p:nvSpPr>
        <p:spPr>
          <a:xfrm>
            <a:off x="5788434" y="4419599"/>
            <a:ext cx="400769" cy="2359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356130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EC90-378A-4456-3D24-F9A63E36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89B106E-AF91-394B-B353-3912240C3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4" y="1971404"/>
            <a:ext cx="8006287" cy="4613176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78AEBF50-8271-53F6-4665-1191274E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5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/>
          </a:p>
        </p:txBody>
      </p:sp>
      <p:pic>
        <p:nvPicPr>
          <p:cNvPr id="24" name="Espace réservé pour une image  15">
            <a:extLst>
              <a:ext uri="{FF2B5EF4-FFF2-40B4-BE49-F238E27FC236}">
                <a16:creationId xmlns:a16="http://schemas.microsoft.com/office/drawing/2014/main" id="{21ADC287-5836-FCE9-AB1C-18D158FF0B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37321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DC2F41-6013-B76C-2FDE-6FF49F6BC1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0EA0C9-E446-F9C0-3C99-4A8D53F960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590E4B-1397-C14C-63EF-D3AE592021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31A089-4CF1-9B9F-EF54-D13DFDD5840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959ED0-D06B-419E-91C8-DA4436D360B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BDFE22-EF4D-DAB2-A6D2-C8091D9244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7E932B-4B77-82CA-8DDF-9114E8AAB6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2787A3-2BC1-68A5-151B-7A2E9703F84A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51265102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75EAE-5626-F94B-AE1E-56B5791BC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AADD621-70A7-9FF9-7DF0-9196BE87F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73" y="1895113"/>
            <a:ext cx="7507241" cy="43256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A8F7C3-39D4-31A7-638C-18B113169EAA}"/>
              </a:ext>
            </a:extLst>
          </p:cNvPr>
          <p:cNvSpPr txBox="1"/>
          <p:nvPr/>
        </p:nvSpPr>
        <p:spPr>
          <a:xfrm>
            <a:off x="4786137" y="4352737"/>
            <a:ext cx="1315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اَلْأَمْرُ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A5643E-F98B-C9BC-4CAB-8D9863D75BA7}"/>
              </a:ext>
            </a:extLst>
          </p:cNvPr>
          <p:cNvSpPr txBox="1"/>
          <p:nvPr/>
        </p:nvSpPr>
        <p:spPr>
          <a:xfrm>
            <a:off x="4972970" y="3411597"/>
            <a:ext cx="122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اَلْماضي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3B8222-A71D-0A6D-EB8C-A8456C419F27}"/>
              </a:ext>
            </a:extLst>
          </p:cNvPr>
          <p:cNvSpPr txBox="1"/>
          <p:nvPr/>
        </p:nvSpPr>
        <p:spPr>
          <a:xfrm>
            <a:off x="4873998" y="5382365"/>
            <a:ext cx="122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اَلْمُضارِعُ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FD51E57-FE9E-BA18-CB56-68CA92ECF0CA}"/>
              </a:ext>
            </a:extLst>
          </p:cNvPr>
          <p:cNvSpPr txBox="1"/>
          <p:nvPr/>
        </p:nvSpPr>
        <p:spPr>
          <a:xfrm>
            <a:off x="996651" y="3423716"/>
            <a:ext cx="3087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قَدَّمَ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ﭐلتَّلاميذُ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مَسْرَحِيَّةً.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9EABC-43D9-8975-629C-574F5CD1433B}"/>
              </a:ext>
            </a:extLst>
          </p:cNvPr>
          <p:cNvSpPr txBox="1"/>
          <p:nvPr/>
        </p:nvSpPr>
        <p:spPr>
          <a:xfrm>
            <a:off x="386152" y="4355246"/>
            <a:ext cx="387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قِفْ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وَﭐنْتَبِهْ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قَبْلَ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عُبورِ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ﭐلطَّريقِ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11F8A67-388E-D686-49CC-B14D5DD4ED14}"/>
              </a:ext>
            </a:extLst>
          </p:cNvPr>
          <p:cNvSpPr txBox="1"/>
          <p:nvPr/>
        </p:nvSpPr>
        <p:spPr>
          <a:xfrm>
            <a:off x="0" y="5376073"/>
            <a:ext cx="4776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يَسْتَطيعُ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تِلْميذٍ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يَكونَ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مُواطِناً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صالِحاً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7E0F5AA5-56CA-7C10-B178-3FCDD18C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أخطاءكم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6E9BC8-9EE4-9B6B-F2F0-45A8476C15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5F6391-6787-D181-EAE2-C41824B83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BD1B61-D30D-6661-E688-3B58521117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A90319-EE22-289D-B294-F60BE486F9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BC60A4-5682-3F23-57C3-788A039699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3CBBBD-F50E-DF50-1C00-A9ECAA02FB6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1CF98B-5638-9AFB-F5FE-E984EE37B7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859156-A3C2-3340-5527-8A8B80A523CA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8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908DF8B-CE10-FF34-6C52-3FADCAA889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786581" cy="7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83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A7751-BC4C-6B4F-E930-19E88599F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7BA6BFC-6F29-D205-B347-7802CF06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60004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القراءة الإثرائية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8FBF13-90C9-A31E-E171-2C35BEBBA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2" y="2092482"/>
            <a:ext cx="7325033" cy="259025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CBC2E27-D2C0-D4C0-CA0F-C93BFD302377}"/>
              </a:ext>
            </a:extLst>
          </p:cNvPr>
          <p:cNvSpPr txBox="1">
            <a:spLocks/>
          </p:cNvSpPr>
          <p:nvPr/>
        </p:nvSpPr>
        <p:spPr>
          <a:xfrm>
            <a:off x="2512421" y="304560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 الأولى – الجزء الأولى: توقع و تحقق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C5B121E-C23C-D9D4-3A07-138F5A33240E}"/>
              </a:ext>
            </a:extLst>
          </p:cNvPr>
          <p:cNvSpPr txBox="1"/>
          <p:nvPr/>
        </p:nvSpPr>
        <p:spPr>
          <a:xfrm>
            <a:off x="5463584" y="2496564"/>
            <a:ext cx="1805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03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167EF5D-04A9-B014-ED36-08EF1751B5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33395" y="2696619"/>
            <a:ext cx="622967" cy="792000"/>
          </a:xfrm>
          <a:prstGeom prst="rect">
            <a:avLst/>
          </a:prstGeom>
        </p:spPr>
      </p:pic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78B600D9-F838-E82E-3D87-A8A5469759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06722" y="2346229"/>
            <a:ext cx="612000" cy="61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AACE1C-C77A-BEF1-BF8E-9585D3AD6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737" y="1004004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175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ACAF-A68C-4C03-DF04-C9211C51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9403CB-D969-3A49-81B3-B1D9730B59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1035" y="2106288"/>
            <a:ext cx="3600000" cy="360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4319FB4-DF06-0E23-9F31-47A24DE6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اليوم سنشرع في أول حصة للقراءة الإثرائية. ستتعلمون كيف تتصفحون الكتاب لتوقع مضمونه و التخطيط لقراءته.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1FC96C-5225-A586-CE19-E8C100F905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218F91-16A4-8551-EB87-3B790C635A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8342D9-EE81-F25D-5841-F338DA7FE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1E5396-2AA7-46B9-500D-4B739C7046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3E2E30-72A2-E844-7BC6-D1457F1F02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0C99C2-D9E2-0727-80AA-5200934B9F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BA1C81-A5BD-46F4-2E74-7C2BE3751F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6926D-BFDE-B878-97D5-43274511096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5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FFE03D-2250-A14A-A855-64405485C1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00459" cy="8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9340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40C54-A1C3-1E31-BE29-87429474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Google Shape;1138;p44">
            <a:extLst>
              <a:ext uri="{FF2B5EF4-FFF2-40B4-BE49-F238E27FC236}">
                <a16:creationId xmlns:a16="http://schemas.microsoft.com/office/drawing/2014/main" id="{03EA867F-7D3B-D604-5CF8-768A428D3A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359264"/>
              </p:ext>
            </p:extLst>
          </p:nvPr>
        </p:nvGraphicFramePr>
        <p:xfrm>
          <a:off x="864331" y="1591206"/>
          <a:ext cx="6840001" cy="4836963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448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31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عنوان الكتاب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مؤلف الكتاب 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صفحاته / عدد أجزائه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تاريخ النشر والناشر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النوع 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تاريخ الشروع في القراءة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5603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توقعاتي حول مضمون الكتاب: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318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التخطيط للقراءة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الصفحات التي ستتم قراءتها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الأسبوع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الأول 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...................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الثاني </a:t>
                      </a:r>
                      <a:endParaRPr kumimoji="0" sz="2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EE7DDD88-ECE7-107C-175C-7A67E4935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ستستعينون بجذاذة القراءة لتسجيل معلومات عن الكتاب و توقعاتكم  والتخطيط لقراءته.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26AD51-1BB7-7CA2-801D-6A17D0D517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951BDD-894F-9E4B-2A74-EF1BBD9F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129D127-5BAB-47B0-46EF-635FF9E45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468A4A-E345-9BB5-4D9D-E0E0CE501C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1C120-9F32-88DD-C652-A7A263AFBB1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92517-9C32-9C74-D80B-9F7BD59FF7A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C8D521-26F3-4299-3B9C-854FA08931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A994A4-1F2B-0D3E-348C-24D4B40D83D9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7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FE6A7E6-404F-B79F-A904-C1E234E9AD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22913725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3419D-2D8E-A391-EA62-AF942EE78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977;p34">
            <a:extLst>
              <a:ext uri="{FF2B5EF4-FFF2-40B4-BE49-F238E27FC236}">
                <a16:creationId xmlns:a16="http://schemas.microsoft.com/office/drawing/2014/main" id="{A13E2E8F-E638-B807-CDF9-432F61D1C081}"/>
              </a:ext>
            </a:extLst>
          </p:cNvPr>
          <p:cNvPicPr preferRelativeResize="0"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32" b="-4332"/>
          <a:stretch>
            <a:fillRect/>
          </a:stretch>
        </p:blipFill>
        <p:spPr>
          <a:xfrm>
            <a:off x="2761745" y="1790375"/>
            <a:ext cx="3620509" cy="494081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2269EBD3-EE75-3DD9-4C79-C72AF175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سأقوم بتصفح كتاب قصد تعبئة جذاذة القراءة 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الاستعانة بكتب أو قصص من مكتبة القسم أو مكتبة المدرسة حسب ما هو متاح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92774C-4066-B0D2-3025-E1C05E18ED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242D09-A9A9-3070-C6C6-83EDDB5BF0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392453-9DCB-D11F-5CAD-0607BF34C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CDE9C4-D945-7AD3-23ED-E73DDB1DB2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DFF8BC-D28C-190C-9CE2-FDFD35BDE50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F5B62D-1B4D-3378-4126-A152846000D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E1132-7614-BC74-DF6E-F1671D83BC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1AEE0B-8EAD-9BD9-7AB0-1446C06A099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2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42BD97-00AE-9654-4A20-1FC4EC61AC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810291" cy="8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577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2F730-3CC8-4026-E162-97F7DB4F3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livre, texte, conception&#10;&#10;Description générée automatiquement">
            <a:extLst>
              <a:ext uri="{FF2B5EF4-FFF2-40B4-BE49-F238E27FC236}">
                <a16:creationId xmlns:a16="http://schemas.microsoft.com/office/drawing/2014/main" id="{9140D0FC-313D-6641-B9FF-B08233E5D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76" y="2470985"/>
            <a:ext cx="3715935" cy="1916029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id="{DBED1190-5BF5-DAF9-8D61-86DEACEF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 اتصفح غلاف الكتاب وأقرأ محتوى الصفحة الأولى و الصفحة الأخيرة للغلاف .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F7D12BF-A8B9-F2A1-8564-1E3340EC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4D143C-B9FC-74F0-173B-88032DC5A2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934E63-082B-8290-2167-3AA0536FC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77B73D-5AE3-296A-E42A-F007A54D52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CD5B06-412E-C8D3-5C50-2A78E93C24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0F78B-F790-EA6E-1F4E-611AE5231DD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68D6E-F376-3B4B-5D12-4A4B6C689B2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462C60-E6C6-0E71-8960-AA12340DF1A1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2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51066B-8675-C222-7731-5E8F93ED36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2490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EFA5F-986A-5E4B-80F5-0EAA4E73A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livre, texte, conception&#10;&#10;Description générée automatiquement">
            <a:extLst>
              <a:ext uri="{FF2B5EF4-FFF2-40B4-BE49-F238E27FC236}">
                <a16:creationId xmlns:a16="http://schemas.microsoft.com/office/drawing/2014/main" id="{66BDA55D-33DC-8DC0-22F0-836212219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39" y="4690590"/>
            <a:ext cx="3715935" cy="1916029"/>
          </a:xfrm>
          <a:prstGeom prst="rect">
            <a:avLst/>
          </a:prstGeom>
        </p:spPr>
      </p:pic>
      <p:sp>
        <p:nvSpPr>
          <p:cNvPr id="30" name="Titre 29">
            <a:extLst>
              <a:ext uri="{FF2B5EF4-FFF2-40B4-BE49-F238E27FC236}">
                <a16:creationId xmlns:a16="http://schemas.microsoft.com/office/drawing/2014/main" id="{6270FA0D-6D15-663C-53FC-51588E6E7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 : أبحث عن عنوان الكتاب و المؤلف و تاريخ النشر  و الناشر و أسجله على الجذاذة.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3F52DE-2315-3E4C-234F-22E346CB9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388C265-D268-2BE7-5C4E-6E037FFC5A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2959F4-141E-F462-9D47-B2674246E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75C2BE-36E2-56D8-EC29-5876F57793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9D0BC5-79F5-061E-D2BF-8E86D8B043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E4BAC7-6D22-03BF-2D7F-A0E8538A4D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08B0D-CF3D-4D5E-2EC0-37D568037BB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5A0159-593F-9C67-8798-D44656454FF5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1" name="Image 10" descr="Une image contenant capture d’écran, ligne, cercl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824D049F-2D73-0455-9209-C3C64B0B1D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673" y="1480322"/>
            <a:ext cx="5841715" cy="320946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1EF9DBC-51DE-09D4-0A54-776D17C4696C}"/>
              </a:ext>
            </a:extLst>
          </p:cNvPr>
          <p:cNvSpPr txBox="1"/>
          <p:nvPr/>
        </p:nvSpPr>
        <p:spPr>
          <a:xfrm>
            <a:off x="6950447" y="1765701"/>
            <a:ext cx="579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1</a:t>
            </a:r>
            <a:endParaRPr kumimoji="0" lang="ar-MA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C4A1C35-E979-38A1-DE80-F873F91C65DE}"/>
              </a:ext>
            </a:extLst>
          </p:cNvPr>
          <p:cNvSpPr txBox="1"/>
          <p:nvPr/>
        </p:nvSpPr>
        <p:spPr>
          <a:xfrm>
            <a:off x="6504964" y="2844225"/>
            <a:ext cx="474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kumimoji="0" lang="ar-MA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33F7956-F586-560F-4889-0ADBEAE05398}"/>
              </a:ext>
            </a:extLst>
          </p:cNvPr>
          <p:cNvSpPr txBox="1"/>
          <p:nvPr/>
        </p:nvSpPr>
        <p:spPr>
          <a:xfrm>
            <a:off x="5893943" y="3835657"/>
            <a:ext cx="848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kumimoji="0" lang="ar-MA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1BF1ED2-BCBC-F685-F54F-B8AAD2F48DC7}"/>
              </a:ext>
            </a:extLst>
          </p:cNvPr>
          <p:cNvSpPr txBox="1"/>
          <p:nvPr/>
        </p:nvSpPr>
        <p:spPr>
          <a:xfrm>
            <a:off x="3411794" y="1919628"/>
            <a:ext cx="333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4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عَدَدُ ٱلصَّفَحاتِ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68314A3-C66C-B57E-4D05-48495929727C}"/>
              </a:ext>
            </a:extLst>
          </p:cNvPr>
          <p:cNvSpPr txBox="1"/>
          <p:nvPr/>
        </p:nvSpPr>
        <p:spPr>
          <a:xfrm>
            <a:off x="2998058" y="2886445"/>
            <a:ext cx="333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4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عَدَدُ ٱلْأَجْزاءِ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8A1D6B5-2EB2-EB52-951D-3D8329E86CF0}"/>
              </a:ext>
            </a:extLst>
          </p:cNvPr>
          <p:cNvSpPr txBox="1"/>
          <p:nvPr/>
        </p:nvSpPr>
        <p:spPr>
          <a:xfrm>
            <a:off x="2385628" y="3846971"/>
            <a:ext cx="3277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4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اَلنَّوْعُ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55D1D0A-B0CF-732D-08EA-0E8E6559AE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642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7D579-3F37-1EF9-76F7-654A052C1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livre, texte, conception&#10;&#10;Description générée automatiquement">
            <a:extLst>
              <a:ext uri="{FF2B5EF4-FFF2-40B4-BE49-F238E27FC236}">
                <a16:creationId xmlns:a16="http://schemas.microsoft.com/office/drawing/2014/main" id="{B87FE15E-DAB1-90E7-FC97-C68BFFA80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39" y="4689786"/>
            <a:ext cx="3715935" cy="1916029"/>
          </a:xfrm>
          <a:prstGeom prst="rect">
            <a:avLst/>
          </a:prstGeom>
        </p:spPr>
      </p:pic>
      <p:sp>
        <p:nvSpPr>
          <p:cNvPr id="24" name="Titre 23">
            <a:extLst>
              <a:ext uri="{FF2B5EF4-FFF2-40B4-BE49-F238E27FC236}">
                <a16:creationId xmlns:a16="http://schemas.microsoft.com/office/drawing/2014/main" id="{34749567-F12F-2781-7F28-DF8A1563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5196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 : أتصفح محتوى الكتاب لأحدد عدد صفحاته – عدد أجزائه ونوعه (رواية – كتاب علوم – مسرحية – ديوان شعري...).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1E7D8F-0D85-3554-2EB1-FCE4E6C310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7F538C-7AE1-621B-D442-C84961D5E0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E6B03F-A8C3-D150-0F19-FD31F2C57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D0EB1A-133C-A49D-FEBF-3A98CC99BD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587D21-A0CD-907F-49B4-91344A8DD8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09C4F-6315-5D03-6E14-0944301678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141C9-C49F-BBC6-C5CA-6133D08184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2962C8-E7C2-295E-BFBC-0E40F45FF3C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8" name="Image 27" descr="Une image contenant capture d’écran, ligne, cercl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2F14FE21-EB0F-7B3D-C3F1-66D304ED0A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673" y="1480322"/>
            <a:ext cx="5841715" cy="3209464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345773E5-35B4-48BE-0EC2-A2A939886798}"/>
              </a:ext>
            </a:extLst>
          </p:cNvPr>
          <p:cNvSpPr txBox="1"/>
          <p:nvPr/>
        </p:nvSpPr>
        <p:spPr>
          <a:xfrm>
            <a:off x="6950447" y="1765701"/>
            <a:ext cx="579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1</a:t>
            </a:r>
            <a:endParaRPr kumimoji="0" lang="ar-MA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C919151-A343-A26B-3498-DF1446FF92E5}"/>
              </a:ext>
            </a:extLst>
          </p:cNvPr>
          <p:cNvSpPr txBox="1"/>
          <p:nvPr/>
        </p:nvSpPr>
        <p:spPr>
          <a:xfrm>
            <a:off x="6504964" y="2844225"/>
            <a:ext cx="474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2</a:t>
            </a:r>
            <a:endParaRPr kumimoji="0" lang="ar-MA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F81E419-D360-B4AB-51BE-03FDF7DA7285}"/>
              </a:ext>
            </a:extLst>
          </p:cNvPr>
          <p:cNvSpPr txBox="1"/>
          <p:nvPr/>
        </p:nvSpPr>
        <p:spPr>
          <a:xfrm>
            <a:off x="5893943" y="3835657"/>
            <a:ext cx="848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3</a:t>
            </a:r>
            <a:endParaRPr kumimoji="0" lang="ar-MA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3C9E648C-EF82-12F5-213F-06A02499E2E8}"/>
              </a:ext>
            </a:extLst>
          </p:cNvPr>
          <p:cNvSpPr txBox="1"/>
          <p:nvPr/>
        </p:nvSpPr>
        <p:spPr>
          <a:xfrm>
            <a:off x="3411794" y="1919628"/>
            <a:ext cx="333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4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عَدَدُ ٱلصَّفَحاتِ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3953E9B-6A39-91BC-3132-BD3A6A2310D1}"/>
              </a:ext>
            </a:extLst>
          </p:cNvPr>
          <p:cNvSpPr txBox="1"/>
          <p:nvPr/>
        </p:nvSpPr>
        <p:spPr>
          <a:xfrm>
            <a:off x="2998058" y="2886445"/>
            <a:ext cx="3330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4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عَدَدُ ٱلْأَجْزاءِ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9ADCFE0-5425-0441-CEF0-7CFE50D31D8B}"/>
              </a:ext>
            </a:extLst>
          </p:cNvPr>
          <p:cNvSpPr txBox="1"/>
          <p:nvPr/>
        </p:nvSpPr>
        <p:spPr>
          <a:xfrm>
            <a:off x="2385628" y="3846971"/>
            <a:ext cx="3277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400"/>
              <a:buFont typeface="Calibri"/>
              <a:buNone/>
              <a:tabLst/>
              <a:defRPr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اَلنَّوْعُ</a:t>
            </a:r>
          </a:p>
        </p:txBody>
      </p:sp>
      <p:pic>
        <p:nvPicPr>
          <p:cNvPr id="12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26C0156-E291-4D6A-FFB6-8F6213BB1B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796413" cy="79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6943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4800" dirty="0"/>
              <a:t>عند نهاية الحصة</a:t>
            </a:r>
            <a:endParaRPr lang="fr-MA" sz="4800" dirty="0">
              <a:solidFill>
                <a:srgbClr val="424D7A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725209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6519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endPara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820182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87641"/>
              <a:ext cx="49347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endPara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870767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78761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endPara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" name="TextBox 9">
            <a:extLst>
              <a:ext uri="{FF2B5EF4-FFF2-40B4-BE49-F238E27FC236}">
                <a16:creationId xmlns:a16="http://schemas.microsoft.com/office/drawing/2014/main" id="{63D26F52-7563-ACFD-94CA-78D01409724C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334C4F-B92E-7E8C-DDF1-196F4A77E91B}"/>
              </a:ext>
            </a:extLst>
          </p:cNvPr>
          <p:cNvSpPr/>
          <p:nvPr/>
        </p:nvSpPr>
        <p:spPr>
          <a:xfrm>
            <a:off x="1484028" y="2981316"/>
            <a:ext cx="4787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التدرب على الكتابة من خلال نشاط دقيقة للكتابة ؛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A9919A-E05B-8707-F736-00ABEFCE8731}"/>
              </a:ext>
            </a:extLst>
          </p:cNvPr>
          <p:cNvSpPr/>
          <p:nvPr/>
        </p:nvSpPr>
        <p:spPr>
          <a:xfrm>
            <a:off x="1484027" y="4083883"/>
            <a:ext cx="4787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واستثمار نص "مريم أمجون أيقونة اللغة العربية"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EB519-22D2-C3B2-F1C0-3F1BFCE611F8}"/>
              </a:ext>
            </a:extLst>
          </p:cNvPr>
          <p:cNvSpPr/>
          <p:nvPr/>
        </p:nvSpPr>
        <p:spPr>
          <a:xfrm>
            <a:off x="1619879" y="5151548"/>
            <a:ext cx="4787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توقع مضمون قصة والتحقق منه.</a:t>
            </a:r>
          </a:p>
        </p:txBody>
      </p: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C6501-FD10-635E-A480-66FD58EDB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oogle Shape;1138;p44">
            <a:extLst>
              <a:ext uri="{FF2B5EF4-FFF2-40B4-BE49-F238E27FC236}">
                <a16:creationId xmlns:a16="http://schemas.microsoft.com/office/drawing/2014/main" id="{AFFC23FF-0582-E48A-D1A4-B8DBCD4E34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917171"/>
              </p:ext>
            </p:extLst>
          </p:nvPr>
        </p:nvGraphicFramePr>
        <p:xfrm>
          <a:off x="518294" y="1898723"/>
          <a:ext cx="8107412" cy="4293463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5321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5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6708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توقعاتي حول مضمون الكتاب: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831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التخطيط للقراءة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844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الصفحات التي ستتم قراءتها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الأسبوع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84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............................................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الأول 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..........................................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الثاني 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............................................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الأسبوع الثالث</a:t>
                      </a:r>
                      <a:endParaRPr kumimoji="0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3448099305"/>
                  </a:ext>
                </a:extLst>
              </a:tr>
            </a:tbl>
          </a:graphicData>
        </a:graphic>
      </p:graphicFrame>
      <p:sp>
        <p:nvSpPr>
          <p:cNvPr id="18" name="Titre 17">
            <a:extLst>
              <a:ext uri="{FF2B5EF4-FFF2-40B4-BE49-F238E27FC236}">
                <a16:creationId xmlns:a16="http://schemas.microsoft.com/office/drawing/2014/main" id="{2F81547C-322E-0F63-9978-434A61FD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أخيرا : أسجل توقعي من خلال تصفحي للكتاب و أضع برنامجا منظما لقراءته.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9D88A7-CB0D-5DED-7408-483FF3577D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3966B4-A32B-BA85-A68F-91AE49AA54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EE3049-5E9C-8A79-F8F0-066F49648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37DDE9-2F5B-E37A-D552-FEBB98CCFF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9988FC-3CC0-9529-4488-2D716B31E4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8F0AD8-98BE-3566-E4CF-423DBD2682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9015B5-7885-362C-9C85-A090BABCE3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F2CE28-E202-6694-50C9-43B845EE3CA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2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CA616C-A575-4236-513F-198F6FB752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98782" cy="8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7240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C8B86-6E31-64F9-E1E4-B7A54F337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oogle Shape;1138;p44">
            <a:extLst>
              <a:ext uri="{FF2B5EF4-FFF2-40B4-BE49-F238E27FC236}">
                <a16:creationId xmlns:a16="http://schemas.microsoft.com/office/drawing/2014/main" id="{68DA2E6B-5719-62D7-B86E-D916BA7FBC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070732"/>
              </p:ext>
            </p:extLst>
          </p:nvPr>
        </p:nvGraphicFramePr>
        <p:xfrm>
          <a:off x="520147" y="1820848"/>
          <a:ext cx="7404102" cy="476450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4859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52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عنوان الكتاب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مؤلف الكتاب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صفحاته / عدد أجزائه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تاريخ النشر والناشر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النوع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تاريخ الشروع في القراءة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953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توقعاتي حول مضمون الكتاب: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8524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التخطيط للقراءة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الصفحات التي ستتم قراءتها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الأسبوع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الأول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5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...................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الثاني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Titre 17">
            <a:extLst>
              <a:ext uri="{FF2B5EF4-FFF2-40B4-BE49-F238E27FC236}">
                <a16:creationId xmlns:a16="http://schemas.microsoft.com/office/drawing/2014/main" id="{D51FCEF8-9816-B28B-4B41-D5EFD24B7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حان دوركم. ستقومون بتعبئة جذاذة القراءة على دفاتركم.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طبع نماذج لجذاذة القراءة كلما كان ذلك متاحا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068F79A-B8D3-E2B3-C5E4-D855B1EC1F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8BA2D8-3166-602C-9F7B-9C1E66F057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D80448-2E54-5EAD-9AB2-5B3138D0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F3E350-67F3-DA78-E29B-02F256D481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15A6C7-7011-5784-6729-54A0D42FF7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D6AC7A-B6F7-07B5-F2A8-461FD13CF6F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55DE31-6E95-04E9-9CBC-0339F216CE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A198FA-63B7-941E-C4E8-7944CDE764C9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2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D3C08E-DFC9-D898-9046-A4891E44ED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3808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7C2BF-38FB-C8A6-425D-A013D6879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0CE85E57-F41D-B7DB-D7B8-EF3D579BA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965" y="1828799"/>
            <a:ext cx="3597779" cy="440789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39C1D6-238E-EF59-D44A-2F0216B23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54" y="1828799"/>
            <a:ext cx="3357836" cy="4407895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0D1BD38-24F3-5188-8ACD-748C448E5965}"/>
              </a:ext>
            </a:extLst>
          </p:cNvPr>
          <p:cNvSpPr/>
          <p:nvPr/>
        </p:nvSpPr>
        <p:spPr>
          <a:xfrm>
            <a:off x="2996072" y="5922988"/>
            <a:ext cx="1300715" cy="242347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16 صَفْحَةً</a:t>
            </a:r>
          </a:p>
        </p:txBody>
      </p:sp>
      <p:sp>
        <p:nvSpPr>
          <p:cNvPr id="21" name="Titre 20">
            <a:extLst>
              <a:ext uri="{FF2B5EF4-FFF2-40B4-BE49-F238E27FC236}">
                <a16:creationId xmlns:a16="http://schemas.microsoft.com/office/drawing/2014/main" id="{95BB484D-9053-AEC5-9F93-D985A8C9E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ستقومون بتعبئة عناصر الكتاب من خلال محتويات الغلاف 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تتم الاستعانة بكتاب أو قصة من مكتبة القسم أو مكتبة المدرسة حسب ما هو متاح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6DEB2F-F402-ADEA-4345-DF5181A8D8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7195765-71FB-DFDB-E832-726DE9540B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F9A46A1-76BE-6DDC-293B-251984D3D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A7DE79-9ADE-971E-E091-527C7EA714F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6F396A-92C7-E6BC-F100-E949C79BBC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37EBB0-7897-CC6C-FC98-B01750D58E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B5616-FDBA-93CA-EF69-F0CDDD6D8F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722CEE-D028-4002-8F6B-54275732157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6A6A88-2060-8CE8-48F0-1E17769156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288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1472B-8429-015E-6CE1-8A582488F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2A949C13-B1C7-B5AF-CC69-D50ED6F2B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054" y="1783332"/>
            <a:ext cx="3598230" cy="440844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EBE12F5-DDB2-C83E-C16D-0B9EAC752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58" y="1783332"/>
            <a:ext cx="3358257" cy="4408447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B6FB131-E905-2392-B670-1B7669BA37BE}"/>
              </a:ext>
            </a:extLst>
          </p:cNvPr>
          <p:cNvSpPr/>
          <p:nvPr/>
        </p:nvSpPr>
        <p:spPr>
          <a:xfrm>
            <a:off x="3019926" y="5859378"/>
            <a:ext cx="1300715" cy="242347"/>
          </a:xfrm>
          <a:prstGeom prst="roundRect">
            <a:avLst>
              <a:gd name="adj" fmla="val 50000"/>
            </a:avLst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16 صَفْحَةً</a:t>
            </a:r>
          </a:p>
        </p:txBody>
      </p:sp>
      <p:sp>
        <p:nvSpPr>
          <p:cNvPr id="22" name="Titre 21">
            <a:extLst>
              <a:ext uri="{FF2B5EF4-FFF2-40B4-BE49-F238E27FC236}">
                <a16:creationId xmlns:a16="http://schemas.microsoft.com/office/drawing/2014/main" id="{94D40F0E-DD22-75B9-490D-8EAD51BB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CD6ECFA0-A86E-7F9F-2DF0-0D227CECE5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6885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609CE7A-61A2-0F7B-F817-EA20059B46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5B4680-B800-1882-B0CF-EDA76C08A6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0D977A-CED3-BEA6-F7C9-38A0A0AA6E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7A70080-69E0-4E88-160F-54F2E094212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14CB59-AA5E-EB5B-4F5D-740D55C27BA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3CB3D5-9D4E-B139-47FE-643636679F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11DE9-DB54-BC4B-CACF-54A667719E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A8C3B7-CB34-22D9-0904-D2F4F401AF29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17636088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BD29-DA82-0BCB-7F73-212867BC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oogle Shape;1138;p44">
            <a:extLst>
              <a:ext uri="{FF2B5EF4-FFF2-40B4-BE49-F238E27FC236}">
                <a16:creationId xmlns:a16="http://schemas.microsoft.com/office/drawing/2014/main" id="{0CE6B894-6B6C-7D83-738A-6A7E919AD6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961364"/>
              </p:ext>
            </p:extLst>
          </p:nvPr>
        </p:nvGraphicFramePr>
        <p:xfrm>
          <a:off x="622569" y="1677724"/>
          <a:ext cx="7152862" cy="4830406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4695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83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عنوان الكتاب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مؤلف الكتاب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صفحاته / عدد أجزائه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تاريخ النشر والناشر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النوع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تاريخ الشروع في القراءة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5436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توقعاتي حول مضمون الكتاب: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100" marR="3710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837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التخطيط للقراءة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عدد الصفحات التي ستتم قراءتها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  <a:sym typeface="Calibri"/>
                        </a:rPr>
                        <a:t>الأسبوع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الأول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83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 ...................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kumimoji="0" lang="ar-MA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الأسبوع الثاني </a:t>
                      </a:r>
                      <a:endParaRPr kumimoji="0" sz="18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  <a:sym typeface="Calibri"/>
                      </a:endParaRPr>
                    </a:p>
                  </a:txBody>
                  <a:tcPr marL="37100" marR="3710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" name="Titre 19">
            <a:extLst>
              <a:ext uri="{FF2B5EF4-FFF2-40B4-BE49-F238E27FC236}">
                <a16:creationId xmlns:a16="http://schemas.microsoft.com/office/drawing/2014/main" id="{E44FDB39-EB0B-D64D-017A-4D953B84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يقوم لتقديم جذاذة القراءة؟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BAA272A-4D2C-D6C1-F2F9-6B2373933E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1EB7F1-DDCE-E666-4DA4-5BAD856CDE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25CD2A-89DF-D7DC-F102-5423C0C6F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E17943-5CB0-E136-6FC9-72C2D09046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856E0E-6F70-2BBA-3254-688E94DD98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55117A-2D2E-D34B-C3F1-7B53B1AA4B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94BD89-BF71-3943-8777-F96AD4B9831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6CCA87-6C02-98F7-D87F-EF6389D4DEF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3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0BB71F-889E-1455-4FC8-56D0BEB582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45574" cy="845573"/>
          </a:xfrm>
        </p:spPr>
      </p:pic>
    </p:spTree>
    <p:extLst>
      <p:ext uri="{BB962C8B-B14F-4D97-AF65-F5344CB8AC3E}">
        <p14:creationId xmlns:p14="http://schemas.microsoft.com/office/powerpoint/2010/main" val="271984603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6" y="2743200"/>
            <a:ext cx="7542707" cy="2498148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2322000" y="381716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تعلمتم اليوم؟ 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3200" b="1" dirty="0">
                <a:solidFill>
                  <a:srgbClr val="B1EDEA"/>
                </a:solidFill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8532D9-994E-68F4-EFE1-BB90C48A129A}"/>
              </a:ext>
            </a:extLst>
          </p:cNvPr>
          <p:cNvSpPr txBox="1"/>
          <p:nvPr/>
        </p:nvSpPr>
        <p:spPr>
          <a:xfrm>
            <a:off x="2578720" y="3040837"/>
            <a:ext cx="475090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D2C248-2BE8-0F9D-ADD4-48782356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10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EE669115-8E6D-9F69-0835-1BDFDD9663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56000"/>
            <a:ext cx="792000" cy="792000"/>
          </a:xfrm>
        </p:spPr>
      </p:pic>
      <p:pic>
        <p:nvPicPr>
          <p:cNvPr id="11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9FA9BFE0-CBA5-D3C0-006D-9B875FC67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ABC2AE3-590E-16BC-8972-BB251DD0A4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F47DD3-4806-CD0B-03F7-4394F8CE55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A43D26-5695-4728-42A2-FA618717775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C577ED-75D1-7528-3F22-6422EB70010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9E93FC-A309-E692-7E4C-3C7619ED76D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B0AC9A-D1AA-4101-BAF3-A4D15040AF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820406-E9B1-DFCA-082F-CD8F77B3FB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363F66-90C6-396B-A29A-DA8C6F204D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072531-4E3E-0603-50C6-55BF903CCF3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Microsoft GothicNeo" panose="020B0503020000020004" pitchFamily="34" charset="-127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FA785B4-FE81-5515-1D56-7273EF2E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DA5BFA-3D52-19C3-BFD2-9274B9783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5FB852-170A-2F86-5B1E-D0F394434C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A8FF37-7DFD-A9D2-E63D-26D75F184A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F889F9-0E4A-0115-7C8B-AE73EA9D9A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5F1B4B-88C8-FABD-D1FB-4B16B79791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DC97F4-53D7-A57D-C05B-CA19DFA71E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1F517A-4A94-1577-0E2B-98BDB7FFF2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66F0B6-248A-C19F-1864-4745B76AFCF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id="{53276F9C-E508-9254-F3C7-6269B145F2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  <p:pic>
        <p:nvPicPr>
          <p:cNvPr id="8" name="Espace réservé pour une image  3">
            <a:extLst>
              <a:ext uri="{FF2B5EF4-FFF2-40B4-BE49-F238E27FC236}">
                <a16:creationId xmlns:a16="http://schemas.microsoft.com/office/drawing/2014/main" id="{635D2019-CB73-CD3E-BABB-ABE2B7DFE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12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333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57D1160E-6BA9-CC18-311F-F714FA7A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 الكراسة في القمطر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7" name="Espace réservé pour une image  4">
            <a:extLst>
              <a:ext uri="{FF2B5EF4-FFF2-40B4-BE49-F238E27FC236}">
                <a16:creationId xmlns:a16="http://schemas.microsoft.com/office/drawing/2014/main" id="{216546B4-85A1-E099-31EF-369926AD9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59600" y="624928"/>
            <a:ext cx="790603" cy="792000"/>
          </a:xfrm>
          <a:prstGeom prst="rect">
            <a:avLst/>
          </a:prstGeom>
        </p:spPr>
      </p:pic>
      <p:pic>
        <p:nvPicPr>
          <p:cNvPr id="2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5487C91C-F38E-2F59-05E1-35F9BF5154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FD31AB-F15F-A9C1-1309-9ECA671FB0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3461" y="6186227"/>
            <a:ext cx="540000" cy="5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E43CA6-44E6-A03D-2C90-A106647D7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E03BD05-7F6D-2C3E-FEC7-21C93EB85F0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C61A8BE-516C-048F-19C5-349592AADA2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6EFF4B5-45D8-14CA-D041-A27B368F741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600F56-4FF7-0497-7B54-58D9C2DDE43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C87B2C-7DFA-9E59-C640-674F3810151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A29516-ED01-653A-A621-B2D1A1373EB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5D709C-FD24-CF2A-2CF5-6646A612CCAA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225523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63B6B-6F4E-8771-F279-71F6DAE29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3C56274-FD5B-4A6F-9276-55B9D80D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Dosis ExtraBold" pitchFamily="2" charset="0"/>
              </a:rPr>
              <a:t>أنشطة اعتيادية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09B6837-39D8-F147-B9C7-E1044EB24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3" y="2093053"/>
            <a:ext cx="7521137" cy="2429785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7C4543C-3323-7EB3-5419-B0B53B2462F2}"/>
              </a:ext>
            </a:extLst>
          </p:cNvPr>
          <p:cNvSpPr txBox="1">
            <a:spLocks/>
          </p:cNvSpPr>
          <p:nvPr/>
        </p:nvSpPr>
        <p:spPr>
          <a:xfrm>
            <a:off x="2122822" y="306562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دقيقة الكتابة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D24DA33-9035-0531-CED0-CDDEE2F9D9B6}"/>
              </a:ext>
            </a:extLst>
          </p:cNvPr>
          <p:cNvSpPr txBox="1"/>
          <p:nvPr/>
        </p:nvSpPr>
        <p:spPr>
          <a:xfrm>
            <a:off x="4680155" y="2430907"/>
            <a:ext cx="243193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>
                <a:solidFill>
                  <a:srgbClr val="424D7B"/>
                </a:solidFill>
              </a:rPr>
              <a:t>  -  01 </a:t>
            </a:r>
            <a:r>
              <a:rPr lang="ar-MA" dirty="0">
                <a:solidFill>
                  <a:srgbClr val="424D7B"/>
                </a:solidFill>
              </a:rPr>
              <a:t>أنشطة </a:t>
            </a:r>
            <a:r>
              <a:rPr lang="ar-MA" sz="2800" dirty="0">
                <a:solidFill>
                  <a:srgbClr val="424D7B"/>
                </a:solidFill>
              </a:rPr>
              <a:t>اعتيادية</a:t>
            </a:r>
            <a:endParaRPr lang="ar-MA" dirty="0">
              <a:solidFill>
                <a:srgbClr val="424D7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2519DA-2086-5593-1562-697BF63F4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0151" y="2587945"/>
            <a:ext cx="762933" cy="756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4AEF1909-87F9-2604-19EE-C3FC01846E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36138" y="2281945"/>
            <a:ext cx="684000" cy="684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5E070B-98CB-1336-71A7-99C3A11E0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124" y="9741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632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057-B35F-CDB2-0679-18F415F4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EB04166D-E8DD-9195-D0EC-BB30A1E348EC}"/>
              </a:ext>
            </a:extLst>
          </p:cNvPr>
          <p:cNvSpPr txBox="1"/>
          <p:nvPr/>
        </p:nvSpPr>
        <p:spPr>
          <a:xfrm>
            <a:off x="6758043" y="2441463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أَصَرَّ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0E70DB21-9FAC-E0C0-625C-0DED4D89626E}"/>
              </a:ext>
            </a:extLst>
          </p:cNvPr>
          <p:cNvSpPr txBox="1"/>
          <p:nvPr/>
        </p:nvSpPr>
        <p:spPr>
          <a:xfrm>
            <a:off x="4701975" y="2465449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اَلصُّمودُ</a:t>
            </a:r>
            <a:endParaRPr dirty="0">
              <a:sym typeface="Calibri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F6A0CF46-29E0-07BC-5E19-A672EBFD84BF}"/>
              </a:ext>
            </a:extLst>
          </p:cNvPr>
          <p:cNvSpPr txBox="1"/>
          <p:nvPr/>
        </p:nvSpPr>
        <p:spPr>
          <a:xfrm>
            <a:off x="2719733" y="2445727"/>
            <a:ext cx="17856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اَلْمُثابَرَةُ</a:t>
            </a:r>
            <a:endParaRPr dirty="0">
              <a:sym typeface="Calibri"/>
            </a:endParaRPr>
          </a:p>
        </p:txBody>
      </p:sp>
      <p:sp>
        <p:nvSpPr>
          <p:cNvPr id="17" name="Google Shape;452;p158">
            <a:extLst>
              <a:ext uri="{FF2B5EF4-FFF2-40B4-BE49-F238E27FC236}">
                <a16:creationId xmlns:a16="http://schemas.microsoft.com/office/drawing/2014/main" id="{B91CED2F-4623-35DD-97AD-449B4C9399F2}"/>
              </a:ext>
            </a:extLst>
          </p:cNvPr>
          <p:cNvSpPr txBox="1"/>
          <p:nvPr/>
        </p:nvSpPr>
        <p:spPr>
          <a:xfrm>
            <a:off x="664158" y="2474053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اَلْمُحاوَلَةُ</a:t>
            </a:r>
            <a:endParaRPr dirty="0"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id="{87C42240-56E9-52A2-5AB6-81AD286820C2}"/>
              </a:ext>
            </a:extLst>
          </p:cNvPr>
          <p:cNvSpPr txBox="1"/>
          <p:nvPr/>
        </p:nvSpPr>
        <p:spPr>
          <a:xfrm>
            <a:off x="6744693" y="4390757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Calibri"/>
              </a:rPr>
              <a:t>اَلتَّفَوُّقُ</a:t>
            </a:r>
            <a:endParaRPr dirty="0"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id="{300C59E9-C369-3DD3-BD10-2423F01201CB}"/>
              </a:ext>
            </a:extLst>
          </p:cNvPr>
          <p:cNvSpPr txBox="1"/>
          <p:nvPr/>
        </p:nvSpPr>
        <p:spPr>
          <a:xfrm>
            <a:off x="4688625" y="4395693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بَرَعَ</a:t>
            </a:r>
            <a:endParaRPr dirty="0"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id="{24C47711-B542-0084-87AF-702376294E3E}"/>
              </a:ext>
            </a:extLst>
          </p:cNvPr>
          <p:cNvSpPr txBox="1"/>
          <p:nvPr/>
        </p:nvSpPr>
        <p:spPr>
          <a:xfrm>
            <a:off x="2706383" y="4375971"/>
            <a:ext cx="17856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شَغَفٌ</a:t>
            </a:r>
            <a:endParaRPr dirty="0">
              <a:sym typeface="Calibri"/>
            </a:endParaRPr>
          </a:p>
        </p:txBody>
      </p:sp>
      <p:sp>
        <p:nvSpPr>
          <p:cNvPr id="22" name="Google Shape;452;p158">
            <a:extLst>
              <a:ext uri="{FF2B5EF4-FFF2-40B4-BE49-F238E27FC236}">
                <a16:creationId xmlns:a16="http://schemas.microsoft.com/office/drawing/2014/main" id="{EB19E9E4-E24B-0BF6-3C45-F491AF2B8D04}"/>
              </a:ext>
            </a:extLst>
          </p:cNvPr>
          <p:cNvSpPr txBox="1"/>
          <p:nvPr/>
        </p:nvSpPr>
        <p:spPr>
          <a:xfrm>
            <a:off x="650808" y="4404297"/>
            <a:ext cx="1787045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sym typeface="Sakkal Majalla"/>
              </a:rPr>
              <a:t>تَشْجيعٌ</a:t>
            </a:r>
            <a:endParaRPr dirty="0">
              <a:sym typeface="Calibri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3A850F1-364D-E513-32FA-5F48532E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المفردات؟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61F00C-6154-37DB-85EB-74AFC9E08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BBC180-9076-A51F-EDC3-30BA734638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E56AB0-2DEA-8F27-ABB5-644DC8D8E1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0E08979-F45B-EE5F-1234-7E52C2D1F3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579533-B597-A343-D0DD-6018D43CED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C87D05-CC52-BECC-AB27-A33DBAE7615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57F412-4352-53F5-F136-9F20E35E85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47C6C5-280A-8AEE-F041-2E7E679AF919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8" name="Espace réservé pour une image  15">
            <a:extLst>
              <a:ext uri="{FF2B5EF4-FFF2-40B4-BE49-F238E27FC236}">
                <a16:creationId xmlns:a16="http://schemas.microsoft.com/office/drawing/2014/main" id="{D47E2836-8D18-FE4A-7F07-231BFF6DA9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2158274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16302</TotalTime>
  <Words>1383</Words>
  <Application>Microsoft Office PowerPoint</Application>
  <PresentationFormat>Affichage à l'écran (4:3)</PresentationFormat>
  <Paragraphs>423</Paragraphs>
  <Slides>56</Slides>
  <Notes>0</Notes>
  <HiddenSlides>0</HiddenSlides>
  <MMClips>3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8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76" baseType="lpstr">
      <vt:lpstr>Arial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Sakkal Majalla</vt:lpstr>
      <vt:lpstr>Wingdings</vt:lpstr>
      <vt:lpstr>Thème Office</vt:lpstr>
      <vt:lpstr>3_Simple Light</vt:lpstr>
      <vt:lpstr>01- نشاط اعتيادي</vt:lpstr>
      <vt:lpstr>1_01- نشاط اعتيادي</vt:lpstr>
      <vt:lpstr>2_01- نشاط اعتيادي</vt:lpstr>
      <vt:lpstr>3_01- نشاط اعتيادي</vt:lpstr>
      <vt:lpstr>4_01- نشاط اعتيادي</vt:lpstr>
      <vt:lpstr>3_Env-Enseignant</vt:lpstr>
      <vt:lpstr>think-cell Slide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 ، سنبدأ  حصة اللغة العربية.</vt:lpstr>
      <vt:lpstr>ضعوا اللوحة و الكراسة في القمطر</vt:lpstr>
      <vt:lpstr>أنشطة اعتيادية</vt:lpstr>
      <vt:lpstr>من يقرأ هذه المفردات؟</vt:lpstr>
      <vt:lpstr>على دفاتركم : وفي ثنائيات. اكتبوا جملتين للتعبير عن النجاح  و التفوق في مجال ما كالدراسة أو الرياضة أو الفن؛ بتوظيف هذه المفردات.</vt:lpstr>
      <vt:lpstr> أمنحكم دقيقة للإنجاز . سوف أمر بين الصفوف لمساعدتكم.</vt:lpstr>
      <vt:lpstr>كل واحد يقدم لنا عمل مجموعته مع ذكر المفردات التي استخدمها</vt:lpstr>
      <vt:lpstr>مراجعة وتوليف</vt:lpstr>
      <vt:lpstr> سوف نشرع الآن في حصة المراجعة و التوليف</vt:lpstr>
      <vt:lpstr>أولا نصحح الواجب المنزلي</vt:lpstr>
      <vt:lpstr>نصحح السؤال الأول</vt:lpstr>
      <vt:lpstr>صححوا</vt:lpstr>
      <vt:lpstr>نصحح السؤال الثاني</vt:lpstr>
      <vt:lpstr>صححوا</vt:lpstr>
      <vt:lpstr>خذوا كراساتكم . سننجز أنشطة المراجعة والتوليف الواردة على  الصفحتين 18 و 19</vt:lpstr>
      <vt:lpstr>اقرؤوا نص "مريم امجون أيقونة اللغة العربية " قراءة صامتة ؛ بعد ذلك أجيبوا عن الأسئلة.  لديكم 3 دقائق</vt:lpstr>
      <vt:lpstr>أجيبوا فرديا عن السؤال الأول. لا تنسوا طرح أسئلة مناسبة من قبيل: ما فوائدها؟ أنواعها؟ مكانها المناسب؟ أوقاتها؟</vt:lpstr>
      <vt:lpstr>سأمر بين الصفوف لمساعدتكم</vt:lpstr>
      <vt:lpstr>صححوا؛ من يقدم لنا عمله؟</vt:lpstr>
      <vt:lpstr>أقترح عليكم هذا النموذج ؛ مارأيكم؟  صححوا.</vt:lpstr>
      <vt:lpstr>نواصل أنشطة المراجعة . ستجيبون عن أسئلة الفهم 1 و 2 و3 الواردة في الصفحة 19.</vt:lpstr>
      <vt:lpstr>سأمر بين الصفوف لمساعدتكم</vt:lpstr>
      <vt:lpstr>نصحح الآن.</vt:lpstr>
      <vt:lpstr>من يجيب عن السؤال الأول؟</vt:lpstr>
      <vt:lpstr>أقترح عليكم هذا الجواب. مارأيكم؟ صححوا</vt:lpstr>
      <vt:lpstr>من يقرأ جوابه عن السؤال الثاني؟</vt:lpstr>
      <vt:lpstr>أقترح عليكم هذا الجواب. مارأيكم؟ صححوا</vt:lpstr>
      <vt:lpstr>من يقرأ جوابه عن السؤال الثالث؟</vt:lpstr>
      <vt:lpstr>أقترح عليكم هذا الجواب. مارأيكم؟ صححوا</vt:lpstr>
      <vt:lpstr>الآن سنمر لأنشطة اللغة، اضبطوا الجملة في السؤال 4   بالشكل التام. يكتبها الأستاذ على السبورة.</vt:lpstr>
      <vt:lpstr>سأمر بين الصفوف لمساعدتكم.</vt:lpstr>
      <vt:lpstr>من يصحح؟</vt:lpstr>
      <vt:lpstr>صححوا أخطاءكم.</vt:lpstr>
      <vt:lpstr>نواصل . أجيبوا عن الأسئلة 5-6-7 .</vt:lpstr>
      <vt:lpstr>سأمر بين الصفوف لمساعدتكم.</vt:lpstr>
      <vt:lpstr>من يصحح السؤال 5؟</vt:lpstr>
      <vt:lpstr>صححوا أخطاءكم</vt:lpstr>
      <vt:lpstr>القراءة الإثرائية</vt:lpstr>
      <vt:lpstr>اليوم سنشرع في أول حصة للقراءة الإثرائية. ستتعلمون كيف تتصفحون الكتاب لتوقع مضمونه و التخطيط لقراءته.</vt:lpstr>
      <vt:lpstr>ستستعينون بجذاذة القراءة لتسجيل معلومات عن الكتاب و توقعاتكم  والتخطيط لقراءته.  </vt:lpstr>
      <vt:lpstr>انتبهوا معي سأقوم بتصفح كتاب قصد تعبئة جذاذة القراءة .  تتم الاستعانة بكتب أو قصص من مكتبة القسم أو مكتبة المدرسة حسب ما هو متاح.</vt:lpstr>
      <vt:lpstr>أولا اتصفح غلاف الكتاب وأقرأ محتوى الصفحة الأولى و الصفحة الأخيرة للغلاف . </vt:lpstr>
      <vt:lpstr>ثانيا : أبحث عن عنوان الكتاب و المؤلف و تاريخ النشر  و الناشر و أسجله على الجذاذة. </vt:lpstr>
      <vt:lpstr>ثالثا : أتصفح محتوى الكتاب لأحدد عدد صفحاته – عدد أجزائه ونوعه (رواية – كتاب علوم – مسرحية – ديوان شعري...). </vt:lpstr>
      <vt:lpstr>أخيرا : أسجل توقعي من خلال تصفحي للكتاب و أضع برنامجا منظما لقراءته.</vt:lpstr>
      <vt:lpstr>الآن حان دوركم. ستقومون بتعبئة جذاذة القراءة على دفاتركم.  يمكن طبع نماذج لجذاذة القراءة كلما كان ذلك متاحا. </vt:lpstr>
      <vt:lpstr>ستقومون بتعبئة عناصر الكتاب من خلال محتويات الغلاف  تتم الاستعانة بكتاب أو قصة من مكتبة القسم أو مكتبة المدرسة حسب ما هو متاح.</vt:lpstr>
      <vt:lpstr>سأمر بين الصفوف لمساعدتكم.</vt:lpstr>
      <vt:lpstr>من منكم يقوم لتقديم جذاذة القراءة؟</vt:lpstr>
      <vt:lpstr>Présentation PowerPoint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156</cp:revision>
  <dcterms:created xsi:type="dcterms:W3CDTF">2023-09-20T21:35:22Z</dcterms:created>
  <dcterms:modified xsi:type="dcterms:W3CDTF">2025-10-30T23:43:23Z</dcterms:modified>
</cp:coreProperties>
</file>