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22" Type="http://schemas.openxmlformats.org/officeDocument/2006/relationships/slide" Target="slides/slide18.xml"/><Relationship Id="rId10" Type="http://schemas.openxmlformats.org/officeDocument/2006/relationships/slide" Target="slides/slide6.xml"/><Relationship Id="rId21" Type="http://schemas.openxmlformats.org/officeDocument/2006/relationships/slide" Target="slides/slide17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" name="Google Shape;87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0" name="Google Shape;150;p2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7" name="Google Shape;157;p2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4" name="Google Shape;164;p2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1" name="Google Shape;171;p2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3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8" name="Google Shape;178;p3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3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3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5" name="Google Shape;185;p3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3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2" name="Google Shape;192;p3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3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9" name="Google Shape;199;p3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3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6" name="Google Shape;206;p3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4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Google Shape;212;p4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3" name="Google Shape;213;p4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4" name="Google Shape;94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1" name="Google Shape;101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8" name="Google Shape;108;p1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5" name="Google Shape;115;p1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2" name="Google Shape;122;p1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9" name="Google Shape;129;p1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6" name="Google Shape;136;p1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3" name="Google Shape;143;p2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ctr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Char char="l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Char char="l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Char char="l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None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Char char="l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Char char="l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1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None/>
              <a:defRPr b="1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mo"/>
              <a:buChar char="l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1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None/>
              <a:defRPr b="1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mo"/>
              <a:buChar char="l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Char char="•"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oto Sans Symbols"/>
              <a:buChar char="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mo"/>
              <a:buChar char="l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None/>
              <a:defRPr b="0" i="0" sz="1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None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mo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None/>
              <a:defRPr b="0" i="0" sz="1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Char char="l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/>
          <p:nvPr>
            <p:ph type="ctrTitle"/>
          </p:nvPr>
        </p:nvSpPr>
        <p:spPr>
          <a:xfrm>
            <a:off x="685800" y="22860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Some Emerging Characteristics of Sustainable Practices</a:t>
            </a:r>
            <a:endParaRPr/>
          </a:p>
        </p:txBody>
      </p:sp>
      <p:sp>
        <p:nvSpPr>
          <p:cNvPr id="90" name="Google Shape;90;p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Ronnie Detrich</a:t>
            </a:r>
            <a:endParaRPr/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Randy Keyworth</a:t>
            </a:r>
            <a:endParaRPr/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Jack States</a:t>
            </a:r>
            <a:endParaRPr/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Wing Institute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2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Emerging Features of Sustainable Programs</a:t>
            </a:r>
            <a:endParaRPr/>
          </a:p>
        </p:txBody>
      </p:sp>
      <p:sp>
        <p:nvSpPr>
          <p:cNvPr id="153" name="Google Shape;153;p22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Maintain over time.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Maintain across generations of practitioners.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Operate within existing financial and staffing resources.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Cultural Analysis and Sustainability</a:t>
            </a:r>
            <a:endParaRPr/>
          </a:p>
        </p:txBody>
      </p:sp>
      <p:sp>
        <p:nvSpPr>
          <p:cNvPr id="160" name="Google Shape;160;p2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Cultural Analysis may contribute to understanding.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Baum (2000): culture consists of behavior and… cultural change constitutes an evolutionary process.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Glenn (2003) if novel behavior is to make a difference either its consequences must differ from those of previously learned behavior, or it must produce the previous consequences more expeditiously.</a:t>
            </a:r>
            <a:endParaRPr/>
          </a:p>
          <a:p>
            <a:pPr indent="-1333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333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Cultural Analysis and Sustainability</a:t>
            </a:r>
            <a:endParaRPr/>
          </a:p>
        </p:txBody>
      </p:sp>
      <p:sp>
        <p:nvSpPr>
          <p:cNvPr id="167" name="Google Shape;167;p24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1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Diffusion of Innovations</a:t>
            </a: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(Rogers, 2003)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Diffusion is a kind of social change, defined as the process by which alteration occurs in the structure and function of a social system.  When new ideas are invented, diffused, and adopted or rejected, leading to certain consequences, social change occurs.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Diffusion of innovation is a social process, even more than a technical matter.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adoption rate of innovation is a function of its compatibility with the values beliefs, and past experiences of the individuals in the social system.</a:t>
            </a:r>
            <a:endParaRPr/>
          </a:p>
          <a:p>
            <a:pPr indent="-1714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714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Cultural Analysis and Sustainability</a:t>
            </a:r>
            <a:endParaRPr/>
          </a:p>
        </p:txBody>
      </p:sp>
      <p:sp>
        <p:nvSpPr>
          <p:cNvPr id="174" name="Google Shape;174;p25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Harris (1979): practices are adopted and maintained to the extent that they have favorable, fundamental outcomes at a lower cost than alternative practices.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Fundamental outcomes are subsistence and survival.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Important Funding Outcomes for Cultural Institutions </a:t>
            </a:r>
            <a:endParaRPr/>
          </a:p>
        </p:txBody>
      </p:sp>
      <p:sp>
        <p:nvSpPr>
          <p:cNvPr id="181" name="Google Shape;181;p26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Schools: Average Daily Attendance.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Schools: Unit cost for a classroom.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Special Education: # of students identified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Special Education services are often specified as # minutes per session or # sessions per week.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Mental health services: # of clients seen/time.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These all represent process measures rather than outcome measures.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4" marL="20574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Implications of Current Measures</a:t>
            </a:r>
            <a:endParaRPr/>
          </a:p>
        </p:txBody>
      </p:sp>
      <p:sp>
        <p:nvSpPr>
          <p:cNvPr id="188" name="Google Shape;188;p27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If key outcome is survival of cultural practice then innovations in service must accomplish these outcomes at a much lower cost than current practice.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Nothing in the current unit of analysis specifies effectiveness as critical dimension of the practice.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Implications of Current Measures</a:t>
            </a:r>
            <a:endParaRPr/>
          </a:p>
        </p:txBody>
      </p:sp>
      <p:sp>
        <p:nvSpPr>
          <p:cNvPr id="195" name="Google Shape;195;p28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Current accountability measures of NCLB may reflect a change in emphasis.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Problem is that NCLB specifies outcomes but does not specify behaviors to accomplish outcome.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Char char="l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Consequence may be that test scores improve but student learning does not.</a:t>
            </a:r>
            <a:endParaRPr/>
          </a:p>
          <a:p>
            <a:pPr indent="-228600" lvl="3" marL="16002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Multiple instances of cheating reported </a:t>
            </a:r>
            <a:endParaRPr/>
          </a:p>
          <a:p>
            <a:pPr indent="-228600" lvl="3" marL="16002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Many schools spend great deal of time “teaching to the test.”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Remains to be seen if these accountability measures result in more effective practices that sustain.</a:t>
            </a:r>
            <a:endParaRPr/>
          </a:p>
          <a:p>
            <a:pPr indent="-1905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 Can We Increase Sustainability of Practices?</a:t>
            </a:r>
            <a:endParaRPr/>
          </a:p>
        </p:txBody>
      </p:sp>
      <p:sp>
        <p:nvSpPr>
          <p:cNvPr id="202" name="Google Shape;202;p29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When developing innovative practices demonstrate how they address basic funding outcomes for schools.</a:t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Monitor performance outcomes.</a:t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Even though not directly tied to fundamental outcomes, the larger culture has expectations that schools will educate students in a safe environment.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Find champions who are part of the system.</a:t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Champion should control important reinforcers for others within the system.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Champion needs to plan on “sticking around.”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30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 Can We Increase Sustainability of Practices?</a:t>
            </a:r>
            <a:endParaRPr/>
          </a:p>
        </p:txBody>
      </p:sp>
      <p:sp>
        <p:nvSpPr>
          <p:cNvPr id="209" name="Google Shape;209;p30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Pro-active technical assistance.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Help solve the real problems of implementation.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Monitor integrity of implementation.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Without monitoring, the system likely to drift back to previous practices.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Anticipate 3-5 years before system is fully operational.</a:t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Emphasizes the need to plan for multigenerational support.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 external funding and support with extreme caution.</a:t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3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References</a:t>
            </a:r>
            <a:endParaRPr/>
          </a:p>
        </p:txBody>
      </p:sp>
      <p:sp>
        <p:nvSpPr>
          <p:cNvPr id="216" name="Google Shape;216;p3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Alderman, H. S. &amp; Taylor, L. (2003).  On sustainability of project innovations as systemic change.  Journal of Education and Psychological Consultation, </a:t>
            </a:r>
            <a:r>
              <a:rPr b="0" i="1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14 (1)</a:t>
            </a: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1-25.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Baum, W. M. (2000).  Being concrete about culture and cultural evolution.  In N. Thompson and F. Tonneau (Eds.)  </a:t>
            </a:r>
            <a:r>
              <a:rPr b="0" i="1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Perspectives in Ethology</a:t>
            </a: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1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Vol. 13, pp. 181-212).  New York: Kluwer Academic/Plenum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Elliott, D. S. &amp; Mihalic, S. (2004).  Issues in disseminating and replicating effective prevention programs.  </a:t>
            </a:r>
            <a:r>
              <a:rPr b="0" i="1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Prevention Science, </a:t>
            </a: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5(1), 47-53.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Glenn, S. S. (2003).  Operant contingencies and the origin of cultures.  In K. A. Lattal and P. N. Chase (Eds.)  </a:t>
            </a:r>
            <a:r>
              <a:rPr b="0" i="1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Behavior Theory and Philosophy.  </a:t>
            </a: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New York: Kluwer Academic/Plenum.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Harris, M. (1979).  </a:t>
            </a:r>
            <a:r>
              <a:rPr b="0" i="1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Cultural Materialism: The struggle for a science of culture.  </a:t>
            </a: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New York: Simon and Shuster.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Latham, G. (1988). The birth and death cycles of educational innovations. </a:t>
            </a:r>
            <a:r>
              <a:rPr b="0" i="1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Principal</a:t>
            </a: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68(1), p41 -43.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Rogers, E. M. (2003).  </a:t>
            </a:r>
            <a:r>
              <a:rPr b="0" i="1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Diffusion of Innovations (5th Edition).</a:t>
            </a: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New York: Free Press.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Nature of the Problem	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b="0" i="0" sz="32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7" name="Google Shape;97;p14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education innovations come and go in 18-48 months (Latham, 1988).</a:t>
            </a:r>
            <a:endParaRPr/>
          </a:p>
          <a:p>
            <a:pPr indent="-2794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Times New Roman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Alderman &amp; Taylor (2003) Optimally, sustainability should be a focus from the day a project is implemented.  With most projects, the pressure of just becoming operational often postpones such a focus until well into the 2nd year.</a:t>
            </a:r>
            <a:endParaRPr/>
          </a:p>
          <a:p>
            <a:pPr indent="-1905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905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Why Such a Short Life Span?</a:t>
            </a:r>
            <a:endParaRPr/>
          </a:p>
        </p:txBody>
      </p:sp>
      <p:sp>
        <p:nvSpPr>
          <p:cNvPr id="104" name="Google Shape;104;p15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Char char="•"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High Effort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oto Sans Symbols"/>
              <a:buChar char="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Innovation more difficult than expected.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oto Sans Symbols"/>
              <a:buChar char="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Causes too much change.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oto Sans Symbols"/>
              <a:buChar char="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Takes too much time.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Why Such a Short Life Span?</a:t>
            </a:r>
            <a:endParaRPr/>
          </a:p>
        </p:txBody>
      </p:sp>
      <p:sp>
        <p:nvSpPr>
          <p:cNvPr id="111" name="Google Shape;111;p16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Poor system design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Supporters leave.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Personnel lack training.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External funds run out.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Inadequate supervision.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accountability.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consequences for early termination.</a:t>
            </a:r>
            <a:endParaRPr/>
          </a:p>
          <a:p>
            <a:pPr indent="-1905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Even Well Tested Programs Often Fail to Sustain</a:t>
            </a:r>
            <a:endParaRPr/>
          </a:p>
        </p:txBody>
      </p:sp>
      <p:sp>
        <p:nvSpPr>
          <p:cNvPr id="118" name="Google Shape;118;p17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Elliott &amp; Mihalic (2004) review Blueprint Model Programs (violence prevention and drug prevention programs) replication in community settings.	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Programs reviewed across 5 dimensions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Char char="l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Site selection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Char char="l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Training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Char char="l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Technical assistance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Char char="l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Fidelity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Char char="l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Sustainability.</a:t>
            </a:r>
            <a:endParaRPr/>
          </a:p>
          <a:p>
            <a:pPr indent="-158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Even Well Tested Programs Often Fail to Sustain</a:t>
            </a:r>
            <a:endParaRPr/>
          </a:p>
        </p:txBody>
      </p:sp>
      <p:sp>
        <p:nvSpPr>
          <p:cNvPr id="125" name="Google Shape;125;p18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Critical elements in site readiness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Well connected local champion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Strong administrative support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Formal organizational commitments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Formal organizational staffing stability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Up front commitment of necessary resources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Program credibility within the community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Program sustained by the existing operational budget.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Even Well Tested Programs Often Fail to Sustain</a:t>
            </a:r>
            <a:endParaRPr/>
          </a:p>
        </p:txBody>
      </p:sp>
      <p:sp>
        <p:nvSpPr>
          <p:cNvPr id="132" name="Google Shape;132;p19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Critical elements of training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Adhere to requirements for training, skills, and education.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Hire all staff before scheduling training.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Encourage administrators to attend training.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Plan and budget for staff turnover.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Implement program immediately after training.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0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Even Well Tested Programs Often Fail to Sustain</a:t>
            </a:r>
            <a:endParaRPr/>
          </a:p>
        </p:txBody>
      </p:sp>
      <p:sp>
        <p:nvSpPr>
          <p:cNvPr id="139" name="Google Shape;139;p20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Critical elements of Technical Assistance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Proactive plan for technical assistance.</a:t>
            </a:r>
            <a:endParaRPr/>
          </a:p>
          <a:p>
            <a:pPr indent="-1651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Critical elements of Fidelity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Monitor fidelity</a:t>
            </a:r>
            <a:endParaRPr/>
          </a:p>
          <a:p>
            <a:pPr indent="-1333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Critical elements of Sustainability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Function of how well other dimensions are implemented.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Why Such a Short Life Span?</a:t>
            </a:r>
            <a:endParaRPr/>
          </a:p>
        </p:txBody>
      </p:sp>
      <p:sp>
        <p:nvSpPr>
          <p:cNvPr id="146" name="Google Shape;146;p2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Those responsible for developing effective interventions do not necessarily have the skills to effect large systems change.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Systems change is different level of intervention.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mo"/>
              <a:buChar char="l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Adults are the target of change rather than student behavior.</a:t>
            </a:r>
            <a:endParaRPr/>
          </a:p>
          <a:p>
            <a:pPr indent="-1905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