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7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7F6E4-96FB-4731-B3D8-42C8609C73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93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FCEFE1-D80A-2579-15E3-7E31F547353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/>
          <a:lstStyle/>
          <a:p>
            <a:r>
              <a:rPr lang="en-US" dirty="0"/>
              <a:t>Strategic SWOT Analysis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E503F9-E6A5-6668-8F5D-4106782563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7DE83-3524-CEB9-DECA-E5AEDF2BB8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AB76-7B66-BAF8-8C6D-53107BA5B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0D9975-C18B-BFF4-C0A7-7792FF2377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Strategic SWOT Analysis: Navigating Risks and Unlocking Value Through Digital Transformation in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4D4860-97F3-3B0F-3EEB-9744D64180A8}"/>
              </a:ext>
            </a:extLst>
          </p:cNvPr>
          <p:cNvSpPr txBox="1"/>
          <p:nvPr/>
        </p:nvSpPr>
        <p:spPr>
          <a:xfrm>
            <a:off x="673931" y="3181805"/>
            <a:ext cx="1464004" cy="2575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SemiBold" pitchFamily="2" charset="0"/>
              </a:rPr>
              <a:t>Strengths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537240-7D30-413D-768F-43D1D11F341A}"/>
              </a:ext>
            </a:extLst>
          </p:cNvPr>
          <p:cNvSpPr txBox="1"/>
          <p:nvPr/>
        </p:nvSpPr>
        <p:spPr>
          <a:xfrm>
            <a:off x="6257632" y="3181805"/>
            <a:ext cx="1622500" cy="2575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SemiBold" pitchFamily="2" charset="0"/>
              </a:rPr>
              <a:t>Weaknesses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D5318-EDA4-401D-85D7-E213DF2664B1}"/>
              </a:ext>
            </a:extLst>
          </p:cNvPr>
          <p:cNvSpPr txBox="1">
            <a:spLocks/>
          </p:cNvSpPr>
          <p:nvPr/>
        </p:nvSpPr>
        <p:spPr>
          <a:xfrm>
            <a:off x="2349958" y="1945073"/>
            <a:ext cx="3415749" cy="14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Strong leadership commitment to digital transformation initiatives.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Existing digital tools and platforms already in place.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Agile, customer-centric culture open to continuous change.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CA2F67-82B8-9602-5AA8-76F4D5094EFC}"/>
              </a:ext>
            </a:extLst>
          </p:cNvPr>
          <p:cNvSpPr txBox="1"/>
          <p:nvPr/>
        </p:nvSpPr>
        <p:spPr>
          <a:xfrm>
            <a:off x="941359" y="1890202"/>
            <a:ext cx="929148" cy="1513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chemeClr val="accent4"/>
                </a:solidFill>
                <a:latin typeface="Montserrat ExtraBold" pitchFamily="2" charset="0"/>
              </a:rPr>
              <a:t>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6AA1F5-03CC-227F-7AF2-F96580CE57BA}"/>
              </a:ext>
            </a:extLst>
          </p:cNvPr>
          <p:cNvSpPr txBox="1"/>
          <p:nvPr/>
        </p:nvSpPr>
        <p:spPr>
          <a:xfrm>
            <a:off x="6257725" y="1890202"/>
            <a:ext cx="1622313" cy="1513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chemeClr val="accent4"/>
                </a:solidFill>
                <a:latin typeface="Montserrat ExtraBold" pitchFamily="2" charset="0"/>
              </a:rPr>
              <a:t>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E67644-D5C8-5B71-8509-D1903661A559}"/>
              </a:ext>
            </a:extLst>
          </p:cNvPr>
          <p:cNvSpPr txBox="1">
            <a:spLocks/>
          </p:cNvSpPr>
          <p:nvPr/>
        </p:nvSpPr>
        <p:spPr>
          <a:xfrm>
            <a:off x="7880038" y="1945073"/>
            <a:ext cx="3415749" cy="14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Limited digital talent and skills within current teams.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High dependency on third-party technology vendors.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Inconsistent digital experiences across channels and touchpoints.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DF0A00-B943-3E02-E6D0-CF9598EC1EDB}"/>
              </a:ext>
            </a:extLst>
          </p:cNvPr>
          <p:cNvSpPr txBox="1"/>
          <p:nvPr/>
        </p:nvSpPr>
        <p:spPr>
          <a:xfrm>
            <a:off x="633572" y="5200248"/>
            <a:ext cx="1544723" cy="2575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SemiBold" pitchFamily="2" charset="0"/>
              </a:rPr>
              <a:t>Opportunities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1A1E4D-52FB-A1EC-B6B4-C5467DE8D898}"/>
              </a:ext>
            </a:extLst>
          </p:cNvPr>
          <p:cNvSpPr txBox="1"/>
          <p:nvPr/>
        </p:nvSpPr>
        <p:spPr>
          <a:xfrm>
            <a:off x="6293827" y="5200248"/>
            <a:ext cx="1550109" cy="2575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SemiBold" pitchFamily="2" charset="0"/>
              </a:rPr>
              <a:t>Threats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03065A-D5FA-A7CE-7976-427FD119499A}"/>
              </a:ext>
            </a:extLst>
          </p:cNvPr>
          <p:cNvSpPr txBox="1"/>
          <p:nvPr/>
        </p:nvSpPr>
        <p:spPr>
          <a:xfrm>
            <a:off x="835669" y="3945547"/>
            <a:ext cx="1140529" cy="1513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chemeClr val="accent4"/>
                </a:solidFill>
                <a:latin typeface="Montserrat ExtraBold" pitchFamily="2" charset="0"/>
              </a:rPr>
              <a:t>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6EDEC5-B338-9597-C7F8-54DC4DD1C0D0}"/>
              </a:ext>
            </a:extLst>
          </p:cNvPr>
          <p:cNvSpPr txBox="1"/>
          <p:nvPr/>
        </p:nvSpPr>
        <p:spPr>
          <a:xfrm>
            <a:off x="6604308" y="3945547"/>
            <a:ext cx="929148" cy="1513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chemeClr val="accent4"/>
                </a:solidFill>
                <a:latin typeface="Montserrat ExtraBold" pitchFamily="2" charset="0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4218B5-52D1-2686-81B4-608BC4F36CD0}"/>
              </a:ext>
            </a:extLst>
          </p:cNvPr>
          <p:cNvSpPr txBox="1">
            <a:spLocks/>
          </p:cNvSpPr>
          <p:nvPr/>
        </p:nvSpPr>
        <p:spPr>
          <a:xfrm>
            <a:off x="2349958" y="4101981"/>
            <a:ext cx="3415749" cy="14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Leverage AI, automation, and cloud for operational efficiency.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Expand into new digital business models and revenue streams.	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Build strategic partnerships to accelerate digital innovation.	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14BEAB-481F-949A-366E-20A6302F5A0D}"/>
              </a:ext>
            </a:extLst>
          </p:cNvPr>
          <p:cNvSpPr txBox="1"/>
          <p:nvPr/>
        </p:nvSpPr>
        <p:spPr>
          <a:xfrm>
            <a:off x="7880038" y="4101981"/>
            <a:ext cx="3415749" cy="146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Rapid emergence of disruptive, digital-native competitors.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Rising customer expectations for seamless, real-time digital engagement.</a:t>
            </a:r>
          </a:p>
          <a:p>
            <a:pPr marL="171450" indent="-171450">
              <a:lnSpc>
                <a:spcPct val="114000"/>
              </a:lnSpc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</a:pPr>
            <a:r>
              <a:rPr lang="en-US" sz="1200" dirty="0"/>
              <a:t>Cybersecurity threats and increasing regulatory demands for data protection.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75E97C-51DB-D4FA-4587-54016E048A12}"/>
              </a:ext>
            </a:extLst>
          </p:cNvPr>
          <p:cNvCxnSpPr>
            <a:cxnSpLocks/>
          </p:cNvCxnSpPr>
          <p:nvPr/>
        </p:nvCxnSpPr>
        <p:spPr>
          <a:xfrm>
            <a:off x="609600" y="1600200"/>
            <a:ext cx="533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40739F3-70A9-AF58-43F4-219E3DCFE927}"/>
              </a:ext>
            </a:extLst>
          </p:cNvPr>
          <p:cNvCxnSpPr>
            <a:cxnSpLocks/>
          </p:cNvCxnSpPr>
          <p:nvPr/>
        </p:nvCxnSpPr>
        <p:spPr>
          <a:xfrm>
            <a:off x="609600" y="5914016"/>
            <a:ext cx="533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EE8CB6B-B3D5-0D6F-0FCE-53C9A5715FE4}"/>
              </a:ext>
            </a:extLst>
          </p:cNvPr>
          <p:cNvCxnSpPr>
            <a:cxnSpLocks/>
          </p:cNvCxnSpPr>
          <p:nvPr/>
        </p:nvCxnSpPr>
        <p:spPr>
          <a:xfrm>
            <a:off x="6248399" y="1600200"/>
            <a:ext cx="533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671D0EC-ADB9-006B-16A6-EA1A5B4C847E}"/>
              </a:ext>
            </a:extLst>
          </p:cNvPr>
          <p:cNvCxnSpPr>
            <a:cxnSpLocks/>
          </p:cNvCxnSpPr>
          <p:nvPr/>
        </p:nvCxnSpPr>
        <p:spPr>
          <a:xfrm>
            <a:off x="6248399" y="5914016"/>
            <a:ext cx="533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D1758AB-0BF9-BAEF-1C88-EC2FD78EBEAB}"/>
              </a:ext>
            </a:extLst>
          </p:cNvPr>
          <p:cNvCxnSpPr>
            <a:cxnSpLocks/>
          </p:cNvCxnSpPr>
          <p:nvPr/>
        </p:nvCxnSpPr>
        <p:spPr>
          <a:xfrm>
            <a:off x="609600" y="3757108"/>
            <a:ext cx="5334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65CECBB-1B37-EE81-CAB6-4B98137C580A}"/>
              </a:ext>
            </a:extLst>
          </p:cNvPr>
          <p:cNvCxnSpPr>
            <a:cxnSpLocks/>
          </p:cNvCxnSpPr>
          <p:nvPr/>
        </p:nvCxnSpPr>
        <p:spPr>
          <a:xfrm>
            <a:off x="6248399" y="3752350"/>
            <a:ext cx="5334000" cy="0"/>
          </a:xfrm>
          <a:prstGeom prst="line">
            <a:avLst/>
          </a:prstGeom>
          <a:ln>
            <a:solidFill>
              <a:schemeClr val="accent1">
                <a:alpha val="2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291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8725</TotalTime>
  <Words>138</Words>
  <Application>Microsoft Office PowerPoint</Application>
  <PresentationFormat>Widescreen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79</cp:revision>
  <dcterms:created xsi:type="dcterms:W3CDTF">2025-04-10T11:11:23Z</dcterms:created>
  <dcterms:modified xsi:type="dcterms:W3CDTF">2025-10-16T06:32:13Z</dcterms:modified>
  <cp:category/>
</cp:coreProperties>
</file>