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8E6FDB-C45C-4149-B9C6-1854A757C397}">
  <a:tblStyle styleId="{098E6FDB-C45C-4149-B9C6-1854A757C39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c84fa16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c84fa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88921abb9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88921ab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c84fa16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c84fa1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dc84fa16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dc84fa1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1dc84fa16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1dc84fa1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1dc84fa16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e1dc84fa1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c84fa16_0_7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c84fa1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1dc84fa16_0_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1dc84fa16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c84fa16_0_9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c84fa16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dc84fa16_0_11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dc84fa1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torms/severe-weather"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9.png"/><Relationship Id="rId7" Type="http://schemas.openxmlformats.org/officeDocument/2006/relationships/hyperlink" Target="http://mysteryscience.com/anchor" TargetMode="External"/><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9.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torms/mystery-3/weather-conditions/704" TargetMode="External"/><Relationship Id="rId10" Type="http://schemas.openxmlformats.org/officeDocument/2006/relationships/hyperlink" Target="https://mysteryscience.com/storms/mystery-2/wind-storms/713" TargetMode="External"/><Relationship Id="rId13" Type="http://schemas.openxmlformats.org/officeDocument/2006/relationships/image" Target="../media/image10.jpg"/><Relationship Id="rId12" Type="http://schemas.openxmlformats.org/officeDocument/2006/relationships/hyperlink" Target="https://mysteryscience.com/storms/mystery-3/weather-conditions/704"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hyperlink" Target="https://mysteryscience.com/storms/mystery-2/wind-storms/713" TargetMode="External"/><Relationship Id="rId5" Type="http://schemas.openxmlformats.org/officeDocument/2006/relationships/hyperlink" Target="https://mysteryscience.com/storms/mystery-0/weather-conditions-and-preparation/1138" TargetMode="External"/><Relationship Id="rId6" Type="http://schemas.openxmlformats.org/officeDocument/2006/relationships/hyperlink" Target="https://mysteryscience.com/storms/mystery-0/weather-conditions-and-preparation/1138" TargetMode="External"/><Relationship Id="rId7" Type="http://schemas.openxmlformats.org/officeDocument/2006/relationships/hyperlink" Target="https://mysteryscience.com/storms/mystery-1/severe-weather-preparation/717" TargetMode="External"/><Relationship Id="rId8" Type="http://schemas.openxmlformats.org/officeDocument/2006/relationships/hyperlink" Target="https://mysteryscience.com/storms/mystery-1/severe-weather-preparation/71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305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5"/>
            <a:ext cx="38982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Severe Weather</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5577800" y="1280147"/>
            <a:ext cx="1737399" cy="959713"/>
          </a:xfrm>
          <a:prstGeom prst="rect">
            <a:avLst/>
          </a:prstGeom>
          <a:noFill/>
          <a:ln>
            <a:noFill/>
          </a:ln>
        </p:spPr>
      </p:pic>
      <p:graphicFrame>
        <p:nvGraphicFramePr>
          <p:cNvPr id="188" name="Google Shape;188;p22"/>
          <p:cNvGraphicFramePr/>
          <p:nvPr/>
        </p:nvGraphicFramePr>
        <p:xfrm>
          <a:off x="5577800" y="1280160"/>
          <a:ext cx="3000000" cy="3000000"/>
        </p:xfrm>
        <a:graphic>
          <a:graphicData uri="http://schemas.openxmlformats.org/drawingml/2006/table">
            <a:tbl>
              <a:tblPr>
                <a:noFill/>
                <a:tableStyleId>{098E6FDB-C45C-4149-B9C6-1854A757C397}</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9" name="Google Shape;189;p2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24627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When might we go fly kites?</a:t>
            </a:r>
            <a:endParaRPr b="1"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Conditions &amp; Preparation</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reflect on how local weather forecasts can help them prepare for both good and bad weather.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discuss different types of weather that they might experience, and then describe the weather characteristics that they would likely see in weather forecasts.</a:t>
            </a:r>
            <a:endParaRPr sz="1000">
              <a:solidFill>
                <a:schemeClr val="dk1"/>
              </a:solidFill>
              <a:latin typeface="Poppins"/>
              <a:ea typeface="Poppins"/>
              <a:cs typeface="Poppins"/>
              <a:sym typeface="Poppins"/>
            </a:endParaRPr>
          </a:p>
        </p:txBody>
      </p:sp>
      <p:pic>
        <p:nvPicPr>
          <p:cNvPr id="192" name="Google Shape;192;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3" name="Google Shape;193;p22"/>
          <p:cNvSpPr/>
          <p:nvPr/>
        </p:nvSpPr>
        <p:spPr>
          <a:xfrm>
            <a:off x="457650" y="4175925"/>
            <a:ext cx="6857700" cy="2646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3291300" y="4518538"/>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My Kite Weather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a:blip r:embed="rId5">
            <a:alphaModFix/>
          </a:blip>
          <a:stretch>
            <a:fillRect/>
          </a:stretch>
        </p:blipFill>
        <p:spPr>
          <a:xfrm>
            <a:off x="797850" y="4706450"/>
            <a:ext cx="2221150" cy="1585251"/>
          </a:xfrm>
          <a:prstGeom prst="rect">
            <a:avLst/>
          </a:prstGeom>
          <a:noFill/>
          <a:ln>
            <a:noFill/>
          </a:ln>
          <a:effectLst>
            <a:outerShdw blurRad="57150" rotWithShape="0" algn="bl" dir="5400000" dist="19050">
              <a:srgbClr val="000000">
                <a:alpha val="50000"/>
              </a:srgbClr>
            </a:outerShdw>
          </a:effectLst>
        </p:spPr>
      </p:pic>
      <p:sp>
        <p:nvSpPr>
          <p:cNvPr id="196" name="Google Shape;196;p22"/>
          <p:cNvSpPr/>
          <p:nvPr/>
        </p:nvSpPr>
        <p:spPr>
          <a:xfrm>
            <a:off x="457200" y="7161450"/>
            <a:ext cx="6857700" cy="22107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22"/>
          <p:cNvSpPr txBox="1"/>
          <p:nvPr/>
        </p:nvSpPr>
        <p:spPr>
          <a:xfrm>
            <a:off x="797850" y="7382150"/>
            <a:ext cx="5594700" cy="400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a:p>
        </p:txBody>
      </p:sp>
      <p:sp>
        <p:nvSpPr>
          <p:cNvPr id="198" name="Google Shape;198;p22"/>
          <p:cNvSpPr txBox="1"/>
          <p:nvPr/>
        </p:nvSpPr>
        <p:spPr>
          <a:xfrm>
            <a:off x="821475" y="7492250"/>
            <a:ext cx="61509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Cause &amp; Effect:</a:t>
            </a:r>
            <a:r>
              <a:rPr lang="en" sz="1000">
                <a:solidFill>
                  <a:schemeClr val="dk1"/>
                </a:solidFill>
                <a:latin typeface="Poppins"/>
                <a:ea typeface="Poppins"/>
                <a:cs typeface="Poppins"/>
                <a:sym typeface="Poppins"/>
              </a:rPr>
              <a:t> The weather can have a profound effect on our daily lives. Pleasant weather can allow us to safely travel, work, or spend time with loved ones. Severe weather events can be both unpleasant and dangerous. Weather forecasts are incredibly powerful tools that help us to prepare for the weather, no matter what it might be.</a:t>
            </a:r>
            <a:endParaRPr sz="1000">
              <a:solidFill>
                <a:schemeClr val="dk1"/>
              </a:solidFill>
              <a:latin typeface="Poppins"/>
              <a:ea typeface="Poppins"/>
              <a:cs typeface="Poppins"/>
              <a:sym typeface="Poppins"/>
            </a:endParaRPr>
          </a:p>
        </p:txBody>
      </p:sp>
      <p:sp>
        <p:nvSpPr>
          <p:cNvPr id="199" name="Google Shape;199;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pic>
        <p:nvPicPr>
          <p:cNvPr id="200" name="Google Shape;200;p22"/>
          <p:cNvPicPr preferRelativeResize="0"/>
          <p:nvPr/>
        </p:nvPicPr>
        <p:blipFill>
          <a:blip r:embed="rId6">
            <a:alphaModFix/>
          </a:blip>
          <a:stretch>
            <a:fillRect/>
          </a:stretch>
        </p:blipFill>
        <p:spPr>
          <a:xfrm>
            <a:off x="797850" y="4668325"/>
            <a:ext cx="2221148" cy="16615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4559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pic>
        <p:nvPicPr>
          <p:cNvPr id="69" name="Google Shape;69;p14"/>
          <p:cNvPicPr preferRelativeResize="0"/>
          <p:nvPr/>
        </p:nvPicPr>
        <p:blipFill>
          <a:blip r:embed="rId4">
            <a:alphaModFix/>
          </a:blip>
          <a:stretch>
            <a:fillRect/>
          </a:stretch>
        </p:blipFill>
        <p:spPr>
          <a:xfrm>
            <a:off x="6034989" y="376247"/>
            <a:ext cx="1273319" cy="161925"/>
          </a:xfrm>
          <a:prstGeom prst="rect">
            <a:avLst/>
          </a:prstGeom>
          <a:noFill/>
          <a:ln>
            <a:noFill/>
          </a:ln>
        </p:spPr>
      </p:pic>
      <p:sp>
        <p:nvSpPr>
          <p:cNvPr id="70" name="Google Shape;70;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explore storms and severe weather! They obtain information from weather forecasts to prepare for storms and stay safe. They also practice describing the various characteristics of weather (wind, clouds, temperature, and precipitation) in order to make their own predictions about storms.</a:t>
            </a:r>
            <a:endParaRPr b="1" sz="1200">
              <a:solidFill>
                <a:srgbClr val="000000"/>
              </a:solidFill>
              <a:latin typeface="Poppins"/>
              <a:ea typeface="Poppins"/>
              <a:cs typeface="Poppins"/>
              <a:sym typeface="Poppins"/>
            </a:endParaRPr>
          </a:p>
        </p:txBody>
      </p:sp>
      <p:graphicFrame>
        <p:nvGraphicFramePr>
          <p:cNvPr id="71" name="Google Shape;71;p14"/>
          <p:cNvGraphicFramePr/>
          <p:nvPr/>
        </p:nvGraphicFramePr>
        <p:xfrm>
          <a:off x="457200" y="2971800"/>
          <a:ext cx="3000000" cy="3000000"/>
        </p:xfrm>
        <a:graphic>
          <a:graphicData uri="http://schemas.openxmlformats.org/drawingml/2006/table">
            <a:tbl>
              <a:tblPr>
                <a:noFill/>
                <a:tableStyleId>{098E6FDB-C45C-4149-B9C6-1854A757C397}</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K-ESS2-1. Use and share observations of local weather conditions to describe patterns over time.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K-ESS3-2. Ask questions to obtain information about the purpose of weather forecasting to prepare for, and respond to, severe weather.</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ESS3.B: Natural Hazards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ESS2.D: Weather and Climate</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2" name="Google Shape;72;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Weather Conditions and Preparation</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Flying Kites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Severe Weather &amp; Preparation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can you get ready for a big storm?</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Wind &amp; Storms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Have you ever watched a storm?</a:t>
            </a:r>
            <a:endParaRPr sz="800">
              <a:solidFill>
                <a:schemeClr val="dk1"/>
              </a:solidFill>
              <a:latin typeface="Poppins"/>
              <a:ea typeface="Poppins"/>
              <a:cs typeface="Poppins"/>
              <a:sym typeface="Poppins"/>
            </a:endParaRPr>
          </a:p>
        </p:txBody>
      </p:sp>
      <p:sp>
        <p:nvSpPr>
          <p:cNvPr id="79" name="Google Shape;79;p14"/>
          <p:cNvSpPr txBox="1"/>
          <p:nvPr/>
        </p:nvSpPr>
        <p:spPr>
          <a:xfrm>
            <a:off x="5938075" y="62484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Weather Conditions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How many different kinds of weather are there?</a:t>
            </a:r>
            <a:endParaRPr sz="800">
              <a:solidFill>
                <a:schemeClr val="dk1"/>
              </a:solidFill>
              <a:latin typeface="Poppins"/>
              <a:ea typeface="Poppins"/>
              <a:cs typeface="Poppins"/>
              <a:sym typeface="Poppins"/>
            </a:endParaRPr>
          </a:p>
        </p:txBody>
      </p:sp>
      <p:sp>
        <p:nvSpPr>
          <p:cNvPr id="80" name="Google Shape;80;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1" name="Google Shape;81;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32901" y="8523341"/>
            <a:ext cx="1327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800">
                <a:latin typeface="Poppins"/>
                <a:ea typeface="Poppins"/>
                <a:cs typeface="Poppins"/>
                <a:sym typeface="Poppins"/>
              </a:rPr>
              <a:t>Weather Conditions and Preparation</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When might we go fly kites?</a:t>
            </a:r>
            <a:endParaRPr sz="800">
              <a:latin typeface="Poppins"/>
              <a:ea typeface="Poppins"/>
              <a:cs typeface="Poppins"/>
              <a:sym typeface="Poppins"/>
            </a:endParaRPr>
          </a:p>
        </p:txBody>
      </p:sp>
      <p:pic>
        <p:nvPicPr>
          <p:cNvPr id="84" name="Google Shape;84;p14"/>
          <p:cNvPicPr preferRelativeResize="0"/>
          <p:nvPr/>
        </p:nvPicPr>
        <p:blipFill>
          <a:blip r:embed="rId13">
            <a:alphaModFix/>
          </a:blip>
          <a:stretch>
            <a:fillRect/>
          </a:stretch>
        </p:blipFill>
        <p:spPr>
          <a:xfrm>
            <a:off x="492225" y="7727500"/>
            <a:ext cx="1390301" cy="721424"/>
          </a:xfrm>
          <a:prstGeom prst="rect">
            <a:avLst/>
          </a:prstGeom>
          <a:noFill/>
          <a:ln>
            <a:noFill/>
          </a:ln>
        </p:spPr>
      </p:pic>
      <p:grpSp>
        <p:nvGrpSpPr>
          <p:cNvPr id="85" name="Google Shape;85;p14"/>
          <p:cNvGrpSpPr/>
          <p:nvPr/>
        </p:nvGrpSpPr>
        <p:grpSpPr>
          <a:xfrm>
            <a:off x="474793" y="7727751"/>
            <a:ext cx="1049400" cy="481200"/>
            <a:chOff x="457200" y="7723300"/>
            <a:chExt cx="1049400" cy="481200"/>
          </a:xfrm>
        </p:grpSpPr>
        <p:sp>
          <p:nvSpPr>
            <p:cNvPr id="86" name="Google Shape;86;p14"/>
            <p:cNvSpPr/>
            <p:nvPr/>
          </p:nvSpPr>
          <p:spPr>
            <a:xfrm>
              <a:off x="457200" y="7723300"/>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Performance Task</a:t>
              </a:r>
              <a:endParaRPr b="1" sz="1000">
                <a:solidFill>
                  <a:srgbClr val="FFFFFF"/>
                </a:solidFill>
                <a:latin typeface="Poppins"/>
                <a:ea typeface="Poppins"/>
                <a:cs typeface="Poppins"/>
                <a:sym typeface="Poppi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5"/>
          <p:cNvPicPr preferRelativeResize="0"/>
          <p:nvPr/>
        </p:nvPicPr>
        <p:blipFill rotWithShape="1">
          <a:blip r:embed="rId3">
            <a:alphaModFix/>
          </a:blip>
          <a:srcRect b="10322" l="0" r="0" t="21409"/>
          <a:stretch/>
        </p:blipFill>
        <p:spPr>
          <a:xfrm>
            <a:off x="457200" y="1693550"/>
            <a:ext cx="6830400" cy="2434149"/>
          </a:xfrm>
          <a:prstGeom prst="rect">
            <a:avLst/>
          </a:prstGeom>
          <a:noFill/>
          <a:ln>
            <a:noFill/>
          </a:ln>
        </p:spPr>
      </p:pic>
      <p:sp>
        <p:nvSpPr>
          <p:cNvPr id="93" name="Google Shape;93;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4" name="Google Shape;94;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5" name="Google Shape;95;p15"/>
          <p:cNvSpPr txBox="1"/>
          <p:nvPr/>
        </p:nvSpPr>
        <p:spPr>
          <a:xfrm>
            <a:off x="457200" y="4721400"/>
            <a:ext cx="68304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weather is something that can have an enormous impact on our daily lives. Good weather conditions make it easier and more fun to do everything from playing outside, to traveling to school or work, to going to the store. At the other extreme, bad weather conditions can be very dangerous. Therefore, it’s important to have a good understanding of what the weather is today, and what it will be in the future.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Different regions may experience very different forms of extreme weather, and children should learn about the forms of extreme weather that they may experience. Some regions may experience extreme drought, while others may experience flooding. Some regions may experience tornadoes or hurricanes, while others may experience snow storms. Different forms of severe weather require different forms of preparation, and children should learn to prepare for the weather that they may experience where they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Weather forecasting is very difficult, but weather forecasts are of great value to people living everywhere on Earth. By helping children to understand the value of weather forecasts, we can help them to be prepared for the sorts of conditions they will likely encounter, whether it’s a day at the park flying a kite or a day staying warm and safe inside during a storm!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6" name="Google Shape;96;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7" name="Google Shape;97;p15"/>
          <p:cNvSpPr txBox="1"/>
          <p:nvPr/>
        </p:nvSpPr>
        <p:spPr>
          <a:xfrm>
            <a:off x="457200" y="42930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Which kinds of weather are best for flying a kite?</a:t>
            </a:r>
            <a:endParaRPr sz="1200">
              <a:solidFill>
                <a:schemeClr val="dk1"/>
              </a:solidFill>
              <a:latin typeface="Poppins"/>
              <a:ea typeface="Poppins"/>
              <a:cs typeface="Poppins"/>
              <a:sym typeface="Poppins"/>
            </a:endParaRPr>
          </a:p>
        </p:txBody>
      </p:sp>
      <p:pic>
        <p:nvPicPr>
          <p:cNvPr id="98" name="Google Shape;98;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9" name="Google Shape;99;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6"/>
          <p:cNvPicPr preferRelativeResize="0"/>
          <p:nvPr/>
        </p:nvPicPr>
        <p:blipFill>
          <a:blip r:embed="rId3">
            <a:alphaModFix/>
          </a:blip>
          <a:stretch>
            <a:fillRect/>
          </a:stretch>
        </p:blipFill>
        <p:spPr>
          <a:xfrm>
            <a:off x="5577800" y="1280175"/>
            <a:ext cx="1737398" cy="977287"/>
          </a:xfrm>
          <a:prstGeom prst="rect">
            <a:avLst/>
          </a:prstGeom>
          <a:noFill/>
          <a:ln>
            <a:noFill/>
          </a:ln>
        </p:spPr>
      </p:pic>
      <p:sp>
        <p:nvSpPr>
          <p:cNvPr id="105" name="Google Shape;105;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7" name="Google Shape;107;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8" name="Google Shape;108;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Flying Kites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Placeholder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fact that weather has a huge impact on our activities. Specifically, the activity of flying kites!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9" name="Google Shape;109;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0" name="Google Shape;110;p16"/>
          <p:cNvGraphicFramePr/>
          <p:nvPr/>
        </p:nvGraphicFramePr>
        <p:xfrm>
          <a:off x="5577800" y="1280185"/>
          <a:ext cx="3000000" cy="3000000"/>
        </p:xfrm>
        <a:graphic>
          <a:graphicData uri="http://schemas.openxmlformats.org/drawingml/2006/table">
            <a:tbl>
              <a:tblPr>
                <a:noFill/>
                <a:tableStyleId>{098E6FDB-C45C-4149-B9C6-1854A757C397}</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1" name="Google Shape;111;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2" name="Google Shape;112;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Sunshine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It’s daytime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There are some clouds</a:t>
            </a:r>
            <a:endParaRPr sz="800">
              <a:solidFill>
                <a:schemeClr val="dk1"/>
              </a:solidFill>
              <a:latin typeface="Comic Sans MS"/>
              <a:ea typeface="Comic Sans MS"/>
              <a:cs typeface="Comic Sans MS"/>
              <a:sym typeface="Comic Sans MS"/>
            </a:endParaRPr>
          </a:p>
        </p:txBody>
      </p:sp>
      <p:sp>
        <p:nvSpPr>
          <p:cNvPr id="113" name="Google Shape;113;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lang="en" sz="800">
                <a:solidFill>
                  <a:schemeClr val="dk1"/>
                </a:solidFill>
                <a:latin typeface="Comic Sans MS"/>
                <a:ea typeface="Comic Sans MS"/>
                <a:cs typeface="Comic Sans MS"/>
                <a:sym typeface="Comic Sans MS"/>
              </a:rPr>
              <a:t>I think that the wind is blowing</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800">
                <a:solidFill>
                  <a:schemeClr val="dk1"/>
                </a:solidFill>
                <a:latin typeface="Comic Sans MS"/>
                <a:ea typeface="Comic Sans MS"/>
                <a:cs typeface="Comic Sans MS"/>
                <a:sym typeface="Comic Sans MS"/>
              </a:rPr>
              <a:t>I think that it’s warm</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lang="en" sz="800">
                <a:solidFill>
                  <a:schemeClr val="dk1"/>
                </a:solidFill>
                <a:latin typeface="Comic Sans MS"/>
                <a:ea typeface="Comic Sans MS"/>
                <a:cs typeface="Comic Sans MS"/>
                <a:sym typeface="Comic Sans MS"/>
              </a:rPr>
              <a:t>Can you fly a kite in the rain?</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800">
                <a:solidFill>
                  <a:schemeClr val="dk1"/>
                </a:solidFill>
                <a:latin typeface="Comic Sans MS"/>
                <a:ea typeface="Comic Sans MS"/>
                <a:cs typeface="Comic Sans MS"/>
                <a:sym typeface="Comic Sans MS"/>
              </a:rPr>
              <a:t>Does there have to be wind?</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800">
                <a:solidFill>
                  <a:schemeClr val="dk1"/>
                </a:solidFill>
                <a:latin typeface="Comic Sans MS"/>
                <a:ea typeface="Comic Sans MS"/>
                <a:cs typeface="Comic Sans MS"/>
                <a:sym typeface="Comic Sans MS"/>
              </a:rPr>
              <a:t>What if there is lightning? </a:t>
            </a:r>
            <a:endParaRPr sz="800">
              <a:solidFill>
                <a:schemeClr val="dk1"/>
              </a:solidFill>
              <a:latin typeface="Comic Sans MS"/>
              <a:ea typeface="Comic Sans MS"/>
              <a:cs typeface="Comic Sans MS"/>
              <a:sym typeface="Comic Sans MS"/>
            </a:endParaRPr>
          </a:p>
        </p:txBody>
      </p:sp>
      <p:pic>
        <p:nvPicPr>
          <p:cNvPr id="115" name="Google Shape;115;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6" name="Google Shape;116;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a:blip r:embed="rId3">
            <a:alphaModFix/>
          </a:blip>
          <a:stretch>
            <a:fillRect/>
          </a:stretch>
        </p:blipFill>
        <p:spPr>
          <a:xfrm>
            <a:off x="5576925" y="1276425"/>
            <a:ext cx="1738275" cy="986370"/>
          </a:xfrm>
          <a:prstGeom prst="rect">
            <a:avLst/>
          </a:prstGeom>
          <a:noFill/>
          <a:ln>
            <a:noFill/>
          </a:ln>
        </p:spPr>
      </p:pic>
      <p:sp>
        <p:nvSpPr>
          <p:cNvPr id="122" name="Google Shape;122;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3" name="Google Shape;123;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4" name="Google Shape;124;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you get ready for a big storm?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Severe Weather &amp; Preparation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students listen to an illustrated digital storybook with student participation. If you would prefer to read it aloud yourself, you can switch to the non-narrated version. In the story, JJ and his grandfather get ready for a big thunderstorm.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Get Ready for a Storm, students learn about other kinds of storms and act out ways to prepare for storms.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i="1" sz="1000">
              <a:solidFill>
                <a:schemeClr val="dk1"/>
              </a:solidFill>
              <a:highlight>
                <a:schemeClr val="accent6"/>
              </a:highlight>
              <a:latin typeface="Poppins"/>
              <a:ea typeface="Poppins"/>
              <a:cs typeface="Poppins"/>
              <a:sym typeface="Poppins"/>
            </a:endParaRPr>
          </a:p>
        </p:txBody>
      </p:sp>
      <p:graphicFrame>
        <p:nvGraphicFramePr>
          <p:cNvPr id="125" name="Google Shape;125;p17"/>
          <p:cNvGraphicFramePr/>
          <p:nvPr/>
        </p:nvGraphicFramePr>
        <p:xfrm>
          <a:off x="5576925" y="1280160"/>
          <a:ext cx="3000000" cy="3000000"/>
        </p:xfrm>
        <a:graphic>
          <a:graphicData uri="http://schemas.openxmlformats.org/drawingml/2006/table">
            <a:tbl>
              <a:tblPr>
                <a:noFill/>
                <a:tableStyleId>{098E6FDB-C45C-4149-B9C6-1854A757C397}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a:t>
                      </a:r>
                      <a:r>
                        <a:rPr lang="en" sz="800">
                          <a:solidFill>
                            <a:schemeClr val="dk1"/>
                          </a:solidFill>
                          <a:latin typeface="Poppins"/>
                          <a:ea typeface="Poppins"/>
                          <a:cs typeface="Poppins"/>
                          <a:sym typeface="Poppins"/>
                        </a:rPr>
                        <a:t>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26" name="Google Shape;126;p17"/>
          <p:cNvSpPr/>
          <p:nvPr/>
        </p:nvSpPr>
        <p:spPr>
          <a:xfrm>
            <a:off x="457650" y="4404525"/>
            <a:ext cx="6857700" cy="3034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17"/>
          <p:cNvSpPr txBox="1"/>
          <p:nvPr/>
        </p:nvSpPr>
        <p:spPr>
          <a:xfrm>
            <a:off x="2824650" y="4665000"/>
            <a:ext cx="4183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activity, students will be introduced to the idea that the weather report — on a smartphone, on a TV, or on a computer — helps people know when to get ready for a coming storm. You can help prepare your students for this aspect of the lesson by asking them — “What do you think the weather will be like tomorrow.” If you want to show them a weather report that’s appropriate for Kindergarten, we have included a link to a daily “weather report for kids” in the extensions for this lesson.</a:t>
            </a:r>
            <a:endParaRPr sz="1000">
              <a:solidFill>
                <a:schemeClr val="dk1"/>
              </a:solidFill>
              <a:latin typeface="Poppins"/>
              <a:ea typeface="Poppins"/>
              <a:cs typeface="Poppins"/>
              <a:sym typeface="Poppins"/>
            </a:endParaRPr>
          </a:p>
        </p:txBody>
      </p:sp>
      <p:pic>
        <p:nvPicPr>
          <p:cNvPr id="128" name="Google Shape;128;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29" name="Google Shape;129;p17"/>
          <p:cNvPicPr preferRelativeResize="0"/>
          <p:nvPr/>
        </p:nvPicPr>
        <p:blipFill>
          <a:blip r:embed="rId5">
            <a:alphaModFix/>
          </a:blip>
          <a:stretch>
            <a:fillRect/>
          </a:stretch>
        </p:blipFill>
        <p:spPr>
          <a:xfrm>
            <a:off x="685150" y="5222938"/>
            <a:ext cx="1876750" cy="1397984"/>
          </a:xfrm>
          <a:prstGeom prst="rect">
            <a:avLst/>
          </a:prstGeom>
          <a:noFill/>
          <a:ln>
            <a:noFill/>
          </a:ln>
          <a:effectLst>
            <a:outerShdw blurRad="57150" rotWithShape="0" algn="bl" dir="5400000" dist="19050">
              <a:srgbClr val="000000">
                <a:alpha val="50000"/>
              </a:srgbClr>
            </a:outerShdw>
          </a:effectLst>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76425"/>
            <a:ext cx="1738275" cy="986370"/>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can you get ready for a big storm?</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Severe Weather &amp; Preparation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learn that weather forecasts help us to prepare for different kinds of weather. Wind is a very important part of the weather. Sometimes the wind is just right for flying a kite, and sometimes there is way too much wind or not enough wind.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the wind is an important part of the weather when it comes to flying kites. Sometimes there is too much wind, like in a storm. Sometimes there isn't enough wind. But sometimes, the wind is just right.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can we find out how hard the wind is blowing?</a:t>
            </a:r>
            <a:endParaRPr sz="1000">
              <a:solidFill>
                <a:schemeClr val="dk1"/>
              </a:solidFill>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{098E6FDB-C45C-4149-B9C6-1854A757C397}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0" name="Google Shape;140;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1" name="Google Shape;141;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9"/>
          <p:cNvPicPr preferRelativeResize="0"/>
          <p:nvPr/>
        </p:nvPicPr>
        <p:blipFill>
          <a:blip r:embed="rId3">
            <a:alphaModFix/>
          </a:blip>
          <a:stretch>
            <a:fillRect/>
          </a:stretch>
        </p:blipFill>
        <p:spPr>
          <a:xfrm>
            <a:off x="5576925" y="1276425"/>
            <a:ext cx="1738275" cy="986370"/>
          </a:xfrm>
          <a:prstGeom prst="rect">
            <a:avLst/>
          </a:prstGeom>
          <a:noFill/>
          <a:ln>
            <a:noFill/>
          </a:ln>
        </p:spPr>
      </p:pic>
      <p:sp>
        <p:nvSpPr>
          <p:cNvPr id="147" name="Google Shape;147;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8" name="Google Shape;148;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9" name="Google Shape;149;p19"/>
          <p:cNvSpPr txBox="1"/>
          <p:nvPr/>
        </p:nvSpPr>
        <p:spPr>
          <a:xfrm>
            <a:off x="457200" y="1280150"/>
            <a:ext cx="4918800" cy="2511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Have you ever watched a 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Wind &amp; Storms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changes in the weather when a storm is coming.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Breeze Buddy, students make a simple tool that lets them see how windy it is.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build a tool called a breeze buddy that helps them observe the wind. This tool can be used to help them determine the strength of the wind, which is useful for determining when conditions are best for flying a kite.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by observing things like leaves and branches, we can see how strongly the wind is blowing. This can help us know when we can fly a kite.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Is wind all that you need to fly a kite?</a:t>
            </a:r>
            <a:endParaRPr sz="1000">
              <a:solidFill>
                <a:schemeClr val="dk1"/>
              </a:solidFill>
              <a:latin typeface="Poppins"/>
              <a:ea typeface="Poppins"/>
              <a:cs typeface="Poppins"/>
              <a:sym typeface="Poppins"/>
            </a:endParaRPr>
          </a:p>
        </p:txBody>
      </p:sp>
      <p:graphicFrame>
        <p:nvGraphicFramePr>
          <p:cNvPr id="150" name="Google Shape;150;p19"/>
          <p:cNvGraphicFramePr/>
          <p:nvPr/>
        </p:nvGraphicFramePr>
        <p:xfrm>
          <a:off x="5576925" y="1280160"/>
          <a:ext cx="3000000" cy="3000000"/>
        </p:xfrm>
        <a:graphic>
          <a:graphicData uri="http://schemas.openxmlformats.org/drawingml/2006/table">
            <a:tbl>
              <a:tblPr>
                <a:noFill/>
                <a:tableStyleId>{098E6FDB-C45C-4149-B9C6-1854A757C397}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1" name="Google Shape;151;p19"/>
          <p:cNvSpPr/>
          <p:nvPr/>
        </p:nvSpPr>
        <p:spPr>
          <a:xfrm>
            <a:off x="457650" y="4099725"/>
            <a:ext cx="6857700" cy="1602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19"/>
          <p:cNvSpPr txBox="1"/>
          <p:nvPr/>
        </p:nvSpPr>
        <p:spPr>
          <a:xfrm>
            <a:off x="2824650" y="4360200"/>
            <a:ext cx="4183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Prep your streamers before class. Cut two 2-foot streamers for each student.</a:t>
            </a:r>
            <a:endParaRPr sz="1000">
              <a:solidFill>
                <a:schemeClr val="dk1"/>
              </a:solidFill>
              <a:latin typeface="Poppins"/>
              <a:ea typeface="Poppins"/>
              <a:cs typeface="Poppins"/>
              <a:sym typeface="Poppins"/>
            </a:endParaRPr>
          </a:p>
        </p:txBody>
      </p:sp>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54" name="Google Shape;154;p19"/>
          <p:cNvPicPr preferRelativeResize="0"/>
          <p:nvPr/>
        </p:nvPicPr>
        <p:blipFill>
          <a:blip r:embed="rId5">
            <a:alphaModFix/>
          </a:blip>
          <a:stretch>
            <a:fillRect/>
          </a:stretch>
        </p:blipFill>
        <p:spPr>
          <a:xfrm>
            <a:off x="697175" y="4307600"/>
            <a:ext cx="1884326" cy="1111801"/>
          </a:xfrm>
          <a:prstGeom prst="rect">
            <a:avLst/>
          </a:prstGeom>
          <a:noFill/>
          <a:ln>
            <a:noFill/>
          </a:ln>
          <a:effectLst>
            <a:outerShdw blurRad="57150" rotWithShape="0" algn="bl" dir="5400000" dist="19050">
              <a:srgbClr val="000000">
                <a:alpha val="50000"/>
              </a:srgbClr>
            </a:outerShdw>
          </a:effectLst>
        </p:spPr>
      </p:pic>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5576925" y="1276425"/>
            <a:ext cx="1738275" cy="986370"/>
          </a:xfrm>
          <a:prstGeom prst="rect">
            <a:avLst/>
          </a:prstGeom>
          <a:noFill/>
          <a:ln>
            <a:noFill/>
          </a:ln>
        </p:spPr>
      </p:pic>
      <p:sp>
        <p:nvSpPr>
          <p:cNvPr id="161" name="Google Shape;161;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2" name="Google Shape;162;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3" name="Google Shape;163;p20"/>
          <p:cNvSpPr txBox="1"/>
          <p:nvPr/>
        </p:nvSpPr>
        <p:spPr>
          <a:xfrm>
            <a:off x="457200" y="1280150"/>
            <a:ext cx="4918800" cy="2511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many different kinds of weather are there?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Weather Conditions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and describe the weather, paying attention to the sun, the temperature, the wind, and precipitation.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Be a Weather Watcher, students observe and draw the weather around them.</a:t>
            </a:r>
            <a:endParaRPr sz="1000">
              <a:solidFill>
                <a:schemeClr val="dk1"/>
              </a:solidFill>
              <a:highlight>
                <a:schemeClr val="accent6"/>
              </a:highlight>
              <a:latin typeface="Poppins"/>
              <a:ea typeface="Poppins"/>
              <a:cs typeface="Poppins"/>
              <a:sym typeface="Poppins"/>
            </a:endParaRPr>
          </a:p>
        </p:txBody>
      </p:sp>
      <p:graphicFrame>
        <p:nvGraphicFramePr>
          <p:cNvPr id="164" name="Google Shape;164;p20"/>
          <p:cNvGraphicFramePr/>
          <p:nvPr/>
        </p:nvGraphicFramePr>
        <p:xfrm>
          <a:off x="5576925" y="1280160"/>
          <a:ext cx="3000000" cy="3000000"/>
        </p:xfrm>
        <a:graphic>
          <a:graphicData uri="http://schemas.openxmlformats.org/drawingml/2006/table">
            <a:tbl>
              <a:tblPr>
                <a:noFill/>
                <a:tableStyleId>{098E6FDB-C45C-4149-B9C6-1854A757C397}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5" name="Google Shape;165;p20"/>
          <p:cNvSpPr/>
          <p:nvPr/>
        </p:nvSpPr>
        <p:spPr>
          <a:xfrm>
            <a:off x="457650" y="3947325"/>
            <a:ext cx="6857700" cy="4198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0"/>
          <p:cNvSpPr txBox="1"/>
          <p:nvPr/>
        </p:nvSpPr>
        <p:spPr>
          <a:xfrm>
            <a:off x="2939600" y="4207800"/>
            <a:ext cx="40689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the weather is nice, take your students for a walk and let them draw while they are outside. If that’s not possible, you’ll need a window that lets them observe the weather while drawing.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When students are drawing, you may need to remind them to pay attention to the four aspects of the weather that are discussed in this lesson: what you see in the sky, the temperature, the wind, and rain/snow. We’ve included icons in the corner of the drawing sheet as a reminder.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Consider having students repeat this activity when the weather changes. Drawing gives them a tool that will help them pay attention to changes in the weather that they may otherwise overlook.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7" name="Google Shape;167;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8" name="Google Shape;168;p20"/>
          <p:cNvPicPr preferRelativeResize="0"/>
          <p:nvPr/>
        </p:nvPicPr>
        <p:blipFill>
          <a:blip r:embed="rId5">
            <a:alphaModFix/>
          </a:blip>
          <a:stretch>
            <a:fillRect/>
          </a:stretch>
        </p:blipFill>
        <p:spPr>
          <a:xfrm>
            <a:off x="712316" y="6421594"/>
            <a:ext cx="1864883" cy="1395481"/>
          </a:xfrm>
          <a:prstGeom prst="rect">
            <a:avLst/>
          </a:prstGeom>
          <a:noFill/>
          <a:ln>
            <a:noFill/>
          </a:ln>
          <a:effectLst>
            <a:outerShdw blurRad="57150" rotWithShape="0" algn="bl" dir="5400000" dist="19050">
              <a:srgbClr val="000000">
                <a:alpha val="50000"/>
              </a:srgbClr>
            </a:outerShdw>
          </a:effectLst>
        </p:spPr>
      </p:pic>
      <p:pic>
        <p:nvPicPr>
          <p:cNvPr id="169" name="Google Shape;169;p20"/>
          <p:cNvPicPr preferRelativeResize="0"/>
          <p:nvPr/>
        </p:nvPicPr>
        <p:blipFill>
          <a:blip r:embed="rId6">
            <a:alphaModFix/>
          </a:blip>
          <a:stretch>
            <a:fillRect/>
          </a:stretch>
        </p:blipFill>
        <p:spPr>
          <a:xfrm>
            <a:off x="712325" y="4207800"/>
            <a:ext cx="1864879" cy="1378657"/>
          </a:xfrm>
          <a:prstGeom prst="rect">
            <a:avLst/>
          </a:prstGeom>
          <a:noFill/>
          <a:ln>
            <a:noFill/>
          </a:ln>
          <a:effectLst>
            <a:outerShdw blurRad="57150" rotWithShape="0" algn="bl" dir="5400000" dist="19050">
              <a:srgbClr val="000000">
                <a:alpha val="50000"/>
              </a:srgbClr>
            </a:outerShdw>
          </a:effectLst>
        </p:spPr>
      </p:pic>
      <p:sp>
        <p:nvSpPr>
          <p:cNvPr id="170" name="Google Shape;170;p20"/>
          <p:cNvSpPr txBox="1"/>
          <p:nvPr/>
        </p:nvSpPr>
        <p:spPr>
          <a:xfrm>
            <a:off x="457650" y="8145525"/>
            <a:ext cx="3000000" cy="569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
        <p:nvSpPr>
          <p:cNvPr id="171" name="Google Shape;171;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1"/>
          <p:cNvPicPr preferRelativeResize="0"/>
          <p:nvPr/>
        </p:nvPicPr>
        <p:blipFill>
          <a:blip r:embed="rId3">
            <a:alphaModFix/>
          </a:blip>
          <a:stretch>
            <a:fillRect/>
          </a:stretch>
        </p:blipFill>
        <p:spPr>
          <a:xfrm>
            <a:off x="5576925" y="1276425"/>
            <a:ext cx="1738275" cy="986370"/>
          </a:xfrm>
          <a:prstGeom prst="rect">
            <a:avLst/>
          </a:prstGeom>
          <a:noFill/>
          <a:ln>
            <a:noFill/>
          </a:ln>
        </p:spPr>
      </p:pic>
      <p:sp>
        <p:nvSpPr>
          <p:cNvPr id="177" name="Google Shape;17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8" name="Google Shape;17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9" name="Google Shape;179;p21"/>
          <p:cNvSpPr txBox="1"/>
          <p:nvPr/>
        </p:nvSpPr>
        <p:spPr>
          <a:xfrm>
            <a:off x="457200" y="1280150"/>
            <a:ext cx="4918800" cy="2511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many different kinds of weather are there?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Weather Conditions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observe four aspects of the weather. Wind is one of the four aspects, and the other three aspects also have an impact on whether a given day is good for flying a kite.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fully describing the weather requires us to describe more than just the wind. And when we want to fly a kite, we have to know more than just how hard the wind is blowing!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What's the weather like where I live?</a:t>
            </a:r>
            <a:endParaRPr sz="1000">
              <a:solidFill>
                <a:schemeClr val="dk1"/>
              </a:solidFill>
              <a:latin typeface="Poppins"/>
              <a:ea typeface="Poppins"/>
              <a:cs typeface="Poppins"/>
              <a:sym typeface="Poppins"/>
            </a:endParaRPr>
          </a:p>
        </p:txBody>
      </p:sp>
      <p:graphicFrame>
        <p:nvGraphicFramePr>
          <p:cNvPr id="180" name="Google Shape;180;p21"/>
          <p:cNvGraphicFramePr/>
          <p:nvPr/>
        </p:nvGraphicFramePr>
        <p:xfrm>
          <a:off x="5576925" y="1280160"/>
          <a:ext cx="3000000" cy="3000000"/>
        </p:xfrm>
        <a:graphic>
          <a:graphicData uri="http://schemas.openxmlformats.org/drawingml/2006/table">
            <a:tbl>
              <a:tblPr>
                <a:noFill/>
                <a:tableStyleId>{098E6FDB-C45C-4149-B9C6-1854A757C397}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1" name="Google Shape;181;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Severe Weather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a:t>
            </a:r>
            <a:r>
              <a:rPr lang="en" sz="1000">
                <a:latin typeface="Poppins"/>
                <a:ea typeface="Poppins"/>
                <a:cs typeface="Poppins"/>
                <a:sym typeface="Poppins"/>
              </a:rPr>
              <a:t>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