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7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4c95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4c95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9821fa9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9821fa9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821fa9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821fa9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a2290494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a2290494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f513bc1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f513bc1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024c95ec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024c95ec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9821fa95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9821fa95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24c95ec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24c95ec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024c95ec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024c95ec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lldonestuff.com/inconsequential-dilemmas-funny-flow-cha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000" b="1" dirty="0"/>
              <a:t>Παρατηρήστε το μίσος: Δημιουργώντας έναν αλγόριθμο</a:t>
            </a:r>
            <a:endParaRPr sz="40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2BB0D4"/>
                </a:solidFill>
              </a:rPr>
              <a:t>Πράγματι οι άνθρωποί μου ασκούν ρητορική μίσους; &gt; Παραγωγή μέσων &gt; </a:t>
            </a:r>
            <a:r>
              <a:rPr lang="el-GR" b="1">
                <a:solidFill>
                  <a:srgbClr val="2BB0D4"/>
                </a:solidFill>
              </a:rPr>
              <a:t>Παρατηρήστε το μίσος: Δημιουργώντας έναν αλγόριθμο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>
            <a:off x="5494476" y="972713"/>
            <a:ext cx="2207952" cy="966492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7"/>
          <p:cNvSpPr/>
          <p:nvPr/>
        </p:nvSpPr>
        <p:spPr>
          <a:xfrm>
            <a:off x="5397864" y="2474063"/>
            <a:ext cx="2393375" cy="1114950"/>
          </a:xfrm>
          <a:prstGeom prst="flowChartDecision">
            <a:avLst/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37"/>
          <p:cNvCxnSpPr>
            <a:stCxn id="159" idx="3"/>
          </p:cNvCxnSpPr>
          <p:nvPr/>
        </p:nvCxnSpPr>
        <p:spPr>
          <a:xfrm rot="10800000" flipH="1">
            <a:off x="7791239" y="3024038"/>
            <a:ext cx="653700" cy="75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37"/>
          <p:cNvCxnSpPr>
            <a:stCxn id="159" idx="2"/>
          </p:cNvCxnSpPr>
          <p:nvPr/>
        </p:nvCxnSpPr>
        <p:spPr>
          <a:xfrm>
            <a:off x="6594551" y="3589013"/>
            <a:ext cx="0" cy="4497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37"/>
          <p:cNvSpPr txBox="1">
            <a:spLocks noGrp="1"/>
          </p:cNvSpPr>
          <p:nvPr>
            <p:ph type="title" idx="4294967295"/>
          </p:nvPr>
        </p:nvSpPr>
        <p:spPr>
          <a:xfrm>
            <a:off x="6658625" y="3589013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dirty="0">
                <a:solidFill>
                  <a:srgbClr val="5D7C8A"/>
                </a:solidFill>
              </a:rPr>
              <a:t>ΝΑΙ</a:t>
            </a:r>
            <a:endParaRPr sz="1400" b="1" dirty="0">
              <a:solidFill>
                <a:srgbClr val="5D7C8A"/>
              </a:solidFill>
            </a:endParaRPr>
          </a:p>
        </p:txBody>
      </p:sp>
      <p:sp>
        <p:nvSpPr>
          <p:cNvPr id="163" name="Google Shape;163;p37"/>
          <p:cNvSpPr txBox="1">
            <a:spLocks noGrp="1"/>
          </p:cNvSpPr>
          <p:nvPr>
            <p:ph type="title" idx="4294967295"/>
          </p:nvPr>
        </p:nvSpPr>
        <p:spPr>
          <a:xfrm>
            <a:off x="7777253" y="2657738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dirty="0">
                <a:solidFill>
                  <a:srgbClr val="5D7C8A"/>
                </a:solidFill>
              </a:rPr>
              <a:t>ΟΧΙ</a:t>
            </a:r>
            <a:endParaRPr sz="1400" b="1" dirty="0">
              <a:solidFill>
                <a:srgbClr val="5D7C8A"/>
              </a:solidFill>
            </a:endParaRPr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 idx="4294967295"/>
          </p:nvPr>
        </p:nvSpPr>
        <p:spPr>
          <a:xfrm>
            <a:off x="6034439" y="2605114"/>
            <a:ext cx="11835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dirty="0">
                <a:solidFill>
                  <a:srgbClr val="5D7C8A"/>
                </a:solidFill>
              </a:rPr>
              <a:t>Είναι αυτό ρητορική μίσους;</a:t>
            </a:r>
            <a:endParaRPr sz="1400" b="1" dirty="0">
              <a:solidFill>
                <a:srgbClr val="5D7C8A"/>
              </a:solidFill>
            </a:endParaRPr>
          </a:p>
        </p:txBody>
      </p:sp>
      <p:cxnSp>
        <p:nvCxnSpPr>
          <p:cNvPr id="165" name="Google Shape;165;p37"/>
          <p:cNvCxnSpPr>
            <a:stCxn id="158" idx="2"/>
            <a:endCxn id="159" idx="0"/>
          </p:cNvCxnSpPr>
          <p:nvPr/>
        </p:nvCxnSpPr>
        <p:spPr>
          <a:xfrm flipH="1">
            <a:off x="6594552" y="1939205"/>
            <a:ext cx="3900" cy="534858"/>
          </a:xfrm>
          <a:prstGeom prst="straightConnector1">
            <a:avLst/>
          </a:prstGeom>
          <a:noFill/>
          <a:ln w="28575" cap="flat" cmpd="sng">
            <a:solidFill>
              <a:srgbClr val="76B0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37"/>
          <p:cNvSpPr txBox="1">
            <a:spLocks noGrp="1"/>
          </p:cNvSpPr>
          <p:nvPr>
            <p:ph type="title" idx="4294967295"/>
          </p:nvPr>
        </p:nvSpPr>
        <p:spPr>
          <a:xfrm>
            <a:off x="5679851" y="1015430"/>
            <a:ext cx="18294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dirty="0">
                <a:solidFill>
                  <a:srgbClr val="76B042"/>
                </a:solidFill>
              </a:rPr>
              <a:t>Πηγαίνετε σπίτι σας, κανείς δεν σας θέλει...</a:t>
            </a:r>
            <a:endParaRPr sz="1400" b="1" dirty="0">
              <a:solidFill>
                <a:srgbClr val="76B04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/>
          <p:nvPr/>
        </p:nvSpPr>
        <p:spPr>
          <a:xfrm>
            <a:off x="792000" y="2436100"/>
            <a:ext cx="8040300" cy="215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"/>
          <p:cNvSpPr/>
          <p:nvPr/>
        </p:nvSpPr>
        <p:spPr>
          <a:xfrm>
            <a:off x="797900" y="841650"/>
            <a:ext cx="8040300" cy="1425300"/>
          </a:xfrm>
          <a:prstGeom prst="roundRect">
            <a:avLst>
              <a:gd name="adj" fmla="val 16667"/>
            </a:avLst>
          </a:prstGeom>
          <a:solidFill>
            <a:srgbClr val="2BB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495850" y="1101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BB0D4"/>
                </a:solidFill>
              </a:rPr>
              <a:t>Μια υπενθύμιση...</a:t>
            </a:r>
            <a:endParaRPr b="1" dirty="0">
              <a:solidFill>
                <a:srgbClr val="2BB0D4"/>
              </a:solidFill>
            </a:endParaRPr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910275" y="851950"/>
            <a:ext cx="8040300" cy="13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rgbClr val="FFFFFF"/>
                </a:solidFill>
              </a:rPr>
              <a:t>Αλγόριθμος</a:t>
            </a:r>
            <a:r>
              <a:rPr lang="el-GR" sz="1600" dirty="0">
                <a:solidFill>
                  <a:srgbClr val="FFFFFF"/>
                </a:solidFill>
              </a:rPr>
              <a:t>: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 sz="1600" dirty="0">
                <a:solidFill>
                  <a:srgbClr val="FFFFFF"/>
                </a:solidFill>
              </a:rPr>
              <a:t>μια διαδικασία ή ένα σύνολο κανόνων που πρέπει να ακολουθούνται σε υπολογισμούς ή άλλες λειτουργίες επίλυσης προβλημάτων, ιδίως από έναν υπολογιστή.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910275" y="2539150"/>
            <a:ext cx="7927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2400" dirty="0">
                <a:solidFill>
                  <a:srgbClr val="2BB0D4"/>
                </a:solidFill>
              </a:rPr>
              <a:t>Ρητορική μίσους στο διαδίκτυο</a:t>
            </a:r>
            <a:r>
              <a:rPr lang="el-GR" dirty="0">
                <a:solidFill>
                  <a:srgbClr val="2BB0D4"/>
                </a:solidFill>
              </a:rPr>
              <a:t>:</a:t>
            </a:r>
            <a:endParaRPr dirty="0">
              <a:solidFill>
                <a:srgbClr val="2BB0D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400" dirty="0"/>
              <a:t>κάθε μορφή διαδικτυακού περιεχομένου που στοχεύει ένα άτομο ή μια ομάδα ανθρώπων με βάση ένα βασικό χαρακτηριστικό τους, ιδίως όσον αφορά το φύλο ή την ταυτότητα φύλου, τη φυλετική ή εθνοτική καταγωγή, τον σεξουαλικό προσανατολισμό, τη θρησκεία ή τις πεποιθήσεις, την αναπηρία, με σκοπό την εξάπλωση του μίσους, την παρενόχληση, την απειλή και την άμεση ή έμμεση πρόκληση βίας κατά των συγκεκριμένων ατόμων ή μελών ομάδων εντός των κοινωνιών. 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2BB0D4"/>
                </a:solidFill>
              </a:rPr>
              <a:t>Κύρια χαρακτηριστικά ενός αλγορίθμου</a:t>
            </a:r>
            <a:endParaRPr sz="2400" b="1" dirty="0">
              <a:solidFill>
                <a:srgbClr val="2BB0D4"/>
              </a:solidFill>
            </a:endParaRPr>
          </a:p>
        </p:txBody>
      </p:sp>
      <p:sp>
        <p:nvSpPr>
          <p:cNvPr id="181" name="Google Shape;181;p39"/>
          <p:cNvSpPr/>
          <p:nvPr/>
        </p:nvSpPr>
        <p:spPr>
          <a:xfrm>
            <a:off x="805138" y="672895"/>
            <a:ext cx="2965680" cy="1114938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4135425" y="809287"/>
            <a:ext cx="42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Αρχή/Τέλος (Εισαγωγή/Εξαγωγή)</a:t>
            </a:r>
            <a:endParaRPr dirty="0"/>
          </a:p>
        </p:txBody>
      </p:sp>
      <p:sp>
        <p:nvSpPr>
          <p:cNvPr id="183" name="Google Shape;183;p39"/>
          <p:cNvSpPr/>
          <p:nvPr/>
        </p:nvSpPr>
        <p:spPr>
          <a:xfrm>
            <a:off x="884875" y="1906720"/>
            <a:ext cx="2806200" cy="118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DB8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title"/>
          </p:nvPr>
        </p:nvSpPr>
        <p:spPr>
          <a:xfrm>
            <a:off x="4135425" y="1999050"/>
            <a:ext cx="46789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Διαδικασία ή βήμα στις οδηγίες</a:t>
            </a:r>
            <a:endParaRPr dirty="0"/>
          </a:p>
        </p:txBody>
      </p:sp>
      <p:sp>
        <p:nvSpPr>
          <p:cNvPr id="185" name="Google Shape;185;p39"/>
          <p:cNvSpPr/>
          <p:nvPr/>
        </p:nvSpPr>
        <p:spPr>
          <a:xfrm>
            <a:off x="845088" y="3214795"/>
            <a:ext cx="2393375" cy="1114950"/>
          </a:xfrm>
          <a:prstGeom prst="flowChartDecision">
            <a:avLst/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39"/>
          <p:cNvCxnSpPr>
            <a:stCxn id="185" idx="3"/>
          </p:cNvCxnSpPr>
          <p:nvPr/>
        </p:nvCxnSpPr>
        <p:spPr>
          <a:xfrm rot="10800000" flipH="1">
            <a:off x="3238463" y="3764770"/>
            <a:ext cx="653700" cy="75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39"/>
          <p:cNvCxnSpPr>
            <a:stCxn id="185" idx="2"/>
          </p:cNvCxnSpPr>
          <p:nvPr/>
        </p:nvCxnSpPr>
        <p:spPr>
          <a:xfrm>
            <a:off x="2041775" y="4329745"/>
            <a:ext cx="0" cy="4497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4135425" y="3378232"/>
            <a:ext cx="50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Απόφαση ή ερώτηση</a:t>
            </a:r>
            <a:endParaRPr dirty="0"/>
          </a:p>
        </p:txBody>
      </p:sp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2001300" y="4253545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>
                <a:solidFill>
                  <a:srgbClr val="5D7C8A"/>
                </a:solidFill>
              </a:rPr>
              <a:t>ΝΑΙ</a:t>
            </a:r>
            <a:endParaRPr sz="1400" b="1">
              <a:solidFill>
                <a:srgbClr val="5D7C8A"/>
              </a:solidFill>
            </a:endParaRPr>
          </a:p>
        </p:txBody>
      </p:sp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3197525" y="3405970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>
                <a:solidFill>
                  <a:srgbClr val="5D7C8A"/>
                </a:solidFill>
              </a:rPr>
              <a:t>ΟΧΙ</a:t>
            </a:r>
            <a:endParaRPr sz="14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BB0D4"/>
                </a:solidFill>
              </a:rPr>
              <a:t>Παράδειγμα απλού αλγορίθμου</a:t>
            </a:r>
            <a:r>
              <a:rPr lang="en-GB" b="1" dirty="0">
                <a:solidFill>
                  <a:srgbClr val="2BB0D4"/>
                </a:solidFill>
              </a:rPr>
              <a:t/>
            </a:r>
            <a:br>
              <a:rPr lang="en-GB" b="1" dirty="0">
                <a:solidFill>
                  <a:srgbClr val="2BB0D4"/>
                </a:solidFill>
              </a:rPr>
            </a:br>
            <a:endParaRPr b="1" dirty="0">
              <a:solidFill>
                <a:srgbClr val="2BB0D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625" y="816525"/>
            <a:ext cx="7078150" cy="3857600"/>
            <a:chOff x="1344625" y="816525"/>
            <a:chExt cx="7078150" cy="3857600"/>
          </a:xfrm>
        </p:grpSpPr>
        <p:pic>
          <p:nvPicPr>
            <p:cNvPr id="5" name="Google Shape;195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4625" y="816525"/>
              <a:ext cx="7078150" cy="38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82019" y="816525"/>
              <a:ext cx="575368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36007" y="1803094"/>
              <a:ext cx="1067513" cy="32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7840" y="3022210"/>
              <a:ext cx="516290" cy="233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159" y="2982411"/>
              <a:ext cx="1436276" cy="385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85251" y="3007156"/>
              <a:ext cx="593955" cy="141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5252" y="3148548"/>
              <a:ext cx="652596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61386" y="3087189"/>
              <a:ext cx="229089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055" y="3094332"/>
              <a:ext cx="172102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92942" y="1772716"/>
            <a:ext cx="1202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ΖΩΓΡΑΦΙΣΕ ΜΙΑ ΕΙΚΟΝΑ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560" y="823559"/>
            <a:ext cx="7814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4000" b="1" dirty="0" smtClean="0">
                <a:latin typeface="Arial" panose="020B0604020202020204" pitchFamily="34" charset="0"/>
                <a:ea typeface="Blogger Sans Medium" panose="02000506030000020004" pitchFamily="2" charset="0"/>
                <a:cs typeface="Arial" panose="020B0604020202020204" pitchFamily="34" charset="0"/>
              </a:rPr>
              <a:t>ΠΩΣ ΝΑ ΠΑΙΞΕΙΣ PICTIONARY</a:t>
            </a:r>
            <a:endParaRPr lang="el" sz="4000" b="1" dirty="0">
              <a:latin typeface="Arial" panose="020B0604020202020204" pitchFamily="34" charset="0"/>
              <a:ea typeface="Blogger Sans Medium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915" y="3015176"/>
            <a:ext cx="773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Κερδίζεις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18" y="3022210"/>
            <a:ext cx="607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Ναι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7010" y="2852933"/>
            <a:ext cx="110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ΤΟ ΜΑΝΤΕΨΑΝ;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077" y="2880307"/>
            <a:ext cx="150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ΔΕΙΞΕ ΕΠΑΝΕΙΛΗΜΜΕΝΑ </a:t>
            </a:r>
          </a:p>
          <a:p>
            <a:pPr algn="ctr"/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ΤΗΝ ΙΔΙΑ ΕΙΚΟΝΑ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2451" y="3066629"/>
            <a:ext cx="389615" cy="20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4748" y="3029270"/>
            <a:ext cx="607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Όχι</a:t>
            </a:r>
            <a:endParaRPr lang="el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/>
        </p:nvSpPr>
        <p:spPr>
          <a:xfrm>
            <a:off x="1168600" y="4379759"/>
            <a:ext cx="66375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>
                <a:solidFill>
                  <a:srgbClr val="2BB0D4"/>
                </a:solidFill>
                <a:hlinkClick r:id="rId3"/>
              </a:rPr>
              <a:t>http://welldonestuff.com/inconsequential-dilemmas-funny-flow-charts</a:t>
            </a:r>
            <a:endParaRPr>
              <a:solidFill>
                <a:srgbClr val="2BB0D4"/>
              </a:solidFill>
            </a:endParaRPr>
          </a:p>
        </p:txBody>
      </p:sp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Παράδειγμα πιο περίπλοκου αλγορίθμου</a:t>
            </a:r>
            <a:r>
              <a:rPr lang="en-GB" b="1">
                <a:solidFill>
                  <a:srgbClr val="2BB0D4"/>
                </a:solidFill>
              </a:rPr>
              <a:t/>
            </a:r>
            <a:br>
              <a:rPr lang="en-GB" b="1">
                <a:solidFill>
                  <a:srgbClr val="2BB0D4"/>
                </a:solidFill>
              </a:rPr>
            </a:br>
            <a:endParaRPr b="1">
              <a:solidFill>
                <a:srgbClr val="2BB0D4"/>
              </a:solidFill>
            </a:endParaRPr>
          </a:p>
        </p:txBody>
      </p:sp>
      <p:pic>
        <p:nvPicPr>
          <p:cNvPr id="5" name="Google Shape;202;p4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0" y="764010"/>
            <a:ext cx="7038799" cy="3615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3716" y="1406769"/>
            <a:ext cx="2975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3200" b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ΜΟΥ ΕΠΕΣΕ ΤΟ ΦΑΓΗΤΟ ΣΤΟ ΠΑΤΩΜΑ</a:t>
            </a:r>
            <a:endParaRPr lang="el" sz="3200" b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851" y="1004806"/>
            <a:ext cx="15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1600" b="1" dirty="0"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Σε είδε κανείς;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3538" y="108627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4668" y="165777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893" y="199749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882" y="2314658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3035" y="2629326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464" y="2957897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6107" y="295365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810" y="362113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7107" y="3491078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760" y="3105416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9393" y="238043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4947" y="1674312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6077" y="108944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endParaRPr lang="el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9232" y="1660447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3279" y="199749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1493" y="2311483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4821" y="262615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3956" y="2947149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7496" y="295365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3955" y="361796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5305" y="1667524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3957" y="238361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0382" y="3102679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2146" y="3494253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endParaRPr lang="el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3526" y="1340963"/>
            <a:ext cx="5309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Κολλάει;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6090" y="1599753"/>
            <a:ext cx="53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Είναι μια ωμή μπριζόλα;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0195" y="1946323"/>
            <a:ext cx="623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Είναι δεινόσαυρος;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3001" y="2587308"/>
            <a:ext cx="7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Είσαι μεγαλόσαυρος;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2053" y="2590017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Η γάτα </a:t>
            </a:r>
            <a:endParaRPr lang="el" sz="5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το έγλειψε;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72291" y="3255975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Η γάτα σου είναι υγιής;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956" y="2266661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Είσαι </a:t>
            </a:r>
            <a:endParaRPr lang="el" sz="5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πούμα;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42200" y="1305191"/>
            <a:ext cx="765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Ήταν το αφεντικό/ο σύντροφος/ο γονιός;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10424" y="2042860"/>
            <a:ext cx="56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Ήταν ακριβό;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7947" y="2625978"/>
            <a:ext cx="804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Μπορείς να κόψεις το κομμάτι που ακούμπησε στο πάτωμα;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706" y="3148934"/>
            <a:ext cx="5651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Είναι μπέικον;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0171" y="3264137"/>
            <a:ext cx="41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Μην το φας.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04662" y="2941096"/>
            <a:ext cx="41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Μην το φας.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1936" y="3794500"/>
            <a:ext cx="416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>
                <a:latin typeface="Arial Rounded MT Bold" panose="020F0704030504030204" pitchFamily="34" charset="0"/>
              </a:rPr>
              <a:t>Μην το φας.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64529" y="3972052"/>
            <a:ext cx="4117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Φάε το</a:t>
            </a:r>
            <a:endParaRPr lang="el" sz="500" dirty="0">
              <a:latin typeface="Arial Rounded MT Bold" panose="020F07040305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1457" y="3330192"/>
            <a:ext cx="4117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Φάε το</a:t>
            </a:r>
            <a:endParaRPr lang="el" sz="500" dirty="0">
              <a:latin typeface="Arial Rounded MT Bold" panose="020F07040305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92976" y="3832971"/>
            <a:ext cx="400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Φάε το</a:t>
            </a:r>
            <a:endParaRPr lang="el" sz="5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4662" y="2041752"/>
            <a:ext cx="400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b="1" dirty="0" smtClean="0"/>
              <a:t>Φάε το</a:t>
            </a:r>
            <a:endParaRPr lang="el" sz="5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817864" y="3926206"/>
            <a:ext cx="46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Δική σου απόφαση.</a:t>
            </a:r>
            <a:endParaRPr lang="el" sz="500" dirty="0">
              <a:latin typeface="Arial Rounded MT Bold" panose="020F07040305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51801" y="3440700"/>
            <a:ext cx="472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latin typeface="Arial Rounded MT Bold" panose="020F0704030504030204" pitchFamily="34" charset="0"/>
              </a:rPr>
              <a:t>Δική σου απόφαση.</a:t>
            </a:r>
            <a:endParaRPr lang="el" sz="500" dirty="0">
              <a:latin typeface="Arial Rounded MT Bold" panose="020F07040305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19009" y="3295603"/>
            <a:ext cx="974223" cy="9742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8577" y="3510362"/>
            <a:ext cx="122742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l" sz="1600" b="1" dirty="0" smtClean="0">
                <a:solidFill>
                  <a:srgbClr val="2BB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Κονσέρβα </a:t>
            </a:r>
            <a:endParaRPr lang="el" sz="1600" b="1" dirty="0" smtClean="0">
              <a:solidFill>
                <a:srgbClr val="2BB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20"/>
              </a:lnSpc>
            </a:pPr>
            <a:r>
              <a:rPr lang="el" sz="1600" b="1" dirty="0" smtClean="0">
                <a:solidFill>
                  <a:srgbClr val="2BB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" sz="1600" b="1" dirty="0" smtClean="0">
                <a:solidFill>
                  <a:srgbClr val="2BB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τρώω;</a:t>
            </a:r>
            <a:endParaRPr lang="el" sz="1600" b="1" dirty="0">
              <a:solidFill>
                <a:srgbClr val="2BB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495850" y="141600"/>
            <a:ext cx="86481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Δείγματα δηλώσεων ρητορικής μίσους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1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Είστε εδώ, αλλά δεν μπορείτε καν να πείτε *%$@£!^! γλώσσα, προσπαθήστε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Γιατί δεν πας με τους δικούς σου;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~%$£*- Θα σε @$%£&amp; ανάποδα.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ΓΙΑΤΙ ΟΙ ΞΕΝΟΒΙΟΙ ΕΡΧΟΝΤΑΙ ΠΑΝΤΑ ΣΤΗ ΧΩΡΑ ΜΑΣ - %$£*&amp;@~£ ΝΑ ΠΑΤΕ ΑΠΟ ΕΚΕΙ ΠΟΥ' ΡΘΑΤΕ!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Εάν υπάρχει ΜΙΑ ΑΚΟΜΑ πράξη τρομοκρατίας προς τους ξένους, αυτή είναι οι κάτοικοι του Αλαράν να ξεκινήσουν να σκοτώνουν τους Ξενόβιους στον δρόμο! Όλους.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Αυτοί οι άνθρωποι είναι ΦΥΡΑ! Πυροβολήστε τους όλους εδώ και τώρα.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#NoOffence, αλλά οι ξενόβιοι δεν είναι άνθρωποι, είναι ζώα.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Εσείς οι γυναίκες είστε όλες πόρνες.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Το να ξυπνάς και να θυμάσαι ότι είσαι Ξενόβιος πρέπει να είναι *%$@£!^! κακή αρχή της ημέρας.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Οι γυναίκες αξίζουν ίσα δικαιώματα και μετά ξύπνησαν.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703950" y="1128775"/>
            <a:ext cx="83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000000"/>
                </a:solidFill>
              </a:rPr>
              <a:t>Δημιουργήστε </a:t>
            </a:r>
            <a:r>
              <a:rPr lang="el-GR" b="1">
                <a:solidFill>
                  <a:srgbClr val="2BB0D4"/>
                </a:solidFill>
              </a:rPr>
              <a:t>έναν αλγόριθμο</a:t>
            </a:r>
            <a:r>
              <a:rPr lang="el-GR">
                <a:solidFill>
                  <a:srgbClr val="000000"/>
                </a:solidFill>
              </a:rPr>
              <a:t> για να προσδιορίσετε τη ρητορική μίσους μέσα από μια σειρά δοκιμών. Ο σκοπός του αλγορίθμου είναι να προσδιορίσει αν μια δήλωση αποτελεί, ή όχι, ρητορική μίσους.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Για παράδειγμα: Η δήλωση περιλαμβάνει κακές λέξεις;</a:t>
            </a:r>
            <a:endParaRPr b="1">
              <a:solidFill>
                <a:srgbClr val="2BB0D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000000"/>
                </a:solidFill>
              </a:rPr>
              <a:t>Θα πρέπει να ελέγξετε επανειλημμένα τον αλγόριθμό σας με τα δείγματα δηλώσεων που παρέχονται για να βεβαιωθείτε ότι λειτουργεί.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>
                <a:solidFill>
                  <a:srgbClr val="000000"/>
                </a:solidFill>
              </a:rPr>
              <a:t>Μόλις ολοκληρώσετε και δοκιμάσετε τις δηλώσεις σας, θα υπάρχει ένα νέο, τελικό σύνολο που σας παρέχεται για να δείτε πόσο αποτελεσματικός είναι ο αλγόριθμός σας.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495850" y="141600"/>
            <a:ext cx="86481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Η πρόκλησή σας</a:t>
            </a:r>
            <a:endParaRPr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body" idx="1"/>
          </p:nvPr>
        </p:nvSpPr>
        <p:spPr>
          <a:xfrm>
            <a:off x="390925" y="1080600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Δεν υπάρχουν θέσεις εργασίας, δεν υπάρχουν προοπτικές, δεν υπάρχει ελπίδα %$£*&amp;@~£ #BlameXenovians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Ω, όμορφε Ξενόβιε, ανυπομονώ να αφαιρέσω το κεφάλι σου από το σώμα σου!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~%$£ εσείς, ~%$£ εκείνοι, ~%$£ όλοι.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Πιστεύω ότι οι Ξενόβιοι έχουν τόσο πολύ το δικαίωμα να είναι εδώ, όσο και οι άνθρωποι #onlyjoking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Πότε θα ξαναπάνε οι Ξενόβιοι στον σιχαμένο βράχο από το οποίο ήρθαν;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Αυτοί οι άνθρωποι είναι ΦΥΡΑ!       Όλους τώρα.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Όλοι οι Ξενόβιοι είναι %$£*&amp;@~£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Εσείς και το συνάφι σας είστε ένα μάτσο &amp;$!^*-&amp;$%@!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>
                <a:solidFill>
                  <a:schemeClr val="dk1"/>
                </a:solidFill>
              </a:rPr>
              <a:t>Οι Ξενόβιοι είναι σκυλιά! Να τι κάνω στα σκυλιά: </a:t>
            </a:r>
            <a:r>
              <a:rPr lang="el-GR" u="sng">
                <a:solidFill>
                  <a:srgbClr val="2BB0D4"/>
                </a:solidFill>
              </a:rPr>
              <a:t>burn-them-all.gif</a:t>
            </a:r>
            <a:endParaRPr u="sng">
              <a:solidFill>
                <a:srgbClr val="2BB0D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b="1">
                <a:solidFill>
                  <a:srgbClr val="2BB0D4"/>
                </a:solidFill>
              </a:rPr>
              <a:t>Meme</a:t>
            </a:r>
            <a:r>
              <a:rPr lang="el-GR">
                <a:solidFill>
                  <a:schemeClr val="dk1"/>
                </a:solidFill>
              </a:rPr>
              <a:t> - Ξενόβιος καλός μόνο νεκρός.</a:t>
            </a:r>
            <a:endParaRPr u="sng">
              <a:solidFill>
                <a:srgbClr val="3D85C6"/>
              </a:solidFill>
            </a:endParaRPr>
          </a:p>
        </p:txBody>
      </p:sp>
      <p:pic>
        <p:nvPicPr>
          <p:cNvPr id="221" name="Google Shape;2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800" y="1429425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70775" y="2550899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3019" y="2857901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666" y="2870632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012" y="2870632"/>
            <a:ext cx="284346" cy="2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4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rgbClr val="2BB0D4"/>
                </a:solidFill>
              </a:rPr>
              <a:t>Δείγματα δηλώσεων ρητορικής μίσους 2</a:t>
            </a:r>
            <a:endParaRPr sz="2800" b="1">
              <a:solidFill>
                <a:srgbClr val="2BB0D4"/>
              </a:solidFill>
            </a:endParaRPr>
          </a:p>
        </p:txBody>
      </p:sp>
      <p:pic>
        <p:nvPicPr>
          <p:cNvPr id="10" name="Google Shape;235;p48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7" y="3189329"/>
            <a:ext cx="1271493" cy="1274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648037" y="3204338"/>
            <a:ext cx="12714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13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ΞΕΝΟΒΙΟΣ ΚΑΛΟΣ</a:t>
            </a:r>
          </a:p>
          <a:p>
            <a:pPr algn="ctr"/>
            <a:endParaRPr lang="en-GB" sz="13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en-GB" sz="13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en-GB" sz="13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el" sz="13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el" sz="13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ΜΟΝΟ ΝΕΚΡΟΣ</a:t>
            </a:r>
            <a:endParaRPr lang="el" sz="13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5" name="Google Shape;235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6" name="Google Shape;23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669</Words>
  <Application>Microsoft Office PowerPoint</Application>
  <PresentationFormat>On-screen Show (16:9)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Blogger Sans Medium</vt:lpstr>
      <vt:lpstr>Impact</vt:lpstr>
      <vt:lpstr>Lato Heavy</vt:lpstr>
      <vt:lpstr>Times New Roman</vt:lpstr>
      <vt:lpstr>Simple Light</vt:lpstr>
      <vt:lpstr>Simple Light</vt:lpstr>
      <vt:lpstr>Simple Light</vt:lpstr>
      <vt:lpstr>Παρατηρήστε το μίσος: Δημιουργώντας έναν αλγόριθμο</vt:lpstr>
      <vt:lpstr>Μια υπενθύμιση...</vt:lpstr>
      <vt:lpstr>Κύρια χαρακτηριστικά ενός αλγορίθμου</vt:lpstr>
      <vt:lpstr>Παράδειγμα απλού αλγορίθμου </vt:lpstr>
      <vt:lpstr>Παράδειγμα πιο περίπλοκου αλγορίθμου </vt:lpstr>
      <vt:lpstr>Δείγματα δηλώσεων ρητορικής μίσους</vt:lpstr>
      <vt:lpstr>Η πρόκλησή σας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Παρατηρήστε το μίσος: Δημιουργώντας έναν αλγόριθμο</dc:title>
  <cp:lastModifiedBy>Adobe EUN</cp:lastModifiedBy>
  <cp:revision>2</cp:revision>
  <dcterms:modified xsi:type="dcterms:W3CDTF">2019-09-18T13:17:05Z</dcterms:modified>
</cp:coreProperties>
</file>