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1" r:id="rId1"/>
    <p:sldMasterId id="2147483682" r:id="rId2"/>
    <p:sldMasterId id="2147483683" r:id="rId3"/>
  </p:sldMasterIdLst>
  <p:notesMasterIdLst>
    <p:notesMasterId r:id="rId1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50" d="100"/>
          <a:sy n="150" d="100"/>
        </p:scale>
        <p:origin x="474" y="-1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5024c95ec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5024c95ec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49821fa95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49821fa95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49821fa95d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49821fa95d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4a22904945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4a22904945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49f513bc1f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49f513bc1f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5024c95ec0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5024c95ec0_0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49821fa95d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49821fa95d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5024c95ec0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5024c95ec0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5024c95ec0_0_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5024c95ec0_0_1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1" name="Google Shape;91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2" name="Google Shape;92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6" name="Google Shape;96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9" name="Google Shape;99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0" name="Google Shape;100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9" name="Google Shape;109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0" name="Google Shape;110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3" name="Google Shape;113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7" name="Google Shape;117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8" name="Google Shape;128;p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9" name="Google Shape;129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2" name="Google Shape;132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3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6" name="Google Shape;136;p3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7" name="Google Shape;137;p3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8" name="Google Shape;138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41" name="Google Shape;141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4" name="Google Shape;144;p3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54801" y="512500"/>
            <a:ext cx="388401" cy="331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8" name="Google Shape;58;p13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elldonestuff.com/inconsequential-dilemmas-funny-flow-charts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.png"/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.png"/><Relationship Id="rId11" Type="http://schemas.openxmlformats.org/officeDocument/2006/relationships/image" Target="../media/image20.png"/><Relationship Id="rId5" Type="http://schemas.openxmlformats.org/officeDocument/2006/relationships/image" Target="../media/image15.png"/><Relationship Id="rId10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37"/>
          <p:cNvPicPr preferRelativeResize="0"/>
          <p:nvPr/>
        </p:nvPicPr>
        <p:blipFill rotWithShape="1">
          <a:blip r:embed="rId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37"/>
          <p:cNvSpPr txBox="1">
            <a:spLocks noGrp="1"/>
          </p:cNvSpPr>
          <p:nvPr>
            <p:ph type="ctrTitle"/>
          </p:nvPr>
        </p:nvSpPr>
        <p:spPr>
          <a:xfrm>
            <a:off x="867775" y="1095600"/>
            <a:ext cx="4255200" cy="261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l-GR" sz="4000" b="1" dirty="0"/>
              <a:t>Παρατηρήστε το μίσος: Δημιουργώντας έναν αλγόριθμο</a:t>
            </a:r>
            <a:endParaRPr sz="4000" b="1" dirty="0"/>
          </a:p>
        </p:txBody>
      </p:sp>
      <p:sp>
        <p:nvSpPr>
          <p:cNvPr id="156" name="Google Shape;156;p37"/>
          <p:cNvSpPr txBox="1"/>
          <p:nvPr/>
        </p:nvSpPr>
        <p:spPr>
          <a:xfrm>
            <a:off x="988800" y="53850"/>
            <a:ext cx="8277000" cy="3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>
                <a:solidFill>
                  <a:srgbClr val="2BB0D4"/>
                </a:solidFill>
              </a:rPr>
              <a:t>Πράγματι οι άνθρωποί μου ασκούν ρητορική μίσους; &gt; Παραγωγή μέσων &gt; </a:t>
            </a:r>
            <a:r>
              <a:rPr lang="el-GR" b="1">
                <a:solidFill>
                  <a:srgbClr val="2BB0D4"/>
                </a:solidFill>
              </a:rPr>
              <a:t>Παρατηρήστε το μίσος: Δημιουργώντας έναν αλγόριθμο</a:t>
            </a:r>
            <a:endParaRPr b="1">
              <a:solidFill>
                <a:srgbClr val="2BB0D4"/>
              </a:solidFill>
            </a:endParaRPr>
          </a:p>
        </p:txBody>
      </p:sp>
      <p:pic>
        <p:nvPicPr>
          <p:cNvPr id="157" name="Google Shape;157;p3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0800" y="53850"/>
            <a:ext cx="450498" cy="384652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37"/>
          <p:cNvSpPr/>
          <p:nvPr/>
        </p:nvSpPr>
        <p:spPr>
          <a:xfrm>
            <a:off x="5494476" y="972713"/>
            <a:ext cx="2207952" cy="966492"/>
          </a:xfrm>
          <a:prstGeom prst="flowChartTerminator">
            <a:avLst/>
          </a:prstGeom>
          <a:solidFill>
            <a:srgbClr val="FFFFFF"/>
          </a:solidFill>
          <a:ln w="28575" cap="flat" cmpd="sng">
            <a:solidFill>
              <a:srgbClr val="76B04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37"/>
          <p:cNvSpPr/>
          <p:nvPr/>
        </p:nvSpPr>
        <p:spPr>
          <a:xfrm>
            <a:off x="5397864" y="2474063"/>
            <a:ext cx="2393375" cy="1114950"/>
          </a:xfrm>
          <a:prstGeom prst="flowChartDecision">
            <a:avLst/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60" name="Google Shape;160;p37"/>
          <p:cNvCxnSpPr>
            <a:stCxn id="159" idx="3"/>
          </p:cNvCxnSpPr>
          <p:nvPr/>
        </p:nvCxnSpPr>
        <p:spPr>
          <a:xfrm rot="10800000" flipH="1">
            <a:off x="7791239" y="3024038"/>
            <a:ext cx="653700" cy="7500"/>
          </a:xfrm>
          <a:prstGeom prst="straightConnector1">
            <a:avLst/>
          </a:prstGeom>
          <a:noFill/>
          <a:ln w="28575" cap="flat" cmpd="sng">
            <a:solidFill>
              <a:srgbClr val="5D7C8A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61" name="Google Shape;161;p37"/>
          <p:cNvCxnSpPr>
            <a:stCxn id="159" idx="2"/>
          </p:cNvCxnSpPr>
          <p:nvPr/>
        </p:nvCxnSpPr>
        <p:spPr>
          <a:xfrm>
            <a:off x="6594551" y="3589013"/>
            <a:ext cx="0" cy="449700"/>
          </a:xfrm>
          <a:prstGeom prst="straightConnector1">
            <a:avLst/>
          </a:prstGeom>
          <a:noFill/>
          <a:ln w="28575" cap="flat" cmpd="sng">
            <a:solidFill>
              <a:srgbClr val="5D7C8A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62" name="Google Shape;162;p37"/>
          <p:cNvSpPr txBox="1">
            <a:spLocks noGrp="1"/>
          </p:cNvSpPr>
          <p:nvPr>
            <p:ph type="title" idx="4294967295"/>
          </p:nvPr>
        </p:nvSpPr>
        <p:spPr>
          <a:xfrm>
            <a:off x="6658625" y="3589013"/>
            <a:ext cx="573300" cy="36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400" b="1" dirty="0">
                <a:solidFill>
                  <a:srgbClr val="5D7C8A"/>
                </a:solidFill>
              </a:rPr>
              <a:t>ΝΑΙ</a:t>
            </a:r>
            <a:endParaRPr sz="1400" b="1" dirty="0">
              <a:solidFill>
                <a:srgbClr val="5D7C8A"/>
              </a:solidFill>
            </a:endParaRPr>
          </a:p>
        </p:txBody>
      </p:sp>
      <p:sp>
        <p:nvSpPr>
          <p:cNvPr id="163" name="Google Shape;163;p37"/>
          <p:cNvSpPr txBox="1">
            <a:spLocks noGrp="1"/>
          </p:cNvSpPr>
          <p:nvPr>
            <p:ph type="title" idx="4294967295"/>
          </p:nvPr>
        </p:nvSpPr>
        <p:spPr>
          <a:xfrm>
            <a:off x="7777253" y="2657738"/>
            <a:ext cx="573300" cy="36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400" b="1" dirty="0">
                <a:solidFill>
                  <a:srgbClr val="5D7C8A"/>
                </a:solidFill>
              </a:rPr>
              <a:t>ΟΧΙ</a:t>
            </a:r>
            <a:endParaRPr sz="1400" b="1" dirty="0">
              <a:solidFill>
                <a:srgbClr val="5D7C8A"/>
              </a:solidFill>
            </a:endParaRPr>
          </a:p>
        </p:txBody>
      </p:sp>
      <p:sp>
        <p:nvSpPr>
          <p:cNvPr id="164" name="Google Shape;164;p37"/>
          <p:cNvSpPr txBox="1">
            <a:spLocks noGrp="1"/>
          </p:cNvSpPr>
          <p:nvPr>
            <p:ph type="title" idx="4294967295"/>
          </p:nvPr>
        </p:nvSpPr>
        <p:spPr>
          <a:xfrm>
            <a:off x="6034439" y="2605114"/>
            <a:ext cx="1183500" cy="36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400" b="1" dirty="0">
                <a:solidFill>
                  <a:srgbClr val="5D7C8A"/>
                </a:solidFill>
              </a:rPr>
              <a:t>Είναι αυτό ρητορική μίσους;</a:t>
            </a:r>
            <a:endParaRPr sz="1400" b="1" dirty="0">
              <a:solidFill>
                <a:srgbClr val="5D7C8A"/>
              </a:solidFill>
            </a:endParaRPr>
          </a:p>
        </p:txBody>
      </p:sp>
      <p:cxnSp>
        <p:nvCxnSpPr>
          <p:cNvPr id="165" name="Google Shape;165;p37"/>
          <p:cNvCxnSpPr>
            <a:stCxn id="158" idx="2"/>
            <a:endCxn id="159" idx="0"/>
          </p:cNvCxnSpPr>
          <p:nvPr/>
        </p:nvCxnSpPr>
        <p:spPr>
          <a:xfrm flipH="1">
            <a:off x="6594552" y="1939205"/>
            <a:ext cx="3900" cy="534858"/>
          </a:xfrm>
          <a:prstGeom prst="straightConnector1">
            <a:avLst/>
          </a:prstGeom>
          <a:noFill/>
          <a:ln w="28575" cap="flat" cmpd="sng">
            <a:solidFill>
              <a:srgbClr val="76B04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66" name="Google Shape;166;p37"/>
          <p:cNvSpPr txBox="1">
            <a:spLocks noGrp="1"/>
          </p:cNvSpPr>
          <p:nvPr>
            <p:ph type="title" idx="4294967295"/>
          </p:nvPr>
        </p:nvSpPr>
        <p:spPr>
          <a:xfrm>
            <a:off x="5679851" y="1015430"/>
            <a:ext cx="1829400" cy="36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400" b="1" dirty="0">
                <a:solidFill>
                  <a:srgbClr val="76B042"/>
                </a:solidFill>
              </a:rPr>
              <a:t>Πηγαίνετε σπίτι σας, κανείς δεν σας θέλει...</a:t>
            </a:r>
            <a:endParaRPr sz="1400" b="1" dirty="0">
              <a:solidFill>
                <a:srgbClr val="76B04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8"/>
          <p:cNvSpPr/>
          <p:nvPr/>
        </p:nvSpPr>
        <p:spPr>
          <a:xfrm>
            <a:off x="792000" y="2436100"/>
            <a:ext cx="8040300" cy="21576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ap="flat" cmpd="sng">
            <a:solidFill>
              <a:srgbClr val="2BB0D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38"/>
          <p:cNvSpPr/>
          <p:nvPr/>
        </p:nvSpPr>
        <p:spPr>
          <a:xfrm>
            <a:off x="797900" y="841650"/>
            <a:ext cx="8040300" cy="1425300"/>
          </a:xfrm>
          <a:prstGeom prst="roundRect">
            <a:avLst>
              <a:gd name="adj" fmla="val 16667"/>
            </a:avLst>
          </a:prstGeom>
          <a:solidFill>
            <a:srgbClr val="2BB0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38"/>
          <p:cNvSpPr txBox="1">
            <a:spLocks noGrp="1"/>
          </p:cNvSpPr>
          <p:nvPr>
            <p:ph type="title"/>
          </p:nvPr>
        </p:nvSpPr>
        <p:spPr>
          <a:xfrm>
            <a:off x="495850" y="110100"/>
            <a:ext cx="8648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b="1" dirty="0">
                <a:solidFill>
                  <a:srgbClr val="2BB0D4"/>
                </a:solidFill>
              </a:rPr>
              <a:t>Μια υπενθύμιση...</a:t>
            </a:r>
            <a:endParaRPr b="1" dirty="0">
              <a:solidFill>
                <a:srgbClr val="2BB0D4"/>
              </a:solidFill>
            </a:endParaRPr>
          </a:p>
        </p:txBody>
      </p:sp>
      <p:sp>
        <p:nvSpPr>
          <p:cNvPr id="174" name="Google Shape;174;p38"/>
          <p:cNvSpPr txBox="1">
            <a:spLocks noGrp="1"/>
          </p:cNvSpPr>
          <p:nvPr>
            <p:ph type="body" idx="1"/>
          </p:nvPr>
        </p:nvSpPr>
        <p:spPr>
          <a:xfrm>
            <a:off x="910275" y="851950"/>
            <a:ext cx="8040300" cy="13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000" dirty="0">
                <a:solidFill>
                  <a:srgbClr val="FFFFFF"/>
                </a:solidFill>
              </a:rPr>
              <a:t>Αλγόριθμος</a:t>
            </a:r>
            <a:r>
              <a:rPr lang="el-GR" sz="1600" dirty="0">
                <a:solidFill>
                  <a:srgbClr val="FFFFFF"/>
                </a:solidFill>
              </a:rPr>
              <a:t>:</a:t>
            </a:r>
            <a:endParaRPr sz="1600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l-GR" sz="1600" dirty="0">
                <a:solidFill>
                  <a:srgbClr val="FFFFFF"/>
                </a:solidFill>
              </a:rPr>
              <a:t>μια διαδικασία ή ένα σύνολο κανόνων που πρέπει να ακολουθούνται σε υπολογισμούς ή άλλες λειτουργίες επίλυσης προβλημάτων, ιδίως από έναν υπολογιστή.</a:t>
            </a:r>
            <a:endParaRPr sz="1600" dirty="0">
              <a:solidFill>
                <a:srgbClr val="FFFFFF"/>
              </a:solidFill>
            </a:endParaRPr>
          </a:p>
        </p:txBody>
      </p:sp>
      <p:sp>
        <p:nvSpPr>
          <p:cNvPr id="175" name="Google Shape;175;p38"/>
          <p:cNvSpPr txBox="1">
            <a:spLocks noGrp="1"/>
          </p:cNvSpPr>
          <p:nvPr>
            <p:ph type="body" idx="1"/>
          </p:nvPr>
        </p:nvSpPr>
        <p:spPr>
          <a:xfrm>
            <a:off x="910275" y="2539150"/>
            <a:ext cx="7927800" cy="1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l-GR" sz="2400" dirty="0">
                <a:solidFill>
                  <a:srgbClr val="2BB0D4"/>
                </a:solidFill>
              </a:rPr>
              <a:t>Ρητορική μίσους στο διαδίκτυο</a:t>
            </a:r>
            <a:r>
              <a:rPr lang="el-GR" dirty="0">
                <a:solidFill>
                  <a:srgbClr val="2BB0D4"/>
                </a:solidFill>
              </a:rPr>
              <a:t>:</a:t>
            </a:r>
            <a:endParaRPr dirty="0">
              <a:solidFill>
                <a:srgbClr val="2BB0D4"/>
              </a:solidFill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l-GR" sz="1400" dirty="0"/>
              <a:t>κάθε μορφή διαδικτυακού περιεχομένου που στοχεύει ένα άτομο ή μια ομάδα ανθρώπων με βάση ένα βασικό χαρακτηριστικό τους, ιδίως όσον αφορά το φύλο ή την ταυτότητα φύλου, τη φυλετική ή εθνοτική καταγωγή, τον σεξουαλικό προσανατολισμό, τη θρησκεία ή τις πεποιθήσεις, την αναπηρία, με σκοπό την εξάπλωση του μίσους, την παρενόχληση, την απειλή και την άμεση ή έμμεση πρόκληση βίας κατά των συγκεκριμένων ατόμων ή μελών ομάδων εντός των κοινωνιών. </a:t>
            </a:r>
            <a:endParaRPr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9"/>
          <p:cNvSpPr txBox="1">
            <a:spLocks noGrp="1"/>
          </p:cNvSpPr>
          <p:nvPr>
            <p:ph type="title"/>
          </p:nvPr>
        </p:nvSpPr>
        <p:spPr>
          <a:xfrm>
            <a:off x="488450" y="110100"/>
            <a:ext cx="8655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b="1" dirty="0">
                <a:solidFill>
                  <a:srgbClr val="2BB0D4"/>
                </a:solidFill>
              </a:rPr>
              <a:t>Κύρια χαρακτηριστικά ενός αλγορίθμου</a:t>
            </a:r>
            <a:endParaRPr sz="2400" b="1" dirty="0">
              <a:solidFill>
                <a:srgbClr val="2BB0D4"/>
              </a:solidFill>
            </a:endParaRPr>
          </a:p>
        </p:txBody>
      </p:sp>
      <p:sp>
        <p:nvSpPr>
          <p:cNvPr id="181" name="Google Shape;181;p39"/>
          <p:cNvSpPr/>
          <p:nvPr/>
        </p:nvSpPr>
        <p:spPr>
          <a:xfrm>
            <a:off x="805138" y="672895"/>
            <a:ext cx="2965680" cy="1114938"/>
          </a:xfrm>
          <a:prstGeom prst="flowChartTerminator">
            <a:avLst/>
          </a:prstGeom>
          <a:solidFill>
            <a:srgbClr val="FFFFFF"/>
          </a:solidFill>
          <a:ln w="28575" cap="flat" cmpd="sng">
            <a:solidFill>
              <a:srgbClr val="76B04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39"/>
          <p:cNvSpPr txBox="1">
            <a:spLocks noGrp="1"/>
          </p:cNvSpPr>
          <p:nvPr>
            <p:ph type="title"/>
          </p:nvPr>
        </p:nvSpPr>
        <p:spPr>
          <a:xfrm>
            <a:off x="4135425" y="809287"/>
            <a:ext cx="4291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dirty="0"/>
              <a:t>Αρχή/Τέλος (Εισαγωγή/Εξαγωγή)</a:t>
            </a:r>
            <a:endParaRPr dirty="0"/>
          </a:p>
        </p:txBody>
      </p:sp>
      <p:sp>
        <p:nvSpPr>
          <p:cNvPr id="183" name="Google Shape;183;p39"/>
          <p:cNvSpPr/>
          <p:nvPr/>
        </p:nvSpPr>
        <p:spPr>
          <a:xfrm>
            <a:off x="884875" y="1906720"/>
            <a:ext cx="2806200" cy="1189200"/>
          </a:xfrm>
          <a:prstGeom prst="rect">
            <a:avLst/>
          </a:prstGeom>
          <a:solidFill>
            <a:srgbClr val="FFFFFF"/>
          </a:solidFill>
          <a:ln w="28575" cap="flat" cmpd="sng">
            <a:solidFill>
              <a:srgbClr val="FDB81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39"/>
          <p:cNvSpPr txBox="1">
            <a:spLocks noGrp="1"/>
          </p:cNvSpPr>
          <p:nvPr>
            <p:ph type="title"/>
          </p:nvPr>
        </p:nvSpPr>
        <p:spPr>
          <a:xfrm>
            <a:off x="4135425" y="1999050"/>
            <a:ext cx="467896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dirty="0"/>
              <a:t>Διαδικασία ή βήμα στις οδηγίες</a:t>
            </a:r>
            <a:endParaRPr dirty="0"/>
          </a:p>
        </p:txBody>
      </p:sp>
      <p:sp>
        <p:nvSpPr>
          <p:cNvPr id="185" name="Google Shape;185;p39"/>
          <p:cNvSpPr/>
          <p:nvPr/>
        </p:nvSpPr>
        <p:spPr>
          <a:xfrm>
            <a:off x="845088" y="3214795"/>
            <a:ext cx="2393375" cy="1114950"/>
          </a:xfrm>
          <a:prstGeom prst="flowChartDecision">
            <a:avLst/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86" name="Google Shape;186;p39"/>
          <p:cNvCxnSpPr>
            <a:stCxn id="185" idx="3"/>
          </p:cNvCxnSpPr>
          <p:nvPr/>
        </p:nvCxnSpPr>
        <p:spPr>
          <a:xfrm rot="10800000" flipH="1">
            <a:off x="3238463" y="3764770"/>
            <a:ext cx="653700" cy="7500"/>
          </a:xfrm>
          <a:prstGeom prst="straightConnector1">
            <a:avLst/>
          </a:prstGeom>
          <a:noFill/>
          <a:ln w="28575" cap="flat" cmpd="sng">
            <a:solidFill>
              <a:srgbClr val="5D7C8A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87" name="Google Shape;187;p39"/>
          <p:cNvCxnSpPr>
            <a:stCxn id="185" idx="2"/>
          </p:cNvCxnSpPr>
          <p:nvPr/>
        </p:nvCxnSpPr>
        <p:spPr>
          <a:xfrm>
            <a:off x="2041775" y="4329745"/>
            <a:ext cx="0" cy="449700"/>
          </a:xfrm>
          <a:prstGeom prst="straightConnector1">
            <a:avLst/>
          </a:prstGeom>
          <a:noFill/>
          <a:ln w="28575" cap="flat" cmpd="sng">
            <a:solidFill>
              <a:srgbClr val="5D7C8A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88" name="Google Shape;188;p39"/>
          <p:cNvSpPr txBox="1">
            <a:spLocks noGrp="1"/>
          </p:cNvSpPr>
          <p:nvPr>
            <p:ph type="title"/>
          </p:nvPr>
        </p:nvSpPr>
        <p:spPr>
          <a:xfrm>
            <a:off x="4135425" y="3378232"/>
            <a:ext cx="5037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dirty="0"/>
              <a:t>Απόφαση ή ερώτηση</a:t>
            </a:r>
            <a:endParaRPr dirty="0"/>
          </a:p>
        </p:txBody>
      </p:sp>
      <p:sp>
        <p:nvSpPr>
          <p:cNvPr id="189" name="Google Shape;189;p39"/>
          <p:cNvSpPr txBox="1">
            <a:spLocks noGrp="1"/>
          </p:cNvSpPr>
          <p:nvPr>
            <p:ph type="title"/>
          </p:nvPr>
        </p:nvSpPr>
        <p:spPr>
          <a:xfrm>
            <a:off x="2001300" y="4253545"/>
            <a:ext cx="573300" cy="36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400" b="1">
                <a:solidFill>
                  <a:srgbClr val="5D7C8A"/>
                </a:solidFill>
              </a:rPr>
              <a:t>ΝΑΙ</a:t>
            </a:r>
            <a:endParaRPr sz="1400" b="1">
              <a:solidFill>
                <a:srgbClr val="5D7C8A"/>
              </a:solidFill>
            </a:endParaRPr>
          </a:p>
        </p:txBody>
      </p:sp>
      <p:sp>
        <p:nvSpPr>
          <p:cNvPr id="190" name="Google Shape;190;p39"/>
          <p:cNvSpPr txBox="1">
            <a:spLocks noGrp="1"/>
          </p:cNvSpPr>
          <p:nvPr>
            <p:ph type="title"/>
          </p:nvPr>
        </p:nvSpPr>
        <p:spPr>
          <a:xfrm>
            <a:off x="3197525" y="3405970"/>
            <a:ext cx="573300" cy="36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400" b="1">
                <a:solidFill>
                  <a:srgbClr val="5D7C8A"/>
                </a:solidFill>
              </a:rPr>
              <a:t>ΟΧΙ</a:t>
            </a:r>
            <a:endParaRPr sz="1400" b="1">
              <a:solidFill>
                <a:srgbClr val="5D7C8A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0"/>
          <p:cNvSpPr txBox="1">
            <a:spLocks noGrp="1"/>
          </p:cNvSpPr>
          <p:nvPr>
            <p:ph type="title"/>
          </p:nvPr>
        </p:nvSpPr>
        <p:spPr>
          <a:xfrm>
            <a:off x="488450" y="110100"/>
            <a:ext cx="8655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b="1" dirty="0">
                <a:solidFill>
                  <a:srgbClr val="2BB0D4"/>
                </a:solidFill>
              </a:rPr>
              <a:t>Παράδειγμα απλού αλγορίθμου</a:t>
            </a:r>
            <a:r>
              <a:rPr lang="en-GB" b="1" dirty="0">
                <a:solidFill>
                  <a:srgbClr val="2BB0D4"/>
                </a:solidFill>
              </a:rPr>
              <a:t/>
            </a:r>
            <a:br>
              <a:rPr lang="en-GB" b="1" dirty="0">
                <a:solidFill>
                  <a:srgbClr val="2BB0D4"/>
                </a:solidFill>
              </a:rPr>
            </a:br>
            <a:endParaRPr b="1" dirty="0">
              <a:solidFill>
                <a:srgbClr val="2BB0D4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344625" y="816525"/>
            <a:ext cx="7078150" cy="3857600"/>
            <a:chOff x="1344625" y="816525"/>
            <a:chExt cx="7078150" cy="3857600"/>
          </a:xfrm>
        </p:grpSpPr>
        <p:pic>
          <p:nvPicPr>
            <p:cNvPr id="5" name="Google Shape;195;p4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344625" y="816525"/>
              <a:ext cx="7078150" cy="3857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Rectangle 5"/>
            <p:cNvSpPr/>
            <p:nvPr/>
          </p:nvSpPr>
          <p:spPr>
            <a:xfrm>
              <a:off x="2082019" y="816525"/>
              <a:ext cx="5753686" cy="7078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"/>
            </a:p>
          </p:txBody>
        </p:sp>
        <p:sp>
          <p:nvSpPr>
            <p:cNvPr id="7" name="Rectangle 6"/>
            <p:cNvSpPr/>
            <p:nvPr/>
          </p:nvSpPr>
          <p:spPr>
            <a:xfrm>
              <a:off x="4236007" y="1803094"/>
              <a:ext cx="1067513" cy="3295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"/>
            </a:p>
          </p:txBody>
        </p:sp>
        <p:sp>
          <p:nvSpPr>
            <p:cNvPr id="8" name="Rectangle 7"/>
            <p:cNvSpPr/>
            <p:nvPr/>
          </p:nvSpPr>
          <p:spPr>
            <a:xfrm>
              <a:off x="2627840" y="3022210"/>
              <a:ext cx="516290" cy="23371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"/>
            </a:p>
          </p:txBody>
        </p:sp>
        <p:sp>
          <p:nvSpPr>
            <p:cNvPr id="9" name="Rectangle 8"/>
            <p:cNvSpPr/>
            <p:nvPr/>
          </p:nvSpPr>
          <p:spPr>
            <a:xfrm>
              <a:off x="6192159" y="2982411"/>
              <a:ext cx="1436276" cy="38596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4485251" y="3007156"/>
              <a:ext cx="593955" cy="14139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485252" y="3148548"/>
              <a:ext cx="652596" cy="1314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661386" y="3087189"/>
              <a:ext cx="229089" cy="1314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5650055" y="3094332"/>
              <a:ext cx="172102" cy="1314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4192942" y="1772716"/>
            <a:ext cx="120278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" sz="1100" dirty="0" smtClean="0">
                <a:latin typeface="Blogger Sans Medium" panose="02000506030000020004" pitchFamily="2" charset="0"/>
                <a:ea typeface="Blogger Sans Medium" panose="02000506030000020004" pitchFamily="2" charset="0"/>
              </a:rPr>
              <a:t>ΖΩΓΡΑΦΙΣΕ ΜΙΑ ΕΙΚΟΝΑ</a:t>
            </a:r>
            <a:endParaRPr lang="el" sz="1100" dirty="0">
              <a:latin typeface="Blogger Sans Medium" panose="02000506030000020004" pitchFamily="2" charset="0"/>
              <a:ea typeface="Blogger Sans Medium" panose="02000506030000020004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51560" y="823559"/>
            <a:ext cx="78146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" sz="4000" b="1" dirty="0" smtClean="0">
                <a:latin typeface="Arial" panose="020B0604020202020204" pitchFamily="34" charset="0"/>
                <a:ea typeface="Blogger Sans Medium" panose="02000506030000020004" pitchFamily="2" charset="0"/>
                <a:cs typeface="Arial" panose="020B0604020202020204" pitchFamily="34" charset="0"/>
              </a:rPr>
              <a:t>ΠΩΣ ΝΑ ΠΑΙΞΕΙΣ PICTIONARY</a:t>
            </a:r>
            <a:endParaRPr lang="el" sz="4000" b="1" dirty="0">
              <a:latin typeface="Arial" panose="020B0604020202020204" pitchFamily="34" charset="0"/>
              <a:ea typeface="Blogger Sans Medium" panose="02000506030000020004" pitchFamily="2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75915" y="3015176"/>
            <a:ext cx="7737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" sz="1100" dirty="0" smtClean="0">
                <a:latin typeface="Blogger Sans Medium" panose="02000506030000020004" pitchFamily="2" charset="0"/>
                <a:ea typeface="Blogger Sans Medium" panose="02000506030000020004" pitchFamily="2" charset="0"/>
              </a:rPr>
              <a:t>Κερδίζεις</a:t>
            </a:r>
            <a:endParaRPr lang="el" sz="1100" dirty="0">
              <a:latin typeface="Blogger Sans Medium" panose="02000506030000020004" pitchFamily="2" charset="0"/>
              <a:ea typeface="Blogger Sans Medium" panose="02000506030000020004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63818" y="3022210"/>
            <a:ext cx="6072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" sz="1100" dirty="0" smtClean="0">
                <a:latin typeface="Blogger Sans Medium" panose="02000506030000020004" pitchFamily="2" charset="0"/>
                <a:ea typeface="Blogger Sans Medium" panose="02000506030000020004" pitchFamily="2" charset="0"/>
              </a:rPr>
              <a:t>Ναι</a:t>
            </a:r>
            <a:endParaRPr lang="el" sz="1100" dirty="0">
              <a:latin typeface="Blogger Sans Medium" panose="02000506030000020004" pitchFamily="2" charset="0"/>
              <a:ea typeface="Blogger Sans Medium" panose="02000506030000020004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37010" y="2852933"/>
            <a:ext cx="11092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1100" dirty="0" smtClean="0">
                <a:latin typeface="Blogger Sans Medium" panose="02000506030000020004" pitchFamily="2" charset="0"/>
                <a:ea typeface="Blogger Sans Medium" panose="02000506030000020004" pitchFamily="2" charset="0"/>
              </a:rPr>
              <a:t>ΤΟ ΜΑΝΤΕΨΑΝ;</a:t>
            </a:r>
            <a:endParaRPr lang="el" sz="1100" dirty="0">
              <a:latin typeface="Blogger Sans Medium" panose="02000506030000020004" pitchFamily="2" charset="0"/>
              <a:ea typeface="Blogger Sans Medium" panose="02000506030000020004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159077" y="2880307"/>
            <a:ext cx="15024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1100" dirty="0" smtClean="0">
                <a:latin typeface="Blogger Sans Medium" panose="02000506030000020004" pitchFamily="2" charset="0"/>
                <a:ea typeface="Blogger Sans Medium" panose="02000506030000020004" pitchFamily="2" charset="0"/>
              </a:rPr>
              <a:t>ΔΕΙΞΕ ΕΠΑΝΕΙΛΗΜΜΕΝΑ </a:t>
            </a:r>
          </a:p>
          <a:p>
            <a:pPr algn="ctr"/>
            <a:r>
              <a:rPr lang="el" sz="1100" dirty="0" smtClean="0">
                <a:latin typeface="Blogger Sans Medium" panose="02000506030000020004" pitchFamily="2" charset="0"/>
                <a:ea typeface="Blogger Sans Medium" panose="02000506030000020004" pitchFamily="2" charset="0"/>
              </a:rPr>
              <a:t>ΤΗΝ ΙΔΙΑ ΕΙΚΟΝΑ</a:t>
            </a:r>
            <a:endParaRPr lang="el" sz="1100" dirty="0">
              <a:latin typeface="Blogger Sans Medium" panose="02000506030000020004" pitchFamily="2" charset="0"/>
              <a:ea typeface="Blogger Sans Medium" panose="02000506030000020004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502451" y="3066629"/>
            <a:ext cx="389615" cy="2084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504748" y="3029270"/>
            <a:ext cx="6072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" sz="1100" dirty="0" smtClean="0">
                <a:latin typeface="Blogger Sans Medium" panose="02000506030000020004" pitchFamily="2" charset="0"/>
                <a:ea typeface="Blogger Sans Medium" panose="02000506030000020004" pitchFamily="2" charset="0"/>
              </a:rPr>
              <a:t>Όχι</a:t>
            </a:r>
            <a:endParaRPr lang="el" sz="1100" dirty="0">
              <a:latin typeface="Blogger Sans Medium" panose="02000506030000020004" pitchFamily="2" charset="0"/>
              <a:ea typeface="Blogger Sans Medium" panose="02000506030000020004" pitchFamily="2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41"/>
          <p:cNvSpPr txBox="1"/>
          <p:nvPr/>
        </p:nvSpPr>
        <p:spPr>
          <a:xfrm>
            <a:off x="1168600" y="4379759"/>
            <a:ext cx="6637500" cy="2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u="sng">
                <a:solidFill>
                  <a:srgbClr val="2BB0D4"/>
                </a:solidFill>
                <a:hlinkClick r:id="rId3"/>
              </a:rPr>
              <a:t>http://welldonestuff.com/inconsequential-dilemmas-funny-flow-charts</a:t>
            </a:r>
            <a:endParaRPr>
              <a:solidFill>
                <a:srgbClr val="2BB0D4"/>
              </a:solidFill>
            </a:endParaRPr>
          </a:p>
        </p:txBody>
      </p:sp>
      <p:sp>
        <p:nvSpPr>
          <p:cNvPr id="203" name="Google Shape;203;p41"/>
          <p:cNvSpPr txBox="1">
            <a:spLocks noGrp="1"/>
          </p:cNvSpPr>
          <p:nvPr>
            <p:ph type="title"/>
          </p:nvPr>
        </p:nvSpPr>
        <p:spPr>
          <a:xfrm>
            <a:off x="488450" y="110100"/>
            <a:ext cx="8655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b="1">
                <a:solidFill>
                  <a:srgbClr val="2BB0D4"/>
                </a:solidFill>
              </a:rPr>
              <a:t>Παράδειγμα πιο περίπλοκου αλγορίθμου</a:t>
            </a:r>
            <a:r>
              <a:rPr lang="en-GB" b="1">
                <a:solidFill>
                  <a:srgbClr val="2BB0D4"/>
                </a:solidFill>
              </a:rPr>
              <a:t/>
            </a:r>
            <a:br>
              <a:rPr lang="en-GB" b="1">
                <a:solidFill>
                  <a:srgbClr val="2BB0D4"/>
                </a:solidFill>
              </a:rPr>
            </a:br>
            <a:endParaRPr b="1">
              <a:solidFill>
                <a:srgbClr val="2BB0D4"/>
              </a:solidFill>
            </a:endParaRPr>
          </a:p>
        </p:txBody>
      </p:sp>
      <p:pic>
        <p:nvPicPr>
          <p:cNvPr id="5" name="Google Shape;202;p41"/>
          <p:cNvPicPr preferRelativeResize="0"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600" y="764010"/>
            <a:ext cx="7038799" cy="361548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1603716" y="1406769"/>
            <a:ext cx="29753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" sz="3200" b="1" dirty="0" smtClean="0">
                <a:latin typeface="Lato Heavy" panose="020F0502020204030203" pitchFamily="34" charset="0"/>
                <a:ea typeface="Lato Heavy" panose="020F0502020204030203" pitchFamily="34" charset="0"/>
                <a:cs typeface="Lato Heavy" panose="020F0502020204030203" pitchFamily="34" charset="0"/>
              </a:rPr>
              <a:t>ΜΟΥ ΕΠΕΣΕ ΤΟ ΦΑΓΗΤΟ ΣΤΟ ΠΑΤΩΜΑ</a:t>
            </a:r>
            <a:endParaRPr lang="el" sz="3200" b="1" dirty="0">
              <a:latin typeface="Lato Heavy" panose="020F0502020204030203" pitchFamily="34" charset="0"/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43851" y="1004806"/>
            <a:ext cx="15455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1600" b="1" dirty="0">
                <a:latin typeface="Times New Roman" panose="02020603050405020304" pitchFamily="18" charset="0"/>
                <a:ea typeface="Lato Heavy" panose="020F0502020204030203" pitchFamily="34" charset="0"/>
                <a:cs typeface="Times New Roman" panose="02020603050405020304" pitchFamily="18" charset="0"/>
              </a:rPr>
              <a:t>Σε είδε κανείς;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43538" y="1086270"/>
            <a:ext cx="3286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ΟΧΙ</a:t>
            </a:r>
            <a:endParaRPr lang="el" sz="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04668" y="1657770"/>
            <a:ext cx="3286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ΝΑΙ</a:t>
            </a:r>
            <a:endParaRPr lang="el" sz="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61893" y="1997495"/>
            <a:ext cx="3286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ΝΑΙ</a:t>
            </a:r>
            <a:endParaRPr lang="el" sz="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72882" y="2314658"/>
            <a:ext cx="3286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ΝΑΙ</a:t>
            </a:r>
            <a:endParaRPr lang="el" sz="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213035" y="2629326"/>
            <a:ext cx="3286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ΝΑΙ</a:t>
            </a:r>
            <a:endParaRPr lang="el" sz="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16464" y="2957897"/>
            <a:ext cx="3286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ΝΑΙ</a:t>
            </a:r>
            <a:endParaRPr lang="el" sz="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306107" y="2953650"/>
            <a:ext cx="3286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ΝΑΙ</a:t>
            </a:r>
            <a:endParaRPr lang="el" sz="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55810" y="3621135"/>
            <a:ext cx="3286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ΝΑΙ</a:t>
            </a:r>
            <a:endParaRPr lang="el" sz="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27107" y="3491078"/>
            <a:ext cx="3286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ΝΑΙ</a:t>
            </a:r>
            <a:endParaRPr lang="el" sz="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568760" y="3105416"/>
            <a:ext cx="3286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ΝΑΙ</a:t>
            </a:r>
            <a:endParaRPr lang="el" sz="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489393" y="2380431"/>
            <a:ext cx="3286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ΝΑΙ</a:t>
            </a:r>
            <a:endParaRPr lang="el" sz="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494947" y="1674312"/>
            <a:ext cx="3286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ΝΑΙ</a:t>
            </a:r>
            <a:endParaRPr lang="el" sz="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656077" y="1089445"/>
            <a:ext cx="3286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ΝΑΙ</a:t>
            </a:r>
            <a:endParaRPr lang="el" sz="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279232" y="1660447"/>
            <a:ext cx="3286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ΟΧΙ</a:t>
            </a:r>
            <a:endParaRPr lang="el" sz="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933279" y="1997495"/>
            <a:ext cx="3286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ΟΧΙ</a:t>
            </a:r>
            <a:endParaRPr lang="el" sz="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601493" y="2311483"/>
            <a:ext cx="3286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ΟΧΙ</a:t>
            </a:r>
            <a:endParaRPr lang="el" sz="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544821" y="2626151"/>
            <a:ext cx="3286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ΟΧΙ</a:t>
            </a:r>
            <a:endParaRPr lang="el" sz="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883956" y="2947149"/>
            <a:ext cx="3286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ΟΧΙ</a:t>
            </a:r>
            <a:endParaRPr lang="el" sz="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977496" y="2953650"/>
            <a:ext cx="3286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ΟΧΙ</a:t>
            </a:r>
            <a:endParaRPr lang="el" sz="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883955" y="3617960"/>
            <a:ext cx="3286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ΟΧΙ</a:t>
            </a:r>
            <a:endParaRPr lang="el" sz="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825305" y="1667524"/>
            <a:ext cx="3286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ΟΧΙ</a:t>
            </a:r>
            <a:endParaRPr lang="el" sz="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163957" y="2383611"/>
            <a:ext cx="3286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ΟΧΙ</a:t>
            </a:r>
            <a:endParaRPr lang="el" sz="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820382" y="3102679"/>
            <a:ext cx="3286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ΟΧΙ</a:t>
            </a:r>
            <a:endParaRPr lang="el" sz="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992146" y="3494253"/>
            <a:ext cx="32861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ΟΧΙ</a:t>
            </a:r>
            <a:endParaRPr lang="el" sz="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343526" y="1340963"/>
            <a:ext cx="530904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dirty="0">
                <a:latin typeface="Arial Rounded MT Bold" panose="020F0704030504030204" pitchFamily="34" charset="0"/>
              </a:rPr>
              <a:t>Κολλάει;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006090" y="1599753"/>
            <a:ext cx="5309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dirty="0">
                <a:latin typeface="Arial Rounded MT Bold" panose="020F0704030504030204" pitchFamily="34" charset="0"/>
              </a:rPr>
              <a:t>Είναι μια ωμή μπριζόλα;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300195" y="1946323"/>
            <a:ext cx="62399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dirty="0">
                <a:latin typeface="Arial Rounded MT Bold" panose="020F0704030504030204" pitchFamily="34" charset="0"/>
              </a:rPr>
              <a:t>Είναι δεινόσαυρος;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953001" y="2587308"/>
            <a:ext cx="711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dirty="0">
                <a:latin typeface="Arial Rounded MT Bold" panose="020F0704030504030204" pitchFamily="34" charset="0"/>
              </a:rPr>
              <a:t>Είσαι μεγαλόσαυρος;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612053" y="2590017"/>
            <a:ext cx="6286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dirty="0">
                <a:latin typeface="Arial Rounded MT Bold" panose="020F0704030504030204" pitchFamily="34" charset="0"/>
              </a:rPr>
              <a:t>Η γάτα </a:t>
            </a:r>
            <a:endParaRPr lang="el" sz="500" dirty="0" smtClean="0">
              <a:latin typeface="Arial Rounded MT Bold" panose="020F0704030504030204" pitchFamily="34" charset="0"/>
            </a:endParaRPr>
          </a:p>
          <a:p>
            <a:pPr algn="ctr"/>
            <a:r>
              <a:rPr lang="el" sz="500" dirty="0" smtClean="0">
                <a:latin typeface="Arial Rounded MT Bold" panose="020F0704030504030204" pitchFamily="34" charset="0"/>
              </a:rPr>
              <a:t>το έγλειψε;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572291" y="3255975"/>
            <a:ext cx="6286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dirty="0">
                <a:latin typeface="Arial Rounded MT Bold" panose="020F0704030504030204" pitchFamily="34" charset="0"/>
              </a:rPr>
              <a:t>Η γάτα σου είναι υγιής;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234956" y="2266661"/>
            <a:ext cx="6286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dirty="0">
                <a:latin typeface="Arial Rounded MT Bold" panose="020F0704030504030204" pitchFamily="34" charset="0"/>
              </a:rPr>
              <a:t>Είσαι </a:t>
            </a:r>
            <a:endParaRPr lang="el" sz="500" dirty="0" smtClean="0">
              <a:latin typeface="Arial Rounded MT Bold" panose="020F0704030504030204" pitchFamily="34" charset="0"/>
            </a:endParaRPr>
          </a:p>
          <a:p>
            <a:pPr algn="ctr"/>
            <a:r>
              <a:rPr lang="el" sz="500" dirty="0" smtClean="0">
                <a:latin typeface="Arial Rounded MT Bold" panose="020F0704030504030204" pitchFamily="34" charset="0"/>
              </a:rPr>
              <a:t>πούμα;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442200" y="1305191"/>
            <a:ext cx="7651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dirty="0">
                <a:latin typeface="Arial Rounded MT Bold" panose="020F0704030504030204" pitchFamily="34" charset="0"/>
              </a:rPr>
              <a:t>Ήταν το αφεντικό/ο σύντροφος/ο γονιός;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210424" y="2042860"/>
            <a:ext cx="5651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dirty="0">
                <a:latin typeface="Arial Rounded MT Bold" panose="020F0704030504030204" pitchFamily="34" charset="0"/>
              </a:rPr>
              <a:t>Ήταν ακριβό;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67947" y="2625978"/>
            <a:ext cx="80450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dirty="0">
                <a:latin typeface="Arial Rounded MT Bold" panose="020F0704030504030204" pitchFamily="34" charset="0"/>
              </a:rPr>
              <a:t>Μπορείς να κόψεις το κομμάτι που ακούμπησε στο πάτωμα;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047706" y="3148934"/>
            <a:ext cx="565151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dirty="0">
                <a:latin typeface="Arial Rounded MT Bold" panose="020F0704030504030204" pitchFamily="34" charset="0"/>
              </a:rPr>
              <a:t>Είναι μπέικον;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940171" y="3264137"/>
            <a:ext cx="4117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dirty="0">
                <a:latin typeface="Arial Rounded MT Bold" panose="020F0704030504030204" pitchFamily="34" charset="0"/>
              </a:rPr>
              <a:t>Μην το φας.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504662" y="2941096"/>
            <a:ext cx="4117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dirty="0">
                <a:latin typeface="Arial Rounded MT Bold" panose="020F0704030504030204" pitchFamily="34" charset="0"/>
              </a:rPr>
              <a:t>Μην το φας.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951936" y="3794500"/>
            <a:ext cx="4160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dirty="0">
                <a:latin typeface="Arial Rounded MT Bold" panose="020F0704030504030204" pitchFamily="34" charset="0"/>
              </a:rPr>
              <a:t>Μην το φας.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264529" y="3972052"/>
            <a:ext cx="41176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dirty="0" smtClean="0">
                <a:latin typeface="Arial Rounded MT Bold" panose="020F0704030504030204" pitchFamily="34" charset="0"/>
              </a:rPr>
              <a:t>Φάε το</a:t>
            </a:r>
            <a:endParaRPr lang="el" sz="500" dirty="0">
              <a:latin typeface="Arial Rounded MT Bold" panose="020F070403050403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171457" y="3330192"/>
            <a:ext cx="411765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dirty="0" smtClean="0">
                <a:latin typeface="Arial Rounded MT Bold" panose="020F0704030504030204" pitchFamily="34" charset="0"/>
              </a:rPr>
              <a:t>Φάε το</a:t>
            </a:r>
            <a:endParaRPr lang="el" sz="500" dirty="0">
              <a:latin typeface="Arial Rounded MT Bold" panose="020F070403050403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292976" y="3832971"/>
            <a:ext cx="40005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dirty="0" smtClean="0">
                <a:latin typeface="Arial Rounded MT Bold" panose="020F0704030504030204" pitchFamily="34" charset="0"/>
              </a:rPr>
              <a:t>Φάε το</a:t>
            </a:r>
            <a:endParaRPr lang="el" sz="500" dirty="0">
              <a:latin typeface="Arial Rounded MT Bold" panose="020F0704030504030204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784662" y="2041752"/>
            <a:ext cx="40005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b="1" dirty="0" smtClean="0"/>
              <a:t>Φάε το</a:t>
            </a:r>
            <a:endParaRPr lang="el" sz="500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5817864" y="3926206"/>
            <a:ext cx="4607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dirty="0" smtClean="0">
                <a:latin typeface="Arial Rounded MT Bold" panose="020F0704030504030204" pitchFamily="34" charset="0"/>
              </a:rPr>
              <a:t>Δική σου απόφαση.</a:t>
            </a:r>
            <a:endParaRPr lang="el" sz="500" dirty="0">
              <a:latin typeface="Arial Rounded MT Bold" panose="020F070403050403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751801" y="3440700"/>
            <a:ext cx="4722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00" dirty="0" smtClean="0">
                <a:latin typeface="Arial Rounded MT Bold" panose="020F0704030504030204" pitchFamily="34" charset="0"/>
              </a:rPr>
              <a:t>Δική σου απόφαση.</a:t>
            </a:r>
            <a:endParaRPr lang="el" sz="500" dirty="0">
              <a:latin typeface="Arial Rounded MT Bold" panose="020F0704030504030204" pitchFamily="34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2519009" y="3295603"/>
            <a:ext cx="974223" cy="97422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378577" y="3510362"/>
            <a:ext cx="1227421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720"/>
              </a:lnSpc>
            </a:pPr>
            <a:r>
              <a:rPr lang="el" sz="1600" b="1" dirty="0" smtClean="0">
                <a:solidFill>
                  <a:srgbClr val="2BB0D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Κονσέρβα </a:t>
            </a:r>
            <a:endParaRPr lang="el" sz="1600" b="1" dirty="0" smtClean="0">
              <a:solidFill>
                <a:srgbClr val="2BB0D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720"/>
              </a:lnSpc>
            </a:pPr>
            <a:r>
              <a:rPr lang="el" sz="1600" b="1" dirty="0" smtClean="0">
                <a:solidFill>
                  <a:srgbClr val="2BB0D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</a:t>
            </a:r>
            <a:r>
              <a:rPr lang="el" sz="1600" b="1" dirty="0" smtClean="0">
                <a:solidFill>
                  <a:srgbClr val="2BB0D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τρώω;</a:t>
            </a:r>
            <a:endParaRPr lang="el" sz="1600" b="1" dirty="0">
              <a:solidFill>
                <a:srgbClr val="2BB0D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42"/>
          <p:cNvSpPr txBox="1">
            <a:spLocks noGrp="1"/>
          </p:cNvSpPr>
          <p:nvPr>
            <p:ph type="title"/>
          </p:nvPr>
        </p:nvSpPr>
        <p:spPr>
          <a:xfrm>
            <a:off x="495850" y="141600"/>
            <a:ext cx="8648100" cy="70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b="1">
                <a:solidFill>
                  <a:srgbClr val="2BB0D4"/>
                </a:solidFill>
              </a:rPr>
              <a:t>Δείγματα δηλώσεων ρητορικής μίσους</a:t>
            </a:r>
            <a:endParaRPr b="1">
              <a:solidFill>
                <a:srgbClr val="2BB0D4"/>
              </a:solidFill>
            </a:endParaRPr>
          </a:p>
        </p:txBody>
      </p:sp>
      <p:sp>
        <p:nvSpPr>
          <p:cNvPr id="209" name="Google Shape;209;p42"/>
          <p:cNvSpPr txBox="1">
            <a:spLocks noGrp="1"/>
          </p:cNvSpPr>
          <p:nvPr>
            <p:ph type="body" idx="1"/>
          </p:nvPr>
        </p:nvSpPr>
        <p:spPr>
          <a:xfrm>
            <a:off x="623400" y="81942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l-GR">
                <a:solidFill>
                  <a:schemeClr val="dk1"/>
                </a:solidFill>
              </a:rPr>
              <a:t>Είστε εδώ, αλλά δεν μπορείτε καν να πείτε *%$@£!^! γλώσσα, προσπαθήστε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l-GR">
                <a:solidFill>
                  <a:schemeClr val="dk1"/>
                </a:solidFill>
              </a:rPr>
              <a:t>Γιατί δεν πας με τους δικούς σου;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l-GR">
                <a:solidFill>
                  <a:schemeClr val="dk1"/>
                </a:solidFill>
              </a:rPr>
              <a:t>~%$£*- Θα σε @$%£&amp; ανάποδα.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l-GR">
                <a:solidFill>
                  <a:schemeClr val="dk1"/>
                </a:solidFill>
              </a:rPr>
              <a:t>ΓΙΑΤΙ ΟΙ ΞΕΝΟΒΙΟΙ ΕΡΧΟΝΤΑΙ ΠΑΝΤΑ ΣΤΗ ΧΩΡΑ ΜΑΣ - %$£*&amp;@~£ ΝΑ ΠΑΤΕ ΑΠΟ ΕΚΕΙ ΠΟΥ' ΡΘΑΤΕ!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l-GR">
                <a:solidFill>
                  <a:schemeClr val="dk1"/>
                </a:solidFill>
              </a:rPr>
              <a:t>Εάν υπάρχει ΜΙΑ ΑΚΟΜΑ πράξη τρομοκρατίας προς τους ξένους, αυτή είναι οι κάτοικοι του Αλαράν να ξεκινήσουν να σκοτώνουν τους Ξενόβιους στον δρόμο! Όλους.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l-GR">
                <a:solidFill>
                  <a:schemeClr val="dk1"/>
                </a:solidFill>
              </a:rPr>
              <a:t>Αυτοί οι άνθρωποι είναι ΦΥΡΑ! Πυροβολήστε τους όλους εδώ και τώρα.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l-GR">
                <a:solidFill>
                  <a:schemeClr val="dk1"/>
                </a:solidFill>
              </a:rPr>
              <a:t>#NoOffence, αλλά οι ξενόβιοι δεν είναι άνθρωποι, είναι ζώα.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l-GR">
                <a:solidFill>
                  <a:schemeClr val="dk1"/>
                </a:solidFill>
              </a:rPr>
              <a:t>Εσείς οι γυναίκες είστε όλες πόρνες.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l-GR">
                <a:solidFill>
                  <a:schemeClr val="dk1"/>
                </a:solidFill>
              </a:rPr>
              <a:t>Το να ξυπνάς και να θυμάσαι ότι είσαι Ξενόβιος πρέπει να είναι *%$@£!^! κακή αρχή της ημέρας.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l-GR">
                <a:solidFill>
                  <a:schemeClr val="dk1"/>
                </a:solidFill>
              </a:rPr>
              <a:t>Οι γυναίκες αξίζουν ίσα δικαιώματα και μετά ξύπνησαν.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43"/>
          <p:cNvSpPr txBox="1">
            <a:spLocks noGrp="1"/>
          </p:cNvSpPr>
          <p:nvPr>
            <p:ph type="body" idx="1"/>
          </p:nvPr>
        </p:nvSpPr>
        <p:spPr>
          <a:xfrm>
            <a:off x="703950" y="1128775"/>
            <a:ext cx="83028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>
                <a:solidFill>
                  <a:srgbClr val="000000"/>
                </a:solidFill>
              </a:rPr>
              <a:t>Δημιουργήστε </a:t>
            </a:r>
            <a:r>
              <a:rPr lang="el-GR" b="1">
                <a:solidFill>
                  <a:srgbClr val="2BB0D4"/>
                </a:solidFill>
              </a:rPr>
              <a:t>έναν αλγόριθμο</a:t>
            </a:r>
            <a:r>
              <a:rPr lang="el-GR">
                <a:solidFill>
                  <a:srgbClr val="000000"/>
                </a:solidFill>
              </a:rPr>
              <a:t> για να προσδιορίσετε τη ρητορική μίσους μέσα από μια σειρά δοκιμών. Ο σκοπός του αλγορίθμου είναι να προσδιορίσει αν μια δήλωση αποτελεί, ή όχι, ρητορική μίσους. 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l-GR" b="1">
                <a:solidFill>
                  <a:srgbClr val="2BB0D4"/>
                </a:solidFill>
              </a:rPr>
              <a:t>Για παράδειγμα: Η δήλωση περιλαμβάνει κακές λέξεις;</a:t>
            </a:r>
            <a:endParaRPr b="1">
              <a:solidFill>
                <a:srgbClr val="2BB0D4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l-GR">
                <a:solidFill>
                  <a:srgbClr val="000000"/>
                </a:solidFill>
              </a:rPr>
              <a:t>Θα πρέπει να ελέγξετε επανειλημμένα τον αλγόριθμό σας με τα δείγματα δηλώσεων που παρέχονται για να βεβαιωθείτε ότι λειτουργεί.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l-GR">
                <a:solidFill>
                  <a:srgbClr val="000000"/>
                </a:solidFill>
              </a:rPr>
              <a:t>Μόλις ολοκληρώσετε και δοκιμάσετε τις δηλώσεις σας, θα υπάρχει ένα νέο, τελικό σύνολο που σας παρέχεται για να δείτε πόσο αποτελεσματικός είναι ο αλγόριθμός σας.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15" name="Google Shape;215;p43"/>
          <p:cNvSpPr txBox="1">
            <a:spLocks noGrp="1"/>
          </p:cNvSpPr>
          <p:nvPr>
            <p:ph type="title"/>
          </p:nvPr>
        </p:nvSpPr>
        <p:spPr>
          <a:xfrm>
            <a:off x="495850" y="141600"/>
            <a:ext cx="8648100" cy="70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b="1">
                <a:solidFill>
                  <a:srgbClr val="2BB0D4"/>
                </a:solidFill>
              </a:rPr>
              <a:t>Η πρόκλησή σας</a:t>
            </a:r>
            <a:endParaRPr b="1">
              <a:solidFill>
                <a:srgbClr val="2BB0D4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44"/>
          <p:cNvSpPr txBox="1">
            <a:spLocks noGrp="1"/>
          </p:cNvSpPr>
          <p:nvPr>
            <p:ph type="body" idx="1"/>
          </p:nvPr>
        </p:nvSpPr>
        <p:spPr>
          <a:xfrm>
            <a:off x="390925" y="1080600"/>
            <a:ext cx="88323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l-GR">
                <a:solidFill>
                  <a:schemeClr val="dk1"/>
                </a:solidFill>
              </a:rPr>
              <a:t>Δεν υπάρχουν θέσεις εργασίας, δεν υπάρχουν προοπτικές, δεν υπάρχει ελπίδα %$£*&amp;@~£ #BlameXenovians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l-GR">
                <a:solidFill>
                  <a:schemeClr val="dk1"/>
                </a:solidFill>
              </a:rPr>
              <a:t>Ω, όμορφε Ξενόβιε, ανυπομονώ να αφαιρέσω το κεφάλι σου από το σώμα σου! 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l-GR">
                <a:solidFill>
                  <a:schemeClr val="dk1"/>
                </a:solidFill>
              </a:rPr>
              <a:t>~%$£ εσείς, ~%$£ εκείνοι, ~%$£ όλοι.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l-GR">
                <a:solidFill>
                  <a:schemeClr val="dk1"/>
                </a:solidFill>
              </a:rPr>
              <a:t>Πιστεύω ότι οι Ξενόβιοι έχουν τόσο πολύ το δικαίωμα να είναι εδώ, όσο και οι άνθρωποι #onlyjoking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l-GR">
                <a:solidFill>
                  <a:schemeClr val="dk1"/>
                </a:solidFill>
              </a:rPr>
              <a:t>Πότε θα ξαναπάνε οι Ξενόβιοι στον σιχαμένο βράχο από το οποίο ήρθαν;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l-GR">
                <a:solidFill>
                  <a:schemeClr val="dk1"/>
                </a:solidFill>
              </a:rPr>
              <a:t>Αυτοί οι άνθρωποι είναι ΦΥΡΑ!       Όλους τώρα.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l-GR">
                <a:solidFill>
                  <a:schemeClr val="dk1"/>
                </a:solidFill>
              </a:rPr>
              <a:t>Όλοι οι Ξενόβιοι είναι %$£*&amp;@~£ 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l-GR">
                <a:solidFill>
                  <a:schemeClr val="dk1"/>
                </a:solidFill>
              </a:rPr>
              <a:t>Εσείς και το συνάφι σας είστε ένα μάτσο &amp;$!^*-&amp;$%@!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l-GR">
                <a:solidFill>
                  <a:schemeClr val="dk1"/>
                </a:solidFill>
              </a:rPr>
              <a:t>Οι Ξενόβιοι είναι σκυλιά! Να τι κάνω στα σκυλιά: </a:t>
            </a:r>
            <a:r>
              <a:rPr lang="el-GR" u="sng">
                <a:solidFill>
                  <a:srgbClr val="2BB0D4"/>
                </a:solidFill>
              </a:rPr>
              <a:t>burn-them-all.gif</a:t>
            </a:r>
            <a:endParaRPr u="sng">
              <a:solidFill>
                <a:srgbClr val="2BB0D4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l-GR" b="1">
                <a:solidFill>
                  <a:srgbClr val="2BB0D4"/>
                </a:solidFill>
              </a:rPr>
              <a:t>Meme</a:t>
            </a:r>
            <a:r>
              <a:rPr lang="el-GR">
                <a:solidFill>
                  <a:schemeClr val="dk1"/>
                </a:solidFill>
              </a:rPr>
              <a:t> - Ξενόβιος καλός μόνο νεκρός.</a:t>
            </a:r>
            <a:endParaRPr u="sng">
              <a:solidFill>
                <a:srgbClr val="3D85C6"/>
              </a:solidFill>
            </a:endParaRPr>
          </a:p>
        </p:txBody>
      </p:sp>
      <p:pic>
        <p:nvPicPr>
          <p:cNvPr id="221" name="Google Shape;221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64800" y="1429425"/>
            <a:ext cx="302975" cy="30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3570775" y="2550899"/>
            <a:ext cx="353475" cy="27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43019" y="2857901"/>
            <a:ext cx="283285" cy="27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4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361666" y="2870632"/>
            <a:ext cx="284346" cy="248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4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46012" y="2870632"/>
            <a:ext cx="284346" cy="248262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44"/>
          <p:cNvSpPr txBox="1"/>
          <p:nvPr/>
        </p:nvSpPr>
        <p:spPr>
          <a:xfrm>
            <a:off x="495850" y="141600"/>
            <a:ext cx="8648100" cy="7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800" b="1">
                <a:solidFill>
                  <a:srgbClr val="2BB0D4"/>
                </a:solidFill>
              </a:rPr>
              <a:t>Δείγματα δηλώσεων ρητορικής μίσους 2</a:t>
            </a:r>
            <a:endParaRPr sz="2800" b="1">
              <a:solidFill>
                <a:srgbClr val="2BB0D4"/>
              </a:solidFill>
            </a:endParaRPr>
          </a:p>
        </p:txBody>
      </p:sp>
      <p:pic>
        <p:nvPicPr>
          <p:cNvPr id="10" name="Google Shape;235;p48"/>
          <p:cNvPicPr preferRelativeResize="0"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8037" y="3189329"/>
            <a:ext cx="1271493" cy="127494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/>
          <p:cNvSpPr txBox="1"/>
          <p:nvPr/>
        </p:nvSpPr>
        <p:spPr>
          <a:xfrm>
            <a:off x="7648037" y="3204338"/>
            <a:ext cx="127149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1300" b="1" dirty="0" smtClean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latin typeface="Impact" panose="020B0806030902050204" pitchFamily="34" charset="0"/>
              </a:rPr>
              <a:t>ΞΕΝΟΒΙΟΣ ΚΑΛΟΣ</a:t>
            </a:r>
          </a:p>
          <a:p>
            <a:pPr algn="ctr"/>
            <a:endParaRPr lang="en-GB" sz="1300" b="1" dirty="0" smtClean="0">
              <a:ln w="3175">
                <a:solidFill>
                  <a:schemeClr val="tx1"/>
                </a:solidFill>
              </a:ln>
              <a:solidFill>
                <a:schemeClr val="bg1"/>
              </a:solidFill>
              <a:latin typeface="Impact" panose="020B0806030902050204" pitchFamily="34" charset="0"/>
            </a:endParaRPr>
          </a:p>
          <a:p>
            <a:pPr algn="ctr"/>
            <a:endParaRPr lang="en-GB" sz="1300" b="1" dirty="0">
              <a:ln w="3175">
                <a:solidFill>
                  <a:schemeClr val="tx1"/>
                </a:solidFill>
              </a:ln>
              <a:solidFill>
                <a:schemeClr val="bg1"/>
              </a:solidFill>
              <a:latin typeface="Impact" panose="020B0806030902050204" pitchFamily="34" charset="0"/>
            </a:endParaRPr>
          </a:p>
          <a:p>
            <a:pPr algn="ctr"/>
            <a:endParaRPr lang="en-GB" sz="1300" b="1" dirty="0" smtClean="0">
              <a:ln w="3175">
                <a:solidFill>
                  <a:schemeClr val="tx1"/>
                </a:solidFill>
              </a:ln>
              <a:solidFill>
                <a:schemeClr val="bg1"/>
              </a:solidFill>
              <a:latin typeface="Impact" panose="020B0806030902050204" pitchFamily="34" charset="0"/>
            </a:endParaRPr>
          </a:p>
          <a:p>
            <a:pPr algn="ctr"/>
            <a:endParaRPr lang="el" sz="1300" b="1" dirty="0">
              <a:ln w="3175">
                <a:solidFill>
                  <a:schemeClr val="tx1"/>
                </a:solidFill>
              </a:ln>
              <a:solidFill>
                <a:schemeClr val="bg1"/>
              </a:solidFill>
              <a:latin typeface="Impact" panose="020B0806030902050204" pitchFamily="34" charset="0"/>
            </a:endParaRPr>
          </a:p>
          <a:p>
            <a:pPr lvl="1" algn="ctr"/>
            <a:r>
              <a:rPr lang="el" sz="1300" b="1" dirty="0" smtClean="0">
                <a:ln w="3175">
                  <a:solidFill>
                    <a:schemeClr val="tx1"/>
                  </a:solidFill>
                </a:ln>
                <a:solidFill>
                  <a:schemeClr val="bg1"/>
                </a:solidFill>
                <a:latin typeface="Impact" panose="020B0806030902050204" pitchFamily="34" charset="0"/>
              </a:rPr>
              <a:t>ΜΟΝΟ ΝΕΚΡΟΣ</a:t>
            </a:r>
            <a:endParaRPr lang="el" sz="1300" b="1" dirty="0">
              <a:ln w="3175">
                <a:solidFill>
                  <a:schemeClr val="tx1"/>
                </a:solidFill>
              </a:ln>
              <a:solidFill>
                <a:schemeClr val="bg1"/>
              </a:solidFill>
              <a:latin typeface="Impact" panose="020B080603090205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Google Shape;232;p45"/>
          <p:cNvPicPr preferRelativeResize="0"/>
          <p:nvPr/>
        </p:nvPicPr>
        <p:blipFill rotWithShape="1">
          <a:blip r:embed="rId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45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600" b="1">
                <a:solidFill>
                  <a:srgbClr val="F7931D"/>
                </a:solidFill>
              </a:rPr>
              <a:t>www.hackinghate.eu</a:t>
            </a:r>
            <a:endParaRPr sz="3600" b="1">
              <a:solidFill>
                <a:srgbClr val="F7931D"/>
              </a:solidFill>
            </a:endParaRPr>
          </a:p>
        </p:txBody>
      </p:sp>
      <p:sp>
        <p:nvSpPr>
          <p:cNvPr id="235" name="Google Shape;235;p45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500" b="1">
                <a:solidFill>
                  <a:srgbClr val="F7931D"/>
                </a:solidFill>
              </a:rPr>
              <a:t>#SELMA_eu</a:t>
            </a:r>
            <a:endParaRPr sz="2500" b="1">
              <a:solidFill>
                <a:srgbClr val="F7931D"/>
              </a:solidFill>
            </a:endParaRPr>
          </a:p>
        </p:txBody>
      </p:sp>
      <p:pic>
        <p:nvPicPr>
          <p:cNvPr id="236" name="Google Shape;236;p4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4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4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951950" y="4627776"/>
            <a:ext cx="953696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45"/>
          <p:cNvPicPr preferRelativeResize="0"/>
          <p:nvPr/>
        </p:nvPicPr>
        <p:blipFill rotWithShape="1">
          <a:blip r:embed="rId8">
            <a:alphaModFix/>
          </a:blip>
          <a:srcRect t="6263" b="6254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4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4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45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665500" y="4617700"/>
            <a:ext cx="953698" cy="311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45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45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54801" y="512500"/>
            <a:ext cx="388401" cy="3316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669</Words>
  <Application>Microsoft Office PowerPoint</Application>
  <PresentationFormat>On-screen Show (16:9)</PresentationFormat>
  <Paragraphs>113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Arial</vt:lpstr>
      <vt:lpstr>Arial Rounded MT Bold</vt:lpstr>
      <vt:lpstr>Blogger Sans Medium</vt:lpstr>
      <vt:lpstr>Impact</vt:lpstr>
      <vt:lpstr>Lato Heavy</vt:lpstr>
      <vt:lpstr>Times New Roman</vt:lpstr>
      <vt:lpstr>Simple Light</vt:lpstr>
      <vt:lpstr>Simple Light</vt:lpstr>
      <vt:lpstr>Simple Light</vt:lpstr>
      <vt:lpstr>Παρατηρήστε το μίσος: Δημιουργώντας έναν αλγόριθμο</vt:lpstr>
      <vt:lpstr>Μια υπενθύμιση...</vt:lpstr>
      <vt:lpstr>Κύρια χαρακτηριστικά ενός αλγορίθμου</vt:lpstr>
      <vt:lpstr>Παράδειγμα απλού αλγορίθμου </vt:lpstr>
      <vt:lpstr>Παράδειγμα πιο περίπλοκου αλγορίθμου </vt:lpstr>
      <vt:lpstr>Δείγματα δηλώσεων ρητορικής μίσους</vt:lpstr>
      <vt:lpstr>Η πρόκλησή σας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Παρατηρήστε το μίσος: Δημιουργώντας έναν αλγόριθμο</dc:title>
  <cp:lastModifiedBy>Adobe EUN</cp:lastModifiedBy>
  <cp:revision>2</cp:revision>
  <dcterms:modified xsi:type="dcterms:W3CDTF">2019-09-18T13:17:05Z</dcterms:modified>
</cp:coreProperties>
</file>