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xeTfGb4+2XLqeaz1eiKZIQ==" hashData="QnF9sL5Aw8XltVZ5Oqcuk9bc5N6PHVwIamcBHqDyZLjNhMx5JZqTg3oNB3JsXy/Cn7ARA0fIQnw1hB3FAUMxOQ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119837-5B71-4D44-BB01-DB0B084933C8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77D14C5-CED9-4CFC-B338-DFB0C8090B9F}">
      <dgm:prSet phldrT="[Text]" custT="1"/>
      <dgm:spPr/>
      <dgm:t>
        <a:bodyPr/>
        <a:lstStyle/>
        <a:p>
          <a:pPr marL="347663" indent="-347663"/>
          <a:r>
            <a:rPr lang="id-ID" sz="2800" dirty="0"/>
            <a:t>a. Daya monopoli yang relatif kecil menyebabkan kesejahterann yang hilang (dead weight loss) relatif kecil </a:t>
          </a:r>
          <a:endParaRPr lang="en-US" sz="2800" dirty="0"/>
        </a:p>
      </dgm:t>
    </dgm:pt>
    <dgm:pt modelId="{92DFCBC7-BC14-4697-8ECD-BF0D5B1EDA3B}" type="parTrans" cxnId="{7D461F02-AB37-447A-AC6B-D31C4D2EC6A9}">
      <dgm:prSet/>
      <dgm:spPr/>
      <dgm:t>
        <a:bodyPr/>
        <a:lstStyle/>
        <a:p>
          <a:endParaRPr lang="en-US"/>
        </a:p>
      </dgm:t>
    </dgm:pt>
    <dgm:pt modelId="{87E3C0DB-7BEE-424E-8E11-B838D238D595}" type="sibTrans" cxnId="{7D461F02-AB37-447A-AC6B-D31C4D2EC6A9}">
      <dgm:prSet/>
      <dgm:spPr/>
      <dgm:t>
        <a:bodyPr/>
        <a:lstStyle/>
        <a:p>
          <a:endParaRPr lang="en-US"/>
        </a:p>
      </dgm:t>
    </dgm:pt>
    <dgm:pt modelId="{D6510970-8F9C-4B45-A0F3-6ACB9AA76D40}">
      <dgm:prSet phldrT="[Text]" custT="1"/>
      <dgm:spPr/>
      <dgm:t>
        <a:bodyPr/>
        <a:lstStyle/>
        <a:p>
          <a:pPr marL="347663" indent="-347663"/>
          <a:r>
            <a:rPr lang="id-ID" sz="2800" dirty="0"/>
            <a:t>b. Permintaan yang sangat elastis menyebabkan kelebihan prodki relatif kecil</a:t>
          </a:r>
          <a:endParaRPr lang="en-US" sz="2800" dirty="0"/>
        </a:p>
      </dgm:t>
    </dgm:pt>
    <dgm:pt modelId="{7A9FC291-2B6A-4475-8B09-917F9F09E3AB}" type="parTrans" cxnId="{C6E7222A-5F84-456A-9806-D51868FAF8A9}">
      <dgm:prSet/>
      <dgm:spPr/>
      <dgm:t>
        <a:bodyPr/>
        <a:lstStyle/>
        <a:p>
          <a:endParaRPr lang="en-US"/>
        </a:p>
      </dgm:t>
    </dgm:pt>
    <dgm:pt modelId="{4B87F32C-3630-48F2-9114-4262C0BEEA9E}" type="sibTrans" cxnId="{C6E7222A-5F84-456A-9806-D51868FAF8A9}">
      <dgm:prSet/>
      <dgm:spPr/>
      <dgm:t>
        <a:bodyPr/>
        <a:lstStyle/>
        <a:p>
          <a:endParaRPr lang="en-US"/>
        </a:p>
      </dgm:t>
    </dgm:pt>
    <dgm:pt modelId="{CC6B7442-0B72-4EF2-9F13-1325B51AFF9F}">
      <dgm:prSet phldrT="[Text]" custT="1"/>
      <dgm:spPr/>
      <dgm:t>
        <a:bodyPr/>
        <a:lstStyle/>
        <a:p>
          <a:pPr marL="347663" indent="-347663"/>
          <a:r>
            <a:rPr lang="id-ID" sz="3200" dirty="0"/>
            <a:t>c. </a:t>
          </a:r>
          <a:r>
            <a:rPr lang="id-ID" sz="2800" dirty="0"/>
            <a:t>Ketidakefisienan yang dihailkan perusahaan yang beroperasi dalam pasar persaingan monopolistik</a:t>
          </a:r>
          <a:endParaRPr lang="en-US" sz="2800" dirty="0"/>
        </a:p>
      </dgm:t>
    </dgm:pt>
    <dgm:pt modelId="{E3D139E0-5DC2-4F8E-9F8F-B3F0EBCD4689}" type="parTrans" cxnId="{102D6D4D-90C9-40F4-A001-35DCC329B127}">
      <dgm:prSet/>
      <dgm:spPr/>
      <dgm:t>
        <a:bodyPr/>
        <a:lstStyle/>
        <a:p>
          <a:endParaRPr lang="en-US"/>
        </a:p>
      </dgm:t>
    </dgm:pt>
    <dgm:pt modelId="{FF80E1BA-0D6F-4EE8-9640-892A5897DBCD}" type="sibTrans" cxnId="{102D6D4D-90C9-40F4-A001-35DCC329B127}">
      <dgm:prSet/>
      <dgm:spPr/>
      <dgm:t>
        <a:bodyPr/>
        <a:lstStyle/>
        <a:p>
          <a:endParaRPr lang="en-US"/>
        </a:p>
      </dgm:t>
    </dgm:pt>
    <dgm:pt modelId="{ED5DCCC5-BCA8-4491-AA37-BAF153ECA184}" type="pres">
      <dgm:prSet presAssocID="{90119837-5B71-4D44-BB01-DB0B084933C8}" presName="linear" presStyleCnt="0">
        <dgm:presLayoutVars>
          <dgm:animLvl val="lvl"/>
          <dgm:resizeHandles val="exact"/>
        </dgm:presLayoutVars>
      </dgm:prSet>
      <dgm:spPr/>
    </dgm:pt>
    <dgm:pt modelId="{A9DD881E-A532-414B-870C-8ADE2076F78C}" type="pres">
      <dgm:prSet presAssocID="{477D14C5-CED9-4CFC-B338-DFB0C8090B9F}" presName="parentText" presStyleLbl="node1" presStyleIdx="0" presStyleCnt="3" custLinFactNeighborX="-17119" custLinFactNeighborY="-1781">
        <dgm:presLayoutVars>
          <dgm:chMax val="0"/>
          <dgm:bulletEnabled val="1"/>
        </dgm:presLayoutVars>
      </dgm:prSet>
      <dgm:spPr/>
    </dgm:pt>
    <dgm:pt modelId="{A589712C-223D-4EE7-B7A0-2FE6520BE931}" type="pres">
      <dgm:prSet presAssocID="{87E3C0DB-7BEE-424E-8E11-B838D238D595}" presName="spacer" presStyleCnt="0"/>
      <dgm:spPr/>
    </dgm:pt>
    <dgm:pt modelId="{EA6F3A2C-434F-41C8-A563-5ED8FF8976D0}" type="pres">
      <dgm:prSet presAssocID="{D6510970-8F9C-4B45-A0F3-6ACB9AA76D40}" presName="parentText" presStyleLbl="node1" presStyleIdx="1" presStyleCnt="3" custLinFactNeighborX="-70" custLinFactNeighborY="-39260">
        <dgm:presLayoutVars>
          <dgm:chMax val="0"/>
          <dgm:bulletEnabled val="1"/>
        </dgm:presLayoutVars>
      </dgm:prSet>
      <dgm:spPr/>
    </dgm:pt>
    <dgm:pt modelId="{69974309-BD76-42E3-9AD2-F35FA5DC5195}" type="pres">
      <dgm:prSet presAssocID="{4B87F32C-3630-48F2-9114-4262C0BEEA9E}" presName="spacer" presStyleCnt="0"/>
      <dgm:spPr/>
    </dgm:pt>
    <dgm:pt modelId="{D64CB5D5-837D-47FC-9E42-A26D800BC695}" type="pres">
      <dgm:prSet presAssocID="{CC6B7442-0B72-4EF2-9F13-1325B51AFF9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D461F02-AB37-447A-AC6B-D31C4D2EC6A9}" srcId="{90119837-5B71-4D44-BB01-DB0B084933C8}" destId="{477D14C5-CED9-4CFC-B338-DFB0C8090B9F}" srcOrd="0" destOrd="0" parTransId="{92DFCBC7-BC14-4697-8ECD-BF0D5B1EDA3B}" sibTransId="{87E3C0DB-7BEE-424E-8E11-B838D238D595}"/>
    <dgm:cxn modelId="{C6E7222A-5F84-456A-9806-D51868FAF8A9}" srcId="{90119837-5B71-4D44-BB01-DB0B084933C8}" destId="{D6510970-8F9C-4B45-A0F3-6ACB9AA76D40}" srcOrd="1" destOrd="0" parTransId="{7A9FC291-2B6A-4475-8B09-917F9F09E3AB}" sibTransId="{4B87F32C-3630-48F2-9114-4262C0BEEA9E}"/>
    <dgm:cxn modelId="{AB09493F-37CB-481D-BE1C-7A521AC3963B}" type="presOf" srcId="{477D14C5-CED9-4CFC-B338-DFB0C8090B9F}" destId="{A9DD881E-A532-414B-870C-8ADE2076F78C}" srcOrd="0" destOrd="0" presId="urn:microsoft.com/office/officeart/2005/8/layout/vList2"/>
    <dgm:cxn modelId="{1E42934C-C00C-405B-B2C8-165D5EFA5B38}" type="presOf" srcId="{D6510970-8F9C-4B45-A0F3-6ACB9AA76D40}" destId="{EA6F3A2C-434F-41C8-A563-5ED8FF8976D0}" srcOrd="0" destOrd="0" presId="urn:microsoft.com/office/officeart/2005/8/layout/vList2"/>
    <dgm:cxn modelId="{102D6D4D-90C9-40F4-A001-35DCC329B127}" srcId="{90119837-5B71-4D44-BB01-DB0B084933C8}" destId="{CC6B7442-0B72-4EF2-9F13-1325B51AFF9F}" srcOrd="2" destOrd="0" parTransId="{E3D139E0-5DC2-4F8E-9F8F-B3F0EBCD4689}" sibTransId="{FF80E1BA-0D6F-4EE8-9640-892A5897DBCD}"/>
    <dgm:cxn modelId="{E2EE33AC-3CDB-41AB-99D0-EE89822B0377}" type="presOf" srcId="{90119837-5B71-4D44-BB01-DB0B084933C8}" destId="{ED5DCCC5-BCA8-4491-AA37-BAF153ECA184}" srcOrd="0" destOrd="0" presId="urn:microsoft.com/office/officeart/2005/8/layout/vList2"/>
    <dgm:cxn modelId="{DC6E05B4-83E9-4C3F-9822-9E1D41C41D9E}" type="presOf" srcId="{CC6B7442-0B72-4EF2-9F13-1325B51AFF9F}" destId="{D64CB5D5-837D-47FC-9E42-A26D800BC695}" srcOrd="0" destOrd="0" presId="urn:microsoft.com/office/officeart/2005/8/layout/vList2"/>
    <dgm:cxn modelId="{8ED8745E-70AE-4940-BBB9-FB6376BDA0D9}" type="presParOf" srcId="{ED5DCCC5-BCA8-4491-AA37-BAF153ECA184}" destId="{A9DD881E-A532-414B-870C-8ADE2076F78C}" srcOrd="0" destOrd="0" presId="urn:microsoft.com/office/officeart/2005/8/layout/vList2"/>
    <dgm:cxn modelId="{D2EF7E2B-BDBF-4FF7-98A8-02FEAB0895D7}" type="presParOf" srcId="{ED5DCCC5-BCA8-4491-AA37-BAF153ECA184}" destId="{A589712C-223D-4EE7-B7A0-2FE6520BE931}" srcOrd="1" destOrd="0" presId="urn:microsoft.com/office/officeart/2005/8/layout/vList2"/>
    <dgm:cxn modelId="{F6A0B0AE-91C5-43B2-8211-2DD252DCB13E}" type="presParOf" srcId="{ED5DCCC5-BCA8-4491-AA37-BAF153ECA184}" destId="{EA6F3A2C-434F-41C8-A563-5ED8FF8976D0}" srcOrd="2" destOrd="0" presId="urn:microsoft.com/office/officeart/2005/8/layout/vList2"/>
    <dgm:cxn modelId="{5EE20285-785B-49B3-B4E0-6B4AE9024A6D}" type="presParOf" srcId="{ED5DCCC5-BCA8-4491-AA37-BAF153ECA184}" destId="{69974309-BD76-42E3-9AD2-F35FA5DC5195}" srcOrd="3" destOrd="0" presId="urn:microsoft.com/office/officeart/2005/8/layout/vList2"/>
    <dgm:cxn modelId="{4902803D-CBF9-4D0B-9ABD-A3F2B1110870}" type="presParOf" srcId="{ED5DCCC5-BCA8-4491-AA37-BAF153ECA184}" destId="{D64CB5D5-837D-47FC-9E42-A26D800BC695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DD881E-A532-414B-870C-8ADE2076F78C}">
      <dsp:nvSpPr>
        <dsp:cNvPr id="0" name=""/>
        <dsp:cNvSpPr/>
      </dsp:nvSpPr>
      <dsp:spPr>
        <a:xfrm>
          <a:off x="0" y="117865"/>
          <a:ext cx="91439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47663" lvl="0" indent="-347663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a. Daya monopoli yang relatif kecil menyebabkan kesejahterann yang hilang (dead weight loss) relatif kecil </a:t>
          </a:r>
          <a:endParaRPr lang="en-US" sz="2800" kern="1200" dirty="0"/>
        </a:p>
      </dsp:txBody>
      <dsp:txXfrm>
        <a:off x="59399" y="177264"/>
        <a:ext cx="9025201" cy="1098002"/>
      </dsp:txXfrm>
    </dsp:sp>
    <dsp:sp modelId="{EA6F3A2C-434F-41C8-A563-5ED8FF8976D0}">
      <dsp:nvSpPr>
        <dsp:cNvPr id="0" name=""/>
        <dsp:cNvSpPr/>
      </dsp:nvSpPr>
      <dsp:spPr>
        <a:xfrm>
          <a:off x="0" y="1451705"/>
          <a:ext cx="91439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347663" lvl="0" indent="-347663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2800" kern="1200" dirty="0"/>
            <a:t>b. Permintaan yang sangat elastis menyebabkan kelebihan prodki relatif kecil</a:t>
          </a:r>
          <a:endParaRPr lang="en-US" sz="2800" kern="1200" dirty="0"/>
        </a:p>
      </dsp:txBody>
      <dsp:txXfrm>
        <a:off x="59399" y="1511104"/>
        <a:ext cx="9025201" cy="1098002"/>
      </dsp:txXfrm>
    </dsp:sp>
    <dsp:sp modelId="{D64CB5D5-837D-47FC-9E42-A26D800BC695}">
      <dsp:nvSpPr>
        <dsp:cNvPr id="0" name=""/>
        <dsp:cNvSpPr/>
      </dsp:nvSpPr>
      <dsp:spPr>
        <a:xfrm>
          <a:off x="0" y="2929200"/>
          <a:ext cx="9143999" cy="12168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347663" lvl="0" indent="-347663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d-ID" sz="3200" kern="1200" dirty="0"/>
            <a:t>c. </a:t>
          </a:r>
          <a:r>
            <a:rPr lang="id-ID" sz="2800" kern="1200" dirty="0"/>
            <a:t>Ketidakefisienan yang dihailkan perusahaan yang beroperasi dalam pasar persaingan monopolistik</a:t>
          </a:r>
          <a:endParaRPr lang="en-US" sz="2800" kern="1200" dirty="0"/>
        </a:p>
      </dsp:txBody>
      <dsp:txXfrm>
        <a:off x="59399" y="2988599"/>
        <a:ext cx="9025201" cy="10980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BA05D-2FB3-4B14-9B02-AA146B2E25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69C59-9CD3-4EE7-ADBA-97F4B68825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3C75C-0077-40B8-AF80-7077F6421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31FDF-5260-47BC-8564-352A333A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1C6676-8AF1-460C-B68D-2A6341B85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8843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CE74B-5F68-45D5-9811-597DBDC083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358113-4188-4C93-ACE6-99DF1985EE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256D4-96D0-4BF1-B719-66061381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1A584-E662-4050-87C1-633F0123C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E604D0-715A-427F-9A30-DC067A45B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69606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8DCD13D-B22A-4C0D-98C5-DD4CDB2113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94DA87-789C-4F20-A820-DD53B9E6E8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501A7B-FBE0-4810-95CF-F78B9D40A7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1760E5-10D4-473C-9811-78C418F2C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21204-D683-421E-BDFE-0764758D8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384190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E161B-1949-4ACA-AAE9-E9CA6B88E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D6A127-9BD2-4532-BBA7-85BB74FCF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68D3B5-5967-496D-8B17-F27803210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9BDBA-5782-400E-8B2F-C5F1E1402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4AE0DE-11DA-438B-A523-9CBC1BC94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360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DEF3B0-550F-4ABA-B4EC-681BDB0D2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BF9E3-1D40-4F74-85BC-985B051598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76B7D-E3F2-4886-8A20-11E4B546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67F73C-AD32-4F77-BD8E-3D45773D3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2D01C9-9843-4A5B-BF58-9B9CA6213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31241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61633-01E8-409E-B2DF-5BF1EEDD6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E14D0-596C-4628-9D73-E26C87BD1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4073E7-37C6-4EBD-900E-2604C8967D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64F0E8-9AA2-46EA-B29D-6C7E23308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AD470-FF9B-4ADD-8AC9-E9AF95298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DD93E3-B73A-4389-A6DB-6DF0EED1EC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39759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9B77FD-C715-4049-9311-9509FD79E1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AB868F-F419-4E83-870B-D336BE6618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1B7B0-4DF2-4BFB-9918-08072325D7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5C8C83-D521-480B-8984-8506EBC3CE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95952D-300E-4BB0-BB67-81B07DC11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C904CE-BA17-4D65-A35C-D1CD4AEC6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F23040-E53B-4661-890D-3B5514F96B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E9FC65-0417-4823-A250-BC384E9EE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79687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9B9322-7D6B-4D33-9F06-202D0ED9BE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F4B75D-06E3-48F3-A1B7-E95F4F3CD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02CFF9-5727-4339-950A-64FFDEAC0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8DAB08-4581-460C-AA39-380A7295FC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7051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D01D966-D5B1-45E6-B2C6-1A47F0DEF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7C39A8-BF4E-47FD-84EF-289CD34A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5F61F4-8FDB-46F7-B00D-DA30140C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7570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AFD840-9B84-476F-9459-18D38C631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E392C-DA43-4392-ABCE-AB9AB1EADD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5E6EE4-A21F-45A1-8D66-EB0EA99814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FB9426-97A2-482A-82F3-6A8F5854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F1A7A3-CCAE-4723-95CB-96848990C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22EDDD-FD7D-4101-BA74-6D407A20D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561993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19A89-A2F9-48B9-AC06-688F18074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58743C-6744-4786-A5E2-A134AAD9BA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9E7608-6D4F-45BE-B5E2-22AF26344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67FF5A-283F-4F83-87E0-0360C23BF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A18B31-2CB2-4A8F-B826-7964493A9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92BE28-FFEF-4B40-8C2E-8C3B5B6F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36669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3E79C6A9-1CCD-4A0D-B619-0AB4C15D318C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00"/>
            <a:ext cx="12192000" cy="4572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64F753-629F-4821-B732-3E7F31E27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C5C644-B84B-40D1-BCA2-1B30EFB96F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2C89D0-C8A7-4A67-895C-1C65AA8487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4DBCF-5982-4911-84B7-BF3ACABC45A3}" type="datetimeFigureOut">
              <a:rPr lang="en-ID" smtClean="0"/>
              <a:t>29/03/2021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94FF9-64AA-4B9F-AF11-22DA89501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E86BC-07DD-4947-94E1-B8DEDA5072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C57D5-7C31-44A2-9904-CF1C32A0CEDB}" type="slidenum">
              <a:rPr lang="en-ID" smtClean="0"/>
              <a:t>‹#›</a:t>
            </a:fld>
            <a:endParaRPr lang="en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036EE7D-9636-49A2-B564-1A74EEDC70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4572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504FC75-1264-4532-B882-C94EF0C83A98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8338" y="5428215"/>
            <a:ext cx="1497495" cy="1497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38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6">
            <a:extLst>
              <a:ext uri="{FF2B5EF4-FFF2-40B4-BE49-F238E27FC236}">
                <a16:creationId xmlns:a16="http://schemas.microsoft.com/office/drawing/2014/main" id="{1FF1160B-47C5-4975-8C61-00B49EE03F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3730752"/>
            <a:ext cx="9601200" cy="914400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Author : AM KOBAR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3">
            <a:extLst>
              <a:ext uri="{FF2B5EF4-FFF2-40B4-BE49-F238E27FC236}">
                <a16:creationId xmlns:a16="http://schemas.microsoft.com/office/drawing/2014/main" id="{0D71C1FC-E6F6-4015-9B0F-78515D7F6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2079812"/>
            <a:ext cx="9601200" cy="1724092"/>
          </a:xfrm>
        </p:spPr>
        <p:txBody>
          <a:bodyPr/>
          <a:lstStyle/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Pasar Monopolistik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189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2">
            <a:extLst>
              <a:ext uri="{FF2B5EF4-FFF2-40B4-BE49-F238E27FC236}">
                <a16:creationId xmlns:a16="http://schemas.microsoft.com/office/drawing/2014/main" id="{707A4945-657F-44C3-A7DA-5315EA6B171C}"/>
              </a:ext>
            </a:extLst>
          </p:cNvPr>
          <p:cNvSpPr txBox="1">
            <a:spLocks/>
          </p:cNvSpPr>
          <p:nvPr/>
        </p:nvSpPr>
        <p:spPr>
          <a:xfrm>
            <a:off x="1524000" y="708660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Definisi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ontent Placeholder 13">
            <a:extLst>
              <a:ext uri="{FF2B5EF4-FFF2-40B4-BE49-F238E27FC236}">
                <a16:creationId xmlns:a16="http://schemas.microsoft.com/office/drawing/2014/main" id="{8BFDB0FF-9D67-4B5A-8698-9E3EEDA7F3A9}"/>
              </a:ext>
            </a:extLst>
          </p:cNvPr>
          <p:cNvSpPr txBox="1">
            <a:spLocks/>
          </p:cNvSpPr>
          <p:nvPr/>
        </p:nvSpPr>
        <p:spPr>
          <a:xfrm>
            <a:off x="1524000" y="188214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b="1">
                <a:latin typeface="Times New Roman" panose="02020603050405020304" pitchFamily="18" charset="0"/>
                <a:cs typeface="Times New Roman" panose="02020603050405020304" pitchFamily="18" charset="0"/>
              </a:rPr>
              <a:t>Pasar Monopolistik </a:t>
            </a: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adalah salah satu bentuk pasar dimana terdapat banyak produsen yang menghasilkan barang serupa tetapi memiliki perbedaan dalam beberapa aspek.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Penjual pada pasar monopolistik tidak terbatas, namun setiap produk yang dihasilkan pasti memiliki karakter tersendiri yang membedakannya dengan produk lainnya. Contoh : shampo, pasta gigi, kosmetik, makanan, minuman, obat-obatan dll.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Mekipun fungsi emua hampo sama tetapi setiap produk yang dihasilkan produsen yang berbeda memiliki ciri khusus. Misal : perbedaan aroma, perbedaan aroma, kemasan dll.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96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76FFFCE7-DEB0-4B01-9C59-023AA9FEBA9C}"/>
              </a:ext>
            </a:extLst>
          </p:cNvPr>
          <p:cNvSpPr txBox="1">
            <a:spLocks/>
          </p:cNvSpPr>
          <p:nvPr/>
        </p:nvSpPr>
        <p:spPr>
          <a:xfrm>
            <a:off x="1522413" y="1628800"/>
            <a:ext cx="8892478" cy="2028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Produk yang Terdiferensiasi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Jumlah Produsen Banyak Dalam Industri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Bebas Masuk dan Keluar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Produsen Memiliki Kemampuan untuk mempengaruhi Harga</a:t>
            </a:r>
          </a:p>
          <a:p>
            <a:pPr marL="457200" indent="-457200" algn="just">
              <a:lnSpc>
                <a:spcPct val="10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Iklan Sangat Penting</a:t>
            </a:r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585A5741-DA3B-4C25-BBDB-217944E195A6}"/>
              </a:ext>
            </a:extLst>
          </p:cNvPr>
          <p:cNvCxnSpPr/>
          <p:nvPr/>
        </p:nvCxnSpPr>
        <p:spPr>
          <a:xfrm flipH="1" flipV="1">
            <a:off x="2133972" y="3645024"/>
            <a:ext cx="0" cy="2448272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BDBBD27-FC3E-4C60-95C2-29C2D23BE2F6}"/>
              </a:ext>
            </a:extLst>
          </p:cNvPr>
          <p:cNvCxnSpPr/>
          <p:nvPr/>
        </p:nvCxnSpPr>
        <p:spPr>
          <a:xfrm>
            <a:off x="2133972" y="6093296"/>
            <a:ext cx="4536504" cy="0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FC2907F3-FC02-4DBF-A399-01F98D35B9B4}"/>
              </a:ext>
            </a:extLst>
          </p:cNvPr>
          <p:cNvCxnSpPr/>
          <p:nvPr/>
        </p:nvCxnSpPr>
        <p:spPr>
          <a:xfrm>
            <a:off x="2133972" y="4869160"/>
            <a:ext cx="3168352" cy="0"/>
          </a:xfrm>
          <a:prstGeom prst="line">
            <a:avLst/>
          </a:prstGeom>
          <a:ln w="57150"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95A45868-4C82-4765-8A4F-C5EE7868F472}"/>
              </a:ext>
            </a:extLst>
          </p:cNvPr>
          <p:cNvCxnSpPr/>
          <p:nvPr/>
        </p:nvCxnSpPr>
        <p:spPr>
          <a:xfrm>
            <a:off x="3070076" y="3861048"/>
            <a:ext cx="1008112" cy="2232248"/>
          </a:xfrm>
          <a:prstGeom prst="line">
            <a:avLst/>
          </a:prstGeom>
          <a:ln w="57150"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683D68A-5CE6-4B7D-B738-156B84A6CCBA}"/>
              </a:ext>
            </a:extLst>
          </p:cNvPr>
          <p:cNvCxnSpPr/>
          <p:nvPr/>
        </p:nvCxnSpPr>
        <p:spPr>
          <a:xfrm>
            <a:off x="2133971" y="4452461"/>
            <a:ext cx="3168353" cy="926367"/>
          </a:xfrm>
          <a:prstGeom prst="line">
            <a:avLst/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94530BA5-914C-4663-9CC5-461EE6081032}"/>
              </a:ext>
            </a:extLst>
          </p:cNvPr>
          <p:cNvSpPr txBox="1"/>
          <p:nvPr/>
        </p:nvSpPr>
        <p:spPr>
          <a:xfrm>
            <a:off x="1666428" y="3826210"/>
            <a:ext cx="467543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RP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06F1CB-8322-41FB-866F-FBB1F80EF838}"/>
              </a:ext>
            </a:extLst>
          </p:cNvPr>
          <p:cNvSpPr txBox="1"/>
          <p:nvPr/>
        </p:nvSpPr>
        <p:spPr>
          <a:xfrm>
            <a:off x="1900199" y="6003617"/>
            <a:ext cx="467543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0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753DC1-9DEE-44B3-A3C3-0254AB68EC04}"/>
              </a:ext>
            </a:extLst>
          </p:cNvPr>
          <p:cNvSpPr txBox="1"/>
          <p:nvPr/>
        </p:nvSpPr>
        <p:spPr>
          <a:xfrm>
            <a:off x="5446340" y="6145089"/>
            <a:ext cx="2691408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Kuantitas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D9D8DEC-8BD3-4CBE-9D72-B140B501353A}"/>
              </a:ext>
            </a:extLst>
          </p:cNvPr>
          <p:cNvSpPr txBox="1"/>
          <p:nvPr/>
        </p:nvSpPr>
        <p:spPr>
          <a:xfrm>
            <a:off x="4057627" y="5708337"/>
            <a:ext cx="2691408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D Monopoli = D industri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302002A-9EEB-4445-9234-67D29934F897}"/>
              </a:ext>
            </a:extLst>
          </p:cNvPr>
          <p:cNvSpPr txBox="1"/>
          <p:nvPr/>
        </p:nvSpPr>
        <p:spPr>
          <a:xfrm>
            <a:off x="5334198" y="5241229"/>
            <a:ext cx="44326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D perusahaan persaingan Monopolistik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D5669BDF-BAE9-41D7-BCC2-D06BDA9B2F6A}"/>
              </a:ext>
            </a:extLst>
          </p:cNvPr>
          <p:cNvSpPr txBox="1"/>
          <p:nvPr/>
        </p:nvSpPr>
        <p:spPr>
          <a:xfrm>
            <a:off x="5334198" y="4667434"/>
            <a:ext cx="443262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/>
              <a:t>D perusahaan persaingan sempurna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91876D0-089B-4CE3-90A0-097B3D99E2B6}"/>
              </a:ext>
            </a:extLst>
          </p:cNvPr>
          <p:cNvSpPr txBox="1"/>
          <p:nvPr/>
        </p:nvSpPr>
        <p:spPr>
          <a:xfrm>
            <a:off x="1522413" y="1007516"/>
            <a:ext cx="613791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d-ID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 Pasar Monopolistik</a:t>
            </a:r>
            <a:endParaRPr lang="en-ID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51102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82D1EC9-F3FB-44F2-BBF5-6624FA186B44}"/>
              </a:ext>
            </a:extLst>
          </p:cNvPr>
          <p:cNvSpPr/>
          <p:nvPr/>
        </p:nvSpPr>
        <p:spPr>
          <a:xfrm>
            <a:off x="6828076" y="3921644"/>
            <a:ext cx="2235773" cy="361881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6E21B-6543-4FE0-896E-1CBC464A55D3}"/>
              </a:ext>
            </a:extLst>
          </p:cNvPr>
          <p:cNvSpPr txBox="1">
            <a:spLocks/>
          </p:cNvSpPr>
          <p:nvPr/>
        </p:nvSpPr>
        <p:spPr>
          <a:xfrm>
            <a:off x="1256185" y="1836420"/>
            <a:ext cx="4283967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Kurva permintaan menurun sedikit demi sedikit (landai) sehingga tidak berimpit dengan MR dan laba relatif terbatas dengan luas APBC..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Perusahaan mencapai laba maksimum pada MR = MC.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Harga jual lebih besar dari biaya marginal (P&gt;MC)</a:t>
            </a:r>
          </a:p>
          <a:p>
            <a:pPr algn="just"/>
            <a:r>
              <a:rPr lang="id-ID">
                <a:latin typeface="Times New Roman" panose="02020603050405020304" pitchFamily="18" charset="0"/>
                <a:cs typeface="Times New Roman" panose="02020603050405020304" pitchFamily="18" charset="0"/>
              </a:rPr>
              <a:t>Jumlah Ouput yg diproduksi Q</a:t>
            </a:r>
          </a:p>
          <a:p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452A6EED-B443-4311-A2AA-223FE3FA8438}"/>
              </a:ext>
            </a:extLst>
          </p:cNvPr>
          <p:cNvCxnSpPr/>
          <p:nvPr/>
        </p:nvCxnSpPr>
        <p:spPr>
          <a:xfrm flipV="1">
            <a:off x="6764288" y="1920260"/>
            <a:ext cx="29389" cy="3803476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5A1CCF8-A1CD-4865-9FB9-87F04509602A}"/>
              </a:ext>
            </a:extLst>
          </p:cNvPr>
          <p:cNvCxnSpPr/>
          <p:nvPr/>
        </p:nvCxnSpPr>
        <p:spPr>
          <a:xfrm>
            <a:off x="6764288" y="5723736"/>
            <a:ext cx="3960440" cy="0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30AB9905-F5C4-481C-A86E-B9A0B3C374BD}"/>
              </a:ext>
            </a:extLst>
          </p:cNvPr>
          <p:cNvCxnSpPr/>
          <p:nvPr/>
        </p:nvCxnSpPr>
        <p:spPr>
          <a:xfrm>
            <a:off x="6764288" y="3921644"/>
            <a:ext cx="2346875" cy="0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AE1A9B6-B5A2-4296-8392-767869DFCD2D}"/>
              </a:ext>
            </a:extLst>
          </p:cNvPr>
          <p:cNvCxnSpPr/>
          <p:nvPr/>
        </p:nvCxnSpPr>
        <p:spPr>
          <a:xfrm>
            <a:off x="6764287" y="4296524"/>
            <a:ext cx="2346875" cy="0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688C983-BEC8-4761-8BD5-B993FFFC9CC8}"/>
              </a:ext>
            </a:extLst>
          </p:cNvPr>
          <p:cNvCxnSpPr/>
          <p:nvPr/>
        </p:nvCxnSpPr>
        <p:spPr>
          <a:xfrm>
            <a:off x="9111163" y="3921644"/>
            <a:ext cx="0" cy="1802092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BB4CF8F-F202-4B22-BFDE-B9528DE2F726}"/>
              </a:ext>
            </a:extLst>
          </p:cNvPr>
          <p:cNvCxnSpPr/>
          <p:nvPr/>
        </p:nvCxnSpPr>
        <p:spPr>
          <a:xfrm>
            <a:off x="6793677" y="3144396"/>
            <a:ext cx="3606507" cy="1200320"/>
          </a:xfrm>
          <a:prstGeom prst="line">
            <a:avLst/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EA8723C-999D-4000-B93C-D05E09E2297B}"/>
              </a:ext>
            </a:extLst>
          </p:cNvPr>
          <p:cNvCxnSpPr/>
          <p:nvPr/>
        </p:nvCxnSpPr>
        <p:spPr>
          <a:xfrm>
            <a:off x="6793677" y="3141929"/>
            <a:ext cx="3606507" cy="2220634"/>
          </a:xfrm>
          <a:prstGeom prst="line">
            <a:avLst/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23">
            <a:extLst>
              <a:ext uri="{FF2B5EF4-FFF2-40B4-BE49-F238E27FC236}">
                <a16:creationId xmlns:a16="http://schemas.microsoft.com/office/drawing/2014/main" id="{C6B83512-F1E2-45F8-97FF-2273F0296ECD}"/>
              </a:ext>
            </a:extLst>
          </p:cNvPr>
          <p:cNvSpPr/>
          <p:nvPr/>
        </p:nvSpPr>
        <p:spPr>
          <a:xfrm>
            <a:off x="7775803" y="2873912"/>
            <a:ext cx="2555631" cy="2530620"/>
          </a:xfrm>
          <a:custGeom>
            <a:avLst/>
            <a:gdLst>
              <a:gd name="connsiteX0" fmla="*/ 0 w 2555631"/>
              <a:gd name="connsiteY0" fmla="*/ 2332893 h 2530620"/>
              <a:gd name="connsiteX1" fmla="*/ 808892 w 2555631"/>
              <a:gd name="connsiteY1" fmla="*/ 2297723 h 2530620"/>
              <a:gd name="connsiteX2" fmla="*/ 2555631 w 2555631"/>
              <a:gd name="connsiteY2" fmla="*/ 0 h 2530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5631" h="2530620">
                <a:moveTo>
                  <a:pt x="0" y="2332893"/>
                </a:moveTo>
                <a:cubicBezTo>
                  <a:pt x="191477" y="2509715"/>
                  <a:pt x="382954" y="2686538"/>
                  <a:pt x="808892" y="2297723"/>
                </a:cubicBezTo>
                <a:cubicBezTo>
                  <a:pt x="1234830" y="1908908"/>
                  <a:pt x="1895230" y="954454"/>
                  <a:pt x="2555631" y="0"/>
                </a:cubicBezTo>
              </a:path>
            </a:pathLst>
          </a:custGeom>
          <a:noFill/>
          <a:ln w="57150"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Freeform 24">
            <a:extLst>
              <a:ext uri="{FF2B5EF4-FFF2-40B4-BE49-F238E27FC236}">
                <a16:creationId xmlns:a16="http://schemas.microsoft.com/office/drawing/2014/main" id="{67FEA358-8288-4508-8F93-0DD78A8A1E46}"/>
              </a:ext>
            </a:extLst>
          </p:cNvPr>
          <p:cNvSpPr/>
          <p:nvPr/>
        </p:nvSpPr>
        <p:spPr>
          <a:xfrm>
            <a:off x="8162664" y="3717974"/>
            <a:ext cx="2192216" cy="565551"/>
          </a:xfrm>
          <a:custGeom>
            <a:avLst/>
            <a:gdLst>
              <a:gd name="connsiteX0" fmla="*/ 0 w 2192216"/>
              <a:gd name="connsiteY0" fmla="*/ 46892 h 565551"/>
              <a:gd name="connsiteX1" fmla="*/ 527539 w 2192216"/>
              <a:gd name="connsiteY1" fmla="*/ 445477 h 565551"/>
              <a:gd name="connsiteX2" fmla="*/ 961293 w 2192216"/>
              <a:gd name="connsiteY2" fmla="*/ 562708 h 565551"/>
              <a:gd name="connsiteX3" fmla="*/ 1465385 w 2192216"/>
              <a:gd name="connsiteY3" fmla="*/ 480646 h 565551"/>
              <a:gd name="connsiteX4" fmla="*/ 2192216 w 2192216"/>
              <a:gd name="connsiteY4" fmla="*/ 0 h 565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2216" h="565551">
                <a:moveTo>
                  <a:pt x="0" y="46892"/>
                </a:moveTo>
                <a:cubicBezTo>
                  <a:pt x="183662" y="203200"/>
                  <a:pt x="367324" y="359508"/>
                  <a:pt x="527539" y="445477"/>
                </a:cubicBezTo>
                <a:cubicBezTo>
                  <a:pt x="687754" y="531446"/>
                  <a:pt x="804985" y="556847"/>
                  <a:pt x="961293" y="562708"/>
                </a:cubicBezTo>
                <a:cubicBezTo>
                  <a:pt x="1117601" y="568569"/>
                  <a:pt x="1260231" y="574431"/>
                  <a:pt x="1465385" y="480646"/>
                </a:cubicBezTo>
                <a:cubicBezTo>
                  <a:pt x="1670539" y="386861"/>
                  <a:pt x="1931377" y="193430"/>
                  <a:pt x="2192216" y="0"/>
                </a:cubicBezTo>
              </a:path>
            </a:pathLst>
          </a:custGeom>
          <a:noFill/>
          <a:ln w="57150"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700DD7-D746-4276-AA1E-C32006D7987D}"/>
              </a:ext>
            </a:extLst>
          </p:cNvPr>
          <p:cNvSpPr txBox="1"/>
          <p:nvPr/>
        </p:nvSpPr>
        <p:spPr>
          <a:xfrm>
            <a:off x="6559906" y="1672871"/>
            <a:ext cx="66922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965FEEF-98E5-4351-85DD-E2A75C0C61E2}"/>
              </a:ext>
            </a:extLst>
          </p:cNvPr>
          <p:cNvSpPr txBox="1"/>
          <p:nvPr/>
        </p:nvSpPr>
        <p:spPr>
          <a:xfrm>
            <a:off x="6530515" y="5632136"/>
            <a:ext cx="467543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17E3CC2-A89C-48AE-A865-35DE1DB402C3}"/>
              </a:ext>
            </a:extLst>
          </p:cNvPr>
          <p:cNvSpPr txBox="1"/>
          <p:nvPr/>
        </p:nvSpPr>
        <p:spPr>
          <a:xfrm>
            <a:off x="9500592" y="5723736"/>
            <a:ext cx="2691408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Kuantitas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AC0CB65-4D78-4CE6-BA6A-5551E9593311}"/>
              </a:ext>
            </a:extLst>
          </p:cNvPr>
          <p:cNvSpPr txBox="1"/>
          <p:nvPr/>
        </p:nvSpPr>
        <p:spPr>
          <a:xfrm>
            <a:off x="8927640" y="5747961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DA48E4-5B58-4206-92E3-CEBE05EB379E}"/>
              </a:ext>
            </a:extLst>
          </p:cNvPr>
          <p:cNvSpPr txBox="1"/>
          <p:nvPr/>
        </p:nvSpPr>
        <p:spPr>
          <a:xfrm>
            <a:off x="6498532" y="3751619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F92070-12CC-4874-B238-C0F0B7FA1425}"/>
              </a:ext>
            </a:extLst>
          </p:cNvPr>
          <p:cNvSpPr txBox="1"/>
          <p:nvPr/>
        </p:nvSpPr>
        <p:spPr>
          <a:xfrm>
            <a:off x="6479903" y="4134597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EB3A657-B3BB-4B0B-A45B-59104F1354CF}"/>
              </a:ext>
            </a:extLst>
          </p:cNvPr>
          <p:cNvSpPr txBox="1"/>
          <p:nvPr/>
        </p:nvSpPr>
        <p:spPr>
          <a:xfrm>
            <a:off x="9051283" y="3689637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9173859-F980-4C82-A4A2-F5139203AE4F}"/>
              </a:ext>
            </a:extLst>
          </p:cNvPr>
          <p:cNvSpPr txBox="1"/>
          <p:nvPr/>
        </p:nvSpPr>
        <p:spPr>
          <a:xfrm>
            <a:off x="9052126" y="4259703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15A4DF2-C872-455E-B247-95004236166D}"/>
              </a:ext>
            </a:extLst>
          </p:cNvPr>
          <p:cNvSpPr txBox="1"/>
          <p:nvPr/>
        </p:nvSpPr>
        <p:spPr>
          <a:xfrm>
            <a:off x="9052126" y="4643618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8A0DB03-1B04-4F80-A981-09FDEB7DD0BC}"/>
              </a:ext>
            </a:extLst>
          </p:cNvPr>
          <p:cNvSpPr txBox="1"/>
          <p:nvPr/>
        </p:nvSpPr>
        <p:spPr>
          <a:xfrm>
            <a:off x="10082523" y="2619711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86FFAD2-B93B-43E3-A478-477171AC1C9D}"/>
              </a:ext>
            </a:extLst>
          </p:cNvPr>
          <p:cNvSpPr txBox="1"/>
          <p:nvPr/>
        </p:nvSpPr>
        <p:spPr>
          <a:xfrm>
            <a:off x="10309395" y="3472475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630A0B5-40C7-412C-A7DF-2DA0D8F9D72D}"/>
              </a:ext>
            </a:extLst>
          </p:cNvPr>
          <p:cNvSpPr txBox="1"/>
          <p:nvPr/>
        </p:nvSpPr>
        <p:spPr>
          <a:xfrm>
            <a:off x="10374997" y="5233716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0C52DB2-84F4-491D-8FDF-2E05E4C1B0AA}"/>
              </a:ext>
            </a:extLst>
          </p:cNvPr>
          <p:cNvSpPr txBox="1"/>
          <p:nvPr/>
        </p:nvSpPr>
        <p:spPr>
          <a:xfrm>
            <a:off x="10375264" y="4194885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cxnSp>
        <p:nvCxnSpPr>
          <p:cNvPr id="26" name="Curved Connector 41">
            <a:extLst>
              <a:ext uri="{FF2B5EF4-FFF2-40B4-BE49-F238E27FC236}">
                <a16:creationId xmlns:a16="http://schemas.microsoft.com/office/drawing/2014/main" id="{9DF2D7BC-23E4-4C92-904C-C742E6ACA2D0}"/>
              </a:ext>
            </a:extLst>
          </p:cNvPr>
          <p:cNvCxnSpPr/>
          <p:nvPr/>
        </p:nvCxnSpPr>
        <p:spPr>
          <a:xfrm rot="5400000" flipH="1" flipV="1">
            <a:off x="7225030" y="3257251"/>
            <a:ext cx="1052956" cy="822312"/>
          </a:xfrm>
          <a:prstGeom prst="curvedConnector3">
            <a:avLst/>
          </a:prstGeom>
          <a:ln w="38100">
            <a:solidFill>
              <a:schemeClr val="accent1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725B3121-9932-4EED-9ACD-3FA74CCE31DA}"/>
              </a:ext>
            </a:extLst>
          </p:cNvPr>
          <p:cNvSpPr txBox="1"/>
          <p:nvPr/>
        </p:nvSpPr>
        <p:spPr>
          <a:xfrm>
            <a:off x="7229128" y="2828200"/>
            <a:ext cx="2151699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Laba Super Normal</a:t>
            </a:r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B470BF17-741C-41C8-99D9-26E27887960F}"/>
              </a:ext>
            </a:extLst>
          </p:cNvPr>
          <p:cNvSpPr txBox="1">
            <a:spLocks/>
          </p:cNvSpPr>
          <p:nvPr/>
        </p:nvSpPr>
        <p:spPr>
          <a:xfrm>
            <a:off x="1400380" y="457481"/>
            <a:ext cx="10159046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Perusahaan Jangka Pendek</a:t>
            </a:r>
          </a:p>
        </p:txBody>
      </p:sp>
    </p:spTree>
    <p:extLst>
      <p:ext uri="{BB962C8B-B14F-4D97-AF65-F5344CB8AC3E}">
        <p14:creationId xmlns:p14="http://schemas.microsoft.com/office/powerpoint/2010/main" val="29034932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Merge 1">
            <a:extLst>
              <a:ext uri="{FF2B5EF4-FFF2-40B4-BE49-F238E27FC236}">
                <a16:creationId xmlns:a16="http://schemas.microsoft.com/office/drawing/2014/main" id="{884500AB-7833-4F3F-A9D5-E63BE99F8C3B}"/>
              </a:ext>
            </a:extLst>
          </p:cNvPr>
          <p:cNvSpPr/>
          <p:nvPr/>
        </p:nvSpPr>
        <p:spPr>
          <a:xfrm rot="8273396">
            <a:off x="9087295" y="2969063"/>
            <a:ext cx="957150" cy="523118"/>
          </a:xfrm>
          <a:prstGeom prst="flowChartMerge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0B0F812D-30D5-4770-A5F6-E4CCE8296A71}"/>
              </a:ext>
            </a:extLst>
          </p:cNvPr>
          <p:cNvCxnSpPr/>
          <p:nvPr/>
        </p:nvCxnSpPr>
        <p:spPr>
          <a:xfrm>
            <a:off x="10223357" y="3051059"/>
            <a:ext cx="47314" cy="2762393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>
            <a:extLst>
              <a:ext uri="{FF2B5EF4-FFF2-40B4-BE49-F238E27FC236}">
                <a16:creationId xmlns:a16="http://schemas.microsoft.com/office/drawing/2014/main" id="{A75E608C-983E-42EA-AAA4-12B24329E983}"/>
              </a:ext>
            </a:extLst>
          </p:cNvPr>
          <p:cNvSpPr txBox="1">
            <a:spLocks/>
          </p:cNvSpPr>
          <p:nvPr/>
        </p:nvSpPr>
        <p:spPr>
          <a:xfrm>
            <a:off x="845027" y="458929"/>
            <a:ext cx="10501946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Perusahaan Jangka Panjang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C5A36F-5067-4B4C-94A0-8ED915DECC1A}"/>
              </a:ext>
            </a:extLst>
          </p:cNvPr>
          <p:cNvSpPr txBox="1">
            <a:spLocks/>
          </p:cNvSpPr>
          <p:nvPr/>
        </p:nvSpPr>
        <p:spPr>
          <a:xfrm>
            <a:off x="1522413" y="1905000"/>
            <a:ext cx="4283967" cy="4267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Harga jual masih lebih besar dari biaya marginal (P&gt;MC)</a:t>
            </a: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Kapasitas berlebih, karena perusahaan sangat mudah untuk keluar masuk sehingga perusahaan hanya menikmati laba normal</a:t>
            </a: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Keseimbangan jangka panjang pada titik A, tetapi perusahaan tidak berproduksi pada tingkat yang paling efisien karena AC bukan titik terendah.</a:t>
            </a:r>
          </a:p>
          <a:p>
            <a:pPr algn="just"/>
            <a:r>
              <a:rPr lang="id-ID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Agar AC menjadi rendah, output harus ditambahkan menjadi Qb, tetapi penambahan output akan menyebabkan penurunan laba (MR&lt;MC).</a:t>
            </a:r>
          </a:p>
          <a:p>
            <a:pPr algn="just"/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id-ID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599BCEB3-AA5A-4856-B431-BDE15A69B346}"/>
              </a:ext>
            </a:extLst>
          </p:cNvPr>
          <p:cNvCxnSpPr/>
          <p:nvPr/>
        </p:nvCxnSpPr>
        <p:spPr>
          <a:xfrm flipV="1">
            <a:off x="7030516" y="1988840"/>
            <a:ext cx="29389" cy="3803476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4031047-1C62-46AF-8228-41040C74FA91}"/>
              </a:ext>
            </a:extLst>
          </p:cNvPr>
          <p:cNvCxnSpPr/>
          <p:nvPr/>
        </p:nvCxnSpPr>
        <p:spPr>
          <a:xfrm>
            <a:off x="7030516" y="5792316"/>
            <a:ext cx="3960440" cy="0"/>
          </a:xfrm>
          <a:prstGeom prst="straightConnector1">
            <a:avLst/>
          </a:prstGeom>
          <a:ln w="57150"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D4BE511-49EB-4B9E-8689-11D4699176F7}"/>
              </a:ext>
            </a:extLst>
          </p:cNvPr>
          <p:cNvCxnSpPr/>
          <p:nvPr/>
        </p:nvCxnSpPr>
        <p:spPr>
          <a:xfrm>
            <a:off x="7094304" y="3029923"/>
            <a:ext cx="2346875" cy="0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E6A1425-4D71-4D73-8DC9-6CBB309AC616}"/>
              </a:ext>
            </a:extLst>
          </p:cNvPr>
          <p:cNvCxnSpPr/>
          <p:nvPr/>
        </p:nvCxnSpPr>
        <p:spPr>
          <a:xfrm>
            <a:off x="9330077" y="3029923"/>
            <a:ext cx="47314" cy="2762393"/>
          </a:xfrm>
          <a:prstGeom prst="line">
            <a:avLst/>
          </a:prstGeom>
          <a:ln w="57150">
            <a:solidFill>
              <a:schemeClr val="tx1"/>
            </a:solidFill>
            <a:prstDash val="dash"/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DC1494-0003-4419-B68E-7F19383CBEEC}"/>
              </a:ext>
            </a:extLst>
          </p:cNvPr>
          <p:cNvCxnSpPr/>
          <p:nvPr/>
        </p:nvCxnSpPr>
        <p:spPr>
          <a:xfrm>
            <a:off x="7059905" y="2263668"/>
            <a:ext cx="3606507" cy="1200320"/>
          </a:xfrm>
          <a:prstGeom prst="line">
            <a:avLst/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72670F83-BC47-4658-9356-5F9432393774}"/>
              </a:ext>
            </a:extLst>
          </p:cNvPr>
          <p:cNvCxnSpPr/>
          <p:nvPr/>
        </p:nvCxnSpPr>
        <p:spPr>
          <a:xfrm>
            <a:off x="7047919" y="2236339"/>
            <a:ext cx="3606507" cy="2220634"/>
          </a:xfrm>
          <a:prstGeom prst="line">
            <a:avLst/>
          </a:prstGeom>
          <a:ln w="57150"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 23">
            <a:extLst>
              <a:ext uri="{FF2B5EF4-FFF2-40B4-BE49-F238E27FC236}">
                <a16:creationId xmlns:a16="http://schemas.microsoft.com/office/drawing/2014/main" id="{56059603-B308-430B-947B-F661E70D7FEC}"/>
              </a:ext>
            </a:extLst>
          </p:cNvPr>
          <p:cNvSpPr/>
          <p:nvPr/>
        </p:nvSpPr>
        <p:spPr>
          <a:xfrm>
            <a:off x="8284041" y="2199551"/>
            <a:ext cx="2923756" cy="1721385"/>
          </a:xfrm>
          <a:custGeom>
            <a:avLst/>
            <a:gdLst>
              <a:gd name="connsiteX0" fmla="*/ 0 w 2555631"/>
              <a:gd name="connsiteY0" fmla="*/ 2332893 h 2530620"/>
              <a:gd name="connsiteX1" fmla="*/ 808892 w 2555631"/>
              <a:gd name="connsiteY1" fmla="*/ 2297723 h 2530620"/>
              <a:gd name="connsiteX2" fmla="*/ 2555631 w 2555631"/>
              <a:gd name="connsiteY2" fmla="*/ 0 h 25306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555631" h="2530620">
                <a:moveTo>
                  <a:pt x="0" y="2332893"/>
                </a:moveTo>
                <a:cubicBezTo>
                  <a:pt x="191477" y="2509715"/>
                  <a:pt x="382954" y="2686538"/>
                  <a:pt x="808892" y="2297723"/>
                </a:cubicBezTo>
                <a:cubicBezTo>
                  <a:pt x="1234830" y="1908908"/>
                  <a:pt x="1895230" y="954454"/>
                  <a:pt x="2555631" y="0"/>
                </a:cubicBezTo>
              </a:path>
            </a:pathLst>
          </a:custGeom>
          <a:noFill/>
          <a:ln w="57150"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Freeform 24">
            <a:extLst>
              <a:ext uri="{FF2B5EF4-FFF2-40B4-BE49-F238E27FC236}">
                <a16:creationId xmlns:a16="http://schemas.microsoft.com/office/drawing/2014/main" id="{4D5EFF32-34A5-4D0F-A548-4D2775A8BB87}"/>
              </a:ext>
            </a:extLst>
          </p:cNvPr>
          <p:cNvSpPr/>
          <p:nvPr/>
        </p:nvSpPr>
        <p:spPr>
          <a:xfrm>
            <a:off x="8798857" y="2709427"/>
            <a:ext cx="2408940" cy="399881"/>
          </a:xfrm>
          <a:custGeom>
            <a:avLst/>
            <a:gdLst>
              <a:gd name="connsiteX0" fmla="*/ 0 w 2192216"/>
              <a:gd name="connsiteY0" fmla="*/ 46892 h 565551"/>
              <a:gd name="connsiteX1" fmla="*/ 527539 w 2192216"/>
              <a:gd name="connsiteY1" fmla="*/ 445477 h 565551"/>
              <a:gd name="connsiteX2" fmla="*/ 961293 w 2192216"/>
              <a:gd name="connsiteY2" fmla="*/ 562708 h 565551"/>
              <a:gd name="connsiteX3" fmla="*/ 1465385 w 2192216"/>
              <a:gd name="connsiteY3" fmla="*/ 480646 h 565551"/>
              <a:gd name="connsiteX4" fmla="*/ 2192216 w 2192216"/>
              <a:gd name="connsiteY4" fmla="*/ 0 h 5655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192216" h="565551">
                <a:moveTo>
                  <a:pt x="0" y="46892"/>
                </a:moveTo>
                <a:cubicBezTo>
                  <a:pt x="183662" y="203200"/>
                  <a:pt x="367324" y="359508"/>
                  <a:pt x="527539" y="445477"/>
                </a:cubicBezTo>
                <a:cubicBezTo>
                  <a:pt x="687754" y="531446"/>
                  <a:pt x="804985" y="556847"/>
                  <a:pt x="961293" y="562708"/>
                </a:cubicBezTo>
                <a:cubicBezTo>
                  <a:pt x="1117601" y="568569"/>
                  <a:pt x="1260231" y="574431"/>
                  <a:pt x="1465385" y="480646"/>
                </a:cubicBezTo>
                <a:cubicBezTo>
                  <a:pt x="1670539" y="386861"/>
                  <a:pt x="1931377" y="193430"/>
                  <a:pt x="2192216" y="0"/>
                </a:cubicBezTo>
              </a:path>
            </a:pathLst>
          </a:custGeom>
          <a:noFill/>
          <a:ln w="57150"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F6BBA10-7A0B-4A33-A1CC-9ECAE361DF22}"/>
              </a:ext>
            </a:extLst>
          </p:cNvPr>
          <p:cNvSpPr txBox="1"/>
          <p:nvPr/>
        </p:nvSpPr>
        <p:spPr>
          <a:xfrm>
            <a:off x="6826134" y="1741451"/>
            <a:ext cx="904536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EAA568-6C4C-4A4B-8672-D803E710D48E}"/>
              </a:ext>
            </a:extLst>
          </p:cNvPr>
          <p:cNvSpPr txBox="1"/>
          <p:nvPr/>
        </p:nvSpPr>
        <p:spPr>
          <a:xfrm>
            <a:off x="6796743" y="5700716"/>
            <a:ext cx="467543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562C693-20C0-41AF-BC6E-52C4E965F513}"/>
              </a:ext>
            </a:extLst>
          </p:cNvPr>
          <p:cNvSpPr txBox="1"/>
          <p:nvPr/>
        </p:nvSpPr>
        <p:spPr>
          <a:xfrm>
            <a:off x="9766820" y="5792316"/>
            <a:ext cx="2691408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Kuantitas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2EACCAD-98CB-4748-BA8C-AD2FB6E72134}"/>
              </a:ext>
            </a:extLst>
          </p:cNvPr>
          <p:cNvSpPr txBox="1"/>
          <p:nvPr/>
        </p:nvSpPr>
        <p:spPr>
          <a:xfrm>
            <a:off x="9193868" y="5816541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CFB37DE-92D5-412D-BFCC-EFD06B7AAF73}"/>
              </a:ext>
            </a:extLst>
          </p:cNvPr>
          <p:cNvSpPr txBox="1"/>
          <p:nvPr/>
        </p:nvSpPr>
        <p:spPr>
          <a:xfrm>
            <a:off x="6753047" y="2876454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CACD50A-6D92-469F-AB22-70FC585EC566}"/>
              </a:ext>
            </a:extLst>
          </p:cNvPr>
          <p:cNvSpPr txBox="1"/>
          <p:nvPr/>
        </p:nvSpPr>
        <p:spPr>
          <a:xfrm>
            <a:off x="8970716" y="3097998"/>
            <a:ext cx="329544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E84EABB-CF8A-46CB-BFE9-3233AC765EFB}"/>
              </a:ext>
            </a:extLst>
          </p:cNvPr>
          <p:cNvSpPr txBox="1"/>
          <p:nvPr/>
        </p:nvSpPr>
        <p:spPr>
          <a:xfrm>
            <a:off x="10995683" y="1930127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1ED67D4-7526-4B13-8CAF-17F096F443D4}"/>
              </a:ext>
            </a:extLst>
          </p:cNvPr>
          <p:cNvSpPr txBox="1"/>
          <p:nvPr/>
        </p:nvSpPr>
        <p:spPr>
          <a:xfrm>
            <a:off x="11000586" y="2449542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4DF0AB9-4D46-4149-A171-C1AF921B301C}"/>
              </a:ext>
            </a:extLst>
          </p:cNvPr>
          <p:cNvSpPr txBox="1"/>
          <p:nvPr/>
        </p:nvSpPr>
        <p:spPr>
          <a:xfrm>
            <a:off x="10619074" y="4271951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5BE6C0C-4CF7-43A4-BBCB-CDCCD59A8100}"/>
              </a:ext>
            </a:extLst>
          </p:cNvPr>
          <p:cNvSpPr txBox="1"/>
          <p:nvPr/>
        </p:nvSpPr>
        <p:spPr>
          <a:xfrm>
            <a:off x="10654426" y="3325619"/>
            <a:ext cx="566572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</a:p>
        </p:txBody>
      </p:sp>
      <p:cxnSp>
        <p:nvCxnSpPr>
          <p:cNvPr id="24" name="Curved Connector 10">
            <a:extLst>
              <a:ext uri="{FF2B5EF4-FFF2-40B4-BE49-F238E27FC236}">
                <a16:creationId xmlns:a16="http://schemas.microsoft.com/office/drawing/2014/main" id="{196CB97B-8398-40A1-B5ED-9798E891E73D}"/>
              </a:ext>
            </a:extLst>
          </p:cNvPr>
          <p:cNvCxnSpPr/>
          <p:nvPr/>
        </p:nvCxnSpPr>
        <p:spPr>
          <a:xfrm rot="5400000" flipH="1" flipV="1">
            <a:off x="9346560" y="2668853"/>
            <a:ext cx="876077" cy="437457"/>
          </a:xfrm>
          <a:prstGeom prst="curvedConnector3">
            <a:avLst/>
          </a:prstGeom>
          <a:ln w="57150">
            <a:solidFill>
              <a:schemeClr val="accent1">
                <a:lumMod val="50000"/>
              </a:schemeClr>
            </a:solidFill>
            <a:miter lim="800000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6A507AE7-B69F-4975-BDC4-0E459E5F413E}"/>
              </a:ext>
            </a:extLst>
          </p:cNvPr>
          <p:cNvSpPr txBox="1"/>
          <p:nvPr/>
        </p:nvSpPr>
        <p:spPr>
          <a:xfrm>
            <a:off x="8587561" y="1923456"/>
            <a:ext cx="2691408" cy="5909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</a:pPr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Total Kesejahteraan yang Hilang</a:t>
            </a:r>
          </a:p>
        </p:txBody>
      </p:sp>
    </p:spTree>
    <p:extLst>
      <p:ext uri="{BB962C8B-B14F-4D97-AF65-F5344CB8AC3E}">
        <p14:creationId xmlns:p14="http://schemas.microsoft.com/office/powerpoint/2010/main" val="2494013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80C43C-DF26-4FF5-AA03-7FD3E8E286ED}"/>
              </a:ext>
            </a:extLst>
          </p:cNvPr>
          <p:cNvSpPr txBox="1">
            <a:spLocks/>
          </p:cNvSpPr>
          <p:nvPr/>
        </p:nvSpPr>
        <p:spPr>
          <a:xfrm>
            <a:off x="854868" y="685800"/>
            <a:ext cx="10479086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Pengaturan Pasar Persaingan Monopolistik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Content Placeholder 3" descr="Vertical Bullet List" title="SmartArt">
            <a:extLst>
              <a:ext uri="{FF2B5EF4-FFF2-40B4-BE49-F238E27FC236}">
                <a16:creationId xmlns:a16="http://schemas.microsoft.com/office/drawing/2014/main" id="{CF270B74-E72C-48E4-9BCC-FE3879FF104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0654454"/>
              </p:ext>
            </p:extLst>
          </p:nvPr>
        </p:nvGraphicFramePr>
        <p:xfrm>
          <a:off x="1522412" y="1905000"/>
          <a:ext cx="9143999" cy="426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0616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9A2551-3086-4836-A1E1-4F2B296ABF79}"/>
              </a:ext>
            </a:extLst>
          </p:cNvPr>
          <p:cNvSpPr txBox="1">
            <a:spLocks/>
          </p:cNvSpPr>
          <p:nvPr/>
        </p:nvSpPr>
        <p:spPr>
          <a:xfrm>
            <a:off x="1083471" y="685800"/>
            <a:ext cx="10021886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00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Penilaian Pasar Persaingan Monopolistik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B7E7B1-3B75-4714-A0AB-E5EF0B9219AA}"/>
              </a:ext>
            </a:extLst>
          </p:cNvPr>
          <p:cNvSpPr txBox="1">
            <a:spLocks/>
          </p:cNvSpPr>
          <p:nvPr/>
        </p:nvSpPr>
        <p:spPr>
          <a:xfrm>
            <a:off x="133953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Penggunaan sumber daya atau faktor produksi pasar persaingan sempurna lebih efisien dibanding pasar persaingan monopolistik karena kapasitas produksinya dibawah tingkat yang optimal.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Differensiasi produknya jauh lebih baik daripada pasar persaingan sempurna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Dorongan untuk melakukan inovasi teknologi pada pasar ini sangat terbatas karena dalam jangka panjang pasar hanya dapat memperoleh keuntungan normal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Distribusi pendapatan merata</a:t>
            </a:r>
          </a:p>
        </p:txBody>
      </p:sp>
    </p:spTree>
    <p:extLst>
      <p:ext uri="{BB962C8B-B14F-4D97-AF65-F5344CB8AC3E}">
        <p14:creationId xmlns:p14="http://schemas.microsoft.com/office/powerpoint/2010/main" val="653549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8183A-4FA9-451C-8849-9D4756C25C70}"/>
              </a:ext>
            </a:extLst>
          </p:cNvPr>
          <p:cNvSpPr txBox="1">
            <a:spLocks/>
          </p:cNvSpPr>
          <p:nvPr/>
        </p:nvSpPr>
        <p:spPr>
          <a:xfrm>
            <a:off x="1522414" y="45751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d-ID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Persaingan Bukan Harga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85B3F4-447A-4008-A391-9AB5EB62444D}"/>
              </a:ext>
            </a:extLst>
          </p:cNvPr>
          <p:cNvSpPr txBox="1">
            <a:spLocks/>
          </p:cNvSpPr>
          <p:nvPr/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Differensiasi produksi : menciptakan barang sejenis tetapi berbeda coraknya dengan produksi perusahaan lain atau perusahaan sendiri. </a:t>
            </a:r>
          </a:p>
          <a:p>
            <a:pPr marL="261938" algn="just"/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Contoh : shampo Sunsilk dan Dove berasal dai </a:t>
            </a: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produsen yang sama.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id-ID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Iklan dan berbagai bentuk promosi penjualan.</a:t>
            </a:r>
          </a:p>
        </p:txBody>
      </p:sp>
    </p:spTree>
    <p:extLst>
      <p:ext uri="{BB962C8B-B14F-4D97-AF65-F5344CB8AC3E}">
        <p14:creationId xmlns:p14="http://schemas.microsoft.com/office/powerpoint/2010/main" val="11972360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438</Words>
  <Application>Microsoft Office PowerPoint</Application>
  <PresentationFormat>Widescreen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Pasar Monopolistik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ANDI MARYADI</dc:creator>
  <cp:lastModifiedBy>ANDI MARYADI</cp:lastModifiedBy>
  <cp:revision>8</cp:revision>
  <dcterms:created xsi:type="dcterms:W3CDTF">2021-03-28T09:29:09Z</dcterms:created>
  <dcterms:modified xsi:type="dcterms:W3CDTF">2021-03-29T13:35:22Z</dcterms:modified>
</cp:coreProperties>
</file>