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2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255280A-F835-AE17-4D5E-54E52CE716B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Digital Transformation Maturity vs. Business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0F199D-F5C2-0B35-8F33-ED35011DF1F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C98B072-DAD4-D3AB-C612-93AB9EA3E62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/>
              <a:t>Introduction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F0607F-36D5-8815-3736-8E6E3D41E9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E0267FB-9824-B92E-53C2-0C9AFD3EF74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" y="393700"/>
            <a:ext cx="10972800" cy="757238"/>
          </a:xfrm>
        </p:spPr>
        <p:txBody>
          <a:bodyPr>
            <a:noAutofit/>
          </a:bodyPr>
          <a:lstStyle/>
          <a:p>
            <a:r>
              <a:rPr lang="en-US" dirty="0"/>
              <a:t>Digital Transformation Maturity vs. Business Value: </a:t>
            </a:r>
            <a:br>
              <a:rPr lang="en-US" dirty="0"/>
            </a:br>
            <a:r>
              <a:rPr lang="en-US" dirty="0"/>
              <a:t>Where Do You Stand?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55B19F-EC26-8CEB-CD0F-E05F653B7565}"/>
              </a:ext>
            </a:extLst>
          </p:cNvPr>
          <p:cNvSpPr txBox="1"/>
          <p:nvPr/>
        </p:nvSpPr>
        <p:spPr>
          <a:xfrm>
            <a:off x="609598" y="2060315"/>
            <a:ext cx="10972801" cy="49244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600" dirty="0"/>
              <a:t>Most organizations fall somewhere between Tactical Winners and Potential Players. True value comes when high digital maturity is matched with clear, measurable business outcomes.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7E564F-B4AE-5499-FE62-708BC0DEDF8D}"/>
              </a:ext>
            </a:extLst>
          </p:cNvPr>
          <p:cNvSpPr txBox="1"/>
          <p:nvPr/>
        </p:nvSpPr>
        <p:spPr>
          <a:xfrm>
            <a:off x="1618459" y="3348490"/>
            <a:ext cx="1876823" cy="18466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Montserrat SemiBold" pitchFamily="2" charset="0"/>
              </a:rPr>
              <a:t>Low Maturity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AE14F2-7FD0-AE0F-C432-62E527BEE61A}"/>
              </a:ext>
            </a:extLst>
          </p:cNvPr>
          <p:cNvSpPr txBox="1"/>
          <p:nvPr/>
        </p:nvSpPr>
        <p:spPr>
          <a:xfrm>
            <a:off x="6822553" y="3348490"/>
            <a:ext cx="2025692" cy="18466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Montserrat SemiBold" pitchFamily="2" charset="0"/>
              </a:rPr>
              <a:t>High Maturity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14B5BD-D728-29F9-2C3D-A9E6CBEE974C}"/>
              </a:ext>
            </a:extLst>
          </p:cNvPr>
          <p:cNvSpPr txBox="1"/>
          <p:nvPr/>
        </p:nvSpPr>
        <p:spPr>
          <a:xfrm>
            <a:off x="609600" y="3733156"/>
            <a:ext cx="765728" cy="36933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Montserrat SemiBold" pitchFamily="2" charset="0"/>
              </a:rPr>
              <a:t>High </a:t>
            </a:r>
            <a:br>
              <a:rPr lang="en-US" sz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Montserrat SemiBold" pitchFamily="2" charset="0"/>
              </a:rPr>
            </a:br>
            <a:r>
              <a:rPr lang="en-US" sz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Montserrat SemiBold" pitchFamily="2" charset="0"/>
              </a:rPr>
              <a:t>Value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8A27F55-E4EF-BF87-EFA0-C56501DA3793}"/>
              </a:ext>
            </a:extLst>
          </p:cNvPr>
          <p:cNvSpPr txBox="1"/>
          <p:nvPr/>
        </p:nvSpPr>
        <p:spPr>
          <a:xfrm>
            <a:off x="609600" y="4766806"/>
            <a:ext cx="765728" cy="36933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Montserrat SemiBold" pitchFamily="2" charset="0"/>
              </a:rPr>
              <a:t>Low Value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DF7030-6809-4730-216E-33BFD34D5E78}"/>
              </a:ext>
            </a:extLst>
          </p:cNvPr>
          <p:cNvSpPr txBox="1"/>
          <p:nvPr/>
        </p:nvSpPr>
        <p:spPr>
          <a:xfrm>
            <a:off x="1618458" y="3733156"/>
            <a:ext cx="2229169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Tactical Winners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1A7FB2-8AF4-5C57-D560-059FF70756ED}"/>
              </a:ext>
            </a:extLst>
          </p:cNvPr>
          <p:cNvSpPr txBox="1">
            <a:spLocks/>
          </p:cNvSpPr>
          <p:nvPr/>
        </p:nvSpPr>
        <p:spPr>
          <a:xfrm>
            <a:off x="1618459" y="3976348"/>
            <a:ext cx="4759847" cy="36933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/>
              <a:t>Isolated successes without a scalable strategy. Quick gains, but fragile.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B2E78A-F284-EB92-A7E1-7096DE4365FD}"/>
              </a:ext>
            </a:extLst>
          </p:cNvPr>
          <p:cNvSpPr txBox="1"/>
          <p:nvPr/>
        </p:nvSpPr>
        <p:spPr>
          <a:xfrm>
            <a:off x="6822551" y="3733156"/>
            <a:ext cx="2229169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Value Leaders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7F561E-F414-A313-2018-52F0D7046E1D}"/>
              </a:ext>
            </a:extLst>
          </p:cNvPr>
          <p:cNvSpPr txBox="1"/>
          <p:nvPr/>
        </p:nvSpPr>
        <p:spPr>
          <a:xfrm>
            <a:off x="6822553" y="3976348"/>
            <a:ext cx="4759847" cy="36933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/>
              <a:t>Fully integrated, data-driven, agile organizations delivering consistent business impact.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C30FD4D-A3E3-17A3-86E7-8BDCE1355400}"/>
              </a:ext>
            </a:extLst>
          </p:cNvPr>
          <p:cNvSpPr txBox="1"/>
          <p:nvPr/>
        </p:nvSpPr>
        <p:spPr>
          <a:xfrm>
            <a:off x="1618458" y="4766806"/>
            <a:ext cx="2229169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Lagging Adopters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3B95480-0B55-0DCC-C616-1F362E1FD0A2}"/>
              </a:ext>
            </a:extLst>
          </p:cNvPr>
          <p:cNvSpPr txBox="1"/>
          <p:nvPr/>
        </p:nvSpPr>
        <p:spPr>
          <a:xfrm>
            <a:off x="1618459" y="4997757"/>
            <a:ext cx="4759847" cy="36933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/>
              <a:t>Minimal digital adoption, reliant on legacy systems, vulnerable to disruption.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77B69F4-7FAC-A2EB-9734-8BAE09EFEA2C}"/>
              </a:ext>
            </a:extLst>
          </p:cNvPr>
          <p:cNvSpPr txBox="1"/>
          <p:nvPr/>
        </p:nvSpPr>
        <p:spPr>
          <a:xfrm>
            <a:off x="6822551" y="4766806"/>
            <a:ext cx="2229169" cy="21544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ExtraBold" pitchFamily="2" charset="0"/>
              </a:rPr>
              <a:t>Potential Players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0FC8A4A-B2F0-68E0-0F84-FC4FA96DD2C8}"/>
              </a:ext>
            </a:extLst>
          </p:cNvPr>
          <p:cNvSpPr txBox="1"/>
          <p:nvPr/>
        </p:nvSpPr>
        <p:spPr>
          <a:xfrm>
            <a:off x="6822553" y="4997757"/>
            <a:ext cx="4759847" cy="36933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/>
              <a:t>Invested in digital tools but lack alignment, integration, or a clear value roadmap.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0C4390D-80BC-713B-6ED4-8CE084EA1874}"/>
              </a:ext>
            </a:extLst>
          </p:cNvPr>
          <p:cNvCxnSpPr>
            <a:cxnSpLocks/>
          </p:cNvCxnSpPr>
          <p:nvPr/>
        </p:nvCxnSpPr>
        <p:spPr>
          <a:xfrm>
            <a:off x="1618458" y="3627423"/>
            <a:ext cx="4759847" cy="0"/>
          </a:xfrm>
          <a:prstGeom prst="line">
            <a:avLst/>
          </a:prstGeom>
          <a:ln w="22225">
            <a:gradFill flip="none" rotWithShape="1">
              <a:gsLst>
                <a:gs pos="7200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7DD7BC0-4F35-D7F9-E911-FC6CE2045ED2}"/>
              </a:ext>
            </a:extLst>
          </p:cNvPr>
          <p:cNvCxnSpPr>
            <a:cxnSpLocks/>
          </p:cNvCxnSpPr>
          <p:nvPr/>
        </p:nvCxnSpPr>
        <p:spPr>
          <a:xfrm>
            <a:off x="1618458" y="4654895"/>
            <a:ext cx="4759847" cy="0"/>
          </a:xfrm>
          <a:prstGeom prst="line">
            <a:avLst/>
          </a:prstGeom>
          <a:ln w="22225">
            <a:gradFill flip="none" rotWithShape="1">
              <a:gsLst>
                <a:gs pos="7200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A248664-B2FA-6791-EFFC-53F361EB50DF}"/>
              </a:ext>
            </a:extLst>
          </p:cNvPr>
          <p:cNvCxnSpPr>
            <a:cxnSpLocks/>
          </p:cNvCxnSpPr>
          <p:nvPr/>
        </p:nvCxnSpPr>
        <p:spPr>
          <a:xfrm>
            <a:off x="1618458" y="5652521"/>
            <a:ext cx="4759847" cy="0"/>
          </a:xfrm>
          <a:prstGeom prst="line">
            <a:avLst/>
          </a:prstGeom>
          <a:ln w="22225">
            <a:gradFill flip="none" rotWithShape="1">
              <a:gsLst>
                <a:gs pos="7200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37320CE-F2CE-FCFD-C041-A0E21ED2F327}"/>
              </a:ext>
            </a:extLst>
          </p:cNvPr>
          <p:cNvCxnSpPr>
            <a:cxnSpLocks/>
          </p:cNvCxnSpPr>
          <p:nvPr/>
        </p:nvCxnSpPr>
        <p:spPr>
          <a:xfrm>
            <a:off x="609600" y="3627423"/>
            <a:ext cx="765728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002C640-E4D6-F6A6-2ECD-295D50D68DE8}"/>
              </a:ext>
            </a:extLst>
          </p:cNvPr>
          <p:cNvCxnSpPr>
            <a:cxnSpLocks/>
          </p:cNvCxnSpPr>
          <p:nvPr/>
        </p:nvCxnSpPr>
        <p:spPr>
          <a:xfrm>
            <a:off x="609600" y="4654895"/>
            <a:ext cx="765728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582DECD-3AD0-98C8-EE04-9DDF10C8901D}"/>
              </a:ext>
            </a:extLst>
          </p:cNvPr>
          <p:cNvCxnSpPr>
            <a:cxnSpLocks/>
          </p:cNvCxnSpPr>
          <p:nvPr/>
        </p:nvCxnSpPr>
        <p:spPr>
          <a:xfrm>
            <a:off x="609600" y="5652521"/>
            <a:ext cx="765728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C0C14E0-0BB3-43B1-299D-A005B7664F49}"/>
              </a:ext>
            </a:extLst>
          </p:cNvPr>
          <p:cNvCxnSpPr>
            <a:cxnSpLocks/>
          </p:cNvCxnSpPr>
          <p:nvPr/>
        </p:nvCxnSpPr>
        <p:spPr>
          <a:xfrm>
            <a:off x="6822551" y="3627423"/>
            <a:ext cx="4759847" cy="0"/>
          </a:xfrm>
          <a:prstGeom prst="line">
            <a:avLst/>
          </a:prstGeom>
          <a:ln w="22225">
            <a:gradFill flip="none" rotWithShape="1">
              <a:gsLst>
                <a:gs pos="7200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689FC86-18AD-34A8-8BD4-FC17BAA8FE24}"/>
              </a:ext>
            </a:extLst>
          </p:cNvPr>
          <p:cNvCxnSpPr>
            <a:cxnSpLocks/>
          </p:cNvCxnSpPr>
          <p:nvPr/>
        </p:nvCxnSpPr>
        <p:spPr>
          <a:xfrm>
            <a:off x="6822551" y="4654895"/>
            <a:ext cx="4759847" cy="0"/>
          </a:xfrm>
          <a:prstGeom prst="line">
            <a:avLst/>
          </a:prstGeom>
          <a:ln w="22225">
            <a:gradFill flip="none" rotWithShape="1">
              <a:gsLst>
                <a:gs pos="7200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45328FD-B52F-0535-C978-4284CEDFB96C}"/>
              </a:ext>
            </a:extLst>
          </p:cNvPr>
          <p:cNvCxnSpPr>
            <a:cxnSpLocks/>
          </p:cNvCxnSpPr>
          <p:nvPr/>
        </p:nvCxnSpPr>
        <p:spPr>
          <a:xfrm>
            <a:off x="6822551" y="5652521"/>
            <a:ext cx="4759847" cy="0"/>
          </a:xfrm>
          <a:prstGeom prst="line">
            <a:avLst/>
          </a:prstGeom>
          <a:ln w="22225">
            <a:gradFill flip="none" rotWithShape="1">
              <a:gsLst>
                <a:gs pos="7200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A6B6403-E7EB-BE28-B147-D100587379D0}"/>
              </a:ext>
            </a:extLst>
          </p:cNvPr>
          <p:cNvCxnSpPr>
            <a:cxnSpLocks/>
          </p:cNvCxnSpPr>
          <p:nvPr/>
        </p:nvCxnSpPr>
        <p:spPr>
          <a:xfrm>
            <a:off x="609598" y="1925128"/>
            <a:ext cx="2143434" cy="0"/>
          </a:xfrm>
          <a:prstGeom prst="line">
            <a:avLst/>
          </a:prstGeom>
          <a:ln w="25400">
            <a:gradFill flip="none" rotWithShape="1">
              <a:gsLst>
                <a:gs pos="7200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3" name="Graphic 52">
            <a:extLst>
              <a:ext uri="{FF2B5EF4-FFF2-40B4-BE49-F238E27FC236}">
                <a16:creationId xmlns:a16="http://schemas.microsoft.com/office/drawing/2014/main" id="{5DF0E46C-3C36-08F2-8EA0-56E1C07CF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1077" y="1538719"/>
            <a:ext cx="285135" cy="285135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33A25D79-BB23-A820-521B-A55C559508B8}"/>
              </a:ext>
            </a:extLst>
          </p:cNvPr>
          <p:cNvSpPr txBox="1"/>
          <p:nvPr/>
        </p:nvSpPr>
        <p:spPr>
          <a:xfrm>
            <a:off x="992464" y="1580716"/>
            <a:ext cx="1760567" cy="27699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dirty="0">
                <a:latin typeface="Montserrat SemiBold" pitchFamily="2" charset="0"/>
              </a:rPr>
              <a:t>Key Takeaway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ADBE435-5AC1-9D71-E436-1D569B0A4289}"/>
              </a:ext>
            </a:extLst>
          </p:cNvPr>
          <p:cNvSpPr txBox="1"/>
          <p:nvPr/>
        </p:nvSpPr>
        <p:spPr>
          <a:xfrm>
            <a:off x="609598" y="2932025"/>
            <a:ext cx="6371896" cy="24622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600" dirty="0">
                <a:latin typeface="Montserrat SemiBold" pitchFamily="2" charset="0"/>
              </a:rPr>
              <a:t>The Digital Value Matrix: Where Does Your Business Stand?</a:t>
            </a:r>
          </a:p>
        </p:txBody>
      </p:sp>
    </p:spTree>
    <p:extLst>
      <p:ext uri="{BB962C8B-B14F-4D97-AF65-F5344CB8AC3E}">
        <p14:creationId xmlns:p14="http://schemas.microsoft.com/office/powerpoint/2010/main" val="7592819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8742</TotalTime>
  <Words>135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61</cp:revision>
  <dcterms:created xsi:type="dcterms:W3CDTF">2025-04-10T11:11:23Z</dcterms:created>
  <dcterms:modified xsi:type="dcterms:W3CDTF">2025-10-16T08:27:13Z</dcterms:modified>
  <cp:category/>
</cp:coreProperties>
</file>