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92" name="Google Shape;9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98" name="Google Shape;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4" name="Google Shape;1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0" name="Google Shape;11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2" name="Google Shape;12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8" name="Google Shape;12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34" name="Google Shape;13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40" name="Google Shape;14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:notes"/>
          <p:cNvSpPr/>
          <p:nvPr>
            <p:ph idx="2" type="sldImg"/>
          </p:nvPr>
        </p:nvSpPr>
        <p:spPr>
          <a:xfrm>
            <a:off x="1143000" y="695325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46" name="Google Shape;14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Parasitology introduction </a:t>
            </a:r>
            <a:b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2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/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http://www.microbiologybook.org/book/parasit-sta.htm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CDC</a:t>
            </a:r>
            <a:endParaRPr/>
          </a:p>
          <a:p>
            <a:pPr indent="0" lvl="0" marL="0" marR="0" rtl="0" algn="ctr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WHO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basic principles and concepts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Parasite ecology and evolution  : </a:t>
            </a:r>
            <a:endParaRPr/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host is the parasite’s environment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457200" y="0"/>
            <a:ext cx="8229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Parasite Ecology </a:t>
            </a:r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152400" y="1066800"/>
            <a:ext cx="8991600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Host as an Environment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2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Trophic Relationships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Parasites always live at a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higher trophic level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than their hosts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parasites are at least primary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consumers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Trophic relationships are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direct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obvious for parasites that eat host tissue and fluids (hookworms, flukes, ticks…)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Indirect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“preying” on homeostatic mechanisms and reproductive efforts of organisms of lower trophic levels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Parasite Ecology (continued)</a:t>
            </a:r>
            <a:endParaRPr/>
          </a:p>
        </p:txBody>
      </p:sp>
      <p:sp>
        <p:nvSpPr>
          <p:cNvPr id="113" name="Google Shape;113;p17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365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parasites are </a:t>
            </a: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heterotrophic</a:t>
            </a: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requiring energy and carbon in the form of complex organic molecules and their nitrogen as a mixture of amino acids.</a:t>
            </a:r>
            <a:endParaRPr/>
          </a:p>
          <a:p>
            <a:pPr indent="-336550" lvl="0" marL="33655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Parasite Ecology (continued)</a:t>
            </a:r>
            <a:endParaRPr/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Parasite’s </a:t>
            </a: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feeding devices: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Sometimes there is no digestive tract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Anticoagulants in ticks’ saliva – adaptation to the clotting mechanism of the host’s blood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of mouthparts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Parasite's Ecological Niche </a:t>
            </a:r>
            <a:endParaRPr/>
          </a:p>
        </p:txBody>
      </p:sp>
      <p:sp>
        <p:nvSpPr>
          <p:cNvPr id="125" name="Google Shape;125;p19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365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Dependence  on resources provided by the living body of host and abiotic conditions</a:t>
            </a:r>
            <a:endParaRPr/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Infection sites</a:t>
            </a:r>
            <a:endParaRPr/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Coelozoic</a:t>
            </a: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parasites live in hollow organs</a:t>
            </a:r>
            <a:endParaRPr/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Histozoic</a:t>
            </a: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live in tissues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/>
        </p:nvSpPr>
        <p:spPr>
          <a:xfrm>
            <a:off x="457200" y="0"/>
            <a:ext cx="8229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Parasite Populations</a:t>
            </a:r>
            <a:endParaRPr/>
          </a:p>
        </p:txBody>
      </p:sp>
      <p:sp>
        <p:nvSpPr>
          <p:cNvPr id="131" name="Google Shape;131;p20"/>
          <p:cNvSpPr txBox="1"/>
          <p:nvPr/>
        </p:nvSpPr>
        <p:spPr>
          <a:xfrm>
            <a:off x="0" y="838200"/>
            <a:ext cx="91440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Quantitative description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Infrapopulation</a:t>
            </a: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all parasites of a particular species occurring within the body of a single host individual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Intensity</a:t>
            </a: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(mean intensity) – average number of parasites in infected host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Metapopulation </a:t>
            </a: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all the infrapopulations within a single host species in the ecosystem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Parasite Populations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(continued)</a:t>
            </a:r>
            <a:endParaRPr/>
          </a:p>
        </p:txBody>
      </p:sp>
      <p:sp>
        <p:nvSpPr>
          <p:cNvPr id="137" name="Google Shape;137;p21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365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Suprapopulation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all the parasites of the single species, regardless of developmental stages, that occur in the ecosystem</a:t>
            </a:r>
            <a:endParaRPr/>
          </a:p>
          <a:p>
            <a:pPr indent="-336550" lvl="0" marL="3365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Prevalence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% of hosts that are infected at a given time</a:t>
            </a:r>
            <a:endParaRPr/>
          </a:p>
          <a:p>
            <a:pPr indent="-336550" lvl="0" marL="3365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Incidence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number of new infections per unit of time divided by the number of infected individuals at the beginning of the of the measured time</a:t>
            </a:r>
            <a:endParaRPr/>
          </a:p>
          <a:p>
            <a:pPr indent="-336550" lvl="0" marL="33655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Density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–average number of parasites per sampling unit, usually per host = arithmetic mean = abundance </a:t>
            </a:r>
            <a:endParaRPr/>
          </a:p>
          <a:p>
            <a:pPr indent="-336550" lvl="0" marL="336550" marR="0" rtl="0" algn="l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365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lang="en-US" sz="3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Macroparasites – large parasites that do not multiply (spend part of the life cycle in particular host species)</a:t>
            </a:r>
            <a:endParaRPr/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lang="en-US" sz="3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Microparasites – multiply within the host</a:t>
            </a:r>
            <a:endParaRPr/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sz="32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sz="32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lang="en-US" sz="3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Population structure</a:t>
            </a:r>
            <a:endParaRPr/>
          </a:p>
          <a:p>
            <a:pPr indent="-336550" lvl="0" marL="336550" marR="0" rtl="0" algn="l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lang="en-US" sz="3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Multiple species infection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Parasite Reproduction</a:t>
            </a:r>
            <a:endParaRPr/>
          </a:p>
        </p:txBody>
      </p:sp>
      <p:sp>
        <p:nvSpPr>
          <p:cNvPr id="149" name="Google Shape;149;p23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365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Little parental care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(sometimes viviparity)</a:t>
            </a:r>
            <a:endParaRPr/>
          </a:p>
          <a:p>
            <a:pPr indent="-336550" lvl="0" marL="33655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of reproductive potential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who succeed at finding a host (asexual reproduction and hermaphroditism)</a:t>
            </a:r>
            <a:endParaRPr/>
          </a:p>
          <a:p>
            <a:pPr indent="-336550" lvl="0" marL="33655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Schizogony or multiple fission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nucleus divides numerous times before cytokinesis occurs, resulting in the simultaneous production of many daughter cells </a:t>
            </a:r>
            <a:endParaRPr/>
          </a:p>
          <a:p>
            <a:pPr indent="-336550" lvl="0" marL="33655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Binary fission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