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embeddedFontLst>
    <p:embeddedFont>
      <p:font typeface="Open Sans" panose="020B0606030504020204" pitchFamily="34" charset="0"/>
      <p:regular r:id="rId15"/>
      <p:bold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9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6" d="100"/>
          <a:sy n="126" d="100"/>
        </p:scale>
        <p:origin x="138" y="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2861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JugvLep"/>
          <p:cNvSpPr/>
          <p:nvPr/>
        </p:nvSpPr>
        <p:spPr>
          <a:xfrm>
            <a:off x="274320" y="1382032"/>
            <a:ext cx="4023360" cy="1691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b="1" dirty="0">
                <a:solidFill>
                  <a:srgbClr val="A7590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Contraseñas seguras y riesgos en línea</a:t>
            </a:r>
            <a:endParaRPr lang="en-US" sz="3240" dirty="0"/>
          </a:p>
        </p:txBody>
      </p:sp>
      <p:sp>
        <p:nvSpPr>
          <p:cNvPr id="3" name="GDOUsHjn"/>
          <p:cNvSpPr/>
          <p:nvPr/>
        </p:nvSpPr>
        <p:spPr>
          <a:xfrm>
            <a:off x="274320" y="3036452"/>
            <a:ext cx="40233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535A5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Protege tu identidad e información en el entorno digital</a:t>
            </a:r>
            <a:endParaRPr lang="en-US" sz="1620" dirty="0"/>
          </a:p>
        </p:txBody>
      </p:sp>
      <p:pic>
        <p:nvPicPr>
          <p:cNvPr id="4" name="covsec01" descr="/home/forge/chalkie-production-workers-3/releases/78099214/backend/storage/app/render-specs/b34defed-a2c9-468b-a9e1-5a2d93c809ca/img_700859f6a14c84010ff35cda416b728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74320"/>
            <a:ext cx="4297680" cy="4594860"/>
          </a:xfrm>
          <a:prstGeom prst="roundRect">
            <a:avLst>
              <a:gd name="adj" fmla="val 3191"/>
            </a:avLst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kban02" descr="/home/forge/chalkie-production-workers-3/releases/78099214/backend/storage/app/render-specs/b34defed-a2c9-468b-a9e1-5a2d93c809ca/img_89eb3cd2e3017fd49e817d878ec5fdd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2171700"/>
          </a:xfrm>
          <a:prstGeom prst="rect">
            <a:avLst/>
          </a:prstGeom>
        </p:spPr>
      </p:pic>
      <p:sp>
        <p:nvSpPr>
          <p:cNvPr id="3" name="R4gPbnUD"/>
          <p:cNvSpPr/>
          <p:nvPr/>
        </p:nvSpPr>
        <p:spPr>
          <a:xfrm>
            <a:off x="274320" y="2475613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A7590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¿Qué tan fácil es entrar en tus cuentas?</a:t>
            </a:r>
            <a:endParaRPr lang="en-US" sz="2880" dirty="0"/>
          </a:p>
        </p:txBody>
      </p:sp>
      <p:sp>
        <p:nvSpPr>
          <p:cNvPr id="4" name="gEq9vb9v"/>
          <p:cNvSpPr/>
          <p:nvPr/>
        </p:nvSpPr>
        <p:spPr>
          <a:xfrm>
            <a:off x="274320" y="3276482"/>
            <a:ext cx="8595360" cy="13373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Imagina que dejas la puerta de tu casa abierta con un cartel que dice: </a:t>
            </a:r>
            <a:r>
              <a:rPr lang="en-US" sz="1620" b="1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123456</a:t>
            </a: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En el mundo digital, millones de usuarios cometen ese mismo error al usar claves como su cumpleaños o el nombre de su mascota, permitiendo que programas automatizados adivinen sus datos en menos de un segundo.</a:t>
            </a:r>
            <a:endParaRPr lang="en-US" sz="16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XCq7U3jj"/>
          <p:cNvSpPr/>
          <p:nvPr/>
        </p:nvSpPr>
        <p:spPr>
          <a:xfrm>
            <a:off x="274320" y="212473"/>
            <a:ext cx="4114800" cy="10858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A7590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Anatomía de una clave impenetrable</a:t>
            </a:r>
            <a:endParaRPr lang="en-US" sz="2880" dirty="0"/>
          </a:p>
        </p:txBody>
      </p:sp>
      <p:sp>
        <p:nvSpPr>
          <p:cNvPr id="3" name="z1uSXUtW"/>
          <p:cNvSpPr/>
          <p:nvPr/>
        </p:nvSpPr>
        <p:spPr>
          <a:xfrm>
            <a:off x="274320" y="1462707"/>
            <a:ext cx="1440180" cy="262890"/>
          </a:xfrm>
          <a:prstGeom prst="roundRect">
            <a:avLst>
              <a:gd name="adj" fmla="val 17391"/>
            </a:avLst>
          </a:prstGeom>
          <a:solidFill>
            <a:srgbClr val="A7590E"/>
          </a:solidFill>
          <a:ln/>
        </p:spPr>
        <p:txBody>
          <a:bodyPr wrap="square" lIns="114300" tIns="45720" rIns="114300" bIns="45720" rtlCol="0" anchor="ctr"/>
          <a:lstStyle/>
          <a:p>
            <a:pPr marL="0" indent="0" algn="ctr">
              <a:lnSpc>
                <a:spcPts val="129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080" b="1" kern="0" spc="54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REGLA DE ORO</a:t>
            </a:r>
            <a:endParaRPr lang="en-US" sz="1080" dirty="0"/>
          </a:p>
        </p:txBody>
      </p:sp>
      <p:sp>
        <p:nvSpPr>
          <p:cNvPr id="4" name="ikN4tjt8"/>
          <p:cNvSpPr/>
          <p:nvPr/>
        </p:nvSpPr>
        <p:spPr>
          <a:xfrm>
            <a:off x="274320" y="1893452"/>
            <a:ext cx="4114800" cy="266319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Para resistir ataques automatizados de fuerza bruta, una contraseña fuerte debe combinar cuatro factores esenciales: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Longitud:</a:t>
            </a: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mínimo 12 a 16 caracteres.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Variedad:</a:t>
            </a: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mayúsculas, minúsculas, números y símbolos.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Impredecible:</a:t>
            </a: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sin nombres ni fechas personales.</a:t>
            </a:r>
            <a:endParaRPr lang="en-US" sz="1620" dirty="0"/>
          </a:p>
        </p:txBody>
      </p:sp>
      <p:pic>
        <p:nvPicPr>
          <p:cNvPr id="5" name="passdia03" descr="/home/forge/chalkie-production-workers-3/releases/78099214/backend/storage/app/render-specs/b34defed-a2c9-468b-a9e1-5a2d93c809ca/img_54fea0098d3d63dfe27173a91bbd5bb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0" y="182880"/>
            <a:ext cx="4114800" cy="3611880"/>
          </a:xfrm>
          <a:prstGeom prst="roundRect">
            <a:avLst>
              <a:gd name="adj" fmla="val 3797"/>
            </a:avLst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HgVXMfi"/>
          <p:cNvSpPr/>
          <p:nvPr/>
        </p:nvSpPr>
        <p:spPr>
          <a:xfrm>
            <a:off x="274320" y="212473"/>
            <a:ext cx="2743200" cy="10858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A7590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El poder del azar</a:t>
            </a:r>
            <a:endParaRPr lang="en-US" sz="2880" dirty="0"/>
          </a:p>
        </p:txBody>
      </p:sp>
      <p:sp>
        <p:nvSpPr>
          <p:cNvPr id="3" name="CDgH92C1"/>
          <p:cNvSpPr/>
          <p:nvPr/>
        </p:nvSpPr>
        <p:spPr>
          <a:xfrm>
            <a:off x="274320" y="1356678"/>
            <a:ext cx="2743200" cy="4229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535A5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Generadores y gestores</a:t>
            </a:r>
            <a:endParaRPr lang="en-US" sz="1440" dirty="0"/>
          </a:p>
        </p:txBody>
      </p:sp>
      <p:pic>
        <p:nvPicPr>
          <p:cNvPr id="4" name="keyvault04" descr="/home/forge/chalkie-production-workers-3/releases/78099214/backend/storage/app/render-specs/b34defed-a2c9-468b-a9e1-5a2d93c809ca/img_7ed2f6bed4041ef48a369a1958f5b8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74520"/>
            <a:ext cx="2286000" cy="1828800"/>
          </a:xfrm>
          <a:prstGeom prst="rect">
            <a:avLst/>
          </a:prstGeom>
        </p:spPr>
      </p:pic>
      <p:sp>
        <p:nvSpPr>
          <p:cNvPr id="5" name="h2D7Fbk2"/>
          <p:cNvSpPr/>
          <p:nvPr/>
        </p:nvSpPr>
        <p:spPr>
          <a:xfrm>
            <a:off x="3291840" y="205075"/>
            <a:ext cx="5577840" cy="24003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¿Por qué usar generadores automáticos?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Los seres humanos somos malos creando patrones aleatorios; solemos reemplazar la 'e' por un '3' o añadir un signo de exclamación al final. Los </a:t>
            </a:r>
            <a:r>
              <a:rPr lang="en-US" sz="1620" b="1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generadores aleatorios</a:t>
            </a: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producen cadenas criptográficas sin sentido lógico, eliminando cualquier patrón predecible.</a:t>
            </a:r>
            <a:endParaRPr lang="en-US" sz="2160" dirty="0"/>
          </a:p>
        </p:txBody>
      </p:sp>
      <p:sp>
        <p:nvSpPr>
          <p:cNvPr id="6" name="E6mtZ2TF"/>
          <p:cNvSpPr/>
          <p:nvPr/>
        </p:nvSpPr>
        <p:spPr>
          <a:xfrm>
            <a:off x="3291840" y="2766060"/>
            <a:ext cx="5577840" cy="1623060"/>
          </a:xfrm>
          <a:prstGeom prst="roundRect">
            <a:avLst>
              <a:gd name="adj" fmla="val 5634"/>
            </a:avLst>
          </a:prstGeom>
          <a:solidFill>
            <a:srgbClr val="E6F1FB"/>
          </a:solidFill>
          <a:ln w="11430">
            <a:solidFill>
              <a:srgbClr val="0B2F50">
                <a:alpha val="20000"/>
              </a:srgbClr>
            </a:solidFill>
            <a:prstDash val="solid"/>
          </a:ln>
        </p:spPr>
      </p:sp>
      <p:sp>
        <p:nvSpPr>
          <p:cNvPr id="7" name="INKpNOw5"/>
          <p:cNvSpPr/>
          <p:nvPr/>
        </p:nvSpPr>
        <p:spPr>
          <a:xfrm>
            <a:off x="3417570" y="2941417"/>
            <a:ext cx="320040" cy="4800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6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B2F5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💡</a:t>
            </a:r>
            <a:endParaRPr lang="en-US" sz="2160" dirty="0"/>
          </a:p>
        </p:txBody>
      </p:sp>
      <p:sp>
        <p:nvSpPr>
          <p:cNvPr id="8" name="evwmmccV"/>
          <p:cNvSpPr/>
          <p:nvPr/>
        </p:nvSpPr>
        <p:spPr>
          <a:xfrm>
            <a:off x="3829050" y="2888298"/>
            <a:ext cx="4914900" cy="1371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B2F5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Consejo clave</a:t>
            </a:r>
            <a:endParaRPr lang="en-US" sz="144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B2F5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Usa un gestor de contraseñas confiable para guardar cadenas complejas sin tener que memorizarlas todas.</a:t>
            </a:r>
            <a:endParaRPr lang="en-US" sz="14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1RD0i3E"/>
          <p:cNvSpPr/>
          <p:nvPr/>
        </p:nvSpPr>
        <p:spPr>
          <a:xfrm>
            <a:off x="274320" y="212473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A7590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Cuatro grandes amenazas en la red</a:t>
            </a:r>
            <a:endParaRPr lang="en-US" sz="2880" dirty="0"/>
          </a:p>
        </p:txBody>
      </p:sp>
      <p:sp>
        <p:nvSpPr>
          <p:cNvPr id="3" name="rwqWikzr"/>
          <p:cNvSpPr/>
          <p:nvPr/>
        </p:nvSpPr>
        <p:spPr>
          <a:xfrm>
            <a:off x="274320" y="1017270"/>
            <a:ext cx="4206240" cy="1840230"/>
          </a:xfrm>
          <a:prstGeom prst="roundRect">
            <a:avLst>
              <a:gd name="adj" fmla="val 7453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B7B7B4"/>
            </a:solidFill>
            <a:prstDash val="solid"/>
          </a:ln>
        </p:spPr>
      </p:sp>
      <p:pic>
        <p:nvPicPr>
          <p:cNvPr id="4" name="quadhook05" descr="/home/forge/chalkie-production-workers-3/releases/78099214/backend/storage/app/render-specs/b34defed-a2c9-468b-a9e1-5a2d93c809ca/img_37e15a34ff9c6f73f2fc00c768510a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" y="1165860"/>
            <a:ext cx="548640" cy="548640"/>
          </a:xfrm>
          <a:prstGeom prst="rect">
            <a:avLst/>
          </a:prstGeom>
        </p:spPr>
      </p:pic>
      <p:sp>
        <p:nvSpPr>
          <p:cNvPr id="5" name="i8UNJi6a"/>
          <p:cNvSpPr/>
          <p:nvPr/>
        </p:nvSpPr>
        <p:spPr>
          <a:xfrm>
            <a:off x="1062990" y="1188055"/>
            <a:ext cx="3268980" cy="14973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Phishing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Mensajes falsos que fingen ser bancos o plataformas para robar tus accesos.</a:t>
            </a:r>
            <a:endParaRPr lang="en-US" sz="2160" dirty="0"/>
          </a:p>
        </p:txBody>
      </p:sp>
      <p:sp>
        <p:nvSpPr>
          <p:cNvPr id="6" name="iRPlP9Zk"/>
          <p:cNvSpPr/>
          <p:nvPr/>
        </p:nvSpPr>
        <p:spPr>
          <a:xfrm>
            <a:off x="4663440" y="1017270"/>
            <a:ext cx="4206240" cy="1840230"/>
          </a:xfrm>
          <a:prstGeom prst="roundRect">
            <a:avLst>
              <a:gd name="adj" fmla="val 7453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B7B7B4"/>
            </a:solidFill>
            <a:prstDash val="solid"/>
          </a:ln>
        </p:spPr>
      </p:sp>
      <p:pic>
        <p:nvPicPr>
          <p:cNvPr id="7" name="quadmask05" descr="/home/forge/chalkie-production-workers-3/releases/78099214/backend/storage/app/render-specs/b34defed-a2c9-468b-a9e1-5a2d93c809ca/img_18e66c9ea6893888de646661bc20f0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2030" y="1165860"/>
            <a:ext cx="548640" cy="548640"/>
          </a:xfrm>
          <a:prstGeom prst="rect">
            <a:avLst/>
          </a:prstGeom>
        </p:spPr>
      </p:pic>
      <p:sp>
        <p:nvSpPr>
          <p:cNvPr id="8" name="238HOrds"/>
          <p:cNvSpPr/>
          <p:nvPr/>
        </p:nvSpPr>
        <p:spPr>
          <a:xfrm>
            <a:off x="5452110" y="1188055"/>
            <a:ext cx="3268980" cy="14973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Suplantación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Creación de perfiles clonados para engañar a tus amigos o dañar tu reputación.</a:t>
            </a:r>
            <a:endParaRPr lang="en-US" sz="2160" dirty="0"/>
          </a:p>
        </p:txBody>
      </p:sp>
      <p:sp>
        <p:nvSpPr>
          <p:cNvPr id="9" name="AbHlf7Mb"/>
          <p:cNvSpPr/>
          <p:nvPr/>
        </p:nvSpPr>
        <p:spPr>
          <a:xfrm>
            <a:off x="274320" y="3040380"/>
            <a:ext cx="4206240" cy="1840230"/>
          </a:xfrm>
          <a:prstGeom prst="roundRect">
            <a:avLst>
              <a:gd name="adj" fmla="val 7453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B7B7B4"/>
            </a:solidFill>
            <a:prstDash val="solid"/>
          </a:ln>
        </p:spPr>
      </p:sp>
      <p:pic>
        <p:nvPicPr>
          <p:cNvPr id="10" name="quadwarn05" descr="/home/forge/chalkie-production-workers-3/releases/78099214/backend/storage/app/render-specs/b34defed-a2c9-468b-a9e1-5a2d93c809ca/img_9b9e1d897ff9c5cb6eeab2e7b8570de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910" y="3188970"/>
            <a:ext cx="548640" cy="548640"/>
          </a:xfrm>
          <a:prstGeom prst="rect">
            <a:avLst/>
          </a:prstGeom>
        </p:spPr>
      </p:pic>
      <p:sp>
        <p:nvSpPr>
          <p:cNvPr id="11" name="ol63DgTL"/>
          <p:cNvSpPr/>
          <p:nvPr/>
        </p:nvSpPr>
        <p:spPr>
          <a:xfrm>
            <a:off x="1062990" y="3211165"/>
            <a:ext cx="3268980" cy="14973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Grooming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Adultos que fingen ser menores para ganarse tu confianza y pedir fotos o citas.</a:t>
            </a:r>
            <a:endParaRPr lang="en-US" sz="2160" dirty="0"/>
          </a:p>
        </p:txBody>
      </p:sp>
      <p:sp>
        <p:nvSpPr>
          <p:cNvPr id="12" name="6jPtuk7i"/>
          <p:cNvSpPr/>
          <p:nvPr/>
        </p:nvSpPr>
        <p:spPr>
          <a:xfrm>
            <a:off x="4663440" y="3040380"/>
            <a:ext cx="4206240" cy="1840230"/>
          </a:xfrm>
          <a:prstGeom prst="roundRect">
            <a:avLst>
              <a:gd name="adj" fmla="val 7453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B7B7B4"/>
            </a:solidFill>
            <a:prstDash val="solid"/>
          </a:ln>
        </p:spPr>
      </p:sp>
      <p:pic>
        <p:nvPicPr>
          <p:cNvPr id="13" name="quadnews05" descr="/home/forge/chalkie-production-workers-3/releases/78099214/backend/storage/app/render-specs/b34defed-a2c9-468b-a9e1-5a2d93c809ca/img_aef0cea82b13d6156cc020c06920a6f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030" y="3188970"/>
            <a:ext cx="548640" cy="548640"/>
          </a:xfrm>
          <a:prstGeom prst="rect">
            <a:avLst/>
          </a:prstGeom>
        </p:spPr>
      </p:pic>
      <p:sp>
        <p:nvSpPr>
          <p:cNvPr id="14" name="lw4n27KP"/>
          <p:cNvSpPr/>
          <p:nvPr/>
        </p:nvSpPr>
        <p:spPr>
          <a:xfrm>
            <a:off x="5452110" y="3211165"/>
            <a:ext cx="3268980" cy="14973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Noticias falsas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Contenido sensacionalista creado para manipular emociones o propagar virus.</a:t>
            </a:r>
            <a:endParaRPr lang="en-US" sz="21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AKxrdbS"/>
          <p:cNvSpPr/>
          <p:nvPr/>
        </p:nvSpPr>
        <p:spPr>
          <a:xfrm>
            <a:off x="274320" y="212473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A7590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Cómo operan el phishing y la suplantación</a:t>
            </a:r>
            <a:endParaRPr lang="en-US" sz="2880" dirty="0"/>
          </a:p>
        </p:txBody>
      </p:sp>
      <p:pic>
        <p:nvPicPr>
          <p:cNvPr id="3" name="colphis06" descr="/home/forge/chalkie-production-workers-3/releases/78099214/backend/storage/app/render-specs/b34defed-a2c9-468b-a9e1-5a2d93c809ca/img_a04aa74972a3b2755925fb1a841a1a0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25830"/>
            <a:ext cx="425196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BHBwwLiy"/>
          <p:cNvSpPr/>
          <p:nvPr/>
        </p:nvSpPr>
        <p:spPr>
          <a:xfrm>
            <a:off x="274320" y="3062575"/>
            <a:ext cx="4251960" cy="17830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Ataque de Phishing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Usa la urgencia: </a:t>
            </a:r>
            <a:r>
              <a:rPr lang="en-US" sz="1620" i="1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"¡Tu cuenta será suspendida en 1 hora!"</a:t>
            </a: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Busca que ingreses a enlaces sospechosos sin verificar la dirección web real.</a:t>
            </a:r>
            <a:endParaRPr lang="en-US" sz="2160" dirty="0"/>
          </a:p>
        </p:txBody>
      </p:sp>
      <p:pic>
        <p:nvPicPr>
          <p:cNvPr id="5" name="coliden06" descr="/home/forge/chalkie-production-workers-3/releases/78099214/backend/storage/app/render-specs/b34defed-a2c9-468b-a9e1-5a2d93c809ca/img_2ad0e340f920b8b05f989b49bdba538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925830"/>
            <a:ext cx="425196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6" name="2MyKqHNc"/>
          <p:cNvSpPr/>
          <p:nvPr/>
        </p:nvSpPr>
        <p:spPr>
          <a:xfrm>
            <a:off x="4617720" y="3062575"/>
            <a:ext cx="4251960" cy="17830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Suplantación de identidad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El atacante copia tus fotos de perfil y escribe a tus contactos pidiéndoles dinero o información confidencial fingiendo una emergencia.</a:t>
            </a:r>
            <a:endParaRPr lang="en-US" sz="21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8Atc9CPE"/>
          <p:cNvSpPr/>
          <p:nvPr/>
        </p:nvSpPr>
        <p:spPr>
          <a:xfrm>
            <a:off x="274320" y="212473"/>
            <a:ext cx="4297680" cy="10858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A7590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Grooming: alerta ante extraños en línea</a:t>
            </a:r>
            <a:endParaRPr lang="en-US" sz="2880" dirty="0"/>
          </a:p>
        </p:txBody>
      </p:sp>
      <p:sp>
        <p:nvSpPr>
          <p:cNvPr id="3" name="2U4ZAT1h"/>
          <p:cNvSpPr/>
          <p:nvPr/>
        </p:nvSpPr>
        <p:spPr>
          <a:xfrm>
            <a:off x="274320" y="1371267"/>
            <a:ext cx="2080260" cy="262890"/>
          </a:xfrm>
          <a:prstGeom prst="roundRect">
            <a:avLst>
              <a:gd name="adj" fmla="val 17391"/>
            </a:avLst>
          </a:prstGeom>
          <a:solidFill>
            <a:srgbClr val="A7590E"/>
          </a:solidFill>
          <a:ln/>
        </p:spPr>
        <p:txBody>
          <a:bodyPr wrap="square" lIns="114300" tIns="45720" rIns="114300" bIns="45720" rtlCol="0" anchor="ctr"/>
          <a:lstStyle/>
          <a:p>
            <a:pPr marL="0" indent="0" algn="ctr">
              <a:lnSpc>
                <a:spcPts val="129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080" b="1" kern="0" spc="54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SEGURIDAD PERSONAL</a:t>
            </a:r>
            <a:endParaRPr lang="en-US" sz="1080" dirty="0"/>
          </a:p>
        </p:txBody>
      </p:sp>
      <p:sp>
        <p:nvSpPr>
          <p:cNvPr id="4" name="Uh83k0Mk"/>
          <p:cNvSpPr/>
          <p:nvPr/>
        </p:nvSpPr>
        <p:spPr>
          <a:xfrm>
            <a:off x="274320" y="1710572"/>
            <a:ext cx="4297680" cy="29489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En juegos multijugador o redes sociales, personas adultas pueden fingir ser jóvenes compartiendo tus mismos gustos para crear una falsa amistad.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Piden pasar a chats privados fuera del juego.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Exigen secretos y fotos privadas.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Si algo te hace sentir incómodo, avisa a un adulto de confianza inmediatamente.</a:t>
            </a:r>
            <a:endParaRPr lang="en-US" sz="1620" dirty="0"/>
          </a:p>
        </p:txBody>
      </p:sp>
      <p:pic>
        <p:nvPicPr>
          <p:cNvPr id="5" name="grmdiag07" descr="/home/forge/chalkie-production-workers-3/releases/78099214/backend/storage/app/render-specs/b34defed-a2c9-468b-a9e1-5a2d93c809ca/img_5d26b53496966e64fdde496d015d1d8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0" y="182880"/>
            <a:ext cx="4114800" cy="3611880"/>
          </a:xfrm>
          <a:prstGeom prst="roundRect">
            <a:avLst>
              <a:gd name="adj" fmla="val 3797"/>
            </a:avLst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qaJ57as"/>
          <p:cNvSpPr/>
          <p:nvPr/>
        </p:nvSpPr>
        <p:spPr>
          <a:xfrm>
            <a:off x="274320" y="212473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A7590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Tu escudo de protección digital</a:t>
            </a:r>
            <a:endParaRPr lang="en-US" sz="2880" dirty="0"/>
          </a:p>
        </p:txBody>
      </p:sp>
      <p:sp>
        <p:nvSpPr>
          <p:cNvPr id="3" name="KheEbjh2"/>
          <p:cNvSpPr/>
          <p:nvPr/>
        </p:nvSpPr>
        <p:spPr>
          <a:xfrm>
            <a:off x="274320" y="130302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7590E"/>
            </a:solidFill>
            <a:prstDash val="solid"/>
          </a:ln>
        </p:spPr>
      </p:sp>
      <p:sp>
        <p:nvSpPr>
          <p:cNvPr id="4" name="Mzl4FGXQ"/>
          <p:cNvSpPr/>
          <p:nvPr/>
        </p:nvSpPr>
        <p:spPr>
          <a:xfrm>
            <a:off x="468630" y="160313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A7590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620" dirty="0"/>
          </a:p>
        </p:txBody>
      </p:sp>
      <p:sp>
        <p:nvSpPr>
          <p:cNvPr id="5" name="yCscc2Ae"/>
          <p:cNvSpPr/>
          <p:nvPr/>
        </p:nvSpPr>
        <p:spPr>
          <a:xfrm>
            <a:off x="1108710" y="1401962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Autenticación en dos pasos (2FA):</a:t>
            </a: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activa un código al celular cada vez que inicies sesión en un dispositivo nuevo.</a:t>
            </a:r>
            <a:endParaRPr lang="en-US" sz="1620" dirty="0"/>
          </a:p>
        </p:txBody>
      </p:sp>
      <p:sp>
        <p:nvSpPr>
          <p:cNvPr id="6" name="jBkmbcbZ"/>
          <p:cNvSpPr/>
          <p:nvPr/>
        </p:nvSpPr>
        <p:spPr>
          <a:xfrm>
            <a:off x="274320" y="245745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7590E"/>
            </a:solidFill>
            <a:prstDash val="solid"/>
          </a:ln>
        </p:spPr>
      </p:sp>
      <p:sp>
        <p:nvSpPr>
          <p:cNvPr id="7" name="OJ4WrcrC"/>
          <p:cNvSpPr/>
          <p:nvPr/>
        </p:nvSpPr>
        <p:spPr>
          <a:xfrm>
            <a:off x="468630" y="275756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A7590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</a:t>
            </a:r>
            <a:endParaRPr lang="en-US" sz="1620" dirty="0"/>
          </a:p>
        </p:txBody>
      </p:sp>
      <p:sp>
        <p:nvSpPr>
          <p:cNvPr id="8" name="flY25jHx"/>
          <p:cNvSpPr/>
          <p:nvPr/>
        </p:nvSpPr>
        <p:spPr>
          <a:xfrm>
            <a:off x="1108710" y="2556392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Perfiles cerrados y privados:</a:t>
            </a: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comparte fotos y publicaciones exclusivamente con personas que conozcas en persona.</a:t>
            </a:r>
            <a:endParaRPr lang="en-US" sz="1620" dirty="0"/>
          </a:p>
        </p:txBody>
      </p:sp>
      <p:sp>
        <p:nvSpPr>
          <p:cNvPr id="9" name="5KUySumT"/>
          <p:cNvSpPr/>
          <p:nvPr/>
        </p:nvSpPr>
        <p:spPr>
          <a:xfrm>
            <a:off x="274320" y="361188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7590E"/>
            </a:solidFill>
            <a:prstDash val="solid"/>
          </a:ln>
        </p:spPr>
      </p:sp>
      <p:sp>
        <p:nvSpPr>
          <p:cNvPr id="10" name="FD9mLgoH"/>
          <p:cNvSpPr/>
          <p:nvPr/>
        </p:nvSpPr>
        <p:spPr>
          <a:xfrm>
            <a:off x="468630" y="391199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A7590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</a:t>
            </a:r>
            <a:endParaRPr lang="en-US" sz="1620" dirty="0"/>
          </a:p>
        </p:txBody>
      </p:sp>
      <p:sp>
        <p:nvSpPr>
          <p:cNvPr id="11" name="9xjnRdym"/>
          <p:cNvSpPr/>
          <p:nvPr/>
        </p:nvSpPr>
        <p:spPr>
          <a:xfrm>
            <a:off x="1108710" y="3710822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Pausa reflexiva:</a:t>
            </a: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antes de reenviar una noticia o hacer clic en un enlace llamativo, investiga si la fuente es oficial.</a:t>
            </a:r>
            <a:endParaRPr lang="en-US" sz="16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a5f908f-d14f-4760-a842-277585afabc8"/>
          <p:cNvSpPr/>
          <p:nvPr/>
        </p:nvSpPr>
        <p:spPr>
          <a:xfrm>
            <a:off x="285750" y="201043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A7590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Comprueba tus conocimientos de seguridad</a:t>
            </a:r>
            <a:endParaRPr lang="en-US" sz="2880" dirty="0"/>
          </a:p>
        </p:txBody>
      </p:sp>
      <p:sp>
        <p:nvSpPr>
          <p:cNvPr id="3" name="0458e588-95f4-47e8-aaf3-6e091eb005c2"/>
          <p:cNvSpPr/>
          <p:nvPr/>
        </p:nvSpPr>
        <p:spPr>
          <a:xfrm>
            <a:off x="285750" y="702446"/>
            <a:ext cx="8572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¿Cuál de las siguientes acciones describe la práctica más segura para proteger tus cuentas en línea?</a:t>
            </a:r>
            <a:endParaRPr lang="en-US" sz="1620" dirty="0"/>
          </a:p>
        </p:txBody>
      </p:sp>
      <p:sp>
        <p:nvSpPr>
          <p:cNvPr id="4" name="3ace9f92-7dfb-43fa-a9cc-02324226aef0"/>
          <p:cNvSpPr/>
          <p:nvPr/>
        </p:nvSpPr>
        <p:spPr>
          <a:xfrm>
            <a:off x="285750" y="1683244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55f59739-5206-440a-a078-0b116e41788e"/>
          <p:cNvSpPr/>
          <p:nvPr/>
        </p:nvSpPr>
        <p:spPr>
          <a:xfrm>
            <a:off x="857250" y="1673996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Usar una clave de más de 12 caracteres generada al azar y activar la verificación en dos pasos</a:t>
            </a:r>
            <a:endParaRPr lang="en-US" sz="1620" dirty="0"/>
          </a:p>
        </p:txBody>
      </p:sp>
      <p:sp>
        <p:nvSpPr>
          <p:cNvPr id="6" name="9ca20d60-1bbc-4b5d-be7d-548d68007795"/>
          <p:cNvSpPr/>
          <p:nvPr/>
        </p:nvSpPr>
        <p:spPr>
          <a:xfrm>
            <a:off x="285750" y="2540494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2e6ca22d-6c01-45ae-bc85-bf1b244a4bfa"/>
          <p:cNvSpPr/>
          <p:nvPr/>
        </p:nvSpPr>
        <p:spPr>
          <a:xfrm>
            <a:off x="857250" y="2531246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Usar el nombre de tu mascota seguido del año actual en todas tus redes sociales</a:t>
            </a:r>
            <a:endParaRPr lang="en-US" sz="1620" dirty="0"/>
          </a:p>
        </p:txBody>
      </p:sp>
      <p:sp>
        <p:nvSpPr>
          <p:cNvPr id="8" name="7dd317a1-a8ea-4ec9-a068-463facaa48f6"/>
          <p:cNvSpPr/>
          <p:nvPr/>
        </p:nvSpPr>
        <p:spPr>
          <a:xfrm>
            <a:off x="285750" y="3397744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eb5a64d9-5159-4c8f-98ea-4053818cb52d"/>
          <p:cNvSpPr/>
          <p:nvPr/>
        </p:nvSpPr>
        <p:spPr>
          <a:xfrm>
            <a:off x="857250" y="3388496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Hacer clic en enlaces de mensajes urgentes para verificar de inmediato el estado de tu cuenta</a:t>
            </a:r>
            <a:endParaRPr lang="en-US" sz="1620" dirty="0"/>
          </a:p>
        </p:txBody>
      </p:sp>
      <p:sp>
        <p:nvSpPr>
          <p:cNvPr id="10" name="5132ae9a-bbba-4c65-a614-845d055498e6"/>
          <p:cNvSpPr/>
          <p:nvPr/>
        </p:nvSpPr>
        <p:spPr>
          <a:xfrm>
            <a:off x="285750" y="4254994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72fb85bb-221d-4d4d-b97b-431f57d2b5a3"/>
          <p:cNvSpPr/>
          <p:nvPr/>
        </p:nvSpPr>
        <p:spPr>
          <a:xfrm>
            <a:off x="857250" y="4245746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Aceptar en tus videojuegos a cualquier persona desconocida que ofrezca regalarte monedas o skins</a:t>
            </a:r>
            <a:endParaRPr lang="en-US" sz="16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a5f908f-d14f-4760-a842-277585afabc8"/>
          <p:cNvSpPr/>
          <p:nvPr/>
        </p:nvSpPr>
        <p:spPr>
          <a:xfrm>
            <a:off x="285750" y="201043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A7590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Comprueba tus conocimientos de seguridad</a:t>
            </a:r>
            <a:endParaRPr lang="en-US" sz="2880" dirty="0"/>
          </a:p>
        </p:txBody>
      </p:sp>
      <p:sp>
        <p:nvSpPr>
          <p:cNvPr id="3" name="0458e588-95f4-47e8-aaf3-6e091eb005c2"/>
          <p:cNvSpPr/>
          <p:nvPr/>
        </p:nvSpPr>
        <p:spPr>
          <a:xfrm>
            <a:off x="285750" y="702446"/>
            <a:ext cx="8572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¿Cuál de las siguientes acciones describe la práctica más segura para proteger tus cuentas en línea?</a:t>
            </a:r>
            <a:endParaRPr lang="en-US" sz="1620" dirty="0"/>
          </a:p>
        </p:txBody>
      </p:sp>
      <p:sp>
        <p:nvSpPr>
          <p:cNvPr id="4" name="3ace9f92-7dfb-43fa-a9cc-02324226aef0"/>
          <p:cNvSpPr/>
          <p:nvPr/>
        </p:nvSpPr>
        <p:spPr>
          <a:xfrm>
            <a:off x="285750" y="1683244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55f59739-5206-440a-a078-0b116e41788e"/>
          <p:cNvSpPr/>
          <p:nvPr/>
        </p:nvSpPr>
        <p:spPr>
          <a:xfrm>
            <a:off x="857250" y="1673996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2C6E49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Usar una clave de más de 12 caracteres generada al azar y activar la verificación en dos pasos</a:t>
            </a:r>
            <a:endParaRPr lang="en-US" sz="1620" dirty="0"/>
          </a:p>
        </p:txBody>
      </p:sp>
      <p:sp>
        <p:nvSpPr>
          <p:cNvPr id="6" name="9ca20d60-1bbc-4b5d-be7d-548d68007795"/>
          <p:cNvSpPr/>
          <p:nvPr/>
        </p:nvSpPr>
        <p:spPr>
          <a:xfrm>
            <a:off x="285750" y="2540494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2e6ca22d-6c01-45ae-bc85-bf1b244a4bfa"/>
          <p:cNvSpPr/>
          <p:nvPr/>
        </p:nvSpPr>
        <p:spPr>
          <a:xfrm>
            <a:off x="857250" y="2531246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Usar el nombre de tu mascota seguido del año actual en todas tus redes sociales</a:t>
            </a:r>
            <a:endParaRPr lang="en-US" sz="1620" dirty="0"/>
          </a:p>
        </p:txBody>
      </p:sp>
      <p:sp>
        <p:nvSpPr>
          <p:cNvPr id="8" name="7dd317a1-a8ea-4ec9-a068-463facaa48f6"/>
          <p:cNvSpPr/>
          <p:nvPr/>
        </p:nvSpPr>
        <p:spPr>
          <a:xfrm>
            <a:off x="285750" y="3397744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eb5a64d9-5159-4c8f-98ea-4053818cb52d"/>
          <p:cNvSpPr/>
          <p:nvPr/>
        </p:nvSpPr>
        <p:spPr>
          <a:xfrm>
            <a:off x="857250" y="3388496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Hacer clic en enlaces de mensajes urgentes para verificar de inmediato el estado de tu cuenta</a:t>
            </a:r>
            <a:endParaRPr lang="en-US" sz="1620" dirty="0"/>
          </a:p>
        </p:txBody>
      </p:sp>
      <p:sp>
        <p:nvSpPr>
          <p:cNvPr id="10" name="5132ae9a-bbba-4c65-a614-845d055498e6"/>
          <p:cNvSpPr/>
          <p:nvPr/>
        </p:nvSpPr>
        <p:spPr>
          <a:xfrm>
            <a:off x="285750" y="4254994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72fb85bb-221d-4d4d-b97b-431f57d2b5a3"/>
          <p:cNvSpPr/>
          <p:nvPr/>
        </p:nvSpPr>
        <p:spPr>
          <a:xfrm>
            <a:off x="857250" y="4245746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Aceptar en tus videojuegos a cualquier persona desconocida que ofrezca regalarte monedas o skins</a:t>
            </a:r>
            <a:endParaRPr lang="en-US" sz="1620" dirty="0"/>
          </a:p>
        </p:txBody>
      </p:sp>
      <p:sp>
        <p:nvSpPr>
          <p:cNvPr id="12" name="0ae183d1-8a45-4492-af04-4981a5388618"/>
          <p:cNvSpPr/>
          <p:nvPr/>
        </p:nvSpPr>
        <p:spPr>
          <a:xfrm>
            <a:off x="8366760" y="379891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✅</a:t>
            </a:r>
            <a:endParaRPr lang="en-US" sz="3600" dirty="0"/>
          </a:p>
        </p:txBody>
      </p:sp>
      <p:sp>
        <p:nvSpPr>
          <p:cNvPr id="13" name="bcb7c924-83c4-4132-a1df-f131ed48d4e4"/>
          <p:cNvSpPr/>
          <p:nvPr/>
        </p:nvSpPr>
        <p:spPr>
          <a:xfrm>
            <a:off x="8721090" y="1517353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2C6E49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✓</a:t>
            </a:r>
            <a:endParaRPr lang="en-US" sz="11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4069d85-b929-457f-ac68-390b26f6c1e0" descr="/home/forge/chalkie-production-workers-3/releases/78099214/backend/storage/app/render-specs/b34defed-a2c9-468b-a9e1-5a2d93c809ca/img_88f2cf22d50efe57d124336ea25cb3a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330" y="651510"/>
            <a:ext cx="8332470" cy="4309110"/>
          </a:xfrm>
          <a:prstGeom prst="rect">
            <a:avLst/>
          </a:prstGeom>
        </p:spPr>
      </p:pic>
      <p:pic>
        <p:nvPicPr>
          <p:cNvPr id="3" name="7fd94357-d3b9-4349-aeb7-17d149109dce" descr="/home/forge/chalkie-production-workers-3/releases/78099214/backend/storage/app/render-specs/b34defed-a2c9-468b-a9e1-5a2d93c809ca/img_19e987e5cf8bf42a6d1b656c8a4e23e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3020" y="1657350"/>
            <a:ext cx="2834640" cy="2194560"/>
          </a:xfrm>
          <a:prstGeom prst="rect">
            <a:avLst/>
          </a:prstGeom>
        </p:spPr>
      </p:pic>
      <p:sp>
        <p:nvSpPr>
          <p:cNvPr id="4" name="8ddd868d-79f1-48d3-9474-98f3fcdac261"/>
          <p:cNvSpPr/>
          <p:nvPr/>
        </p:nvSpPr>
        <p:spPr>
          <a:xfrm>
            <a:off x="285750" y="201043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A7590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Análisis de caso: ¿Cómo actuarías tú?</a:t>
            </a:r>
            <a:endParaRPr lang="en-US" sz="2880" dirty="0"/>
          </a:p>
        </p:txBody>
      </p:sp>
      <p:sp>
        <p:nvSpPr>
          <p:cNvPr id="5" name="3bfaef8f-66ac-43b6-a71f-b508ceb92c11"/>
          <p:cNvSpPr/>
          <p:nvPr/>
        </p:nvSpPr>
        <p:spPr>
          <a:xfrm>
            <a:off x="4297680" y="1845446"/>
            <a:ext cx="3726180" cy="19888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Un compañero de clase recibe un mensaje directo de una cuenta idéntica a la de su mejor amigo, pidiéndole urgentemente que le preste dinero mediante una transferencia digital. ¿Qué riesgos identificas y qué pasos exactos debería seguir antes de responder?</a:t>
            </a:r>
            <a:endParaRPr lang="en-US" sz="16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4069d85-b929-457f-ac68-390b26f6c1e0" descr="/home/forge/chalkie-production-workers-3/releases/78099214/backend/storage/app/render-specs/b34defed-a2c9-468b-a9e1-5a2d93c809ca/img_88f2cf22d50efe57d124336ea25cb3a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330" y="651510"/>
            <a:ext cx="8332470" cy="4309110"/>
          </a:xfrm>
          <a:prstGeom prst="rect">
            <a:avLst/>
          </a:prstGeom>
        </p:spPr>
      </p:pic>
      <p:sp>
        <p:nvSpPr>
          <p:cNvPr id="3" name="8ddd868d-79f1-48d3-9474-98f3fcdac261"/>
          <p:cNvSpPr/>
          <p:nvPr/>
        </p:nvSpPr>
        <p:spPr>
          <a:xfrm>
            <a:off x="285750" y="201043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A7590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Análisis de caso: ¿Cómo actuarías tú?</a:t>
            </a:r>
            <a:endParaRPr lang="en-US" sz="2880" dirty="0"/>
          </a:p>
        </p:txBody>
      </p:sp>
      <p:sp>
        <p:nvSpPr>
          <p:cNvPr id="4" name="274ed74a-91aa-4fff-9086-ebf0ba3e58f9"/>
          <p:cNvSpPr/>
          <p:nvPr/>
        </p:nvSpPr>
        <p:spPr>
          <a:xfrm>
            <a:off x="982980" y="1673996"/>
            <a:ext cx="7040880" cy="19888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Podrías haber dicho...</a:t>
            </a:r>
            <a:endParaRPr lang="en-US" sz="162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Verificar por llamada o en persona si el amigo envió el mensaje.</a:t>
            </a:r>
            <a:endParaRPr lang="en-US" sz="162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Revisar el nombre de usuario buscando caracteres extraños.</a:t>
            </a:r>
            <a:endParaRPr lang="en-US" sz="162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Nunca transferir dinero, compartir claves o datos bancarios.</a:t>
            </a:r>
            <a:endParaRPr lang="en-US" sz="162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Reportar y bloquear el perfil si se confirma la suplantación.</a:t>
            </a:r>
            <a:endParaRPr lang="en-US" sz="1620" dirty="0"/>
          </a:p>
        </p:txBody>
      </p:sp>
      <p:sp>
        <p:nvSpPr>
          <p:cNvPr id="5" name="5b4d29bd-dcc2-42ba-91dd-f8120120197a"/>
          <p:cNvSpPr/>
          <p:nvPr/>
        </p:nvSpPr>
        <p:spPr>
          <a:xfrm>
            <a:off x="8366760" y="379891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✅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773</Words>
  <Application>Microsoft Office PowerPoint</Application>
  <PresentationFormat>Presentación en pantalla (16:9)</PresentationFormat>
  <Paragraphs>87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Open Sans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Contraseñas seguras y riesgos en línea</dc:title>
  <dc:subject>PptxGenJS Presentation</dc:subject>
  <dc:creator>PptxGenJS</dc:creator>
  <cp:lastModifiedBy>Cristian Humberto Porras Rodriguez</cp:lastModifiedBy>
  <cp:revision>2</cp:revision>
  <dcterms:created xsi:type="dcterms:W3CDTF">2026-09-20T22:40:12Z</dcterms:created>
  <dcterms:modified xsi:type="dcterms:W3CDTF">2026-09-20T22:46:52Z</dcterms:modified>
</cp:coreProperties>
</file>