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8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97" r:id="rId3"/>
    <p:sldMasterId id="2147483720" r:id="rId4"/>
    <p:sldMasterId id="2147483743" r:id="rId5"/>
    <p:sldMasterId id="2147483766" r:id="rId6"/>
    <p:sldMasterId id="2147483790" r:id="rId7"/>
    <p:sldMasterId id="2147483807" r:id="rId8"/>
    <p:sldMasterId id="2147483834" r:id="rId9"/>
  </p:sldMasterIdLst>
  <p:notesMasterIdLst>
    <p:notesMasterId r:id="rId70"/>
  </p:notesMasterIdLst>
  <p:sldIdLst>
    <p:sldId id="2147482518" r:id="rId10"/>
    <p:sldId id="2147482616" r:id="rId11"/>
    <p:sldId id="2147482471" r:id="rId12"/>
    <p:sldId id="2147482524" r:id="rId13"/>
    <p:sldId id="2134806766" r:id="rId14"/>
    <p:sldId id="2134806831" r:id="rId15"/>
    <p:sldId id="2147482612" r:id="rId16"/>
    <p:sldId id="2147482617" r:id="rId17"/>
    <p:sldId id="2134807209" r:id="rId18"/>
    <p:sldId id="2134806887" r:id="rId19"/>
    <p:sldId id="2134807210" r:id="rId20"/>
    <p:sldId id="2134807211" r:id="rId21"/>
    <p:sldId id="2134807213" r:id="rId22"/>
    <p:sldId id="2134807214" r:id="rId23"/>
    <p:sldId id="2147482618" r:id="rId24"/>
    <p:sldId id="2134807147" r:id="rId25"/>
    <p:sldId id="2134807215" r:id="rId26"/>
    <p:sldId id="2134807244" r:id="rId27"/>
    <p:sldId id="2134807245" r:id="rId28"/>
    <p:sldId id="2134807246" r:id="rId29"/>
    <p:sldId id="2134807247" r:id="rId30"/>
    <p:sldId id="2134807155" r:id="rId31"/>
    <p:sldId id="2147482354" r:id="rId32"/>
    <p:sldId id="2134807248" r:id="rId33"/>
    <p:sldId id="2134807249" r:id="rId34"/>
    <p:sldId id="2134807250" r:id="rId35"/>
    <p:sldId id="2134807224" r:id="rId36"/>
    <p:sldId id="2134807251" r:id="rId37"/>
    <p:sldId id="2134807252" r:id="rId38"/>
    <p:sldId id="2134807253" r:id="rId39"/>
    <p:sldId id="2134807254" r:id="rId40"/>
    <p:sldId id="2134807256" r:id="rId41"/>
    <p:sldId id="2134807257" r:id="rId42"/>
    <p:sldId id="2134807258" r:id="rId43"/>
    <p:sldId id="2134807259" r:id="rId44"/>
    <p:sldId id="2134807234" r:id="rId45"/>
    <p:sldId id="2134807235" r:id="rId46"/>
    <p:sldId id="2134807236" r:id="rId47"/>
    <p:sldId id="2147482508" r:id="rId48"/>
    <p:sldId id="2147482513" r:id="rId49"/>
    <p:sldId id="2147482509" r:id="rId50"/>
    <p:sldId id="2147482476" r:id="rId51"/>
    <p:sldId id="2134807219" r:id="rId52"/>
    <p:sldId id="2134807218" r:id="rId53"/>
    <p:sldId id="2134807225" r:id="rId54"/>
    <p:sldId id="2134807220" r:id="rId55"/>
    <p:sldId id="2134807221" r:id="rId56"/>
    <p:sldId id="2134807239" r:id="rId57"/>
    <p:sldId id="2147482514" r:id="rId58"/>
    <p:sldId id="2147482619" r:id="rId59"/>
    <p:sldId id="2134807243" r:id="rId60"/>
    <p:sldId id="2134807240" r:id="rId61"/>
    <p:sldId id="2134807260" r:id="rId62"/>
    <p:sldId id="2134807261" r:id="rId63"/>
    <p:sldId id="2134807262" r:id="rId64"/>
    <p:sldId id="2147482503" r:id="rId65"/>
    <p:sldId id="2134807233" r:id="rId66"/>
    <p:sldId id="2134806828" r:id="rId67"/>
    <p:sldId id="2134806149" r:id="rId68"/>
    <p:sldId id="2147482625" r:id="rId69"/>
  </p:sldIdLst>
  <p:sldSz cx="9144000" cy="6858000" type="screen4x3"/>
  <p:notesSz cx="6858000" cy="9144000"/>
  <p:embeddedFontLst>
    <p:embeddedFont>
      <p:font typeface="Dosis" pitchFamily="2" charset="0"/>
      <p:regular r:id="rId71"/>
      <p:bold r:id="rId72"/>
    </p:embeddedFont>
    <p:embeddedFont>
      <p:font typeface="Dosis ExtraBold" pitchFamily="2" charset="0"/>
      <p:bold r:id="rId73"/>
    </p:embeddedFont>
    <p:embeddedFont>
      <p:font typeface="Dosis Medium" pitchFamily="2" charset="0"/>
      <p:regular r:id="rId74"/>
    </p:embeddedFont>
    <p:embeddedFont>
      <p:font typeface="Dosis SemiBold" pitchFamily="2" charset="0"/>
      <p:bold r:id="rId75"/>
    </p:embeddedFont>
    <p:embeddedFont>
      <p:font typeface="Microsoft Uighur" panose="02000000000000000000" pitchFamily="2" charset="-78"/>
      <p:regular r:id="rId76"/>
      <p:bold r:id="rId77"/>
    </p:embeddedFont>
    <p:embeddedFont>
      <p:font typeface="Modern Love" panose="04090805081005020601" pitchFamily="82" charset="0"/>
      <p:regular r:id="rId78"/>
    </p:embeddedFont>
    <p:embeddedFont>
      <p:font typeface="Sakkal Majalla" panose="02000000000000000000" pitchFamily="2" charset="-78"/>
      <p:regular r:id="rId79"/>
      <p:bold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ACA4"/>
    <a:srgbClr val="F3EEE8"/>
    <a:srgbClr val="106585"/>
    <a:srgbClr val="A6A6A6"/>
    <a:srgbClr val="1E3F48"/>
    <a:srgbClr val="0097B2"/>
    <a:srgbClr val="00729A"/>
    <a:srgbClr val="70B1B6"/>
    <a:srgbClr val="7FB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9" autoAdjust="0"/>
    <p:restoredTop sz="93455" autoAdjust="0"/>
  </p:normalViewPr>
  <p:slideViewPr>
    <p:cSldViewPr snapToGrid="0">
      <p:cViewPr>
        <p:scale>
          <a:sx n="66" d="100"/>
          <a:sy n="66" d="100"/>
        </p:scale>
        <p:origin x="1316" y="118"/>
      </p:cViewPr>
      <p:guideLst/>
    </p:cSldViewPr>
  </p:slideViewPr>
  <p:outlineViewPr>
    <p:cViewPr>
      <p:scale>
        <a:sx n="33" d="100"/>
        <a:sy n="33" d="100"/>
      </p:scale>
      <p:origin x="0" y="-1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19:32:53.06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16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45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Layouts/_rels/slideLayout1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939789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94544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012734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758989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656118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420453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839492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51758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72580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22607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69872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711804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476590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621408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44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2088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060853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303118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81130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6201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099855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212192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458012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916120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935067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683562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616088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257635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729912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8982059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4687868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501845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233540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924402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984964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913731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86103" y="57326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27770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11086" y="3233231"/>
            <a:ext cx="111601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MA" dirty="0"/>
              <a:t> -  02 </a:t>
            </a:r>
            <a:r>
              <a:rPr lang="ar-MA" dirty="0"/>
              <a:t>ورشة القراءة</a:t>
            </a:r>
            <a:endParaRPr lang="fr-MA" noProof="0" dirty="0"/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54786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768638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99507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235470" y="4510017"/>
            <a:ext cx="2191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ورشة الكتابة – الإنتاج الكتابي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82465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271861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40827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C65ABD-82AE-76B7-8D2F-EF76198DF2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602799" y="4578571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393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484084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723102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83235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719482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06100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0496685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2727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47003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82311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31154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456910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58423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716081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982913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9573268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417141105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54686625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323193745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41699828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38172387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685654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342712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9922299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009865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054651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61689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40227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33789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84795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995524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42820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37278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75790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69876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062988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43870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09089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76936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349943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86571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39511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213656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100061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645223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708644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0673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424954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649948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6773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167829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506753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032097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400486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549687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652118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7314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79467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25669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4372914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2589488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19515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662347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48688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99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78779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74255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49919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346374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9376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3735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791985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49805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31896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31288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18260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971826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13331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016523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63232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116206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42579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97273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358162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79775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911007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0355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78685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92518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71058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004075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45162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11471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331631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066699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55319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681773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65916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057075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990772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4361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7264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89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53817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17052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597410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164983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069878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9462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032390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101763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49971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59239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830687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06034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377335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097191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097009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03883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162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6478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86983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473049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36413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940892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38263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422614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64400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210212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195840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724147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90492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63510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625213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441468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37640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49250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17468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289121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37225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48308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79595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343966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35722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47181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672204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5936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6.bin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6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6.bin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6.bin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image" Target="../media/image6.bin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26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28" Type="http://schemas.openxmlformats.org/officeDocument/2006/relationships/image" Target="../media/image15.jpg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image" Target="../media/image6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89" r:id="rId12"/>
    <p:sldLayoutId id="21474838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7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116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947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46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80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87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23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1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96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2.png"/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1.png"/><Relationship Id="rId7" Type="http://schemas.openxmlformats.org/officeDocument/2006/relationships/image" Target="../media/image3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1.png"/><Relationship Id="rId7" Type="http://schemas.openxmlformats.org/officeDocument/2006/relationships/image" Target="../media/image3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gif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64.png"/><Relationship Id="rId12" Type="http://schemas.openxmlformats.org/officeDocument/2006/relationships/image" Target="../media/image4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30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gif"/><Relationship Id="rId5" Type="http://schemas.openxmlformats.org/officeDocument/2006/relationships/image" Target="../media/image69.png"/><Relationship Id="rId10" Type="http://schemas.openxmlformats.org/officeDocument/2006/relationships/image" Target="../media/image35.png"/><Relationship Id="rId4" Type="http://schemas.openxmlformats.org/officeDocument/2006/relationships/image" Target="../media/image68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gif"/><Relationship Id="rId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C43E3EE-5518-A901-FCC5-F7274127A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4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E823CDD-E6FE-9175-F631-705AC025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سأقوم بصياغة جملة عن النجاح  باستخدام كلمة أو أكثر من بين هذه المفردات.</a:t>
            </a:r>
            <a:endParaRPr lang="fr-FR" sz="2400" dirty="0"/>
          </a:p>
        </p:txBody>
      </p:sp>
      <p:sp>
        <p:nvSpPr>
          <p:cNvPr id="39" name="Google Shape;452;p158">
            <a:extLst>
              <a:ext uri="{FF2B5EF4-FFF2-40B4-BE49-F238E27FC236}">
                <a16:creationId xmlns:a16="http://schemas.microsoft.com/office/drawing/2014/main" id="{754CFBFC-7FB3-102F-D2D3-29C540D9C36A}"/>
              </a:ext>
            </a:extLst>
          </p:cNvPr>
          <p:cNvSpPr txBox="1"/>
          <p:nvPr/>
        </p:nvSpPr>
        <p:spPr>
          <a:xfrm>
            <a:off x="6739447" y="24283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اَلْإِصْرارُ</a:t>
            </a:r>
            <a:endParaRPr dirty="0">
              <a:sym typeface="Calibri"/>
            </a:endParaRPr>
          </a:p>
        </p:txBody>
      </p:sp>
      <p:sp>
        <p:nvSpPr>
          <p:cNvPr id="40" name="Google Shape;452;p158">
            <a:extLst>
              <a:ext uri="{FF2B5EF4-FFF2-40B4-BE49-F238E27FC236}">
                <a16:creationId xmlns:a16="http://schemas.microsoft.com/office/drawing/2014/main" id="{7EF98CB7-77A4-BC05-B2F0-B2F9624FC107}"/>
              </a:ext>
            </a:extLst>
          </p:cNvPr>
          <p:cNvSpPr txBox="1"/>
          <p:nvPr/>
        </p:nvSpPr>
        <p:spPr>
          <a:xfrm>
            <a:off x="4670762" y="24283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41" name="Google Shape;452;p158">
            <a:extLst>
              <a:ext uri="{FF2B5EF4-FFF2-40B4-BE49-F238E27FC236}">
                <a16:creationId xmlns:a16="http://schemas.microsoft.com/office/drawing/2014/main" id="{875BEE7F-8A5D-0D6D-7874-3884DB3C5CDA}"/>
              </a:ext>
            </a:extLst>
          </p:cNvPr>
          <p:cNvSpPr txBox="1"/>
          <p:nvPr/>
        </p:nvSpPr>
        <p:spPr>
          <a:xfrm>
            <a:off x="2724739" y="238784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اَلْمَوْهِبَةُ</a:t>
            </a:r>
            <a:endParaRPr dirty="0">
              <a:sym typeface="Calibri"/>
            </a:endParaRPr>
          </a:p>
        </p:txBody>
      </p:sp>
      <p:sp>
        <p:nvSpPr>
          <p:cNvPr id="42" name="Google Shape;452;p158">
            <a:extLst>
              <a:ext uri="{FF2B5EF4-FFF2-40B4-BE49-F238E27FC236}">
                <a16:creationId xmlns:a16="http://schemas.microsoft.com/office/drawing/2014/main" id="{9FD5DD8F-853E-3957-20DB-97C9BA6F022C}"/>
              </a:ext>
            </a:extLst>
          </p:cNvPr>
          <p:cNvSpPr txBox="1"/>
          <p:nvPr/>
        </p:nvSpPr>
        <p:spPr>
          <a:xfrm>
            <a:off x="650808" y="238784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اَلتَّأَلُّقُ</a:t>
            </a:r>
            <a:endParaRPr dirty="0">
              <a:sym typeface="Calibri"/>
            </a:endParaRPr>
          </a:p>
        </p:txBody>
      </p:sp>
      <p:sp>
        <p:nvSpPr>
          <p:cNvPr id="43" name="Google Shape;452;p158">
            <a:extLst>
              <a:ext uri="{FF2B5EF4-FFF2-40B4-BE49-F238E27FC236}">
                <a16:creationId xmlns:a16="http://schemas.microsoft.com/office/drawing/2014/main" id="{CCEB6C16-4B86-5863-19E4-29D5D0827454}"/>
              </a:ext>
            </a:extLst>
          </p:cNvPr>
          <p:cNvSpPr txBox="1"/>
          <p:nvPr/>
        </p:nvSpPr>
        <p:spPr>
          <a:xfrm>
            <a:off x="6731343" y="4284418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سَطَعَ</a:t>
            </a:r>
            <a:endParaRPr dirty="0">
              <a:sym typeface="Calibri"/>
            </a:endParaRPr>
          </a:p>
        </p:txBody>
      </p:sp>
      <p:sp>
        <p:nvSpPr>
          <p:cNvPr id="44" name="Google Shape;452;p158">
            <a:extLst>
              <a:ext uri="{FF2B5EF4-FFF2-40B4-BE49-F238E27FC236}">
                <a16:creationId xmlns:a16="http://schemas.microsoft.com/office/drawing/2014/main" id="{565D548E-6965-04C6-0C2C-588C94EDD687}"/>
              </a:ext>
            </a:extLst>
          </p:cNvPr>
          <p:cNvSpPr txBox="1"/>
          <p:nvPr/>
        </p:nvSpPr>
        <p:spPr>
          <a:xfrm>
            <a:off x="4688624" y="432777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نَبَغَ</a:t>
            </a:r>
            <a:endParaRPr dirty="0">
              <a:sym typeface="Calibri"/>
            </a:endParaRPr>
          </a:p>
        </p:txBody>
      </p:sp>
      <p:sp>
        <p:nvSpPr>
          <p:cNvPr id="45" name="Google Shape;452;p158">
            <a:extLst>
              <a:ext uri="{FF2B5EF4-FFF2-40B4-BE49-F238E27FC236}">
                <a16:creationId xmlns:a16="http://schemas.microsoft.com/office/drawing/2014/main" id="{BCD0B045-4EDA-4514-834F-2554229CC6E1}"/>
              </a:ext>
            </a:extLst>
          </p:cNvPr>
          <p:cNvSpPr txBox="1"/>
          <p:nvPr/>
        </p:nvSpPr>
        <p:spPr>
          <a:xfrm>
            <a:off x="2766599" y="4327045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1F736149-5560-7DDA-E730-A2BA4FBAD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1E0C5A8B-3B29-EBF8-D56D-3C5CA7832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564E829B-3C61-39FA-CBDF-FC09B1803A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829BF72-85B0-A0FF-7E83-740FDC0219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C84295BB-FBB4-FC21-E7A6-B6AB4E1FA1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3EE10F-A7DD-F1A9-72B9-4AFC42AE7A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69F1151-914D-F912-F37D-4C00FF76C6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EC9F56-74F1-5034-6086-A76869E4BA9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C79A7569-47BC-5EB1-5A99-B247B69BF66C}"/>
              </a:ext>
            </a:extLst>
          </p:cNvPr>
          <p:cNvSpPr txBox="1"/>
          <p:nvPr/>
        </p:nvSpPr>
        <p:spPr>
          <a:xfrm>
            <a:off x="637458" y="432777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تَحْفيزٌ</a:t>
            </a:r>
            <a:endParaRPr dirty="0">
              <a:sym typeface="Calibri"/>
            </a:endParaRPr>
          </a:p>
        </p:txBody>
      </p:sp>
      <p:pic>
        <p:nvPicPr>
          <p:cNvPr id="13" name="Espace réservé pour une image  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DA5899A-7570-E374-7311-41D25B98D6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28609918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F215-89FF-98F8-A4D8-962DDD4FB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A1B7CCF7-A4F4-98ED-872F-1C8D7381A4CF}"/>
              </a:ext>
            </a:extLst>
          </p:cNvPr>
          <p:cNvSpPr txBox="1"/>
          <p:nvPr/>
        </p:nvSpPr>
        <p:spPr>
          <a:xfrm>
            <a:off x="632373" y="5240038"/>
            <a:ext cx="7769738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olidFill>
                  <a:srgbClr val="FF0000"/>
                </a:solidFill>
                <a:sym typeface="Sakkal Majalla"/>
              </a:rPr>
              <a:t>سَطَع</a:t>
            </a:r>
            <a:r>
              <a:rPr lang="ar-MA" dirty="0">
                <a:sym typeface="Sakkal Majalla"/>
              </a:rPr>
              <a:t>َ نَجْمُ </a:t>
            </a:r>
            <a:r>
              <a:rPr lang="ar-MA" dirty="0" err="1"/>
              <a:t>ﭐ</a:t>
            </a:r>
            <a:r>
              <a:rPr lang="ar-MA" dirty="0" err="1">
                <a:sym typeface="Sakkal Majalla"/>
              </a:rPr>
              <a:t>لْمُنْتَخَبِ</a:t>
            </a:r>
            <a:r>
              <a:rPr lang="ar-MA" dirty="0">
                <a:sym typeface="Sakkal Majalla"/>
              </a:rPr>
              <a:t> </a:t>
            </a:r>
            <a:r>
              <a:rPr lang="ar-MA" dirty="0" err="1"/>
              <a:t>ﭐ</a:t>
            </a:r>
            <a:r>
              <a:rPr lang="ar-MA" dirty="0" err="1">
                <a:sym typeface="Sakkal Majalla"/>
              </a:rPr>
              <a:t>لْوَطَنِيِّ</a:t>
            </a:r>
            <a:r>
              <a:rPr lang="ar-MA" dirty="0">
                <a:sym typeface="Sakkal Majalla"/>
              </a:rPr>
              <a:t> بِفَضْلِ </a:t>
            </a:r>
            <a:r>
              <a:rPr lang="ar-MA" dirty="0">
                <a:solidFill>
                  <a:srgbClr val="FF0000"/>
                </a:solidFill>
                <a:sym typeface="Sakkal Majalla"/>
              </a:rPr>
              <a:t>تَأَلُّق</a:t>
            </a:r>
            <a:r>
              <a:rPr lang="ar-MA" dirty="0">
                <a:sym typeface="Sakkal Majalla"/>
              </a:rPr>
              <a:t>ِ عَناصِرِهِ.</a:t>
            </a:r>
            <a:endParaRPr dirty="0">
              <a:sym typeface="Calibri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09CC2EFF-F863-723C-4421-01A8538A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وظفت الكلمتين : سطع و تألق . لصياغة جملة مفيدة.</a:t>
            </a:r>
            <a:endParaRPr lang="fr-FR" sz="2400" dirty="0"/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2D34D8BD-725B-4ED6-D9B7-11DB73957837}"/>
              </a:ext>
            </a:extLst>
          </p:cNvPr>
          <p:cNvSpPr txBox="1"/>
          <p:nvPr/>
        </p:nvSpPr>
        <p:spPr>
          <a:xfrm>
            <a:off x="6753366" y="1991753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اَلْإِصْرارُ</a:t>
            </a:r>
            <a:endParaRPr dirty="0">
              <a:sym typeface="Calibri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CFB48C84-0138-270B-58B5-47B516653BD3}"/>
              </a:ext>
            </a:extLst>
          </p:cNvPr>
          <p:cNvSpPr txBox="1"/>
          <p:nvPr/>
        </p:nvSpPr>
        <p:spPr>
          <a:xfrm>
            <a:off x="4684681" y="1991753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A3941395-B07F-5C4D-29FB-E1CF47BC7830}"/>
              </a:ext>
            </a:extLst>
          </p:cNvPr>
          <p:cNvSpPr txBox="1"/>
          <p:nvPr/>
        </p:nvSpPr>
        <p:spPr>
          <a:xfrm>
            <a:off x="2738658" y="1951257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اَلْمَوْهِبَةُ</a:t>
            </a:r>
            <a:endParaRPr dirty="0">
              <a:sym typeface="Calibri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C012A14E-ABD1-7E78-76D2-EE3E8712977A}"/>
              </a:ext>
            </a:extLst>
          </p:cNvPr>
          <p:cNvSpPr txBox="1"/>
          <p:nvPr/>
        </p:nvSpPr>
        <p:spPr>
          <a:xfrm>
            <a:off x="664727" y="1951257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اَلتَّأَلُّقُ</a:t>
            </a:r>
            <a:endParaRPr dirty="0">
              <a:sym typeface="Calibri"/>
            </a:endParaRP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B03BBB71-232E-6D47-4CC8-2BC9098FF20B}"/>
              </a:ext>
            </a:extLst>
          </p:cNvPr>
          <p:cNvSpPr txBox="1"/>
          <p:nvPr/>
        </p:nvSpPr>
        <p:spPr>
          <a:xfrm>
            <a:off x="6745262" y="3847831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سَطَعَ</a:t>
            </a:r>
            <a:endParaRPr dirty="0">
              <a:sym typeface="Calibri"/>
            </a:endParaRPr>
          </a:p>
        </p:txBody>
      </p:sp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012A3753-B901-B54A-7D99-36674B8799FF}"/>
              </a:ext>
            </a:extLst>
          </p:cNvPr>
          <p:cNvSpPr txBox="1"/>
          <p:nvPr/>
        </p:nvSpPr>
        <p:spPr>
          <a:xfrm>
            <a:off x="4702543" y="3891188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نَبَغَ</a:t>
            </a:r>
            <a:endParaRPr dirty="0"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55B78EF3-0DDB-BB31-F3CF-139857C488C8}"/>
              </a:ext>
            </a:extLst>
          </p:cNvPr>
          <p:cNvSpPr txBox="1"/>
          <p:nvPr/>
        </p:nvSpPr>
        <p:spPr>
          <a:xfrm>
            <a:off x="2780518" y="3890458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id="{604CE240-DDC3-F407-438B-D049BB043FC2}"/>
              </a:ext>
            </a:extLst>
          </p:cNvPr>
          <p:cNvSpPr txBox="1"/>
          <p:nvPr/>
        </p:nvSpPr>
        <p:spPr>
          <a:xfrm>
            <a:off x="646292" y="39806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تَحْفيزٌ</a:t>
            </a:r>
            <a:endParaRPr dirty="0">
              <a:sym typeface="Calibri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B1C399D0-894D-E468-423B-061DB7584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DD025D-A8BA-56E0-8A75-A81B815550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665A812-BF1C-3418-4BA4-38D5C5B402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AB64526-5DF0-5DB4-574D-F1B618A84C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D1E9AE-8516-C88A-6849-E41837C2EA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AAA917-FAF7-2B31-BC4C-EC3F1AE3DA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46EEA7-06D6-783C-5620-E03B670C75B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E566445-D341-269E-A220-82824F743BE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10" name="Espace réservé pour une image  9" descr="Une image contenant dessin humoristique, clipart, illustration, sourire&#10;&#10;Le contenu généré par l’IA peut être incorrect.">
            <a:extLst>
              <a:ext uri="{FF2B5EF4-FFF2-40B4-BE49-F238E27FC236}">
                <a16:creationId xmlns:a16="http://schemas.microsoft.com/office/drawing/2014/main" id="{F4250068-09F1-0AC7-090D-DF0ECAFE84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3061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797B-766E-6470-7FE1-F86802D6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A60F204-8B56-45A7-4FA9-3B2DD020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: وفي مجموعات ثنائية.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جملتين للتعبير عن النجاح بتوظيف هذه المفردات.</a:t>
            </a:r>
            <a:endParaRPr lang="fr-FR" sz="2400" dirty="0"/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628F59C7-DE52-EB40-369A-2965A6EBA22F}"/>
              </a:ext>
            </a:extLst>
          </p:cNvPr>
          <p:cNvSpPr txBox="1"/>
          <p:nvPr/>
        </p:nvSpPr>
        <p:spPr>
          <a:xfrm>
            <a:off x="6739447" y="24283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اَلْإِصْرارُ</a:t>
            </a:r>
            <a:endParaRPr dirty="0"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042B5F40-03A5-E836-44CA-455DA7CE1EDD}"/>
              </a:ext>
            </a:extLst>
          </p:cNvPr>
          <p:cNvSpPr txBox="1"/>
          <p:nvPr/>
        </p:nvSpPr>
        <p:spPr>
          <a:xfrm>
            <a:off x="4670762" y="24283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896BFB10-7229-F5DB-4D37-FF29173BFC6E}"/>
              </a:ext>
            </a:extLst>
          </p:cNvPr>
          <p:cNvSpPr txBox="1"/>
          <p:nvPr/>
        </p:nvSpPr>
        <p:spPr>
          <a:xfrm>
            <a:off x="2724739" y="238784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اَلْمَوْهِبَةُ</a:t>
            </a:r>
            <a:endParaRPr dirty="0"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E178BA3E-9B4D-D329-2E0E-1A43DFEFC20A}"/>
              </a:ext>
            </a:extLst>
          </p:cNvPr>
          <p:cNvSpPr txBox="1"/>
          <p:nvPr/>
        </p:nvSpPr>
        <p:spPr>
          <a:xfrm>
            <a:off x="650808" y="238784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اَلتَّأَلُّقُ</a:t>
            </a:r>
            <a:endParaRPr dirty="0"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CBAB2162-763E-F53C-92C4-7B6362BCBEDB}"/>
              </a:ext>
            </a:extLst>
          </p:cNvPr>
          <p:cNvSpPr txBox="1"/>
          <p:nvPr/>
        </p:nvSpPr>
        <p:spPr>
          <a:xfrm>
            <a:off x="6731343" y="4284418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سَطَعَ</a:t>
            </a:r>
            <a:endParaRPr dirty="0"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8B51FA46-DDB8-F3DB-BDCD-193ADB58C7EF}"/>
              </a:ext>
            </a:extLst>
          </p:cNvPr>
          <p:cNvSpPr txBox="1"/>
          <p:nvPr/>
        </p:nvSpPr>
        <p:spPr>
          <a:xfrm>
            <a:off x="4688624" y="432777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نَبَغَ</a:t>
            </a:r>
            <a:endParaRPr dirty="0"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2D630486-F4C1-C4E4-CC9C-CCAECB569842}"/>
              </a:ext>
            </a:extLst>
          </p:cNvPr>
          <p:cNvSpPr txBox="1"/>
          <p:nvPr/>
        </p:nvSpPr>
        <p:spPr>
          <a:xfrm>
            <a:off x="2766599" y="4327045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499C103A-380B-F7C2-05C4-910B4292AA19}"/>
              </a:ext>
            </a:extLst>
          </p:cNvPr>
          <p:cNvSpPr txBox="1"/>
          <p:nvPr/>
        </p:nvSpPr>
        <p:spPr>
          <a:xfrm>
            <a:off x="637458" y="432777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تَحْفيزٌ</a:t>
            </a:r>
            <a:endParaRPr dirty="0">
              <a:sym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B87B0E6-1EB8-9AFD-901D-22122FD5B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E27C038-6822-7B36-E6D9-BA132C62B8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14AC0C2-C279-239B-DC3D-14615B5778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99B8B3B-787F-EF22-C851-3D4CBC13FE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C108B14-2B61-AC50-14F9-C9F83D2A74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00C2D4-415E-FB6B-FDD0-374CB063E01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F38EBC-6699-A19A-2849-05E0498D8A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37E055-BBDB-9F6C-8B4C-A6732DA6945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A4969CDC-5F93-C621-78EE-06ADB838CA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50091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D844-650A-45F1-B093-72E0D7EF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84FC1CE-572F-E414-764C-4DA9A050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أمنحكم دقيقة للإنجاز . سوف أمر بين الصفوف لمساعدتكم</a:t>
            </a:r>
            <a:endParaRPr lang="fr-FR" sz="2400" dirty="0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07D51B-C4A7-3F2C-9BF5-D331A3CB6A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6438"/>
            <a:ext cx="792001" cy="792000"/>
          </a:xfr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AEC48504-4E70-F4D6-9E86-558D592FBBEC}"/>
              </a:ext>
            </a:extLst>
          </p:cNvPr>
          <p:cNvSpPr txBox="1"/>
          <p:nvPr/>
        </p:nvSpPr>
        <p:spPr>
          <a:xfrm>
            <a:off x="6739447" y="297499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اَلْإِصْرارُ</a:t>
            </a:r>
            <a:endParaRPr dirty="0"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017DBBF2-B3C3-4276-632E-84109190EBCC}"/>
              </a:ext>
            </a:extLst>
          </p:cNvPr>
          <p:cNvSpPr txBox="1"/>
          <p:nvPr/>
        </p:nvSpPr>
        <p:spPr>
          <a:xfrm>
            <a:off x="4670762" y="297499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88C6A806-AF80-AB59-12AB-4A3D1080CB71}"/>
              </a:ext>
            </a:extLst>
          </p:cNvPr>
          <p:cNvSpPr txBox="1"/>
          <p:nvPr/>
        </p:nvSpPr>
        <p:spPr>
          <a:xfrm>
            <a:off x="2724739" y="293449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اَلْمَوْهِبَةُ</a:t>
            </a:r>
            <a:endParaRPr dirty="0"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25DB7BF2-F109-9988-F090-BA4CA6CA33B4}"/>
              </a:ext>
            </a:extLst>
          </p:cNvPr>
          <p:cNvSpPr txBox="1"/>
          <p:nvPr/>
        </p:nvSpPr>
        <p:spPr>
          <a:xfrm>
            <a:off x="650808" y="2934499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اَلتَّأَلُّقُ</a:t>
            </a:r>
            <a:endParaRPr dirty="0"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2139952D-7E55-3E3D-9301-A2AE048E1F41}"/>
              </a:ext>
            </a:extLst>
          </p:cNvPr>
          <p:cNvSpPr txBox="1"/>
          <p:nvPr/>
        </p:nvSpPr>
        <p:spPr>
          <a:xfrm>
            <a:off x="6731343" y="4831073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سَطَعَ</a:t>
            </a:r>
            <a:endParaRPr dirty="0"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0720F896-286F-C49C-CFAE-B5C513C1CBC6}"/>
              </a:ext>
            </a:extLst>
          </p:cNvPr>
          <p:cNvSpPr txBox="1"/>
          <p:nvPr/>
        </p:nvSpPr>
        <p:spPr>
          <a:xfrm>
            <a:off x="4688624" y="487443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نَبَغَ</a:t>
            </a:r>
            <a:endParaRPr dirty="0"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CE7D3AB2-98B2-C6AD-452B-E1185C95276F}"/>
              </a:ext>
            </a:extLst>
          </p:cNvPr>
          <p:cNvSpPr txBox="1"/>
          <p:nvPr/>
        </p:nvSpPr>
        <p:spPr>
          <a:xfrm>
            <a:off x="2766599" y="4873700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AEE20C2F-B579-F9C4-F2E1-DEEF1A5F78AE}"/>
              </a:ext>
            </a:extLst>
          </p:cNvPr>
          <p:cNvSpPr txBox="1"/>
          <p:nvPr/>
        </p:nvSpPr>
        <p:spPr>
          <a:xfrm>
            <a:off x="637458" y="487443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تَحْفيزٌ</a:t>
            </a:r>
            <a:endParaRPr dirty="0">
              <a:sym typeface="Calibri"/>
            </a:endParaRPr>
          </a:p>
        </p:txBody>
      </p:sp>
      <p:pic>
        <p:nvPicPr>
          <p:cNvPr id="28" name="timer_1min (1)">
            <a:hlinkClick r:id="" action="ppaction://media"/>
            <a:extLst>
              <a:ext uri="{FF2B5EF4-FFF2-40B4-BE49-F238E27FC236}">
                <a16:creationId xmlns:a16="http://schemas.microsoft.com/office/drawing/2014/main" id="{C6B1C958-FEC4-60FD-EE1A-C06F18AF7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321" y="1462343"/>
            <a:ext cx="1368000" cy="1368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0D14768-E9F0-86F5-B97E-6638F7E93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1CC999B-9CEB-2D78-6CEA-A5AC3FD1B3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8C0E1DD-1F4B-8555-6897-BC9FADAB5C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8CBEF24-C982-A4C7-ABD6-E380D9CC4CA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22EA3A5-688F-B88A-D5E6-32FC5FA46F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39E204-0695-DEB3-BE47-2465698F75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C1E0F13-3B99-A116-4D04-5A0B00E8810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CA45C9-0359-0129-BC3D-CF995E6008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4274098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5CBB0-D9CA-DF00-9221-1F0DDA47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14BBD-818F-7C75-E893-1678D9A9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لنا عمل مجموعته مع ذكر المفردات التي استخدمها,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DC5FA-CDAD-3528-33BF-98E8E1081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638261C-CF78-4730-8836-C5B07F4136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EEE93F-4AEB-E37B-0379-3B35E907C5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949FEA0-BBE0-D11B-4BD8-1DB26D1A28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093076-E10C-7E0D-C375-24B3EE3A9D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B2AD66-7928-0704-6793-C34E65875F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03A5DF-DA02-FD62-3995-1E653B4BEC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EA4BF5-46F7-F29E-8CBA-BF1E5EE3113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43FF562C-BA6D-E8B5-DB05-195F7A55C3A0}"/>
              </a:ext>
            </a:extLst>
          </p:cNvPr>
          <p:cNvSpPr txBox="1"/>
          <p:nvPr/>
        </p:nvSpPr>
        <p:spPr>
          <a:xfrm>
            <a:off x="6739447" y="297499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اَلْإِصْرارُ</a:t>
            </a:r>
            <a:endParaRPr dirty="0"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48294345-1B51-5426-EFC5-6A1785AF2C17}"/>
              </a:ext>
            </a:extLst>
          </p:cNvPr>
          <p:cNvSpPr txBox="1"/>
          <p:nvPr/>
        </p:nvSpPr>
        <p:spPr>
          <a:xfrm>
            <a:off x="4670762" y="297499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61E357AA-6B64-F2F9-BB47-85700C52C356}"/>
              </a:ext>
            </a:extLst>
          </p:cNvPr>
          <p:cNvSpPr txBox="1"/>
          <p:nvPr/>
        </p:nvSpPr>
        <p:spPr>
          <a:xfrm>
            <a:off x="2724739" y="293449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اَلْمَوْهِبَةُ</a:t>
            </a:r>
            <a:endParaRPr dirty="0"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128D631B-8A4A-BCA9-7BF8-185A021A9FC7}"/>
              </a:ext>
            </a:extLst>
          </p:cNvPr>
          <p:cNvSpPr txBox="1"/>
          <p:nvPr/>
        </p:nvSpPr>
        <p:spPr>
          <a:xfrm>
            <a:off x="650808" y="2934499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اَلتَّأَلُّقُ</a:t>
            </a:r>
            <a:endParaRPr dirty="0"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53292C28-11F7-1454-0817-721A9C179D45}"/>
              </a:ext>
            </a:extLst>
          </p:cNvPr>
          <p:cNvSpPr txBox="1"/>
          <p:nvPr/>
        </p:nvSpPr>
        <p:spPr>
          <a:xfrm>
            <a:off x="6731343" y="4831073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سَطَعَ</a:t>
            </a:r>
            <a:endParaRPr dirty="0"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E998CB9A-5804-9E30-51D5-8D01E7793FCB}"/>
              </a:ext>
            </a:extLst>
          </p:cNvPr>
          <p:cNvSpPr txBox="1"/>
          <p:nvPr/>
        </p:nvSpPr>
        <p:spPr>
          <a:xfrm>
            <a:off x="4688624" y="487443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نَبَغَ</a:t>
            </a:r>
            <a:endParaRPr dirty="0"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85607341-D877-9827-99BD-09F0B1797D6A}"/>
              </a:ext>
            </a:extLst>
          </p:cNvPr>
          <p:cNvSpPr txBox="1"/>
          <p:nvPr/>
        </p:nvSpPr>
        <p:spPr>
          <a:xfrm>
            <a:off x="2766599" y="4873700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D729F849-D38B-2E14-DDEC-2D8BB5648CA1}"/>
              </a:ext>
            </a:extLst>
          </p:cNvPr>
          <p:cNvSpPr txBox="1"/>
          <p:nvPr/>
        </p:nvSpPr>
        <p:spPr>
          <a:xfrm>
            <a:off x="637458" y="487443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تَحْفيزٌ</a:t>
            </a:r>
            <a:endParaRPr dirty="0">
              <a:sym typeface="Calibri"/>
            </a:endParaRPr>
          </a:p>
        </p:txBody>
      </p:sp>
      <p:pic>
        <p:nvPicPr>
          <p:cNvPr id="28" name="Espace réservé pour une image  2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6F01FF6-3310-9D78-B5FA-AA2C2FA3A6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802451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BA7F1-52EC-59D4-390E-67E381C31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E77822D-0C8E-0528-62AF-6C60DA58B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76061"/>
            <a:ext cx="8368748" cy="2464904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99AABA6-E31A-BB65-BBA6-7F479022F50A}"/>
              </a:ext>
            </a:extLst>
          </p:cNvPr>
          <p:cNvSpPr txBox="1">
            <a:spLocks/>
          </p:cNvSpPr>
          <p:nvPr/>
        </p:nvSpPr>
        <p:spPr>
          <a:xfrm>
            <a:off x="2660873" y="323591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منارات على درب النجاح – تركيب و تقويم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492703-46AF-1C9C-D19E-8EB3953A7AE1}"/>
              </a:ext>
            </a:extLst>
          </p:cNvPr>
          <p:cNvSpPr txBox="1"/>
          <p:nvPr/>
        </p:nvSpPr>
        <p:spPr>
          <a:xfrm>
            <a:off x="5625416" y="2637200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02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A116C2-E094-453D-EC56-7C8B14349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71812" y="2777291"/>
            <a:ext cx="822387" cy="828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72A2AEE9-14D1-A6D7-7F50-2AC728F4E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01801" y="2460804"/>
            <a:ext cx="648000" cy="648000"/>
          </a:xfrm>
          <a:prstGeom prst="rect">
            <a:avLst/>
          </a:prstGeom>
        </p:spPr>
      </p:pic>
      <p:sp>
        <p:nvSpPr>
          <p:cNvPr id="13" name="Titre 3">
            <a:extLst>
              <a:ext uri="{FF2B5EF4-FFF2-40B4-BE49-F238E27FC236}">
                <a16:creationId xmlns:a16="http://schemas.microsoft.com/office/drawing/2014/main" id="{6FD741B2-5E70-2BDC-F7BB-6DBC395D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0" y="1445620"/>
            <a:ext cx="7886700" cy="720000"/>
          </a:xfrm>
        </p:spPr>
        <p:txBody>
          <a:bodyPr/>
          <a:lstStyle/>
          <a:p>
            <a:r>
              <a:rPr lang="ar-MA" dirty="0"/>
              <a:t>ورشة القراءة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B133667-4DC6-7637-352A-27D42C6E9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7644" y="1589620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659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1A350-EE08-F4D9-5608-1873BD9A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63572-C9A8-31D5-82B5-A2B4A0FE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سنشرع الآن ف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 حصة القراءة. نواصل قراءة نص " منارات في درب النجاح"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052BA8-D124-126A-62B1-154ABB2B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1D6EE4-9784-2000-2838-7B6C9ED8C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B990AC-B279-3B1F-380E-9A054EDC94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6A625D-3DD6-427B-A751-ED29528C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AACB2C-9E9B-1B01-F811-B787C4CEA3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B4CF06-51E2-3BC9-76C7-73E8EBF1C96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38B9EB-21BF-EC5E-F818-03F03D77308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B44976-7A4F-57D6-BA56-5F1A7EA4B4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DB9947B-D220-2263-1B0F-8314B2450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08" y="1792512"/>
            <a:ext cx="8108383" cy="4572396"/>
          </a:xfrm>
          <a:prstGeom prst="rect">
            <a:avLst/>
          </a:prstGeom>
        </p:spPr>
      </p:pic>
      <p:pic>
        <p:nvPicPr>
          <p:cNvPr id="23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907EAF9-D83C-0A07-74FB-14A4303087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75781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FB0D-A4FE-13BB-3265-08FF8BCF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A62AEAC-6ED6-1B4D-96C5-EB51A119D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881" y="1481854"/>
            <a:ext cx="3405850" cy="500681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C916858-B489-DD79-C170-43B9C19D4BC1}"/>
              </a:ext>
            </a:extLst>
          </p:cNvPr>
          <p:cNvSpPr/>
          <p:nvPr/>
        </p:nvSpPr>
        <p:spPr>
          <a:xfrm>
            <a:off x="3190461" y="2007704"/>
            <a:ext cx="2753140" cy="12622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FF37EA48-AED2-A929-79B7-1FDDB6AA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أولا نصحح الواجب المنزلي. خدوا الصفحة 13 من كراساتكم.</a:t>
            </a:r>
            <a:endParaRPr lang="fr-FR" sz="20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262753B-5F66-0FFC-7522-2698434A84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6439"/>
            <a:ext cx="792000" cy="791999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92D59D-F8E9-2494-5082-15B0905B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F3E2E71-6A48-AC7F-8F0B-FFBF473CB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AC15C6-48C8-D18C-7230-2B80AD0063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0CE42F1-0F95-7FB0-303E-C7D5C653D43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4E535B2-CF0F-DB06-9A0C-36BD54A025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07F703-3A10-3902-76B6-0F600B58ED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0D6CC5-55E6-0102-3CA9-7917813EEC8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456B18-2DE9-F240-2A71-6AF865523EE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134094464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EFD5C-80BD-FAE6-7EED-EF93BC1F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1C84359-6C7B-411F-0344-59EC6F85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77" b="32461"/>
          <a:stretch/>
        </p:blipFill>
        <p:spPr>
          <a:xfrm>
            <a:off x="544655" y="2035009"/>
            <a:ext cx="8054690" cy="23622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5FE372E-0A49-09B1-08D4-62B31458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السؤال الأول. 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62A4ED-91D9-7497-E0F0-FC35A308CF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A10C53-1B65-8227-305F-F1976DAB7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0A3204-CBDF-78C9-8E22-A12DA9E363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BF39579-F14B-A3EF-D71E-7944C1ACF4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7B91A4-C43F-3BEB-4816-2326E4C6D5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8BDAB-E39E-131A-242B-8A9C5D17B7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0A559-50ED-2C07-B59E-C05947E3D53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27CE8B-B88C-A17F-59EB-6FF65E6EFD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CECB904-D9B1-2B0E-C54E-A6F379F7B1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006119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D816-E334-F4D9-B31D-7FDC5FAF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885464D-501D-9B9D-DEA3-3730841DDB94}"/>
              </a:ext>
            </a:extLst>
          </p:cNvPr>
          <p:cNvSpPr txBox="1"/>
          <p:nvPr/>
        </p:nvSpPr>
        <p:spPr>
          <a:xfrm>
            <a:off x="737247" y="3832577"/>
            <a:ext cx="7669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ﭐلتّالِيَةُ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تُعَبِّرُ عَنْ شَغَفِ إيدْر مُطيع بِعالَمِ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ﭐلْمَعْلومِيّاتِ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3EEE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بَرَعَ في عالَمِ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ﭐلبَرْمَجَةِ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سِنٍّ مُبَكِّرَةٍ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وَأَتْقَنَ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ﭐلْعَديدَ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لُغاتِها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."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27BE4F-39EC-BBB2-29BF-1C2648B02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77" b="55710"/>
          <a:stretch/>
        </p:blipFill>
        <p:spPr>
          <a:xfrm>
            <a:off x="544655" y="2035630"/>
            <a:ext cx="8054690" cy="1502227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10B8C23F-F122-12A1-0826-34B96B281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هل تتفقون مع هذا الجواب؟ لماذا ؟   صححوا.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337A6C-315A-43AE-E497-146F53BD72D8}"/>
              </a:ext>
            </a:extLst>
          </p:cNvPr>
          <p:cNvSpPr txBox="1"/>
          <p:nvPr/>
        </p:nvSpPr>
        <p:spPr>
          <a:xfrm>
            <a:off x="4187092" y="4376636"/>
            <a:ext cx="180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سِنٍّ مُبَكِّرَةٍ</a:t>
            </a:r>
            <a:endParaRPr lang="fr-FR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7EC301-BC8D-45A8-D5BA-6BCE4040C2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0E3A9F-3178-79D3-8B90-D51974021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EF1866-3665-DD06-1FCA-31DBE2EC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A48BE24-3050-5197-3802-1CD37A94E8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CE17AF-0E29-7960-DC29-D0A44E5292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F7294A-002A-63A1-27AA-74723D0BDEF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7AA784-4C2B-D1BA-3CC9-B00E85ECEB6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0A6918-8042-E37A-BB3A-46CA0EC918D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59C5343-1B0F-88E1-E681-911D8428CA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771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EAA90-F3B4-9F7C-8CEA-E308A2B1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8FD2BFD-B6FF-B2A3-3862-54342700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479" b="-2854"/>
          <a:stretch/>
        </p:blipFill>
        <p:spPr>
          <a:xfrm>
            <a:off x="631741" y="2607831"/>
            <a:ext cx="8054690" cy="1382485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05388717-9DFF-9681-241D-AEA6C46D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السؤال الثاني. 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02878DA-CB4B-1D14-1176-4498F9D495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FA8019A-EA27-3BBA-A348-73096047C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E7F88C6-F6C6-5321-6F37-891DDC28A4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D4AD8AA-A61C-C4EA-9C03-284B45B88C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82EAE28-143B-4826-B65C-6C6FBF4C33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DE5DAE-9838-437C-8CF3-FF877A75F1A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97194E-B4A7-9C04-8909-C040CAEA01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DA5271-906F-8CB9-EBA5-30F5D68AFEC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65884AF-8375-1641-0B40-FC64DBBC23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912146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F292A-3B2A-04FD-740E-2730F7960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C5B5428-5D62-B12B-5E5B-55092F95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479" b="12963"/>
          <a:stretch/>
        </p:blipFill>
        <p:spPr>
          <a:xfrm>
            <a:off x="463825" y="1931003"/>
            <a:ext cx="8054690" cy="79744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1EE4DBE-2EA2-828D-6D1A-4B5BD4B8F207}"/>
              </a:ext>
            </a:extLst>
          </p:cNvPr>
          <p:cNvSpPr txBox="1"/>
          <p:nvPr/>
        </p:nvSpPr>
        <p:spPr>
          <a:xfrm>
            <a:off x="422071" y="2534937"/>
            <a:ext cx="79849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اَلنَّصُّ يُبْرِزُ دَوْرَ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ﭐلْأُسْرةِ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تَشْجيعِ مَواهِبِ ﭐلصِّغارِ مِنْ خِلالِ هَذهِ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ﭐلْأَمْثِلَةِ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</a:t>
            </a:r>
            <a:r>
              <a:rPr lang="ar-MA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نَشَأَتْ عَبيرُ في أُسرةٍ مُثَقَّفَةٍ تَهْوى ﭐلْكُتبَ، مِمّا ساهَمَ في تَعْزيزِ حُبِّها لِلْمُطالَعَةِ.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كانَ لِوالِدَتِها دَوْرٌ كَبيرٌ مِنْ خِلالِ </a:t>
            </a:r>
            <a:r>
              <a:rPr lang="ar-MA" sz="360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ﭐلْقِصَصِﭐلشَّيِّقَةِ</a:t>
            </a:r>
            <a:r>
              <a:rPr lang="ar-MA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وَﭐلْحِكاياتِ</a:t>
            </a:r>
            <a:r>
              <a:rPr lang="ar-MA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ﭐلْمُسَلِّيَةِ</a:t>
            </a:r>
            <a:r>
              <a:rPr lang="ar-MA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ﭐلَّتي كانَتْ تَرْويها لَها.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تأثَّرَتْ هاجَرُ بِأفْرادِ عائِلَتِها مِنْ حَفَظَةِ </a:t>
            </a:r>
            <a:r>
              <a:rPr lang="ar-MA" sz="360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ﭐلْقُرآنِ</a:t>
            </a:r>
            <a:r>
              <a:rPr lang="ar-MA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ﭐلْكَريمِ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CE6756F8-1545-2E3C-7C32-15B06B0F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رأيكم في هذا الجواب. من يقرأ؟ صححوا.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0F97FD-27E9-EEE8-5266-2E996D45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3391A6-1C8D-8D15-63EB-68860D165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9483D9-C4FC-FFB8-3CF9-C1059A6612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511F3F-1FA7-80D0-66CB-E31E1757CF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8F13CA2-5A02-3989-70E7-AE36938A09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E564B8-9D00-E84C-103B-6DB2B34751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8858E2-6D16-CD9D-ACD5-E85CF3A78D7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7EF133-6B25-9AF3-3C07-BF4840A7C1C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9C923AE-7A55-2AE8-F989-F72943DE56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0228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3F43-0243-DA9F-40B0-6C0933527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8A2973-FC10-B652-AFAB-5338DB9E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كل واحد منكم  فقرة مع احترام قواعد القراءة السليمة. الآخرون يتتبعون. من يقرأ؟</a:t>
            </a:r>
            <a:endParaRPr lang="fr-FR" sz="2400" dirty="0"/>
          </a:p>
        </p:txBody>
      </p:sp>
      <p:pic>
        <p:nvPicPr>
          <p:cNvPr id="4" name="Image 3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55D6DF6E-F75A-67BA-FB77-246D9D408C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2"/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7" name="Image 6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23AFA791-FC9E-44FF-9BC1-57C5C8389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" r="-33"/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6A4A0A-0647-B297-6743-22F3287835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B19D23D-74DB-9FBC-8073-FB9895FBF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7B1BE89-5C4F-30F4-E911-DD5584D664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C371F41-8C33-0D13-4CEA-A07CF6464C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607CCEE-A0E7-E815-E30F-EEA5778EF1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105BA6-D0E4-71CC-03C3-F53B0FE206D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B346E3-6BDB-D589-5DC0-21E27A66869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2568E8-6BB9-DA7B-6B59-C516F2A073F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729ACF-7C22-D8E2-2ED0-75145F3AB1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934392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887C1-296A-3F03-9270-24A885024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69DE12-830B-681E-33F4-BAAEA63D7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9075" y="1460296"/>
            <a:ext cx="3405850" cy="500681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A1B1434-064C-BC4E-2B14-80C185BCBF59}"/>
              </a:ext>
            </a:extLst>
          </p:cNvPr>
          <p:cNvSpPr/>
          <p:nvPr/>
        </p:nvSpPr>
        <p:spPr>
          <a:xfrm>
            <a:off x="3220278" y="3091071"/>
            <a:ext cx="2713382" cy="1311964"/>
          </a:xfrm>
          <a:prstGeom prst="roundRect">
            <a:avLst>
              <a:gd name="adj" fmla="val 848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DB40BC5-08D8-963A-9F9A-AAC9DFC9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13 . سننجز النشاط رقم 3  على كراساتكم.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BA76582-67A0-7358-035B-8118382586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AF6AFF-8E0D-0AA9-4AF0-C89525E70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49358B-C524-7F99-A443-70276B3C52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ECA8719-402B-08AB-942D-BE33A83090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5BA0AA-E6DA-3525-0E9A-2F81BE9573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0190E8-FF92-B48A-EABA-1211541FE3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F3F4-CC87-C397-9F07-20F35D9B46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1AFB3-8C9C-3A4F-B455-194BF125559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8" name="Espace réservé pour une image  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ED872F0-959C-4959-89B4-D00E07875E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078448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9FB2-9C94-2862-45AC-F8121C29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E1938B-5D6F-8057-2661-BEDD48C4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8" y="1914904"/>
            <a:ext cx="8236824" cy="4541493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72F3830D-D1DC-2968-B8D1-251C2E7D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سنجيب عنه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بشكل جماعي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E20737-C4C6-397D-0CFE-6088CE469D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56DCAA-B87A-2940-9F0E-B831BF897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9D4BE6-B579-3F51-2D54-D9B77B9C62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A05F89-B38B-BE1E-C038-7BBC506FE5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B923AE-1693-C132-8A4F-02D7A9D64D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A0F2E1-7D43-B682-2098-1B9D0D15588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B4111-06E5-DD80-FF12-9010DAE5F4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D74DAB-94F6-FFCB-FEBC-96E5CA1A50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80CAFD6-EC5C-5BF1-160D-EB1E3DAF8C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161060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0E8D-4E98-A2B3-BD11-751396946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E002A47-9A56-DEE6-62C7-76650872B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8" y="1925518"/>
            <a:ext cx="8236824" cy="4541493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5CDF3210-FC97-BC04-C791-85B9CC2B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سأمنحكم فرصة لقراءة النص و البحث عن المعلومات التي ستساعدنا على الإجابة.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سطروا تحتها بقلم رصاص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E8B23E-18FA-9746-D08B-4A656D7C5D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6DD7E3-C1C4-3188-14B6-9E178182B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2A5819-4A76-B300-3EB6-A0EB9BDC78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4B2463-0B89-29ED-6775-E6FAF3C616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98561A-9DD0-FE01-1DEC-A751C4CC75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95B24B-8FA5-20DC-342D-273F9BDC14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0A749C-15D3-FAFD-0AFC-7EB08546C5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C775E0-B48F-C294-B6F9-5F438882063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81AEB64-2484-8D85-67B8-315E934AF1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861760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D37D5-A691-CA92-7DA5-6DD5B250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D1202EB-E3E6-69AA-729B-977453616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8" y="1876341"/>
            <a:ext cx="8236824" cy="4541493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ECAD92D8-9A8D-CF7D-8B89-C2779E27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 بين الصفوف لمساعدتكم.</a:t>
            </a:r>
            <a:endParaRPr lang="fr-FR" sz="2400" dirty="0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252F4F20-BEDA-D761-9C25-F2B9F2ADEA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5325"/>
            <a:ext cx="792000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5B09EB-660E-7CF8-B180-F6C1770FD6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477B23-3CEB-0393-6AA7-C863DF037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1BF371-A93B-8074-1F91-DC1E9A717C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6545BEB-4460-746C-A8FD-07A042FAAD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2AE86B-C4CB-69CC-E50E-BE430E6B20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F49CBF-BC44-273F-CF16-6B42887827B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384B54-B6E9-1B0A-99CF-03AC1CCE75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1817D9-8612-55E1-F18F-5009AA11283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306721444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927B-8A1B-C2CB-7D4A-7E90734C1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E247F14-DEAE-F80E-CAED-35138187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8" y="2068477"/>
            <a:ext cx="8236824" cy="4541493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44C47204-72FE-B19C-7EF9-ED451A45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السطر الأول من الجدول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F9E53D-1D60-B790-4BA1-7E969757D6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AEB9D2-F568-C21F-BCA6-8CEA57FC8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54D416-9AA7-63A5-2AAF-8BD70A6C3D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95AD3F-1E5E-8FC2-A3EE-9F388F3799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E8CE86-685C-7A5A-8054-FEAF8CD674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212BF3-45B1-B01F-1747-6682FFEC962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30CFF2-D40C-0B84-F5F3-6869D1D148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6416A6-6DDD-B786-84E6-DE0FFDF73A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2" name="Espace réservé pour une image  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4FE0B49-9F73-4ABB-FB9B-B5DF64F9E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72806339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438AC-020D-AF43-DA5A-917ADC75A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D4C7C9-A1CA-084B-91BD-BCD51C2BCA95}"/>
              </a:ext>
            </a:extLst>
          </p:cNvPr>
          <p:cNvGrpSpPr>
            <a:grpSpLocks/>
          </p:cNvGrpSpPr>
          <p:nvPr/>
        </p:nvGrpSpPr>
        <p:grpSpPr>
          <a:xfrm>
            <a:off x="453588" y="2022179"/>
            <a:ext cx="8236824" cy="4541493"/>
            <a:chOff x="453588" y="2022179"/>
            <a:chExt cx="8236824" cy="454149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F09CD48-EB4C-4D0B-8D7B-B323870AA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7648" b="-7648"/>
            <a:stretch>
              <a:fillRect/>
            </a:stretch>
          </p:blipFill>
          <p:spPr>
            <a:xfrm>
              <a:off x="453588" y="2022179"/>
              <a:ext cx="8236824" cy="454149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8F7F9B9-7369-3899-58BB-7DF8E452CD85}"/>
                </a:ext>
              </a:extLst>
            </p:cNvPr>
            <p:cNvSpPr txBox="1">
              <a:spLocks/>
            </p:cNvSpPr>
            <p:nvPr/>
          </p:nvSpPr>
          <p:spPr>
            <a:xfrm>
              <a:off x="5123100" y="3429000"/>
              <a:ext cx="155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تيزْنيت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A4F9393-F37D-4E90-8883-3ACBDA4D61E1}"/>
                </a:ext>
              </a:extLst>
            </p:cNvPr>
            <p:cNvSpPr txBox="1">
              <a:spLocks/>
            </p:cNvSpPr>
            <p:nvPr/>
          </p:nvSpPr>
          <p:spPr>
            <a:xfrm>
              <a:off x="3274044" y="3072495"/>
              <a:ext cx="155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مَجالُ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الْبَرْمَجِيّاتِ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9E16785-0845-4DC7-F16E-9FE121BA0490}"/>
                </a:ext>
              </a:extLst>
            </p:cNvPr>
            <p:cNvSpPr txBox="1">
              <a:spLocks/>
            </p:cNvSpPr>
            <p:nvPr/>
          </p:nvSpPr>
          <p:spPr>
            <a:xfrm>
              <a:off x="961890" y="3152000"/>
              <a:ext cx="155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أَصْغَرُ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مُبَرْمِجٍ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مَغْرِبِيٍّ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9" name="Titre 18">
            <a:extLst>
              <a:ext uri="{FF2B5EF4-FFF2-40B4-BE49-F238E27FC236}">
                <a16:creationId xmlns:a16="http://schemas.microsoft.com/office/drawing/2014/main" id="{C43CBFEA-62FA-040F-CFE0-9268F8536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يستعين بالمعلومات لتركيب فقرة بسيطة  شفويا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حول إيدر مطيع؟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على السطر الثاني من الجدول؟</a:t>
            </a:r>
            <a:endParaRPr lang="fr-FR" sz="2400" dirty="0"/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13EA2ECB-1A2F-D2D6-6B33-0C719756B5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45A1C4-90DA-77CD-D23E-D9100E46C1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5B4961-52C5-287A-D47D-DCC92D998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35DDCD-E893-4805-47CD-FAECF76DBA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D6875D-55AA-EB7F-BC4D-985CF9FF5D7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4BC78C4-1619-578D-9A7C-B103D7BE8C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AB26E0-7D28-EF63-BAEF-8D1B673C933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2A5874-B2B3-CB6A-8327-88A54620510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6F1D2B-126D-E57D-1807-427904751E3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240896199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2F596-B9F2-0CD6-FE26-5018468E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390893A8-F2C3-D8F6-603F-456FF011E7DB}"/>
              </a:ext>
            </a:extLst>
          </p:cNvPr>
          <p:cNvGrpSpPr/>
          <p:nvPr/>
        </p:nvGrpSpPr>
        <p:grpSpPr>
          <a:xfrm>
            <a:off x="492322" y="1925193"/>
            <a:ext cx="8236824" cy="4541493"/>
            <a:chOff x="492322" y="1925193"/>
            <a:chExt cx="8236824" cy="454149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86A39F8-4B85-7032-1D42-51E4BDC3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322" y="1925193"/>
              <a:ext cx="8236824" cy="454149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53171C-E53F-E0DC-EDE3-69A02C5DC54A}"/>
                </a:ext>
              </a:extLst>
            </p:cNvPr>
            <p:cNvSpPr txBox="1"/>
            <p:nvPr/>
          </p:nvSpPr>
          <p:spPr>
            <a:xfrm>
              <a:off x="5138056" y="3298668"/>
              <a:ext cx="155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تيزْنيت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838F036-D2E6-3F87-FED8-765958FEC9E1}"/>
                </a:ext>
              </a:extLst>
            </p:cNvPr>
            <p:cNvSpPr txBox="1"/>
            <p:nvPr/>
          </p:nvSpPr>
          <p:spPr>
            <a:xfrm>
              <a:off x="3269494" y="3005249"/>
              <a:ext cx="155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مَجالُ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ﭐلْبَرْمَجِيّاتِ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512944D-9C54-A578-7F94-64DABAAC14F1}"/>
                </a:ext>
              </a:extLst>
            </p:cNvPr>
            <p:cNvSpPr txBox="1"/>
            <p:nvPr/>
          </p:nvSpPr>
          <p:spPr>
            <a:xfrm>
              <a:off x="763351" y="3162434"/>
              <a:ext cx="23638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أَصْغَرُ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مُبَرْمِجٍ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مَغْرِبِيٍّ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1A1E3CA-908E-B40A-B98A-99AB760F8661}"/>
                </a:ext>
              </a:extLst>
            </p:cNvPr>
            <p:cNvSpPr txBox="1"/>
            <p:nvPr/>
          </p:nvSpPr>
          <p:spPr>
            <a:xfrm>
              <a:off x="6844804" y="4300717"/>
              <a:ext cx="1708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هاجَر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ﭐلمْرابَطْ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B04AB35-32E6-3DC4-7505-9F642CB034B0}"/>
                </a:ext>
              </a:extLst>
            </p:cNvPr>
            <p:cNvSpPr txBox="1"/>
            <p:nvPr/>
          </p:nvSpPr>
          <p:spPr>
            <a:xfrm>
              <a:off x="3438558" y="4097366"/>
              <a:ext cx="16994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حِفْظُ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وَ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تَجْويدُ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ﭐلْقُرْآنِ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ﭐلْكَريمِ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BFFE1F3-617E-ECFB-B1A7-5264E5E87E51}"/>
                </a:ext>
              </a:extLst>
            </p:cNvPr>
            <p:cNvSpPr txBox="1"/>
            <p:nvPr/>
          </p:nvSpPr>
          <p:spPr>
            <a:xfrm>
              <a:off x="492322" y="4069885"/>
              <a:ext cx="30417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جائِزَةُ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مُحَمَّدٍ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ﭐلسّادِسِ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ﭐلْوَطَنِيَّةُ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في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حِفْظِ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ﭐلْقُرْآنِ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itre 7">
            <a:extLst>
              <a:ext uri="{FF2B5EF4-FFF2-40B4-BE49-F238E27FC236}">
                <a16:creationId xmlns:a16="http://schemas.microsoft.com/office/drawing/2014/main" id="{F8D3D15F-31AB-1EAA-A0FD-769AAB58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يستعين بالمعلومات لتركيب فقرة بسيطة شفويا حول هاجر المرابط؟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على السطر الثالث من الجدول؟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22762E-7EE2-580A-8327-7A48158EA4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1C64AE-511B-A2DC-5D70-14263F354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F3B70AC-1A89-35F3-607E-61A7AFC924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BB84682-145D-7248-2DBA-6B100AADE8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98A7A9-F35A-2732-5C30-ACC586EC09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B5320C-40FA-8BC5-2898-0BF5F081A8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FB40A2-F61D-FDE4-A5CC-9B9B122D67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7E76B6-179A-51F8-952D-24AB7883D3F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7E630CA-C6B0-A490-A015-E944F6C838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530157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2 - </a:t>
              </a:r>
              <a:endParaRPr lang="ar-MA" sz="20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إملاء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– الحصة1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.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قبل القراءة: التوقع والتحقق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– الفهم 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الاثرائية : الحصة 1 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.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الحصة 2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2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5 - </a:t>
            </a:r>
            <a:endParaRPr lang="ar-MA" sz="20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63B86-14FB-136E-BF7E-CED09D527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128FDAD0-0CD8-9F12-5E39-367E9127CB8C}"/>
              </a:ext>
            </a:extLst>
          </p:cNvPr>
          <p:cNvGrpSpPr/>
          <p:nvPr/>
        </p:nvGrpSpPr>
        <p:grpSpPr>
          <a:xfrm>
            <a:off x="470211" y="2119698"/>
            <a:ext cx="8236824" cy="4541493"/>
            <a:chOff x="470211" y="2119698"/>
            <a:chExt cx="8236824" cy="454149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BB5D886-8101-54C3-EEAE-89D2CEDC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211" y="2119698"/>
              <a:ext cx="8236824" cy="454149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6C1AC24-099B-DDC0-E52B-50C821BAC325}"/>
                </a:ext>
              </a:extLst>
            </p:cNvPr>
            <p:cNvSpPr txBox="1"/>
            <p:nvPr/>
          </p:nvSpPr>
          <p:spPr>
            <a:xfrm>
              <a:off x="5138056" y="3530160"/>
              <a:ext cx="155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تيزْنيت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BBABF0C-681C-95E6-8EFB-1E8611454B73}"/>
                </a:ext>
              </a:extLst>
            </p:cNvPr>
            <p:cNvSpPr txBox="1"/>
            <p:nvPr/>
          </p:nvSpPr>
          <p:spPr>
            <a:xfrm>
              <a:off x="3269494" y="3236741"/>
              <a:ext cx="155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مَجالُ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ﭐلْبَرْمَجِيّاتِ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FA1B8A7-229B-6DAC-CF1F-E0FCC1AE5570}"/>
                </a:ext>
              </a:extLst>
            </p:cNvPr>
            <p:cNvSpPr txBox="1"/>
            <p:nvPr/>
          </p:nvSpPr>
          <p:spPr>
            <a:xfrm>
              <a:off x="961890" y="3236741"/>
              <a:ext cx="155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أَصْغَرُ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مُبَرْمِجٍ مَغْرِبِيٍّ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7C1A402-8224-7D42-47A7-98E4C8B9D667}"/>
                </a:ext>
              </a:extLst>
            </p:cNvPr>
            <p:cNvSpPr txBox="1"/>
            <p:nvPr/>
          </p:nvSpPr>
          <p:spPr>
            <a:xfrm>
              <a:off x="6979269" y="4553417"/>
              <a:ext cx="1672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هاجر ﭐلمرابط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5E39033-425B-5017-177B-E9F7B4AC219F}"/>
                </a:ext>
              </a:extLst>
            </p:cNvPr>
            <p:cNvSpPr txBox="1"/>
            <p:nvPr/>
          </p:nvSpPr>
          <p:spPr>
            <a:xfrm>
              <a:off x="3438558" y="4328858"/>
              <a:ext cx="16994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حِفْظُ وَ تَجْويدُ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ﭐلْقُرْآنِ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ﭐلْكَريمِ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7A0EC0B-D6ED-D94E-F911-675D86885517}"/>
                </a:ext>
              </a:extLst>
            </p:cNvPr>
            <p:cNvSpPr txBox="1"/>
            <p:nvPr/>
          </p:nvSpPr>
          <p:spPr>
            <a:xfrm>
              <a:off x="492322" y="4301377"/>
              <a:ext cx="27771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جائِزَةُ مُحَمَّدٍ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ﭐلسّادِسِ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ﭐلْوَطَنِيَّةُ</a:t>
              </a: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في حِفْظِ </a:t>
              </a:r>
              <a:r>
                <a:rPr lang="ar-MA" sz="3600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ﭐلْقُرْآنِ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64CA36E-1849-D564-A391-3C1841952DBE}"/>
                </a:ext>
              </a:extLst>
            </p:cNvPr>
            <p:cNvSpPr txBox="1"/>
            <p:nvPr/>
          </p:nvSpPr>
          <p:spPr>
            <a:xfrm>
              <a:off x="579364" y="5429152"/>
              <a:ext cx="2333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كِتابَةُ رِوايَةِ "شَمْسٌ بِحَجْمِ الْكَفِّ"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9B0F438-F9C8-B029-6753-7874C82F105E}"/>
                </a:ext>
              </a:extLst>
            </p:cNvPr>
            <p:cNvSpPr txBox="1"/>
            <p:nvPr/>
          </p:nvSpPr>
          <p:spPr>
            <a:xfrm>
              <a:off x="5316392" y="5626224"/>
              <a:ext cx="1175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تاهْلَة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72CE206-B6F5-A0AE-EC40-4468368EED37}"/>
                </a:ext>
              </a:extLst>
            </p:cNvPr>
            <p:cNvSpPr txBox="1"/>
            <p:nvPr/>
          </p:nvSpPr>
          <p:spPr>
            <a:xfrm>
              <a:off x="6979269" y="5570377"/>
              <a:ext cx="155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عَبير عَزيم</a:t>
              </a:r>
              <a:endParaRPr lang="fr-FR" sz="36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" name="Titre 7">
            <a:extLst>
              <a:ext uri="{FF2B5EF4-FFF2-40B4-BE49-F238E27FC236}">
                <a16:creationId xmlns:a16="http://schemas.microsoft.com/office/drawing/2014/main" id="{E16463E9-4649-EECE-5D92-CB23B6F7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يستعين بالمعلومات لتركيب فقرة بسيطة شفويا حول عبير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 إيدر أو هاجر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DC427D-E064-9CA4-D548-3FF39909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DE394D-A858-8FA8-8717-F3A2A3547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A515E1C-A53F-FFA1-BC3D-B236C9591C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3BBE602-E6C9-7A33-A0C4-70521D5EA9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2FD42CC-334D-22DD-F3FC-C34EB33F5E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F13F16-2733-C47A-5205-0E629467787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5AAF01-6740-B4D9-EF8D-D43783637E8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24A84D-9FF8-7330-F765-FC8FA5E16D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59E183E-6A18-3DE0-98D2-48179F1A5B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348422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ECEA6-C8B7-95AB-A411-11A79903E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F0F4E07-194F-5A3B-FB88-9C7FC0CEF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34" r="-2434"/>
          <a:stretch>
            <a:fillRect/>
          </a:stretch>
        </p:blipFill>
        <p:spPr>
          <a:xfrm>
            <a:off x="814678" y="1851370"/>
            <a:ext cx="7034191" cy="468145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FC783C-7871-482C-E4D6-E832AC19A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أجيبوا عن الأسئلة التالية على كراساتكم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5B7476-17F7-C9B8-7513-47C58AC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B832E6-331C-A8C9-F672-308336876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4035C6-9091-E672-1FD0-39FC2C2A7B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AA0FE2-F2CE-17C0-FE35-68587953A9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97C1851-9650-E890-5190-8663D8C935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C69802-F7BF-C737-EB02-F42B3AB60B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37D323-BE99-7E53-DB68-E6A182FD8D0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C0CF71-0FB4-8487-4313-1ADC0A0024D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8" name="Espace réservé pour une image  7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C1DDE445-915C-F128-400C-4E914D19B6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852300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E1D67-F2A2-068F-2D91-028866F5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669CACD-667B-0B50-2D3D-F8FA09D2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7" y="1813134"/>
            <a:ext cx="7116323" cy="473611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D62EC3E-6DDB-BB61-2A8D-55B52446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أمر بين الصفوف لمساعدتكم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CA98F5-CAA8-B288-F705-D28E1C1445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61F601-56FE-2226-D3DA-291BB8F0B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EEB059-FC49-ABB2-ED21-D0B8CAB1EE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CDFAB2-EF9F-3942-C47D-91A58EF943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9B2829-5167-40E1-7547-E8D4463C66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C70C57-1539-5D97-FA69-9F0EBB64C4B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B2D3A0-99F1-2193-B2CE-35815A8A26B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615E9F-3A83-73FB-8EC8-897A0EE826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6" name="Espace réservé pour une image 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81A0573-5FC8-E476-6786-1681B1EC01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224299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AFE42-DEF6-51FB-3464-5F2D0FAE6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B7632DF-1D9E-AC31-04F3-045B9E10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878"/>
          <a:stretch/>
        </p:blipFill>
        <p:spPr>
          <a:xfrm>
            <a:off x="620486" y="2516409"/>
            <a:ext cx="7924602" cy="1957855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92671604-F6A9-1E68-3883-C35E01437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السؤال رقم 4.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B9456A-74B5-004E-0D70-183A77EE1D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0628DC-8734-3920-08FD-2397EA55E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E753C0-1709-1EBC-4F83-2BC9B9E1E6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3F2372-34F2-08F7-E401-FFC15C2905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088D9D-EF4A-D6A5-A135-80E145E642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517FCA-36F0-1ADE-DAB9-948CD97F11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C08E6D-1707-8BC5-624A-F229D93799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15B748-BFEB-EA4B-E0B2-860A12EF653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74763F9-F91D-A494-7418-290A609CA3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783633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C881A-7985-2567-B2AA-94A5546AD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6C46C8E-8B1B-E2E3-D6EA-9B70B07C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9" b="85719"/>
          <a:stretch/>
        </p:blipFill>
        <p:spPr>
          <a:xfrm>
            <a:off x="620486" y="2076788"/>
            <a:ext cx="7924602" cy="7078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9009664-8C92-6AEA-7F87-46B4B521FDAA}"/>
              </a:ext>
            </a:extLst>
          </p:cNvPr>
          <p:cNvSpPr txBox="1"/>
          <p:nvPr/>
        </p:nvSpPr>
        <p:spPr>
          <a:xfrm>
            <a:off x="1251857" y="2792969"/>
            <a:ext cx="65749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اَلْعَوامِلُ 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لْمُشْتَرَكَةُ</a:t>
            </a: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بَيْنَ هَؤُلاءِ 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لْأَطْفالِ</a:t>
            </a: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هِيَ: </a:t>
            </a:r>
          </a:p>
          <a:p>
            <a:pPr marL="742950" marR="0" lvl="0" indent="-7429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اَلْعَزيمَةُ 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لْإِصْرارُ</a:t>
            </a: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لْاِجْتِهادُ</a:t>
            </a: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</a:t>
            </a:r>
          </a:p>
          <a:p>
            <a:pPr marL="742950" marR="0" lvl="0" indent="-7429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تَحْفيزُ 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لأُسْر</a:t>
            </a:r>
            <a:r>
              <a:rPr lang="ar-MA" sz="44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َةِ لَهُمْ؛</a:t>
            </a: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742950" marR="0" lvl="0" indent="-7429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اَلْمَوْهِبَةُ.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1E3F4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3891711-B277-0499-2A92-C580395A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رأيكم في هذا الجواب. من يقرأ؟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ABA4970-1533-FEBF-3EC0-3165F97E34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0D54FC2-1E94-DBB8-4742-8C9D9B9EA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CB43F34-16DD-A7E0-4F27-53D664D45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02B37D-98D0-2419-8FE8-FD73CBE2942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6C0DC45-6DD2-BFB9-3C16-00EB9BFDB8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66D6A8-E4DF-0A71-934B-EE443D2E2A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89B129-C613-20DC-9B88-FA9FC2C639A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57E12C-5881-7AD1-B0DB-B421E6DA22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B175DE-A89C-F5AD-5A31-06C2EC0258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413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1A0F0-B217-2017-4803-EF82B702F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0830041-5BE5-FBF4-0378-66F3B000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61" b="27243"/>
          <a:stretch/>
        </p:blipFill>
        <p:spPr>
          <a:xfrm>
            <a:off x="620486" y="2440207"/>
            <a:ext cx="7924602" cy="1977585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265F71F1-F12C-CA1C-570A-ACCE7D88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السؤال رقم 5.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3C4206-655F-2356-9335-DD4A2F5EE9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765C1A-96AA-5243-B6B4-D5CF4613A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D3A3AA-CA88-B99B-697F-93E65CE753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3BAE60-7795-12C1-18A4-94F3A9F3A0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462077-C9CF-781F-98B6-033D6E1DEE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D52D27-EECE-EA56-6BB8-B7C87A2471F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C6A62A-000D-2AE1-98A8-2ABD2E0B56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770986-C166-779C-F0A6-025DF8D3743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E51E6F81-559E-D5F1-5994-A6F7CA6132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657264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A2DB6-B9C1-9316-07FD-BB64B68E0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8443666-3E73-44C1-0EF2-A9333255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61" b="27243"/>
          <a:stretch/>
        </p:blipFill>
        <p:spPr>
          <a:xfrm>
            <a:off x="609699" y="2376583"/>
            <a:ext cx="7924602" cy="197758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A63B43AD-DED6-2ED5-954F-7AD9AC1E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يعطي الأستاذ للمتعلمين الكلمة للتعبير عن آرائهم.</a:t>
            </a:r>
            <a:endParaRPr lang="fr-FR" sz="2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92C3044-808D-B041-6D20-FA4B3A7E1A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72C699-6CAE-6D18-BD33-E394418B3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6DD48F-CAE6-6A19-BDB7-E6D7F88115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3C31AD-A970-1162-734C-E7D9AF4BA1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CCFE31A-922A-EB48-BE1C-467D473B37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9A9920-A69D-4B36-588F-F07F375C9BF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9AD02F-F0DE-7B42-DA95-3A96640C42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7F96D1-7541-03B7-01DA-FF7E4C19E62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C8E45003-C35C-7356-C0BF-F4F7D9F63A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Espace réservé pour une image  13">
            <a:extLst>
              <a:ext uri="{FF2B5EF4-FFF2-40B4-BE49-F238E27FC236}">
                <a16:creationId xmlns:a16="http://schemas.microsoft.com/office/drawing/2014/main" id="{00D628F3-7312-C3D4-CF0C-38BC14512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460" y="4049528"/>
            <a:ext cx="2026133" cy="20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007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1D341-AFE9-DD6A-51B7-2C018C8F1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27363E5-7D51-278A-2064-359D4617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273" b="-2202"/>
          <a:stretch/>
        </p:blipFill>
        <p:spPr>
          <a:xfrm>
            <a:off x="541143" y="2471099"/>
            <a:ext cx="7924602" cy="1578429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64CDD00D-5228-B15A-C253-502EE67E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السؤال رقم 6.</a:t>
            </a:r>
            <a:endParaRPr lang="fr-FR" sz="2400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D6D8E0C-2046-A8F7-DE60-290C26343D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460" y="4049528"/>
            <a:ext cx="2026133" cy="202613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08B631-71A3-8F3D-7194-A496A4BD6C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03E62E-9AC4-6722-7E2D-AB87E8EAD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2D43EC-F674-1EB8-624A-4DB22FF1BC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F74A7F-F540-CF8A-8607-BE8FF7D98D0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74BC4E9-58DE-2EDF-B6E8-72830C3628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95605B-22FA-F6C0-9834-89954ABC7A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31FA86-3DE2-ED97-49C3-A4EB3FA0BB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2F9840-875C-7398-95FD-76B1F373D8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2" name="Espace réservé pour une image  4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0F2E5AF7-C743-6909-9140-48BDEABDF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0259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4D5B9-F237-B892-B8FA-0468A831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C96E1C-982A-CD90-A7E5-27F579C4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273" b="-2202"/>
          <a:stretch/>
        </p:blipFill>
        <p:spPr>
          <a:xfrm>
            <a:off x="541143" y="2471099"/>
            <a:ext cx="7924602" cy="1578429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98EE4AD7-5708-5FD4-01B0-0B7E1E580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يعطي الأستاذ للمتعلمين الكلمة لاختيار الشخصية التي أثارت إعجابهم؛ ويحثهم على تعليل اختيارهم.</a:t>
            </a:r>
            <a:endParaRPr lang="fr-FR" sz="2400" dirty="0"/>
          </a:p>
        </p:txBody>
      </p:sp>
      <p:pic>
        <p:nvPicPr>
          <p:cNvPr id="13" name="Espace réservé pour une image  13">
            <a:extLst>
              <a:ext uri="{FF2B5EF4-FFF2-40B4-BE49-F238E27FC236}">
                <a16:creationId xmlns:a16="http://schemas.microsoft.com/office/drawing/2014/main" id="{A6588058-ACFA-D9CE-3067-51A0499DB4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1475" y="3922676"/>
            <a:ext cx="1910236" cy="1910233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CB85BC-36D1-958A-FB93-B8309BBBD1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CE9B1E8-51AA-A8C4-CB36-D5D312FBE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130E8D-D112-5809-650E-9BF07476F3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4641EA-99F3-6E96-6315-A647EBFB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085F09-3C23-76C5-55AE-FBBB5B88EC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30E2-56DB-0325-0D9E-8E1A78A891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B96D41-39DD-EF64-3049-204C50B00D8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FAFCAC-D40B-E7E2-3056-5147C2892EE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2" name="Espace réservé pour une image  4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C71E7D7E-C985-3C6E-9B98-BC600A475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0095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E4C09-AB68-53DC-E80A-4812BAD77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ddle 5">
            <a:hlinkClick r:id="" action="ppaction://media"/>
            <a:extLst>
              <a:ext uri="{FF2B5EF4-FFF2-40B4-BE49-F238E27FC236}">
                <a16:creationId xmlns:a16="http://schemas.microsoft.com/office/drawing/2014/main" id="{A5945AC1-F3FB-CA65-6F4F-2B9EE27DAC7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550" y="1720850"/>
            <a:ext cx="7200900" cy="4051300"/>
          </a:xfr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68D6597-CF22-089A-DDEB-2046CC2F5D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1550" y="600732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8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125914"/>
            <a:ext cx="7886700" cy="720000"/>
          </a:xfrm>
        </p:spPr>
        <p:txBody>
          <a:bodyPr>
            <a:noAutofit/>
          </a:bodyPr>
          <a:lstStyle/>
          <a:p>
            <a:r>
              <a:rPr lang="ar-MA" sz="4400" kern="0" dirty="0">
                <a:solidFill>
                  <a:srgbClr val="424D7A"/>
                </a:solidFill>
              </a:rPr>
              <a:t>سيكون المتعلمون، في نهاية الحصة،  قادرين  على : </a:t>
            </a:r>
            <a:endParaRPr lang="fr-MA" sz="4400" dirty="0">
              <a:solidFill>
                <a:srgbClr val="424D7A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058779" y="2434264"/>
            <a:ext cx="6861221" cy="890781"/>
            <a:chOff x="1166324" y="2851205"/>
            <a:chExt cx="6861221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166324" y="3134373"/>
              <a:ext cx="51000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إنتاج جمل انطلاقا من مفردات  معجم الأسبوع؛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529237"/>
            <a:ext cx="6696000" cy="912333"/>
            <a:chOff x="1331545" y="2851205"/>
            <a:chExt cx="6696000" cy="91233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78763"/>
              <a:ext cx="49347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فهم واستثمار النص؛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79822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089983"/>
              <a:ext cx="478715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/>
              <a:r>
                <a:rPr lang="ar-MA" sz="32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صياغة أسئلة لطلب معلومات</a:t>
              </a:r>
              <a:endPara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48593-08AE-ABB7-E36B-06E8710ED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9413738-368F-FD7E-E0A6-AAD7BB66B213}"/>
              </a:ext>
            </a:extLst>
          </p:cNvPr>
          <p:cNvSpPr/>
          <p:nvPr/>
        </p:nvSpPr>
        <p:spPr>
          <a:xfrm>
            <a:off x="432220" y="2786496"/>
            <a:ext cx="8112868" cy="1192044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شَغَ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ٌ –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فَ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ــــــوْ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ز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–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ز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َ.....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1EF75C5-D586-CA45-F7CE-6806952E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سنلعب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مجددا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لعبة الكلمات . سأبدأ كلمة و عليكم البحث عن كلمة أخرى تبدأ بالحرف الأخير للكلمة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الأولة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هكذا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BC3C62B-1C6B-535B-E12F-81F45D84AB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529AA3-08D4-CD69-0C9B-BC650B65B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91EB6D6-3D88-8515-35D8-DBC2B03F64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460B66-9632-0905-E3A9-D45BA97E21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DD5A2EE-E2EA-DDC6-5A8F-A15FBDFDA4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C9B830-9703-7A1A-3BCD-0AB4776CB4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D18697-09DE-FBCD-AD2C-F2A92B6D99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D18DB5-0A05-4118-B877-DF42114F58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7" name="Espace réservé pour une image  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F4BA741-AC06-4698-A67F-93EA5F07CF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568443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AA40F-784A-A9CA-6B95-94BC1604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C2904B-572A-6045-A5CD-B87664AD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لنبدأ . من يقترح كلمة تبدأ بحرف الراء</a:t>
            </a: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b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تتوقف اللعبة بعد دقيقتين.</a:t>
            </a:r>
            <a:endParaRPr lang="fr-FR" sz="2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ED46E20-0EC4-1B18-406B-9F8B7053781B}"/>
              </a:ext>
            </a:extLst>
          </p:cNvPr>
          <p:cNvSpPr/>
          <p:nvPr/>
        </p:nvSpPr>
        <p:spPr>
          <a:xfrm>
            <a:off x="432220" y="3429000"/>
            <a:ext cx="8112868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شَغَ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ٌ –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فَ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ــــــوْ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ز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–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ز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َ.....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BF254D-8A89-F714-9DEE-D069664015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ED8D1F7-756B-56A7-5CD1-B7C9B6A83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3B414A-7642-D3C4-4A44-7B7B767E20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A0FF91-2C38-6CE9-984E-4DC33F53C1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2E1A8D-440E-8BFC-736C-1C4BBBC1D6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21C960-D798-41FA-3226-3AF1CB5E98F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19252C-0E19-E9E8-BE4A-B75A914E5E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F42049-2030-2B32-1C04-BBF56E51321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22" name="timer_2min">
            <a:hlinkClick r:id="" action="ppaction://media"/>
            <a:extLst>
              <a:ext uri="{FF2B5EF4-FFF2-40B4-BE49-F238E27FC236}">
                <a16:creationId xmlns:a16="http://schemas.microsoft.com/office/drawing/2014/main" id="{46233B71-72DE-23C4-0F2B-C99F84A6F8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331" y="1556711"/>
            <a:ext cx="1008000" cy="1008000"/>
          </a:xfrm>
          <a:prstGeom prst="rect">
            <a:avLst/>
          </a:prstGeom>
        </p:spPr>
      </p:pic>
      <p:pic>
        <p:nvPicPr>
          <p:cNvPr id="6" name="Espace réservé pour une image  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7469978-6B4B-92DE-6047-9C62844617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50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A7751-BC4C-6B4F-E930-19E88599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8FBF13-90C9-A31E-E171-2C35BEBBA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3" y="2299924"/>
            <a:ext cx="8235613" cy="223960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CBC2E27-D2C0-D4C0-CA0F-C93BFD302377}"/>
              </a:ext>
            </a:extLst>
          </p:cNvPr>
          <p:cNvSpPr txBox="1">
            <a:spLocks/>
          </p:cNvSpPr>
          <p:nvPr/>
        </p:nvSpPr>
        <p:spPr>
          <a:xfrm>
            <a:off x="3041683" y="31734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صياغة أسئلة لطلب معلومات  - الحصة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5B121E-C23C-D9D4-3A07-138F5A33240E}"/>
              </a:ext>
            </a:extLst>
          </p:cNvPr>
          <p:cNvSpPr txBox="1"/>
          <p:nvPr/>
        </p:nvSpPr>
        <p:spPr>
          <a:xfrm>
            <a:off x="4506878" y="2625561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03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– الإنتاج الكتابي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167EF5D-04A9-B014-ED36-08EF1751B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48957" y="2795470"/>
            <a:ext cx="566333" cy="720000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78B600D9-F838-E82E-3D87-A8A546975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340710" y="2449671"/>
            <a:ext cx="576000" cy="576000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36823658-A1B6-CB43-91C5-7C388BCC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ورشة الكتابة – الإنتاج الكتابي 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E24FC87-722A-44B6-442D-8140B4BA6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126" y="103908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98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40C54-A1C3-1E31-BE29-87429474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340039-DB1D-5303-0052-E525413D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سنشرع الآن في حصة الإنتاج الكتابي.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سوف تتدربون على صياغة أسئلة لطلب معلومات.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927EBA-9598-6014-55DD-24158E584F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5DA8CF-17FE-1896-ABA8-E3BD1EA497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7AA436-FEA9-712F-3CB2-EE3CA89BF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941566-D142-8D4B-AAEE-4EDDB0CDBF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D77C93-00AC-621F-A8B0-49E2C61BC5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CD98C5-2702-B72C-5EE3-8C6380B76B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E23F7-8B8E-E2F2-1EE5-A68C97B646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CED4F8-ABE4-4A24-D54C-95591B02AC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5EE456-0F17-8EF6-28CE-89BE2D9951E2}"/>
              </a:ext>
            </a:extLst>
          </p:cNvPr>
          <p:cNvSpPr txBox="1"/>
          <p:nvPr/>
        </p:nvSpPr>
        <p:spPr>
          <a:xfrm>
            <a:off x="1441401" y="3031435"/>
            <a:ext cx="6428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صِياغَةُ أَسْئِلَةٍ لِطَلَبِ مَعْلوماتٍ.</a:t>
            </a:r>
            <a:endParaRPr lang="f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ABDC23-4821-6421-9C75-EE1BFB383E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913725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369C5-DDB9-C997-F80C-7A65EB9BA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FD96306-45B8-9EDA-3A8F-D9EC64A2D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ما تعلمتموه خلال الحصة الماضية. كيف نصوغ أسئلة لطلب معلومات؟ </a:t>
            </a:r>
            <a:endParaRPr lang="fr-FR" sz="2400" dirty="0"/>
          </a:p>
        </p:txBody>
      </p:sp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6DF01C32-59CC-F1C1-C06F-2B98F16E4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566" y="1430217"/>
            <a:ext cx="3600005" cy="36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B75DF0-56F2-D0DD-F2AD-F7386F85E0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7093AD-28E6-8352-49DE-6F5C577315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7CCCA99-C93B-703B-1948-B4B126DF6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6CBCD6-F20C-0BC5-A269-498A943EA4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03C0EB-444D-FA21-1527-48694435BA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811962-F648-901F-3134-48EC79C1DB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51F342-FCF5-4FB1-5F86-55448FB09F6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6C811-B4DA-A62F-226D-1D3559D05C6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6" name="Espace réservé pour une image  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DF6CEC9-5060-5219-0C1A-BEA9B3FF35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745619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48ADF-2743-5C61-8609-08AD4BE4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6743DAF4-4128-32F1-2338-1092975FE816}"/>
                  </a:ext>
                </a:extLst>
              </p14:cNvPr>
              <p14:cNvContentPartPr/>
              <p14:nvPr/>
            </p14:nvContentPartPr>
            <p14:xfrm>
              <a:off x="-1063962" y="2817529"/>
              <a:ext cx="360" cy="36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6743DAF4-4128-32F1-2338-1092975FE8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17602" y="2709889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re 10">
            <a:extLst>
              <a:ext uri="{FF2B5EF4-FFF2-40B4-BE49-F238E27FC236}">
                <a16:creationId xmlns:a16="http://schemas.microsoft.com/office/drawing/2014/main" id="{59ED1DDC-4193-A5A4-2F74-20BBCAEF9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32D11C-19B8-1D4E-F5DE-C34C8E029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88" y="2468246"/>
            <a:ext cx="7931020" cy="26363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E066FA-48AE-B1E3-3930-7D2667DB3C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D4DBC2-2873-F58A-72C2-571F455CD73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9A93B3-34FC-B4DA-3F14-1B912F9662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3119C0-9FAD-1436-67EE-734105C873F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B73DBA-5EE4-93FA-051B-4166D504FC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E137D8-8C03-9F98-F130-82014CE361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1F7903-A18D-B31D-C12E-BCE34701A9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D9A32D-FD48-9673-FA4F-6145A4406C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DFDDA3B-07D1-2B25-257D-26400CCAC8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564894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8DD90-3E97-DCC8-BFFD-AEEB0ED7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F6C73501-0C98-554B-864B-DEAC78339002}"/>
              </a:ext>
            </a:extLst>
          </p:cNvPr>
          <p:cNvSpPr txBox="1"/>
          <p:nvPr/>
        </p:nvSpPr>
        <p:spPr>
          <a:xfrm>
            <a:off x="715617" y="3094861"/>
            <a:ext cx="7613374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هَلْ ................................................................؟</a:t>
            </a:r>
            <a:endParaRPr sz="4000" dirty="0"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168BC9D0-AF02-A361-2424-E0BC964802AE}"/>
              </a:ext>
            </a:extLst>
          </p:cNvPr>
          <p:cNvSpPr txBox="1"/>
          <p:nvPr/>
        </p:nvSpPr>
        <p:spPr>
          <a:xfrm>
            <a:off x="715617" y="4252676"/>
            <a:ext cx="7613374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أَ .................................................................؟</a:t>
            </a:r>
            <a:endParaRPr sz="4000" dirty="0">
              <a:sym typeface="Calibri"/>
            </a:endParaRPr>
          </a:p>
        </p:txBody>
      </p:sp>
      <p:sp>
        <p:nvSpPr>
          <p:cNvPr id="36" name="Google Shape;452;p158">
            <a:extLst>
              <a:ext uri="{FF2B5EF4-FFF2-40B4-BE49-F238E27FC236}">
                <a16:creationId xmlns:a16="http://schemas.microsoft.com/office/drawing/2014/main" id="{C1D8ECEC-6F07-11A3-BE05-BC410A97189B}"/>
              </a:ext>
            </a:extLst>
          </p:cNvPr>
          <p:cNvSpPr txBox="1"/>
          <p:nvPr/>
        </p:nvSpPr>
        <p:spPr>
          <a:xfrm>
            <a:off x="715617" y="5410491"/>
            <a:ext cx="7613374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أَلَيْسَ................................................................؟</a:t>
            </a:r>
            <a:endParaRPr sz="4000" dirty="0"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AEACC518-08A1-532C-2E35-8349E8EE6C76}"/>
              </a:ext>
            </a:extLst>
          </p:cNvPr>
          <p:cNvSpPr txBox="1"/>
          <p:nvPr/>
        </p:nvSpPr>
        <p:spPr>
          <a:xfrm>
            <a:off x="1347420" y="1741707"/>
            <a:ext cx="621342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أَصوغُ أسْئِلَةً مُغْلَقَةً بِٱسْتِعْمالِ:</a:t>
            </a:r>
            <a:endParaRPr dirty="0">
              <a:sym typeface="Calibri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32ACDD4-8358-5E02-9025-5E56AB8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أصوغ أسئلة مغلقة تكون الإجابة عنها بنعم أو لا أو بلى  . من منكم يقترح أسئلة مغلقة باستعمال : هل – أ – أليس؟ 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81C408-AA55-9298-370C-F8F7A3423B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C451A4-07CC-18BF-C92C-963B79CC29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8E2693-A36F-23B7-C96F-C87F831B8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2F6932-C997-109D-851D-3ADA27FDA0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EF7AD3-60DD-C002-2429-E250C57550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68AA1-6B15-DCA2-2F96-CB393596BD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3AE319-5923-EF01-4009-D8D5BF144A5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D9D81-AF66-6EA5-63F7-AF5D15A4EE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6" name="Espace réservé pour une image  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AC44468-ED2B-2A6A-6CE1-77F23803F0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942909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640EF-EED7-0F57-643A-428468DF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0B6C7EFA-B2A9-158F-8D03-A492C28039B5}"/>
              </a:ext>
            </a:extLst>
          </p:cNvPr>
          <p:cNvSpPr txBox="1"/>
          <p:nvPr/>
        </p:nvSpPr>
        <p:spPr>
          <a:xfrm>
            <a:off x="895750" y="2064265"/>
            <a:ext cx="73525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أَصوغُ أسْئِلَةً مُغْلَقَةً مِنْ خِلالِ عَرْضِ ٱخْتِيّاراتٍ:</a:t>
            </a:r>
            <a:endParaRPr dirty="0"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34EE7EE7-DF65-F9D9-8560-F45AEEA1C11B}"/>
              </a:ext>
            </a:extLst>
          </p:cNvPr>
          <p:cNvSpPr txBox="1"/>
          <p:nvPr/>
        </p:nvSpPr>
        <p:spPr>
          <a:xfrm>
            <a:off x="964363" y="3236793"/>
            <a:ext cx="735250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........................................................................؟</a:t>
            </a:r>
            <a:endParaRPr sz="4000" dirty="0">
              <a:sym typeface="Calibri"/>
            </a:endParaRPr>
          </a:p>
        </p:txBody>
      </p:sp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25BDC9F4-DAC3-77B9-0AC3-2C223E9C493E}"/>
              </a:ext>
            </a:extLst>
          </p:cNvPr>
          <p:cNvSpPr txBox="1"/>
          <p:nvPr/>
        </p:nvSpPr>
        <p:spPr>
          <a:xfrm>
            <a:off x="6705630" y="4300809"/>
            <a:ext cx="166711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.............</a:t>
            </a:r>
            <a:endParaRPr dirty="0"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4568F937-6B10-7E03-BAE6-C731A6F0FF6B}"/>
              </a:ext>
            </a:extLst>
          </p:cNvPr>
          <p:cNvSpPr txBox="1"/>
          <p:nvPr/>
        </p:nvSpPr>
        <p:spPr>
          <a:xfrm>
            <a:off x="5067876" y="4300809"/>
            <a:ext cx="146661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...........</a:t>
            </a:r>
            <a:endParaRPr dirty="0">
              <a:sym typeface="Calibri"/>
            </a:endParaRP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id="{3AB30407-6025-4393-8F88-9FDFB98DEF73}"/>
              </a:ext>
            </a:extLst>
          </p:cNvPr>
          <p:cNvSpPr txBox="1"/>
          <p:nvPr/>
        </p:nvSpPr>
        <p:spPr>
          <a:xfrm>
            <a:off x="3081297" y="4302588"/>
            <a:ext cx="1650756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.............</a:t>
            </a:r>
            <a:endParaRPr dirty="0">
              <a:sym typeface="Calibri"/>
            </a:endParaRPr>
          </a:p>
        </p:txBody>
      </p:sp>
      <p:sp>
        <p:nvSpPr>
          <p:cNvPr id="35" name="Google Shape;452;p158">
            <a:extLst>
              <a:ext uri="{FF2B5EF4-FFF2-40B4-BE49-F238E27FC236}">
                <a16:creationId xmlns:a16="http://schemas.microsoft.com/office/drawing/2014/main" id="{22E72879-FDC6-E8C9-2C9F-519CD859927E}"/>
              </a:ext>
            </a:extLst>
          </p:cNvPr>
          <p:cNvSpPr txBox="1"/>
          <p:nvPr/>
        </p:nvSpPr>
        <p:spPr>
          <a:xfrm>
            <a:off x="1027686" y="4300809"/>
            <a:ext cx="1866121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Calibri"/>
              </a:rPr>
              <a:t>...............</a:t>
            </a:r>
            <a:endParaRPr dirty="0">
              <a:sym typeface="Calibri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48A37E5-EBE3-BC34-3AEB-D4D1081C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أصوغ أسئلة مغلقة من خلال اختيارات مفتوحة.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يقترح أسئلة مغلقة من خلال عرض اختيارات؟ 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DA770F-464A-BD43-72A5-07F1C00907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6C9902-188A-F9B6-668C-DB53D91D0D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196C62-67AC-592C-0E59-22990A4C9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855442-3ECB-5DC6-F066-0974E73266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C2DCE5-3741-ED7D-B85F-206FD7CB33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AF2362-7E21-EB07-F2F1-CD5BE3A8CD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94DCE9-69EB-BB9D-78D6-B4EFABED1E9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FB3234-0A0C-9A2A-1444-CEB56AA365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E7B5657-FC79-C9B3-128E-1C4218AD2F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72221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37822-364A-7706-B12B-60BCFE06D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5FCC4C1E-A0EE-297E-FDFD-6F520E04ECF1}"/>
              </a:ext>
            </a:extLst>
          </p:cNvPr>
          <p:cNvSpPr txBox="1"/>
          <p:nvPr/>
        </p:nvSpPr>
        <p:spPr>
          <a:xfrm>
            <a:off x="1432109" y="1628293"/>
            <a:ext cx="6131704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أَصوغُ </a:t>
            </a:r>
            <a:r>
              <a:rPr lang="ar-MA">
                <a:sym typeface="Sakkal Majalla"/>
              </a:rPr>
              <a:t>أسْئِلَةً مَفْتوحَةً</a:t>
            </a:r>
            <a:r>
              <a:rPr lang="ar-MA" dirty="0">
                <a:sym typeface="Sakkal Majalla"/>
              </a:rPr>
              <a:t> بِٱسْتِعْمالِ:</a:t>
            </a:r>
            <a:endParaRPr dirty="0">
              <a:sym typeface="Calibri"/>
            </a:endParaRP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10EE2AF2-4BAA-A9FE-7BB7-B02C3483FE7A}"/>
              </a:ext>
            </a:extLst>
          </p:cNvPr>
          <p:cNvSpPr txBox="1"/>
          <p:nvPr/>
        </p:nvSpPr>
        <p:spPr>
          <a:xfrm>
            <a:off x="804697" y="2927210"/>
            <a:ext cx="7514356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ما ................................................................؟</a:t>
            </a:r>
            <a:endParaRPr sz="4000" dirty="0"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561BD9B9-D773-485E-55AC-CC948FD92FC0}"/>
              </a:ext>
            </a:extLst>
          </p:cNvPr>
          <p:cNvSpPr txBox="1"/>
          <p:nvPr/>
        </p:nvSpPr>
        <p:spPr>
          <a:xfrm>
            <a:off x="804697" y="4085025"/>
            <a:ext cx="7514356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3600">
                <a:sym typeface="Sakkal Majalla"/>
              </a:rPr>
              <a:t>لِماذا</a:t>
            </a:r>
            <a:r>
              <a:rPr lang="ar-MA" sz="3600" dirty="0">
                <a:sym typeface="Sakkal Majalla"/>
              </a:rPr>
              <a:t> ................................................................؟</a:t>
            </a:r>
            <a:endParaRPr sz="3600" dirty="0">
              <a:sym typeface="Calibri"/>
            </a:endParaRPr>
          </a:p>
        </p:txBody>
      </p:sp>
      <p:sp>
        <p:nvSpPr>
          <p:cNvPr id="36" name="Google Shape;452;p158">
            <a:extLst>
              <a:ext uri="{FF2B5EF4-FFF2-40B4-BE49-F238E27FC236}">
                <a16:creationId xmlns:a16="http://schemas.microsoft.com/office/drawing/2014/main" id="{BFF11948-9702-FD52-7C5D-6EC8F9382E4E}"/>
              </a:ext>
            </a:extLst>
          </p:cNvPr>
          <p:cNvSpPr txBox="1"/>
          <p:nvPr/>
        </p:nvSpPr>
        <p:spPr>
          <a:xfrm>
            <a:off x="804697" y="5242840"/>
            <a:ext cx="7514356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>
                <a:sym typeface="Sakkal Majalla"/>
              </a:rPr>
              <a:t>أَيْنَ</a:t>
            </a:r>
            <a:r>
              <a:rPr lang="ar-MA" sz="4000" dirty="0">
                <a:sym typeface="Sakkal Majalla"/>
              </a:rPr>
              <a:t>................................................................؟</a:t>
            </a:r>
            <a:endParaRPr sz="4000" dirty="0">
              <a:sym typeface="Calibri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C70ED92-013C-B52F-3503-678AE1D0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أصوغ أسئلة مفتوحة. من منكم يقترح أسئلة باستعمال : ما – لماذا – ماذا – اين – متى – كيف ...؟ 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08CC43-B493-747E-4EA2-3D4C5FFE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4C5A51-E2D9-9406-5469-7F93D00EBE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46AA17-C433-88D9-EB8C-D50B90CA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6BA0620-584C-4395-48AC-844FA8916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DF2BE3-3C57-72BF-1653-12AA717138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CE12D4-0041-31EB-74B7-F2CBAFB619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37ECB2-4295-F8DB-607F-C479689442E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4FB473-3F00-C431-A706-5797B59207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6" name="Espace réservé pour une image  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2AE78D-FB1E-2447-C44E-B66CA4F1B6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086200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79D86-4CCB-5511-E023-F97D2E5C4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A3761-81EF-B6A3-0C31-BF754352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 الصفحة  17 من كراساتكم ستشتغلون في ثنائيات. 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CA60B2-B82D-3407-BDF8-C1FA3B22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591060-5084-C476-3113-D1079A5119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F43995-A933-101E-DC03-CCFADEF94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6240BA5-9B1D-32B4-32B8-682B9BA70E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777135-CE51-7565-F810-776B010802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680A19-690C-BB1D-D654-09919911C1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6C6011-D3C5-0A3B-B299-89E0A85BCB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29D114-50BD-DFF3-B5CE-B2CB6CD9908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1177EFA-2B42-C230-3630-436671A2CE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775" y="1595438"/>
            <a:ext cx="3369207" cy="5040000"/>
          </a:xfrm>
          <a:prstGeom prst="rect">
            <a:avLst/>
          </a:prstGeom>
        </p:spPr>
      </p:pic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5426684-A9DF-57C7-A175-854FCEB520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96164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9328EA-B723-6C0E-E427-93F4145C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67CFD88-A632-7DE0-88C5-F009B7D2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EDD33BA-FDF6-6817-CCEC-9E62E5265B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858C72-269F-F713-DEF3-755A10BDC1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1602DA7-D8B9-CB3F-AE3F-99550FB4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03824EE-146C-6868-5FB0-FC012ADCEC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FCE3A03-AFF6-26E7-C83C-EB6D24618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BC096F-D704-5C70-892B-2CB7A34B9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85E79-0A8F-E883-223F-B8ACDFA907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3" name="Espace réservé pour une image  10">
            <a:extLst>
              <a:ext uri="{FF2B5EF4-FFF2-40B4-BE49-F238E27FC236}">
                <a16:creationId xmlns:a16="http://schemas.microsoft.com/office/drawing/2014/main" id="{F8996674-856D-A186-17E1-9C25F991F6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5" name="Espace réservé pour une image  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2E2BD0D-78E9-F5B1-6087-C9316C55BD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91694-5F1D-CE7C-4EC7-91B2FD7D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FCD13-FC14-ED43-27F8-48B64202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لتتدربوا على كتابة أسئلة لطلب معلومات. اكتبوا السؤال فقط.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C6AA45-B000-C375-E96F-CA00B046EB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768A69-EE93-108A-E6C9-6437358FA9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2C78DC-1EAC-99D5-041C-06A149697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FE2459-7929-E82B-C411-5093A52AA2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A07055-D7D6-D8E1-3267-5E04B6C64C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3D1D9-E9EE-C9D5-3DEB-9A8D1AD97C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EB46F6-428E-E086-5EBE-7CF5C7CA663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85AE81-087C-CD85-0097-88B0C678D1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8934262-C272-8E0A-3606-1D7A8D89A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775" y="1595438"/>
            <a:ext cx="3369207" cy="5040000"/>
          </a:xfrm>
          <a:prstGeom prst="rect">
            <a:avLst/>
          </a:prstGeom>
        </p:spPr>
      </p:pic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25DE31E-6AFA-88FF-4D16-442627400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643492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E154-968C-444C-3A0F-EDFB310B9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2237FB7-711B-F9D2-4AB0-AEC4CECC8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775" y="1595438"/>
            <a:ext cx="3369207" cy="50400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E981BEAD-075D-8FCB-55DB-15147E61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 سأمنحكم بضع دقائق للإنجاز ثم نمر لتتمة الأسئلة.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EEA70F-8F9B-7859-306F-8A686492F0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610022-8985-1164-63E2-5485B6F4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D1E233-16F8-0AB1-2DE3-B4E283FB8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01B31D-E77B-96E3-1272-80532FFB40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ABC3F2-FCFB-A65C-62D7-2079B5770B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E28AA9-C1ED-3C91-BB4E-17CFB8FF83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592C3F-C06A-6D37-6449-9929DFD03BC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E60328-C25C-EBF3-B178-340C91C29F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2FBF0D-8322-17DB-BC25-8A3E8EE169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44272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FE19F-0CCA-8CE0-6C20-68E3E4C95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7D837C6-8FF8-1666-B94A-7CF99A2064E1}"/>
              </a:ext>
            </a:extLst>
          </p:cNvPr>
          <p:cNvSpPr txBox="1"/>
          <p:nvPr/>
        </p:nvSpPr>
        <p:spPr>
          <a:xfrm>
            <a:off x="-70436" y="412328"/>
            <a:ext cx="8257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A74E9A-7196-BA33-E6DB-5DC3721A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0" y="1831506"/>
            <a:ext cx="7441833" cy="4356832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37BD2F98-DB40-2CF4-5201-61B339CE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يقرأ إجابته؟ سنسجل الإجابات المتميزة على السبورة.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9D9FE1-2836-2912-473E-B1DE8390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6BA20F-FEAD-F2C4-9DB0-91113A9F42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F58DD1-B38E-CF83-7587-1EEFC1EAC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790EA5-E01D-19A7-1ECA-2AD53E91A1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CE3859-7B66-E86F-9F5C-916E5707A8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CE3103-DF67-267F-6D84-D85080A826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372949-7784-ED3F-C6FB-2539AC19FA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D3DFF-8DCC-2256-692D-FBB79E2225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68B20DA-A46F-E802-8CEF-52A423B564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831678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D547E-D0FE-6FE3-975E-19CB8968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F5B5FE80-97DC-454D-34D0-0AF3FB0FF4B4}"/>
              </a:ext>
            </a:extLst>
          </p:cNvPr>
          <p:cNvSpPr txBox="1"/>
          <p:nvPr/>
        </p:nvSpPr>
        <p:spPr>
          <a:xfrm>
            <a:off x="-70436" y="412328"/>
            <a:ext cx="8257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68561A5-2E3E-0F7F-405D-4AC6FC920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32373" y="1740238"/>
            <a:ext cx="7224376" cy="4705434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ADA7F25E-5274-3B1B-7ECB-3DD6D787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يقرأ إجابته؟ سنسجل الإجابات المتميزة على السبورة.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5C8ED9-0FD7-EBDA-FEF5-7434A8018E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B8AA99-C66A-7C0D-A66D-F4D20A8289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B995E75-F126-7205-F3CF-4F74B52F3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4BEAB59-1278-424D-603C-9DFAD103E9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EF0178-0F10-73BA-B6D8-0F6136E2B8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D57312-7DE2-E727-F015-596CEE8C22F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F2E5F6-93FD-981B-5058-E00D5248338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E2D63F-9C7E-DA4A-9A96-34B959B3E53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BEADE8-843C-9CCC-4C7F-EA59B0AA2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45173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3CF4-C2BF-8505-72CB-6F4E0B32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BAF3816-79B8-E125-46DA-1A11E6B75F33}"/>
              </a:ext>
            </a:extLst>
          </p:cNvPr>
          <p:cNvSpPr txBox="1"/>
          <p:nvPr/>
        </p:nvSpPr>
        <p:spPr>
          <a:xfrm>
            <a:off x="-70436" y="412328"/>
            <a:ext cx="8257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1CFFAA-95B3-C07E-034B-D9F8ED00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73" y="1853731"/>
            <a:ext cx="7931124" cy="4643288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59126B1D-6BB6-5EC8-EC69-5FF8BCEE3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82191"/>
              </p:ext>
            </p:extLst>
          </p:nvPr>
        </p:nvGraphicFramePr>
        <p:xfrm>
          <a:off x="4130775" y="3495068"/>
          <a:ext cx="4380851" cy="723816"/>
        </p:xfrm>
        <a:graphic>
          <a:graphicData uri="http://schemas.openxmlformats.org/drawingml/2006/table">
            <a:tbl>
              <a:tblPr rtl="1" firstRow="1" firstCol="1" bandRow="1"/>
              <a:tblGrid>
                <a:gridCol w="1655429">
                  <a:extLst>
                    <a:ext uri="{9D8B030D-6E8A-4147-A177-3AD203B41FA5}">
                      <a16:colId xmlns:a16="http://schemas.microsoft.com/office/drawing/2014/main" val="1207568709"/>
                    </a:ext>
                  </a:extLst>
                </a:gridCol>
                <a:gridCol w="351427">
                  <a:extLst>
                    <a:ext uri="{9D8B030D-6E8A-4147-A177-3AD203B41FA5}">
                      <a16:colId xmlns:a16="http://schemas.microsoft.com/office/drawing/2014/main" val="1064679600"/>
                    </a:ext>
                  </a:extLst>
                </a:gridCol>
                <a:gridCol w="2079623">
                  <a:extLst>
                    <a:ext uri="{9D8B030D-6E8A-4147-A177-3AD203B41FA5}">
                      <a16:colId xmlns:a16="http://schemas.microsoft.com/office/drawing/2014/main" val="1878647803"/>
                    </a:ext>
                  </a:extLst>
                </a:gridCol>
                <a:gridCol w="294372">
                  <a:extLst>
                    <a:ext uri="{9D8B030D-6E8A-4147-A177-3AD203B41FA5}">
                      <a16:colId xmlns:a16="http://schemas.microsoft.com/office/drawing/2014/main" val="2499050420"/>
                    </a:ext>
                  </a:extLst>
                </a:gridCol>
              </a:tblGrid>
              <a:tr h="361908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اَلسَّفَرُ إلى </a:t>
                      </a:r>
                      <a:r>
                        <a:rPr lang="ar-MA" sz="1800" b="1" dirty="0" err="1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ٱلْقَرْيَةِ</a:t>
                      </a:r>
                      <a:endParaRPr lang="fr-MA" sz="18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lang="fr-MA" sz="1800" b="1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اَلسَّفَرُ إلى ٱلْمَدينَةِ</a:t>
                      </a:r>
                      <a:endParaRPr lang="fr-MA" sz="1800" b="1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MA" sz="18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95418"/>
                  </a:ext>
                </a:extLst>
              </a:tr>
              <a:tr h="361908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اَلسَّفَرُ إِلى ٱلشّاطِئِ</a:t>
                      </a:r>
                      <a:endParaRPr lang="fr-MA" sz="18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MA" sz="18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اَلسَّفَرُ  إِلى مِنْطَقَةٍ جَبَلِيَّةٍ</a:t>
                      </a:r>
                      <a:endParaRPr lang="fr-MA" sz="18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lang="fr-MA" sz="18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03206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3C96855E-65B1-B315-81D8-4ECA64AE5EDF}"/>
              </a:ext>
            </a:extLst>
          </p:cNvPr>
          <p:cNvSpPr txBox="1"/>
          <p:nvPr/>
        </p:nvSpPr>
        <p:spPr>
          <a:xfrm>
            <a:off x="4296310" y="3051401"/>
            <a:ext cx="404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وِجْهَتُكَ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ٱلْمُفَضَّلَةُ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لِلسَّفَرِ؟</a:t>
            </a:r>
            <a:endParaRPr lang="fr-MA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B35BF47-9A4F-CCA3-10DA-E396594FB9B2}"/>
              </a:ext>
            </a:extLst>
          </p:cNvPr>
          <p:cNvSpPr txBox="1"/>
          <p:nvPr/>
        </p:nvSpPr>
        <p:spPr>
          <a:xfrm>
            <a:off x="4174688" y="4615914"/>
            <a:ext cx="404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تُريدُ ٱلسَّفَرَ إلَيْها؟</a:t>
            </a:r>
            <a:endParaRPr lang="fr-MA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888F0A2-6A3C-B76A-84C8-0AA6918D097E}"/>
              </a:ext>
            </a:extLst>
          </p:cNvPr>
          <p:cNvSpPr txBox="1"/>
          <p:nvPr/>
        </p:nvSpPr>
        <p:spPr>
          <a:xfrm>
            <a:off x="4147000" y="5294856"/>
            <a:ext cx="404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 سَبَقَ لَكَ أَنْ زُرْتَ مَدينَةَ مُرّاكُشَ؟</a:t>
            </a:r>
            <a:endParaRPr lang="fr-MA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BB5DB444-660E-EC02-4B0C-72686549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نموذجا للإجابة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سيقرأ أحدكم السؤال و يجيب عنه زميله.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8CA8E2-22A7-0800-9F24-618358C7D4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8C8D3B5-77D9-DD09-F039-2B547FC77E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3C6179-B1C3-EE6D-00CB-46150BE78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071D02-A2F4-F092-EE87-9807F4E882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A47B99-A00C-CEC5-806A-553DD73FA9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D509CF-00C8-D140-79F3-65ED91E5065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D76F24-07D9-DEC4-A00C-D63559E2191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6574FA-273C-B357-34A5-6C1368CB4E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5" name="Espace réservé pour une image  4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8B5C03B7-72A0-A3E8-D1FE-416DB9CDC6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5987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00DA5-E2D4-2609-C2DF-826F22524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E910B9E-D1CB-28C6-D0E0-29E6D8CC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88" y="1925209"/>
            <a:ext cx="8118555" cy="46445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E882B15-273C-CEB5-904B-19DBE9BEF8BA}"/>
              </a:ext>
            </a:extLst>
          </p:cNvPr>
          <p:cNvSpPr txBox="1"/>
          <p:nvPr/>
        </p:nvSpPr>
        <p:spPr>
          <a:xfrm>
            <a:off x="4157275" y="1951021"/>
            <a:ext cx="4017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تُريدُ زِيارَةَ مَدينَةِ مُرّاكُشَ؟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28DA46D-ACC3-E7A7-968D-31939D4B2F21}"/>
              </a:ext>
            </a:extLst>
          </p:cNvPr>
          <p:cNvSpPr txBox="1"/>
          <p:nvPr/>
        </p:nvSpPr>
        <p:spPr>
          <a:xfrm>
            <a:off x="3598589" y="3000116"/>
            <a:ext cx="493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ٱلْمَعالِمُ ٱلَّتي سَتَزورُها بمَدينَةِ مُرّاكُشَ؟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5452DC-D59B-67F3-0695-4D99CF97A5B0}"/>
              </a:ext>
            </a:extLst>
          </p:cNvPr>
          <p:cNvSpPr txBox="1"/>
          <p:nvPr/>
        </p:nvSpPr>
        <p:spPr>
          <a:xfrm>
            <a:off x="4254364" y="4047218"/>
            <a:ext cx="4256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ٱلأماكِنُ ٱلْأخْرى ٱلَّتي تَوَدُّ زِيارَتَها بمَدينَةِ مُرّاكُشَ؟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072988-2FD3-588B-A533-17C8A2C488DE}"/>
              </a:ext>
            </a:extLst>
          </p:cNvPr>
          <p:cNvSpPr txBox="1"/>
          <p:nvPr/>
        </p:nvSpPr>
        <p:spPr>
          <a:xfrm>
            <a:off x="3710536" y="5187315"/>
            <a:ext cx="4763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لوَسيلَةُ ٱلَّتي سَتَسْتَعْمِلُها لِلتَّنَقُّلِ نَحْوَ مَدينَةِ مُرّاكُشَ؟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FAE7DB-F7F3-F2FA-160C-5CE49301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نموذجا للإجابة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سيقرأ أحدكم السؤال و يجيب عنه زميله.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99B90F-2EBF-5292-CCCC-4F5A1F512C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4354C4-4666-9245-E6A5-D88FAC3E4A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884506-2EA2-4CFA-B0E2-14A9F709F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D58D07-85FF-A0F0-42A5-1766D6502D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9FB1FBD-1E9D-FE1F-AC26-7C2AD266A0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CE940-926F-4490-3691-C4B20A44E72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D5F6D6-7A0E-F9E0-E051-E639BCB6AB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CB449C-3C40-DD95-8766-243D62C4115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6" name="Espace réservé pour une image  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0CB30B4-C05C-2A68-45AE-5EC3DC1AE0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3487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solidFill>
                  <a:srgbClr val="B1EDEA"/>
                </a:solidFill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205094" y="3174650"/>
            <a:ext cx="4750904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8BE4E-6396-C12A-BC61-C593BEBC1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CC70CD7-4459-4742-9795-790642819F77}"/>
              </a:ext>
            </a:extLst>
          </p:cNvPr>
          <p:cNvCxnSpPr>
            <a:cxnSpLocks/>
          </p:cNvCxnSpPr>
          <p:nvPr/>
        </p:nvCxnSpPr>
        <p:spPr>
          <a:xfrm>
            <a:off x="4814499" y="4180708"/>
            <a:ext cx="0" cy="257454"/>
          </a:xfrm>
          <a:prstGeom prst="straightConnector1">
            <a:avLst/>
          </a:prstGeom>
          <a:ln>
            <a:solidFill>
              <a:srgbClr val="70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8FE48CE-F569-F76E-8A62-F8F64DC3989D}"/>
              </a:ext>
            </a:extLst>
          </p:cNvPr>
          <p:cNvCxnSpPr>
            <a:cxnSpLocks/>
          </p:cNvCxnSpPr>
          <p:nvPr/>
        </p:nvCxnSpPr>
        <p:spPr>
          <a:xfrm>
            <a:off x="7486161" y="4211809"/>
            <a:ext cx="0" cy="257454"/>
          </a:xfrm>
          <a:prstGeom prst="straightConnector1">
            <a:avLst/>
          </a:prstGeom>
          <a:ln>
            <a:solidFill>
              <a:srgbClr val="70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4A55ED32-00A1-086D-92E2-56664C9811A7}"/>
              </a:ext>
            </a:extLst>
          </p:cNvPr>
          <p:cNvSpPr txBox="1"/>
          <p:nvPr/>
        </p:nvSpPr>
        <p:spPr>
          <a:xfrm>
            <a:off x="2227156" y="1488816"/>
            <a:ext cx="4559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402399-6A6B-2131-A67B-0BE69124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2654134"/>
            <a:ext cx="7931020" cy="26363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17F60E-03FC-1370-33A4-3AFE51E191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C441A1-DC01-3639-5801-A85751E1D5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9567BD-D7A3-D491-FD1A-FC5B9EB0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0A7903-EBB3-AF2B-3D6A-C37CFA58C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32024F-3582-E162-0310-C7C814444C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9F8E07-0A3F-521A-F235-FF69856EE1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A8D95-A1CC-6CD0-F867-F806763914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0F5B4-CACC-B2FC-7D4E-94E12C9EDD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15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E517352-3D53-2BF4-A1D5-F36D8E9ACD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5797763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7C1ABCAF-442B-8AC1-D871-E2BEAC24C15D}"/>
              </a:ext>
            </a:extLst>
          </p:cNvPr>
          <p:cNvSpPr txBox="1"/>
          <p:nvPr/>
        </p:nvSpPr>
        <p:spPr>
          <a:xfrm>
            <a:off x="343124" y="1677914"/>
            <a:ext cx="816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اَلْواجِبُ الْمَنْزِلِيُّ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B31C2B-64EC-147E-03BA-52AC6C65A7DC}"/>
              </a:ext>
            </a:extLst>
          </p:cNvPr>
          <p:cNvSpPr txBox="1"/>
          <p:nvPr/>
        </p:nvSpPr>
        <p:spPr>
          <a:xfrm>
            <a:off x="750310" y="3056428"/>
            <a:ext cx="77613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نَصَّ " مَناراتٌ عَلى دَرْبِ ٱلنَّجاحِ "  ثُمَّ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أَسْئِلَةً مُغْلَقَةً وَأَسْئِلَةً مَفْتوحَةً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لِطَلَبِ مَعْلوماتٍ مِنْ ٱلشَّخْصِيَّةِ ٱلَّتي أَعْجَبَتْني.</a:t>
            </a:r>
            <a:endParaRPr lang="f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2">
            <a:extLst>
              <a:ext uri="{FF2B5EF4-FFF2-40B4-BE49-F238E27FC236}">
                <a16:creationId xmlns:a16="http://schemas.microsoft.com/office/drawing/2014/main" id="{F4D41515-B1DE-69B3-E1CB-CEB679FB2C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B5443B-3BFD-B189-35DA-6C2364BBB0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518DA0-3945-2B84-5FE7-FD1EFEFFA2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4A6AED-E40A-05FA-F61F-422D31163B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F30062-BAC8-600F-E69A-F8746969F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07700D-79E2-69D8-EE26-D7462FEDEB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1853D-63C1-8105-93DB-065629046E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C1D36F-74B6-7344-1953-CCB28644D1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197FE-E0A5-0013-1441-0BA1736C5DF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321872412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2C248-2BE8-0F9D-ADD4-48782356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10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EE669115-8E6D-9F69-0835-1BDFDD9663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56000"/>
            <a:ext cx="792000" cy="792000"/>
          </a:xfrm>
        </p:spPr>
      </p:pic>
      <p:pic>
        <p:nvPicPr>
          <p:cNvPr id="11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9FA9BFE0-CBA5-D3C0-006D-9B875FC67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BC2AE3-590E-16BC-8972-BB251DD0A4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7B2908-D723-E79F-52A4-55039BAD3F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306F027-4751-07B2-F74B-9B21BA6C69E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2A0D2A-6764-2F64-DD41-29CA4D0241C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719EECE-D374-BD21-7A87-90AC489B6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C412010-3A5D-40E2-A8D9-D8856A573B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F588B7-6B8E-809D-A571-BC5DA7833C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026D46-EEE4-C167-88F1-E289F99CB7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BDA2D3-375A-C2CD-0EE4-D546C66ECA4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DC36DB50-CC22-FE34-F334-EA4DCDEC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</a:t>
            </a:r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اللوحة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lang="fr-FR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الكراسة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القمطر</a:t>
            </a:r>
            <a:endParaRPr lang="fr-FR" sz="2400" dirty="0"/>
          </a:p>
        </p:txBody>
      </p:sp>
      <p:pic>
        <p:nvPicPr>
          <p:cNvPr id="7" name="Espace réservé pour une image  4">
            <a:extLst>
              <a:ext uri="{FF2B5EF4-FFF2-40B4-BE49-F238E27FC236}">
                <a16:creationId xmlns:a16="http://schemas.microsoft.com/office/drawing/2014/main" id="{A56DC0D7-01B9-B1DB-168D-F3AFD94F2B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B8BBA93A-2809-A86B-24E9-9C00703AE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B9DB819-CFCD-C2C0-FFB3-DB66C0B066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4DF1395-B673-179E-D26D-652956346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3AFBDE7-4E8F-09C2-5EAB-3A32E7D7B71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F54BCD5-4428-99A6-EF8F-E0078F41966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147434B-AF99-B533-7DB5-761DEE2E0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503F94-5D76-C180-1A7F-6F03CEE3F8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64DDBD-7579-EF1A-6E64-C79895B22F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BD0F57-82B0-7E83-E022-D685D6EF74D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B5F644-48AA-EC46-B280-D3123D341A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2225523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3" y="973666"/>
            <a:ext cx="7886700" cy="705267"/>
          </a:xfrm>
        </p:spPr>
        <p:txBody>
          <a:bodyPr>
            <a:normAutofit fontScale="90000"/>
          </a:bodyPr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هيكلة حصة اليوم</a:t>
            </a:r>
            <a:endParaRPr lang="fr-MA" sz="4400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583002"/>
            <a:ext cx="4500000" cy="68400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منارات على درب النجاح – تركيب و تقويم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صياغة أسئلة لطلب معلومات  - الحصة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دقيقة الكتابة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120" y="1635472"/>
            <a:ext cx="406533" cy="468000"/>
          </a:xfr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11A30F85-ACAF-4B1B-9407-0D2C320DC2A0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/>
        </p:blipFill>
        <p:spPr>
          <a:xfrm>
            <a:off x="1470025" y="2862263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34;p4">
            <a:extLst>
              <a:ext uri="{FF2B5EF4-FFF2-40B4-BE49-F238E27FC236}">
                <a16:creationId xmlns:a16="http://schemas.microsoft.com/office/drawing/2014/main" id="{7C49885B-EC7E-48C0-BD36-03342386D0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/>
        </p:blipFill>
        <p:spPr>
          <a:xfrm>
            <a:off x="1443950" y="4160936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26A9B-CE01-BF33-0CEA-204B6BDA5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6FC382E-DF2E-2AED-6D14-D10AF7E9F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9" y="2325754"/>
            <a:ext cx="7762460" cy="247484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28D4271-DBB3-CA68-631A-92157463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92" y="936842"/>
            <a:ext cx="7886700" cy="720000"/>
          </a:xfrm>
        </p:spPr>
        <p:txBody>
          <a:bodyPr>
            <a:noAutofit/>
          </a:bodyPr>
          <a:lstStyle/>
          <a:p>
            <a:br>
              <a:rPr lang="fr-FR" sz="4000" dirty="0">
                <a:latin typeface="Dosis ExtraBold" pitchFamily="2" charset="0"/>
              </a:rPr>
            </a:br>
            <a:r>
              <a:rPr lang="ar-MA" sz="4000" dirty="0">
                <a:latin typeface="Dosis ExtraBold" pitchFamily="2" charset="0"/>
              </a:rPr>
              <a:t>انشطة اعتيادية</a:t>
            </a:r>
            <a:br>
              <a:rPr lang="ar-MA" sz="4000" dirty="0">
                <a:solidFill>
                  <a:srgbClr val="424D7C"/>
                </a:solidFill>
              </a:rPr>
            </a:br>
            <a:endParaRPr lang="fr-MA" sz="4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134DFC-E34B-1C9B-71CE-572775CB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2399" y="2960276"/>
            <a:ext cx="835593" cy="82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26CB95-E4B5-82B1-8455-FC98134DC5FD}"/>
              </a:ext>
            </a:extLst>
          </p:cNvPr>
          <p:cNvSpPr txBox="1"/>
          <p:nvPr/>
        </p:nvSpPr>
        <p:spPr>
          <a:xfrm>
            <a:off x="2717835" y="2610183"/>
            <a:ext cx="46125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- 01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2D37FEAC-20EE-5843-6ACB-39D6E004B030}"/>
              </a:ext>
            </a:extLst>
          </p:cNvPr>
          <p:cNvSpPr txBox="1">
            <a:spLocks/>
          </p:cNvSpPr>
          <p:nvPr/>
        </p:nvSpPr>
        <p:spPr>
          <a:xfrm>
            <a:off x="2717835" y="335627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دقيقة الكتابة</a:t>
            </a:r>
          </a:p>
        </p:txBody>
      </p:sp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33265466-E787-A993-371C-76F66FBF5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38" y="2535015"/>
            <a:ext cx="531621" cy="61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F15221-23FD-F905-714C-997DAF8B8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076" y="108084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50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057-B35F-CDB2-0679-18F415F4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B04166D-E8DD-9195-D0EC-BB30A1E348EC}"/>
              </a:ext>
            </a:extLst>
          </p:cNvPr>
          <p:cNvSpPr txBox="1"/>
          <p:nvPr/>
        </p:nvSpPr>
        <p:spPr>
          <a:xfrm>
            <a:off x="6739447" y="24283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اَلْإِصْرارُ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0E70DB21-9FAC-E0C0-625C-0DED4D89626E}"/>
              </a:ext>
            </a:extLst>
          </p:cNvPr>
          <p:cNvSpPr txBox="1"/>
          <p:nvPr/>
        </p:nvSpPr>
        <p:spPr>
          <a:xfrm>
            <a:off x="4670762" y="24283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F6A0CF46-29E0-07BC-5E19-A672EBFD84BF}"/>
              </a:ext>
            </a:extLst>
          </p:cNvPr>
          <p:cNvSpPr txBox="1"/>
          <p:nvPr/>
        </p:nvSpPr>
        <p:spPr>
          <a:xfrm>
            <a:off x="2724739" y="238784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اَلْمَوْهِبَةُ</a:t>
            </a:r>
            <a:endParaRPr dirty="0"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B91CED2F-4623-35DD-97AD-449B4C9399F2}"/>
              </a:ext>
            </a:extLst>
          </p:cNvPr>
          <p:cNvSpPr txBox="1"/>
          <p:nvPr/>
        </p:nvSpPr>
        <p:spPr>
          <a:xfrm>
            <a:off x="650808" y="238784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اَلتَّأَلُّقُ</a:t>
            </a:r>
            <a:endParaRPr dirty="0"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87C42240-56E9-52A2-5AB6-81AD286820C2}"/>
              </a:ext>
            </a:extLst>
          </p:cNvPr>
          <p:cNvSpPr txBox="1"/>
          <p:nvPr/>
        </p:nvSpPr>
        <p:spPr>
          <a:xfrm>
            <a:off x="6731343" y="4284418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سَطَعَ</a:t>
            </a:r>
            <a:endParaRPr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300C59E9-C369-3DD3-BD10-2423F01201CB}"/>
              </a:ext>
            </a:extLst>
          </p:cNvPr>
          <p:cNvSpPr txBox="1"/>
          <p:nvPr/>
        </p:nvSpPr>
        <p:spPr>
          <a:xfrm>
            <a:off x="4688624" y="432777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نَبَغَ</a:t>
            </a:r>
            <a:endParaRPr dirty="0"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24C47711-B542-0084-87AF-702376294E3E}"/>
              </a:ext>
            </a:extLst>
          </p:cNvPr>
          <p:cNvSpPr txBox="1"/>
          <p:nvPr/>
        </p:nvSpPr>
        <p:spPr>
          <a:xfrm>
            <a:off x="2766599" y="4327045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EB19E9E4-E24B-0BF6-3C45-F491AF2B8D04}"/>
              </a:ext>
            </a:extLst>
          </p:cNvPr>
          <p:cNvSpPr txBox="1"/>
          <p:nvPr/>
        </p:nvSpPr>
        <p:spPr>
          <a:xfrm>
            <a:off x="637458" y="432777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تَحْفيزٌ</a:t>
            </a:r>
            <a:endParaRPr dirty="0"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8D6F99A-7FBE-42E6-998F-ACACD661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المفردات. </a:t>
            </a:r>
            <a:endParaRPr lang="fr-FR" sz="2400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C026D42A-2ACF-3229-2D87-CA7721B95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DA69A86-2BC7-0D05-E628-0FD4E1F9E8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A9DE601-1398-826D-E5C3-534D20A38A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4321959-2D65-DB29-5286-180ED4FB93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36A6CE9-4398-D7AF-5991-0404016B35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48CF0D-B23C-1D42-BC6B-AABDCAE56CB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FE7D336-09EA-00D4-C354-8D2C456334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E975C1F-47F1-AD99-94E1-DD5868B8E5D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</a:t>
            </a:r>
          </a:p>
        </p:txBody>
      </p:sp>
      <p:pic>
        <p:nvPicPr>
          <p:cNvPr id="6" name="Espace réservé pour une image  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68CC6FA-C887-0D9B-A6AC-F097032A6C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546771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01- ورشة ال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01- الإنتاج الكتاب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01- الإنتاج الكتاب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16386</TotalTime>
  <Words>1564</Words>
  <Application>Microsoft Office PowerPoint</Application>
  <PresentationFormat>Affichage à l'écran (4:3)</PresentationFormat>
  <Paragraphs>416</Paragraphs>
  <Slides>60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60</vt:i4>
      </vt:variant>
    </vt:vector>
  </HeadingPairs>
  <TitlesOfParts>
    <vt:vector size="80" baseType="lpstr">
      <vt:lpstr>Dosis ExtraBold</vt:lpstr>
      <vt:lpstr>Wingdings</vt:lpstr>
      <vt:lpstr>Calibri Light</vt:lpstr>
      <vt:lpstr>Arial</vt:lpstr>
      <vt:lpstr>Modern Love</vt:lpstr>
      <vt:lpstr>Dosis SemiBold</vt:lpstr>
      <vt:lpstr>Sakkal Majalla</vt:lpstr>
      <vt:lpstr>Dosis</vt:lpstr>
      <vt:lpstr>Calibri</vt:lpstr>
      <vt:lpstr>Dosis Medium</vt:lpstr>
      <vt:lpstr>Microsoft Uighur</vt:lpstr>
      <vt:lpstr>Thème Office</vt:lpstr>
      <vt:lpstr>01- نشاط اعتيادي</vt:lpstr>
      <vt:lpstr>1_01- نشاط اعتيادي</vt:lpstr>
      <vt:lpstr>2_01- ورشة القراءة</vt:lpstr>
      <vt:lpstr>3_01- الإنتاج الكتابي</vt:lpstr>
      <vt:lpstr>4_01- الإنتاج الكتابي</vt:lpstr>
      <vt:lpstr>3_Env-Enseignant</vt:lpstr>
      <vt:lpstr>00_Env-Enseignant</vt:lpstr>
      <vt:lpstr>2_04- قراءة/ كتابة</vt:lpstr>
      <vt:lpstr>Présentation PowerPoint</vt:lpstr>
      <vt:lpstr>Présentation PowerPoint</vt:lpstr>
      <vt:lpstr>تنظيم حصص الأسبوع</vt:lpstr>
      <vt:lpstr>سيكون المتعلمون، في نهاية الحصة،  قادرين  على : </vt:lpstr>
      <vt:lpstr>مرحبا بكم ، سنبدأ  حصة اللغة العربية.</vt:lpstr>
      <vt:lpstr>ضعوا اللوحة و الكراسة في القمطر</vt:lpstr>
      <vt:lpstr>هيكلة حصة اليوم</vt:lpstr>
      <vt:lpstr> انشطة اعتيادية </vt:lpstr>
      <vt:lpstr>من يقرأ هذه المفردات. </vt:lpstr>
      <vt:lpstr>انتبهوا سأقوم بصياغة جملة عن النجاح  باستخدام كلمة أو أكثر من بين هذه المفردات.</vt:lpstr>
      <vt:lpstr>وظفت الكلمتين : سطع و تألق . لصياغة جملة مفيدة.</vt:lpstr>
      <vt:lpstr>على دفاتركم : وفي مجموعات ثنائية. اكتبوا جملتين للتعبير عن النجاح بتوظيف هذه المفردات.</vt:lpstr>
      <vt:lpstr> أمنحكم دقيقة للإنجاز . سوف أمر بين الصفوف لمساعدتكم</vt:lpstr>
      <vt:lpstr>كل واحد يقدم لنا عمل مجموعته مع ذكر المفردات التي استخدمها,</vt:lpstr>
      <vt:lpstr>ورشة القراءة </vt:lpstr>
      <vt:lpstr> سنشرع الآن في حصة القراءة. نواصل قراءة نص " منارات في درب النجاح" </vt:lpstr>
      <vt:lpstr> أولا نصحح الواجب المنزلي. خدوا الصفحة 13 من كراساتكم.</vt:lpstr>
      <vt:lpstr>من يصحح السؤال الأول. </vt:lpstr>
      <vt:lpstr>من يقرأ؟ هل تتفقون مع هذا الجواب؟ لماذا ؟   صححوا.</vt:lpstr>
      <vt:lpstr>من يصحح السؤال الثاني. </vt:lpstr>
      <vt:lpstr>ما رأيكم في هذا الجواب. من يقرأ؟ صححوا.</vt:lpstr>
      <vt:lpstr>يقرأ كل واحد منكم  فقرة مع احترام قواعد القراءة السليمة. الآخرون يتتبعون. من يقرأ؟</vt:lpstr>
      <vt:lpstr>خذوا الصفحة 13 . سننجز النشاط رقم 3  على كراساتكم.</vt:lpstr>
      <vt:lpstr>سنجيب عنه بشكل جماعي.</vt:lpstr>
      <vt:lpstr>سأمنحكم فرصة لقراءة النص و البحث عن المعلومات التي ستساعدنا على الإجابة.  سطروا تحتها بقلم رصاص</vt:lpstr>
      <vt:lpstr>سأمر بين الصفوف لمساعدتكم.</vt:lpstr>
      <vt:lpstr>من يجيب عن السطر الأول من الجدول؟ </vt:lpstr>
      <vt:lpstr>من يستعين بالمعلومات لتركيب فقرة بسيطة  شفويا حول إيدر مطيع؟ من يجيب على السطر الثاني من الجدول؟</vt:lpstr>
      <vt:lpstr>من يستعين بالمعلومات لتركيب فقرة بسيطة شفويا حول هاجر المرابط؟ من يجيب على السطر الثالث من الجدول؟</vt:lpstr>
      <vt:lpstr>من يستعين بالمعلومات لتركيب فقرة بسيطة شفويا حول عبير  أو إيدر أو هاجر؟</vt:lpstr>
      <vt:lpstr>في ثنائيات أجيبوا عن الأسئلة التالية على كراساتكم </vt:lpstr>
      <vt:lpstr>أمر بين الصفوف لمساعدتكم</vt:lpstr>
      <vt:lpstr>نصحح.   السؤال رقم 4.</vt:lpstr>
      <vt:lpstr>ما رأيكم في هذا الجواب. من يقرأ؟ صححوا.</vt:lpstr>
      <vt:lpstr>نصحح.   السؤال رقم 5.</vt:lpstr>
      <vt:lpstr>يعطي الأستاذ للمتعلمين الكلمة للتعبير عن آرائهم.</vt:lpstr>
      <vt:lpstr>نصحح.   السؤال رقم 6.</vt:lpstr>
      <vt:lpstr>يعطي الأستاذ للمتعلمين الكلمة لاختيار الشخصية التي أثارت إعجابهم؛ ويحثهم على تعليل اختيارهم.</vt:lpstr>
      <vt:lpstr>Présentation PowerPoint</vt:lpstr>
      <vt:lpstr>سنلعب مجددا  لعبة الكلمات . سأبدأ كلمة و عليكم البحث عن كلمة أخرى تبدأ بالحرف الأخير للكلمة الأولة هكذا</vt:lpstr>
      <vt:lpstr>لنبدأ . من يقترح كلمة تبدأ بحرف الراء؟ تتوقف اللعبة بعد دقيقتين.</vt:lpstr>
      <vt:lpstr>ورشة الكتابة – الإنتاج الكتابي </vt:lpstr>
      <vt:lpstr> سنشرع الآن في حصة الإنتاج الكتابي.  سوف تتدربون على صياغة أسئلة لطلب معلومات.</vt:lpstr>
      <vt:lpstr>لنتذكر ما تعلمتموه خلال الحصة الماضية. كيف نصوغ أسئلة لطلب معلومات؟ </vt:lpstr>
      <vt:lpstr>من يقرأ؟</vt:lpstr>
      <vt:lpstr>أصوغ أسئلة مغلقة تكون الإجابة عنها بنعم أو لا أو بلى  . من منكم يقترح أسئلة مغلقة باستعمال : هل – أ – أليس؟ </vt:lpstr>
      <vt:lpstr>أصوغ أسئلة مغلقة من خلال اختيارات مفتوحة.  من منكم يقترح أسئلة مغلقة من خلال عرض اختيارات؟ </vt:lpstr>
      <vt:lpstr>أصوغ أسئلة مفتوحة. من منكم يقترح أسئلة باستعمال : ما – لماذا – ماذا – اين – متى – كيف ...؟ </vt:lpstr>
      <vt:lpstr>خذوا  الصفحة  17 من كراساتكم ستشتغلون في ثنائيات. </vt:lpstr>
      <vt:lpstr>لتتدربوا على كتابة أسئلة لطلب معلومات. اكتبوا السؤال فقط.</vt:lpstr>
      <vt:lpstr>سأمر بين الصفوف لمساعدتكم. سأمنحكم بضع دقائق للإنجاز ثم نمر لتتمة الأسئلة.</vt:lpstr>
      <vt:lpstr>لنصحح. من يقرأ إجابته؟ سنسجل الإجابات المتميزة على السبورة.</vt:lpstr>
      <vt:lpstr>لنصحح. من يقرأ إجابته؟ سنسجل الإجابات المتميزة على السبورة.</vt:lpstr>
      <vt:lpstr>إليكم نموذجا للإجابة. سيقرأ أحدكم السؤال و يجيب عنه زميله.</vt:lpstr>
      <vt:lpstr>إليكم نموذجا للإجابة. سيقرأ أحدكم السؤال و يجيب عنه زميله.</vt:lpstr>
      <vt:lpstr>Présentation PowerPoint</vt:lpstr>
      <vt:lpstr>Présentation PowerPoint</vt:lpstr>
      <vt:lpstr>Présentation PowerPoint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159</cp:revision>
  <dcterms:created xsi:type="dcterms:W3CDTF">2023-09-20T21:35:22Z</dcterms:created>
  <dcterms:modified xsi:type="dcterms:W3CDTF">2025-10-30T11:48:11Z</dcterms:modified>
</cp:coreProperties>
</file>