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e2S9wf5oVT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eqxgvZNn0I" TargetMode="External"/><Relationship Id="rId3" Type="http://schemas.openxmlformats.org/officeDocument/2006/relationships/hyperlink" Target="https://www.youtube.com/watch?v=EGzg77rx7Uo"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e2S9wf5oVT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d19a23b59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2d19a23b59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d3b6b9e8a8_6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d3b6b9e8a8_6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cc1e222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cc1e222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b31d4cc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b31d4cc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b31d4cc8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b31d4cc8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CA">
                <a:solidFill>
                  <a:schemeClr val="dk1"/>
                </a:solidFill>
              </a:rPr>
              <a:t>Note to teacher:</a:t>
            </a:r>
            <a:r>
              <a:rPr lang="fr-CA">
                <a:solidFill>
                  <a:schemeClr val="dk1"/>
                </a:solidFill>
              </a:rPr>
              <a:t> A </a:t>
            </a:r>
            <a:r>
              <a:rPr lang="fr-CA" u="sng">
                <a:solidFill>
                  <a:schemeClr val="hlink"/>
                </a:solidFill>
                <a:hlinkClick r:id="rId2"/>
              </a:rPr>
              <a:t>video</a:t>
            </a:r>
            <a:r>
              <a:rPr lang="fr-CA">
                <a:solidFill>
                  <a:schemeClr val="dk1"/>
                </a:solidFill>
              </a:rPr>
              <a:t> explaining the 17 sustainable development goals defined by the UN.</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2e435f73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2e435f73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CA">
                <a:solidFill>
                  <a:schemeClr val="dk1"/>
                </a:solidFill>
              </a:rPr>
              <a:t>Note to teacher :</a:t>
            </a:r>
            <a:r>
              <a:rPr lang="fr-CA">
                <a:solidFill>
                  <a:schemeClr val="dk1"/>
                </a:solidFill>
              </a:rPr>
              <a:t> choose one or more videos among the ones suggested on this page and the two next ones.</a:t>
            </a:r>
            <a:endParaRPr>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d3b6b9e8a8_6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d3b6b9e8a8_6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a:t>Note to teacher: </a:t>
            </a:r>
            <a:r>
              <a:rPr lang="fr-CA"/>
              <a:t>Did you choose the video(s) according to your clientele?</a:t>
            </a:r>
            <a:endParaRPr/>
          </a:p>
          <a:p>
            <a:pPr indent="0" lvl="0" marL="0" rtl="0" algn="l">
              <a:spcBef>
                <a:spcPts val="0"/>
              </a:spcBef>
              <a:spcAft>
                <a:spcPts val="0"/>
              </a:spcAft>
              <a:buNone/>
            </a:pPr>
            <a:r>
              <a:rPr lang="fr-CA" sz="1050" u="sng">
                <a:solidFill>
                  <a:schemeClr val="dk1"/>
                </a:solidFill>
                <a:highlight>
                  <a:srgbClr val="FFFFFF"/>
                </a:highlight>
                <a:latin typeface="Roboto"/>
                <a:ea typeface="Roboto"/>
                <a:cs typeface="Roboto"/>
                <a:sym typeface="Roboto"/>
              </a:rPr>
              <a:t>More videos:</a:t>
            </a:r>
            <a:endParaRPr sz="1050" u="sng">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fr-CA" sz="1050">
                <a:solidFill>
                  <a:schemeClr val="dk1"/>
                </a:solidFill>
                <a:highlight>
                  <a:srgbClr val="FFFFFF"/>
                </a:highlight>
                <a:latin typeface="Roboto"/>
                <a:ea typeface="Roboto"/>
                <a:cs typeface="Roboto"/>
                <a:sym typeface="Roboto"/>
              </a:rPr>
              <a:t>-Food waste:  </a:t>
            </a:r>
            <a:r>
              <a:rPr lang="fr-CA"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https://www.youtube.com/watch?v=0eqxgvZNn0I</a:t>
            </a:r>
            <a:endParaRPr/>
          </a:p>
          <a:p>
            <a:pPr indent="0" lvl="0" marL="0" rtl="0" algn="l">
              <a:spcBef>
                <a:spcPts val="0"/>
              </a:spcBef>
              <a:spcAft>
                <a:spcPts val="0"/>
              </a:spcAft>
              <a:buNone/>
            </a:pPr>
            <a:r>
              <a:rPr lang="fr-CA" sz="1050">
                <a:highlight>
                  <a:srgbClr val="FFFFFF"/>
                </a:highlight>
                <a:latin typeface="Roboto"/>
                <a:ea typeface="Roboto"/>
                <a:cs typeface="Roboto"/>
                <a:sym typeface="Roboto"/>
              </a:rPr>
              <a:t>-Waste reduction: </a:t>
            </a:r>
            <a:r>
              <a:rPr lang="fr-CA" sz="1050">
                <a:solidFill>
                  <a:srgbClr val="1A73E8"/>
                </a:solidFill>
                <a:highlight>
                  <a:srgbClr val="FFFFFF"/>
                </a:highlight>
                <a:uFill>
                  <a:noFill/>
                </a:uFill>
                <a:latin typeface="Roboto"/>
                <a:ea typeface="Roboto"/>
                <a:cs typeface="Roboto"/>
                <a:sym typeface="Roboto"/>
                <a:hlinkClick r:id="rId3">
                  <a:extLst>
                    <a:ext uri="{A12FA001-AC4F-418D-AE19-62706E023703}">
                      <ahyp:hlinkClr val="tx"/>
                    </a:ext>
                  </a:extLst>
                </a:hlinkClick>
              </a:rPr>
              <a:t>https://www.youtube.com/watch?v=EGzg77rx7Uo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2a4a772d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2a4a772d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fr-CA">
                <a:solidFill>
                  <a:schemeClr val="dk1"/>
                </a:solidFill>
              </a:rPr>
              <a:t>Sustainable goal chosen for this challenge: Responsible Consumption and Production </a:t>
            </a:r>
            <a:endParaRPr>
              <a:solidFill>
                <a:schemeClr val="dk1"/>
              </a:solidFill>
            </a:endParaRPr>
          </a:p>
          <a:p>
            <a:pPr indent="0" lvl="0" marL="0" rtl="0" algn="l">
              <a:spcBef>
                <a:spcPts val="0"/>
              </a:spcBef>
              <a:spcAft>
                <a:spcPts val="0"/>
              </a:spcAft>
              <a:buClr>
                <a:schemeClr val="dk1"/>
              </a:buClr>
              <a:buSzPts val="1100"/>
              <a:buFont typeface="Arial"/>
              <a:buNone/>
            </a:pPr>
            <a:r>
              <a:rPr b="1" lang="fr-CA">
                <a:solidFill>
                  <a:schemeClr val="dk1"/>
                </a:solidFill>
              </a:rPr>
              <a:t>Note to teacher:</a:t>
            </a:r>
            <a:r>
              <a:rPr lang="fr-CA">
                <a:solidFill>
                  <a:schemeClr val="dk1"/>
                </a:solidFill>
              </a:rPr>
              <a:t> A </a:t>
            </a:r>
            <a:r>
              <a:rPr lang="fr-CA" u="sng">
                <a:solidFill>
                  <a:schemeClr val="hlink"/>
                </a:solidFill>
                <a:hlinkClick r:id="rId2"/>
              </a:rPr>
              <a:t>video</a:t>
            </a:r>
            <a:r>
              <a:rPr lang="fr-CA">
                <a:solidFill>
                  <a:schemeClr val="dk1"/>
                </a:solidFill>
              </a:rPr>
              <a:t> explaining the 17 sustainable development goals defined by the UN.</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e655a6fc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e655a6fc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lang="fr-CA">
                <a:solidFill>
                  <a:srgbClr val="202124"/>
                </a:solidFill>
              </a:rPr>
              <a:t>Facilitate a discussion for students to share ideas for achieving the goal.</a:t>
            </a:r>
            <a:r>
              <a:rPr lang="fr-CA">
                <a:solidFill>
                  <a:schemeClr val="dk1"/>
                </a:solidFill>
              </a:rPr>
              <a:t> </a:t>
            </a:r>
            <a:r>
              <a:rPr lang="fr-CA">
                <a:solidFill>
                  <a:schemeClr val="dk1"/>
                </a:solidFill>
              </a:rPr>
              <a:t>Invite students to fill the “My first thoughts” page in the student booklet.  </a:t>
            </a:r>
            <a:endParaRPr>
              <a:solidFill>
                <a:schemeClr val="dk1"/>
              </a:solidFill>
            </a:endParaRPr>
          </a:p>
          <a:p>
            <a:pPr indent="0" lvl="0" marL="0" rtl="0" algn="l">
              <a:spcBef>
                <a:spcPts val="0"/>
              </a:spcBef>
              <a:spcAft>
                <a:spcPts val="0"/>
              </a:spcAft>
              <a:buClr>
                <a:schemeClr val="dk1"/>
              </a:buClr>
              <a:buSzPts val="1100"/>
              <a:buFont typeface="Arial"/>
              <a:buNone/>
            </a:pPr>
            <a:r>
              <a:rPr b="1" lang="fr-CA">
                <a:solidFill>
                  <a:schemeClr val="dk1"/>
                </a:solidFill>
              </a:rPr>
              <a:t>Note to teacher: </a:t>
            </a:r>
            <a:r>
              <a:rPr lang="fr-CA">
                <a:solidFill>
                  <a:schemeClr val="dk1"/>
                </a:solidFill>
              </a:rPr>
              <a:t>You can erase the goals that you didn’t do with students. </a:t>
            </a:r>
            <a:endParaRPr>
              <a:solidFill>
                <a:schemeClr val="dk1"/>
              </a:solidFill>
            </a:endParaRPr>
          </a:p>
          <a:p>
            <a:pPr indent="0" lvl="0" marL="0" rtl="0" algn="l">
              <a:spcBef>
                <a:spcPts val="0"/>
              </a:spcBef>
              <a:spcAft>
                <a:spcPts val="0"/>
              </a:spcAft>
              <a:buNone/>
            </a:pPr>
            <a:r>
              <a:t/>
            </a:r>
            <a:endParaRPr b="1">
              <a:solidFill>
                <a:schemeClr val="dk1"/>
              </a:solidFill>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8ee9057be_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8ee9057be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d3b6b9e8a8_6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d3b6b9e8a8_6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chemeClr val="dk1"/>
                </a:solidFill>
              </a:rPr>
              <a:t>Note to teacher: </a:t>
            </a:r>
            <a:r>
              <a:rPr lang="fr-CA">
                <a:solidFill>
                  <a:schemeClr val="dk1"/>
                </a:solidFill>
              </a:rPr>
              <a:t>You can erase the challenges that you didn’t do with your students.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Fira Sans"/>
              <a:buNone/>
              <a:defRPr sz="5200">
                <a:latin typeface="Fira Sans"/>
                <a:ea typeface="Fira Sans"/>
                <a:cs typeface="Fira Sans"/>
                <a:sym typeface="Fira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Fira Sans"/>
              <a:buNone/>
              <a:defRPr sz="3600">
                <a:latin typeface="Fira Sans"/>
                <a:ea typeface="Fira Sans"/>
                <a:cs typeface="Fira Sans"/>
                <a:sym typeface="Fira San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Fira Sans"/>
              <a:buNone/>
              <a:defRPr>
                <a:latin typeface="Fira Sans"/>
                <a:ea typeface="Fira Sans"/>
                <a:cs typeface="Fira Sans"/>
                <a:sym typeface="Fira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Fira Sans"/>
              <a:buNone/>
              <a:defRPr>
                <a:latin typeface="Fira Sans"/>
                <a:ea typeface="Fira Sans"/>
                <a:cs typeface="Fira Sans"/>
                <a:sym typeface="Fira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Font typeface="Fira Sans"/>
              <a:buNone/>
              <a:defRPr sz="4800">
                <a:latin typeface="Fira Sans"/>
                <a:ea typeface="Fira Sans"/>
                <a:cs typeface="Fira Sans"/>
                <a:sym typeface="Fira Sans"/>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Font typeface="Fira Sans"/>
              <a:buNone/>
              <a:defRPr sz="4200">
                <a:latin typeface="Fira Sans"/>
                <a:ea typeface="Fira Sans"/>
                <a:cs typeface="Fira Sans"/>
                <a:sym typeface="Fira Sans"/>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indent="-317500" lvl="1" marL="9144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indent="-317500" lvl="2" marL="13716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indent="-317500" lvl="3" marL="18288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indent="-317500" lvl="4" marL="22860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indent="-317500" lvl="5" marL="27432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indent="-317500" lvl="6" marL="32004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indent="-317500" lvl="7" marL="36576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indent="-317500" lvl="8" marL="41148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nc-sa/4.0/" TargetMode="External"/><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5.jpg"/><Relationship Id="rId5" Type="http://schemas.openxmlformats.org/officeDocument/2006/relationships/image" Target="../media/image25.jpg"/><Relationship Id="rId6"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hyperlink" Target="https://kreocode.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23.png"/><Relationship Id="rId11" Type="http://schemas.openxmlformats.org/officeDocument/2006/relationships/image" Target="../media/image33.png"/><Relationship Id="rId10" Type="http://schemas.openxmlformats.org/officeDocument/2006/relationships/image" Target="../media/image37.png"/><Relationship Id="rId12" Type="http://schemas.openxmlformats.org/officeDocument/2006/relationships/image" Target="../media/image10.png"/><Relationship Id="rId9"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7.png"/><Relationship Id="rId7" Type="http://schemas.openxmlformats.org/officeDocument/2006/relationships/image" Target="../media/image34.png"/><Relationship Id="rId8"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hyperlink" Target="https://www.globalgoals.org/goals/" TargetMode="External"/><Relationship Id="rId6" Type="http://schemas.openxmlformats.org/officeDocument/2006/relationships/hyperlink" Target="https://www.globalgoals.org/goals/" TargetMode="External"/><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hyperlink" Target="http://www.youtube.com/watch?v=7V8oFI4GYMY" TargetMode="External"/><Relationship Id="rId5"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ishA6kry8nc" TargetMode="External"/><Relationship Id="rId4" Type="http://schemas.openxmlformats.org/officeDocument/2006/relationships/image" Target="../media/image5.jpg"/><Relationship Id="rId5" Type="http://schemas.openxmlformats.org/officeDocument/2006/relationships/hyperlink" Target="http://www.youtube.com/watch?v=TPG6E4nxtSw" TargetMode="External"/><Relationship Id="rId6"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7.jpg"/><Relationship Id="rId9" Type="http://schemas.openxmlformats.org/officeDocument/2006/relationships/image" Target="../media/image10.pn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26.png"/><Relationship Id="rId8"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54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fr-CA">
                <a:solidFill>
                  <a:schemeClr val="lt1"/>
                </a:solidFill>
              </a:rPr>
              <a:t> </a:t>
            </a:r>
            <a:r>
              <a:rPr b="1" lang="fr-CA">
                <a:solidFill>
                  <a:schemeClr val="lt1"/>
                </a:solidFill>
              </a:rPr>
              <a:t>Kreo</a:t>
            </a:r>
            <a:r>
              <a:rPr lang="fr-CA">
                <a:solidFill>
                  <a:schemeClr val="lt1"/>
                </a:solidFill>
                <a:latin typeface="Fira Sans"/>
                <a:ea typeface="Fira Sans"/>
                <a:cs typeface="Fira Sans"/>
                <a:sym typeface="Fira Sans"/>
              </a:rPr>
              <a:t>code</a:t>
            </a:r>
            <a:r>
              <a:rPr lang="fr-CA">
                <a:solidFill>
                  <a:schemeClr val="lt1"/>
                </a:solidFill>
              </a:rPr>
              <a:t>_</a:t>
            </a:r>
            <a:endParaRPr>
              <a:solidFill>
                <a:schemeClr val="lt1"/>
              </a:solidFill>
              <a:latin typeface="Fira Sans"/>
              <a:ea typeface="Fira Sans"/>
              <a:cs typeface="Fira Sans"/>
              <a:sym typeface="Fira Sans"/>
            </a:endParaRPr>
          </a:p>
        </p:txBody>
      </p:sp>
      <p:pic>
        <p:nvPicPr>
          <p:cNvPr id="55" name="Google Shape;55;p13">
            <a:hlinkClick r:id="rId3"/>
          </p:cNvPr>
          <p:cNvPicPr preferRelativeResize="0"/>
          <p:nvPr/>
        </p:nvPicPr>
        <p:blipFill rotWithShape="1">
          <a:blip r:embed="rId4">
            <a:alphaModFix/>
          </a:blip>
          <a:srcRect b="0" l="0" r="0" t="0"/>
          <a:stretch/>
        </p:blipFill>
        <p:spPr>
          <a:xfrm>
            <a:off x="8069647" y="4732047"/>
            <a:ext cx="762650" cy="266850"/>
          </a:xfrm>
          <a:prstGeom prst="rect">
            <a:avLst/>
          </a:prstGeom>
          <a:noFill/>
          <a:ln>
            <a:noFill/>
          </a:ln>
        </p:spPr>
      </p:pic>
      <p:pic>
        <p:nvPicPr>
          <p:cNvPr id="56" name="Google Shape;56;p13"/>
          <p:cNvPicPr preferRelativeResize="0"/>
          <p:nvPr/>
        </p:nvPicPr>
        <p:blipFill>
          <a:blip r:embed="rId5">
            <a:alphaModFix/>
          </a:blip>
          <a:stretch>
            <a:fillRect/>
          </a:stretch>
        </p:blipFill>
        <p:spPr>
          <a:xfrm>
            <a:off x="6797245" y="540895"/>
            <a:ext cx="1828149" cy="2062500"/>
          </a:xfrm>
          <a:prstGeom prst="rect">
            <a:avLst/>
          </a:prstGeom>
          <a:noFill/>
          <a:ln>
            <a:noFill/>
          </a:ln>
        </p:spPr>
      </p:pic>
      <p:pic>
        <p:nvPicPr>
          <p:cNvPr id="57" name="Google Shape;57;p13"/>
          <p:cNvPicPr preferRelativeResize="0"/>
          <p:nvPr/>
        </p:nvPicPr>
        <p:blipFill rotWithShape="1">
          <a:blip r:embed="rId6">
            <a:alphaModFix/>
          </a:blip>
          <a:srcRect b="0" l="219" r="209" t="0"/>
          <a:stretch/>
        </p:blipFill>
        <p:spPr>
          <a:xfrm>
            <a:off x="686994" y="582619"/>
            <a:ext cx="2205025" cy="2214550"/>
          </a:xfrm>
          <a:prstGeom prst="rect">
            <a:avLst/>
          </a:prstGeom>
          <a:noFill/>
          <a:ln>
            <a:noFill/>
          </a:ln>
        </p:spPr>
      </p:pic>
      <p:pic>
        <p:nvPicPr>
          <p:cNvPr id="58" name="Google Shape;58;p13"/>
          <p:cNvPicPr preferRelativeResize="0"/>
          <p:nvPr/>
        </p:nvPicPr>
        <p:blipFill>
          <a:blip r:embed="rId7">
            <a:alphaModFix/>
          </a:blip>
          <a:stretch>
            <a:fillRect/>
          </a:stretch>
        </p:blipFill>
        <p:spPr>
          <a:xfrm>
            <a:off x="378950" y="4646325"/>
            <a:ext cx="308050" cy="310676"/>
          </a:xfrm>
          <a:prstGeom prst="rect">
            <a:avLst/>
          </a:prstGeom>
          <a:noFill/>
          <a:ln>
            <a:noFill/>
          </a:ln>
        </p:spPr>
      </p:pic>
      <p:sp>
        <p:nvSpPr>
          <p:cNvPr id="59" name="Google Shape;59;p13"/>
          <p:cNvSpPr txBox="1"/>
          <p:nvPr/>
        </p:nvSpPr>
        <p:spPr>
          <a:xfrm>
            <a:off x="311700" y="3071500"/>
            <a:ext cx="8520600" cy="13005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b="1" lang="fr-CA" sz="2020">
                <a:solidFill>
                  <a:srgbClr val="EEEEEE"/>
                </a:solidFill>
                <a:latin typeface="Century Gothic"/>
                <a:ea typeface="Century Gothic"/>
                <a:cs typeface="Century Gothic"/>
                <a:sym typeface="Century Gothic"/>
              </a:rPr>
              <a:t>ScratchJr</a:t>
            </a:r>
            <a:r>
              <a:rPr lang="fr-CA" sz="2020">
                <a:solidFill>
                  <a:srgbClr val="EEEEEE"/>
                </a:solidFill>
                <a:latin typeface="Century Gothic"/>
                <a:ea typeface="Century Gothic"/>
                <a:cs typeface="Century Gothic"/>
                <a:sym typeface="Century Gothic"/>
              </a:rPr>
              <a:t> Beginner Challenge </a:t>
            </a:r>
            <a:endParaRPr sz="2020">
              <a:solidFill>
                <a:srgbClr val="EEEEEE"/>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t/>
            </a:r>
            <a:endParaRPr sz="2020">
              <a:solidFill>
                <a:srgbClr val="EEEEEE"/>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rPr b="1" lang="fr-CA" sz="3220">
                <a:solidFill>
                  <a:srgbClr val="EEEEEE"/>
                </a:solidFill>
                <a:latin typeface="Century Gothic"/>
                <a:ea typeface="Century Gothic"/>
                <a:cs typeface="Century Gothic"/>
                <a:sym typeface="Century Gothic"/>
              </a:rPr>
              <a:t>Responsible Consumption and Production</a:t>
            </a:r>
            <a:endParaRPr b="1" sz="3220">
              <a:solidFill>
                <a:srgbClr val="EEEEEE"/>
              </a:solidFill>
              <a:latin typeface="Century Gothic"/>
              <a:ea typeface="Century Gothic"/>
              <a:cs typeface="Century Gothic"/>
              <a:sym typeface="Century Gothic"/>
            </a:endParaRPr>
          </a:p>
        </p:txBody>
      </p:sp>
      <p:sp>
        <p:nvSpPr>
          <p:cNvPr id="60" name="Google Shape;60;p13"/>
          <p:cNvSpPr txBox="1"/>
          <p:nvPr/>
        </p:nvSpPr>
        <p:spPr>
          <a:xfrm>
            <a:off x="879950" y="4717725"/>
            <a:ext cx="7125900" cy="307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rgbClr val="000000"/>
              </a:buClr>
              <a:buSzPts val="1100"/>
              <a:buFont typeface="Arial"/>
              <a:buNone/>
            </a:pPr>
            <a:r>
              <a:rPr lang="fr-CA" sz="1000">
                <a:solidFill>
                  <a:schemeClr val="lt1"/>
                </a:solidFill>
                <a:latin typeface="Century Gothic"/>
                <a:ea typeface="Century Gothic"/>
                <a:cs typeface="Century Gothic"/>
                <a:sym typeface="Century Gothic"/>
              </a:rPr>
              <a:t>RÉCIT document made available, with exception, according to the terms of the </a:t>
            </a:r>
            <a:r>
              <a:rPr lang="fr-CA" sz="1000" u="sng">
                <a:solidFill>
                  <a:schemeClr val="lt1"/>
                </a:solidFill>
                <a:latin typeface="Century Gothic"/>
                <a:ea typeface="Century Gothic"/>
                <a:cs typeface="Century Gothic"/>
                <a:sym typeface="Century Gothic"/>
                <a:hlinkClick r:id="rId8">
                  <a:extLst>
                    <a:ext uri="{A12FA001-AC4F-418D-AE19-62706E023703}">
                      <ahyp:hlinkClr val="tx"/>
                    </a:ext>
                  </a:extLst>
                </a:hlinkClick>
              </a:rPr>
              <a:t>Creative Commons 4.0 License</a:t>
            </a:r>
            <a:r>
              <a:rPr lang="fr-CA" sz="1000">
                <a:solidFill>
                  <a:schemeClr val="lt1"/>
                </a:solidFill>
                <a:latin typeface="Century Gothic"/>
                <a:ea typeface="Century Gothic"/>
                <a:cs typeface="Century Gothic"/>
                <a:sym typeface="Century Gothic"/>
              </a:rPr>
              <a:t>.  </a:t>
            </a:r>
            <a:endParaRPr sz="1100">
              <a:solidFill>
                <a:schemeClr val="lt1"/>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2"/>
          <p:cNvPicPr preferRelativeResize="0"/>
          <p:nvPr/>
        </p:nvPicPr>
        <p:blipFill>
          <a:blip r:embed="rId3">
            <a:alphaModFix/>
          </a:blip>
          <a:stretch>
            <a:fillRect/>
          </a:stretch>
        </p:blipFill>
        <p:spPr>
          <a:xfrm>
            <a:off x="0" y="4532500"/>
            <a:ext cx="9143997" cy="611000"/>
          </a:xfrm>
          <a:prstGeom prst="rect">
            <a:avLst/>
          </a:prstGeom>
          <a:noFill/>
          <a:ln>
            <a:noFill/>
          </a:ln>
        </p:spPr>
      </p:pic>
      <p:sp>
        <p:nvSpPr>
          <p:cNvPr id="162" name="Google Shape;162;p22"/>
          <p:cNvSpPr/>
          <p:nvPr/>
        </p:nvSpPr>
        <p:spPr>
          <a:xfrm>
            <a:off x="410947" y="493275"/>
            <a:ext cx="180800" cy="492425"/>
          </a:xfrm>
          <a:prstGeom prst="rect">
            <a:avLst/>
          </a:prstGeom>
        </p:spPr>
        <p:txBody>
          <a:bodyPr>
            <a:prstTxWarp prst="textPlain"/>
          </a:bodyPr>
          <a:lstStyle/>
          <a:p>
            <a:pPr lvl="0" algn="ctr"/>
            <a:r>
              <a:rPr b="0" i="0">
                <a:ln>
                  <a:noFill/>
                </a:ln>
                <a:solidFill>
                  <a:srgbClr val="FFD63E"/>
                </a:solidFill>
                <a:latin typeface="Arial"/>
              </a:rPr>
              <a:t>1</a:t>
            </a:r>
          </a:p>
        </p:txBody>
      </p:sp>
      <p:sp>
        <p:nvSpPr>
          <p:cNvPr id="163" name="Google Shape;163;p22"/>
          <p:cNvSpPr/>
          <p:nvPr/>
        </p:nvSpPr>
        <p:spPr>
          <a:xfrm>
            <a:off x="409234" y="1582950"/>
            <a:ext cx="324618" cy="492425"/>
          </a:xfrm>
          <a:prstGeom prst="rect">
            <a:avLst/>
          </a:prstGeom>
        </p:spPr>
        <p:txBody>
          <a:bodyPr>
            <a:prstTxWarp prst="textPlain"/>
          </a:bodyPr>
          <a:lstStyle/>
          <a:p>
            <a:pPr lvl="0" algn="ctr"/>
            <a:r>
              <a:rPr b="0" i="0">
                <a:ln>
                  <a:noFill/>
                </a:ln>
                <a:solidFill>
                  <a:srgbClr val="FFD63E"/>
                </a:solidFill>
                <a:latin typeface="Arial"/>
              </a:rPr>
              <a:t>2</a:t>
            </a:r>
          </a:p>
        </p:txBody>
      </p:sp>
      <p:sp>
        <p:nvSpPr>
          <p:cNvPr id="164" name="Google Shape;164;p22"/>
          <p:cNvSpPr/>
          <p:nvPr/>
        </p:nvSpPr>
        <p:spPr>
          <a:xfrm>
            <a:off x="410947" y="2748813"/>
            <a:ext cx="321193" cy="500644"/>
          </a:xfrm>
          <a:prstGeom prst="rect">
            <a:avLst/>
          </a:prstGeom>
        </p:spPr>
        <p:txBody>
          <a:bodyPr>
            <a:prstTxWarp prst="textPlain"/>
          </a:bodyPr>
          <a:lstStyle/>
          <a:p>
            <a:pPr lvl="0" algn="ctr"/>
            <a:r>
              <a:rPr b="0" i="0">
                <a:ln>
                  <a:noFill/>
                </a:ln>
                <a:solidFill>
                  <a:srgbClr val="FFD63E"/>
                </a:solidFill>
                <a:latin typeface="Arial"/>
              </a:rPr>
              <a:t>3</a:t>
            </a:r>
          </a:p>
        </p:txBody>
      </p:sp>
      <p:pic>
        <p:nvPicPr>
          <p:cNvPr id="165" name="Google Shape;165;p22"/>
          <p:cNvPicPr preferRelativeResize="0"/>
          <p:nvPr/>
        </p:nvPicPr>
        <p:blipFill>
          <a:blip r:embed="rId4">
            <a:alphaModFix/>
          </a:blip>
          <a:stretch>
            <a:fillRect/>
          </a:stretch>
        </p:blipFill>
        <p:spPr>
          <a:xfrm>
            <a:off x="1115113" y="1343563"/>
            <a:ext cx="1184371" cy="1075799"/>
          </a:xfrm>
          <a:prstGeom prst="rect">
            <a:avLst/>
          </a:prstGeom>
          <a:noFill/>
          <a:ln cap="flat" cmpd="sng" w="9525">
            <a:solidFill>
              <a:schemeClr val="dk2"/>
            </a:solidFill>
            <a:prstDash val="solid"/>
            <a:round/>
            <a:headEnd len="sm" w="sm" type="none"/>
            <a:tailEnd len="sm" w="sm" type="none"/>
          </a:ln>
        </p:spPr>
      </p:pic>
      <p:sp>
        <p:nvSpPr>
          <p:cNvPr id="166" name="Google Shape;166;p22"/>
          <p:cNvSpPr txBox="1"/>
          <p:nvPr/>
        </p:nvSpPr>
        <p:spPr>
          <a:xfrm>
            <a:off x="4572000" y="2886150"/>
            <a:ext cx="2814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accent1"/>
                </a:solidFill>
                <a:latin typeface="Century Gothic"/>
                <a:ea typeface="Century Gothic"/>
                <a:cs typeface="Century Gothic"/>
                <a:sym typeface="Century Gothic"/>
              </a:rPr>
              <a:t>Use at least 4 of these block types.</a:t>
            </a:r>
            <a:endParaRPr sz="1200">
              <a:solidFill>
                <a:schemeClr val="accent1"/>
              </a:solidFill>
              <a:latin typeface="Century Gothic"/>
              <a:ea typeface="Century Gothic"/>
              <a:cs typeface="Century Gothic"/>
              <a:sym typeface="Century Gothic"/>
            </a:endParaRPr>
          </a:p>
        </p:txBody>
      </p:sp>
      <p:sp>
        <p:nvSpPr>
          <p:cNvPr id="167" name="Google Shape;167;p22"/>
          <p:cNvSpPr txBox="1"/>
          <p:nvPr/>
        </p:nvSpPr>
        <p:spPr>
          <a:xfrm>
            <a:off x="2020600" y="47075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accent1"/>
                </a:solidFill>
                <a:latin typeface="Century Gothic"/>
                <a:ea typeface="Century Gothic"/>
                <a:cs typeface="Century Gothic"/>
                <a:sym typeface="Century Gothic"/>
              </a:rPr>
              <a:t>Animate at least one character</a:t>
            </a:r>
            <a:r>
              <a:rPr b="1" lang="fr-CA" sz="1200">
                <a:solidFill>
                  <a:schemeClr val="accent1"/>
                </a:solidFill>
                <a:latin typeface="Century Gothic"/>
                <a:ea typeface="Century Gothic"/>
                <a:cs typeface="Century Gothic"/>
                <a:sym typeface="Century Gothic"/>
              </a:rPr>
              <a:t>.</a:t>
            </a:r>
            <a:endParaRPr sz="1200">
              <a:solidFill>
                <a:schemeClr val="accent1"/>
              </a:solidFill>
              <a:latin typeface="Century Gothic"/>
              <a:ea typeface="Century Gothic"/>
              <a:cs typeface="Century Gothic"/>
              <a:sym typeface="Century Gothic"/>
            </a:endParaRPr>
          </a:p>
        </p:txBody>
      </p:sp>
      <p:sp>
        <p:nvSpPr>
          <p:cNvPr id="168" name="Google Shape;168;p22"/>
          <p:cNvSpPr txBox="1"/>
          <p:nvPr/>
        </p:nvSpPr>
        <p:spPr>
          <a:xfrm>
            <a:off x="2507250" y="1631450"/>
            <a:ext cx="287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200">
                <a:solidFill>
                  <a:schemeClr val="accent1"/>
                </a:solidFill>
                <a:latin typeface="Century Gothic"/>
                <a:ea typeface="Century Gothic"/>
                <a:cs typeface="Century Gothic"/>
                <a:sym typeface="Century Gothic"/>
              </a:rPr>
              <a:t>Explain your idea by recording your voice.</a:t>
            </a:r>
            <a:endParaRPr sz="1200">
              <a:solidFill>
                <a:schemeClr val="accent1"/>
              </a:solidFill>
              <a:latin typeface="Century Gothic"/>
              <a:ea typeface="Century Gothic"/>
              <a:cs typeface="Century Gothic"/>
              <a:sym typeface="Century Gothic"/>
            </a:endParaRPr>
          </a:p>
        </p:txBody>
      </p:sp>
      <p:pic>
        <p:nvPicPr>
          <p:cNvPr id="169" name="Google Shape;169;p22"/>
          <p:cNvPicPr preferRelativeResize="0"/>
          <p:nvPr/>
        </p:nvPicPr>
        <p:blipFill>
          <a:blip r:embed="rId5">
            <a:alphaModFix/>
          </a:blip>
          <a:stretch>
            <a:fillRect/>
          </a:stretch>
        </p:blipFill>
        <p:spPr>
          <a:xfrm>
            <a:off x="1115135" y="309875"/>
            <a:ext cx="766725" cy="766725"/>
          </a:xfrm>
          <a:prstGeom prst="rect">
            <a:avLst/>
          </a:prstGeom>
          <a:noFill/>
          <a:ln cap="flat" cmpd="sng" w="9525">
            <a:solidFill>
              <a:schemeClr val="dk2"/>
            </a:solidFill>
            <a:prstDash val="solid"/>
            <a:round/>
            <a:headEnd len="sm" w="sm" type="none"/>
            <a:tailEnd len="sm" w="sm" type="none"/>
          </a:ln>
        </p:spPr>
      </p:pic>
      <p:pic>
        <p:nvPicPr>
          <p:cNvPr id="170" name="Google Shape;170;p22"/>
          <p:cNvPicPr preferRelativeResize="0"/>
          <p:nvPr/>
        </p:nvPicPr>
        <p:blipFill>
          <a:blip r:embed="rId6">
            <a:alphaModFix/>
          </a:blip>
          <a:stretch>
            <a:fillRect/>
          </a:stretch>
        </p:blipFill>
        <p:spPr>
          <a:xfrm>
            <a:off x="1115125" y="2686325"/>
            <a:ext cx="3310137" cy="707958"/>
          </a:xfrm>
          <a:prstGeom prst="rect">
            <a:avLst/>
          </a:prstGeom>
          <a:noFill/>
          <a:ln cap="flat" cmpd="sng" w="9525">
            <a:solidFill>
              <a:schemeClr val="dk2"/>
            </a:solidFill>
            <a:prstDash val="solid"/>
            <a:round/>
            <a:headEnd len="sm" w="sm" type="none"/>
            <a:tailEnd len="sm" w="sm" type="none"/>
          </a:ln>
        </p:spPr>
      </p:pic>
      <p:sp>
        <p:nvSpPr>
          <p:cNvPr id="171" name="Google Shape;171;p22"/>
          <p:cNvSpPr/>
          <p:nvPr/>
        </p:nvSpPr>
        <p:spPr>
          <a:xfrm>
            <a:off x="410947" y="3907350"/>
            <a:ext cx="339000" cy="490371"/>
          </a:xfrm>
          <a:prstGeom prst="rect">
            <a:avLst/>
          </a:prstGeom>
        </p:spPr>
        <p:txBody>
          <a:bodyPr>
            <a:prstTxWarp prst="textPlain"/>
          </a:bodyPr>
          <a:lstStyle/>
          <a:p>
            <a:pPr lvl="0" algn="ctr"/>
            <a:r>
              <a:rPr b="0" i="0">
                <a:ln>
                  <a:noFill/>
                </a:ln>
                <a:solidFill>
                  <a:srgbClr val="FFD63E"/>
                </a:solidFill>
                <a:latin typeface="Arial"/>
              </a:rPr>
              <a:t>4</a:t>
            </a:r>
          </a:p>
        </p:txBody>
      </p:sp>
      <p:sp>
        <p:nvSpPr>
          <p:cNvPr id="172" name="Google Shape;172;p22"/>
          <p:cNvSpPr txBox="1"/>
          <p:nvPr/>
        </p:nvSpPr>
        <p:spPr>
          <a:xfrm>
            <a:off x="1080500" y="3907338"/>
            <a:ext cx="630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200">
                <a:solidFill>
                  <a:schemeClr val="accent1"/>
                </a:solidFill>
                <a:latin typeface="Century Gothic"/>
                <a:ea typeface="Century Gothic"/>
                <a:cs typeface="Century Gothic"/>
                <a:sym typeface="Century Gothic"/>
              </a:rPr>
              <a:t>Make sure your animation is less than 1 minute.</a:t>
            </a:r>
            <a:endParaRPr sz="1200">
              <a:latin typeface="Century Gothic"/>
              <a:ea typeface="Century Gothic"/>
              <a:cs typeface="Century Gothic"/>
              <a:sym typeface="Century Gothic"/>
            </a:endParaRPr>
          </a:p>
        </p:txBody>
      </p:sp>
      <p:sp>
        <p:nvSpPr>
          <p:cNvPr id="173" name="Google Shape;173;p22"/>
          <p:cNvSpPr/>
          <p:nvPr/>
        </p:nvSpPr>
        <p:spPr>
          <a:xfrm>
            <a:off x="5433750" y="585700"/>
            <a:ext cx="3153000" cy="1755000"/>
          </a:xfrm>
          <a:prstGeom prst="wedgeEllipseCallout">
            <a:avLst>
              <a:gd fmla="val 17472" name="adj1"/>
              <a:gd fmla="val -70319" name="adj2"/>
            </a:avLst>
          </a:prstGeom>
          <a:solidFill>
            <a:srgbClr val="EEEEEE"/>
          </a:solidFill>
          <a:ln>
            <a:noFill/>
          </a:ln>
        </p:spPr>
        <p:txBody>
          <a:bodyPr anchorCtr="0" anchor="ctr" bIns="54000" lIns="90000" spcFirstLastPara="1" rIns="0" wrap="square" tIns="54000">
            <a:noAutofit/>
          </a:bodyPr>
          <a:lstStyle/>
          <a:p>
            <a:pPr indent="-17999" lvl="0" marL="35999" rtl="0" algn="l">
              <a:spcBef>
                <a:spcPts val="0"/>
              </a:spcBef>
              <a:spcAft>
                <a:spcPts val="0"/>
              </a:spcAft>
              <a:buNone/>
            </a:pPr>
            <a:r>
              <a:rPr lang="fr-CA" sz="1200">
                <a:latin typeface="Century Gothic"/>
                <a:ea typeface="Century Gothic"/>
                <a:cs typeface="Century Gothic"/>
                <a:sym typeface="Century Gothic"/>
              </a:rPr>
              <a:t>Caution! The program must not contain any photos of students or personal information such as the first or last name, their group, or their school.</a:t>
            </a:r>
            <a:endParaRPr sz="1200">
              <a:latin typeface="Century Gothic"/>
              <a:ea typeface="Century Gothic"/>
              <a:cs typeface="Century Gothic"/>
              <a:sym typeface="Century Gothic"/>
            </a:endParaRPr>
          </a:p>
        </p:txBody>
      </p:sp>
      <p:sp>
        <p:nvSpPr>
          <p:cNvPr id="174" name="Google Shape;174;p22"/>
          <p:cNvSpPr txBox="1"/>
          <p:nvPr>
            <p:ph idx="12" type="sldNum"/>
          </p:nvPr>
        </p:nvSpPr>
        <p:spPr>
          <a:xfrm>
            <a:off x="8393400" y="4820400"/>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3"/>
          <p:cNvPicPr preferRelativeResize="0"/>
          <p:nvPr/>
        </p:nvPicPr>
        <p:blipFill>
          <a:blip r:embed="rId3">
            <a:alphaModFix/>
          </a:blip>
          <a:stretch>
            <a:fillRect/>
          </a:stretch>
        </p:blipFill>
        <p:spPr>
          <a:xfrm>
            <a:off x="0" y="4532500"/>
            <a:ext cx="9143997" cy="611000"/>
          </a:xfrm>
          <a:prstGeom prst="rect">
            <a:avLst/>
          </a:prstGeom>
          <a:noFill/>
          <a:ln>
            <a:noFill/>
          </a:ln>
        </p:spPr>
      </p:pic>
      <p:pic>
        <p:nvPicPr>
          <p:cNvPr id="180" name="Google Shape;180;p23"/>
          <p:cNvPicPr preferRelativeResize="0"/>
          <p:nvPr/>
        </p:nvPicPr>
        <p:blipFill rotWithShape="1">
          <a:blip r:embed="rId4">
            <a:alphaModFix/>
          </a:blip>
          <a:srcRect b="0" l="0" r="0" t="0"/>
          <a:stretch/>
        </p:blipFill>
        <p:spPr>
          <a:xfrm>
            <a:off x="3615282" y="1255925"/>
            <a:ext cx="3081601" cy="3510124"/>
          </a:xfrm>
          <a:prstGeom prst="rect">
            <a:avLst/>
          </a:prstGeom>
          <a:noFill/>
          <a:ln>
            <a:noFill/>
          </a:ln>
        </p:spPr>
      </p:pic>
      <p:sp>
        <p:nvSpPr>
          <p:cNvPr id="181" name="Google Shape;181;p23"/>
          <p:cNvSpPr/>
          <p:nvPr/>
        </p:nvSpPr>
        <p:spPr>
          <a:xfrm>
            <a:off x="262375" y="2757000"/>
            <a:ext cx="2858400" cy="1619400"/>
          </a:xfrm>
          <a:prstGeom prst="wedgeEllipseCallout">
            <a:avLst>
              <a:gd fmla="val 67631" name="adj1"/>
              <a:gd fmla="val -44558"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1800">
                <a:latin typeface="Century Gothic"/>
                <a:ea typeface="Century Gothic"/>
                <a:cs typeface="Century Gothic"/>
                <a:sym typeface="Century Gothic"/>
              </a:rPr>
              <a:t>Thanks for all the great ideas!</a:t>
            </a:r>
            <a:endParaRPr>
              <a:latin typeface="Short Stack"/>
              <a:ea typeface="Short Stack"/>
              <a:cs typeface="Short Stack"/>
              <a:sym typeface="Short Stack"/>
            </a:endParaRPr>
          </a:p>
        </p:txBody>
      </p:sp>
      <p:sp>
        <p:nvSpPr>
          <p:cNvPr id="182" name="Google Shape;182;p23"/>
          <p:cNvSpPr/>
          <p:nvPr/>
        </p:nvSpPr>
        <p:spPr>
          <a:xfrm>
            <a:off x="6247125" y="1580125"/>
            <a:ext cx="2652600" cy="2388900"/>
          </a:xfrm>
          <a:prstGeom prst="wedgeEllipseCallout">
            <a:avLst>
              <a:gd fmla="val -67418" name="adj1"/>
              <a:gd fmla="val 7364" name="adj2"/>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ctr">
              <a:spcBef>
                <a:spcPts val="0"/>
              </a:spcBef>
              <a:spcAft>
                <a:spcPts val="0"/>
              </a:spcAft>
              <a:buNone/>
            </a:pPr>
            <a:r>
              <a:rPr lang="fr-CA" sz="1550">
                <a:latin typeface="Century Gothic"/>
                <a:ea typeface="Century Gothic"/>
                <a:cs typeface="Century Gothic"/>
                <a:sym typeface="Century Gothic"/>
              </a:rPr>
              <a:t>Teachers, don’t forget to select a few projects and share them using the form on the the </a:t>
            </a:r>
            <a:r>
              <a:rPr lang="fr-CA" sz="1550" u="sng">
                <a:solidFill>
                  <a:srgbClr val="2A71FF"/>
                </a:solidFill>
                <a:latin typeface="Century Gothic"/>
                <a:ea typeface="Century Gothic"/>
                <a:cs typeface="Century Gothic"/>
                <a:sym typeface="Century Gothic"/>
                <a:hlinkClick r:id="rId5">
                  <a:extLst>
                    <a:ext uri="{A12FA001-AC4F-418D-AE19-62706E023703}">
                      <ahyp:hlinkClr val="tx"/>
                    </a:ext>
                  </a:extLst>
                </a:hlinkClick>
              </a:rPr>
              <a:t>Kreocode</a:t>
            </a:r>
            <a:r>
              <a:rPr lang="fr-CA" sz="1550">
                <a:latin typeface="Century Gothic"/>
                <a:ea typeface="Century Gothic"/>
                <a:cs typeface="Century Gothic"/>
                <a:sym typeface="Century Gothic"/>
              </a:rPr>
              <a:t> </a:t>
            </a:r>
            <a:r>
              <a:rPr lang="fr-CA" sz="1550">
                <a:latin typeface="Century Gothic"/>
                <a:ea typeface="Century Gothic"/>
                <a:cs typeface="Century Gothic"/>
                <a:sym typeface="Century Gothic"/>
              </a:rPr>
              <a:t>site!</a:t>
            </a:r>
            <a:endParaRPr sz="1550">
              <a:latin typeface="Century Gothic"/>
              <a:ea typeface="Century Gothic"/>
              <a:cs typeface="Century Gothic"/>
              <a:sym typeface="Century Gothic"/>
            </a:endParaRPr>
          </a:p>
          <a:p>
            <a:pPr indent="0" lvl="0" marL="0" rtl="0" algn="l">
              <a:spcBef>
                <a:spcPts val="0"/>
              </a:spcBef>
              <a:spcAft>
                <a:spcPts val="0"/>
              </a:spcAft>
              <a:buNone/>
            </a:pPr>
            <a:r>
              <a:t/>
            </a:r>
            <a:endParaRPr>
              <a:latin typeface="Short Stack"/>
              <a:ea typeface="Short Stack"/>
              <a:cs typeface="Short Stack"/>
              <a:sym typeface="Short Stack"/>
            </a:endParaRPr>
          </a:p>
        </p:txBody>
      </p:sp>
      <p:sp>
        <p:nvSpPr>
          <p:cNvPr id="183" name="Google Shape;183;p23"/>
          <p:cNvSpPr/>
          <p:nvPr/>
        </p:nvSpPr>
        <p:spPr>
          <a:xfrm>
            <a:off x="147800" y="110250"/>
            <a:ext cx="4226100" cy="1985700"/>
          </a:xfrm>
          <a:prstGeom prst="wedgeEllipseCallout">
            <a:avLst>
              <a:gd fmla="val 41138" name="adj1"/>
              <a:gd fmla="val 73299"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1800">
                <a:latin typeface="Century Gothic"/>
                <a:ea typeface="Century Gothic"/>
                <a:cs typeface="Century Gothic"/>
                <a:sym typeface="Century Gothic"/>
              </a:rPr>
              <a:t>On the following page, you will find pictures of </a:t>
            </a:r>
            <a:r>
              <a:rPr b="1" lang="fr-CA" sz="1800">
                <a:latin typeface="Century Gothic"/>
                <a:ea typeface="Century Gothic"/>
                <a:cs typeface="Century Gothic"/>
                <a:sym typeface="Century Gothic"/>
              </a:rPr>
              <a:t>Kreo</a:t>
            </a:r>
            <a:r>
              <a:rPr lang="fr-CA" sz="1800">
                <a:latin typeface="Century Gothic"/>
                <a:ea typeface="Century Gothic"/>
                <a:cs typeface="Century Gothic"/>
                <a:sym typeface="Century Gothic"/>
              </a:rPr>
              <a:t> and the </a:t>
            </a:r>
            <a:r>
              <a:rPr b="1" lang="fr-CA" sz="1800">
                <a:latin typeface="Century Gothic"/>
                <a:ea typeface="Century Gothic"/>
                <a:cs typeface="Century Gothic"/>
                <a:sym typeface="Century Gothic"/>
              </a:rPr>
              <a:t>sustainable development goal</a:t>
            </a:r>
            <a:r>
              <a:rPr lang="fr-CA" sz="1800">
                <a:latin typeface="Century Gothic"/>
                <a:ea typeface="Century Gothic"/>
                <a:cs typeface="Century Gothic"/>
                <a:sym typeface="Century Gothic"/>
              </a:rPr>
              <a:t> </a:t>
            </a:r>
            <a:r>
              <a:rPr b="1" lang="fr-CA" sz="1800">
                <a:latin typeface="Century Gothic"/>
                <a:ea typeface="Century Gothic"/>
                <a:cs typeface="Century Gothic"/>
                <a:sym typeface="Century Gothic"/>
              </a:rPr>
              <a:t>logos </a:t>
            </a:r>
            <a:r>
              <a:rPr lang="fr-CA" sz="1800">
                <a:latin typeface="Century Gothic"/>
                <a:ea typeface="Century Gothic"/>
                <a:cs typeface="Century Gothic"/>
                <a:sym typeface="Century Gothic"/>
              </a:rPr>
              <a:t>that you can insert in your program.</a:t>
            </a:r>
            <a:endParaRPr b="1" sz="1800">
              <a:latin typeface="Century Gothic"/>
              <a:ea typeface="Century Gothic"/>
              <a:cs typeface="Century Gothic"/>
              <a:sym typeface="Century Gothic"/>
            </a:endParaRPr>
          </a:p>
        </p:txBody>
      </p:sp>
      <p:sp>
        <p:nvSpPr>
          <p:cNvPr id="184" name="Google Shape;184;p23"/>
          <p:cNvSpPr txBox="1"/>
          <p:nvPr>
            <p:ph idx="12" type="sldNum"/>
          </p:nvPr>
        </p:nvSpPr>
        <p:spPr>
          <a:xfrm>
            <a:off x="8393400" y="4820400"/>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4"/>
          <p:cNvPicPr preferRelativeResize="0"/>
          <p:nvPr/>
        </p:nvPicPr>
        <p:blipFill>
          <a:blip r:embed="rId3">
            <a:alphaModFix/>
          </a:blip>
          <a:stretch>
            <a:fillRect/>
          </a:stretch>
        </p:blipFill>
        <p:spPr>
          <a:xfrm flipH="1">
            <a:off x="126499" y="82825"/>
            <a:ext cx="1324051" cy="1507302"/>
          </a:xfrm>
          <a:prstGeom prst="rect">
            <a:avLst/>
          </a:prstGeom>
          <a:noFill/>
          <a:ln>
            <a:noFill/>
          </a:ln>
        </p:spPr>
      </p:pic>
      <p:pic>
        <p:nvPicPr>
          <p:cNvPr id="190" name="Google Shape;190;p24"/>
          <p:cNvPicPr preferRelativeResize="0"/>
          <p:nvPr/>
        </p:nvPicPr>
        <p:blipFill>
          <a:blip r:embed="rId4">
            <a:alphaModFix/>
          </a:blip>
          <a:stretch>
            <a:fillRect/>
          </a:stretch>
        </p:blipFill>
        <p:spPr>
          <a:xfrm flipH="1">
            <a:off x="1858824" y="3464675"/>
            <a:ext cx="1155400" cy="1496545"/>
          </a:xfrm>
          <a:prstGeom prst="rect">
            <a:avLst/>
          </a:prstGeom>
          <a:noFill/>
          <a:ln>
            <a:noFill/>
          </a:ln>
        </p:spPr>
      </p:pic>
      <p:pic>
        <p:nvPicPr>
          <p:cNvPr id="191" name="Google Shape;191;p24"/>
          <p:cNvPicPr preferRelativeResize="0"/>
          <p:nvPr/>
        </p:nvPicPr>
        <p:blipFill>
          <a:blip r:embed="rId5">
            <a:alphaModFix/>
          </a:blip>
          <a:stretch>
            <a:fillRect/>
          </a:stretch>
        </p:blipFill>
        <p:spPr>
          <a:xfrm flipH="1">
            <a:off x="270708" y="1817374"/>
            <a:ext cx="1155386" cy="1507298"/>
          </a:xfrm>
          <a:prstGeom prst="rect">
            <a:avLst/>
          </a:prstGeom>
          <a:noFill/>
          <a:ln>
            <a:noFill/>
          </a:ln>
        </p:spPr>
      </p:pic>
      <p:pic>
        <p:nvPicPr>
          <p:cNvPr id="192" name="Google Shape;192;p24"/>
          <p:cNvPicPr preferRelativeResize="0"/>
          <p:nvPr/>
        </p:nvPicPr>
        <p:blipFill>
          <a:blip r:embed="rId6">
            <a:alphaModFix/>
          </a:blip>
          <a:stretch>
            <a:fillRect/>
          </a:stretch>
        </p:blipFill>
        <p:spPr>
          <a:xfrm flipH="1">
            <a:off x="186376" y="3477070"/>
            <a:ext cx="1324049" cy="1602632"/>
          </a:xfrm>
          <a:prstGeom prst="rect">
            <a:avLst/>
          </a:prstGeom>
          <a:noFill/>
          <a:ln>
            <a:noFill/>
          </a:ln>
        </p:spPr>
      </p:pic>
      <p:pic>
        <p:nvPicPr>
          <p:cNvPr id="193" name="Google Shape;193;p24"/>
          <p:cNvPicPr preferRelativeResize="0"/>
          <p:nvPr/>
        </p:nvPicPr>
        <p:blipFill>
          <a:blip r:embed="rId7">
            <a:alphaModFix/>
          </a:blip>
          <a:stretch>
            <a:fillRect/>
          </a:stretch>
        </p:blipFill>
        <p:spPr>
          <a:xfrm>
            <a:off x="1578650" y="82826"/>
            <a:ext cx="1486877" cy="1602625"/>
          </a:xfrm>
          <a:prstGeom prst="rect">
            <a:avLst/>
          </a:prstGeom>
          <a:noFill/>
          <a:ln>
            <a:noFill/>
          </a:ln>
        </p:spPr>
      </p:pic>
      <p:pic>
        <p:nvPicPr>
          <p:cNvPr id="194" name="Google Shape;194;p24"/>
          <p:cNvPicPr preferRelativeResize="0"/>
          <p:nvPr/>
        </p:nvPicPr>
        <p:blipFill>
          <a:blip r:embed="rId8">
            <a:alphaModFix/>
          </a:blip>
          <a:stretch>
            <a:fillRect/>
          </a:stretch>
        </p:blipFill>
        <p:spPr>
          <a:xfrm>
            <a:off x="1828225" y="1904213"/>
            <a:ext cx="1237300" cy="1333620"/>
          </a:xfrm>
          <a:prstGeom prst="rect">
            <a:avLst/>
          </a:prstGeom>
          <a:noFill/>
          <a:ln>
            <a:noFill/>
          </a:ln>
        </p:spPr>
      </p:pic>
      <p:pic>
        <p:nvPicPr>
          <p:cNvPr id="195" name="Google Shape;195;p24"/>
          <p:cNvPicPr preferRelativeResize="0"/>
          <p:nvPr/>
        </p:nvPicPr>
        <p:blipFill>
          <a:blip r:embed="rId9">
            <a:alphaModFix/>
          </a:blip>
          <a:stretch>
            <a:fillRect/>
          </a:stretch>
        </p:blipFill>
        <p:spPr>
          <a:xfrm>
            <a:off x="6773125" y="152400"/>
            <a:ext cx="2095500" cy="2247900"/>
          </a:xfrm>
          <a:prstGeom prst="rect">
            <a:avLst/>
          </a:prstGeom>
          <a:noFill/>
          <a:ln>
            <a:noFill/>
          </a:ln>
        </p:spPr>
      </p:pic>
      <p:pic>
        <p:nvPicPr>
          <p:cNvPr id="196" name="Google Shape;196;p24"/>
          <p:cNvPicPr preferRelativeResize="0"/>
          <p:nvPr/>
        </p:nvPicPr>
        <p:blipFill>
          <a:blip r:embed="rId10">
            <a:alphaModFix/>
          </a:blip>
          <a:stretch>
            <a:fillRect/>
          </a:stretch>
        </p:blipFill>
        <p:spPr>
          <a:xfrm>
            <a:off x="6773125" y="2627250"/>
            <a:ext cx="2163200" cy="2172250"/>
          </a:xfrm>
          <a:prstGeom prst="rect">
            <a:avLst/>
          </a:prstGeom>
          <a:noFill/>
          <a:ln>
            <a:noFill/>
          </a:ln>
        </p:spPr>
      </p:pic>
      <p:pic>
        <p:nvPicPr>
          <p:cNvPr id="197" name="Google Shape;197;p24"/>
          <p:cNvPicPr preferRelativeResize="0"/>
          <p:nvPr/>
        </p:nvPicPr>
        <p:blipFill>
          <a:blip r:embed="rId11">
            <a:alphaModFix/>
          </a:blip>
          <a:stretch>
            <a:fillRect/>
          </a:stretch>
        </p:blipFill>
        <p:spPr>
          <a:xfrm>
            <a:off x="3906700" y="2627525"/>
            <a:ext cx="2238250" cy="2175818"/>
          </a:xfrm>
          <a:prstGeom prst="rect">
            <a:avLst/>
          </a:prstGeom>
          <a:noFill/>
          <a:ln>
            <a:noFill/>
          </a:ln>
        </p:spPr>
      </p:pic>
      <p:pic>
        <p:nvPicPr>
          <p:cNvPr id="198" name="Google Shape;198;p24"/>
          <p:cNvPicPr preferRelativeResize="0"/>
          <p:nvPr/>
        </p:nvPicPr>
        <p:blipFill rotWithShape="1">
          <a:blip r:embed="rId12">
            <a:alphaModFix/>
          </a:blip>
          <a:srcRect b="0" l="219" r="209" t="0"/>
          <a:stretch/>
        </p:blipFill>
        <p:spPr>
          <a:xfrm>
            <a:off x="3923306" y="169069"/>
            <a:ext cx="2205025" cy="2214550"/>
          </a:xfrm>
          <a:prstGeom prst="rect">
            <a:avLst/>
          </a:prstGeom>
          <a:noFill/>
          <a:ln>
            <a:noFill/>
          </a:ln>
        </p:spPr>
      </p:pic>
      <p:sp>
        <p:nvSpPr>
          <p:cNvPr id="199" name="Google Shape;199;p24"/>
          <p:cNvSpPr txBox="1"/>
          <p:nvPr>
            <p:ph idx="12" type="sldNum"/>
          </p:nvPr>
        </p:nvSpPr>
        <p:spPr>
          <a:xfrm>
            <a:off x="8393400" y="4820400"/>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dk1"/>
                </a:solidFill>
                <a:latin typeface="Fira Sans"/>
                <a:ea typeface="Fira Sans"/>
                <a:cs typeface="Fira Sans"/>
                <a:sym typeface="Fira Sans"/>
              </a:rPr>
              <a:t>‹#›</a:t>
            </a:fld>
            <a:endParaRPr b="1" sz="1600">
              <a:solidFill>
                <a:schemeClr val="dk1"/>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543"/>
        </a:solidFill>
      </p:bgPr>
    </p:bg>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201550" y="1419500"/>
            <a:ext cx="2767401" cy="3349673"/>
          </a:xfrm>
          <a:prstGeom prst="rect">
            <a:avLst/>
          </a:prstGeom>
          <a:noFill/>
          <a:ln>
            <a:noFill/>
          </a:ln>
        </p:spPr>
      </p:pic>
      <p:pic>
        <p:nvPicPr>
          <p:cNvPr id="66" name="Google Shape;66;p14"/>
          <p:cNvPicPr preferRelativeResize="0"/>
          <p:nvPr/>
        </p:nvPicPr>
        <p:blipFill>
          <a:blip r:embed="rId4">
            <a:alphaModFix/>
          </a:blip>
          <a:stretch>
            <a:fillRect/>
          </a:stretch>
        </p:blipFill>
        <p:spPr>
          <a:xfrm>
            <a:off x="5820877" y="2978050"/>
            <a:ext cx="2159725" cy="1527025"/>
          </a:xfrm>
          <a:prstGeom prst="rect">
            <a:avLst/>
          </a:prstGeom>
          <a:noFill/>
          <a:ln>
            <a:noFill/>
          </a:ln>
        </p:spPr>
      </p:pic>
      <p:pic>
        <p:nvPicPr>
          <p:cNvPr id="67" name="Google Shape;67;p14"/>
          <p:cNvPicPr preferRelativeResize="0"/>
          <p:nvPr/>
        </p:nvPicPr>
        <p:blipFill>
          <a:blip r:embed="rId5">
            <a:alphaModFix/>
          </a:blip>
          <a:stretch>
            <a:fillRect/>
          </a:stretch>
        </p:blipFill>
        <p:spPr>
          <a:xfrm>
            <a:off x="0" y="4532500"/>
            <a:ext cx="9143997" cy="611000"/>
          </a:xfrm>
          <a:prstGeom prst="rect">
            <a:avLst/>
          </a:prstGeom>
          <a:noFill/>
          <a:ln>
            <a:noFill/>
          </a:ln>
        </p:spPr>
      </p:pic>
      <p:sp>
        <p:nvSpPr>
          <p:cNvPr id="68" name="Google Shape;68;p14"/>
          <p:cNvSpPr/>
          <p:nvPr/>
        </p:nvSpPr>
        <p:spPr>
          <a:xfrm>
            <a:off x="3711925" y="233850"/>
            <a:ext cx="4741200" cy="2337900"/>
          </a:xfrm>
          <a:prstGeom prst="wedgeEllipseCallout">
            <a:avLst>
              <a:gd fmla="val -42458" name="adj1"/>
              <a:gd fmla="val 49015" name="adj2"/>
            </a:avLst>
          </a:prstGeom>
          <a:solidFill>
            <a:srgbClr val="F3F3F3"/>
          </a:solid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Clr>
                <a:srgbClr val="000000"/>
              </a:buClr>
              <a:buSzPts val="1100"/>
              <a:buFont typeface="Arial"/>
              <a:buNone/>
            </a:pPr>
            <a:r>
              <a:rPr b="1" lang="fr-CA" sz="2200">
                <a:solidFill>
                  <a:srgbClr val="4285F4"/>
                </a:solidFill>
                <a:latin typeface="Century Gothic"/>
                <a:ea typeface="Century Gothic"/>
                <a:cs typeface="Century Gothic"/>
                <a:sym typeface="Century Gothic"/>
              </a:rPr>
              <a:t>Hi!</a:t>
            </a:r>
            <a:endParaRPr b="1" sz="2200">
              <a:solidFill>
                <a:srgbClr val="4285F4"/>
              </a:solidFill>
              <a:latin typeface="Century Gothic"/>
              <a:ea typeface="Century Gothic"/>
              <a:cs typeface="Century Gothic"/>
              <a:sym typeface="Century Gothic"/>
            </a:endParaRPr>
          </a:p>
          <a:p>
            <a:pPr indent="0" lvl="0" marL="0" rtl="0" algn="ctr">
              <a:lnSpc>
                <a:spcPct val="120000"/>
              </a:lnSpc>
              <a:spcBef>
                <a:spcPts val="0"/>
              </a:spcBef>
              <a:spcAft>
                <a:spcPts val="0"/>
              </a:spcAft>
              <a:buClr>
                <a:srgbClr val="000000"/>
              </a:buClr>
              <a:buSzPts val="1100"/>
              <a:buFont typeface="Arial"/>
              <a:buNone/>
            </a:pPr>
            <a:r>
              <a:rPr lang="fr-CA" sz="1700">
                <a:solidFill>
                  <a:srgbClr val="000000"/>
                </a:solidFill>
                <a:latin typeface="Century Gothic"/>
                <a:ea typeface="Century Gothic"/>
                <a:cs typeface="Century Gothic"/>
                <a:sym typeface="Century Gothic"/>
              </a:rPr>
              <a:t>Would you like to take on a challenge with my friend ScratchJ</a:t>
            </a:r>
            <a:r>
              <a:rPr lang="fr-CA" sz="1700">
                <a:latin typeface="Century Gothic"/>
                <a:ea typeface="Century Gothic"/>
                <a:cs typeface="Century Gothic"/>
                <a:sym typeface="Century Gothic"/>
              </a:rPr>
              <a:t>r and I </a:t>
            </a:r>
            <a:r>
              <a:rPr lang="fr-CA" sz="1700">
                <a:solidFill>
                  <a:srgbClr val="000000"/>
                </a:solidFill>
                <a:latin typeface="Century Gothic"/>
                <a:ea typeface="Century Gothic"/>
                <a:cs typeface="Century Gothic"/>
                <a:sym typeface="Century Gothic"/>
              </a:rPr>
              <a:t>?</a:t>
            </a:r>
            <a:endParaRPr sz="1700">
              <a:solidFill>
                <a:srgbClr val="000000"/>
              </a:solidFill>
              <a:latin typeface="Century Gothic"/>
              <a:ea typeface="Century Gothic"/>
              <a:cs typeface="Century Gothic"/>
              <a:sym typeface="Century Gothic"/>
            </a:endParaRPr>
          </a:p>
          <a:p>
            <a:pPr indent="0" lvl="0" marL="0" rtl="0" algn="ctr">
              <a:lnSpc>
                <a:spcPct val="120000"/>
              </a:lnSpc>
              <a:spcBef>
                <a:spcPts val="0"/>
              </a:spcBef>
              <a:spcAft>
                <a:spcPts val="0"/>
              </a:spcAft>
              <a:buClr>
                <a:srgbClr val="000000"/>
              </a:buClr>
              <a:buSzPts val="1100"/>
              <a:buFont typeface="Arial"/>
              <a:buNone/>
            </a:pPr>
            <a:r>
              <a:rPr b="1" i="1" lang="fr-CA" sz="1700">
                <a:latin typeface="Century Gothic"/>
                <a:ea typeface="Century Gothic"/>
                <a:cs typeface="Century Gothic"/>
                <a:sym typeface="Century Gothic"/>
              </a:rPr>
              <a:t>Let’s go</a:t>
            </a:r>
            <a:r>
              <a:rPr b="1" i="1" lang="fr-CA" sz="1700">
                <a:solidFill>
                  <a:srgbClr val="000000"/>
                </a:solidFill>
                <a:latin typeface="Century Gothic"/>
                <a:ea typeface="Century Gothic"/>
                <a:cs typeface="Century Gothic"/>
                <a:sym typeface="Century Gothic"/>
              </a:rPr>
              <a:t>!</a:t>
            </a:r>
            <a:endParaRPr b="1" i="1" sz="17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69" name="Google Shape;69;p14"/>
          <p:cNvSpPr txBox="1"/>
          <p:nvPr>
            <p:ph idx="12" type="sldNum"/>
          </p:nvPr>
        </p:nvSpPr>
        <p:spPr>
          <a:xfrm>
            <a:off x="8453133" y="476916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b="0" l="0" r="0" t="0"/>
          <a:stretch/>
        </p:blipFill>
        <p:spPr>
          <a:xfrm>
            <a:off x="152400" y="2549400"/>
            <a:ext cx="1942923" cy="2213100"/>
          </a:xfrm>
          <a:prstGeom prst="rect">
            <a:avLst/>
          </a:prstGeom>
          <a:noFill/>
          <a:ln>
            <a:noFill/>
          </a:ln>
        </p:spPr>
      </p:pic>
      <p:pic>
        <p:nvPicPr>
          <p:cNvPr id="75" name="Google Shape;75;p15"/>
          <p:cNvPicPr preferRelativeResize="0"/>
          <p:nvPr/>
        </p:nvPicPr>
        <p:blipFill>
          <a:blip r:embed="rId4">
            <a:alphaModFix/>
          </a:blip>
          <a:stretch>
            <a:fillRect/>
          </a:stretch>
        </p:blipFill>
        <p:spPr>
          <a:xfrm>
            <a:off x="0" y="4532500"/>
            <a:ext cx="9143997" cy="611000"/>
          </a:xfrm>
          <a:prstGeom prst="rect">
            <a:avLst/>
          </a:prstGeom>
          <a:noFill/>
          <a:ln>
            <a:noFill/>
          </a:ln>
        </p:spPr>
      </p:pic>
      <p:sp>
        <p:nvSpPr>
          <p:cNvPr id="76" name="Google Shape;76;p15"/>
          <p:cNvSpPr/>
          <p:nvPr/>
        </p:nvSpPr>
        <p:spPr>
          <a:xfrm>
            <a:off x="641575" y="187675"/>
            <a:ext cx="7845300" cy="2105400"/>
          </a:xfrm>
          <a:prstGeom prst="wedgeEllipseCallout">
            <a:avLst>
              <a:gd fmla="val -32363" name="adj1"/>
              <a:gd fmla="val 80032"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latin typeface="Century Gothic"/>
                <a:ea typeface="Century Gothic"/>
                <a:cs typeface="Century Gothic"/>
                <a:sym typeface="Century Gothic"/>
              </a:rPr>
              <a:t>Many c</a:t>
            </a:r>
            <a:r>
              <a:rPr lang="fr-CA" sz="1500">
                <a:solidFill>
                  <a:srgbClr val="000000"/>
                </a:solidFill>
                <a:latin typeface="Century Gothic"/>
                <a:ea typeface="Century Gothic"/>
                <a:cs typeface="Century Gothic"/>
                <a:sym typeface="Century Gothic"/>
              </a:rPr>
              <a:t>ountries and their leaders have development ideas for their population. International organizations, such as the United Nations, are there to remind us about the</a:t>
            </a:r>
            <a:r>
              <a:rPr lang="fr-CA" sz="1500">
                <a:solidFill>
                  <a:schemeClr val="hlink"/>
                </a:solidFill>
                <a:uFill>
                  <a:noFill/>
                </a:uFill>
                <a:latin typeface="Century Gothic"/>
                <a:ea typeface="Century Gothic"/>
                <a:cs typeface="Century Gothic"/>
                <a:sym typeface="Century Gothic"/>
                <a:hlinkClick r:id="rId5"/>
              </a:rPr>
              <a:t> </a:t>
            </a:r>
            <a:r>
              <a:rPr lang="fr-CA" sz="1500" u="sng">
                <a:solidFill>
                  <a:schemeClr val="hlink"/>
                </a:solidFill>
                <a:latin typeface="Century Gothic"/>
                <a:ea typeface="Century Gothic"/>
                <a:cs typeface="Century Gothic"/>
                <a:sym typeface="Century Gothic"/>
                <a:hlinkClick r:id="rId6"/>
              </a:rPr>
              <a:t>17 sustainable development goals</a:t>
            </a:r>
            <a:r>
              <a:rPr lang="fr-CA" sz="1500">
                <a:solidFill>
                  <a:srgbClr val="000000"/>
                </a:solidFill>
                <a:latin typeface="Century Gothic"/>
                <a:ea typeface="Century Gothic"/>
                <a:cs typeface="Century Gothic"/>
                <a:sym typeface="Century Gothic"/>
              </a:rPr>
              <a:t> and tell us what we can do to build a better, greener and fairer future!</a:t>
            </a:r>
            <a:endParaRPr sz="1500">
              <a:latin typeface="Century Gothic"/>
              <a:ea typeface="Century Gothic"/>
              <a:cs typeface="Century Gothic"/>
              <a:sym typeface="Century Gothic"/>
            </a:endParaRPr>
          </a:p>
        </p:txBody>
      </p:sp>
      <p:pic>
        <p:nvPicPr>
          <p:cNvPr id="77" name="Google Shape;77;p15"/>
          <p:cNvPicPr preferRelativeResize="0"/>
          <p:nvPr/>
        </p:nvPicPr>
        <p:blipFill>
          <a:blip r:embed="rId7">
            <a:alphaModFix/>
          </a:blip>
          <a:stretch>
            <a:fillRect/>
          </a:stretch>
        </p:blipFill>
        <p:spPr>
          <a:xfrm>
            <a:off x="6184750" y="2293087"/>
            <a:ext cx="2441826" cy="2165750"/>
          </a:xfrm>
          <a:prstGeom prst="rect">
            <a:avLst/>
          </a:prstGeom>
          <a:noFill/>
          <a:ln>
            <a:noFill/>
          </a:ln>
        </p:spPr>
      </p:pic>
      <p:sp>
        <p:nvSpPr>
          <p:cNvPr id="78" name="Google Shape;78;p15"/>
          <p:cNvSpPr txBox="1"/>
          <p:nvPr>
            <p:ph idx="12" type="sldNum"/>
          </p:nvPr>
        </p:nvSpPr>
        <p:spPr>
          <a:xfrm>
            <a:off x="8397125" y="4762498"/>
            <a:ext cx="548700" cy="294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p:nvPr/>
        </p:nvSpPr>
        <p:spPr>
          <a:xfrm>
            <a:off x="5052825" y="325"/>
            <a:ext cx="4099800" cy="5143500"/>
          </a:xfrm>
          <a:prstGeom prst="rect">
            <a:avLst/>
          </a:prstGeom>
          <a:solidFill>
            <a:srgbClr val="06254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84" name="Google Shape;84;p16"/>
          <p:cNvSpPr txBox="1"/>
          <p:nvPr/>
        </p:nvSpPr>
        <p:spPr>
          <a:xfrm>
            <a:off x="5274300" y="3714350"/>
            <a:ext cx="352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fr-CA" sz="900">
                <a:solidFill>
                  <a:srgbClr val="FFD63E"/>
                </a:solidFill>
                <a:latin typeface="Fira Sans"/>
                <a:ea typeface="Fira Sans"/>
                <a:cs typeface="Fira Sans"/>
                <a:sym typeface="Fira Sans"/>
              </a:rPr>
              <a:t>4 min 40 s</a:t>
            </a:r>
            <a:endParaRPr sz="1000">
              <a:solidFill>
                <a:srgbClr val="EFEFEF"/>
              </a:solidFill>
              <a:latin typeface="Century Gothic"/>
              <a:ea typeface="Century Gothic"/>
              <a:cs typeface="Century Gothic"/>
              <a:sym typeface="Century Gothic"/>
            </a:endParaRPr>
          </a:p>
        </p:txBody>
      </p:sp>
      <p:pic>
        <p:nvPicPr>
          <p:cNvPr id="85" name="Google Shape;85;p16"/>
          <p:cNvPicPr preferRelativeResize="0"/>
          <p:nvPr/>
        </p:nvPicPr>
        <p:blipFill>
          <a:blip r:embed="rId3">
            <a:alphaModFix/>
          </a:blip>
          <a:stretch>
            <a:fillRect/>
          </a:stretch>
        </p:blipFill>
        <p:spPr>
          <a:xfrm>
            <a:off x="160475" y="2861375"/>
            <a:ext cx="1931963" cy="2081352"/>
          </a:xfrm>
          <a:prstGeom prst="rect">
            <a:avLst/>
          </a:prstGeom>
          <a:noFill/>
          <a:ln>
            <a:noFill/>
          </a:ln>
        </p:spPr>
      </p:pic>
      <p:sp>
        <p:nvSpPr>
          <p:cNvPr id="86" name="Google Shape;86;p16"/>
          <p:cNvSpPr/>
          <p:nvPr/>
        </p:nvSpPr>
        <p:spPr>
          <a:xfrm>
            <a:off x="3144150" y="2644298"/>
            <a:ext cx="2294498" cy="971635"/>
          </a:xfrm>
          <a:custGeom>
            <a:rect b="b" l="l" r="r" t="t"/>
            <a:pathLst>
              <a:path extrusionOk="0" h="29931" w="53516">
                <a:moveTo>
                  <a:pt x="0" y="0"/>
                </a:moveTo>
                <a:cubicBezTo>
                  <a:pt x="1376" y="11029"/>
                  <a:pt x="9121" y="23413"/>
                  <a:pt x="19666" y="26927"/>
                </a:cubicBezTo>
                <a:cubicBezTo>
                  <a:pt x="27517" y="29543"/>
                  <a:pt x="37074" y="31536"/>
                  <a:pt x="44476" y="27835"/>
                </a:cubicBezTo>
                <a:cubicBezTo>
                  <a:pt x="47529" y="26309"/>
                  <a:pt x="54472" y="25140"/>
                  <a:pt x="52948" y="22086"/>
                </a:cubicBezTo>
                <a:cubicBezTo>
                  <a:pt x="52043" y="20272"/>
                  <a:pt x="44869" y="21481"/>
                  <a:pt x="46896" y="21481"/>
                </a:cubicBezTo>
                <a:cubicBezTo>
                  <a:pt x="48953" y="21481"/>
                  <a:pt x="51889" y="20927"/>
                  <a:pt x="52948" y="22691"/>
                </a:cubicBezTo>
                <a:cubicBezTo>
                  <a:pt x="53987" y="24423"/>
                  <a:pt x="53250" y="30763"/>
                  <a:pt x="53250" y="28743"/>
                </a:cubicBezTo>
                <a:cubicBezTo>
                  <a:pt x="53250" y="25834"/>
                  <a:pt x="50830" y="23094"/>
                  <a:pt x="48409" y="21481"/>
                </a:cubicBezTo>
              </a:path>
            </a:pathLst>
          </a:custGeom>
          <a:noFill/>
          <a:ln cap="flat" cmpd="sng" w="38100">
            <a:solidFill>
              <a:schemeClr val="accent1"/>
            </a:solidFill>
            <a:prstDash val="solid"/>
            <a:round/>
            <a:headEnd len="med" w="med" type="none"/>
            <a:tailEnd len="med" w="med" type="none"/>
          </a:ln>
        </p:spPr>
      </p:sp>
      <p:sp>
        <p:nvSpPr>
          <p:cNvPr id="87" name="Google Shape;87;p16"/>
          <p:cNvSpPr/>
          <p:nvPr/>
        </p:nvSpPr>
        <p:spPr>
          <a:xfrm>
            <a:off x="0" y="364325"/>
            <a:ext cx="4765500" cy="2545500"/>
          </a:xfrm>
          <a:prstGeom prst="wedgeEllipseCallout">
            <a:avLst>
              <a:gd fmla="val -18804" name="adj1"/>
              <a:gd fmla="val 65968" name="adj2"/>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20000"/>
              </a:lnSpc>
              <a:spcBef>
                <a:spcPts val="0"/>
              </a:spcBef>
              <a:spcAft>
                <a:spcPts val="0"/>
              </a:spcAft>
              <a:buClr>
                <a:srgbClr val="000000"/>
              </a:buClr>
              <a:buSzPts val="1100"/>
              <a:buFont typeface="Arial"/>
              <a:buNone/>
            </a:pPr>
            <a:br>
              <a:rPr lang="fr-CA" sz="1700">
                <a:latin typeface="Century Gothic"/>
                <a:ea typeface="Century Gothic"/>
                <a:cs typeface="Century Gothic"/>
                <a:sym typeface="Century Gothic"/>
              </a:rPr>
            </a:br>
            <a:r>
              <a:rPr lang="fr-CA" sz="1700">
                <a:solidFill>
                  <a:srgbClr val="000000"/>
                </a:solidFill>
                <a:latin typeface="Century Gothic"/>
                <a:ea typeface="Century Gothic"/>
                <a:cs typeface="Century Gothic"/>
                <a:sym typeface="Century Gothic"/>
              </a:rPr>
              <a:t>First of all, let’s talk about sustainable development… Those are big words, aren’t they?</a:t>
            </a:r>
            <a:br>
              <a:rPr lang="fr-CA" sz="1700">
                <a:latin typeface="Century Gothic"/>
                <a:ea typeface="Century Gothic"/>
                <a:cs typeface="Century Gothic"/>
                <a:sym typeface="Century Gothic"/>
              </a:rPr>
            </a:br>
            <a:endParaRPr sz="1500">
              <a:solidFill>
                <a:srgbClr val="000000"/>
              </a:solidFill>
              <a:latin typeface="Century Gothic"/>
              <a:ea typeface="Century Gothic"/>
              <a:cs typeface="Century Gothic"/>
              <a:sym typeface="Century Gothic"/>
            </a:endParaRPr>
          </a:p>
          <a:p>
            <a:pPr indent="0" lvl="0" marL="0" marR="0" rtl="0" algn="ctr">
              <a:lnSpc>
                <a:spcPct val="120000"/>
              </a:lnSpc>
              <a:spcBef>
                <a:spcPts val="0"/>
              </a:spcBef>
              <a:spcAft>
                <a:spcPts val="0"/>
              </a:spcAft>
              <a:buClr>
                <a:srgbClr val="000000"/>
              </a:buClr>
              <a:buSzPts val="1100"/>
              <a:buFont typeface="Arial"/>
              <a:buNone/>
            </a:pPr>
            <a:r>
              <a:rPr b="1" lang="fr-CA" sz="1700">
                <a:solidFill>
                  <a:srgbClr val="000000"/>
                </a:solidFill>
                <a:latin typeface="Century Gothic"/>
                <a:ea typeface="Century Gothic"/>
                <a:cs typeface="Century Gothic"/>
                <a:sym typeface="Century Gothic"/>
              </a:rPr>
              <a:t>Watch this video to understand better.</a:t>
            </a:r>
            <a:endParaRPr b="1" sz="2200">
              <a:solidFill>
                <a:srgbClr val="4285F4"/>
              </a:solidFill>
              <a:latin typeface="Century Gothic"/>
              <a:ea typeface="Century Gothic"/>
              <a:cs typeface="Century Gothic"/>
              <a:sym typeface="Century Gothic"/>
            </a:endParaRPr>
          </a:p>
        </p:txBody>
      </p:sp>
      <p:sp>
        <p:nvSpPr>
          <p:cNvPr id="88" name="Google Shape;88;p16"/>
          <p:cNvSpPr txBox="1"/>
          <p:nvPr/>
        </p:nvSpPr>
        <p:spPr>
          <a:xfrm>
            <a:off x="5274300" y="310250"/>
            <a:ext cx="3753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700">
                <a:solidFill>
                  <a:srgbClr val="FFD63E"/>
                </a:solidFill>
                <a:latin typeface="Fira Sans"/>
                <a:ea typeface="Fira Sans"/>
                <a:cs typeface="Fira Sans"/>
                <a:sym typeface="Fira Sans"/>
              </a:rPr>
              <a:t>What is sustainable development?</a:t>
            </a:r>
            <a:endParaRPr b="1" sz="2100">
              <a:latin typeface="Fira Sans"/>
              <a:ea typeface="Fira Sans"/>
              <a:cs typeface="Fira Sans"/>
              <a:sym typeface="Fira Sans"/>
            </a:endParaRPr>
          </a:p>
        </p:txBody>
      </p:sp>
      <p:pic>
        <p:nvPicPr>
          <p:cNvPr descr="A simple introduction to sustainable development and the Sustainable Development Goals (SDGs). The film is produced by Animaskin on behalf of UN Association of Norway and UNICEF Norway, as part of an interdisciplinary learning program for students on primary and secondary level.&#10;&#10;Read more about this topic at https://www.fn.no/Undervisning/Baerekraft and https://www.unicef.no/skole/barekraft" id="89" name="Google Shape;89;p16" title="What is sustainable development?">
            <a:hlinkClick r:id="rId4"/>
          </p:cNvPr>
          <p:cNvPicPr preferRelativeResize="0"/>
          <p:nvPr/>
        </p:nvPicPr>
        <p:blipFill>
          <a:blip r:embed="rId5">
            <a:alphaModFix/>
          </a:blip>
          <a:stretch>
            <a:fillRect/>
          </a:stretch>
        </p:blipFill>
        <p:spPr>
          <a:xfrm>
            <a:off x="5511950" y="1006025"/>
            <a:ext cx="3278600" cy="2458950"/>
          </a:xfrm>
          <a:prstGeom prst="rect">
            <a:avLst/>
          </a:prstGeom>
          <a:noFill/>
          <a:ln>
            <a:noFill/>
          </a:ln>
          <a:effectLst>
            <a:outerShdw rotWithShape="0" algn="bl" dir="8220000" dist="104775">
              <a:srgbClr val="2A71FF"/>
            </a:outerShdw>
          </a:effectLst>
        </p:spPr>
      </p:pic>
      <p:sp>
        <p:nvSpPr>
          <p:cNvPr id="90" name="Google Shape;90;p16"/>
          <p:cNvSpPr txBox="1"/>
          <p:nvPr>
            <p:ph idx="12" type="sldNum"/>
          </p:nvPr>
        </p:nvSpPr>
        <p:spPr>
          <a:xfrm>
            <a:off x="8479500" y="4745075"/>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543"/>
        </a:solidFill>
      </p:bgPr>
    </p:bg>
    <p:spTree>
      <p:nvGrpSpPr>
        <p:cNvPr id="94" name="Shape 94"/>
        <p:cNvGrpSpPr/>
        <p:nvPr/>
      </p:nvGrpSpPr>
      <p:grpSpPr>
        <a:xfrm>
          <a:off x="0" y="0"/>
          <a:ext cx="0" cy="0"/>
          <a:chOff x="0" y="0"/>
          <a:chExt cx="0" cy="0"/>
        </a:xfrm>
      </p:grpSpPr>
      <p:sp>
        <p:nvSpPr>
          <p:cNvPr id="95" name="Google Shape;95;p17"/>
          <p:cNvSpPr txBox="1"/>
          <p:nvPr/>
        </p:nvSpPr>
        <p:spPr>
          <a:xfrm>
            <a:off x="218275" y="172900"/>
            <a:ext cx="6263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100">
                <a:solidFill>
                  <a:schemeClr val="lt1"/>
                </a:solidFill>
                <a:latin typeface="Century Gothic"/>
                <a:ea typeface="Century Gothic"/>
                <a:cs typeface="Century Gothic"/>
                <a:sym typeface="Century Gothic"/>
              </a:rPr>
              <a:t>Other suggested videos</a:t>
            </a:r>
            <a:endParaRPr b="1" sz="2100">
              <a:solidFill>
                <a:schemeClr val="lt1"/>
              </a:solidFill>
              <a:latin typeface="Century Gothic"/>
              <a:ea typeface="Century Gothic"/>
              <a:cs typeface="Century Gothic"/>
              <a:sym typeface="Century Gothic"/>
            </a:endParaRPr>
          </a:p>
        </p:txBody>
      </p:sp>
      <p:sp>
        <p:nvSpPr>
          <p:cNvPr id="96" name="Google Shape;96;p17"/>
          <p:cNvSpPr txBox="1"/>
          <p:nvPr/>
        </p:nvSpPr>
        <p:spPr>
          <a:xfrm>
            <a:off x="218263" y="760950"/>
            <a:ext cx="432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a:solidFill>
                  <a:srgbClr val="FFD63E"/>
                </a:solidFill>
                <a:latin typeface="Century Gothic"/>
                <a:ea typeface="Century Gothic"/>
                <a:cs typeface="Century Gothic"/>
                <a:sym typeface="Century Gothic"/>
              </a:rPr>
              <a:t>What is food waste?</a:t>
            </a:r>
            <a:endParaRPr b="1">
              <a:solidFill>
                <a:srgbClr val="FFD63E"/>
              </a:solidFill>
              <a:latin typeface="Century Gothic"/>
              <a:ea typeface="Century Gothic"/>
              <a:cs typeface="Century Gothic"/>
              <a:sym typeface="Century Gothic"/>
            </a:endParaRPr>
          </a:p>
        </p:txBody>
      </p:sp>
      <p:sp>
        <p:nvSpPr>
          <p:cNvPr id="97" name="Google Shape;97;p17"/>
          <p:cNvSpPr txBox="1"/>
          <p:nvPr/>
        </p:nvSpPr>
        <p:spPr>
          <a:xfrm>
            <a:off x="4599125" y="760950"/>
            <a:ext cx="432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a:solidFill>
                  <a:srgbClr val="FFD63E"/>
                </a:solidFill>
                <a:latin typeface="Century Gothic"/>
                <a:ea typeface="Century Gothic"/>
                <a:cs typeface="Century Gothic"/>
                <a:sym typeface="Century Gothic"/>
              </a:rPr>
              <a:t>How to reduce waste</a:t>
            </a:r>
            <a:endParaRPr b="1">
              <a:solidFill>
                <a:srgbClr val="FFD63E"/>
              </a:solidFill>
              <a:latin typeface="Century Gothic"/>
              <a:ea typeface="Century Gothic"/>
              <a:cs typeface="Century Gothic"/>
              <a:sym typeface="Century Gothic"/>
            </a:endParaRPr>
          </a:p>
        </p:txBody>
      </p:sp>
      <p:pic>
        <p:nvPicPr>
          <p:cNvPr descr="Worldwide, 30% of food is lost or wasted - that’s 1.6 BILLION tonnes of food every year! It is vital that people are aware of the impacts of food waste and what they can do to make a difference.&#10;&#10;Check out our chapter on food waste to learn more: https://climatescience.org/advanced-food-waste/ &#10;&#10;ClimateScience is a registered charity in the UK led by over 200 young enthusiastic volunteers. Our mission is to make real, long-term climate solutions actionable.&#10;&#10;&#10;DISCUSSIONS &amp; SOCIAL MEDIA&#10;▀▀▀▀▀▀▀▀▀▀▀▀▀▀▀▀▀▀▀▀▀▀▀▀▀▀&#10;Website:           https://climatescience.org/   &#10;Instagram:       https://www.instagram.com/climate_science/ &#10;Twitter:             https://twitter.com/Climate_Sci  &#10;Facebook:        https://www.facebook.com/ClimateScienceEducation/  &#10;Olympiad:         https://climatescience.org/olympiad/  &#10;&#10;&#10;OUR ANIMATION &#10;▀▀▀▀▀▀▀▀▀▀▀▀▀▀▀▀▀▀▀▀▀▀▀▀▀▀&#10;Original Animation produced by Bruna Hernandes using After Effects&#10;&#10;OUR SCRIPT&#10;▀▀▀▀▀▀▀▀▀▀▀▀▀▀▀▀▀▀▀▀▀▀▀▀▀▀&#10;Is created by ClimateScience’s science writing team (https://climate-science.com/about/)&#10;&#10;OUR VOICE&#10;▀▀▀▀▀▀▀▀▀▀▀▀▀▀▀▀▀▀▀▀▀▀▀▀▀▀&#10;The ClimateScience voice is JP Arellano using a Yeti BLUE microphone&#10;&#10;OUR MUSIC ♬♪&#10;▀▀▀▀▀▀▀▀▀▀▀▀▀▀▀▀▀▀▀▀▀▀▀▀▀▀&#10;Original soundtrack composed by Mackenzie Boys-Eddy using Logic ProX&#10;&#10;OUR SOURCES: &#10;▀▀▀▀▀▀▀▀▀▀▀▀▀▀▀▀▀▀▀▀▀▀▀▀▀▀&#10;https://bit.ly/3CogDwC" id="98" name="Google Shape;98;p17" title="Food Waste: The Hidden Cost of the Food We Throw Out I ClimateScience #9">
            <a:hlinkClick r:id="rId3"/>
          </p:cNvPr>
          <p:cNvPicPr preferRelativeResize="0"/>
          <p:nvPr/>
        </p:nvPicPr>
        <p:blipFill>
          <a:blip r:embed="rId4">
            <a:alphaModFix/>
          </a:blip>
          <a:stretch>
            <a:fillRect/>
          </a:stretch>
        </p:blipFill>
        <p:spPr>
          <a:xfrm>
            <a:off x="476250" y="1313550"/>
            <a:ext cx="3574950" cy="2681213"/>
          </a:xfrm>
          <a:prstGeom prst="rect">
            <a:avLst/>
          </a:prstGeom>
          <a:noFill/>
          <a:ln>
            <a:noFill/>
          </a:ln>
        </p:spPr>
      </p:pic>
      <p:pic>
        <p:nvPicPr>
          <p:cNvPr descr="Educational video for children to learn what responsible consumption is, based on the 3R Principle: reduce, reuse and recycle. Responsible consumption is about consuming products based on our real needs, and choosing options that are beneficial for the environment and the social equilibrium. Sometimes, we buy or consume too many products, more than what we actually need. Too many clothes, toys, electronic devices... Do you think we really need all these things? Could we try to make the best out of what we have, without buying new things? Ideal resource for elementary school. &#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99" name="Google Shape;99;p17" title="Responsible Consumption for Kids - The 3R Principle: Reduce, Reuse and Recycle">
            <a:hlinkClick r:id="rId5"/>
          </p:cNvPr>
          <p:cNvPicPr preferRelativeResize="0"/>
          <p:nvPr/>
        </p:nvPicPr>
        <p:blipFill>
          <a:blip r:embed="rId6">
            <a:alphaModFix/>
          </a:blip>
          <a:stretch>
            <a:fillRect/>
          </a:stretch>
        </p:blipFill>
        <p:spPr>
          <a:xfrm>
            <a:off x="4876800" y="1313550"/>
            <a:ext cx="3574950" cy="2681213"/>
          </a:xfrm>
          <a:prstGeom prst="rect">
            <a:avLst/>
          </a:prstGeom>
          <a:noFill/>
          <a:ln>
            <a:noFill/>
          </a:ln>
        </p:spPr>
      </p:pic>
      <p:sp>
        <p:nvSpPr>
          <p:cNvPr id="100" name="Google Shape;100;p17"/>
          <p:cNvSpPr txBox="1"/>
          <p:nvPr>
            <p:ph idx="12" type="sldNum"/>
          </p:nvPr>
        </p:nvSpPr>
        <p:spPr>
          <a:xfrm>
            <a:off x="8479500" y="4745075"/>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3">
            <a:alphaModFix/>
          </a:blip>
          <a:srcRect b="0" l="0" r="0" t="0"/>
          <a:stretch/>
        </p:blipFill>
        <p:spPr>
          <a:xfrm>
            <a:off x="152400" y="2168400"/>
            <a:ext cx="1942923" cy="2213100"/>
          </a:xfrm>
          <a:prstGeom prst="rect">
            <a:avLst/>
          </a:prstGeom>
          <a:noFill/>
          <a:ln>
            <a:noFill/>
          </a:ln>
        </p:spPr>
      </p:pic>
      <p:pic>
        <p:nvPicPr>
          <p:cNvPr id="106" name="Google Shape;106;p18"/>
          <p:cNvPicPr preferRelativeResize="0"/>
          <p:nvPr/>
        </p:nvPicPr>
        <p:blipFill>
          <a:blip r:embed="rId4">
            <a:alphaModFix/>
          </a:blip>
          <a:stretch>
            <a:fillRect/>
          </a:stretch>
        </p:blipFill>
        <p:spPr>
          <a:xfrm>
            <a:off x="0" y="4532500"/>
            <a:ext cx="9143997" cy="611000"/>
          </a:xfrm>
          <a:prstGeom prst="rect">
            <a:avLst/>
          </a:prstGeom>
          <a:noFill/>
          <a:ln>
            <a:noFill/>
          </a:ln>
        </p:spPr>
      </p:pic>
      <p:pic>
        <p:nvPicPr>
          <p:cNvPr id="107" name="Google Shape;107;p18"/>
          <p:cNvPicPr preferRelativeResize="0"/>
          <p:nvPr/>
        </p:nvPicPr>
        <p:blipFill rotWithShape="1">
          <a:blip r:embed="rId5">
            <a:alphaModFix/>
          </a:blip>
          <a:srcRect b="0" l="219" r="209" t="0"/>
          <a:stretch/>
        </p:blipFill>
        <p:spPr>
          <a:xfrm>
            <a:off x="5561153" y="195653"/>
            <a:ext cx="3385375" cy="3399975"/>
          </a:xfrm>
          <a:prstGeom prst="rect">
            <a:avLst/>
          </a:prstGeom>
          <a:noFill/>
          <a:ln>
            <a:noFill/>
          </a:ln>
        </p:spPr>
      </p:pic>
      <p:sp>
        <p:nvSpPr>
          <p:cNvPr id="108" name="Google Shape;108;p18"/>
          <p:cNvSpPr/>
          <p:nvPr/>
        </p:nvSpPr>
        <p:spPr>
          <a:xfrm>
            <a:off x="1918100" y="330550"/>
            <a:ext cx="2927100" cy="2442900"/>
          </a:xfrm>
          <a:prstGeom prst="wedgeEllipseCallout">
            <a:avLst>
              <a:gd fmla="val -62650" name="adj1"/>
              <a:gd fmla="val 57708"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a:latin typeface="Century Gothic"/>
                <a:ea typeface="Century Gothic"/>
                <a:cs typeface="Century Gothic"/>
                <a:sym typeface="Century Gothic"/>
              </a:rPr>
              <a:t>This year, we chose to talk about the 12</a:t>
            </a:r>
            <a:r>
              <a:rPr baseline="30000" lang="fr-CA">
                <a:latin typeface="Century Gothic"/>
                <a:ea typeface="Century Gothic"/>
                <a:cs typeface="Century Gothic"/>
                <a:sym typeface="Century Gothic"/>
              </a:rPr>
              <a:t>th</a:t>
            </a:r>
            <a:r>
              <a:rPr lang="fr-CA">
                <a:latin typeface="Century Gothic"/>
                <a:ea typeface="Century Gothic"/>
                <a:cs typeface="Century Gothic"/>
                <a:sym typeface="Century Gothic"/>
              </a:rPr>
              <a:t> sustainable goal</a:t>
            </a:r>
            <a:r>
              <a:rPr lang="fr-CA">
                <a:latin typeface="Century Gothic"/>
                <a:ea typeface="Century Gothic"/>
                <a:cs typeface="Century Gothic"/>
                <a:sym typeface="Century Gothic"/>
              </a:rPr>
              <a:t>:</a:t>
            </a:r>
            <a:r>
              <a:rPr lang="fr-CA">
                <a:latin typeface="Century Gothic"/>
                <a:ea typeface="Century Gothic"/>
                <a:cs typeface="Century Gothic"/>
                <a:sym typeface="Century Gothic"/>
              </a:rPr>
              <a:t> </a:t>
            </a:r>
            <a:r>
              <a:rPr b="1" lang="fr-CA">
                <a:solidFill>
                  <a:srgbClr val="000000"/>
                </a:solidFill>
                <a:latin typeface="Century Gothic"/>
                <a:ea typeface="Century Gothic"/>
                <a:cs typeface="Century Gothic"/>
                <a:sym typeface="Century Gothic"/>
              </a:rPr>
              <a:t>Responsible </a:t>
            </a:r>
            <a:r>
              <a:rPr b="1" lang="fr-CA">
                <a:latin typeface="Century Gothic"/>
                <a:ea typeface="Century Gothic"/>
                <a:cs typeface="Century Gothic"/>
                <a:sym typeface="Century Gothic"/>
              </a:rPr>
              <a:t>C</a:t>
            </a:r>
            <a:r>
              <a:rPr b="1" lang="fr-CA">
                <a:solidFill>
                  <a:srgbClr val="000000"/>
                </a:solidFill>
                <a:latin typeface="Century Gothic"/>
                <a:ea typeface="Century Gothic"/>
                <a:cs typeface="Century Gothic"/>
                <a:sym typeface="Century Gothic"/>
              </a:rPr>
              <a:t>onsumption and </a:t>
            </a:r>
            <a:r>
              <a:rPr b="1" lang="fr-CA">
                <a:latin typeface="Century Gothic"/>
                <a:ea typeface="Century Gothic"/>
                <a:cs typeface="Century Gothic"/>
                <a:sym typeface="Century Gothic"/>
              </a:rPr>
              <a:t>P</a:t>
            </a:r>
            <a:r>
              <a:rPr b="1" lang="fr-CA">
                <a:solidFill>
                  <a:srgbClr val="000000"/>
                </a:solidFill>
                <a:latin typeface="Century Gothic"/>
                <a:ea typeface="Century Gothic"/>
                <a:cs typeface="Century Gothic"/>
                <a:sym typeface="Century Gothic"/>
              </a:rPr>
              <a:t>roduction. </a:t>
            </a:r>
            <a:endParaRPr b="1">
              <a:latin typeface="Century Gothic"/>
              <a:ea typeface="Century Gothic"/>
              <a:cs typeface="Century Gothic"/>
              <a:sym typeface="Century Gothic"/>
            </a:endParaRPr>
          </a:p>
        </p:txBody>
      </p:sp>
      <p:sp>
        <p:nvSpPr>
          <p:cNvPr id="109" name="Google Shape;109;p18"/>
          <p:cNvSpPr txBox="1"/>
          <p:nvPr>
            <p:ph idx="12" type="sldNum"/>
          </p:nvPr>
        </p:nvSpPr>
        <p:spPr>
          <a:xfrm>
            <a:off x="8393400" y="4820400"/>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blip>
          <a:stretch>
            <a:fillRect/>
          </a:stretch>
        </p:blipFill>
        <p:spPr>
          <a:xfrm>
            <a:off x="0" y="4532500"/>
            <a:ext cx="9143997" cy="611000"/>
          </a:xfrm>
          <a:prstGeom prst="rect">
            <a:avLst/>
          </a:prstGeom>
          <a:noFill/>
          <a:ln>
            <a:noFill/>
          </a:ln>
        </p:spPr>
      </p:pic>
      <p:pic>
        <p:nvPicPr>
          <p:cNvPr id="115" name="Google Shape;115;p19"/>
          <p:cNvPicPr preferRelativeResize="0"/>
          <p:nvPr/>
        </p:nvPicPr>
        <p:blipFill>
          <a:blip r:embed="rId4">
            <a:alphaModFix/>
          </a:blip>
          <a:stretch>
            <a:fillRect/>
          </a:stretch>
        </p:blipFill>
        <p:spPr>
          <a:xfrm>
            <a:off x="222950" y="18200"/>
            <a:ext cx="1605024" cy="1729152"/>
          </a:xfrm>
          <a:prstGeom prst="rect">
            <a:avLst/>
          </a:prstGeom>
          <a:noFill/>
          <a:ln>
            <a:noFill/>
          </a:ln>
        </p:spPr>
      </p:pic>
      <p:pic>
        <p:nvPicPr>
          <p:cNvPr id="116" name="Google Shape;116;p19"/>
          <p:cNvPicPr preferRelativeResize="0"/>
          <p:nvPr/>
        </p:nvPicPr>
        <p:blipFill>
          <a:blip r:embed="rId5">
            <a:alphaModFix/>
          </a:blip>
          <a:stretch>
            <a:fillRect/>
          </a:stretch>
        </p:blipFill>
        <p:spPr>
          <a:xfrm>
            <a:off x="509375" y="2132438"/>
            <a:ext cx="2031225" cy="2445612"/>
          </a:xfrm>
          <a:prstGeom prst="rect">
            <a:avLst/>
          </a:prstGeom>
          <a:noFill/>
          <a:ln>
            <a:noFill/>
          </a:ln>
        </p:spPr>
      </p:pic>
      <p:pic>
        <p:nvPicPr>
          <p:cNvPr id="117" name="Google Shape;117;p19"/>
          <p:cNvPicPr preferRelativeResize="0"/>
          <p:nvPr/>
        </p:nvPicPr>
        <p:blipFill>
          <a:blip r:embed="rId6">
            <a:alphaModFix/>
          </a:blip>
          <a:stretch>
            <a:fillRect/>
          </a:stretch>
        </p:blipFill>
        <p:spPr>
          <a:xfrm>
            <a:off x="3661726" y="2151275"/>
            <a:ext cx="1968600" cy="2387725"/>
          </a:xfrm>
          <a:prstGeom prst="rect">
            <a:avLst/>
          </a:prstGeom>
          <a:noFill/>
          <a:ln>
            <a:noFill/>
          </a:ln>
        </p:spPr>
      </p:pic>
      <p:pic>
        <p:nvPicPr>
          <p:cNvPr id="118" name="Google Shape;118;p19"/>
          <p:cNvPicPr preferRelativeResize="0"/>
          <p:nvPr/>
        </p:nvPicPr>
        <p:blipFill>
          <a:blip r:embed="rId7">
            <a:alphaModFix/>
          </a:blip>
          <a:stretch>
            <a:fillRect/>
          </a:stretch>
        </p:blipFill>
        <p:spPr>
          <a:xfrm>
            <a:off x="6764500" y="2144775"/>
            <a:ext cx="1948861" cy="2387725"/>
          </a:xfrm>
          <a:prstGeom prst="rect">
            <a:avLst/>
          </a:prstGeom>
          <a:noFill/>
          <a:ln>
            <a:noFill/>
          </a:ln>
        </p:spPr>
      </p:pic>
      <p:sp>
        <p:nvSpPr>
          <p:cNvPr id="119" name="Google Shape;119;p19"/>
          <p:cNvSpPr txBox="1"/>
          <p:nvPr/>
        </p:nvSpPr>
        <p:spPr>
          <a:xfrm>
            <a:off x="557300" y="1646675"/>
            <a:ext cx="1830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rgbClr val="000000"/>
                </a:solidFill>
                <a:latin typeface="Fira Sans"/>
                <a:ea typeface="Fira Sans"/>
                <a:cs typeface="Fira Sans"/>
                <a:sym typeface="Fira Sans"/>
              </a:rPr>
              <a:t>Reduce food waste by half</a:t>
            </a:r>
            <a:endParaRPr b="1" sz="1100">
              <a:solidFill>
                <a:srgbClr val="000000"/>
              </a:solidFill>
              <a:latin typeface="Century Gothic"/>
              <a:ea typeface="Century Gothic"/>
              <a:cs typeface="Century Gothic"/>
              <a:sym typeface="Century Gothic"/>
            </a:endParaRPr>
          </a:p>
        </p:txBody>
      </p:sp>
      <p:sp>
        <p:nvSpPr>
          <p:cNvPr id="120" name="Google Shape;120;p19"/>
          <p:cNvSpPr txBox="1"/>
          <p:nvPr/>
        </p:nvSpPr>
        <p:spPr>
          <a:xfrm>
            <a:off x="3278524" y="1572675"/>
            <a:ext cx="2754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b="1" lang="fr-CA" sz="1200">
                <a:solidFill>
                  <a:srgbClr val="000000"/>
                </a:solidFill>
                <a:latin typeface="Fira Sans"/>
                <a:ea typeface="Fira Sans"/>
                <a:cs typeface="Fira Sans"/>
                <a:sym typeface="Fira Sans"/>
              </a:rPr>
              <a:t>Reduce waste :</a:t>
            </a:r>
            <a:endParaRPr b="1" sz="1200">
              <a:solidFill>
                <a:srgbClr val="000000"/>
              </a:solidFill>
              <a:latin typeface="Fira Sans"/>
              <a:ea typeface="Fira Sans"/>
              <a:cs typeface="Fira Sans"/>
              <a:sym typeface="Fira Sans"/>
            </a:endParaRPr>
          </a:p>
          <a:p>
            <a:pPr indent="0" lvl="0" marL="0" rtl="0" algn="ctr">
              <a:spcBef>
                <a:spcPts val="0"/>
              </a:spcBef>
              <a:spcAft>
                <a:spcPts val="0"/>
              </a:spcAft>
              <a:buNone/>
            </a:pPr>
            <a:r>
              <a:rPr b="1" lang="fr-CA" sz="1200">
                <a:solidFill>
                  <a:srgbClr val="000000"/>
                </a:solidFill>
                <a:latin typeface="Fira Sans"/>
                <a:ea typeface="Fira Sans"/>
                <a:cs typeface="Fira Sans"/>
                <a:sym typeface="Fira Sans"/>
              </a:rPr>
              <a:t>reduce, recycle and reuse</a:t>
            </a:r>
            <a:endParaRPr b="1" sz="1100">
              <a:solidFill>
                <a:srgbClr val="000000"/>
              </a:solidFill>
              <a:latin typeface="Century Gothic"/>
              <a:ea typeface="Century Gothic"/>
              <a:cs typeface="Century Gothic"/>
              <a:sym typeface="Century Gothic"/>
            </a:endParaRPr>
          </a:p>
        </p:txBody>
      </p:sp>
      <p:sp>
        <p:nvSpPr>
          <p:cNvPr id="121" name="Google Shape;121;p19"/>
          <p:cNvSpPr txBox="1"/>
          <p:nvPr/>
        </p:nvSpPr>
        <p:spPr>
          <a:xfrm>
            <a:off x="6465650" y="1487925"/>
            <a:ext cx="2422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rgbClr val="000000"/>
                </a:solidFill>
                <a:latin typeface="Fira Sans"/>
                <a:ea typeface="Fira Sans"/>
                <a:cs typeface="Fira Sans"/>
                <a:sym typeface="Fira Sans"/>
              </a:rPr>
              <a:t>Raise awareness of sustainable development goals and lifestyle in harmony with nature</a:t>
            </a:r>
            <a:endParaRPr b="1" sz="1100">
              <a:solidFill>
                <a:srgbClr val="000000"/>
              </a:solidFill>
              <a:latin typeface="Century Gothic"/>
              <a:ea typeface="Century Gothic"/>
              <a:cs typeface="Century Gothic"/>
              <a:sym typeface="Century Gothic"/>
            </a:endParaRPr>
          </a:p>
        </p:txBody>
      </p:sp>
      <p:sp>
        <p:nvSpPr>
          <p:cNvPr id="122" name="Google Shape;122;p19"/>
          <p:cNvSpPr/>
          <p:nvPr/>
        </p:nvSpPr>
        <p:spPr>
          <a:xfrm>
            <a:off x="2562725" y="273825"/>
            <a:ext cx="4486800" cy="1184100"/>
          </a:xfrm>
          <a:prstGeom prst="wedgeEllipseCallout">
            <a:avLst>
              <a:gd fmla="val -55665" name="adj1"/>
              <a:gd fmla="val 2065"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a:solidFill>
                  <a:srgbClr val="000000"/>
                </a:solidFill>
                <a:latin typeface="Century Gothic"/>
                <a:ea typeface="Century Gothic"/>
                <a:cs typeface="Century Gothic"/>
                <a:sym typeface="Century Gothic"/>
              </a:rPr>
              <a:t>Observe these logos and think about what we can do to </a:t>
            </a:r>
            <a:r>
              <a:rPr lang="fr-CA">
                <a:latin typeface="Century Gothic"/>
                <a:ea typeface="Century Gothic"/>
                <a:cs typeface="Century Gothic"/>
                <a:sym typeface="Century Gothic"/>
              </a:rPr>
              <a:t>have</a:t>
            </a:r>
            <a:r>
              <a:rPr lang="fr-CA">
                <a:solidFill>
                  <a:srgbClr val="000000"/>
                </a:solidFill>
                <a:latin typeface="Century Gothic"/>
                <a:ea typeface="Century Gothic"/>
                <a:cs typeface="Century Gothic"/>
                <a:sym typeface="Century Gothic"/>
              </a:rPr>
              <a:t> </a:t>
            </a:r>
            <a:r>
              <a:rPr lang="fr-CA">
                <a:latin typeface="Century Gothic"/>
                <a:ea typeface="Century Gothic"/>
                <a:cs typeface="Century Gothic"/>
                <a:sym typeface="Century Gothic"/>
              </a:rPr>
              <a:t>sustainable</a:t>
            </a:r>
            <a:r>
              <a:rPr lang="fr-CA">
                <a:solidFill>
                  <a:srgbClr val="000000"/>
                </a:solidFill>
                <a:latin typeface="Century Gothic"/>
                <a:ea typeface="Century Gothic"/>
                <a:cs typeface="Century Gothic"/>
                <a:sym typeface="Century Gothic"/>
              </a:rPr>
              <a:t> consumption and production. </a:t>
            </a:r>
            <a:endParaRPr>
              <a:solidFill>
                <a:srgbClr val="000000"/>
              </a:solidFill>
              <a:latin typeface="Century Gothic"/>
              <a:ea typeface="Century Gothic"/>
              <a:cs typeface="Century Gothic"/>
              <a:sym typeface="Century Gothic"/>
            </a:endParaRPr>
          </a:p>
        </p:txBody>
      </p:sp>
      <p:sp>
        <p:nvSpPr>
          <p:cNvPr id="123" name="Google Shape;123;p19"/>
          <p:cNvSpPr/>
          <p:nvPr/>
        </p:nvSpPr>
        <p:spPr>
          <a:xfrm>
            <a:off x="7538675" y="460600"/>
            <a:ext cx="1174800" cy="8445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a:t>Ideas?</a:t>
            </a:r>
            <a:endParaRPr/>
          </a:p>
        </p:txBody>
      </p:sp>
      <p:sp>
        <p:nvSpPr>
          <p:cNvPr id="124" name="Google Shape;124;p19"/>
          <p:cNvSpPr txBox="1"/>
          <p:nvPr>
            <p:ph idx="12" type="sldNum"/>
          </p:nvPr>
        </p:nvSpPr>
        <p:spPr>
          <a:xfrm>
            <a:off x="8425700" y="4820400"/>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0" y="4532500"/>
            <a:ext cx="9143997" cy="611000"/>
          </a:xfrm>
          <a:prstGeom prst="rect">
            <a:avLst/>
          </a:prstGeom>
          <a:noFill/>
          <a:ln>
            <a:noFill/>
          </a:ln>
        </p:spPr>
      </p:pic>
      <p:pic>
        <p:nvPicPr>
          <p:cNvPr id="130" name="Google Shape;130;p20"/>
          <p:cNvPicPr preferRelativeResize="0"/>
          <p:nvPr/>
        </p:nvPicPr>
        <p:blipFill>
          <a:blip r:embed="rId4">
            <a:alphaModFix/>
          </a:blip>
          <a:stretch>
            <a:fillRect/>
          </a:stretch>
        </p:blipFill>
        <p:spPr>
          <a:xfrm>
            <a:off x="3708827" y="2195350"/>
            <a:ext cx="2159725" cy="1527025"/>
          </a:xfrm>
          <a:prstGeom prst="rect">
            <a:avLst/>
          </a:prstGeom>
          <a:noFill/>
          <a:ln>
            <a:noFill/>
          </a:ln>
        </p:spPr>
      </p:pic>
      <p:sp>
        <p:nvSpPr>
          <p:cNvPr id="131" name="Google Shape;131;p20"/>
          <p:cNvSpPr/>
          <p:nvPr/>
        </p:nvSpPr>
        <p:spPr>
          <a:xfrm>
            <a:off x="2619850" y="273825"/>
            <a:ext cx="5247300" cy="1184100"/>
          </a:xfrm>
          <a:prstGeom prst="wedgeEllipseCallout">
            <a:avLst>
              <a:gd fmla="val -55665" name="adj1"/>
              <a:gd fmla="val 2065"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CA">
                <a:solidFill>
                  <a:schemeClr val="accent1"/>
                </a:solidFill>
                <a:latin typeface="Century Gothic"/>
                <a:ea typeface="Century Gothic"/>
                <a:cs typeface="Century Gothic"/>
                <a:sym typeface="Century Gothic"/>
              </a:rPr>
              <a:t>Note!</a:t>
            </a:r>
            <a:endParaRPr b="1">
              <a:solidFill>
                <a:schemeClr val="accen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fr-CA">
                <a:solidFill>
                  <a:schemeClr val="dk1"/>
                </a:solidFill>
                <a:latin typeface="Century Gothic"/>
                <a:ea typeface="Century Gothic"/>
                <a:cs typeface="Century Gothic"/>
                <a:sym typeface="Century Gothic"/>
              </a:rPr>
              <a:t>To </a:t>
            </a:r>
            <a:r>
              <a:rPr lang="fr-CA">
                <a:solidFill>
                  <a:schemeClr val="dk1"/>
                </a:solidFill>
                <a:latin typeface="Century Gothic"/>
                <a:ea typeface="Century Gothic"/>
                <a:cs typeface="Century Gothic"/>
                <a:sym typeface="Century Gothic"/>
              </a:rPr>
              <a:t>create this project with ScratchJr, you will need to follow certain criteria…</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a:solidFill>
                <a:schemeClr val="accent1"/>
              </a:solidFill>
              <a:latin typeface="Century Gothic"/>
              <a:ea typeface="Century Gothic"/>
              <a:cs typeface="Century Gothic"/>
              <a:sym typeface="Century Gothic"/>
            </a:endParaRPr>
          </a:p>
        </p:txBody>
      </p:sp>
      <p:pic>
        <p:nvPicPr>
          <p:cNvPr id="132" name="Google Shape;132;p20"/>
          <p:cNvPicPr preferRelativeResize="0"/>
          <p:nvPr/>
        </p:nvPicPr>
        <p:blipFill>
          <a:blip r:embed="rId5">
            <a:alphaModFix/>
          </a:blip>
          <a:stretch>
            <a:fillRect/>
          </a:stretch>
        </p:blipFill>
        <p:spPr>
          <a:xfrm>
            <a:off x="222950" y="18200"/>
            <a:ext cx="1605024" cy="1729152"/>
          </a:xfrm>
          <a:prstGeom prst="rect">
            <a:avLst/>
          </a:prstGeom>
          <a:noFill/>
          <a:ln>
            <a:noFill/>
          </a:ln>
        </p:spPr>
      </p:pic>
      <p:sp>
        <p:nvSpPr>
          <p:cNvPr id="133" name="Google Shape;133;p20"/>
          <p:cNvSpPr txBox="1"/>
          <p:nvPr>
            <p:ph idx="12" type="sldNum"/>
          </p:nvPr>
        </p:nvSpPr>
        <p:spPr>
          <a:xfrm>
            <a:off x="8393400" y="4820400"/>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p:nvPr/>
        </p:nvSpPr>
        <p:spPr>
          <a:xfrm>
            <a:off x="89250" y="145100"/>
            <a:ext cx="8088900" cy="718500"/>
          </a:xfrm>
          <a:prstGeom prst="wedgeEllipseCallout">
            <a:avLst>
              <a:gd fmla="val -44889" name="adj1"/>
              <a:gd fmla="val -65564"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CA">
                <a:latin typeface="Century Gothic"/>
                <a:ea typeface="Century Gothic"/>
                <a:cs typeface="Century Gothic"/>
                <a:sym typeface="Century Gothic"/>
              </a:rPr>
              <a:t>Take on the challenge!</a:t>
            </a:r>
            <a:endParaRPr>
              <a:latin typeface="Century Gothic"/>
              <a:ea typeface="Century Gothic"/>
              <a:cs typeface="Century Gothic"/>
              <a:sym typeface="Century Gothic"/>
            </a:endParaRPr>
          </a:p>
        </p:txBody>
      </p:sp>
      <p:pic>
        <p:nvPicPr>
          <p:cNvPr id="139" name="Google Shape;139;p21"/>
          <p:cNvPicPr preferRelativeResize="0"/>
          <p:nvPr/>
        </p:nvPicPr>
        <p:blipFill>
          <a:blip r:embed="rId3">
            <a:alphaModFix/>
          </a:blip>
          <a:stretch>
            <a:fillRect/>
          </a:stretch>
        </p:blipFill>
        <p:spPr>
          <a:xfrm>
            <a:off x="0" y="4532500"/>
            <a:ext cx="9143997" cy="611000"/>
          </a:xfrm>
          <a:prstGeom prst="rect">
            <a:avLst/>
          </a:prstGeom>
          <a:noFill/>
          <a:ln>
            <a:noFill/>
          </a:ln>
        </p:spPr>
      </p:pic>
      <p:sp>
        <p:nvSpPr>
          <p:cNvPr id="140" name="Google Shape;140;p21"/>
          <p:cNvSpPr/>
          <p:nvPr/>
        </p:nvSpPr>
        <p:spPr>
          <a:xfrm>
            <a:off x="481147" y="1151825"/>
            <a:ext cx="337630" cy="474618"/>
          </a:xfrm>
          <a:prstGeom prst="rect">
            <a:avLst/>
          </a:prstGeom>
        </p:spPr>
        <p:txBody>
          <a:bodyPr>
            <a:prstTxWarp prst="textPlain"/>
          </a:bodyPr>
          <a:lstStyle/>
          <a:p>
            <a:pPr lvl="0" algn="ctr"/>
            <a:r>
              <a:rPr b="1" i="0">
                <a:ln>
                  <a:noFill/>
                </a:ln>
                <a:solidFill>
                  <a:schemeClr val="accent1"/>
                </a:solidFill>
                <a:latin typeface="Fira Mono"/>
              </a:rPr>
              <a:t>1</a:t>
            </a:r>
          </a:p>
        </p:txBody>
      </p:sp>
      <p:sp>
        <p:nvSpPr>
          <p:cNvPr id="141" name="Google Shape;141;p21"/>
          <p:cNvSpPr/>
          <p:nvPr/>
        </p:nvSpPr>
        <p:spPr>
          <a:xfrm>
            <a:off x="4782259" y="1151825"/>
            <a:ext cx="336260" cy="486946"/>
          </a:xfrm>
          <a:prstGeom prst="rect">
            <a:avLst/>
          </a:prstGeom>
        </p:spPr>
        <p:txBody>
          <a:bodyPr>
            <a:prstTxWarp prst="textPlain"/>
          </a:bodyPr>
          <a:lstStyle/>
          <a:p>
            <a:pPr lvl="0" algn="ctr"/>
            <a:r>
              <a:rPr b="1" i="0">
                <a:ln>
                  <a:noFill/>
                </a:ln>
                <a:solidFill>
                  <a:schemeClr val="accent1"/>
                </a:solidFill>
                <a:latin typeface="Fira Mono"/>
              </a:rPr>
              <a:t>2</a:t>
            </a:r>
          </a:p>
        </p:txBody>
      </p:sp>
      <p:sp>
        <p:nvSpPr>
          <p:cNvPr id="142" name="Google Shape;142;p21"/>
          <p:cNvSpPr/>
          <p:nvPr/>
        </p:nvSpPr>
        <p:spPr>
          <a:xfrm>
            <a:off x="410947" y="2901213"/>
            <a:ext cx="350642" cy="498589"/>
          </a:xfrm>
          <a:prstGeom prst="rect">
            <a:avLst/>
          </a:prstGeom>
        </p:spPr>
        <p:txBody>
          <a:bodyPr>
            <a:prstTxWarp prst="textPlain"/>
          </a:bodyPr>
          <a:lstStyle/>
          <a:p>
            <a:pPr lvl="0" algn="ctr"/>
            <a:r>
              <a:rPr b="1" i="0">
                <a:ln>
                  <a:noFill/>
                </a:ln>
                <a:solidFill>
                  <a:schemeClr val="accent1"/>
                </a:solidFill>
                <a:latin typeface="Fira Mono"/>
              </a:rPr>
              <a:t>3</a:t>
            </a:r>
          </a:p>
        </p:txBody>
      </p:sp>
      <p:sp>
        <p:nvSpPr>
          <p:cNvPr id="143" name="Google Shape;143;p21"/>
          <p:cNvSpPr/>
          <p:nvPr/>
        </p:nvSpPr>
        <p:spPr>
          <a:xfrm>
            <a:off x="4775084" y="2906350"/>
            <a:ext cx="347903" cy="486946"/>
          </a:xfrm>
          <a:prstGeom prst="rect">
            <a:avLst/>
          </a:prstGeom>
        </p:spPr>
        <p:txBody>
          <a:bodyPr>
            <a:prstTxWarp prst="textPlain"/>
          </a:bodyPr>
          <a:lstStyle/>
          <a:p>
            <a:pPr lvl="0" algn="ctr"/>
            <a:r>
              <a:rPr b="1" i="0">
                <a:ln>
                  <a:noFill/>
                </a:ln>
                <a:solidFill>
                  <a:schemeClr val="accent1"/>
                </a:solidFill>
                <a:latin typeface="Fira Mono"/>
              </a:rPr>
              <a:t>4</a:t>
            </a:r>
          </a:p>
        </p:txBody>
      </p:sp>
      <p:sp>
        <p:nvSpPr>
          <p:cNvPr id="144" name="Google Shape;144;p21"/>
          <p:cNvSpPr txBox="1"/>
          <p:nvPr/>
        </p:nvSpPr>
        <p:spPr>
          <a:xfrm>
            <a:off x="661963" y="2016013"/>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accent1"/>
                </a:solidFill>
                <a:latin typeface="Century Gothic"/>
                <a:ea typeface="Century Gothic"/>
                <a:cs typeface="Century Gothic"/>
                <a:sym typeface="Century Gothic"/>
              </a:rPr>
              <a:t>Illustrate an action.</a:t>
            </a:r>
            <a:endParaRPr b="1" sz="1200">
              <a:solidFill>
                <a:schemeClr val="accent1"/>
              </a:solidFill>
              <a:latin typeface="Century Gothic"/>
              <a:ea typeface="Century Gothic"/>
              <a:cs typeface="Century Gothic"/>
              <a:sym typeface="Century Gothic"/>
            </a:endParaRPr>
          </a:p>
        </p:txBody>
      </p:sp>
      <p:sp>
        <p:nvSpPr>
          <p:cNvPr id="145" name="Google Shape;145;p21"/>
          <p:cNvSpPr txBox="1"/>
          <p:nvPr/>
        </p:nvSpPr>
        <p:spPr>
          <a:xfrm>
            <a:off x="503000" y="3923750"/>
            <a:ext cx="3287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accent1"/>
                </a:solidFill>
                <a:latin typeface="Century Gothic"/>
                <a:ea typeface="Century Gothic"/>
                <a:cs typeface="Century Gothic"/>
                <a:sym typeface="Century Gothic"/>
              </a:rPr>
              <a:t>Modify your background or your character. </a:t>
            </a:r>
            <a:endParaRPr b="1" sz="1200">
              <a:solidFill>
                <a:schemeClr val="accent1"/>
              </a:solidFill>
              <a:latin typeface="Century Gothic"/>
              <a:ea typeface="Century Gothic"/>
              <a:cs typeface="Century Gothic"/>
              <a:sym typeface="Century Gothic"/>
            </a:endParaRPr>
          </a:p>
        </p:txBody>
      </p:sp>
      <p:sp>
        <p:nvSpPr>
          <p:cNvPr id="146" name="Google Shape;146;p21"/>
          <p:cNvSpPr txBox="1"/>
          <p:nvPr/>
        </p:nvSpPr>
        <p:spPr>
          <a:xfrm>
            <a:off x="5407900" y="1971225"/>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accent1"/>
                </a:solidFill>
                <a:latin typeface="Century Gothic"/>
                <a:ea typeface="Century Gothic"/>
                <a:cs typeface="Century Gothic"/>
                <a:sym typeface="Century Gothic"/>
              </a:rPr>
              <a:t>Choose or create a background and a character.  </a:t>
            </a:r>
            <a:endParaRPr b="1" sz="1200">
              <a:solidFill>
                <a:schemeClr val="accent1"/>
              </a:solidFill>
              <a:latin typeface="Century Gothic"/>
              <a:ea typeface="Century Gothic"/>
              <a:cs typeface="Century Gothic"/>
              <a:sym typeface="Century Gothic"/>
            </a:endParaRPr>
          </a:p>
        </p:txBody>
      </p:sp>
      <p:sp>
        <p:nvSpPr>
          <p:cNvPr id="147" name="Google Shape;147;p21"/>
          <p:cNvSpPr txBox="1"/>
          <p:nvPr/>
        </p:nvSpPr>
        <p:spPr>
          <a:xfrm>
            <a:off x="5257775" y="3923750"/>
            <a:ext cx="3287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solidFill>
                  <a:schemeClr val="accent1"/>
                </a:solidFill>
                <a:latin typeface="Century Gothic"/>
                <a:ea typeface="Century Gothic"/>
                <a:cs typeface="Century Gothic"/>
                <a:sym typeface="Century Gothic"/>
              </a:rPr>
              <a:t>Write a title (optional in preschool).</a:t>
            </a:r>
            <a:endParaRPr b="1" sz="1200">
              <a:solidFill>
                <a:schemeClr val="accent1"/>
              </a:solidFill>
              <a:latin typeface="Century Gothic"/>
              <a:ea typeface="Century Gothic"/>
              <a:cs typeface="Century Gothic"/>
              <a:sym typeface="Century Gothic"/>
            </a:endParaRPr>
          </a:p>
        </p:txBody>
      </p:sp>
      <p:pic>
        <p:nvPicPr>
          <p:cNvPr id="148" name="Google Shape;148;p21"/>
          <p:cNvPicPr preferRelativeResize="0"/>
          <p:nvPr/>
        </p:nvPicPr>
        <p:blipFill>
          <a:blip r:embed="rId4">
            <a:alphaModFix/>
          </a:blip>
          <a:stretch>
            <a:fillRect/>
          </a:stretch>
        </p:blipFill>
        <p:spPr>
          <a:xfrm>
            <a:off x="5479810" y="886025"/>
            <a:ext cx="1042575" cy="853609"/>
          </a:xfrm>
          <a:prstGeom prst="rect">
            <a:avLst/>
          </a:prstGeom>
          <a:noFill/>
          <a:ln cap="flat" cmpd="sng" w="9525">
            <a:solidFill>
              <a:schemeClr val="dk2"/>
            </a:solidFill>
            <a:prstDash val="solid"/>
            <a:round/>
            <a:headEnd len="sm" w="sm" type="none"/>
            <a:tailEnd len="sm" w="sm" type="none"/>
          </a:ln>
        </p:spPr>
      </p:pic>
      <p:sp>
        <p:nvSpPr>
          <p:cNvPr id="149" name="Google Shape;149;p21"/>
          <p:cNvSpPr/>
          <p:nvPr/>
        </p:nvSpPr>
        <p:spPr>
          <a:xfrm>
            <a:off x="6598572" y="1150850"/>
            <a:ext cx="323933" cy="323946"/>
          </a:xfrm>
          <a:prstGeom prst="rect">
            <a:avLst/>
          </a:prstGeom>
        </p:spPr>
        <p:txBody>
          <a:bodyPr>
            <a:prstTxWarp prst="textPlain"/>
          </a:bodyPr>
          <a:lstStyle/>
          <a:p>
            <a:pPr lvl="0" algn="ctr"/>
            <a:r>
              <a:rPr b="0" i="0">
                <a:ln>
                  <a:noFill/>
                </a:ln>
                <a:solidFill>
                  <a:schemeClr val="accent1"/>
                </a:solidFill>
                <a:latin typeface="Arial"/>
              </a:rPr>
              <a:t>+</a:t>
            </a:r>
          </a:p>
        </p:txBody>
      </p:sp>
      <p:pic>
        <p:nvPicPr>
          <p:cNvPr id="150" name="Google Shape;150;p21"/>
          <p:cNvPicPr preferRelativeResize="0"/>
          <p:nvPr/>
        </p:nvPicPr>
        <p:blipFill>
          <a:blip r:embed="rId5">
            <a:alphaModFix/>
          </a:blip>
          <a:stretch>
            <a:fillRect/>
          </a:stretch>
        </p:blipFill>
        <p:spPr>
          <a:xfrm>
            <a:off x="1640672" y="2772925"/>
            <a:ext cx="1012047" cy="1019225"/>
          </a:xfrm>
          <a:prstGeom prst="rect">
            <a:avLst/>
          </a:prstGeom>
          <a:noFill/>
          <a:ln cap="flat" cmpd="sng" w="9525">
            <a:solidFill>
              <a:schemeClr val="dk2"/>
            </a:solidFill>
            <a:prstDash val="solid"/>
            <a:round/>
            <a:headEnd len="sm" w="sm" type="none"/>
            <a:tailEnd len="sm" w="sm" type="none"/>
          </a:ln>
        </p:spPr>
      </p:pic>
      <p:grpSp>
        <p:nvGrpSpPr>
          <p:cNvPr id="151" name="Google Shape;151;p21"/>
          <p:cNvGrpSpPr/>
          <p:nvPr/>
        </p:nvGrpSpPr>
        <p:grpSpPr>
          <a:xfrm>
            <a:off x="7037550" y="1007323"/>
            <a:ext cx="1370349" cy="927614"/>
            <a:chOff x="2573875" y="2929198"/>
            <a:chExt cx="1370349" cy="927614"/>
          </a:xfrm>
        </p:grpSpPr>
        <p:pic>
          <p:nvPicPr>
            <p:cNvPr id="152" name="Google Shape;152;p21"/>
            <p:cNvPicPr preferRelativeResize="0"/>
            <p:nvPr/>
          </p:nvPicPr>
          <p:blipFill>
            <a:blip r:embed="rId6">
              <a:alphaModFix/>
            </a:blip>
            <a:stretch>
              <a:fillRect/>
            </a:stretch>
          </p:blipFill>
          <p:spPr>
            <a:xfrm>
              <a:off x="2573875" y="2929198"/>
              <a:ext cx="1370338" cy="611000"/>
            </a:xfrm>
            <a:prstGeom prst="rect">
              <a:avLst/>
            </a:prstGeom>
            <a:noFill/>
            <a:ln cap="flat" cmpd="sng" w="9525">
              <a:solidFill>
                <a:schemeClr val="dk2"/>
              </a:solidFill>
              <a:prstDash val="solid"/>
              <a:round/>
              <a:headEnd len="sm" w="sm" type="none"/>
              <a:tailEnd len="sm" w="sm" type="none"/>
            </a:ln>
          </p:spPr>
        </p:pic>
        <p:pic>
          <p:nvPicPr>
            <p:cNvPr id="153" name="Google Shape;153;p21"/>
            <p:cNvPicPr preferRelativeResize="0"/>
            <p:nvPr/>
          </p:nvPicPr>
          <p:blipFill>
            <a:blip r:embed="rId7">
              <a:alphaModFix/>
            </a:blip>
            <a:stretch>
              <a:fillRect/>
            </a:stretch>
          </p:blipFill>
          <p:spPr>
            <a:xfrm>
              <a:off x="3476579" y="3138313"/>
              <a:ext cx="467644" cy="718500"/>
            </a:xfrm>
            <a:prstGeom prst="rect">
              <a:avLst/>
            </a:prstGeom>
            <a:noFill/>
            <a:ln>
              <a:noFill/>
            </a:ln>
          </p:spPr>
        </p:pic>
      </p:grpSp>
      <p:pic>
        <p:nvPicPr>
          <p:cNvPr id="154" name="Google Shape;154;p21"/>
          <p:cNvPicPr preferRelativeResize="0"/>
          <p:nvPr/>
        </p:nvPicPr>
        <p:blipFill>
          <a:blip r:embed="rId8">
            <a:alphaModFix/>
          </a:blip>
          <a:stretch>
            <a:fillRect/>
          </a:stretch>
        </p:blipFill>
        <p:spPr>
          <a:xfrm>
            <a:off x="5692388" y="2744623"/>
            <a:ext cx="2431025" cy="1019224"/>
          </a:xfrm>
          <a:prstGeom prst="rect">
            <a:avLst/>
          </a:prstGeom>
          <a:noFill/>
          <a:ln cap="flat" cmpd="sng" w="9525">
            <a:solidFill>
              <a:schemeClr val="dk2"/>
            </a:solidFill>
            <a:prstDash val="solid"/>
            <a:round/>
            <a:headEnd len="sm" w="sm" type="none"/>
            <a:tailEnd len="sm" w="sm" type="none"/>
          </a:ln>
        </p:spPr>
      </p:pic>
      <p:pic>
        <p:nvPicPr>
          <p:cNvPr id="155" name="Google Shape;155;p21"/>
          <p:cNvPicPr preferRelativeResize="0"/>
          <p:nvPr/>
        </p:nvPicPr>
        <p:blipFill rotWithShape="1">
          <a:blip r:embed="rId9">
            <a:alphaModFix/>
          </a:blip>
          <a:srcRect b="4881" l="0" r="0" t="4890"/>
          <a:stretch/>
        </p:blipFill>
        <p:spPr>
          <a:xfrm>
            <a:off x="1523100" y="1013350"/>
            <a:ext cx="1129625" cy="1019225"/>
          </a:xfrm>
          <a:prstGeom prst="rect">
            <a:avLst/>
          </a:prstGeom>
          <a:noFill/>
          <a:ln>
            <a:noFill/>
          </a:ln>
        </p:spPr>
      </p:pic>
      <p:sp>
        <p:nvSpPr>
          <p:cNvPr id="156" name="Google Shape;156;p21"/>
          <p:cNvSpPr txBox="1"/>
          <p:nvPr>
            <p:ph idx="12" type="sldNum"/>
          </p:nvPr>
        </p:nvSpPr>
        <p:spPr>
          <a:xfrm>
            <a:off x="8393400" y="4820400"/>
            <a:ext cx="548700" cy="32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fr-CA" sz="1600">
                <a:solidFill>
                  <a:schemeClr val="lt1"/>
                </a:solidFill>
                <a:latin typeface="Fira Sans"/>
                <a:ea typeface="Fira Sans"/>
                <a:cs typeface="Fira Sans"/>
                <a:sym typeface="Fira Sans"/>
              </a:rPr>
              <a:t>‹#›</a:t>
            </a:fld>
            <a:endParaRPr b="1" sz="1600">
              <a:solidFill>
                <a:schemeClr val="lt1"/>
              </a:solidFill>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