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72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public.com.tw/exam-civilservice/kp-subject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public.com.tw/news/202411211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c.moex.gov.tw/main/content/wHandMenuFile.ashx?file_id=4766" TargetMode="External"/><Relationship Id="rId3" Type="http://schemas.openxmlformats.org/officeDocument/2006/relationships/hyperlink" Target="https://www.public.com.tw/exam-civilservice/elementary-subject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15e1caf4bc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15e1caf4b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https://docs.google.com/presentation/d/1uft7yIg-aTbmPHoRTihpK_2an6oNKjhuN8-togjvaIY/edit?usp=sharing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National Exam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Library Science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Info Retrieval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Cataloging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Exam Prep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Civil Service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Test Dates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Exam Subjects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Library Management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Past Papers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Essay Questions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Three-Part Essay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AI Study Group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Tamkang U.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Gov. Job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Salary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這篇投影片開始先簡述了公職考試的準備方向，包含時間規劃與考試科目。接著，我詳細說明了圖書館員相關的各項考試，從五等的初等考試、四等的普通考試，到三等的高等考試，以及其他如地方特考、身心障礙特考等。我特別整理了各類考試的報名時間、考試科目與薪資待遇，讓大家對公職考試有初步的了解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接著，我深入探討了各項考試的命題大綱。圖書資訊管理專業的相關考試大致上分成了「圖書館學」、「技術服務」、「資訊檢索」與「圖書館管理」這四個類別。不同等級的考試應考的考科都略有不同，但要學習的知識大致上都是由淺入深。我將各科目的重點內容做了整理，並提供相關的官方連結，方便大家查詢更詳細的資訊。有志於成為圖書館員的同學們，可以藉此檢視自己是否掌握了命題大綱的範圍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在考古題的部分，我介紹了如何查詢歷屆試題，並強調申論題的準備方式。我提到，申論題的重點在於理解出題者的意圖，並根據命題大綱、參考來源來擬定答案。我還分享了如何利用「樂詞網」等資源，以及學術期刊來掌握最新資訊。最後，我介紹了申論題的三段論法，幫助大家在有限的時間內，寫出有條理、有重點的答案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國家考試雖然有提供考古題，也有選擇題的參考答案，但並不會提供申論題的擬答。面對申論題的問題以及一張白紙，我們到底要怎麽回答呢？那就是第二部分「AI備考篇」要做的事情了。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31933fd3f62_0_11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31933fd3f62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考試科目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https://www.public.com.tw/exam-civilservice/kp-subject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1933fd3f62_0_13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31933fd3f62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考試科目</a:t>
            </a:r>
            <a:br>
              <a:rPr lang="zh-TW"/>
            </a:br>
            <a:r>
              <a:rPr lang="zh-TW" u="sng">
                <a:solidFill>
                  <a:schemeClr val="hlink"/>
                </a:solidFill>
                <a:hlinkClick r:id="rId2"/>
              </a:rPr>
              <a:t>https://www.public.com.tw/exam-civilservice/kp-subject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1933fd3f62_0_15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31933fd3f62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https://www.public.com.tw/news/202411211</a:t>
            </a:r>
            <a:r>
              <a:rPr lang="zh-TW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https://byone.tkb.com.tw/newExam/inside?str=CA78ED20E62899794292E00C00EC5C12#%E4%B8%89%E7%AD%89%E7%BC%BA%E9%A1%8D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31933fd3f62_0_16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31933fd3f62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1933fd3f62_0_17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31933fd3f62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31933fd3f62_0_19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31933fd3f62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31933fd3f62_0_20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31933fd3f62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31933fd3f62_0_21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31933fd3f62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31933fd3f62_0_21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31933fd3f62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1933fd3f62_0_22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31933fd3f62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287bb62219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287bb6221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31933fd3f62_0_24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31933fd3f62_0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31933fd3f62_0_24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31933fd3f62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31933fd3f62_0_26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31933fd3f62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1933fd3f62_0_27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31933fd3f62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1933fd3f62_0_28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31933fd3f62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31933fd3f62_0_30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31933fd3f62_0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31933fd3f62_0_31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31933fd3f62_0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31933fd3f62_0_32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31933fd3f62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31933fd3f62_0_33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31933fd3f62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31933fd3f62_0_35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31933fd3f62_0_3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1933fd3f62_0_3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31933fd3f62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31933fd3f62_0_36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31933fd3f62_0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1933fd3f62_0_38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31933fd3f62_0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31933fd3f62_0_39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31933fd3f62_0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31933fd3f62_0_41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31933fd3f62_0_4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31933fd3f62_0_42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31933fd3f62_0_4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31933fd3f62_0_44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31933fd3f62_0_4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31933fd3f62_0_45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31933fd3f62_0_4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31933fd3f62_0_46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31933fd3f62_0_4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31933fd3f62_0_48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31933fd3f62_0_4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31933fd3f62_0_49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31933fd3f62_0_4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1933fd3f62_0_93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1933fd3f62_0_9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31933fd3f62_0_51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31933fd3f62_0_5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31933fd3f62_0_53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31933fd3f62_0_5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31933fd3f62_0_55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5" name="Google Shape;855;g31933fd3f62_0_5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31933fd3f62_0_57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31933fd3f62_0_5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31933fd3f62_0_56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" name="Google Shape;875;g31933fd3f62_0_5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31933fd3f62_0_58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31933fd3f62_0_5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31933fd3f62_0_59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31933fd3f62_0_5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31933fd3f62_0_60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31933fd3f62_0_6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3287bb62219_1_1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0" name="Google Shape;910;g3287bb62219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3287bb62219_1_34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3287bb62219_1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1933fd3f62_0_4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1933fd3f62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館員國考篇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國家考試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時間與考試科目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五等：初等考(初考)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四等：普通考試(普考)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	三等：高等考試(高考)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		其他特考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命題大綱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圖書館學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技術服務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資訊檢索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	圖書館管理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考古題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查詢考古題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考古題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擬定答案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	申論題\n三段論法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1933fd3f62_0_5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31933fd3f62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1933fd3f62_0_6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1933fd3f62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1933fd3f62_0_8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31933fd3f62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1933fd3f62_0_9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31933fd3f62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科目</a:t>
            </a:r>
            <a:br>
              <a:rPr lang="zh-TW"/>
            </a:br>
            <a:r>
              <a:rPr lang="zh-TW" u="sng">
                <a:solidFill>
                  <a:schemeClr val="hlink"/>
                </a:solidFill>
                <a:hlinkClick r:id="rId2"/>
              </a:rPr>
              <a:t>https://wwwc.moex.gov.tw/main/content/wHandMenuFile.ashx?file_id=4766</a:t>
            </a:r>
            <a:r>
              <a:rPr lang="zh-TW"/>
              <a:t> </a:t>
            </a:r>
            <a:br>
              <a:rPr lang="zh-TW"/>
            </a:br>
            <a:r>
              <a:rPr lang="zh-TW" u="sng">
                <a:solidFill>
                  <a:schemeClr val="hlink"/>
                </a:solidFill>
                <a:hlinkClick r:id="rId3"/>
              </a:rPr>
              <a:t>https://www.public.com.tw/exam-civilservice/elementary-subject</a:t>
            </a:r>
            <a:r>
              <a:rPr lang="zh-TW"/>
              <a:t>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wd.pulipuli.info/aHR0cHM6Ly9zY3JpcHQuZ29vZ2xlLmNvbS9tYWNyb3Mvcy9BS2Z5Y2J5TnYwWVVJeFRBOGY2eXRkTER1cjRya2VVNDZxbzR5MEF3c2xSYUlLWXdaZmJCQ3U1My1JREMzZGFZQXNieTk3NEQvZXhlYw==/" TargetMode="Externa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結束 空白">
  <p:cSld name="TITLE_2_1_1">
    <p:bg>
      <p:bgPr>
        <a:solidFill>
          <a:srgbClr val="FFFF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2 雙欄標題ht">
  <p:cSld name="TITLE_AND_BODY_1_3_1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1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1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1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1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47" name="Google Shape;147;p11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148" name="Google Shape;148;p11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1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1" name="Google Shape;151;p11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52" name="Google Shape;152;p11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53" name="Google Shape;153;p11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" name="Google Shape;154;p11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" name="Google Shape;155;p11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6" name="Google Shape;156;p11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57" name="Google Shape;157;p11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" name="Google Shape;159;p11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60" name="Google Shape;160;p11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61" name="Google Shape;161;p11"/>
          <p:cNvSpPr txBox="1"/>
          <p:nvPr>
            <p:ph idx="2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62" name="Google Shape;162;p11"/>
          <p:cNvSpPr txBox="1"/>
          <p:nvPr>
            <p:ph idx="3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3" name="Google Shape;163;p11"/>
          <p:cNvSpPr txBox="1"/>
          <p:nvPr>
            <p:ph idx="4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4" name="Google Shape;164;p1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65" name="Google Shape;165;p11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166" name="Google Shape;166;p11"/>
          <p:cNvSpPr txBox="1"/>
          <p:nvPr>
            <p:ph idx="6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3 三欄標題ht">
  <p:cSld name="TITLE_AND_BODY_1_3_1_1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2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2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2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2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73" name="Google Shape;173;p12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174" name="Google Shape;174;p12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12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2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7" name="Google Shape;177;p12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78" name="Google Shape;178;p12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79" name="Google Shape;179;p12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12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p12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2" name="Google Shape;182;p12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83" name="Google Shape;183;p12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" name="Google Shape;184;p12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" name="Google Shape;185;p12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86" name="Google Shape;186;p12"/>
          <p:cNvSpPr txBox="1"/>
          <p:nvPr>
            <p:ph idx="1" type="subTitle"/>
          </p:nvPr>
        </p:nvSpPr>
        <p:spPr>
          <a:xfrm>
            <a:off x="3286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87" name="Google Shape;187;p12"/>
          <p:cNvSpPr txBox="1"/>
          <p:nvPr>
            <p:ph idx="2" type="subTitle"/>
          </p:nvPr>
        </p:nvSpPr>
        <p:spPr>
          <a:xfrm>
            <a:off x="715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88" name="Google Shape;188;p12"/>
          <p:cNvSpPr txBox="1"/>
          <p:nvPr>
            <p:ph idx="3" type="body"/>
          </p:nvPr>
        </p:nvSpPr>
        <p:spPr>
          <a:xfrm>
            <a:off x="715583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9" name="Google Shape;189;p12"/>
          <p:cNvSpPr txBox="1"/>
          <p:nvPr>
            <p:ph idx="4" type="body"/>
          </p:nvPr>
        </p:nvSpPr>
        <p:spPr>
          <a:xfrm>
            <a:off x="3286550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0" name="Google Shape;190;p12"/>
          <p:cNvSpPr txBox="1"/>
          <p:nvPr>
            <p:ph idx="5" type="subTitle"/>
          </p:nvPr>
        </p:nvSpPr>
        <p:spPr>
          <a:xfrm>
            <a:off x="5857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91" name="Google Shape;191;p12"/>
          <p:cNvSpPr txBox="1"/>
          <p:nvPr>
            <p:ph idx="6" type="body"/>
          </p:nvPr>
        </p:nvSpPr>
        <p:spPr>
          <a:xfrm>
            <a:off x="5857550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2" name="Google Shape;192;p12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93" name="Google Shape;193;p12"/>
          <p:cNvSpPr txBox="1"/>
          <p:nvPr>
            <p:ph idx="7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b" bIns="91425" lIns="0" spcFirstLastPara="1" rIns="91425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194" name="Google Shape;194;p12"/>
          <p:cNvSpPr txBox="1"/>
          <p:nvPr>
            <p:ph idx="8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3 三欄v">
  <p:cSld name="TITLE_AND_BODY_1_3_1_1_1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3"/>
          <p:cNvSpPr txBox="1"/>
          <p:nvPr>
            <p:ph idx="1" type="body"/>
          </p:nvPr>
        </p:nvSpPr>
        <p:spPr>
          <a:xfrm>
            <a:off x="715575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8" name="Google Shape;198;p13"/>
          <p:cNvSpPr txBox="1"/>
          <p:nvPr>
            <p:ph idx="2" type="body"/>
          </p:nvPr>
        </p:nvSpPr>
        <p:spPr>
          <a:xfrm>
            <a:off x="3286544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9" name="Google Shape;199;p13"/>
          <p:cNvSpPr txBox="1"/>
          <p:nvPr>
            <p:ph idx="3" type="body"/>
          </p:nvPr>
        </p:nvSpPr>
        <p:spPr>
          <a:xfrm>
            <a:off x="5857547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0" name="Google Shape;200;p1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204" name="Google Shape;204;p13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205" name="Google Shape;205;p13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3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8" name="Google Shape;208;p13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209" name="Google Shape;209;p13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210" name="Google Shape;210;p13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13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13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3" name="Google Shape;213;p13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214" name="Google Shape;214;p13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" name="Google Shape;215;p13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Google Shape;216;p13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17" name="Google Shape;217;p1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18" name="Google Shape;218;p13"/>
          <p:cNvSpPr txBox="1"/>
          <p:nvPr>
            <p:ph idx="4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219" name="Google Shape;219;p13"/>
          <p:cNvSpPr txBox="1"/>
          <p:nvPr>
            <p:ph idx="5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2 補充">
  <p:cSld name="TITLE_AND_BODY_1_4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4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4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3" name="Google Shape;223;p14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4" name="Google Shape;224;p14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4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4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28" name="Google Shape;228;p14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229" name="Google Shape;229;p14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2 結尾">
  <p:cSld name="TITLE_AND_BODY_1_4_3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5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5"/>
          <p:cNvSpPr txBox="1"/>
          <p:nvPr>
            <p:ph idx="1" type="body"/>
          </p:nvPr>
        </p:nvSpPr>
        <p:spPr>
          <a:xfrm>
            <a:off x="715550" y="1267299"/>
            <a:ext cx="7713000" cy="41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3" name="Google Shape;233;p15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34" name="Google Shape;234;p15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5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5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38" name="Google Shape;238;p15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239" name="Google Shape;239;p15"/>
          <p:cNvSpPr txBox="1"/>
          <p:nvPr>
            <p:ph idx="3" type="subTitle"/>
          </p:nvPr>
        </p:nvSpPr>
        <p:spPr>
          <a:xfrm>
            <a:off x="715425" y="643600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1000"/>
              </a:spcBef>
              <a:spcAft>
                <a:spcPts val="0"/>
              </a:spcAft>
              <a:buClr>
                <a:srgbClr val="783F04"/>
              </a:buClr>
              <a:buSzPts val="2200"/>
              <a:buFont typeface="Lexend Medium"/>
              <a:buNone/>
              <a:defRPr>
                <a:solidFill>
                  <a:srgbClr val="783F04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20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/>
        </p:txBody>
      </p:sp>
      <p:sp>
        <p:nvSpPr>
          <p:cNvPr id="240" name="Google Shape;240;p15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文字為主">
  <p:cSld name="TITLE_AND_BODY_1_4_2">
    <p:bg>
      <p:bgPr>
        <a:solidFill>
          <a:schemeClr val="dk1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00"/>
              <a:buChar char="●"/>
              <a:defRPr>
                <a:solidFill>
                  <a:srgbClr val="FFFFFF"/>
                </a:solidFill>
              </a:defRPr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>
                <a:solidFill>
                  <a:srgbClr val="FFFFFF"/>
                </a:solidFill>
              </a:defRPr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>
                <a:solidFill>
                  <a:srgbClr val="FFFFFF"/>
                </a:solidFill>
              </a:defRPr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>
                <a:solidFill>
                  <a:srgbClr val="FFFFFF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3" name="Google Shape;243;p16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4" name="Google Shape;244;p16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6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6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8" name="Google Shape;248;p16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●"/>
              <a:defRPr sz="1000">
                <a:solidFill>
                  <a:srgbClr val="D9D9D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○"/>
              <a:defRPr sz="1000">
                <a:solidFill>
                  <a:srgbClr val="D9D9D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■"/>
              <a:defRPr sz="1000">
                <a:solidFill>
                  <a:srgbClr val="D9D9D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●"/>
              <a:defRPr sz="1000">
                <a:solidFill>
                  <a:srgbClr val="D9D9D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○"/>
              <a:defRPr sz="1000">
                <a:solidFill>
                  <a:srgbClr val="D9D9D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■"/>
              <a:defRPr sz="1000">
                <a:solidFill>
                  <a:srgbClr val="D9D9D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●"/>
              <a:defRPr sz="1000">
                <a:solidFill>
                  <a:srgbClr val="D9D9D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○"/>
              <a:defRPr sz="1000">
                <a:solidFill>
                  <a:srgbClr val="D9D9D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■"/>
              <a:defRPr sz="10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249" name="Google Shape;249;p16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白底大字">
  <p:cSld name="TITLE_AND_BODY_1_4_1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7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7"/>
          <p:cNvSpPr txBox="1"/>
          <p:nvPr>
            <p:ph idx="1" type="body"/>
          </p:nvPr>
        </p:nvSpPr>
        <p:spPr>
          <a:xfrm>
            <a:off x="715550" y="643598"/>
            <a:ext cx="7713000" cy="247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457200" lvl="0" marL="457200" rtl="0" algn="ctr">
              <a:spcBef>
                <a:spcPts val="1000"/>
              </a:spcBef>
              <a:spcAft>
                <a:spcPts val="0"/>
              </a:spcAft>
              <a:buSzPts val="3600"/>
              <a:buChar char="●"/>
              <a:defRPr sz="3600"/>
            </a:lvl1pPr>
            <a:lvl2pPr indent="-355600" lvl="1" marL="914400" rtl="0" algn="ctr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3" name="Google Shape;253;p17"/>
          <p:cNvSpPr txBox="1"/>
          <p:nvPr>
            <p:ph type="title"/>
          </p:nvPr>
        </p:nvSpPr>
        <p:spPr>
          <a:xfrm>
            <a:off x="715550" y="3117154"/>
            <a:ext cx="7713000" cy="950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4" name="Google Shape;254;p17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7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7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58" name="Google Shape;258;p1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259" name="Google Shape;259;p17"/>
          <p:cNvSpPr txBox="1"/>
          <p:nvPr>
            <p:ph idx="3" type="body"/>
          </p:nvPr>
        </p:nvSpPr>
        <p:spPr>
          <a:xfrm>
            <a:off x="715550" y="3929198"/>
            <a:ext cx="7713000" cy="24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57200" lvl="0" marL="457200" rtl="0" algn="ctr">
              <a:spcBef>
                <a:spcPts val="1000"/>
              </a:spcBef>
              <a:spcAft>
                <a:spcPts val="0"/>
              </a:spcAft>
              <a:buSzPts val="3600"/>
              <a:buChar char="●"/>
              <a:defRPr sz="3600"/>
            </a:lvl1pPr>
            <a:lvl2pPr indent="-355600" lvl="1" marL="914400" rtl="0" algn="ctr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0" name="Google Shape;260;p17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大字">
  <p:cSld name="BIG_NUMBER_1_1">
    <p:bg>
      <p:bgPr>
        <a:solidFill>
          <a:schemeClr val="dk1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8"/>
          <p:cNvSpPr txBox="1"/>
          <p:nvPr>
            <p:ph hasCustomPrompt="1" type="title"/>
          </p:nvPr>
        </p:nvSpPr>
        <p:spPr>
          <a:xfrm>
            <a:off x="1107050" y="2049075"/>
            <a:ext cx="6930000" cy="23040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18"/>
          <p:cNvSpPr txBox="1"/>
          <p:nvPr>
            <p:ph idx="1" type="subTitle"/>
          </p:nvPr>
        </p:nvSpPr>
        <p:spPr>
          <a:xfrm>
            <a:off x="2216400" y="4352917"/>
            <a:ext cx="47112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18"/>
          <p:cNvSpPr txBox="1"/>
          <p:nvPr>
            <p:ph idx="2" type="subTitle"/>
          </p:nvPr>
        </p:nvSpPr>
        <p:spPr>
          <a:xfrm>
            <a:off x="611675" y="463717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265" name="Google Shape;265;p18"/>
          <p:cNvGrpSpPr/>
          <p:nvPr/>
        </p:nvGrpSpPr>
        <p:grpSpPr>
          <a:xfrm>
            <a:off x="2143296" y="319664"/>
            <a:ext cx="5955157" cy="483582"/>
            <a:chOff x="2143296" y="651793"/>
            <a:chExt cx="5955157" cy="362696"/>
          </a:xfrm>
        </p:grpSpPr>
        <p:cxnSp>
          <p:nvCxnSpPr>
            <p:cNvPr id="266" name="Google Shape;266;p18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67" name="Google Shape;267;p18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268" name="Google Shape;268;p18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" name="Google Shape;269;p18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70" name="Google Shape;270;p18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8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8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74" name="Google Shape;274;p18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空白" type="blank">
  <p:cSld name="BLANK">
    <p:bg>
      <p:bgPr>
        <a:noFill/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9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9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9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空白 簡化">
  <p:cSld name="BLANK_1">
    <p:bg>
      <p:bgPr>
        <a:noFill/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0"/>
          <p:cNvSpPr txBox="1"/>
          <p:nvPr/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3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‹#›</a:t>
            </a:fld>
            <a:endParaRPr sz="13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2 章節h2">
  <p:cSld name="TITLE_2_1_1_1">
    <p:bg>
      <p:bgPr>
        <a:solidFill>
          <a:srgbClr val="FFFFFF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/>
          <p:nvPr>
            <p:ph type="title"/>
          </p:nvPr>
        </p:nvSpPr>
        <p:spPr>
          <a:xfrm>
            <a:off x="469500" y="1877475"/>
            <a:ext cx="3878100" cy="7332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 sz="40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9" name="Google Shape;19;p3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" name="Google Shape;24;p3"/>
          <p:cNvSpPr txBox="1"/>
          <p:nvPr>
            <p:ph idx="1" type="subTitle"/>
          </p:nvPr>
        </p:nvSpPr>
        <p:spPr>
          <a:xfrm>
            <a:off x="451975" y="2659750"/>
            <a:ext cx="3878100" cy="32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2" type="title"/>
          </p:nvPr>
        </p:nvSpPr>
        <p:spPr>
          <a:xfrm>
            <a:off x="4815513" y="1877475"/>
            <a:ext cx="3878100" cy="7332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 sz="40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3" type="subTitle"/>
          </p:nvPr>
        </p:nvSpPr>
        <p:spPr>
          <a:xfrm>
            <a:off x="4797988" y="2659750"/>
            <a:ext cx="3878100" cy="32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4" type="subTitle"/>
          </p:nvPr>
        </p:nvSpPr>
        <p:spPr>
          <a:xfrm>
            <a:off x="46950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 投影片主題說明">
  <p:cSld name="CUSTOM_3_2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284" name="Google Shape;284;p21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285" name="Google Shape;285;p21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286" name="Google Shape;286;p21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87" name="Google Shape;287;p21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288" name="Google Shape;288;p21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" name="Google Shape;289;p21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90" name="Google Shape;290;p21"/>
          <p:cNvSpPr txBox="1"/>
          <p:nvPr>
            <p:ph hasCustomPrompt="1" idx="2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291" name="Google Shape;291;p2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92" name="Google Shape;292;p21"/>
          <p:cNvSpPr txBox="1"/>
          <p:nvPr/>
        </p:nvSpPr>
        <p:spPr>
          <a:xfrm>
            <a:off x="895275" y="1842700"/>
            <a:ext cx="6562500" cy="40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投影片工具連結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200" u="sng">
                <a:solidFill>
                  <a:schemeClr val="hlink"/>
                </a:solidFill>
                <a:latin typeface="Lexend Light"/>
                <a:ea typeface="Lexend Light"/>
                <a:cs typeface="Lexend Light"/>
                <a:sym typeface="Lexend Light"/>
                <a:hlinkClick r:id="rId2"/>
              </a:rPr>
              <a:t>https://wd.pulipuli.info/aHR0cHM6Ly9zY3JpcHQuZ29vZ2xlLmNvbS9tYWNyb3Mvcy9BS2Z5Y2J5TnYwWVVJeFRBOGY2eXRkTER1cjRya2VVNDZxbzR5MEF3c2xSYUlLWXdaZmJCQ3U1My1JREMzZGFZQXNieTk3NEQvZXhlYw==/</a:t>
            </a:r>
            <a:r>
              <a:rPr lang="zh-TW"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endParaRPr sz="2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endParaRPr sz="2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參考資料">
  <p:cSld name="TITLE_AND_BODY_1_5_1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2"/>
          <p:cNvSpPr txBox="1"/>
          <p:nvPr>
            <p:ph type="title"/>
          </p:nvPr>
        </p:nvSpPr>
        <p:spPr>
          <a:xfrm>
            <a:off x="2263125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95" name="Google Shape;295;p22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22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2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2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99" name="Google Shape;299;p22"/>
          <p:cNvSpPr txBox="1"/>
          <p:nvPr>
            <p:ph idx="1" type="body"/>
          </p:nvPr>
        </p:nvSpPr>
        <p:spPr>
          <a:xfrm>
            <a:off x="2263075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0" name="Google Shape;300;p22"/>
          <p:cNvSpPr/>
          <p:nvPr/>
        </p:nvSpPr>
        <p:spPr>
          <a:xfrm>
            <a:off x="0" y="0"/>
            <a:ext cx="1999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22"/>
          <p:cNvSpPr txBox="1"/>
          <p:nvPr>
            <p:ph idx="2" type="subTitle"/>
          </p:nvPr>
        </p:nvSpPr>
        <p:spPr>
          <a:xfrm>
            <a:off x="199920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-2 下一步驟">
  <p:cSld name="TITLE_AND_BODY_1_5_1_1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3"/>
          <p:cNvSpPr txBox="1"/>
          <p:nvPr>
            <p:ph type="title"/>
          </p:nvPr>
        </p:nvSpPr>
        <p:spPr>
          <a:xfrm>
            <a:off x="2263125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4" name="Google Shape;304;p2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2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2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2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08" name="Google Shape;308;p23"/>
          <p:cNvSpPr txBox="1"/>
          <p:nvPr>
            <p:ph idx="1" type="body"/>
          </p:nvPr>
        </p:nvSpPr>
        <p:spPr>
          <a:xfrm>
            <a:off x="2263075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9" name="Google Shape;309;p23"/>
          <p:cNvSpPr txBox="1"/>
          <p:nvPr>
            <p:ph idx="2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5">
  <p:cSld name="TITLE_AND_BODY_1_5_2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4"/>
          <p:cNvSpPr txBox="1"/>
          <p:nvPr/>
        </p:nvSpPr>
        <p:spPr>
          <a:xfrm>
            <a:off x="1390575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政大圖檔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12" name="Google Shape;312;p24"/>
          <p:cNvSpPr/>
          <p:nvPr/>
        </p:nvSpPr>
        <p:spPr>
          <a:xfrm>
            <a:off x="787260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24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14" name="Google Shape;314;p24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4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24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2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18" name="Google Shape;318;p24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9" name="Google Shape;319;p24"/>
          <p:cNvSpPr/>
          <p:nvPr/>
        </p:nvSpPr>
        <p:spPr>
          <a:xfrm>
            <a:off x="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24"/>
          <p:cNvSpPr txBox="1"/>
          <p:nvPr>
            <p:ph idx="2" type="body"/>
          </p:nvPr>
        </p:nvSpPr>
        <p:spPr>
          <a:xfrm>
            <a:off x="2630200" y="6431700"/>
            <a:ext cx="52425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兩欄 1">
  <p:cSld name="TITLE_AND_TWO_COLUMNS_1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5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23" name="Google Shape;323;p25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5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25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2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封面">
  <p:cSld name="TITLE_1">
    <p:bg>
      <p:bgPr>
        <a:solidFill>
          <a:srgbClr val="FFFFFF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/>
          <p:nvPr/>
        </p:nvSpPr>
        <p:spPr>
          <a:xfrm>
            <a:off x="0" y="-25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4"/>
          <p:cNvSpPr txBox="1"/>
          <p:nvPr>
            <p:ph type="ctrTitle"/>
          </p:nvPr>
        </p:nvSpPr>
        <p:spPr>
          <a:xfrm>
            <a:off x="715550" y="2015754"/>
            <a:ext cx="3723300" cy="197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1" name="Google Shape;31;p4"/>
          <p:cNvSpPr txBox="1"/>
          <p:nvPr>
            <p:ph idx="1" type="subTitle"/>
          </p:nvPr>
        </p:nvSpPr>
        <p:spPr>
          <a:xfrm>
            <a:off x="565200" y="4133543"/>
            <a:ext cx="40341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2" name="Google Shape;32;p4"/>
          <p:cNvSpPr/>
          <p:nvPr/>
        </p:nvSpPr>
        <p:spPr>
          <a:xfrm>
            <a:off x="1767750" y="5631299"/>
            <a:ext cx="1629000" cy="5886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1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4"/>
          <p:cNvSpPr/>
          <p:nvPr/>
        </p:nvSpPr>
        <p:spPr>
          <a:xfrm>
            <a:off x="1919708" y="5791244"/>
            <a:ext cx="1370700" cy="345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4"/>
          <p:cNvSpPr/>
          <p:nvPr/>
        </p:nvSpPr>
        <p:spPr>
          <a:xfrm>
            <a:off x="1862306" y="5743371"/>
            <a:ext cx="1370700" cy="345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35" name="Google Shape;35;p4"/>
          <p:cNvSpPr txBox="1"/>
          <p:nvPr>
            <p:ph idx="2" type="subTitle"/>
          </p:nvPr>
        </p:nvSpPr>
        <p:spPr>
          <a:xfrm>
            <a:off x="2073150" y="5817288"/>
            <a:ext cx="948900" cy="1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1000"/>
              </a:spcBef>
              <a:spcAft>
                <a:spcPts val="0"/>
              </a:spcAft>
              <a:buSzPts val="22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 algn="ctr">
              <a:spcBef>
                <a:spcPts val="1000"/>
              </a:spcBef>
              <a:spcAft>
                <a:spcPts val="0"/>
              </a:spcAft>
              <a:buSzPts val="20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pic>
        <p:nvPicPr>
          <p:cNvPr id="36" name="Google Shape;36;p4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4796400" y="0"/>
            <a:ext cx="4347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章節h1">
  <p:cSld name="CUSTOM_10_1">
    <p:bg>
      <p:bgPr>
        <a:solidFill>
          <a:srgbClr val="FFFFFF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5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478080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"/>
          <p:cNvSpPr/>
          <p:nvPr/>
        </p:nvSpPr>
        <p:spPr>
          <a:xfrm>
            <a:off x="0" y="0"/>
            <a:ext cx="9144000" cy="4780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5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5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5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5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4" name="Google Shape;44;p5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45" name="Google Shape;45;p5"/>
          <p:cNvSpPr txBox="1"/>
          <p:nvPr>
            <p:ph idx="1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2 子目錄">
  <p:cSld name="CUSTOM_10_1_1">
    <p:bg>
      <p:bgPr>
        <a:solidFill>
          <a:srgbClr val="FFFFFF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6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478080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6"/>
          <p:cNvSpPr txBox="1"/>
          <p:nvPr>
            <p:ph idx="1" type="body"/>
          </p:nvPr>
        </p:nvSpPr>
        <p:spPr>
          <a:xfrm>
            <a:off x="715550" y="6431700"/>
            <a:ext cx="7713000" cy="259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2100" lvl="0" marL="457200" algn="r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1pPr>
            <a:lvl2pPr indent="-292100" lvl="1" marL="914400" algn="r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2pPr>
            <a:lvl3pPr indent="-292100" lvl="2" marL="13716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3pPr>
            <a:lvl4pPr indent="-292100" lvl="3" marL="18288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4pPr>
            <a:lvl5pPr indent="-292100" lvl="4" marL="22860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5pPr>
            <a:lvl6pPr indent="-292100" lvl="5" marL="27432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6pPr>
            <a:lvl7pPr indent="-292100" lvl="6" marL="32004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7pPr>
            <a:lvl8pPr indent="-292100" lvl="7" marL="36576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8pPr>
            <a:lvl9pPr indent="-292100" lvl="8" marL="41148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9pPr>
          </a:lstStyle>
          <a:p/>
        </p:txBody>
      </p:sp>
      <p:pic>
        <p:nvPicPr>
          <p:cNvPr id="49" name="Google Shape;49;p6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6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6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6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6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4" name="Google Shape;54;p6"/>
          <p:cNvSpPr txBox="1"/>
          <p:nvPr>
            <p:ph type="title"/>
          </p:nvPr>
        </p:nvSpPr>
        <p:spPr>
          <a:xfrm>
            <a:off x="715550" y="506775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4200"/>
              <a:buNone/>
              <a:defRPr sz="4200">
                <a:solidFill>
                  <a:srgbClr val="B45F0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55" name="Google Shape;55;p6"/>
          <p:cNvSpPr/>
          <p:nvPr/>
        </p:nvSpPr>
        <p:spPr>
          <a:xfrm>
            <a:off x="0" y="1612625"/>
            <a:ext cx="9144000" cy="4206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6"/>
          <p:cNvSpPr txBox="1"/>
          <p:nvPr>
            <p:ph idx="2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目錄">
  <p:cSld name="TITLE_AND_BODY_1_5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/>
          <p:nvPr/>
        </p:nvSpPr>
        <p:spPr>
          <a:xfrm>
            <a:off x="787260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7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0" name="Google Shape;60;p7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7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7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4" name="Google Shape;64;p7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7"/>
          <p:cNvSpPr/>
          <p:nvPr/>
        </p:nvSpPr>
        <p:spPr>
          <a:xfrm>
            <a:off x="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7"/>
          <p:cNvSpPr txBox="1"/>
          <p:nvPr>
            <p:ph idx="2" type="body"/>
          </p:nvPr>
        </p:nvSpPr>
        <p:spPr>
          <a:xfrm>
            <a:off x="2630200" y="6431700"/>
            <a:ext cx="5242500" cy="259500"/>
          </a:xfrm>
          <a:prstGeom prst="rect">
            <a:avLst/>
          </a:prstGeom>
        </p:spPr>
        <p:txBody>
          <a:bodyPr anchorCtr="0" anchor="ctr" bIns="0" lIns="0" spcFirstLastPara="1" rIns="9000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67" name="Google Shape;67;p7"/>
          <p:cNvSpPr txBox="1"/>
          <p:nvPr>
            <p:ph idx="3" type="subTitle"/>
          </p:nvPr>
        </p:nvSpPr>
        <p:spPr>
          <a:xfrm>
            <a:off x="12714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1 內文 單欄">
  <p:cSld name="TITLE_AND_BODY_1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8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1" name="Google Shape;71;p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2" name="Google Shape;72;p8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8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8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76" name="Google Shape;76;p8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77" name="Google Shape;77;p8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0" name="Google Shape;80;p8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81" name="Google Shape;81;p8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82" name="Google Shape;82;p8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" name="Google Shape;83;p8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" name="Google Shape;84;p8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5" name="Google Shape;85;p8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86" name="Google Shape;86;p8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" name="Google Shape;87;p8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" name="Google Shape;88;p8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9" name="Google Shape;89;p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90" name="Google Shape;90;p8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2 雙欄標題vt">
  <p:cSld name="TITLE_AND_BODY_1_6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9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9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4" name="Google Shape;94;p9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9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9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98" name="Google Shape;98;p9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99" name="Google Shape;99;p9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9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2" name="Google Shape;102;p9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03" name="Google Shape;103;p9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04" name="Google Shape;104;p9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" name="Google Shape;105;p9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" name="Google Shape;106;p9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7" name="Google Shape;107;p9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08" name="Google Shape;108;p9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" name="Google Shape;109;p9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" name="Google Shape;110;p9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11" name="Google Shape;111;p9"/>
          <p:cNvSpPr txBox="1"/>
          <p:nvPr>
            <p:ph idx="1" type="body"/>
          </p:nvPr>
        </p:nvSpPr>
        <p:spPr>
          <a:xfrm>
            <a:off x="2552800" y="13413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2" name="Google Shape;112;p9"/>
          <p:cNvSpPr txBox="1"/>
          <p:nvPr>
            <p:ph idx="2" type="body"/>
          </p:nvPr>
        </p:nvSpPr>
        <p:spPr>
          <a:xfrm>
            <a:off x="2552800" y="37239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3" name="Google Shape;113;p9"/>
          <p:cNvSpPr txBox="1"/>
          <p:nvPr>
            <p:ph idx="3" type="subTitle"/>
          </p:nvPr>
        </p:nvSpPr>
        <p:spPr>
          <a:xfrm>
            <a:off x="715550" y="134137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14" name="Google Shape;114;p9"/>
          <p:cNvSpPr txBox="1"/>
          <p:nvPr>
            <p:ph idx="4" type="subTitle"/>
          </p:nvPr>
        </p:nvSpPr>
        <p:spPr>
          <a:xfrm>
            <a:off x="715550" y="372392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15" name="Google Shape;115;p9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116" name="Google Shape;116;p9"/>
          <p:cNvSpPr txBox="1"/>
          <p:nvPr>
            <p:ph idx="6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2 雙欄h">
  <p:cSld name="TITLE_AND_BODY_1_3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0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0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0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23" name="Google Shape;123;p10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124" name="Google Shape;124;p10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0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0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7" name="Google Shape;127;p10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28" name="Google Shape;128;p10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29" name="Google Shape;129;p10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" name="Google Shape;130;p10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" name="Google Shape;131;p10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2" name="Google Shape;132;p10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33" name="Google Shape;133;p10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" name="Google Shape;134;p10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" name="Google Shape;135;p10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36" name="Google Shape;136;p10"/>
          <p:cNvSpPr txBox="1"/>
          <p:nvPr>
            <p:ph idx="1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7" name="Google Shape;137;p10"/>
          <p:cNvSpPr txBox="1"/>
          <p:nvPr>
            <p:ph idx="2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8" name="Google Shape;138;p10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39" name="Google Shape;139;p10"/>
          <p:cNvSpPr txBox="1"/>
          <p:nvPr>
            <p:ph idx="3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140" name="Google Shape;140;p10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Font typeface="Outfit"/>
              <a:buNone/>
              <a:defRPr b="1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5550" y="1536633"/>
            <a:ext cx="7713000" cy="46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Lexend Light"/>
              <a:buChar char="●"/>
              <a:defRPr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indent="-355600" lvl="1" marL="914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Light"/>
              <a:buChar char="○"/>
              <a:defRPr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429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Light"/>
              <a:buChar char="■"/>
              <a:defRPr sz="1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302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 Light"/>
              <a:buChar char="●"/>
              <a:defRPr sz="16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●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hyperlink" Target="https://l.pulipuli.info/24/dils/moe" TargetMode="External"/><Relationship Id="rId5" Type="http://schemas.openxmlformats.org/officeDocument/2006/relationships/image" Target="../media/image39.png"/><Relationship Id="rId6" Type="http://schemas.openxmlformats.org/officeDocument/2006/relationships/image" Target="../media/image1.png"/><Relationship Id="rId7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public.com.tw/exam-civilservice/kp-subject" TargetMode="External"/><Relationship Id="rId4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public.com.tw/exam-civilservice/kp-subject" TargetMode="External"/><Relationship Id="rId4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public.com.tw/news/202411211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Relationship Id="rId4" Type="http://schemas.openxmlformats.org/officeDocument/2006/relationships/hyperlink" Target="https://ppt.cc/fEVlmx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c.moex.gov.tw/main/content/wHandMenuFile.ashx?file_id=4767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wwc.moex.gov.tw/main/content/wHandMenuFile.ashx?file_id=4773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wwwc.moex.gov.tw/main/content/wHandMenuFile.ashx?file_id=4769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wwwc.moex.gov.tw/main/content/wHandMenuFile.ashx?file_id=4767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wwwc.moex.gov.tw/main/content/wHandMenuFile.ashx?file_id=4769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wwwc.moex.gov.tw/main/content/wHandMenuFile.ashx?file_id=4769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c.moex.gov.tw/main/content/wHandMenuFile.ashx?file_id=4769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.png"/><Relationship Id="rId4" Type="http://schemas.openxmlformats.org/officeDocument/2006/relationships/hyperlink" Target="https://ppt.cc/fJi5Bx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udn.com/news/story/7269/7960062" TargetMode="External"/><Relationship Id="rId4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7.png"/><Relationship Id="rId4" Type="http://schemas.openxmlformats.org/officeDocument/2006/relationships/image" Target="../media/image12.png"/><Relationship Id="rId5" Type="http://schemas.openxmlformats.org/officeDocument/2006/relationships/image" Target="../media/image2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5.png"/><Relationship Id="rId4" Type="http://schemas.openxmlformats.org/officeDocument/2006/relationships/image" Target="../media/image3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1.png"/><Relationship Id="rId4" Type="http://schemas.openxmlformats.org/officeDocument/2006/relationships/hyperlink" Target="https://terms.naer.edu.tw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udn.com/news/story/7269/7960062" TargetMode="External"/><Relationship Id="rId4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7.png"/><Relationship Id="rId4" Type="http://schemas.openxmlformats.org/officeDocument/2006/relationships/image" Target="../media/image12.png"/><Relationship Id="rId5" Type="http://schemas.openxmlformats.org/officeDocument/2006/relationships/image" Target="../media/image2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2.png"/><Relationship Id="rId4" Type="http://schemas.openxmlformats.org/officeDocument/2006/relationships/image" Target="../media/image38.png"/><Relationship Id="rId5" Type="http://schemas.openxmlformats.org/officeDocument/2006/relationships/image" Target="../media/image3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2.png"/><Relationship Id="rId4" Type="http://schemas.openxmlformats.org/officeDocument/2006/relationships/image" Target="../media/image40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.png"/><Relationship Id="rId4" Type="http://schemas.openxmlformats.org/officeDocument/2006/relationships/image" Target="../media/image31.jpg"/><Relationship Id="rId9" Type="http://schemas.openxmlformats.org/officeDocument/2006/relationships/hyperlink" Target="https://l.pulipuli.info/24/dils/moe" TargetMode="External"/><Relationship Id="rId5" Type="http://schemas.openxmlformats.org/officeDocument/2006/relationships/image" Target="../media/image36.png"/><Relationship Id="rId6" Type="http://schemas.openxmlformats.org/officeDocument/2006/relationships/hyperlink" Target="mailto:blog@pulipuli.info" TargetMode="External"/><Relationship Id="rId7" Type="http://schemas.openxmlformats.org/officeDocument/2006/relationships/image" Target="../media/image37.png"/><Relationship Id="rId8" Type="http://schemas.openxmlformats.org/officeDocument/2006/relationships/hyperlink" Target="mailto:chenyt@tku.edu.tw" TargetMode="External"/><Relationship Id="rId10" Type="http://schemas.openxmlformats.org/officeDocument/2006/relationships/hyperlink" Target="https://l.pulipuli.info/24/dils/moe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hyperlink" Target="https://wwwc.moex.gov.tw/main/exam/wFrmExamInformation.aspx?y=2023&amp;menu_id=145" TargetMode="External"/><Relationship Id="rId5" Type="http://schemas.openxmlformats.org/officeDocument/2006/relationships/hyperlink" Target="https://ppt.cc/fMc7Nx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c.moex.gov.tw/main/content/wHandMenuFile.ashx?file_id=4766" TargetMode="Externa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6"/>
          <p:cNvSpPr txBox="1"/>
          <p:nvPr>
            <p:ph idx="1" type="subTitle"/>
          </p:nvPr>
        </p:nvSpPr>
        <p:spPr>
          <a:xfrm>
            <a:off x="565200" y="4397018"/>
            <a:ext cx="40341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1800"/>
              <a:t>前資圖系助理教授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陳勇汀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blog@pulipuli.info</a:t>
            </a:r>
            <a:endParaRPr sz="1800"/>
          </a:p>
        </p:txBody>
      </p:sp>
      <p:sp>
        <p:nvSpPr>
          <p:cNvPr id="332" name="Google Shape;332;p26"/>
          <p:cNvSpPr txBox="1"/>
          <p:nvPr>
            <p:ph idx="2" type="subTitle"/>
          </p:nvPr>
        </p:nvSpPr>
        <p:spPr>
          <a:xfrm>
            <a:off x="1955150" y="5817300"/>
            <a:ext cx="1185000" cy="1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2024</a:t>
            </a:r>
            <a:endParaRPr/>
          </a:p>
        </p:txBody>
      </p:sp>
      <p:sp>
        <p:nvSpPr>
          <p:cNvPr id="333" name="Google Shape;333;p26"/>
          <p:cNvSpPr/>
          <p:nvPr/>
        </p:nvSpPr>
        <p:spPr>
          <a:xfrm>
            <a:off x="4689372" y="1848694"/>
            <a:ext cx="3519300" cy="3713400"/>
          </a:xfrm>
          <a:prstGeom prst="ellipse">
            <a:avLst/>
          </a:prstGeom>
          <a:noFill/>
          <a:ln cap="flat" cmpd="sng" w="9525">
            <a:solidFill>
              <a:srgbClr val="19191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4" name="Google Shape;33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100" y="-4200"/>
            <a:ext cx="1504000" cy="15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6"/>
          <p:cNvSpPr txBox="1"/>
          <p:nvPr/>
        </p:nvSpPr>
        <p:spPr>
          <a:xfrm>
            <a:off x="715550" y="1538624"/>
            <a:ext cx="3723300" cy="223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BF9000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rPr>
              <a:t>國考之路不孤獨</a:t>
            </a:r>
            <a:endParaRPr sz="2400">
              <a:solidFill>
                <a:srgbClr val="000000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1" lang="zh-TW" sz="2900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rPr>
              <a:t>一個人備考</a:t>
            </a:r>
            <a:endParaRPr b="1" sz="2900">
              <a:solidFill>
                <a:srgbClr val="000000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1" lang="zh-TW" sz="2900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rPr>
              <a:t>也能開的AI讀書會</a:t>
            </a:r>
            <a:endParaRPr b="1" sz="2900">
              <a:solidFill>
                <a:srgbClr val="000000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200"/>
              </a:spcAft>
              <a:buNone/>
            </a:pPr>
            <a:r>
              <a:rPr lang="zh-TW" sz="25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── 1. </a:t>
            </a:r>
            <a:r>
              <a:rPr lang="zh-TW" sz="2500">
                <a:latin typeface="Outfit"/>
                <a:ea typeface="Outfit"/>
                <a:cs typeface="Outfit"/>
                <a:sym typeface="Outfit"/>
              </a:rPr>
              <a:t>館員國考篇 </a:t>
            </a:r>
            <a:r>
              <a:rPr lang="zh-TW" sz="25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──</a:t>
            </a:r>
            <a:endParaRPr sz="2500"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336" name="Google Shape;336;p26"/>
          <p:cNvSpPr/>
          <p:nvPr/>
        </p:nvSpPr>
        <p:spPr>
          <a:xfrm>
            <a:off x="1594015" y="505989"/>
            <a:ext cx="2945100" cy="483600"/>
          </a:xfrm>
          <a:prstGeom prst="roundRect">
            <a:avLst>
              <a:gd fmla="val 50000" name="adj"/>
            </a:avLst>
          </a:prstGeom>
          <a:solidFill>
            <a:srgbClr val="F9F3DC"/>
          </a:solidFill>
          <a:ln cap="flat" cmpd="sng" w="9525">
            <a:solidFill>
              <a:srgbClr val="783F0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220000" dist="190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83F04"/>
              </a:solidFill>
            </a:endParaRPr>
          </a:p>
        </p:txBody>
      </p:sp>
      <p:sp>
        <p:nvSpPr>
          <p:cNvPr id="337" name="Google Shape;337;p26"/>
          <p:cNvSpPr txBox="1"/>
          <p:nvPr/>
        </p:nvSpPr>
        <p:spPr>
          <a:xfrm>
            <a:off x="1589450" y="505988"/>
            <a:ext cx="2945100" cy="48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u="sng">
                <a:solidFill>
                  <a:schemeClr val="hlink"/>
                </a:solidFill>
                <a:latin typeface="Outfit"/>
                <a:ea typeface="Outfit"/>
                <a:cs typeface="Outfit"/>
                <a:sym typeface="Outfit"/>
                <a:hlinkClick r:id="rId4"/>
              </a:rPr>
              <a:t>https://l.pulipuli.info/24/dils/moe</a:t>
            </a:r>
            <a:endParaRPr b="1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338" name="Google Shape;338;p26"/>
          <p:cNvSpPr/>
          <p:nvPr/>
        </p:nvSpPr>
        <p:spPr>
          <a:xfrm rot="-1800443">
            <a:off x="5657121" y="5922934"/>
            <a:ext cx="4759337" cy="42781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Bocchi the Exam!</a:t>
            </a:r>
            <a:endParaRPr sz="24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339" name="Google Shape;33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8975" y="1290756"/>
            <a:ext cx="3473651" cy="45500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0" name="Google Shape;340;p26"/>
          <p:cNvGrpSpPr/>
          <p:nvPr/>
        </p:nvGrpSpPr>
        <p:grpSpPr>
          <a:xfrm rot="1800102">
            <a:off x="4666294" y="1118151"/>
            <a:ext cx="901708" cy="1446142"/>
            <a:chOff x="4509424" y="1600237"/>
            <a:chExt cx="1184961" cy="1900417"/>
          </a:xfrm>
        </p:grpSpPr>
        <p:grpSp>
          <p:nvGrpSpPr>
            <p:cNvPr id="341" name="Google Shape;341;p26"/>
            <p:cNvGrpSpPr/>
            <p:nvPr/>
          </p:nvGrpSpPr>
          <p:grpSpPr>
            <a:xfrm>
              <a:off x="4509424" y="1600237"/>
              <a:ext cx="1184961" cy="1900417"/>
              <a:chOff x="4438850" y="1497767"/>
              <a:chExt cx="1384138" cy="2002758"/>
            </a:xfrm>
          </p:grpSpPr>
          <p:sp>
            <p:nvSpPr>
              <p:cNvPr id="342" name="Google Shape;342;p26"/>
              <p:cNvSpPr/>
              <p:nvPr/>
            </p:nvSpPr>
            <p:spPr>
              <a:xfrm>
                <a:off x="4438850" y="2399525"/>
                <a:ext cx="1128900" cy="1101000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" name="Google Shape;343;p26"/>
              <p:cNvSpPr/>
              <p:nvPr/>
            </p:nvSpPr>
            <p:spPr>
              <a:xfrm rot="900004">
                <a:off x="4570754" y="1625105"/>
                <a:ext cx="1128969" cy="1101026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344" name="Google Shape;344;p2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4">
              <a:off x="4599291" y="1736549"/>
              <a:ext cx="918312" cy="16866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5" name="Google Shape;345;p26"/>
          <p:cNvGrpSpPr/>
          <p:nvPr/>
        </p:nvGrpSpPr>
        <p:grpSpPr>
          <a:xfrm>
            <a:off x="7809973" y="1411450"/>
            <a:ext cx="896702" cy="946164"/>
            <a:chOff x="2589036" y="988300"/>
            <a:chExt cx="1101600" cy="1101600"/>
          </a:xfrm>
        </p:grpSpPr>
        <p:sp>
          <p:nvSpPr>
            <p:cNvPr id="346" name="Google Shape;346;p26"/>
            <p:cNvSpPr/>
            <p:nvPr/>
          </p:nvSpPr>
          <p:spPr>
            <a:xfrm>
              <a:off x="2589036" y="988300"/>
              <a:ext cx="1101600" cy="1101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26"/>
            <p:cNvSpPr/>
            <p:nvPr/>
          </p:nvSpPr>
          <p:spPr>
            <a:xfrm>
              <a:off x="2793800" y="1195675"/>
              <a:ext cx="798000" cy="798000"/>
            </a:xfrm>
            <a:prstGeom prst="rect">
              <a:avLst/>
            </a:prstGeom>
            <a:solidFill>
              <a:srgbClr val="D3B7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26"/>
            <p:cNvSpPr/>
            <p:nvPr/>
          </p:nvSpPr>
          <p:spPr>
            <a:xfrm>
              <a:off x="2694950" y="1103875"/>
              <a:ext cx="798000" cy="7980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349" name="Google Shape;349;p26"/>
          <p:cNvCxnSpPr>
            <a:endCxn id="348" idx="3"/>
          </p:cNvCxnSpPr>
          <p:nvPr/>
        </p:nvCxnSpPr>
        <p:spPr>
          <a:xfrm>
            <a:off x="7832659" y="1645519"/>
            <a:ext cx="713100" cy="207900"/>
          </a:xfrm>
          <a:prstGeom prst="straightConnector1">
            <a:avLst/>
          </a:prstGeom>
          <a:noFill/>
          <a:ln cap="flat" cmpd="sng" w="9525">
            <a:solidFill>
              <a:srgbClr val="19191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0" name="Google Shape;350;p26"/>
          <p:cNvCxnSpPr/>
          <p:nvPr/>
        </p:nvCxnSpPr>
        <p:spPr>
          <a:xfrm>
            <a:off x="7827859" y="1599996"/>
            <a:ext cx="722700" cy="298800"/>
          </a:xfrm>
          <a:prstGeom prst="straightConnector1">
            <a:avLst/>
          </a:prstGeom>
          <a:noFill/>
          <a:ln cap="flat" cmpd="sng" w="9525">
            <a:solidFill>
              <a:srgbClr val="19191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1" name="Google Shape;351;p26"/>
          <p:cNvSpPr/>
          <p:nvPr/>
        </p:nvSpPr>
        <p:spPr>
          <a:xfrm>
            <a:off x="8150650" y="1853350"/>
            <a:ext cx="399900" cy="2988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2" name="Google Shape;352;p26"/>
          <p:cNvGrpSpPr/>
          <p:nvPr/>
        </p:nvGrpSpPr>
        <p:grpSpPr>
          <a:xfrm>
            <a:off x="6971642" y="4997861"/>
            <a:ext cx="1351698" cy="692256"/>
            <a:chOff x="7047842" y="4845461"/>
            <a:chExt cx="1351698" cy="692256"/>
          </a:xfrm>
        </p:grpSpPr>
        <p:grpSp>
          <p:nvGrpSpPr>
            <p:cNvPr id="353" name="Google Shape;353;p26"/>
            <p:cNvGrpSpPr/>
            <p:nvPr/>
          </p:nvGrpSpPr>
          <p:grpSpPr>
            <a:xfrm rot="-371984">
              <a:off x="7074009" y="4914001"/>
              <a:ext cx="1299363" cy="555176"/>
              <a:chOff x="7243875" y="3780983"/>
              <a:chExt cx="1299300" cy="526200"/>
            </a:xfrm>
          </p:grpSpPr>
          <p:grpSp>
            <p:nvGrpSpPr>
              <p:cNvPr id="354" name="Google Shape;354;p26"/>
              <p:cNvGrpSpPr/>
              <p:nvPr/>
            </p:nvGrpSpPr>
            <p:grpSpPr>
              <a:xfrm>
                <a:off x="7728150" y="4016475"/>
                <a:ext cx="330750" cy="55200"/>
                <a:chOff x="7632750" y="4032725"/>
                <a:chExt cx="330750" cy="55200"/>
              </a:xfrm>
            </p:grpSpPr>
            <p:sp>
              <p:nvSpPr>
                <p:cNvPr id="355" name="Google Shape;355;p26"/>
                <p:cNvSpPr/>
                <p:nvPr/>
              </p:nvSpPr>
              <p:spPr>
                <a:xfrm>
                  <a:off x="7632750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6" name="Google Shape;356;p26"/>
                <p:cNvSpPr/>
                <p:nvPr/>
              </p:nvSpPr>
              <p:spPr>
                <a:xfrm>
                  <a:off x="7770525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7" name="Google Shape;357;p26"/>
                <p:cNvSpPr/>
                <p:nvPr/>
              </p:nvSpPr>
              <p:spPr>
                <a:xfrm>
                  <a:off x="7908300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58" name="Google Shape;358;p26"/>
              <p:cNvGrpSpPr/>
              <p:nvPr/>
            </p:nvGrpSpPr>
            <p:grpSpPr>
              <a:xfrm>
                <a:off x="7243875" y="3780983"/>
                <a:ext cx="1299300" cy="526200"/>
                <a:chOff x="3130375" y="-210650"/>
                <a:chExt cx="1299300" cy="526200"/>
              </a:xfrm>
            </p:grpSpPr>
            <p:sp>
              <p:nvSpPr>
                <p:cNvPr id="359" name="Google Shape;359;p26"/>
                <p:cNvSpPr/>
                <p:nvPr/>
              </p:nvSpPr>
              <p:spPr>
                <a:xfrm>
                  <a:off x="3130375" y="-210650"/>
                  <a:ext cx="1299300" cy="5262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57150" rotWithShape="0" algn="bl" dir="5400000" dist="19050">
                    <a:srgbClr val="000000">
                      <a:alpha val="19000"/>
                    </a:srgb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60" name="Google Shape;360;p26"/>
                <p:cNvSpPr/>
                <p:nvPr/>
              </p:nvSpPr>
              <p:spPr>
                <a:xfrm>
                  <a:off x="3263060" y="-47084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D48FA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61" name="Google Shape;361;p26"/>
                <p:cNvSpPr/>
                <p:nvPr/>
              </p:nvSpPr>
              <p:spPr>
                <a:xfrm>
                  <a:off x="3217449" y="-110650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pic>
          <p:nvPicPr>
            <p:cNvPr id="362" name="Google Shape;362;p2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718685">
              <a:off x="7426925" y="5012612"/>
              <a:ext cx="495300" cy="2857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3" name="Google Shape;363;p26"/>
          <p:cNvGrpSpPr/>
          <p:nvPr/>
        </p:nvGrpSpPr>
        <p:grpSpPr>
          <a:xfrm rot="5400000">
            <a:off x="3465117" y="4243165"/>
            <a:ext cx="1991966" cy="1543826"/>
            <a:chOff x="3337500" y="1640525"/>
            <a:chExt cx="3773378" cy="3085800"/>
          </a:xfrm>
        </p:grpSpPr>
        <p:sp>
          <p:nvSpPr>
            <p:cNvPr id="364" name="Google Shape;364;p26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26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26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7" name="Google Shape;367;p26"/>
          <p:cNvGrpSpPr/>
          <p:nvPr/>
        </p:nvGrpSpPr>
        <p:grpSpPr>
          <a:xfrm>
            <a:off x="4280051" y="506006"/>
            <a:ext cx="1887821" cy="1628994"/>
            <a:chOff x="3337500" y="1640525"/>
            <a:chExt cx="3773378" cy="3085800"/>
          </a:xfrm>
        </p:grpSpPr>
        <p:sp>
          <p:nvSpPr>
            <p:cNvPr id="368" name="Google Shape;368;p26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26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26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73" name="Google Shape;473;p35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四等：普通考試 = 普考 (高中學歷)</a:t>
            </a:r>
            <a:endParaRPr/>
          </a:p>
        </p:txBody>
      </p:sp>
      <p:sp>
        <p:nvSpPr>
          <p:cNvPr id="474" name="Google Shape;474;p35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https://www.public.com.tw/exam-civilservice/kp-subject</a:t>
            </a:r>
            <a:r>
              <a:rPr lang="zh-TW"/>
              <a:t> </a:t>
            </a:r>
            <a:endParaRPr/>
          </a:p>
        </p:txBody>
      </p:sp>
      <p:sp>
        <p:nvSpPr>
          <p:cNvPr id="475" name="Google Shape;475;p35"/>
          <p:cNvSpPr txBox="1"/>
          <p:nvPr>
            <p:ph idx="6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35"/>
          <p:cNvSpPr txBox="1"/>
          <p:nvPr/>
        </p:nvSpPr>
        <p:spPr>
          <a:xfrm>
            <a:off x="4572050" y="1341375"/>
            <a:ext cx="3856500" cy="73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zh-TW" sz="2200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rPr>
              <a:t>考試科目</a:t>
            </a:r>
            <a:endParaRPr b="1" sz="2200">
              <a:solidFill>
                <a:srgbClr val="B45F0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77" name="Google Shape;477;p35"/>
          <p:cNvSpPr txBox="1"/>
          <p:nvPr/>
        </p:nvSpPr>
        <p:spPr>
          <a:xfrm>
            <a:off x="715550" y="1341375"/>
            <a:ext cx="3856500" cy="73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zh-TW" sz="2200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rPr>
              <a:t>時間</a:t>
            </a:r>
            <a:endParaRPr b="1" sz="2200">
              <a:solidFill>
                <a:srgbClr val="B45F0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78" name="Google Shape;478;p35"/>
          <p:cNvSpPr txBox="1"/>
          <p:nvPr/>
        </p:nvSpPr>
        <p:spPr>
          <a:xfrm>
            <a:off x="715600" y="2074575"/>
            <a:ext cx="3856500" cy="40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Char char="●"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報名日期：11</a:t>
            </a:r>
            <a:r>
              <a:rPr lang="zh-TW" sz="2000">
                <a:latin typeface="Lexend Light"/>
                <a:ea typeface="Lexend Light"/>
                <a:cs typeface="Lexend Light"/>
                <a:sym typeface="Lexend Light"/>
              </a:rPr>
              <a:t>4</a:t>
            </a: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.3.1</a:t>
            </a:r>
            <a:r>
              <a:rPr lang="zh-TW" sz="2000">
                <a:latin typeface="Lexend Light"/>
                <a:ea typeface="Lexend Light"/>
                <a:cs typeface="Lexend Light"/>
                <a:sym typeface="Lexend Light"/>
              </a:rPr>
              <a:t>1</a:t>
            </a: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-3.2</a:t>
            </a:r>
            <a:r>
              <a:rPr lang="zh-TW" sz="2000">
                <a:latin typeface="Lexend Light"/>
                <a:ea typeface="Lexend Light"/>
                <a:cs typeface="Lexend Light"/>
                <a:sym typeface="Lexend Light"/>
              </a:rPr>
              <a:t>0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Char char="●"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考試日期：11</a:t>
            </a:r>
            <a:r>
              <a:rPr lang="zh-TW" sz="2000">
                <a:latin typeface="Lexend Light"/>
                <a:ea typeface="Lexend Light"/>
                <a:cs typeface="Lexend Light"/>
                <a:sym typeface="Lexend Light"/>
              </a:rPr>
              <a:t>4</a:t>
            </a: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.7.</a:t>
            </a:r>
            <a:r>
              <a:rPr lang="zh-TW" sz="2000">
                <a:latin typeface="Lexend Light"/>
                <a:ea typeface="Lexend Light"/>
                <a:cs typeface="Lexend Light"/>
                <a:sym typeface="Lexend Light"/>
              </a:rPr>
              <a:t>4</a:t>
            </a: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-7.</a:t>
            </a:r>
            <a:r>
              <a:rPr lang="zh-TW" sz="2000">
                <a:latin typeface="Lexend Light"/>
                <a:ea typeface="Lexend Light"/>
                <a:cs typeface="Lexend Light"/>
                <a:sym typeface="Lexend Light"/>
              </a:rPr>
              <a:t>5</a:t>
            </a:r>
            <a:br>
              <a:rPr lang="zh-TW" sz="2000">
                <a:latin typeface="Lexend Light"/>
                <a:ea typeface="Lexend Light"/>
                <a:cs typeface="Lexend Light"/>
                <a:sym typeface="Lexend Light"/>
              </a:rPr>
            </a:br>
            <a:r>
              <a:rPr lang="zh-TW" sz="2000">
                <a:latin typeface="Lexend Light"/>
                <a:ea typeface="Lexend Light"/>
                <a:cs typeface="Lexend Light"/>
                <a:sym typeface="Lexend Light"/>
              </a:rPr>
              <a:t>(後面接著高考)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79" name="Google Shape;479;p35"/>
          <p:cNvSpPr txBox="1"/>
          <p:nvPr/>
        </p:nvSpPr>
        <p:spPr>
          <a:xfrm>
            <a:off x="4223525" y="2074575"/>
            <a:ext cx="4205100" cy="40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AutoNum type="arabicPeriod"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◎國文(作文80%、測驗20%)</a:t>
            </a:r>
            <a:endParaRPr sz="2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AutoNum type="arabicPeriod"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※法學知識與英文(包括中華民國憲法30%、法學緒論30%、英文40%)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Lexend Light"/>
              <a:buAutoNum type="arabicPeriod"/>
            </a:pPr>
            <a:r>
              <a:rPr lang="zh-TW" sz="20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◎圖書資訊學概要</a:t>
            </a:r>
            <a:endParaRPr sz="2000">
              <a:solidFill>
                <a:srgbClr val="FF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Lexend Light"/>
              <a:buAutoNum type="arabicPeriod"/>
            </a:pPr>
            <a:r>
              <a:rPr lang="zh-TW" sz="20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技術服務概要</a:t>
            </a:r>
            <a:endParaRPr sz="2000">
              <a:solidFill>
                <a:srgbClr val="FF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Lexend Light"/>
              <a:buAutoNum type="arabicPeriod"/>
            </a:pPr>
            <a:r>
              <a:rPr lang="zh-TW" sz="20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資訊系統與資訊檢索概要</a:t>
            </a:r>
            <a:endParaRPr sz="2000">
              <a:solidFill>
                <a:srgbClr val="FF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 sz="18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「※」採測驗試題</a:t>
            </a:r>
            <a:br>
              <a:rPr lang="zh-TW" sz="18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r>
              <a:rPr lang="zh-TW" sz="18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「◎」採申論式及測驗之混合式試題</a:t>
            </a:r>
            <a:br>
              <a:rPr lang="zh-TW" sz="18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r>
              <a:rPr lang="zh-TW" sz="18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其餘採申論題型。</a:t>
            </a:r>
            <a:endParaRPr sz="18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80" name="Google Shape;480;p35"/>
          <p:cNvSpPr/>
          <p:nvPr/>
        </p:nvSpPr>
        <p:spPr>
          <a:xfrm>
            <a:off x="1396250" y="4952950"/>
            <a:ext cx="2473500" cy="894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30600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薪水待遇月薪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/>
              <a:t>約41700</a:t>
            </a:r>
            <a:r>
              <a:rPr b="1" lang="zh-TW" sz="3200"/>
              <a:t>元</a:t>
            </a:r>
            <a:endParaRPr b="1" sz="3200"/>
          </a:p>
        </p:txBody>
      </p:sp>
      <p:sp>
        <p:nvSpPr>
          <p:cNvPr id="481" name="Google Shape;481;p35"/>
          <p:cNvSpPr/>
          <p:nvPr/>
        </p:nvSpPr>
        <p:spPr>
          <a:xfrm>
            <a:off x="511438" y="4811650"/>
            <a:ext cx="1205400" cy="1177500"/>
          </a:xfrm>
          <a:prstGeom prst="ellipse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482" name="Google Shape;48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075" y="4797638"/>
            <a:ext cx="1205524" cy="1205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88" name="Google Shape;488;p3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三等：高等考試 = 高考 (大學學歷)</a:t>
            </a:r>
            <a:endParaRPr/>
          </a:p>
        </p:txBody>
      </p:sp>
      <p:sp>
        <p:nvSpPr>
          <p:cNvPr id="489" name="Google Shape;489;p36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https://www.public.com.tw/exam-civilservice/kp-subject</a:t>
            </a:r>
            <a:r>
              <a:rPr lang="zh-TW"/>
              <a:t> </a:t>
            </a:r>
            <a:endParaRPr/>
          </a:p>
        </p:txBody>
      </p:sp>
      <p:sp>
        <p:nvSpPr>
          <p:cNvPr id="490" name="Google Shape;490;p36"/>
          <p:cNvSpPr txBox="1"/>
          <p:nvPr>
            <p:ph idx="6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36"/>
          <p:cNvSpPr txBox="1"/>
          <p:nvPr/>
        </p:nvSpPr>
        <p:spPr>
          <a:xfrm>
            <a:off x="4572050" y="1341375"/>
            <a:ext cx="3856500" cy="73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zh-TW" sz="2200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rPr>
              <a:t>考試科目</a:t>
            </a:r>
            <a:endParaRPr b="1" sz="2200">
              <a:solidFill>
                <a:srgbClr val="B45F0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92" name="Google Shape;492;p36"/>
          <p:cNvSpPr txBox="1"/>
          <p:nvPr/>
        </p:nvSpPr>
        <p:spPr>
          <a:xfrm>
            <a:off x="715550" y="1341375"/>
            <a:ext cx="3856500" cy="73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zh-TW" sz="2200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rPr>
              <a:t>時間</a:t>
            </a:r>
            <a:endParaRPr b="1" sz="2200">
              <a:solidFill>
                <a:srgbClr val="B45F0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93" name="Google Shape;493;p36"/>
          <p:cNvSpPr txBox="1"/>
          <p:nvPr/>
        </p:nvSpPr>
        <p:spPr>
          <a:xfrm>
            <a:off x="715600" y="2074575"/>
            <a:ext cx="3856500" cy="40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Char char="●"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報名日期：11</a:t>
            </a:r>
            <a:r>
              <a:rPr lang="zh-TW" sz="2000">
                <a:latin typeface="Lexend Light"/>
                <a:ea typeface="Lexend Light"/>
                <a:cs typeface="Lexend Light"/>
                <a:sym typeface="Lexend Light"/>
              </a:rPr>
              <a:t>4</a:t>
            </a: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.3.1</a:t>
            </a:r>
            <a:r>
              <a:rPr lang="zh-TW" sz="2000">
                <a:latin typeface="Lexend Light"/>
                <a:ea typeface="Lexend Light"/>
                <a:cs typeface="Lexend Light"/>
                <a:sym typeface="Lexend Light"/>
              </a:rPr>
              <a:t>1</a:t>
            </a: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-3.2</a:t>
            </a:r>
            <a:r>
              <a:rPr lang="zh-TW" sz="2000">
                <a:latin typeface="Lexend Light"/>
                <a:ea typeface="Lexend Light"/>
                <a:cs typeface="Lexend Light"/>
                <a:sym typeface="Lexend Light"/>
              </a:rPr>
              <a:t>0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Char char="●"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考試日期：11</a:t>
            </a:r>
            <a:r>
              <a:rPr lang="zh-TW" sz="2000">
                <a:latin typeface="Lexend Light"/>
                <a:ea typeface="Lexend Light"/>
                <a:cs typeface="Lexend Light"/>
                <a:sym typeface="Lexend Light"/>
              </a:rPr>
              <a:t>4</a:t>
            </a: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.7.</a:t>
            </a:r>
            <a:r>
              <a:rPr lang="zh-TW" sz="2000">
                <a:latin typeface="Lexend Light"/>
                <a:ea typeface="Lexend Light"/>
                <a:cs typeface="Lexend Light"/>
                <a:sym typeface="Lexend Light"/>
              </a:rPr>
              <a:t>6</a:t>
            </a: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-7.</a:t>
            </a:r>
            <a:r>
              <a:rPr lang="zh-TW" sz="2000">
                <a:latin typeface="Lexend Light"/>
                <a:ea typeface="Lexend Light"/>
                <a:cs typeface="Lexend Light"/>
                <a:sym typeface="Lexend Light"/>
              </a:rPr>
              <a:t>8</a:t>
            </a:r>
            <a:br>
              <a:rPr lang="zh-TW" sz="2000">
                <a:latin typeface="Lexend Light"/>
                <a:ea typeface="Lexend Light"/>
                <a:cs typeface="Lexend Light"/>
                <a:sym typeface="Lexend Light"/>
              </a:rPr>
            </a:br>
            <a:r>
              <a:rPr lang="zh-TW" sz="2000">
                <a:latin typeface="Lexend Light"/>
                <a:ea typeface="Lexend Light"/>
                <a:cs typeface="Lexend Light"/>
                <a:sym typeface="Lexend Light"/>
              </a:rPr>
              <a:t>(前面接著普考)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94" name="Google Shape;494;p36"/>
          <p:cNvSpPr txBox="1"/>
          <p:nvPr/>
        </p:nvSpPr>
        <p:spPr>
          <a:xfrm>
            <a:off x="4318500" y="2074575"/>
            <a:ext cx="4110000" cy="40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AutoNum type="arabicPeriod"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◎國文(作文80%、測驗20%)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AutoNum type="arabicPeriod"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※法學知識與英文(包括中華民國憲法20%、法學緒論20%、英文60%)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Lexend Light"/>
              <a:buAutoNum type="arabicPeriod"/>
            </a:pPr>
            <a:r>
              <a:rPr lang="zh-TW" sz="20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圖書館管理</a:t>
            </a:r>
            <a:endParaRPr sz="2000">
              <a:solidFill>
                <a:srgbClr val="FF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Lexend Light"/>
              <a:buAutoNum type="arabicPeriod"/>
            </a:pPr>
            <a:r>
              <a:rPr lang="zh-TW" sz="20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圖書資訊學</a:t>
            </a:r>
            <a:endParaRPr sz="2000">
              <a:solidFill>
                <a:srgbClr val="FF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Lexend Light"/>
              <a:buAutoNum type="arabicPeriod"/>
            </a:pPr>
            <a:r>
              <a:rPr lang="zh-TW" sz="20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技術服務</a:t>
            </a:r>
            <a:endParaRPr sz="2000">
              <a:solidFill>
                <a:srgbClr val="FF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Lexend Light"/>
              <a:buAutoNum type="arabicPeriod"/>
            </a:pPr>
            <a:r>
              <a:rPr lang="zh-TW" sz="20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資訊系統與資訊檢索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95" name="Google Shape;495;p36"/>
          <p:cNvSpPr/>
          <p:nvPr/>
        </p:nvSpPr>
        <p:spPr>
          <a:xfrm>
            <a:off x="1396250" y="4952950"/>
            <a:ext cx="2473500" cy="894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30600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薪水待遇月薪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/>
              <a:t>約49350元</a:t>
            </a:r>
            <a:endParaRPr b="1" sz="3200"/>
          </a:p>
        </p:txBody>
      </p:sp>
      <p:sp>
        <p:nvSpPr>
          <p:cNvPr id="496" name="Google Shape;496;p36"/>
          <p:cNvSpPr/>
          <p:nvPr/>
        </p:nvSpPr>
        <p:spPr>
          <a:xfrm>
            <a:off x="511438" y="4811650"/>
            <a:ext cx="1205400" cy="1177500"/>
          </a:xfrm>
          <a:prstGeom prst="ellipse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497" name="Google Shape;49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075" y="4797638"/>
            <a:ext cx="1205524" cy="1205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03" name="Google Shape;503;p37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地方特考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考試方式與高普考相同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考試地點與錄取分發區域綁定，3年內不得調轉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○"/>
            </a:pPr>
            <a:r>
              <a:rPr lang="zh-TW">
                <a:solidFill>
                  <a:srgbClr val="666666"/>
                </a:solidFill>
              </a:rPr>
              <a:t>113年地特四等缺額：臺北市1人 (報名已結束)</a:t>
            </a:r>
            <a:endParaRPr>
              <a:solidFill>
                <a:srgbClr val="666666"/>
              </a:solidFill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身障特考、原住民族特考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久久一次會出現圖書資訊管理職系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大多職系都是一般行政，部分工作內容與圖書館相關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考試方式一樣分成三等(高考)、四等(普考)跟五等(初等考)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Char char="○"/>
            </a:pPr>
            <a:r>
              <a:rPr lang="zh-TW">
                <a:solidFill>
                  <a:srgbClr val="FF0000"/>
                </a:solidFill>
              </a:rPr>
              <a:t>114 年公務人員特種考試身心障礙人員考試各等別暫定類科及需用名額：三等 圖書資訊管理 1名</a:t>
            </a:r>
            <a:endParaRPr>
              <a:solidFill>
                <a:srgbClr val="FF0000"/>
              </a:solidFill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■"/>
            </a:pPr>
            <a:r>
              <a:rPr lang="zh-TW">
                <a:solidFill>
                  <a:srgbClr val="FF0000"/>
                </a:solidFill>
              </a:rPr>
              <a:t>報名：113/12/24~114/1/2</a:t>
            </a:r>
            <a:endParaRPr>
              <a:solidFill>
                <a:srgbClr val="FF0000"/>
              </a:solidFill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■"/>
            </a:pPr>
            <a:r>
              <a:rPr lang="zh-TW">
                <a:solidFill>
                  <a:srgbClr val="FF0000"/>
                </a:solidFill>
              </a:rPr>
              <a:t>考試：114/4/19~4/20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37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其他特考</a:t>
            </a:r>
            <a:endParaRPr/>
          </a:p>
        </p:txBody>
      </p:sp>
      <p:sp>
        <p:nvSpPr>
          <p:cNvPr id="505" name="Google Shape;505;p3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https://www.public.com.tw/news/202411211</a:t>
            </a:r>
            <a:r>
              <a:rPr lang="zh-TW"/>
              <a:t> </a:t>
            </a:r>
            <a:endParaRPr/>
          </a:p>
        </p:txBody>
      </p:sp>
      <p:sp>
        <p:nvSpPr>
          <p:cNvPr id="506" name="Google Shape;506;p37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8"/>
          <p:cNvSpPr txBox="1"/>
          <p:nvPr>
            <p:ph idx="1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38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13" name="Google Shape;513;p38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命題大綱</a:t>
            </a:r>
            <a:endParaRPr/>
          </a:p>
        </p:txBody>
      </p:sp>
      <p:sp>
        <p:nvSpPr>
          <p:cNvPr id="514" name="Google Shape;514;p38"/>
          <p:cNvSpPr/>
          <p:nvPr/>
        </p:nvSpPr>
        <p:spPr>
          <a:xfrm>
            <a:off x="4216250" y="1400650"/>
            <a:ext cx="1311000" cy="29139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5" name="Google Shape;51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7073" y="0"/>
            <a:ext cx="4789950" cy="50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9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39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命題大綱</a:t>
            </a:r>
            <a:endParaRPr/>
          </a:p>
        </p:txBody>
      </p:sp>
      <p:sp>
        <p:nvSpPr>
          <p:cNvPr id="522" name="Google Shape;522;p3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23" name="Google Shape;523;p39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39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525" name="Google Shape;525;p39"/>
          <p:cNvPicPr preferRelativeResize="0"/>
          <p:nvPr/>
        </p:nvPicPr>
        <p:blipFill rotWithShape="1">
          <a:blip r:embed="rId3">
            <a:alphaModFix/>
          </a:blip>
          <a:srcRect b="9485" l="0" r="0" t="0"/>
          <a:stretch/>
        </p:blipFill>
        <p:spPr>
          <a:xfrm>
            <a:off x="0" y="1151200"/>
            <a:ext cx="9144000" cy="5574250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39"/>
          <p:cNvSpPr/>
          <p:nvPr/>
        </p:nvSpPr>
        <p:spPr>
          <a:xfrm>
            <a:off x="2312388" y="5631875"/>
            <a:ext cx="4042500" cy="67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762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u="sng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https://ppt.cc/fEVlmx</a:t>
            </a:r>
            <a:r>
              <a:rPr lang="zh-TW" sz="2400"/>
              <a:t> 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32" name="Google Shape;532;p40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40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40"/>
          <p:cNvSpPr/>
          <p:nvPr/>
        </p:nvSpPr>
        <p:spPr>
          <a:xfrm>
            <a:off x="380200" y="2156625"/>
            <a:ext cx="2084100" cy="3118200"/>
          </a:xfrm>
          <a:prstGeom prst="roundRect">
            <a:avLst>
              <a:gd fmla="val 6969" name="adj"/>
            </a:avLst>
          </a:prstGeom>
          <a:solidFill>
            <a:srgbClr val="F4E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5" name="Google Shape;53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9113"/>
            <a:ext cx="8839201" cy="5184282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40"/>
          <p:cNvSpPr/>
          <p:nvPr/>
        </p:nvSpPr>
        <p:spPr>
          <a:xfrm>
            <a:off x="4023899" y="5757972"/>
            <a:ext cx="1192200" cy="525000"/>
          </a:xfrm>
          <a:prstGeom prst="roundRect">
            <a:avLst>
              <a:gd fmla="val 16667" name="adj"/>
            </a:avLst>
          </a:prstGeom>
          <a:solidFill>
            <a:srgbClr val="99999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初等考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37" name="Google Shape;537;p40"/>
          <p:cNvSpPr/>
          <p:nvPr/>
        </p:nvSpPr>
        <p:spPr>
          <a:xfrm>
            <a:off x="5369499" y="5757972"/>
            <a:ext cx="1192200" cy="5250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普考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38" name="Google Shape;538;p40"/>
          <p:cNvSpPr/>
          <p:nvPr/>
        </p:nvSpPr>
        <p:spPr>
          <a:xfrm>
            <a:off x="6715099" y="5757972"/>
            <a:ext cx="1192200" cy="525000"/>
          </a:xfrm>
          <a:prstGeom prst="roundRect">
            <a:avLst>
              <a:gd fmla="val 16667" name="adj"/>
            </a:avLst>
          </a:prstGeom>
          <a:solidFill>
            <a:srgbClr val="CC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高考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1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圖書資訊學的核心概念、發展歷史與教育</a:t>
            </a:r>
            <a:endParaRPr b="1">
              <a:latin typeface="Lexend"/>
              <a:ea typeface="Lexend"/>
              <a:cs typeface="Lexend"/>
              <a:sym typeface="Lexend"/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圖書館的類型、功能及發展歷史</a:t>
            </a:r>
            <a:endParaRPr b="1">
              <a:latin typeface="Lexend"/>
              <a:ea typeface="Lexend"/>
              <a:cs typeface="Lexend"/>
              <a:sym typeface="Lexend"/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圖書館的營運及相關法規標準</a:t>
            </a:r>
            <a:r>
              <a:rPr lang="zh-TW"/>
              <a:t>：組織與業務、行政管理、相關法規與標準、專業倫理與規範、相關專業組織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圖書館的資源與管理</a:t>
            </a:r>
            <a:r>
              <a:rPr lang="zh-TW"/>
              <a:t>：圖書館資源、網路資源、館藏發展、特色館藏、館際合作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圖書館的讀者服務</a:t>
            </a:r>
            <a:r>
              <a:rPr lang="zh-TW"/>
              <a:t>：讀者類型與需求、流通與閱覽、參考資訊服務、資訊素養與利用教育、推廣服務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資訊科技與圖書館</a:t>
            </a:r>
            <a:r>
              <a:rPr lang="zh-TW"/>
              <a:t>：資訊處理科技、圖書館資訊系統、網路社群經營、數位圖書館與數位典藏</a:t>
            </a:r>
            <a:endParaRPr/>
          </a:p>
        </p:txBody>
      </p:sp>
      <p:sp>
        <p:nvSpPr>
          <p:cNvPr id="544" name="Google Shape;544;p4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圖書館學大意 (</a:t>
            </a:r>
            <a:r>
              <a:rPr lang="zh-TW">
                <a:solidFill>
                  <a:schemeClr val="accent3"/>
                </a:solidFill>
                <a:highlight>
                  <a:srgbClr val="666666"/>
                </a:highlight>
              </a:rPr>
              <a:t>初等考</a:t>
            </a:r>
            <a:r>
              <a:rPr lang="zh-TW"/>
              <a:t>)</a:t>
            </a:r>
            <a:endParaRPr/>
          </a:p>
        </p:txBody>
      </p:sp>
      <p:sp>
        <p:nvSpPr>
          <p:cNvPr id="545" name="Google Shape;545;p4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46" name="Google Shape;546;p41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https://wwwc.moex.gov.tw/main/content/wHandMenuFile.ashx?file_id=4767</a:t>
            </a:r>
            <a:r>
              <a:rPr lang="zh-TW"/>
              <a:t> </a:t>
            </a:r>
            <a:endParaRPr/>
          </a:p>
        </p:txBody>
      </p:sp>
      <p:sp>
        <p:nvSpPr>
          <p:cNvPr id="547" name="Google Shape;547;p41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2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圖書館學與資訊科學的內涵</a:t>
            </a:r>
            <a:r>
              <a:rPr lang="zh-TW"/>
              <a:t>：圖書館學、資訊科學、圖書資訊學教育、資訊社會學、圖書資訊倫理等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資訊資源之相關議題</a:t>
            </a:r>
            <a:r>
              <a:rPr lang="zh-TW"/>
              <a:t>：傳統與數位出版、各式資源、館藏發展、資訊組織等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使用者之相關議題</a:t>
            </a:r>
            <a:r>
              <a:rPr lang="zh-TW"/>
              <a:t>：讀者服務、參考資源、資訊素養、顧客關係管理、資訊行為、閱讀推廣等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資訊系統之相關議題</a:t>
            </a:r>
            <a:r>
              <a:rPr lang="zh-TW"/>
              <a:t>：資訊檢索、數位典藏、資訊安全、資料科學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資訊服務機構之相關議題</a:t>
            </a:r>
            <a:r>
              <a:rPr lang="zh-TW"/>
              <a:t>：各類圖書館、相關法規、建築、專業組織</a:t>
            </a:r>
            <a:endParaRPr/>
          </a:p>
        </p:txBody>
      </p:sp>
      <p:sp>
        <p:nvSpPr>
          <p:cNvPr id="553" name="Google Shape;553;p42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圖書資訊學概要 (</a:t>
            </a:r>
            <a:r>
              <a:rPr lang="zh-TW">
                <a:solidFill>
                  <a:schemeClr val="accent3"/>
                </a:solidFill>
                <a:highlight>
                  <a:srgbClr val="38761D"/>
                </a:highlight>
              </a:rPr>
              <a:t>普考</a:t>
            </a:r>
            <a:r>
              <a:rPr lang="zh-TW"/>
              <a:t>)</a:t>
            </a:r>
            <a:endParaRPr/>
          </a:p>
        </p:txBody>
      </p:sp>
      <p:sp>
        <p:nvSpPr>
          <p:cNvPr id="554" name="Google Shape;554;p4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55" name="Google Shape;555;p42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https://wwwc.moex.gov.tw/main/content/wHandMenuFile.ashx?file_id=4773</a:t>
            </a:r>
            <a:r>
              <a:rPr lang="zh-TW"/>
              <a:t> </a:t>
            </a:r>
            <a:endParaRPr/>
          </a:p>
        </p:txBody>
      </p:sp>
      <p:sp>
        <p:nvSpPr>
          <p:cNvPr id="556" name="Google Shape;556;p42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43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圖書館學與資訊科學的內涵</a:t>
            </a:r>
            <a:endParaRPr b="1">
              <a:latin typeface="Lexend"/>
              <a:ea typeface="Lexend"/>
              <a:cs typeface="Lexend"/>
              <a:sym typeface="Lexend"/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資訊資源之相關議題</a:t>
            </a:r>
            <a:r>
              <a:rPr lang="zh-TW"/>
              <a:t>：技術服務、索引摘要、知識管理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使用者與管理者之相關議題</a:t>
            </a:r>
            <a:r>
              <a:rPr lang="zh-TW"/>
              <a:t>：讀者服務、圖書館人材培育、資訊素養、資訊行為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資訊系統之相關議題</a:t>
            </a:r>
            <a:r>
              <a:rPr lang="zh-TW"/>
              <a:t>：圖書館自動化、資訊科技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資訊服務機構之相關議題</a:t>
            </a:r>
            <a:r>
              <a:rPr lang="zh-TW"/>
              <a:t>：圖書館功能與類型、圖書館組織、行政與法規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圖書資訊與社會環境</a:t>
            </a:r>
            <a:r>
              <a:rPr lang="zh-TW"/>
              <a:t>：資訊倫理、資訊社會、智慧財產權、個人隱私權議題</a:t>
            </a:r>
            <a:endParaRPr/>
          </a:p>
        </p:txBody>
      </p:sp>
      <p:sp>
        <p:nvSpPr>
          <p:cNvPr id="562" name="Google Shape;562;p4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圖書資訊學 (</a:t>
            </a:r>
            <a:r>
              <a:rPr lang="zh-TW">
                <a:solidFill>
                  <a:schemeClr val="accent3"/>
                </a:solidFill>
                <a:highlight>
                  <a:srgbClr val="980000"/>
                </a:highlight>
              </a:rPr>
              <a:t>高考</a:t>
            </a:r>
            <a:r>
              <a:rPr lang="zh-TW"/>
              <a:t>)</a:t>
            </a:r>
            <a:endParaRPr/>
          </a:p>
        </p:txBody>
      </p:sp>
      <p:sp>
        <p:nvSpPr>
          <p:cNvPr id="563" name="Google Shape;563;p4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64" name="Google Shape;564;p43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https://wwwc.moex.gov.tw/main/content/wHandMenuFile.ashx?file_id=4769</a:t>
            </a:r>
            <a:r>
              <a:rPr lang="zh-TW"/>
              <a:t> </a:t>
            </a:r>
            <a:endParaRPr/>
          </a:p>
        </p:txBody>
      </p:sp>
      <p:sp>
        <p:nvSpPr>
          <p:cNvPr id="565" name="Google Shape;565;p43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4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71" name="Google Shape;571;p44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44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44"/>
          <p:cNvSpPr/>
          <p:nvPr/>
        </p:nvSpPr>
        <p:spPr>
          <a:xfrm>
            <a:off x="2572475" y="2156625"/>
            <a:ext cx="2084100" cy="3301500"/>
          </a:xfrm>
          <a:prstGeom prst="roundRect">
            <a:avLst>
              <a:gd fmla="val 6969" name="adj"/>
            </a:avLst>
          </a:prstGeom>
          <a:solidFill>
            <a:srgbClr val="F4E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4" name="Google Shape;57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9113"/>
            <a:ext cx="8839201" cy="5184282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44"/>
          <p:cNvSpPr/>
          <p:nvPr/>
        </p:nvSpPr>
        <p:spPr>
          <a:xfrm>
            <a:off x="4023899" y="5757972"/>
            <a:ext cx="1192200" cy="525000"/>
          </a:xfrm>
          <a:prstGeom prst="roundRect">
            <a:avLst>
              <a:gd fmla="val 16667" name="adj"/>
            </a:avLst>
          </a:prstGeom>
          <a:solidFill>
            <a:srgbClr val="99999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初等考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76" name="Google Shape;576;p44"/>
          <p:cNvSpPr/>
          <p:nvPr/>
        </p:nvSpPr>
        <p:spPr>
          <a:xfrm>
            <a:off x="5369499" y="5757972"/>
            <a:ext cx="1192200" cy="5250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普考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77" name="Google Shape;577;p44"/>
          <p:cNvSpPr/>
          <p:nvPr/>
        </p:nvSpPr>
        <p:spPr>
          <a:xfrm>
            <a:off x="6715099" y="5757972"/>
            <a:ext cx="1192200" cy="525000"/>
          </a:xfrm>
          <a:prstGeom prst="roundRect">
            <a:avLst>
              <a:gd fmla="val 16667" name="adj"/>
            </a:avLst>
          </a:prstGeom>
          <a:solidFill>
            <a:srgbClr val="CC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高考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7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27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孤獨 x 國考 x AI讀書會</a:t>
            </a:r>
            <a:endParaRPr/>
          </a:p>
        </p:txBody>
      </p:sp>
      <p:sp>
        <p:nvSpPr>
          <p:cNvPr id="377" name="Google Shape;377;p2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78" name="Google Shape;378;p27"/>
          <p:cNvSpPr txBox="1"/>
          <p:nvPr>
            <p:ph idx="2" type="body"/>
          </p:nvPr>
        </p:nvSpPr>
        <p:spPr>
          <a:xfrm>
            <a:off x="2630200" y="6431700"/>
            <a:ext cx="5242500" cy="259500"/>
          </a:xfrm>
          <a:prstGeom prst="rect">
            <a:avLst/>
          </a:prstGeom>
        </p:spPr>
        <p:txBody>
          <a:bodyPr anchorCtr="0" anchor="ctr" bIns="0" lIns="0" spcFirstLastPara="1" rIns="9000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27"/>
          <p:cNvSpPr txBox="1"/>
          <p:nvPr>
            <p:ph idx="3" type="subTitle"/>
          </p:nvPr>
        </p:nvSpPr>
        <p:spPr>
          <a:xfrm>
            <a:off x="12714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27"/>
          <p:cNvSpPr/>
          <p:nvPr/>
        </p:nvSpPr>
        <p:spPr>
          <a:xfrm>
            <a:off x="2313499" y="2364388"/>
            <a:ext cx="4517100" cy="626100"/>
          </a:xfrm>
          <a:prstGeom prst="roundRect">
            <a:avLst>
              <a:gd fmla="val 16667" name="adj"/>
            </a:avLst>
          </a:prstGeom>
          <a:solidFill>
            <a:srgbClr val="B45F06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1. </a:t>
            </a:r>
            <a:r>
              <a:rPr lang="zh-TW" sz="2400">
                <a:solidFill>
                  <a:srgbClr val="FFFFFF"/>
                </a:solidFill>
              </a:rPr>
              <a:t>館</a:t>
            </a:r>
            <a:r>
              <a:rPr lang="zh-TW" sz="2400">
                <a:solidFill>
                  <a:srgbClr val="FFFFFF"/>
                </a:solidFill>
              </a:rPr>
              <a:t>員國考篇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381" name="Google Shape;381;p27"/>
          <p:cNvSpPr/>
          <p:nvPr/>
        </p:nvSpPr>
        <p:spPr>
          <a:xfrm>
            <a:off x="2313499" y="4606250"/>
            <a:ext cx="4517100" cy="626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2. AI</a:t>
            </a:r>
            <a:r>
              <a:rPr lang="zh-TW" sz="2400"/>
              <a:t>備考篇</a:t>
            </a:r>
            <a:endParaRPr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45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資訊組織概論</a:t>
            </a:r>
            <a:r>
              <a:rPr lang="zh-TW"/>
              <a:t>：意義、功能、發展、工具、目錄、圖書館管理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記述編目</a:t>
            </a:r>
            <a:r>
              <a:rPr lang="zh-TW"/>
              <a:t>：標準、工具、著錄、檢索點與權威控制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主題分析</a:t>
            </a:r>
            <a:r>
              <a:rPr lang="zh-TW"/>
              <a:t>：概念、理論、種類、工作流程、工具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權威控制</a:t>
            </a:r>
            <a:r>
              <a:rPr lang="zh-TW"/>
              <a:t>  ：意義、功能、流程、標準、工具、合作計劃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機讀格式</a:t>
            </a:r>
            <a:r>
              <a:rPr lang="zh-TW"/>
              <a:t>：發展歷史、結構、MARC21、權威資料機讀格式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書目資源共享</a:t>
            </a:r>
            <a:r>
              <a:rPr lang="zh-TW"/>
              <a:t>：合作編目與聯合目錄、書目中心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資訊組織發展趨勢</a:t>
            </a:r>
            <a:r>
              <a:rPr lang="zh-TW"/>
              <a:t>：MARC的新發展、詮釋資料、FRBR、KOS、知識組織的資訊技術與建置工具 </a:t>
            </a:r>
            <a:endParaRPr/>
          </a:p>
        </p:txBody>
      </p:sp>
      <p:sp>
        <p:nvSpPr>
          <p:cNvPr id="583" name="Google Shape;583;p45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中文圖書分類編目大意 (</a:t>
            </a:r>
            <a:r>
              <a:rPr lang="zh-TW">
                <a:solidFill>
                  <a:schemeClr val="accent3"/>
                </a:solidFill>
                <a:highlight>
                  <a:srgbClr val="666666"/>
                </a:highlight>
              </a:rPr>
              <a:t>初等考</a:t>
            </a:r>
            <a:r>
              <a:rPr lang="zh-TW"/>
              <a:t>)</a:t>
            </a:r>
            <a:endParaRPr/>
          </a:p>
        </p:txBody>
      </p:sp>
      <p:sp>
        <p:nvSpPr>
          <p:cNvPr id="584" name="Google Shape;584;p4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85" name="Google Shape;585;p45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https://wwwc.moex.gov.tw/main/content/wHandMenuFile.ashx?file_id=4767</a:t>
            </a:r>
            <a:r>
              <a:rPr lang="zh-TW"/>
              <a:t> </a:t>
            </a:r>
            <a:endParaRPr/>
          </a:p>
        </p:txBody>
      </p:sp>
      <p:sp>
        <p:nvSpPr>
          <p:cNvPr id="586" name="Google Shape;586;p45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46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編目</a:t>
            </a:r>
            <a:r>
              <a:rPr lang="zh-TW"/>
              <a:t>：目錄、編目規則、檢索款目、參照及權威控制、</a:t>
            </a:r>
            <a:r>
              <a:rPr lang="zh-TW">
                <a:solidFill>
                  <a:srgbClr val="FF0000"/>
                </a:solidFill>
              </a:rPr>
              <a:t>FRBR</a:t>
            </a:r>
            <a:endParaRPr>
              <a:solidFill>
                <a:srgbClr val="FF0000"/>
              </a:solidFill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主題分析與主題檢索</a:t>
            </a:r>
            <a:r>
              <a:rPr lang="zh-TW"/>
              <a:t>：定義及功用、分類法、控制詞彙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機讀格式及詮釋資料</a:t>
            </a:r>
            <a:r>
              <a:rPr lang="zh-TW"/>
              <a:t>：起源、發展與結構、</a:t>
            </a:r>
            <a:r>
              <a:rPr lang="zh-TW">
                <a:solidFill>
                  <a:srgbClr val="FF0000"/>
                </a:solidFill>
              </a:rPr>
              <a:t>詮釋資料應用</a:t>
            </a:r>
            <a:endParaRPr>
              <a:solidFill>
                <a:srgbClr val="FF0000"/>
              </a:solidFill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書目紀錄的建立與使用</a:t>
            </a:r>
            <a:r>
              <a:rPr lang="zh-TW"/>
              <a:t>：建立與品質控制、合作編目、線上目錄、</a:t>
            </a:r>
            <a:r>
              <a:rPr lang="zh-TW">
                <a:solidFill>
                  <a:srgbClr val="FF0000"/>
                </a:solidFill>
              </a:rPr>
              <a:t>使用研究</a:t>
            </a:r>
            <a:endParaRPr>
              <a:solidFill>
                <a:srgbClr val="FF0000"/>
              </a:solidFill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電子資源(含網路資源)的組織</a:t>
            </a:r>
            <a:r>
              <a:rPr lang="zh-TW"/>
              <a:t>：著錄、主題分析、檢索與瀏覽、</a:t>
            </a:r>
            <a:r>
              <a:rPr lang="zh-TW">
                <a:solidFill>
                  <a:srgbClr val="FF0000"/>
                </a:solidFill>
              </a:rPr>
              <a:t>Web 2.0與社會性標記</a:t>
            </a:r>
            <a:endParaRPr>
              <a:solidFill>
                <a:srgbClr val="FF0000"/>
              </a:solidFill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館藏發展</a:t>
            </a:r>
            <a:r>
              <a:rPr lang="zh-TW"/>
              <a:t>：社區分析、資料選擇、館發政策、館藏淘汰、資源共享</a:t>
            </a:r>
            <a:endParaRPr/>
          </a:p>
        </p:txBody>
      </p:sp>
      <p:sp>
        <p:nvSpPr>
          <p:cNvPr id="592" name="Google Shape;592;p4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技術服務 (</a:t>
            </a:r>
            <a:r>
              <a:rPr lang="zh-TW">
                <a:solidFill>
                  <a:schemeClr val="accent3"/>
                </a:solidFill>
                <a:highlight>
                  <a:srgbClr val="38761D"/>
                </a:highlight>
              </a:rPr>
              <a:t>普考</a:t>
            </a:r>
            <a:r>
              <a:rPr lang="zh-TW"/>
              <a:t>、</a:t>
            </a:r>
            <a:r>
              <a:rPr lang="zh-TW">
                <a:solidFill>
                  <a:schemeClr val="accent3"/>
                </a:solidFill>
                <a:highlight>
                  <a:srgbClr val="990000"/>
                </a:highlight>
              </a:rPr>
              <a:t>高考</a:t>
            </a:r>
            <a:r>
              <a:rPr lang="zh-TW"/>
              <a:t>)</a:t>
            </a:r>
            <a:endParaRPr/>
          </a:p>
        </p:txBody>
      </p:sp>
      <p:sp>
        <p:nvSpPr>
          <p:cNvPr id="593" name="Google Shape;593;p4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94" name="Google Shape;594;p46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https://wwwc.moex.gov.tw/main/content/wHandMenuFile.ashx?file_id=4769</a:t>
            </a:r>
            <a:r>
              <a:rPr lang="zh-TW"/>
              <a:t> </a:t>
            </a:r>
            <a:endParaRPr/>
          </a:p>
        </p:txBody>
      </p:sp>
      <p:sp>
        <p:nvSpPr>
          <p:cNvPr id="595" name="Google Shape;595;p46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4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01" name="Google Shape;601;p4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47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47"/>
          <p:cNvSpPr/>
          <p:nvPr/>
        </p:nvSpPr>
        <p:spPr>
          <a:xfrm>
            <a:off x="4794975" y="2156625"/>
            <a:ext cx="1993500" cy="2908200"/>
          </a:xfrm>
          <a:prstGeom prst="roundRect">
            <a:avLst>
              <a:gd fmla="val 6969" name="adj"/>
            </a:avLst>
          </a:prstGeom>
          <a:solidFill>
            <a:srgbClr val="F4E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4" name="Google Shape;60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9113"/>
            <a:ext cx="8839201" cy="5184282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47"/>
          <p:cNvSpPr/>
          <p:nvPr/>
        </p:nvSpPr>
        <p:spPr>
          <a:xfrm>
            <a:off x="4023899" y="5757972"/>
            <a:ext cx="1192200" cy="525000"/>
          </a:xfrm>
          <a:prstGeom prst="roundRect">
            <a:avLst>
              <a:gd fmla="val 16667" name="adj"/>
            </a:avLst>
          </a:prstGeom>
          <a:solidFill>
            <a:srgbClr val="99999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初等考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06" name="Google Shape;606;p47"/>
          <p:cNvSpPr/>
          <p:nvPr/>
        </p:nvSpPr>
        <p:spPr>
          <a:xfrm>
            <a:off x="5369499" y="5757972"/>
            <a:ext cx="1192200" cy="5250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普考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07" name="Google Shape;607;p47"/>
          <p:cNvSpPr/>
          <p:nvPr/>
        </p:nvSpPr>
        <p:spPr>
          <a:xfrm>
            <a:off x="6715099" y="5757972"/>
            <a:ext cx="1192200" cy="525000"/>
          </a:xfrm>
          <a:prstGeom prst="roundRect">
            <a:avLst>
              <a:gd fmla="val 16667" name="adj"/>
            </a:avLst>
          </a:prstGeom>
          <a:solidFill>
            <a:srgbClr val="CC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高考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13" name="Google Shape;613;p4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https://wwwc.moex.gov.tw/main/content/wHandMenuFile.ashx?file_id=4769</a:t>
            </a:r>
            <a:r>
              <a:rPr lang="zh-TW"/>
              <a:t> </a:t>
            </a:r>
            <a:endParaRPr/>
          </a:p>
        </p:txBody>
      </p:sp>
      <p:sp>
        <p:nvSpPr>
          <p:cNvPr id="614" name="Google Shape;614;p48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p48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exend"/>
              <a:buAutoNum type="arabicPeriod"/>
            </a:pPr>
            <a:r>
              <a:rPr b="1" lang="zh-TW" sz="22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資訊檢索的基本概念</a:t>
            </a: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：理論、範疇與發展、資訊儲存與檢索系統、資料庫結構、索引與摘要、</a:t>
            </a:r>
            <a:r>
              <a:rPr lang="zh-TW" sz="22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多媒體資訊檢索</a:t>
            </a:r>
            <a:endParaRPr sz="2200">
              <a:solidFill>
                <a:srgbClr val="FF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exend"/>
              <a:buAutoNum type="arabicPeriod"/>
            </a:pPr>
            <a:r>
              <a:rPr b="1" lang="zh-TW" sz="22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資訊檢索的行為與互動</a:t>
            </a: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：</a:t>
            </a:r>
            <a:r>
              <a:rPr lang="zh-TW" sz="22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理論與概念、策略與技術</a:t>
            </a: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、檢索策略與檢索技巧、資訊行為理論、檢索晤談</a:t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exend"/>
              <a:buAutoNum type="arabicPeriod"/>
            </a:pPr>
            <a:r>
              <a:rPr b="1" lang="zh-TW" sz="22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資訊檢索系統的評估</a:t>
            </a: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：選擇與評估、</a:t>
            </a:r>
            <a:r>
              <a:rPr lang="zh-TW" sz="22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「相關」(Relevance)</a:t>
            </a: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、使用統計分析、</a:t>
            </a:r>
            <a:r>
              <a:rPr lang="zh-TW" sz="22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網路計量學(Webmetrics)</a:t>
            </a:r>
            <a:endParaRPr sz="2200">
              <a:solidFill>
                <a:srgbClr val="FF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exend"/>
              <a:buAutoNum type="arabicPeriod"/>
            </a:pPr>
            <a:r>
              <a:rPr b="1" lang="zh-TW" sz="22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資訊科技</a:t>
            </a: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：全文檢索、</a:t>
            </a:r>
            <a:r>
              <a:rPr lang="zh-TW" sz="22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自動索引</a:t>
            </a: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、</a:t>
            </a:r>
            <a:r>
              <a:rPr lang="zh-TW" sz="22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知識探勘與文件分析</a:t>
            </a: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、資訊過濾、資訊檢索技術、系統與介面設計</a:t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0000"/>
              </a:buClr>
              <a:buSzPts val="2200"/>
              <a:buFont typeface="Lexend"/>
              <a:buAutoNum type="arabicPeriod"/>
            </a:pPr>
            <a:r>
              <a:rPr b="1" lang="zh-TW" sz="2200">
                <a:solidFill>
                  <a:srgbClr val="FF0000"/>
                </a:solidFill>
                <a:latin typeface="Lexend"/>
                <a:ea typeface="Lexend"/>
                <a:cs typeface="Lexend"/>
                <a:sym typeface="Lexend"/>
              </a:rPr>
              <a:t>整合檢索技術</a:t>
            </a:r>
            <a:r>
              <a:rPr lang="zh-TW" sz="22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：Z39.50、OAI-PMH、OpenURL等、整合檢索應用</a:t>
            </a:r>
            <a:endParaRPr sz="2200">
              <a:solidFill>
                <a:srgbClr val="FF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616" name="Google Shape;616;p48"/>
          <p:cNvSpPr txBox="1"/>
          <p:nvPr/>
        </p:nvSpPr>
        <p:spPr>
          <a:xfrm>
            <a:off x="1417750" y="143600"/>
            <a:ext cx="63087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資訊系統與資訊檢索 (</a:t>
            </a:r>
            <a:r>
              <a:rPr b="1" lang="zh-TW" sz="3200">
                <a:solidFill>
                  <a:srgbClr val="FFFFFF"/>
                </a:solidFill>
                <a:highlight>
                  <a:srgbClr val="38761D"/>
                </a:highlight>
                <a:latin typeface="Outfit"/>
                <a:ea typeface="Outfit"/>
                <a:cs typeface="Outfit"/>
                <a:sym typeface="Outfit"/>
              </a:rPr>
              <a:t>普考</a:t>
            </a: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、</a:t>
            </a:r>
            <a:r>
              <a:rPr b="1" lang="zh-TW" sz="3200">
                <a:solidFill>
                  <a:srgbClr val="FFFFFF"/>
                </a:solidFill>
                <a:highlight>
                  <a:srgbClr val="990000"/>
                </a:highlight>
                <a:latin typeface="Outfit"/>
                <a:ea typeface="Outfit"/>
                <a:cs typeface="Outfit"/>
                <a:sym typeface="Outfit"/>
              </a:rPr>
              <a:t>高考</a:t>
            </a: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)</a:t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4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22" name="Google Shape;622;p49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" name="Google Shape;623;p49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p49"/>
          <p:cNvSpPr/>
          <p:nvPr/>
        </p:nvSpPr>
        <p:spPr>
          <a:xfrm>
            <a:off x="6805800" y="2156625"/>
            <a:ext cx="1993500" cy="1774200"/>
          </a:xfrm>
          <a:prstGeom prst="roundRect">
            <a:avLst>
              <a:gd fmla="val 6969" name="adj"/>
            </a:avLst>
          </a:prstGeom>
          <a:solidFill>
            <a:srgbClr val="F4E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5" name="Google Shape;62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9113"/>
            <a:ext cx="8839201" cy="5184282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49"/>
          <p:cNvSpPr/>
          <p:nvPr/>
        </p:nvSpPr>
        <p:spPr>
          <a:xfrm>
            <a:off x="4023899" y="5757972"/>
            <a:ext cx="1192200" cy="525000"/>
          </a:xfrm>
          <a:prstGeom prst="roundRect">
            <a:avLst>
              <a:gd fmla="val 16667" name="adj"/>
            </a:avLst>
          </a:prstGeom>
          <a:solidFill>
            <a:srgbClr val="99999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初等考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27" name="Google Shape;627;p49"/>
          <p:cNvSpPr/>
          <p:nvPr/>
        </p:nvSpPr>
        <p:spPr>
          <a:xfrm>
            <a:off x="5369499" y="5757972"/>
            <a:ext cx="1192200" cy="5250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普考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28" name="Google Shape;628;p49"/>
          <p:cNvSpPr/>
          <p:nvPr/>
        </p:nvSpPr>
        <p:spPr>
          <a:xfrm>
            <a:off x="6715099" y="5757972"/>
            <a:ext cx="1192200" cy="525000"/>
          </a:xfrm>
          <a:prstGeom prst="roundRect">
            <a:avLst>
              <a:gd fmla="val 16667" name="adj"/>
            </a:avLst>
          </a:prstGeom>
          <a:solidFill>
            <a:srgbClr val="CC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高考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5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34" name="Google Shape;634;p50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https://wwwc.moex.gov.tw/main/content/wHandMenuFile.ashx?file_id=4769</a:t>
            </a:r>
            <a:r>
              <a:rPr lang="zh-TW"/>
              <a:t> </a:t>
            </a:r>
            <a:endParaRPr/>
          </a:p>
        </p:txBody>
      </p:sp>
      <p:sp>
        <p:nvSpPr>
          <p:cNvPr id="635" name="Google Shape;635;p50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50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exend"/>
              <a:buAutoNum type="arabicPeriod"/>
            </a:pPr>
            <a:r>
              <a:rPr b="1" lang="zh-TW" sz="22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圖書館管理與管理學之發展歷史與趨勢</a:t>
            </a: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：管理學發展史、發展趨勢</a:t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exend"/>
              <a:buAutoNum type="arabicPeriod"/>
            </a:pPr>
            <a:r>
              <a:rPr b="1" lang="zh-TW" sz="22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圖書館管理之專業範疇知識</a:t>
            </a: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：意義與重要性、學科範疇與內涵、變革管理與創新、行銷</a:t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200"/>
              <a:buFont typeface="Lexend"/>
              <a:buAutoNum type="arabicPeriod"/>
            </a:pPr>
            <a:r>
              <a:rPr b="1" lang="zh-TW" sz="22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圖書館管理專業實務</a:t>
            </a: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：激勵與獎勵、個人與工作團隊、協調與合作、績效評估等</a:t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637" name="Google Shape;637;p50"/>
          <p:cNvSpPr txBox="1"/>
          <p:nvPr/>
        </p:nvSpPr>
        <p:spPr>
          <a:xfrm>
            <a:off x="1417750" y="143600"/>
            <a:ext cx="63087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圖書館管理 (</a:t>
            </a:r>
            <a:r>
              <a:rPr b="1" lang="zh-TW" sz="3200">
                <a:solidFill>
                  <a:srgbClr val="FFFFFF"/>
                </a:solidFill>
                <a:highlight>
                  <a:srgbClr val="980000"/>
                </a:highlight>
                <a:latin typeface="Outfit"/>
                <a:ea typeface="Outfit"/>
                <a:cs typeface="Outfit"/>
                <a:sym typeface="Outfit"/>
              </a:rPr>
              <a:t>高考</a:t>
            </a: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)</a:t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51"/>
          <p:cNvSpPr txBox="1"/>
          <p:nvPr>
            <p:ph idx="1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51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44" name="Google Shape;644;p51"/>
          <p:cNvSpPr txBox="1"/>
          <p:nvPr/>
        </p:nvSpPr>
        <p:spPr>
          <a:xfrm>
            <a:off x="715550" y="4915100"/>
            <a:ext cx="77130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200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rPr>
              <a:t>考古題</a:t>
            </a:r>
            <a:endParaRPr b="1" sz="4200">
              <a:solidFill>
                <a:srgbClr val="000000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45" name="Google Shape;645;p51"/>
          <p:cNvSpPr/>
          <p:nvPr/>
        </p:nvSpPr>
        <p:spPr>
          <a:xfrm>
            <a:off x="5511650" y="1400650"/>
            <a:ext cx="1311000" cy="29139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6" name="Google Shape;64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7073" y="0"/>
            <a:ext cx="4789950" cy="50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52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52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考畢試題查詢平臺</a:t>
            </a:r>
            <a:endParaRPr/>
          </a:p>
        </p:txBody>
      </p:sp>
      <p:sp>
        <p:nvSpPr>
          <p:cNvPr id="653" name="Google Shape;653;p5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54" name="Google Shape;654;p52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52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656" name="Google Shape;65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42659"/>
            <a:ext cx="9143999" cy="5815331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52"/>
          <p:cNvSpPr/>
          <p:nvPr/>
        </p:nvSpPr>
        <p:spPr>
          <a:xfrm>
            <a:off x="2312388" y="5631875"/>
            <a:ext cx="4042500" cy="67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762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u="sng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https://ppt.cc/fJi5Bx</a:t>
            </a:r>
            <a:r>
              <a:rPr lang="zh-TW" sz="2400"/>
              <a:t> 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5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查詢考古題</a:t>
            </a:r>
            <a:endParaRPr/>
          </a:p>
        </p:txBody>
      </p:sp>
      <p:sp>
        <p:nvSpPr>
          <p:cNvPr id="663" name="Google Shape;663;p5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64" name="Google Shape;664;p53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53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6" name="Google Shape;66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638" y="3747763"/>
            <a:ext cx="8848725" cy="2847975"/>
          </a:xfrm>
          <a:prstGeom prst="rect">
            <a:avLst/>
          </a:prstGeom>
          <a:noFill/>
          <a:ln cap="flat" cmpd="sng" w="38100">
            <a:solidFill>
              <a:srgbClr val="E5DB2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67" name="Google Shape;667;p53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668" name="Google Shape;668;p53"/>
          <p:cNvPicPr preferRelativeResize="0"/>
          <p:nvPr/>
        </p:nvPicPr>
        <p:blipFill rotWithShape="1">
          <a:blip r:embed="rId4">
            <a:alphaModFix/>
          </a:blip>
          <a:srcRect b="0" l="0" r="0" t="48812"/>
          <a:stretch/>
        </p:blipFill>
        <p:spPr>
          <a:xfrm>
            <a:off x="33350" y="1341325"/>
            <a:ext cx="9077325" cy="2311050"/>
          </a:xfrm>
          <a:prstGeom prst="rect">
            <a:avLst/>
          </a:prstGeom>
          <a:noFill/>
          <a:ln cap="flat" cmpd="sng" w="38100">
            <a:solidFill>
              <a:srgbClr val="E5DB2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69" name="Google Shape;669;p53"/>
          <p:cNvSpPr/>
          <p:nvPr/>
        </p:nvSpPr>
        <p:spPr>
          <a:xfrm>
            <a:off x="6886250" y="2592125"/>
            <a:ext cx="1859400" cy="763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70" name="Google Shape;670;p53"/>
          <p:cNvSpPr/>
          <p:nvPr/>
        </p:nvSpPr>
        <p:spPr>
          <a:xfrm>
            <a:off x="7514750" y="1794080"/>
            <a:ext cx="602400" cy="594600"/>
          </a:xfrm>
          <a:prstGeom prst="wedgeEllipseCallout">
            <a:avLst>
              <a:gd fmla="val -7981" name="adj1"/>
              <a:gd fmla="val 118234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671" name="Google Shape;671;p53"/>
          <p:cNvSpPr/>
          <p:nvPr/>
        </p:nvSpPr>
        <p:spPr>
          <a:xfrm>
            <a:off x="1282925" y="3913325"/>
            <a:ext cx="1560600" cy="525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72" name="Google Shape;672;p53"/>
          <p:cNvSpPr/>
          <p:nvPr/>
        </p:nvSpPr>
        <p:spPr>
          <a:xfrm>
            <a:off x="5759125" y="4528250"/>
            <a:ext cx="2669400" cy="525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73" name="Google Shape;673;p53"/>
          <p:cNvSpPr/>
          <p:nvPr/>
        </p:nvSpPr>
        <p:spPr>
          <a:xfrm>
            <a:off x="557765" y="3117625"/>
            <a:ext cx="1372200" cy="679200"/>
          </a:xfrm>
          <a:prstGeom prst="wedgeRoundRectCallout">
            <a:avLst>
              <a:gd fmla="val 38393" name="adj1"/>
              <a:gd fmla="val 8670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2. 年度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74" name="Google Shape;674;p53"/>
          <p:cNvSpPr/>
          <p:nvPr/>
        </p:nvSpPr>
        <p:spPr>
          <a:xfrm>
            <a:off x="6886240" y="5344775"/>
            <a:ext cx="1372200" cy="679200"/>
          </a:xfrm>
          <a:prstGeom prst="wedgeRoundRectCallout">
            <a:avLst>
              <a:gd fmla="val -25336" name="adj1"/>
              <a:gd fmla="val -109235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3. 科目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75" name="Google Shape;675;p53"/>
          <p:cNvSpPr/>
          <p:nvPr/>
        </p:nvSpPr>
        <p:spPr>
          <a:xfrm>
            <a:off x="4221525" y="4819775"/>
            <a:ext cx="936000" cy="525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76" name="Google Shape;676;p53"/>
          <p:cNvSpPr/>
          <p:nvPr/>
        </p:nvSpPr>
        <p:spPr>
          <a:xfrm>
            <a:off x="3817900" y="5628755"/>
            <a:ext cx="602400" cy="594600"/>
          </a:xfrm>
          <a:prstGeom prst="wedgeEllipseCallout">
            <a:avLst>
              <a:gd fmla="val 88961" name="adj1"/>
              <a:gd fmla="val -120637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4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677" name="Google Shape;677;p53"/>
          <p:cNvSpPr/>
          <p:nvPr/>
        </p:nvSpPr>
        <p:spPr>
          <a:xfrm rot="-8100000">
            <a:off x="4229904" y="2812930"/>
            <a:ext cx="1346190" cy="1346190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54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申論+測驗：圖書資訊學概要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(</a:t>
            </a:r>
            <a:r>
              <a:rPr lang="zh-TW">
                <a:solidFill>
                  <a:schemeClr val="accent3"/>
                </a:solidFill>
                <a:highlight>
                  <a:srgbClr val="38761D"/>
                </a:highlight>
              </a:rPr>
              <a:t>普考</a:t>
            </a:r>
            <a:r>
              <a:rPr lang="zh-TW"/>
              <a:t>)</a:t>
            </a:r>
            <a:endParaRPr/>
          </a:p>
        </p:txBody>
      </p:sp>
      <p:sp>
        <p:nvSpPr>
          <p:cNvPr id="683" name="Google Shape;683;p5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84" name="Google Shape;684;p54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54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p54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687" name="Google Shape;68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000" y="1258400"/>
            <a:ext cx="8943975" cy="4924425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54"/>
          <p:cNvSpPr/>
          <p:nvPr/>
        </p:nvSpPr>
        <p:spPr>
          <a:xfrm>
            <a:off x="6750525" y="2691100"/>
            <a:ext cx="1275300" cy="2876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8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28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2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89" name="Google Shape;389;p2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https://udn.com/news/story/7269/7960062</a:t>
            </a:r>
            <a:r>
              <a:rPr lang="zh-TW"/>
              <a:t> </a:t>
            </a:r>
            <a:endParaRPr/>
          </a:p>
        </p:txBody>
      </p:sp>
      <p:sp>
        <p:nvSpPr>
          <p:cNvPr id="390" name="Google Shape;390;p28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28"/>
          <p:cNvSpPr txBox="1"/>
          <p:nvPr/>
        </p:nvSpPr>
        <p:spPr>
          <a:xfrm>
            <a:off x="715550" y="594746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392" name="Google Shape;39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1335"/>
            <a:ext cx="9143999" cy="6119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55"/>
          <p:cNvSpPr txBox="1"/>
          <p:nvPr>
            <p:ph idx="1" type="body"/>
          </p:nvPr>
        </p:nvSpPr>
        <p:spPr>
          <a:xfrm>
            <a:off x="715550" y="11977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55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5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96" name="Google Shape;696;p55"/>
          <p:cNvSpPr txBox="1"/>
          <p:nvPr>
            <p:ph idx="2" type="body"/>
          </p:nvPr>
        </p:nvSpPr>
        <p:spPr>
          <a:xfrm>
            <a:off x="1883350" y="62881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p55"/>
          <p:cNvSpPr txBox="1"/>
          <p:nvPr>
            <p:ph idx="3" type="subTitle"/>
          </p:nvPr>
        </p:nvSpPr>
        <p:spPr>
          <a:xfrm>
            <a:off x="715550" y="62881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8" name="Google Shape;698;p55"/>
          <p:cNvSpPr txBox="1"/>
          <p:nvPr/>
        </p:nvSpPr>
        <p:spPr>
          <a:xfrm>
            <a:off x="715550" y="11977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699" name="Google Shape;699;p55"/>
          <p:cNvPicPr preferRelativeResize="0"/>
          <p:nvPr/>
        </p:nvPicPr>
        <p:blipFill rotWithShape="1">
          <a:blip r:embed="rId3">
            <a:alphaModFix/>
          </a:blip>
          <a:srcRect b="0" l="0" r="0" t="2133"/>
          <a:stretch/>
        </p:blipFill>
        <p:spPr>
          <a:xfrm>
            <a:off x="0" y="0"/>
            <a:ext cx="9144000" cy="6599725"/>
          </a:xfrm>
          <a:prstGeom prst="rect">
            <a:avLst/>
          </a:prstGeom>
          <a:noFill/>
          <a:ln cap="flat" cmpd="sng" w="38100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00" name="Google Shape;700;p55"/>
          <p:cNvSpPr/>
          <p:nvPr/>
        </p:nvSpPr>
        <p:spPr>
          <a:xfrm>
            <a:off x="398975" y="4867400"/>
            <a:ext cx="4386000" cy="346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701" name="Google Shape;701;p55"/>
          <p:cNvSpPr/>
          <p:nvPr/>
        </p:nvSpPr>
        <p:spPr>
          <a:xfrm>
            <a:off x="398975" y="6193650"/>
            <a:ext cx="3043800" cy="262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702" name="Google Shape;702;p55"/>
          <p:cNvSpPr/>
          <p:nvPr/>
        </p:nvSpPr>
        <p:spPr>
          <a:xfrm>
            <a:off x="6438700" y="3054813"/>
            <a:ext cx="351000" cy="346500"/>
          </a:xfrm>
          <a:prstGeom prst="wedgeEllipseCallout">
            <a:avLst>
              <a:gd fmla="val -100321" name="adj1"/>
              <a:gd fmla="val -22926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FFFFFF"/>
                </a:solidFill>
              </a:rPr>
              <a:t>?</a:t>
            </a:r>
            <a:endParaRPr b="1" sz="2400">
              <a:solidFill>
                <a:srgbClr val="FFFFFF"/>
              </a:solidFill>
            </a:endParaRPr>
          </a:p>
        </p:txBody>
      </p:sp>
      <p:sp>
        <p:nvSpPr>
          <p:cNvPr id="703" name="Google Shape;703;p55"/>
          <p:cNvSpPr/>
          <p:nvPr/>
        </p:nvSpPr>
        <p:spPr>
          <a:xfrm>
            <a:off x="2140250" y="3777738"/>
            <a:ext cx="351000" cy="346500"/>
          </a:xfrm>
          <a:prstGeom prst="wedgeEllipseCallout">
            <a:avLst>
              <a:gd fmla="val -100321" name="adj1"/>
              <a:gd fmla="val -22926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FFFFFF"/>
                </a:solidFill>
              </a:rPr>
              <a:t>?</a:t>
            </a:r>
            <a:endParaRPr b="1"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5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09" name="Google Shape;709;p56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p56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1" name="Google Shape;711;p56"/>
          <p:cNvSpPr txBox="1"/>
          <p:nvPr/>
        </p:nvSpPr>
        <p:spPr>
          <a:xfrm>
            <a:off x="715550" y="643596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712" name="Google Shape;712;p56"/>
          <p:cNvSpPr txBox="1"/>
          <p:nvPr/>
        </p:nvSpPr>
        <p:spPr>
          <a:xfrm>
            <a:off x="715550" y="5402192"/>
            <a:ext cx="77130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713" name="Google Shape;71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39500"/>
            <a:ext cx="9144000" cy="5486400"/>
          </a:xfrm>
          <a:prstGeom prst="rect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57"/>
          <p:cNvSpPr txBox="1"/>
          <p:nvPr/>
        </p:nvSpPr>
        <p:spPr>
          <a:xfrm>
            <a:off x="715550" y="643596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719" name="Google Shape;719;p57"/>
          <p:cNvSpPr txBox="1"/>
          <p:nvPr/>
        </p:nvSpPr>
        <p:spPr>
          <a:xfrm>
            <a:off x="715550" y="5402192"/>
            <a:ext cx="77130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720" name="Google Shape;720;p57"/>
          <p:cNvPicPr preferRelativeResize="0"/>
          <p:nvPr/>
        </p:nvPicPr>
        <p:blipFill rotWithShape="1">
          <a:blip r:embed="rId3">
            <a:alphaModFix/>
          </a:blip>
          <a:srcRect b="0" l="0" r="0" t="50450"/>
          <a:stretch/>
        </p:blipFill>
        <p:spPr>
          <a:xfrm>
            <a:off x="0" y="3307375"/>
            <a:ext cx="9144000" cy="2718525"/>
          </a:xfrm>
          <a:prstGeom prst="rect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21" name="Google Shape;721;p57"/>
          <p:cNvSpPr/>
          <p:nvPr/>
        </p:nvSpPr>
        <p:spPr>
          <a:xfrm>
            <a:off x="1158625" y="4477250"/>
            <a:ext cx="724800" cy="378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722" name="Google Shape;722;p57"/>
          <p:cNvSpPr txBox="1"/>
          <p:nvPr>
            <p:ph type="title"/>
          </p:nvPr>
        </p:nvSpPr>
        <p:spPr>
          <a:xfrm>
            <a:off x="715550" y="1738717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p5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24" name="Google Shape;724;p5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p57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6" name="Google Shape;726;p57"/>
          <p:cNvPicPr preferRelativeResize="0"/>
          <p:nvPr/>
        </p:nvPicPr>
        <p:blipFill rotWithShape="1">
          <a:blip r:embed="rId4">
            <a:alphaModFix/>
          </a:blip>
          <a:srcRect b="0" l="0" r="0" t="62252"/>
          <a:stretch/>
        </p:blipFill>
        <p:spPr>
          <a:xfrm>
            <a:off x="0" y="390750"/>
            <a:ext cx="9144000" cy="2545501"/>
          </a:xfrm>
          <a:prstGeom prst="rect">
            <a:avLst/>
          </a:prstGeom>
          <a:noFill/>
          <a:ln cap="flat" cmpd="sng" w="38100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27" name="Google Shape;727;p57"/>
          <p:cNvSpPr/>
          <p:nvPr/>
        </p:nvSpPr>
        <p:spPr>
          <a:xfrm>
            <a:off x="572475" y="1507375"/>
            <a:ext cx="2817600" cy="262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728" name="Google Shape;728;p57"/>
          <p:cNvSpPr/>
          <p:nvPr/>
        </p:nvSpPr>
        <p:spPr>
          <a:xfrm>
            <a:off x="2624000" y="2767600"/>
            <a:ext cx="1508400" cy="262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58"/>
          <p:cNvSpPr txBox="1"/>
          <p:nvPr/>
        </p:nvSpPr>
        <p:spPr>
          <a:xfrm>
            <a:off x="715550" y="643596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734" name="Google Shape;734;p58"/>
          <p:cNvSpPr txBox="1"/>
          <p:nvPr/>
        </p:nvSpPr>
        <p:spPr>
          <a:xfrm>
            <a:off x="715550" y="5402192"/>
            <a:ext cx="77130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735" name="Google Shape;735;p58"/>
          <p:cNvPicPr preferRelativeResize="0"/>
          <p:nvPr/>
        </p:nvPicPr>
        <p:blipFill rotWithShape="1">
          <a:blip r:embed="rId3">
            <a:alphaModFix/>
          </a:blip>
          <a:srcRect b="34783" l="0" r="0" t="15667"/>
          <a:stretch/>
        </p:blipFill>
        <p:spPr>
          <a:xfrm>
            <a:off x="0" y="3307375"/>
            <a:ext cx="9144000" cy="2718525"/>
          </a:xfrm>
          <a:prstGeom prst="rect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36" name="Google Shape;736;p58"/>
          <p:cNvSpPr txBox="1"/>
          <p:nvPr>
            <p:ph type="title"/>
          </p:nvPr>
        </p:nvSpPr>
        <p:spPr>
          <a:xfrm>
            <a:off x="715550" y="1738717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p5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38" name="Google Shape;738;p5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58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0" name="Google Shape;740;p58"/>
          <p:cNvPicPr preferRelativeResize="0"/>
          <p:nvPr/>
        </p:nvPicPr>
        <p:blipFill rotWithShape="1">
          <a:blip r:embed="rId4">
            <a:alphaModFix/>
          </a:blip>
          <a:srcRect b="34802" l="0" r="0" t="27449"/>
          <a:stretch/>
        </p:blipFill>
        <p:spPr>
          <a:xfrm>
            <a:off x="0" y="390750"/>
            <a:ext cx="9144000" cy="2545501"/>
          </a:xfrm>
          <a:prstGeom prst="rect">
            <a:avLst/>
          </a:prstGeom>
          <a:noFill/>
          <a:ln cap="flat" cmpd="sng" w="38100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41" name="Google Shape;741;p58"/>
          <p:cNvSpPr/>
          <p:nvPr/>
        </p:nvSpPr>
        <p:spPr>
          <a:xfrm>
            <a:off x="6438700" y="1804063"/>
            <a:ext cx="351000" cy="346500"/>
          </a:xfrm>
          <a:prstGeom prst="wedgeEllipseCallout">
            <a:avLst>
              <a:gd fmla="val -100321" name="adj1"/>
              <a:gd fmla="val -22926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FFFFFF"/>
                </a:solidFill>
              </a:rPr>
              <a:t>?</a:t>
            </a:r>
            <a:endParaRPr b="1" sz="2400">
              <a:solidFill>
                <a:srgbClr val="FFFFFF"/>
              </a:solidFill>
            </a:endParaRPr>
          </a:p>
        </p:txBody>
      </p:sp>
      <p:sp>
        <p:nvSpPr>
          <p:cNvPr id="742" name="Google Shape;742;p58"/>
          <p:cNvSpPr/>
          <p:nvPr/>
        </p:nvSpPr>
        <p:spPr>
          <a:xfrm>
            <a:off x="2140250" y="2526988"/>
            <a:ext cx="351000" cy="346500"/>
          </a:xfrm>
          <a:prstGeom prst="wedgeEllipseCallout">
            <a:avLst>
              <a:gd fmla="val -100321" name="adj1"/>
              <a:gd fmla="val -22926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FFFFFF"/>
                </a:solidFill>
              </a:rPr>
              <a:t>?</a:t>
            </a:r>
            <a:endParaRPr b="1" sz="2400">
              <a:solidFill>
                <a:srgbClr val="FFFFFF"/>
              </a:solidFill>
            </a:endParaRPr>
          </a:p>
        </p:txBody>
      </p:sp>
      <p:pic>
        <p:nvPicPr>
          <p:cNvPr id="743" name="Google Shape;743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3500" y="3307369"/>
            <a:ext cx="2400500" cy="2879355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58"/>
          <p:cNvSpPr txBox="1"/>
          <p:nvPr/>
        </p:nvSpPr>
        <p:spPr>
          <a:xfrm rot="-899963">
            <a:off x="4710703" y="4196732"/>
            <a:ext cx="3094949" cy="40067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980000"/>
                </a:solidFill>
              </a:rPr>
              <a:t>是不是</a:t>
            </a:r>
            <a:endParaRPr sz="2400">
              <a:solidFill>
                <a:srgbClr val="98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980000"/>
                </a:solidFill>
              </a:rPr>
              <a:t>    少了什麼...?</a:t>
            </a:r>
            <a:endParaRPr sz="2400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5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50" name="Google Shape;750;p59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1" name="Google Shape;751;p59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2" name="Google Shape;752;p59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753" name="Google Shape;753;p59"/>
          <p:cNvSpPr txBox="1"/>
          <p:nvPr/>
        </p:nvSpPr>
        <p:spPr>
          <a:xfrm>
            <a:off x="1417750" y="143600"/>
            <a:ext cx="63087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申論：資訊系統與資訊檢索 </a:t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(</a:t>
            </a:r>
            <a:r>
              <a:rPr b="1" lang="zh-TW" sz="3200">
                <a:solidFill>
                  <a:srgbClr val="FFFFFF"/>
                </a:solidFill>
                <a:highlight>
                  <a:srgbClr val="38761D"/>
                </a:highlight>
                <a:latin typeface="Outfit"/>
                <a:ea typeface="Outfit"/>
                <a:cs typeface="Outfit"/>
                <a:sym typeface="Outfit"/>
              </a:rPr>
              <a:t>普考</a:t>
            </a: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、</a:t>
            </a:r>
            <a:r>
              <a:rPr b="1" lang="zh-TW" sz="3200">
                <a:solidFill>
                  <a:srgbClr val="FFFFFF"/>
                </a:solidFill>
                <a:highlight>
                  <a:srgbClr val="990000"/>
                </a:highlight>
                <a:latin typeface="Outfit"/>
                <a:ea typeface="Outfit"/>
                <a:cs typeface="Outfit"/>
                <a:sym typeface="Outfit"/>
              </a:rPr>
              <a:t>高考</a:t>
            </a: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)</a:t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754" name="Google Shape;754;p59"/>
          <p:cNvPicPr preferRelativeResize="0"/>
          <p:nvPr/>
        </p:nvPicPr>
        <p:blipFill rotWithShape="1">
          <a:blip r:embed="rId3">
            <a:alphaModFix/>
          </a:blip>
          <a:srcRect b="14965" l="0" r="0" t="0"/>
          <a:stretch/>
        </p:blipFill>
        <p:spPr>
          <a:xfrm>
            <a:off x="66675" y="1181536"/>
            <a:ext cx="9010650" cy="5078175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59"/>
          <p:cNvSpPr/>
          <p:nvPr/>
        </p:nvSpPr>
        <p:spPr>
          <a:xfrm>
            <a:off x="6669050" y="2227150"/>
            <a:ext cx="786600" cy="3286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60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60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2" name="Google Shape;762;p6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63" name="Google Shape;763;p60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4" name="Google Shape;764;p60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5" name="Google Shape;765;p60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766" name="Google Shape;76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62" y="0"/>
            <a:ext cx="9077875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6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72" name="Google Shape;772;p61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3" name="Google Shape;773;p61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74" name="Google Shape;77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5750" y="979075"/>
            <a:ext cx="5410800" cy="4087650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p61"/>
          <p:cNvSpPr txBox="1"/>
          <p:nvPr/>
        </p:nvSpPr>
        <p:spPr>
          <a:xfrm>
            <a:off x="715550" y="5402192"/>
            <a:ext cx="77130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等等、申論題</a:t>
            </a:r>
            <a:r>
              <a:rPr b="1" lang="zh-TW" sz="3200" u="sng">
                <a:solidFill>
                  <a:srgbClr val="FF0000"/>
                </a:solidFill>
                <a:latin typeface="Outfit"/>
                <a:ea typeface="Outfit"/>
                <a:cs typeface="Outfit"/>
                <a:sym typeface="Outfit"/>
              </a:rPr>
              <a:t>沒有提供答案</a:t>
            </a: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嗎？</a:t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776" name="Google Shape;776;p61"/>
          <p:cNvPicPr preferRelativeResize="0"/>
          <p:nvPr/>
        </p:nvPicPr>
        <p:blipFill rotWithShape="1">
          <a:blip r:embed="rId4">
            <a:alphaModFix/>
          </a:blip>
          <a:srcRect b="29263" l="0" r="0" t="0"/>
          <a:stretch/>
        </p:blipFill>
        <p:spPr>
          <a:xfrm>
            <a:off x="5923275" y="1856900"/>
            <a:ext cx="1866950" cy="3545300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61"/>
          <p:cNvSpPr/>
          <p:nvPr/>
        </p:nvSpPr>
        <p:spPr>
          <a:xfrm>
            <a:off x="7123525" y="1044300"/>
            <a:ext cx="773400" cy="7635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800">
                <a:solidFill>
                  <a:srgbClr val="FFFFFF"/>
                </a:solidFill>
              </a:rPr>
              <a:t>!</a:t>
            </a:r>
            <a:endParaRPr b="1" sz="4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6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83" name="Google Shape;783;p62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p62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5" name="Google Shape;785;p62"/>
          <p:cNvSpPr txBox="1"/>
          <p:nvPr/>
        </p:nvSpPr>
        <p:spPr>
          <a:xfrm>
            <a:off x="715550" y="11889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786" name="Google Shape;786;p62"/>
          <p:cNvSpPr txBox="1"/>
          <p:nvPr/>
        </p:nvSpPr>
        <p:spPr>
          <a:xfrm>
            <a:off x="1417750" y="143600"/>
            <a:ext cx="63087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瞭解出題者的意圖</a:t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787" name="Google Shape;78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7550" y="1894687"/>
            <a:ext cx="3028900" cy="3347075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Google Shape;788;p62"/>
          <p:cNvSpPr/>
          <p:nvPr/>
        </p:nvSpPr>
        <p:spPr>
          <a:xfrm>
            <a:off x="749575" y="1639508"/>
            <a:ext cx="2699700" cy="1437000"/>
          </a:xfrm>
          <a:prstGeom prst="wedgeRoundRectCallout">
            <a:avLst>
              <a:gd fmla="val 64591" name="adj1"/>
              <a:gd fmla="val 43606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範圍符合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/>
              <a:t>命題大綱</a:t>
            </a:r>
            <a:endParaRPr b="1" sz="3600"/>
          </a:p>
        </p:txBody>
      </p:sp>
      <p:sp>
        <p:nvSpPr>
          <p:cNvPr id="789" name="Google Shape;789;p62"/>
          <p:cNvSpPr/>
          <p:nvPr/>
        </p:nvSpPr>
        <p:spPr>
          <a:xfrm>
            <a:off x="1798225" y="1188930"/>
            <a:ext cx="602400" cy="594600"/>
          </a:xfrm>
          <a:prstGeom prst="ellipse">
            <a:avLst/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790" name="Google Shape;790;p62"/>
          <p:cNvSpPr/>
          <p:nvPr/>
        </p:nvSpPr>
        <p:spPr>
          <a:xfrm>
            <a:off x="6086450" y="3975283"/>
            <a:ext cx="2699700" cy="1437000"/>
          </a:xfrm>
          <a:prstGeom prst="wedgeRoundRectCallout">
            <a:avLst>
              <a:gd fmla="val -64178" name="adj1"/>
              <a:gd fmla="val -44282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題目與答案基於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/>
              <a:t>參考來源</a:t>
            </a:r>
            <a:endParaRPr b="1" sz="3600"/>
          </a:p>
        </p:txBody>
      </p:sp>
      <p:sp>
        <p:nvSpPr>
          <p:cNvPr id="791" name="Google Shape;791;p62"/>
          <p:cNvSpPr/>
          <p:nvPr/>
        </p:nvSpPr>
        <p:spPr>
          <a:xfrm>
            <a:off x="7135100" y="3524705"/>
            <a:ext cx="602400" cy="594600"/>
          </a:xfrm>
          <a:prstGeom prst="ellipse">
            <a:avLst/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2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792" name="Google Shape;792;p62"/>
          <p:cNvSpPr/>
          <p:nvPr/>
        </p:nvSpPr>
        <p:spPr>
          <a:xfrm>
            <a:off x="749575" y="4822858"/>
            <a:ext cx="2699700" cy="1437000"/>
          </a:xfrm>
          <a:prstGeom prst="wedgeRoundRectCallout">
            <a:avLst>
              <a:gd fmla="val 69622" name="adj1"/>
              <a:gd fmla="val -46561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擬定合適的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/>
              <a:t>答案長度</a:t>
            </a:r>
            <a:endParaRPr b="1" sz="3600"/>
          </a:p>
        </p:txBody>
      </p:sp>
      <p:sp>
        <p:nvSpPr>
          <p:cNvPr id="793" name="Google Shape;793;p62"/>
          <p:cNvSpPr/>
          <p:nvPr/>
        </p:nvSpPr>
        <p:spPr>
          <a:xfrm>
            <a:off x="1798225" y="4372280"/>
            <a:ext cx="602400" cy="594600"/>
          </a:xfrm>
          <a:prstGeom prst="ellipse">
            <a:avLst/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3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6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99" name="Google Shape;799;p63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0" name="Google Shape;800;p63"/>
          <p:cNvSpPr txBox="1"/>
          <p:nvPr>
            <p:ph idx="6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1" name="Google Shape;801;p63"/>
          <p:cNvSpPr txBox="1"/>
          <p:nvPr/>
        </p:nvSpPr>
        <p:spPr>
          <a:xfrm>
            <a:off x="715550" y="1341375"/>
            <a:ext cx="3856500" cy="73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zh-TW" sz="2200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rPr>
              <a:t>已出版的圖書</a:t>
            </a:r>
            <a:endParaRPr b="1" sz="2200">
              <a:solidFill>
                <a:srgbClr val="B45F0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02" name="Google Shape;802;p63"/>
          <p:cNvSpPr txBox="1"/>
          <p:nvPr/>
        </p:nvSpPr>
        <p:spPr>
          <a:xfrm>
            <a:off x="1417750" y="143600"/>
            <a:ext cx="63087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題目與答案來源</a:t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803" name="Google Shape;803;p63"/>
          <p:cNvSpPr txBox="1"/>
          <p:nvPr/>
        </p:nvSpPr>
        <p:spPr>
          <a:xfrm>
            <a:off x="4572050" y="1341375"/>
            <a:ext cx="3856500" cy="73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zh-TW" sz="2200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rPr>
              <a:t>已出版的期刊文章</a:t>
            </a:r>
            <a:endParaRPr b="1" sz="2200">
              <a:solidFill>
                <a:srgbClr val="B45F0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04" name="Google Shape;804;p63"/>
          <p:cNvSpPr txBox="1"/>
          <p:nvPr/>
        </p:nvSpPr>
        <p:spPr>
          <a:xfrm>
            <a:off x="715600" y="2074575"/>
            <a:ext cx="3856500" cy="40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805" name="Google Shape;805;p63"/>
          <p:cNvSpPr txBox="1"/>
          <p:nvPr/>
        </p:nvSpPr>
        <p:spPr>
          <a:xfrm>
            <a:off x="4572050" y="2074575"/>
            <a:ext cx="3856500" cy="40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806" name="Google Shape;80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3750" y="2074573"/>
            <a:ext cx="2900102" cy="40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3249" y="2074575"/>
            <a:ext cx="2834095" cy="4013998"/>
          </a:xfrm>
          <a:prstGeom prst="rect">
            <a:avLst/>
          </a:prstGeom>
          <a:noFill/>
          <a:ln cap="flat" cmpd="sng" w="38100">
            <a:solidFill>
              <a:srgbClr val="E5DB2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6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13" name="Google Shape;813;p64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4" name="Google Shape;814;p64"/>
          <p:cNvSpPr txBox="1"/>
          <p:nvPr>
            <p:ph idx="6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5" name="Google Shape;815;p64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816" name="Google Shape;816;p64"/>
          <p:cNvSpPr txBox="1"/>
          <p:nvPr/>
        </p:nvSpPr>
        <p:spPr>
          <a:xfrm>
            <a:off x="1417750" y="143600"/>
            <a:ext cx="63087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樂詞網</a:t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817" name="Google Shape;81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62482"/>
            <a:ext cx="9144000" cy="5116286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64"/>
          <p:cNvSpPr/>
          <p:nvPr/>
        </p:nvSpPr>
        <p:spPr>
          <a:xfrm>
            <a:off x="2312388" y="1341325"/>
            <a:ext cx="4042500" cy="67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762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u="sng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https://terms.naer.edu.tw/</a:t>
            </a:r>
            <a:r>
              <a:rPr lang="zh-TW" sz="2400"/>
              <a:t> 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9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29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2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00" name="Google Shape;400;p29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https://udn.com/news/story/7269/7960062</a:t>
            </a:r>
            <a:r>
              <a:rPr lang="zh-TW"/>
              <a:t> </a:t>
            </a:r>
            <a:endParaRPr/>
          </a:p>
        </p:txBody>
      </p:sp>
      <p:sp>
        <p:nvSpPr>
          <p:cNvPr id="401" name="Google Shape;401;p29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29"/>
          <p:cNvSpPr txBox="1"/>
          <p:nvPr/>
        </p:nvSpPr>
        <p:spPr>
          <a:xfrm>
            <a:off x="715550" y="594746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403" name="Google Shape;40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1335"/>
            <a:ext cx="9143999" cy="6119929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29"/>
          <p:cNvSpPr/>
          <p:nvPr/>
        </p:nvSpPr>
        <p:spPr>
          <a:xfrm>
            <a:off x="6118325" y="1746725"/>
            <a:ext cx="2691600" cy="1157100"/>
          </a:xfrm>
          <a:prstGeom prst="roundRect">
            <a:avLst>
              <a:gd fmla="val 16667" name="adj"/>
            </a:avLst>
          </a:prstGeom>
          <a:solidFill>
            <a:srgbClr val="C9A22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rgbClr val="FFFFFF"/>
                </a:solidFill>
              </a:rPr>
              <a:t>27470</a:t>
            </a:r>
            <a:endParaRPr b="1" sz="3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FFFF"/>
                </a:solidFill>
              </a:rPr>
              <a:t>2024年基本月薪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405" name="Google Shape;405;p29"/>
          <p:cNvSpPr/>
          <p:nvPr/>
        </p:nvSpPr>
        <p:spPr>
          <a:xfrm>
            <a:off x="6118325" y="3171275"/>
            <a:ext cx="2691600" cy="1157100"/>
          </a:xfrm>
          <a:prstGeom prst="roundRect">
            <a:avLst>
              <a:gd fmla="val 16667" name="adj"/>
            </a:avLst>
          </a:prstGeom>
          <a:solidFill>
            <a:srgbClr val="BF9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rgbClr val="FFFFFF"/>
                </a:solidFill>
              </a:rPr>
              <a:t>36000</a:t>
            </a:r>
            <a:endParaRPr b="1" sz="3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FFFF"/>
                </a:solidFill>
              </a:rPr>
              <a:t>林口7-11夜班人員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406" name="Google Shape;406;p29"/>
          <p:cNvSpPr/>
          <p:nvPr/>
        </p:nvSpPr>
        <p:spPr>
          <a:xfrm>
            <a:off x="6118325" y="4587213"/>
            <a:ext cx="2691600" cy="1157100"/>
          </a:xfrm>
          <a:prstGeom prst="roundRect">
            <a:avLst>
              <a:gd fmla="val 16667" name="adj"/>
            </a:avLst>
          </a:prstGeom>
          <a:solidFill>
            <a:srgbClr val="7F6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rgbClr val="FFFFFF"/>
                </a:solidFill>
              </a:rPr>
              <a:t>39600</a:t>
            </a:r>
            <a:endParaRPr b="1" sz="3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FFFF"/>
                </a:solidFill>
              </a:rPr>
              <a:t>南科台積電作業員</a:t>
            </a:r>
            <a:endParaRPr sz="2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3" name="Google Shape;823;p65"/>
          <p:cNvGrpSpPr/>
          <p:nvPr/>
        </p:nvGrpSpPr>
        <p:grpSpPr>
          <a:xfrm>
            <a:off x="1145775" y="2156463"/>
            <a:ext cx="6744625" cy="1123174"/>
            <a:chOff x="688575" y="2080263"/>
            <a:chExt cx="6744625" cy="1123174"/>
          </a:xfrm>
        </p:grpSpPr>
        <p:sp>
          <p:nvSpPr>
            <p:cNvPr id="824" name="Google Shape;824;p65"/>
            <p:cNvSpPr/>
            <p:nvPr/>
          </p:nvSpPr>
          <p:spPr>
            <a:xfrm>
              <a:off x="1811750" y="2302250"/>
              <a:ext cx="3207900" cy="679200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0" spcFirstLastPara="1" rIns="0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FFFFFF"/>
                  </a:solidFill>
                </a:rPr>
                <a:t>Learning Commons</a:t>
              </a:r>
              <a:endParaRPr sz="2400">
                <a:solidFill>
                  <a:srgbClr val="FFFFFF"/>
                </a:solidFill>
              </a:endParaRPr>
            </a:p>
          </p:txBody>
        </p:sp>
        <p:sp>
          <p:nvSpPr>
            <p:cNvPr id="825" name="Google Shape;825;p65"/>
            <p:cNvSpPr/>
            <p:nvPr/>
          </p:nvSpPr>
          <p:spPr>
            <a:xfrm>
              <a:off x="5140600" y="2302250"/>
              <a:ext cx="2292600" cy="679200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0" spcFirstLastPara="1" rIns="0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FFFFFF"/>
                  </a:solidFill>
                </a:rPr>
                <a:t>大學圖書館</a:t>
              </a:r>
              <a:endParaRPr sz="2400">
                <a:solidFill>
                  <a:srgbClr val="FFFFFF"/>
                </a:solidFill>
              </a:endParaRPr>
            </a:p>
          </p:txBody>
        </p:sp>
        <p:pic>
          <p:nvPicPr>
            <p:cNvPr id="826" name="Google Shape;826;p6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88575" y="2080263"/>
              <a:ext cx="1123174" cy="1123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27" name="Google Shape;827;p6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28" name="Google Shape;828;p65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9" name="Google Shape;829;p65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0" name="Google Shape;830;p65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831" name="Google Shape;831;p65"/>
          <p:cNvSpPr txBox="1"/>
          <p:nvPr/>
        </p:nvSpPr>
        <p:spPr>
          <a:xfrm>
            <a:off x="1417750" y="143600"/>
            <a:ext cx="63087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期刊搜尋 (1/2)</a:t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832" name="Google Shape;832;p65"/>
          <p:cNvPicPr preferRelativeResize="0"/>
          <p:nvPr/>
        </p:nvPicPr>
        <p:blipFill rotWithShape="1">
          <a:blip r:embed="rId4">
            <a:alphaModFix/>
          </a:blip>
          <a:srcRect b="47638" l="0" r="0" t="40681"/>
          <a:stretch/>
        </p:blipFill>
        <p:spPr>
          <a:xfrm>
            <a:off x="0" y="1276553"/>
            <a:ext cx="9144000" cy="787650"/>
          </a:xfrm>
          <a:prstGeom prst="rect">
            <a:avLst/>
          </a:prstGeom>
          <a:noFill/>
          <a:ln cap="flat" cmpd="sng" w="38100">
            <a:solidFill>
              <a:srgbClr val="E5DB2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33" name="Google Shape;833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8950" y="3414199"/>
            <a:ext cx="7466100" cy="3443801"/>
          </a:xfrm>
          <a:prstGeom prst="rect">
            <a:avLst/>
          </a:prstGeom>
          <a:noFill/>
          <a:ln cap="flat" cmpd="sng" w="38100">
            <a:solidFill>
              <a:srgbClr val="E5DB2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34" name="Google Shape;834;p65"/>
          <p:cNvSpPr/>
          <p:nvPr/>
        </p:nvSpPr>
        <p:spPr>
          <a:xfrm rot="-8100000">
            <a:off x="4260670" y="1647970"/>
            <a:ext cx="628759" cy="628759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5" name="Google Shape;835;p65"/>
          <p:cNvSpPr/>
          <p:nvPr/>
        </p:nvSpPr>
        <p:spPr>
          <a:xfrm rot="-8100000">
            <a:off x="4260670" y="2815870"/>
            <a:ext cx="628759" cy="628759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6" name="Google Shape;836;p65"/>
          <p:cNvSpPr/>
          <p:nvPr/>
        </p:nvSpPr>
        <p:spPr>
          <a:xfrm>
            <a:off x="2348725" y="5883900"/>
            <a:ext cx="4006800" cy="894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6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42" name="Google Shape;842;p66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3" name="Google Shape;843;p66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4" name="Google Shape;844;p66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845" name="Google Shape;845;p66"/>
          <p:cNvSpPr txBox="1"/>
          <p:nvPr/>
        </p:nvSpPr>
        <p:spPr>
          <a:xfrm>
            <a:off x="1417750" y="143600"/>
            <a:ext cx="63087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期刊搜尋 (2/2)</a:t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846" name="Google Shape;846;p66"/>
          <p:cNvPicPr preferRelativeResize="0"/>
          <p:nvPr/>
        </p:nvPicPr>
        <p:blipFill rotWithShape="1">
          <a:blip r:embed="rId3">
            <a:alphaModFix/>
          </a:blip>
          <a:srcRect b="47638" l="0" r="0" t="40681"/>
          <a:stretch/>
        </p:blipFill>
        <p:spPr>
          <a:xfrm>
            <a:off x="0" y="1276553"/>
            <a:ext cx="9144000" cy="787650"/>
          </a:xfrm>
          <a:prstGeom prst="rect">
            <a:avLst/>
          </a:prstGeom>
          <a:noFill/>
          <a:ln cap="flat" cmpd="sng" w="38100">
            <a:solidFill>
              <a:srgbClr val="E5DB2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47" name="Google Shape;847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0526" y="2791700"/>
            <a:ext cx="3698025" cy="3308225"/>
          </a:xfrm>
          <a:prstGeom prst="rect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48" name="Google Shape;848;p66"/>
          <p:cNvPicPr preferRelativeResize="0"/>
          <p:nvPr/>
        </p:nvPicPr>
        <p:blipFill rotWithShape="1">
          <a:blip r:embed="rId5">
            <a:alphaModFix/>
          </a:blip>
          <a:srcRect b="22474" l="0" r="0" t="0"/>
          <a:stretch/>
        </p:blipFill>
        <p:spPr>
          <a:xfrm>
            <a:off x="619075" y="2791700"/>
            <a:ext cx="3762375" cy="3308225"/>
          </a:xfrm>
          <a:prstGeom prst="rect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49" name="Google Shape;849;p66"/>
          <p:cNvSpPr/>
          <p:nvPr/>
        </p:nvSpPr>
        <p:spPr>
          <a:xfrm>
            <a:off x="7627400" y="746730"/>
            <a:ext cx="602400" cy="5946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850" name="Google Shape;850;p66"/>
          <p:cNvSpPr/>
          <p:nvPr/>
        </p:nvSpPr>
        <p:spPr>
          <a:xfrm>
            <a:off x="5549625" y="1982555"/>
            <a:ext cx="602400" cy="594600"/>
          </a:xfrm>
          <a:prstGeom prst="wedgeEllipseCallout">
            <a:avLst>
              <a:gd fmla="val -83039" name="adj1"/>
              <a:gd fmla="val -56825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2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851" name="Google Shape;851;p66"/>
          <p:cNvSpPr/>
          <p:nvPr/>
        </p:nvSpPr>
        <p:spPr>
          <a:xfrm>
            <a:off x="2199063" y="2509230"/>
            <a:ext cx="602400" cy="594600"/>
          </a:xfrm>
          <a:prstGeom prst="ellipse">
            <a:avLst/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852" name="Google Shape;852;p66"/>
          <p:cNvSpPr/>
          <p:nvPr/>
        </p:nvSpPr>
        <p:spPr>
          <a:xfrm>
            <a:off x="6278325" y="2509230"/>
            <a:ext cx="602400" cy="594600"/>
          </a:xfrm>
          <a:prstGeom prst="ellipse">
            <a:avLst/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2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6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58" name="Google Shape;858;p6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Google Shape;859;p67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0" name="Google Shape;860;p67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861" name="Google Shape;861;p67"/>
          <p:cNvSpPr txBox="1"/>
          <p:nvPr/>
        </p:nvSpPr>
        <p:spPr>
          <a:xfrm>
            <a:off x="1417750" y="143600"/>
            <a:ext cx="63087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掌握新知 (1/2)</a:t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淡江資圖的教育資料與圖書館學期刊</a:t>
            </a:r>
            <a:endParaRPr sz="24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862" name="Google Shape;862;p67"/>
          <p:cNvPicPr preferRelativeResize="0"/>
          <p:nvPr/>
        </p:nvPicPr>
        <p:blipFill rotWithShape="1">
          <a:blip r:embed="rId3">
            <a:alphaModFix/>
          </a:blip>
          <a:srcRect b="21954" l="0" r="0" t="0"/>
          <a:stretch/>
        </p:blipFill>
        <p:spPr>
          <a:xfrm>
            <a:off x="0" y="1109275"/>
            <a:ext cx="9144001" cy="532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6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68" name="Google Shape;868;p6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9" name="Google Shape;869;p68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0" name="Google Shape;870;p68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871" name="Google Shape;871;p68"/>
          <p:cNvSpPr txBox="1"/>
          <p:nvPr/>
        </p:nvSpPr>
        <p:spPr>
          <a:xfrm>
            <a:off x="1417750" y="143600"/>
            <a:ext cx="63087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掌握新知 (2/2)</a:t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臺大圖資的圖書資訊學刊</a:t>
            </a:r>
            <a:endParaRPr sz="24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872" name="Google Shape;872;p68"/>
          <p:cNvPicPr preferRelativeResize="0"/>
          <p:nvPr/>
        </p:nvPicPr>
        <p:blipFill rotWithShape="1">
          <a:blip r:embed="rId3">
            <a:alphaModFix/>
          </a:blip>
          <a:srcRect b="6968" l="0" r="0" t="0"/>
          <a:stretch/>
        </p:blipFill>
        <p:spPr>
          <a:xfrm>
            <a:off x="0" y="1147125"/>
            <a:ext cx="9144001" cy="522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6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78" name="Google Shape;878;p69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9" name="Google Shape;879;p69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0" name="Google Shape;880;p69"/>
          <p:cNvSpPr txBox="1"/>
          <p:nvPr/>
        </p:nvSpPr>
        <p:spPr>
          <a:xfrm>
            <a:off x="1417750" y="143600"/>
            <a:ext cx="63087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考試用書</a:t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881" name="Google Shape;881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550" y="1341325"/>
            <a:ext cx="3602230" cy="4758599"/>
          </a:xfrm>
          <a:prstGeom prst="rect">
            <a:avLst/>
          </a:prstGeom>
          <a:noFill/>
          <a:ln cap="flat" cmpd="sng" w="38100">
            <a:solidFill>
              <a:srgbClr val="E5DB2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82" name="Google Shape;882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2895" y="1303650"/>
            <a:ext cx="3485657" cy="4796275"/>
          </a:xfrm>
          <a:prstGeom prst="rect">
            <a:avLst/>
          </a:prstGeom>
          <a:noFill/>
          <a:ln cap="flat" cmpd="sng" w="38100">
            <a:solidFill>
              <a:srgbClr val="E5DB2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70"/>
          <p:cNvSpPr txBox="1"/>
          <p:nvPr/>
        </p:nvSpPr>
        <p:spPr>
          <a:xfrm>
            <a:off x="715550" y="643596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888" name="Google Shape;888;p70"/>
          <p:cNvPicPr preferRelativeResize="0"/>
          <p:nvPr/>
        </p:nvPicPr>
        <p:blipFill rotWithShape="1">
          <a:blip r:embed="rId3">
            <a:alphaModFix/>
          </a:blip>
          <a:srcRect b="30829" l="0" r="0" t="13860"/>
          <a:stretch/>
        </p:blipFill>
        <p:spPr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7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94" name="Google Shape;894;p7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考試時間與答案長度</a:t>
            </a:r>
            <a:endParaRPr/>
          </a:p>
        </p:txBody>
      </p:sp>
      <p:sp>
        <p:nvSpPr>
          <p:cNvPr id="895" name="Google Shape;895;p71"/>
          <p:cNvSpPr txBox="1"/>
          <p:nvPr>
            <p:ph idx="3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6" name="Google Shape;896;p71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7" name="Google Shape;897;p71"/>
          <p:cNvSpPr txBox="1"/>
          <p:nvPr/>
        </p:nvSpPr>
        <p:spPr>
          <a:xfrm>
            <a:off x="715550" y="1341325"/>
            <a:ext cx="42411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exend Light"/>
              <a:buChar char="●"/>
            </a:pP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考試時間：90~120分鐘</a:t>
            </a:r>
            <a:b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= 每個題目大概花22~30分鐘</a:t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exend Light"/>
              <a:buChar char="●"/>
            </a:pP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寫字速度平均一分鐘25字</a:t>
            </a:r>
            <a:b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= </a:t>
            </a:r>
            <a:r>
              <a:rPr b="1" lang="zh-TW" sz="2200">
                <a:solidFill>
                  <a:srgbClr val="FF0000"/>
                </a:solidFill>
                <a:latin typeface="Lexend"/>
                <a:ea typeface="Lexend"/>
                <a:cs typeface="Lexend"/>
                <a:sym typeface="Lexend"/>
              </a:rPr>
              <a:t>每題回答字數在</a:t>
            </a:r>
            <a:br>
              <a:rPr b="1" lang="zh-TW" sz="2200">
                <a:solidFill>
                  <a:srgbClr val="FF0000"/>
                </a:solidFill>
                <a:latin typeface="Lexend"/>
                <a:ea typeface="Lexend"/>
                <a:cs typeface="Lexend"/>
                <a:sym typeface="Lexend"/>
              </a:rPr>
            </a:br>
            <a:r>
              <a:rPr b="1" lang="zh-TW" sz="2200">
                <a:solidFill>
                  <a:srgbClr val="FF0000"/>
                </a:solidFill>
                <a:latin typeface="Lexend"/>
                <a:ea typeface="Lexend"/>
                <a:cs typeface="Lexend"/>
                <a:sym typeface="Lexend"/>
              </a:rPr>
              <a:t>           550~750之間</a:t>
            </a:r>
            <a:endParaRPr b="1" sz="2200">
              <a:solidFill>
                <a:srgbClr val="FF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898" name="Google Shape;898;p71"/>
          <p:cNvPicPr preferRelativeResize="0"/>
          <p:nvPr/>
        </p:nvPicPr>
        <p:blipFill rotWithShape="1">
          <a:blip r:embed="rId3">
            <a:alphaModFix/>
          </a:blip>
          <a:srcRect b="0" l="0" r="53091" t="5490"/>
          <a:stretch/>
        </p:blipFill>
        <p:spPr>
          <a:xfrm>
            <a:off x="5207425" y="1341325"/>
            <a:ext cx="3126294" cy="4758600"/>
          </a:xfrm>
          <a:prstGeom prst="rect">
            <a:avLst/>
          </a:prstGeom>
          <a:noFill/>
          <a:ln cap="flat" cmpd="sng" w="28575">
            <a:solidFill>
              <a:srgbClr val="E5DB2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7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04" name="Google Shape;904;p72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5" name="Google Shape;905;p72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6" name="Google Shape;906;p72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exend Light"/>
              <a:buAutoNum type="arabicPeriod"/>
            </a:pP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第一段：</a:t>
            </a:r>
            <a:r>
              <a:rPr b="1" lang="zh-TW" sz="22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前言/總論</a:t>
            </a:r>
            <a:endParaRPr b="1" sz="22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Char char="○"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直接破題自己闡述，扣住題目要問的問題。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Char char="○"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可寫2-3或3-5行篇幅。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Char char="○"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依自己對題目的熟悉度和答題時間多寡。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exend Light"/>
              <a:buAutoNum type="arabicPeriod"/>
            </a:pP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第二段：</a:t>
            </a:r>
            <a:r>
              <a:rPr b="1" lang="zh-TW" sz="22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本文</a:t>
            </a:r>
            <a:endParaRPr b="1" sz="22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Char char="○"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定義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Char char="○"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優、缺點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Char char="○"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比較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Char char="○"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舉例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exend Light"/>
              <a:buAutoNum type="arabicPeriod"/>
            </a:pP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第三段：</a:t>
            </a:r>
            <a:r>
              <a:rPr b="1" lang="zh-TW" sz="22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結論</a:t>
            </a:r>
            <a:endParaRPr b="1" sz="22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Char char="○"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總結本文的論述重點，約2-3行。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907" name="Google Shape;907;p72"/>
          <p:cNvSpPr txBox="1"/>
          <p:nvPr/>
        </p:nvSpPr>
        <p:spPr>
          <a:xfrm>
            <a:off x="1417750" y="143600"/>
            <a:ext cx="63087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申論題格式：三段論法</a:t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73"/>
          <p:cNvSpPr txBox="1"/>
          <p:nvPr>
            <p:ph idx="4294967295" type="body"/>
          </p:nvPr>
        </p:nvSpPr>
        <p:spPr>
          <a:xfrm>
            <a:off x="4020625" y="1641850"/>
            <a:ext cx="3412200" cy="170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 sz="3200"/>
              <a:t>NEXT PART:</a:t>
            </a:r>
            <a:endParaRPr sz="3200"/>
          </a:p>
        </p:txBody>
      </p:sp>
      <p:sp>
        <p:nvSpPr>
          <p:cNvPr id="913" name="Google Shape;913;p73"/>
          <p:cNvSpPr txBox="1"/>
          <p:nvPr>
            <p:ph idx="4294967295" type="title"/>
          </p:nvPr>
        </p:nvSpPr>
        <p:spPr>
          <a:xfrm>
            <a:off x="4452225" y="2381800"/>
            <a:ext cx="41592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4200"/>
              <a:t>2. AI備考篇</a:t>
            </a:r>
            <a:endParaRPr sz="1600"/>
          </a:p>
        </p:txBody>
      </p:sp>
      <p:sp>
        <p:nvSpPr>
          <p:cNvPr id="914" name="Google Shape;914;p7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915" name="Google Shape;915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3000" y="4653003"/>
            <a:ext cx="3202725" cy="7248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16" name="Google Shape;916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075" y="1253825"/>
            <a:ext cx="3056075" cy="503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" name="Google Shape;921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3636" y="1810414"/>
            <a:ext cx="2509800" cy="2509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922" name="Google Shape;922;p7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23" name="Google Shape;923;p74"/>
          <p:cNvSpPr txBox="1"/>
          <p:nvPr/>
        </p:nvSpPr>
        <p:spPr>
          <a:xfrm>
            <a:off x="4616925" y="1803200"/>
            <a:ext cx="3833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latin typeface="Lexend"/>
                <a:ea typeface="Lexend"/>
                <a:cs typeface="Lexend"/>
                <a:sym typeface="Lexend"/>
              </a:rPr>
              <a:t>感謝聆聽</a:t>
            </a:r>
            <a:endParaRPr b="1" sz="5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24" name="Google Shape;924;p74"/>
          <p:cNvSpPr txBox="1"/>
          <p:nvPr/>
        </p:nvSpPr>
        <p:spPr>
          <a:xfrm>
            <a:off x="4616925" y="2629488"/>
            <a:ext cx="383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任何問題都可以發問喔！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925" name="Google Shape;925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8375" y="5340451"/>
            <a:ext cx="546450" cy="54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8377" y="3528450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927" name="Google Shape;927;p74"/>
          <p:cNvSpPr txBox="1"/>
          <p:nvPr/>
        </p:nvSpPr>
        <p:spPr>
          <a:xfrm>
            <a:off x="5469000" y="3540075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有什麼問題嗎？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928" name="Google Shape;928;p74"/>
          <p:cNvSpPr txBox="1"/>
          <p:nvPr/>
        </p:nvSpPr>
        <p:spPr>
          <a:xfrm>
            <a:off x="5519550" y="430012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電子信箱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chemeClr val="hlink"/>
                </a:solidFill>
                <a:hlinkClick r:id="rId6"/>
              </a:rPr>
              <a:t>blog@pulipuli.info</a:t>
            </a:r>
            <a:r>
              <a:rPr lang="zh-TW" sz="2200"/>
              <a:t> </a:t>
            </a:r>
            <a:endParaRPr sz="2200"/>
          </a:p>
        </p:txBody>
      </p:sp>
      <p:pic>
        <p:nvPicPr>
          <p:cNvPr id="929" name="Google Shape;929;p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58375" y="4396354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74"/>
          <p:cNvSpPr txBox="1"/>
          <p:nvPr/>
        </p:nvSpPr>
        <p:spPr>
          <a:xfrm>
            <a:off x="5469000" y="525597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>
                <a:solidFill>
                  <a:srgbClr val="000000"/>
                </a:solidFill>
              </a:rPr>
              <a:t>BLOG 布丁布丁吃什麼？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rgbClr val="000000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blog.pulipuli.info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931" name="Google Shape;931;p74"/>
          <p:cNvGrpSpPr/>
          <p:nvPr/>
        </p:nvGrpSpPr>
        <p:grpSpPr>
          <a:xfrm>
            <a:off x="634835" y="4863143"/>
            <a:ext cx="3127558" cy="1131729"/>
            <a:chOff x="2460779" y="433075"/>
            <a:chExt cx="4222435" cy="692401"/>
          </a:xfrm>
        </p:grpSpPr>
        <p:sp>
          <p:nvSpPr>
            <p:cNvPr id="932" name="Google Shape;932;p74"/>
            <p:cNvSpPr/>
            <p:nvPr/>
          </p:nvSpPr>
          <p:spPr>
            <a:xfrm>
              <a:off x="2467315" y="433075"/>
              <a:ext cx="4215900" cy="692400"/>
            </a:xfrm>
            <a:prstGeom prst="roundRect">
              <a:avLst>
                <a:gd fmla="val 50000" name="adj"/>
              </a:avLst>
            </a:prstGeom>
            <a:solidFill>
              <a:srgbClr val="F9F3DC"/>
            </a:solidFill>
            <a:ln cap="flat" cmpd="sng" w="9525">
              <a:solidFill>
                <a:srgbClr val="783F0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22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783F04"/>
                </a:solidFill>
              </a:endParaRPr>
            </a:p>
          </p:txBody>
        </p:sp>
        <p:sp>
          <p:nvSpPr>
            <p:cNvPr id="933" name="Google Shape;933;p74"/>
            <p:cNvSpPr txBox="1"/>
            <p:nvPr/>
          </p:nvSpPr>
          <p:spPr>
            <a:xfrm>
              <a:off x="2460779" y="433075"/>
              <a:ext cx="4215900" cy="69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00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000" u="sng">
                  <a:solidFill>
                    <a:schemeClr val="hlink"/>
                  </a:solidFill>
                  <a:latin typeface="Outfit"/>
                  <a:ea typeface="Outfit"/>
                  <a:cs typeface="Outfit"/>
                  <a:sym typeface="Outfit"/>
                  <a:hlinkClick r:id="rId9"/>
                </a:rPr>
                <a:t>https://l.pulipuli.info/</a:t>
              </a:r>
              <a:endParaRPr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000" u="sng">
                  <a:solidFill>
                    <a:schemeClr val="hlink"/>
                  </a:solidFill>
                  <a:latin typeface="Outfit"/>
                  <a:ea typeface="Outfit"/>
                  <a:cs typeface="Outfit"/>
                  <a:sym typeface="Outfit"/>
                  <a:hlinkClick r:id="rId10"/>
                </a:rPr>
                <a:t>24/dils/moe</a:t>
              </a:r>
              <a:endParaRPr b="1" sz="2000"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0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30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3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14" name="Google Shape;414;p30"/>
          <p:cNvSpPr txBox="1"/>
          <p:nvPr>
            <p:ph idx="2" type="body"/>
          </p:nvPr>
        </p:nvSpPr>
        <p:spPr>
          <a:xfrm>
            <a:off x="2630200" y="6431700"/>
            <a:ext cx="5242500" cy="259500"/>
          </a:xfrm>
          <a:prstGeom prst="rect">
            <a:avLst/>
          </a:prstGeom>
        </p:spPr>
        <p:txBody>
          <a:bodyPr anchorCtr="0" anchor="ctr" bIns="0" lIns="0" spcFirstLastPara="1" rIns="9000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30"/>
          <p:cNvSpPr txBox="1"/>
          <p:nvPr>
            <p:ph idx="3" type="subTitle"/>
          </p:nvPr>
        </p:nvSpPr>
        <p:spPr>
          <a:xfrm>
            <a:off x="12714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6" name="Google Shape;41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8919" y="0"/>
            <a:ext cx="6526162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1"/>
          <p:cNvSpPr txBox="1"/>
          <p:nvPr>
            <p:ph idx="1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31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23" name="Google Shape;423;p31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準備國家考試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31"/>
          <p:cNvSpPr/>
          <p:nvPr/>
        </p:nvSpPr>
        <p:spPr>
          <a:xfrm>
            <a:off x="2311250" y="1400650"/>
            <a:ext cx="1928100" cy="33840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5" name="Google Shape;42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7073" y="0"/>
            <a:ext cx="4789950" cy="50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2"/>
          <p:cNvSpPr txBox="1"/>
          <p:nvPr>
            <p:ph idx="6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32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公職考試的準備</a:t>
            </a:r>
            <a:endParaRPr/>
          </a:p>
        </p:txBody>
      </p:sp>
      <p:sp>
        <p:nvSpPr>
          <p:cNvPr id="432" name="Google Shape;432;p3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33" name="Google Shape;433;p32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32"/>
          <p:cNvSpPr txBox="1"/>
          <p:nvPr/>
        </p:nvSpPr>
        <p:spPr>
          <a:xfrm>
            <a:off x="715550" y="1341375"/>
            <a:ext cx="3856500" cy="73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zh-TW" sz="2200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rPr>
              <a:t>時間</a:t>
            </a:r>
            <a:endParaRPr b="1" sz="2200">
              <a:solidFill>
                <a:srgbClr val="B45F0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35" name="Google Shape;435;p32"/>
          <p:cNvSpPr txBox="1"/>
          <p:nvPr/>
        </p:nvSpPr>
        <p:spPr>
          <a:xfrm>
            <a:off x="4572050" y="1341375"/>
            <a:ext cx="3856500" cy="73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zh-TW" sz="2200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rPr>
              <a:t>考試科目</a:t>
            </a:r>
            <a:endParaRPr b="1" sz="2200">
              <a:solidFill>
                <a:srgbClr val="B45F0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36" name="Google Shape;436;p32"/>
          <p:cNvSpPr txBox="1"/>
          <p:nvPr/>
        </p:nvSpPr>
        <p:spPr>
          <a:xfrm>
            <a:off x="715600" y="2074575"/>
            <a:ext cx="3856500" cy="40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37" name="Google Shape;437;p32"/>
          <p:cNvSpPr txBox="1"/>
          <p:nvPr/>
        </p:nvSpPr>
        <p:spPr>
          <a:xfrm>
            <a:off x="4572050" y="2074575"/>
            <a:ext cx="3856500" cy="40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438" name="Google Shape;43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5250" y="2925224"/>
            <a:ext cx="2317199" cy="231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3350" y="2774625"/>
            <a:ext cx="2613900" cy="261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" y="1235273"/>
            <a:ext cx="9144000" cy="4999653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3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46" name="Google Shape;446;p33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3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考試日期計劃表</a:t>
            </a:r>
            <a:endParaRPr/>
          </a:p>
        </p:txBody>
      </p:sp>
      <p:sp>
        <p:nvSpPr>
          <p:cNvPr id="448" name="Google Shape;448;p33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4"/>
              </a:rPr>
              <a:t>https://wwwc.moex.gov.tw/main/exam/wFrmExamInformation.aspx?y=2023&amp;menu_id=145</a:t>
            </a:r>
            <a:r>
              <a:rPr lang="zh-TW"/>
              <a:t> </a:t>
            </a:r>
            <a:endParaRPr/>
          </a:p>
        </p:txBody>
      </p:sp>
      <p:sp>
        <p:nvSpPr>
          <p:cNvPr id="449" name="Google Shape;449;p33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33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51" name="Google Shape;451;p33"/>
          <p:cNvSpPr/>
          <p:nvPr/>
        </p:nvSpPr>
        <p:spPr>
          <a:xfrm>
            <a:off x="2312388" y="5631875"/>
            <a:ext cx="4042500" cy="67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762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u="sng">
                <a:solidFill>
                  <a:srgbClr val="000000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https://ppt.cc/fMc7Nx</a:t>
            </a:r>
            <a:r>
              <a:rPr lang="zh-TW" sz="2400"/>
              <a:t> 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4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五等：初等考 (學歷不限)</a:t>
            </a:r>
            <a:endParaRPr/>
          </a:p>
        </p:txBody>
      </p:sp>
      <p:sp>
        <p:nvSpPr>
          <p:cNvPr id="457" name="Google Shape;457;p3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58" name="Google Shape;458;p34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https://wwwc.moex.gov.tw/main/content/wHandMenuFile.ashx?file_id=4766 </a:t>
            </a:r>
            <a:endParaRPr/>
          </a:p>
        </p:txBody>
      </p:sp>
      <p:sp>
        <p:nvSpPr>
          <p:cNvPr id="459" name="Google Shape;459;p34"/>
          <p:cNvSpPr txBox="1"/>
          <p:nvPr>
            <p:ph idx="6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34"/>
          <p:cNvSpPr txBox="1"/>
          <p:nvPr/>
        </p:nvSpPr>
        <p:spPr>
          <a:xfrm>
            <a:off x="4572050" y="1341375"/>
            <a:ext cx="3856500" cy="73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zh-TW" sz="2200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rPr>
              <a:t>考試科目</a:t>
            </a:r>
            <a:endParaRPr b="1" sz="2200">
              <a:solidFill>
                <a:srgbClr val="B45F0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61" name="Google Shape;461;p34"/>
          <p:cNvSpPr txBox="1"/>
          <p:nvPr/>
        </p:nvSpPr>
        <p:spPr>
          <a:xfrm>
            <a:off x="715550" y="1341375"/>
            <a:ext cx="3856500" cy="73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zh-TW" sz="2200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rPr>
              <a:t>時間</a:t>
            </a:r>
            <a:endParaRPr b="1" sz="2200">
              <a:solidFill>
                <a:srgbClr val="B45F0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62" name="Google Shape;462;p34"/>
          <p:cNvSpPr txBox="1"/>
          <p:nvPr/>
        </p:nvSpPr>
        <p:spPr>
          <a:xfrm>
            <a:off x="511450" y="1965400"/>
            <a:ext cx="4060800" cy="41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Char char="●"/>
            </a:pPr>
            <a:r>
              <a:rPr lang="zh-TW" sz="2000">
                <a:solidFill>
                  <a:srgbClr val="000000"/>
                </a:solidFill>
                <a:highlight>
                  <a:srgbClr val="D9D9D9"/>
                </a:highlight>
                <a:latin typeface="Lexend Light"/>
                <a:ea typeface="Lexend Light"/>
                <a:cs typeface="Lexend Light"/>
                <a:sym typeface="Lexend Light"/>
              </a:rPr>
              <a:t>報名日期：預訂是113.10.</a:t>
            </a:r>
            <a:r>
              <a:rPr lang="zh-TW" sz="2000">
                <a:highlight>
                  <a:srgbClr val="D9D9D9"/>
                </a:highlight>
                <a:latin typeface="Lexend Light"/>
                <a:ea typeface="Lexend Light"/>
                <a:cs typeface="Lexend Light"/>
                <a:sym typeface="Lexend Light"/>
              </a:rPr>
              <a:t>22-10.31 (已經結束)</a:t>
            </a:r>
            <a:endParaRPr sz="2000">
              <a:solidFill>
                <a:srgbClr val="000000"/>
              </a:solidFill>
              <a:highlight>
                <a:srgbClr val="D9D9D9"/>
              </a:highlight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Char char="●"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考試時間：預訂是114.1</a:t>
            </a:r>
            <a:r>
              <a:rPr lang="zh-TW" sz="2000">
                <a:latin typeface="Lexend Light"/>
                <a:ea typeface="Lexend Light"/>
                <a:cs typeface="Lexend Light"/>
                <a:sym typeface="Lexend Light"/>
              </a:rPr>
              <a:t>.4</a:t>
            </a:r>
            <a:endParaRPr b="1" sz="20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63" name="Google Shape;463;p34"/>
          <p:cNvSpPr txBox="1"/>
          <p:nvPr/>
        </p:nvSpPr>
        <p:spPr>
          <a:xfrm>
            <a:off x="4572050" y="2074575"/>
            <a:ext cx="3856500" cy="40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只考4科，且都是選擇題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AutoNum type="arabicPeriod"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國文</a:t>
            </a:r>
            <a:b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(單選題</a:t>
            </a:r>
            <a:r>
              <a:rPr lang="zh-TW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35題</a:t>
            </a: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、複選題</a:t>
            </a:r>
            <a:r>
              <a:rPr lang="zh-TW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10題</a:t>
            </a: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)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AutoNum type="arabicPeriod"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公民與英文</a:t>
            </a:r>
            <a:b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(公民</a:t>
            </a:r>
            <a:r>
              <a:rPr lang="zh-TW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35題</a:t>
            </a: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、英文</a:t>
            </a:r>
            <a:r>
              <a:rPr lang="zh-TW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15題</a:t>
            </a: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)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Lexend Light"/>
              <a:buAutoNum type="arabicPeriod"/>
            </a:pPr>
            <a:r>
              <a:rPr lang="zh-TW" sz="20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圖書館學大意</a:t>
            </a:r>
            <a:endParaRPr sz="2000">
              <a:solidFill>
                <a:srgbClr val="FF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0000"/>
              </a:buClr>
              <a:buSzPts val="2000"/>
              <a:buFont typeface="Lexend Light"/>
              <a:buAutoNum type="arabicPeriod"/>
            </a:pPr>
            <a:r>
              <a:rPr lang="zh-TW" sz="20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中文圖書分類編目大意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64" name="Google Shape;464;p34"/>
          <p:cNvSpPr/>
          <p:nvPr/>
        </p:nvSpPr>
        <p:spPr>
          <a:xfrm>
            <a:off x="1396250" y="4952950"/>
            <a:ext cx="2473500" cy="894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30600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薪水待遇月薪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/>
              <a:t>約33850</a:t>
            </a:r>
            <a:r>
              <a:rPr b="1" lang="zh-TW" sz="3200"/>
              <a:t>元</a:t>
            </a:r>
            <a:endParaRPr b="1" sz="3200"/>
          </a:p>
        </p:txBody>
      </p:sp>
      <p:sp>
        <p:nvSpPr>
          <p:cNvPr id="465" name="Google Shape;465;p34"/>
          <p:cNvSpPr/>
          <p:nvPr/>
        </p:nvSpPr>
        <p:spPr>
          <a:xfrm>
            <a:off x="511438" y="4811650"/>
            <a:ext cx="1205400" cy="1177500"/>
          </a:xfrm>
          <a:prstGeom prst="ellipse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466" name="Google Shape;46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075" y="4797638"/>
            <a:ext cx="1205524" cy="1205524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34"/>
          <p:cNvSpPr txBox="1"/>
          <p:nvPr/>
        </p:nvSpPr>
        <p:spPr>
          <a:xfrm>
            <a:off x="1640650" y="5912938"/>
            <a:ext cx="3095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基本薪資27470元</a:t>
            </a:r>
            <a:endParaRPr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usiness Negotiation Workshop by Slidesgo">
  <a:themeElements>
    <a:clrScheme name="Simple Light">
      <a:dk1>
        <a:srgbClr val="000000"/>
      </a:dk1>
      <a:lt1>
        <a:srgbClr val="F9F3DC"/>
      </a:lt1>
      <a:dk2>
        <a:srgbClr val="E5DB29"/>
      </a:dk2>
      <a:lt2>
        <a:srgbClr val="BDC5FF"/>
      </a:lt2>
      <a:accent1>
        <a:srgbClr val="ED8EBC"/>
      </a:accent1>
      <a:accent2>
        <a:srgbClr val="00CE7A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