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0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gf43d2b063e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gf43d2b063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f43d2b063e_0_201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f43d2b063e_0_2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f43d2b063e_0_255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f43d2b063e_0_2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f43d2b063e_2_3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f43d2b063e_2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f43d2b063e_0_302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f43d2b063e_0_3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f43d2b063e_0_342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f43d2b063e_0_3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1">
  <p:cSld name="TITLE_1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idx="12" type="sldNum"/>
          </p:nvPr>
        </p:nvSpPr>
        <p:spPr>
          <a:xfrm>
            <a:off x="167" y="9500175"/>
            <a:ext cx="76680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buClr>
                <a:schemeClr val="dk1"/>
              </a:buClr>
              <a:buSzPts val="1100"/>
              <a:buFont typeface="Arial"/>
              <a:buNone/>
              <a:defRPr sz="900">
                <a:solidFill>
                  <a:srgbClr val="434343"/>
                </a:solidFill>
              </a:defRPr>
            </a:lvl1pPr>
            <a:lvl2pPr lvl="1" rtl="0" algn="ctr">
              <a:buClr>
                <a:schemeClr val="dk1"/>
              </a:buClr>
              <a:buSzPts val="1100"/>
              <a:buFont typeface="Arial"/>
              <a:buNone/>
              <a:defRPr sz="900">
                <a:solidFill>
                  <a:srgbClr val="434343"/>
                </a:solidFill>
              </a:defRPr>
            </a:lvl2pPr>
            <a:lvl3pPr lvl="2" rtl="0" algn="ctr">
              <a:buClr>
                <a:schemeClr val="dk1"/>
              </a:buClr>
              <a:buSzPts val="1100"/>
              <a:buFont typeface="Arial"/>
              <a:buNone/>
              <a:defRPr sz="900">
                <a:solidFill>
                  <a:srgbClr val="434343"/>
                </a:solidFill>
              </a:defRPr>
            </a:lvl3pPr>
            <a:lvl4pPr lvl="3" rtl="0" algn="ctr">
              <a:buClr>
                <a:schemeClr val="dk1"/>
              </a:buClr>
              <a:buSzPts val="1100"/>
              <a:buFont typeface="Arial"/>
              <a:buNone/>
              <a:defRPr sz="900">
                <a:solidFill>
                  <a:srgbClr val="434343"/>
                </a:solidFill>
              </a:defRPr>
            </a:lvl4pPr>
            <a:lvl5pPr lvl="4" rtl="0" algn="ctr">
              <a:buClr>
                <a:schemeClr val="dk1"/>
              </a:buClr>
              <a:buSzPts val="1100"/>
              <a:buFont typeface="Arial"/>
              <a:buNone/>
              <a:defRPr sz="900">
                <a:solidFill>
                  <a:srgbClr val="434343"/>
                </a:solidFill>
              </a:defRPr>
            </a:lvl5pPr>
            <a:lvl6pPr lvl="5" rtl="0" algn="ctr">
              <a:buClr>
                <a:schemeClr val="dk1"/>
              </a:buClr>
              <a:buSzPts val="1100"/>
              <a:buFont typeface="Arial"/>
              <a:buNone/>
              <a:defRPr sz="900">
                <a:solidFill>
                  <a:srgbClr val="434343"/>
                </a:solidFill>
              </a:defRPr>
            </a:lvl6pPr>
            <a:lvl7pPr lvl="6" rtl="0" algn="ctr">
              <a:buClr>
                <a:schemeClr val="dk1"/>
              </a:buClr>
              <a:buSzPts val="1100"/>
              <a:buFont typeface="Arial"/>
              <a:buNone/>
              <a:defRPr sz="900">
                <a:solidFill>
                  <a:srgbClr val="434343"/>
                </a:solidFill>
              </a:defRPr>
            </a:lvl7pPr>
            <a:lvl8pPr lvl="7" rtl="0" algn="ctr">
              <a:buClr>
                <a:schemeClr val="dk1"/>
              </a:buClr>
              <a:buSzPts val="1100"/>
              <a:buFont typeface="Arial"/>
              <a:buNone/>
              <a:defRPr sz="900">
                <a:solidFill>
                  <a:srgbClr val="434343"/>
                </a:solidFill>
              </a:defRPr>
            </a:lvl8pPr>
            <a:lvl9pPr lvl="8" rtl="0" algn="ctr">
              <a:buClr>
                <a:schemeClr val="dk1"/>
              </a:buClr>
              <a:buSzPts val="1100"/>
              <a:buFont typeface="Arial"/>
              <a:buNone/>
              <a:defRPr sz="900">
                <a:solidFill>
                  <a:srgbClr val="434343"/>
                </a:solidFill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Chapter 1 - Page </a:t>
            </a: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The word GEOMETRY in white over green text with illustrations of geometric figures and equations." id="56" name="Google Shape;56;p14" title="The word GEOMETRY in white over green text with illustrations of geometric figures and equations.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7772400" cy="1552586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4"/>
          <p:cNvSpPr txBox="1"/>
          <p:nvPr/>
        </p:nvSpPr>
        <p:spPr>
          <a:xfrm>
            <a:off x="173400" y="1689450"/>
            <a:ext cx="7425600" cy="44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335E3B"/>
                </a:solidFill>
                <a:latin typeface="Coustard"/>
                <a:ea typeface="Coustard"/>
                <a:cs typeface="Coustard"/>
                <a:sym typeface="Coustard"/>
              </a:rPr>
              <a:t>5</a:t>
            </a:r>
            <a:r>
              <a:rPr lang="en" sz="1600">
                <a:solidFill>
                  <a:srgbClr val="335E3B"/>
                </a:solidFill>
                <a:latin typeface="Coustard"/>
                <a:ea typeface="Coustard"/>
                <a:cs typeface="Coustard"/>
                <a:sym typeface="Coustard"/>
              </a:rPr>
              <a:t>.2 - </a:t>
            </a:r>
            <a:r>
              <a:rPr lang="en" sz="1600">
                <a:solidFill>
                  <a:srgbClr val="335E3B"/>
                </a:solidFill>
                <a:latin typeface="Coustard"/>
                <a:ea typeface="Coustard"/>
                <a:cs typeface="Coustard"/>
                <a:sym typeface="Coustard"/>
              </a:rPr>
              <a:t>Circles</a:t>
            </a:r>
            <a:endParaRPr sz="1600">
              <a:solidFill>
                <a:srgbClr val="335E3B"/>
              </a:solidFill>
              <a:latin typeface="Coustard"/>
              <a:ea typeface="Coustard"/>
              <a:cs typeface="Coustard"/>
              <a:sym typeface="Coustard"/>
            </a:endParaRPr>
          </a:p>
        </p:txBody>
      </p:sp>
      <p:sp>
        <p:nvSpPr>
          <p:cNvPr id="58" name="Google Shape;58;p14"/>
          <p:cNvSpPr txBox="1"/>
          <p:nvPr/>
        </p:nvSpPr>
        <p:spPr>
          <a:xfrm>
            <a:off x="173400" y="4922461"/>
            <a:ext cx="7425600" cy="44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000"/>
              <a:t>A circle, c</a:t>
            </a:r>
            <a:r>
              <a:rPr baseline="-25000" i="1" lang="en" sz="1000"/>
              <a:t>1</a:t>
            </a:r>
            <a:r>
              <a:rPr i="1" lang="en" sz="1000"/>
              <a:t>, with radius 5 mm</a:t>
            </a:r>
            <a:endParaRPr i="1" sz="1000"/>
          </a:p>
        </p:txBody>
      </p:sp>
      <p:grpSp>
        <p:nvGrpSpPr>
          <p:cNvPr id="59" name="Google Shape;59;p14"/>
          <p:cNvGrpSpPr/>
          <p:nvPr/>
        </p:nvGrpSpPr>
        <p:grpSpPr>
          <a:xfrm>
            <a:off x="-62" y="5293600"/>
            <a:ext cx="7772528" cy="2973412"/>
            <a:chOff x="-62" y="2531800"/>
            <a:chExt cx="7772528" cy="2973412"/>
          </a:xfrm>
        </p:grpSpPr>
        <p:grpSp>
          <p:nvGrpSpPr>
            <p:cNvPr id="60" name="Google Shape;60;p14"/>
            <p:cNvGrpSpPr/>
            <p:nvPr/>
          </p:nvGrpSpPr>
          <p:grpSpPr>
            <a:xfrm>
              <a:off x="-62" y="2531800"/>
              <a:ext cx="7772528" cy="375000"/>
              <a:chOff x="175" y="1689450"/>
              <a:chExt cx="5172375" cy="375000"/>
            </a:xfrm>
          </p:grpSpPr>
          <p:sp>
            <p:nvSpPr>
              <p:cNvPr id="61" name="Google Shape;61;p14"/>
              <p:cNvSpPr txBox="1"/>
              <p:nvPr/>
            </p:nvSpPr>
            <p:spPr>
              <a:xfrm>
                <a:off x="175" y="1689450"/>
                <a:ext cx="2572500" cy="375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200">
                    <a:solidFill>
                      <a:srgbClr val="335E3B"/>
                    </a:solidFill>
                  </a:rPr>
                  <a:t>Circumference</a:t>
                </a:r>
                <a:endParaRPr b="1" sz="1200">
                  <a:solidFill>
                    <a:srgbClr val="335E3B"/>
                  </a:solidFill>
                </a:endParaRPr>
              </a:p>
            </p:txBody>
          </p:sp>
          <p:sp>
            <p:nvSpPr>
              <p:cNvPr id="62" name="Google Shape;62;p14"/>
              <p:cNvSpPr txBox="1"/>
              <p:nvPr/>
            </p:nvSpPr>
            <p:spPr>
              <a:xfrm>
                <a:off x="2600050" y="1689450"/>
                <a:ext cx="2572500" cy="375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200">
                    <a:solidFill>
                      <a:srgbClr val="335E3B"/>
                    </a:solidFill>
                  </a:rPr>
                  <a:t>Area</a:t>
                </a:r>
                <a:endParaRPr b="1" sz="1200">
                  <a:solidFill>
                    <a:srgbClr val="335E3B"/>
                  </a:solidFill>
                </a:endParaRPr>
              </a:p>
            </p:txBody>
          </p:sp>
        </p:grpSp>
        <p:cxnSp>
          <p:nvCxnSpPr>
            <p:cNvPr id="63" name="Google Shape;63;p14"/>
            <p:cNvCxnSpPr/>
            <p:nvPr/>
          </p:nvCxnSpPr>
          <p:spPr>
            <a:xfrm>
              <a:off x="3906775" y="2719677"/>
              <a:ext cx="0" cy="2785535"/>
            </a:xfrm>
            <a:prstGeom prst="straightConnector1">
              <a:avLst/>
            </a:prstGeom>
            <a:noFill/>
            <a:ln cap="flat" cmpd="sng" w="9525">
              <a:solidFill>
                <a:srgbClr val="335E3B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64" name="Google Shape;64;p14"/>
          <p:cNvGrpSpPr/>
          <p:nvPr/>
        </p:nvGrpSpPr>
        <p:grpSpPr>
          <a:xfrm>
            <a:off x="2805572" y="2783705"/>
            <a:ext cx="2161256" cy="2161256"/>
            <a:chOff x="2805572" y="2631305"/>
            <a:chExt cx="2161256" cy="2161256"/>
          </a:xfrm>
        </p:grpSpPr>
        <p:grpSp>
          <p:nvGrpSpPr>
            <p:cNvPr id="65" name="Google Shape;65;p14"/>
            <p:cNvGrpSpPr/>
            <p:nvPr/>
          </p:nvGrpSpPr>
          <p:grpSpPr>
            <a:xfrm>
              <a:off x="2805572" y="2631305"/>
              <a:ext cx="2161256" cy="2161256"/>
              <a:chOff x="600642" y="2631305"/>
              <a:chExt cx="2161256" cy="2161256"/>
            </a:xfrm>
          </p:grpSpPr>
          <p:grpSp>
            <p:nvGrpSpPr>
              <p:cNvPr id="66" name="Google Shape;66;p14"/>
              <p:cNvGrpSpPr/>
              <p:nvPr/>
            </p:nvGrpSpPr>
            <p:grpSpPr>
              <a:xfrm>
                <a:off x="600642" y="2631305"/>
                <a:ext cx="2161256" cy="2161256"/>
                <a:chOff x="2074175" y="723750"/>
                <a:chExt cx="2965500" cy="2965500"/>
              </a:xfrm>
            </p:grpSpPr>
            <p:sp>
              <p:nvSpPr>
                <p:cNvPr id="67" name="Google Shape;67;p14"/>
                <p:cNvSpPr/>
                <p:nvPr/>
              </p:nvSpPr>
              <p:spPr>
                <a:xfrm>
                  <a:off x="2074175" y="723750"/>
                  <a:ext cx="2965500" cy="2965500"/>
                </a:xfrm>
                <a:prstGeom prst="ellipse">
                  <a:avLst/>
                </a:prstGeom>
                <a:noFill/>
                <a:ln cap="flat" cmpd="sng" w="38100">
                  <a:solidFill>
                    <a:srgbClr val="335E3B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68" name="Google Shape;68;p14"/>
                <p:cNvSpPr/>
                <p:nvPr/>
              </p:nvSpPr>
              <p:spPr>
                <a:xfrm>
                  <a:off x="3506225" y="2155800"/>
                  <a:ext cx="101400" cy="101400"/>
                </a:xfrm>
                <a:prstGeom prst="ellipse">
                  <a:avLst/>
                </a:prstGeom>
                <a:solidFill>
                  <a:srgbClr val="335E3B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sp>
            <p:nvSpPr>
              <p:cNvPr id="69" name="Google Shape;69;p14"/>
              <p:cNvSpPr txBox="1"/>
              <p:nvPr/>
            </p:nvSpPr>
            <p:spPr>
              <a:xfrm>
                <a:off x="1642938" y="3507614"/>
                <a:ext cx="812100" cy="459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1" lang="en" sz="2100">
                    <a:solidFill>
                      <a:srgbClr val="335E3B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c</a:t>
                </a:r>
                <a:r>
                  <a:rPr b="1" baseline="-25000" i="1" lang="en" sz="2100">
                    <a:solidFill>
                      <a:srgbClr val="335E3B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1</a:t>
                </a:r>
                <a:endParaRPr b="1" baseline="-25000" i="1" sz="2100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cxnSp>
          <p:nvCxnSpPr>
            <p:cNvPr id="70" name="Google Shape;70;p14"/>
            <p:cNvCxnSpPr>
              <a:stCxn id="67" idx="2"/>
            </p:cNvCxnSpPr>
            <p:nvPr/>
          </p:nvCxnSpPr>
          <p:spPr>
            <a:xfrm>
              <a:off x="2805572" y="3711933"/>
              <a:ext cx="1077300" cy="0"/>
            </a:xfrm>
            <a:prstGeom prst="straightConnector1">
              <a:avLst/>
            </a:prstGeom>
            <a:noFill/>
            <a:ln cap="flat" cmpd="sng" w="19050">
              <a:solidFill>
                <a:srgbClr val="335E3B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71" name="Google Shape;71;p14"/>
            <p:cNvSpPr txBox="1"/>
            <p:nvPr/>
          </p:nvSpPr>
          <p:spPr>
            <a:xfrm>
              <a:off x="2833200" y="3408600"/>
              <a:ext cx="1020600" cy="290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 sz="1200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rPr>
                <a:t>5 mm</a:t>
              </a:r>
              <a:endParaRPr b="1" i="1" sz="1200">
                <a:solidFill>
                  <a:srgbClr val="335E3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sp>
        <p:nvSpPr>
          <p:cNvPr id="72" name="Google Shape;72;p14"/>
          <p:cNvSpPr txBox="1"/>
          <p:nvPr/>
        </p:nvSpPr>
        <p:spPr>
          <a:xfrm>
            <a:off x="167" y="9347775"/>
            <a:ext cx="76680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434343"/>
                </a:solidFill>
              </a:rPr>
              <a:t>Chapter 5 - Page </a:t>
            </a:r>
            <a:fld id="{00000000-1234-1234-1234-123412341234}" type="slidenum">
              <a:rPr lang="en" sz="900">
                <a:solidFill>
                  <a:srgbClr val="434343"/>
                </a:solidFill>
              </a:rPr>
              <a:t>‹#›</a:t>
            </a:fld>
            <a:endParaRPr sz="900">
              <a:solidFill>
                <a:srgbClr val="434343"/>
              </a:solidFill>
            </a:endParaRPr>
          </a:p>
        </p:txBody>
      </p:sp>
      <p:sp>
        <p:nvSpPr>
          <p:cNvPr id="73" name="Google Shape;73;p14"/>
          <p:cNvSpPr txBox="1"/>
          <p:nvPr/>
        </p:nvSpPr>
        <p:spPr>
          <a:xfrm>
            <a:off x="173400" y="1994250"/>
            <a:ext cx="7425600" cy="59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For each of the following circles, use the information provided to compute the circumference and the area. Round to the nearest hundredth if necessary.</a:t>
            </a:r>
            <a:endParaRPr sz="1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" name="Google Shape;78;p15"/>
          <p:cNvGrpSpPr/>
          <p:nvPr/>
        </p:nvGrpSpPr>
        <p:grpSpPr>
          <a:xfrm>
            <a:off x="2161075" y="493001"/>
            <a:ext cx="5462533" cy="2973377"/>
            <a:chOff x="-62" y="2531800"/>
            <a:chExt cx="7772528" cy="2973377"/>
          </a:xfrm>
        </p:grpSpPr>
        <p:grpSp>
          <p:nvGrpSpPr>
            <p:cNvPr id="79" name="Google Shape;79;p15"/>
            <p:cNvGrpSpPr/>
            <p:nvPr/>
          </p:nvGrpSpPr>
          <p:grpSpPr>
            <a:xfrm>
              <a:off x="-62" y="2531800"/>
              <a:ext cx="7772528" cy="375000"/>
              <a:chOff x="175" y="1689450"/>
              <a:chExt cx="5172375" cy="375000"/>
            </a:xfrm>
          </p:grpSpPr>
          <p:sp>
            <p:nvSpPr>
              <p:cNvPr id="80" name="Google Shape;80;p15"/>
              <p:cNvSpPr txBox="1"/>
              <p:nvPr/>
            </p:nvSpPr>
            <p:spPr>
              <a:xfrm>
                <a:off x="175" y="1689450"/>
                <a:ext cx="2572500" cy="375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200">
                    <a:solidFill>
                      <a:srgbClr val="335E3B"/>
                    </a:solidFill>
                  </a:rPr>
                  <a:t>Circumference</a:t>
                </a:r>
                <a:endParaRPr b="1" sz="1200">
                  <a:solidFill>
                    <a:srgbClr val="335E3B"/>
                  </a:solidFill>
                </a:endParaRPr>
              </a:p>
            </p:txBody>
          </p:sp>
          <p:sp>
            <p:nvSpPr>
              <p:cNvPr id="81" name="Google Shape;81;p15"/>
              <p:cNvSpPr txBox="1"/>
              <p:nvPr/>
            </p:nvSpPr>
            <p:spPr>
              <a:xfrm>
                <a:off x="2600050" y="1689450"/>
                <a:ext cx="2572500" cy="375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200">
                    <a:solidFill>
                      <a:srgbClr val="335E3B"/>
                    </a:solidFill>
                  </a:rPr>
                  <a:t>Area</a:t>
                </a:r>
                <a:endParaRPr b="1" sz="1200">
                  <a:solidFill>
                    <a:srgbClr val="335E3B"/>
                  </a:solidFill>
                </a:endParaRPr>
              </a:p>
            </p:txBody>
          </p:sp>
        </p:grpSp>
        <p:cxnSp>
          <p:nvCxnSpPr>
            <p:cNvPr id="82" name="Google Shape;82;p15"/>
            <p:cNvCxnSpPr/>
            <p:nvPr/>
          </p:nvCxnSpPr>
          <p:spPr>
            <a:xfrm>
              <a:off x="3906775" y="2719677"/>
              <a:ext cx="0" cy="2785500"/>
            </a:xfrm>
            <a:prstGeom prst="straightConnector1">
              <a:avLst/>
            </a:prstGeom>
            <a:noFill/>
            <a:ln cap="flat" cmpd="sng" w="9525">
              <a:solidFill>
                <a:srgbClr val="335E3B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83" name="Google Shape;83;p15"/>
          <p:cNvGrpSpPr/>
          <p:nvPr/>
        </p:nvGrpSpPr>
        <p:grpSpPr>
          <a:xfrm>
            <a:off x="367172" y="650105"/>
            <a:ext cx="2161256" cy="2579745"/>
            <a:chOff x="519572" y="192905"/>
            <a:chExt cx="2161256" cy="2579745"/>
          </a:xfrm>
        </p:grpSpPr>
        <p:sp>
          <p:nvSpPr>
            <p:cNvPr id="84" name="Google Shape;84;p15"/>
            <p:cNvSpPr txBox="1"/>
            <p:nvPr/>
          </p:nvSpPr>
          <p:spPr>
            <a:xfrm>
              <a:off x="519575" y="2331650"/>
              <a:ext cx="2161200" cy="44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rm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1" lang="en" sz="1000"/>
                <a:t>A circle, c</a:t>
              </a:r>
              <a:r>
                <a:rPr baseline="-25000" i="1" lang="en" sz="1000"/>
                <a:t>1</a:t>
              </a:r>
              <a:r>
                <a:rPr i="1" lang="en" sz="1000"/>
                <a:t>, with radius 1.2 inches</a:t>
              </a:r>
              <a:endParaRPr i="1" sz="1000"/>
            </a:p>
          </p:txBody>
        </p:sp>
        <p:grpSp>
          <p:nvGrpSpPr>
            <p:cNvPr id="85" name="Google Shape;85;p15"/>
            <p:cNvGrpSpPr/>
            <p:nvPr/>
          </p:nvGrpSpPr>
          <p:grpSpPr>
            <a:xfrm>
              <a:off x="519572" y="192905"/>
              <a:ext cx="2161256" cy="2161256"/>
              <a:chOff x="2805572" y="2631305"/>
              <a:chExt cx="2161256" cy="2161256"/>
            </a:xfrm>
          </p:grpSpPr>
          <p:grpSp>
            <p:nvGrpSpPr>
              <p:cNvPr id="86" name="Google Shape;86;p15"/>
              <p:cNvGrpSpPr/>
              <p:nvPr/>
            </p:nvGrpSpPr>
            <p:grpSpPr>
              <a:xfrm>
                <a:off x="2805572" y="2631305"/>
                <a:ext cx="2161256" cy="2161256"/>
                <a:chOff x="600642" y="2631305"/>
                <a:chExt cx="2161256" cy="2161256"/>
              </a:xfrm>
            </p:grpSpPr>
            <p:grpSp>
              <p:nvGrpSpPr>
                <p:cNvPr id="87" name="Google Shape;87;p15"/>
                <p:cNvGrpSpPr/>
                <p:nvPr/>
              </p:nvGrpSpPr>
              <p:grpSpPr>
                <a:xfrm>
                  <a:off x="600642" y="2631305"/>
                  <a:ext cx="2161256" cy="2161256"/>
                  <a:chOff x="2074175" y="723750"/>
                  <a:chExt cx="2965500" cy="2965500"/>
                </a:xfrm>
              </p:grpSpPr>
              <p:sp>
                <p:nvSpPr>
                  <p:cNvPr id="88" name="Google Shape;88;p15"/>
                  <p:cNvSpPr/>
                  <p:nvPr/>
                </p:nvSpPr>
                <p:spPr>
                  <a:xfrm>
                    <a:off x="2074175" y="723750"/>
                    <a:ext cx="2965500" cy="2965500"/>
                  </a:xfrm>
                  <a:prstGeom prst="ellipse">
                    <a:avLst/>
                  </a:prstGeom>
                  <a:noFill/>
                  <a:ln cap="flat" cmpd="sng" w="38100">
                    <a:solidFill>
                      <a:srgbClr val="335E3B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89" name="Google Shape;89;p15"/>
                  <p:cNvSpPr/>
                  <p:nvPr/>
                </p:nvSpPr>
                <p:spPr>
                  <a:xfrm>
                    <a:off x="3506225" y="2155800"/>
                    <a:ext cx="101400" cy="101400"/>
                  </a:xfrm>
                  <a:prstGeom prst="ellipse">
                    <a:avLst/>
                  </a:prstGeom>
                  <a:solidFill>
                    <a:srgbClr val="335E3B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sp>
              <p:nvSpPr>
                <p:cNvPr id="90" name="Google Shape;90;p15"/>
                <p:cNvSpPr txBox="1"/>
                <p:nvPr/>
              </p:nvSpPr>
              <p:spPr>
                <a:xfrm>
                  <a:off x="1642938" y="3507614"/>
                  <a:ext cx="812100" cy="4590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i="1" lang="en" sz="2100">
                      <a:solidFill>
                        <a:srgbClr val="335E3B"/>
                      </a:solidFill>
                      <a:latin typeface="Garamond"/>
                      <a:ea typeface="Garamond"/>
                      <a:cs typeface="Garamond"/>
                      <a:sym typeface="Garamond"/>
                    </a:rPr>
                    <a:t>c</a:t>
                  </a:r>
                  <a:r>
                    <a:rPr b="1" baseline="-25000" i="1" lang="en" sz="2100">
                      <a:solidFill>
                        <a:srgbClr val="335E3B"/>
                      </a:solidFill>
                      <a:latin typeface="Garamond"/>
                      <a:ea typeface="Garamond"/>
                      <a:cs typeface="Garamond"/>
                      <a:sym typeface="Garamond"/>
                    </a:rPr>
                    <a:t>1</a:t>
                  </a:r>
                  <a:endParaRPr b="1" baseline="-25000" i="1" sz="2100">
                    <a:solidFill>
                      <a:srgbClr val="335E3B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</p:grpSp>
          <p:cxnSp>
            <p:nvCxnSpPr>
              <p:cNvPr id="91" name="Google Shape;91;p15"/>
              <p:cNvCxnSpPr>
                <a:stCxn id="88" idx="2"/>
              </p:cNvCxnSpPr>
              <p:nvPr/>
            </p:nvCxnSpPr>
            <p:spPr>
              <a:xfrm>
                <a:off x="2805572" y="3711933"/>
                <a:ext cx="10773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335E3B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92" name="Google Shape;92;p15"/>
              <p:cNvSpPr txBox="1"/>
              <p:nvPr/>
            </p:nvSpPr>
            <p:spPr>
              <a:xfrm>
                <a:off x="2833200" y="3408600"/>
                <a:ext cx="1020600" cy="290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1" lang="en" sz="1200">
                    <a:solidFill>
                      <a:srgbClr val="335E3B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1.2 inches</a:t>
                </a:r>
                <a:endParaRPr b="1" i="1" sz="1200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</p:grpSp>
      <p:grpSp>
        <p:nvGrpSpPr>
          <p:cNvPr id="93" name="Google Shape;93;p15"/>
          <p:cNvGrpSpPr/>
          <p:nvPr/>
        </p:nvGrpSpPr>
        <p:grpSpPr>
          <a:xfrm>
            <a:off x="432125" y="5029201"/>
            <a:ext cx="5462533" cy="2973377"/>
            <a:chOff x="-62" y="2531800"/>
            <a:chExt cx="7772528" cy="2973377"/>
          </a:xfrm>
        </p:grpSpPr>
        <p:grpSp>
          <p:nvGrpSpPr>
            <p:cNvPr id="94" name="Google Shape;94;p15"/>
            <p:cNvGrpSpPr/>
            <p:nvPr/>
          </p:nvGrpSpPr>
          <p:grpSpPr>
            <a:xfrm>
              <a:off x="-62" y="2531800"/>
              <a:ext cx="7772528" cy="375000"/>
              <a:chOff x="175" y="1689450"/>
              <a:chExt cx="5172375" cy="375000"/>
            </a:xfrm>
          </p:grpSpPr>
          <p:sp>
            <p:nvSpPr>
              <p:cNvPr id="95" name="Google Shape;95;p15"/>
              <p:cNvSpPr txBox="1"/>
              <p:nvPr/>
            </p:nvSpPr>
            <p:spPr>
              <a:xfrm>
                <a:off x="175" y="1689450"/>
                <a:ext cx="2572500" cy="375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200">
                    <a:solidFill>
                      <a:srgbClr val="335E3B"/>
                    </a:solidFill>
                  </a:rPr>
                  <a:t>Circumference</a:t>
                </a:r>
                <a:endParaRPr b="1" sz="1200">
                  <a:solidFill>
                    <a:srgbClr val="335E3B"/>
                  </a:solidFill>
                </a:endParaRPr>
              </a:p>
            </p:txBody>
          </p:sp>
          <p:sp>
            <p:nvSpPr>
              <p:cNvPr id="96" name="Google Shape;96;p15"/>
              <p:cNvSpPr txBox="1"/>
              <p:nvPr/>
            </p:nvSpPr>
            <p:spPr>
              <a:xfrm>
                <a:off x="2600050" y="1689450"/>
                <a:ext cx="2572500" cy="375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200">
                    <a:solidFill>
                      <a:srgbClr val="335E3B"/>
                    </a:solidFill>
                  </a:rPr>
                  <a:t>Area</a:t>
                </a:r>
                <a:endParaRPr b="1" sz="1200">
                  <a:solidFill>
                    <a:srgbClr val="335E3B"/>
                  </a:solidFill>
                </a:endParaRPr>
              </a:p>
            </p:txBody>
          </p:sp>
        </p:grpSp>
        <p:cxnSp>
          <p:nvCxnSpPr>
            <p:cNvPr id="97" name="Google Shape;97;p15"/>
            <p:cNvCxnSpPr/>
            <p:nvPr/>
          </p:nvCxnSpPr>
          <p:spPr>
            <a:xfrm>
              <a:off x="3906775" y="2719677"/>
              <a:ext cx="0" cy="2785500"/>
            </a:xfrm>
            <a:prstGeom prst="straightConnector1">
              <a:avLst/>
            </a:prstGeom>
            <a:noFill/>
            <a:ln cap="flat" cmpd="sng" w="9525">
              <a:solidFill>
                <a:srgbClr val="335E3B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98" name="Google Shape;98;p15"/>
          <p:cNvGrpSpPr/>
          <p:nvPr/>
        </p:nvGrpSpPr>
        <p:grpSpPr>
          <a:xfrm>
            <a:off x="5278322" y="5181605"/>
            <a:ext cx="2161256" cy="2579745"/>
            <a:chOff x="519572" y="192905"/>
            <a:chExt cx="2161256" cy="2579745"/>
          </a:xfrm>
        </p:grpSpPr>
        <p:sp>
          <p:nvSpPr>
            <p:cNvPr id="99" name="Google Shape;99;p15"/>
            <p:cNvSpPr txBox="1"/>
            <p:nvPr/>
          </p:nvSpPr>
          <p:spPr>
            <a:xfrm>
              <a:off x="519575" y="2331650"/>
              <a:ext cx="2161200" cy="44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rm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1" lang="en" sz="1000"/>
                <a:t>A circle, c</a:t>
              </a:r>
              <a:r>
                <a:rPr baseline="-25000" i="1" lang="en" sz="1000"/>
                <a:t>1</a:t>
              </a:r>
              <a:r>
                <a:rPr i="1" lang="en" sz="1000"/>
                <a:t>, with radius 0.05 mm</a:t>
              </a:r>
              <a:endParaRPr i="1" sz="1000"/>
            </a:p>
          </p:txBody>
        </p:sp>
        <p:grpSp>
          <p:nvGrpSpPr>
            <p:cNvPr id="100" name="Google Shape;100;p15"/>
            <p:cNvGrpSpPr/>
            <p:nvPr/>
          </p:nvGrpSpPr>
          <p:grpSpPr>
            <a:xfrm>
              <a:off x="519572" y="192905"/>
              <a:ext cx="2161256" cy="2161256"/>
              <a:chOff x="2805572" y="2631305"/>
              <a:chExt cx="2161256" cy="2161256"/>
            </a:xfrm>
          </p:grpSpPr>
          <p:grpSp>
            <p:nvGrpSpPr>
              <p:cNvPr id="101" name="Google Shape;101;p15"/>
              <p:cNvGrpSpPr/>
              <p:nvPr/>
            </p:nvGrpSpPr>
            <p:grpSpPr>
              <a:xfrm>
                <a:off x="2805572" y="2631305"/>
                <a:ext cx="2161256" cy="2161256"/>
                <a:chOff x="600642" y="2631305"/>
                <a:chExt cx="2161256" cy="2161256"/>
              </a:xfrm>
            </p:grpSpPr>
            <p:grpSp>
              <p:nvGrpSpPr>
                <p:cNvPr id="102" name="Google Shape;102;p15"/>
                <p:cNvGrpSpPr/>
                <p:nvPr/>
              </p:nvGrpSpPr>
              <p:grpSpPr>
                <a:xfrm>
                  <a:off x="600642" y="2631305"/>
                  <a:ext cx="2161256" cy="2161256"/>
                  <a:chOff x="2074175" y="723750"/>
                  <a:chExt cx="2965500" cy="2965500"/>
                </a:xfrm>
              </p:grpSpPr>
              <p:sp>
                <p:nvSpPr>
                  <p:cNvPr id="103" name="Google Shape;103;p15"/>
                  <p:cNvSpPr/>
                  <p:nvPr/>
                </p:nvSpPr>
                <p:spPr>
                  <a:xfrm>
                    <a:off x="2074175" y="723750"/>
                    <a:ext cx="2965500" cy="2965500"/>
                  </a:xfrm>
                  <a:prstGeom prst="ellipse">
                    <a:avLst/>
                  </a:prstGeom>
                  <a:noFill/>
                  <a:ln cap="flat" cmpd="sng" w="38100">
                    <a:solidFill>
                      <a:srgbClr val="335E3B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104" name="Google Shape;104;p15"/>
                  <p:cNvSpPr/>
                  <p:nvPr/>
                </p:nvSpPr>
                <p:spPr>
                  <a:xfrm>
                    <a:off x="3506225" y="2155800"/>
                    <a:ext cx="101400" cy="101400"/>
                  </a:xfrm>
                  <a:prstGeom prst="ellipse">
                    <a:avLst/>
                  </a:prstGeom>
                  <a:solidFill>
                    <a:srgbClr val="335E3B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sp>
              <p:nvSpPr>
                <p:cNvPr id="105" name="Google Shape;105;p15"/>
                <p:cNvSpPr txBox="1"/>
                <p:nvPr/>
              </p:nvSpPr>
              <p:spPr>
                <a:xfrm>
                  <a:off x="1642938" y="3507614"/>
                  <a:ext cx="812100" cy="4590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i="1" lang="en" sz="2100">
                      <a:solidFill>
                        <a:srgbClr val="335E3B"/>
                      </a:solidFill>
                      <a:latin typeface="Garamond"/>
                      <a:ea typeface="Garamond"/>
                      <a:cs typeface="Garamond"/>
                      <a:sym typeface="Garamond"/>
                    </a:rPr>
                    <a:t>c</a:t>
                  </a:r>
                  <a:r>
                    <a:rPr b="1" baseline="-25000" i="1" lang="en" sz="2100">
                      <a:solidFill>
                        <a:srgbClr val="335E3B"/>
                      </a:solidFill>
                      <a:latin typeface="Garamond"/>
                      <a:ea typeface="Garamond"/>
                      <a:cs typeface="Garamond"/>
                      <a:sym typeface="Garamond"/>
                    </a:rPr>
                    <a:t>1</a:t>
                  </a:r>
                  <a:endParaRPr b="1" baseline="-25000" i="1" sz="2100">
                    <a:solidFill>
                      <a:srgbClr val="335E3B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</p:grpSp>
          <p:cxnSp>
            <p:nvCxnSpPr>
              <p:cNvPr id="106" name="Google Shape;106;p15"/>
              <p:cNvCxnSpPr>
                <a:stCxn id="103" idx="2"/>
              </p:cNvCxnSpPr>
              <p:nvPr/>
            </p:nvCxnSpPr>
            <p:spPr>
              <a:xfrm>
                <a:off x="2805572" y="3711933"/>
                <a:ext cx="10773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335E3B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07" name="Google Shape;107;p15"/>
              <p:cNvSpPr txBox="1"/>
              <p:nvPr/>
            </p:nvSpPr>
            <p:spPr>
              <a:xfrm>
                <a:off x="2833200" y="3408600"/>
                <a:ext cx="1020600" cy="290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1" lang="en" sz="1200">
                    <a:solidFill>
                      <a:srgbClr val="335E3B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0.05</a:t>
                </a:r>
                <a:r>
                  <a:rPr b="1" i="1" lang="en" sz="1200">
                    <a:solidFill>
                      <a:srgbClr val="335E3B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 mm</a:t>
                </a:r>
                <a:endParaRPr b="1" i="1" sz="1200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</p:grpSp>
      <p:sp>
        <p:nvSpPr>
          <p:cNvPr id="108" name="Google Shape;108;p15"/>
          <p:cNvSpPr txBox="1"/>
          <p:nvPr/>
        </p:nvSpPr>
        <p:spPr>
          <a:xfrm>
            <a:off x="167" y="9347775"/>
            <a:ext cx="76680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434343"/>
                </a:solidFill>
              </a:rPr>
              <a:t>Chapter 5 - Page </a:t>
            </a:r>
            <a:fld id="{00000000-1234-1234-1234-123412341234}" type="slidenum">
              <a:rPr lang="en" sz="900">
                <a:solidFill>
                  <a:srgbClr val="434343"/>
                </a:solidFill>
              </a:rPr>
              <a:t>‹#›</a:t>
            </a:fld>
            <a:endParaRPr sz="900">
              <a:solidFill>
                <a:srgbClr val="434343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6"/>
          <p:cNvSpPr txBox="1"/>
          <p:nvPr/>
        </p:nvSpPr>
        <p:spPr>
          <a:xfrm>
            <a:off x="173400" y="317850"/>
            <a:ext cx="7425600" cy="44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335E3B"/>
                </a:solidFill>
                <a:latin typeface="Coustard"/>
                <a:ea typeface="Coustard"/>
                <a:cs typeface="Coustard"/>
                <a:sym typeface="Coustard"/>
              </a:rPr>
              <a:t>5.3 - Triangles</a:t>
            </a:r>
            <a:endParaRPr sz="1600">
              <a:solidFill>
                <a:srgbClr val="335E3B"/>
              </a:solidFill>
              <a:latin typeface="Coustard"/>
              <a:ea typeface="Coustard"/>
              <a:cs typeface="Coustard"/>
              <a:sym typeface="Coustard"/>
            </a:endParaRPr>
          </a:p>
        </p:txBody>
      </p:sp>
      <p:sp>
        <p:nvSpPr>
          <p:cNvPr id="114" name="Google Shape;114;p16"/>
          <p:cNvSpPr txBox="1"/>
          <p:nvPr/>
        </p:nvSpPr>
        <p:spPr>
          <a:xfrm>
            <a:off x="173400" y="622650"/>
            <a:ext cx="7425600" cy="44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For each of the following triangles, identify if the triangle is acute, obtuse, or right.</a:t>
            </a:r>
            <a:endParaRPr sz="1200"/>
          </a:p>
        </p:txBody>
      </p:sp>
      <p:sp>
        <p:nvSpPr>
          <p:cNvPr id="115" name="Google Shape;115;p16"/>
          <p:cNvSpPr txBox="1"/>
          <p:nvPr/>
        </p:nvSpPr>
        <p:spPr>
          <a:xfrm>
            <a:off x="5888400" y="1156050"/>
            <a:ext cx="1666800" cy="120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▢ acute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000000"/>
                </a:solidFill>
              </a:rPr>
              <a:t>▢ </a:t>
            </a:r>
            <a:r>
              <a:rPr lang="en" sz="1200"/>
              <a:t>obtuse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000000"/>
                </a:solidFill>
              </a:rPr>
              <a:t>▢ </a:t>
            </a:r>
            <a:r>
              <a:rPr lang="en" sz="1200"/>
              <a:t>right</a:t>
            </a:r>
            <a:endParaRPr sz="1200"/>
          </a:p>
        </p:txBody>
      </p:sp>
      <p:sp>
        <p:nvSpPr>
          <p:cNvPr id="116" name="Google Shape;116;p16"/>
          <p:cNvSpPr txBox="1"/>
          <p:nvPr/>
        </p:nvSpPr>
        <p:spPr>
          <a:xfrm>
            <a:off x="5888400" y="4076375"/>
            <a:ext cx="1666800" cy="120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▢ acute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▢ obtuse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▢ right</a:t>
            </a:r>
            <a:endParaRPr sz="1200"/>
          </a:p>
        </p:txBody>
      </p:sp>
      <p:sp>
        <p:nvSpPr>
          <p:cNvPr id="117" name="Google Shape;117;p16"/>
          <p:cNvSpPr txBox="1"/>
          <p:nvPr/>
        </p:nvSpPr>
        <p:spPr>
          <a:xfrm>
            <a:off x="5888400" y="6996700"/>
            <a:ext cx="1666800" cy="120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▢ acute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▢ obtuse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▢ right</a:t>
            </a:r>
            <a:endParaRPr sz="1200"/>
          </a:p>
        </p:txBody>
      </p:sp>
      <p:sp>
        <p:nvSpPr>
          <p:cNvPr id="118" name="Google Shape;118;p16"/>
          <p:cNvSpPr txBox="1"/>
          <p:nvPr/>
        </p:nvSpPr>
        <p:spPr>
          <a:xfrm>
            <a:off x="167" y="9347775"/>
            <a:ext cx="76680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434343"/>
                </a:solidFill>
              </a:rPr>
              <a:t>Chapter 5 - Page </a:t>
            </a:r>
            <a:fld id="{00000000-1234-1234-1234-123412341234}" type="slidenum">
              <a:rPr lang="en" sz="900">
                <a:solidFill>
                  <a:srgbClr val="434343"/>
                </a:solidFill>
              </a:rPr>
              <a:t>‹#›</a:t>
            </a:fld>
            <a:endParaRPr sz="900">
              <a:solidFill>
                <a:srgbClr val="434343"/>
              </a:solidFill>
            </a:endParaRPr>
          </a:p>
        </p:txBody>
      </p:sp>
      <p:sp>
        <p:nvSpPr>
          <p:cNvPr id="119" name="Google Shape;119;p16"/>
          <p:cNvSpPr/>
          <p:nvPr/>
        </p:nvSpPr>
        <p:spPr>
          <a:xfrm>
            <a:off x="1641172" y="6996700"/>
            <a:ext cx="1991707" cy="2115117"/>
          </a:xfrm>
          <a:custGeom>
            <a:rect b="b" l="l" r="r" t="t"/>
            <a:pathLst>
              <a:path extrusionOk="0" h="54279" w="51112">
                <a:moveTo>
                  <a:pt x="0" y="7011"/>
                </a:moveTo>
                <a:lnTo>
                  <a:pt x="44327" y="54279"/>
                </a:lnTo>
                <a:lnTo>
                  <a:pt x="51112" y="0"/>
                </a:lnTo>
                <a:close/>
              </a:path>
            </a:pathLst>
          </a:custGeom>
          <a:noFill/>
          <a:ln cap="flat" cmpd="sng" w="38100">
            <a:solidFill>
              <a:srgbClr val="335E3B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20" name="Google Shape;120;p16"/>
          <p:cNvSpPr/>
          <p:nvPr/>
        </p:nvSpPr>
        <p:spPr>
          <a:xfrm>
            <a:off x="454575" y="4245025"/>
            <a:ext cx="4364900" cy="1831900"/>
          </a:xfrm>
          <a:custGeom>
            <a:rect b="b" l="l" r="r" t="t"/>
            <a:pathLst>
              <a:path extrusionOk="0" h="73276" w="174596">
                <a:moveTo>
                  <a:pt x="0" y="0"/>
                </a:moveTo>
                <a:lnTo>
                  <a:pt x="61516" y="54278"/>
                </a:lnTo>
                <a:lnTo>
                  <a:pt x="174596" y="73276"/>
                </a:lnTo>
                <a:close/>
              </a:path>
            </a:pathLst>
          </a:custGeom>
          <a:noFill/>
          <a:ln cap="flat" cmpd="sng" w="38100">
            <a:solidFill>
              <a:srgbClr val="335E3B"/>
            </a:solidFill>
            <a:prstDash val="solid"/>
            <a:round/>
            <a:headEnd len="med" w="med" type="none"/>
            <a:tailEnd len="med" w="med" type="none"/>
          </a:ln>
        </p:spPr>
      </p:sp>
      <p:grpSp>
        <p:nvGrpSpPr>
          <p:cNvPr id="121" name="Google Shape;121;p16"/>
          <p:cNvGrpSpPr/>
          <p:nvPr/>
        </p:nvGrpSpPr>
        <p:grpSpPr>
          <a:xfrm>
            <a:off x="1143325" y="1337100"/>
            <a:ext cx="2987400" cy="1636500"/>
            <a:chOff x="1036025" y="1337100"/>
            <a:chExt cx="2987400" cy="1636500"/>
          </a:xfrm>
        </p:grpSpPr>
        <p:sp>
          <p:nvSpPr>
            <p:cNvPr id="122" name="Google Shape;122;p16"/>
            <p:cNvSpPr/>
            <p:nvPr/>
          </p:nvSpPr>
          <p:spPr>
            <a:xfrm>
              <a:off x="1036025" y="1337100"/>
              <a:ext cx="2987400" cy="1636500"/>
            </a:xfrm>
            <a:prstGeom prst="rtTriangle">
              <a:avLst/>
            </a:prstGeom>
            <a:noFill/>
            <a:ln cap="flat" cmpd="sng" w="38100">
              <a:solidFill>
                <a:srgbClr val="335E3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" name="Google Shape;123;p16"/>
            <p:cNvSpPr/>
            <p:nvPr/>
          </p:nvSpPr>
          <p:spPr>
            <a:xfrm>
              <a:off x="1036025" y="2713800"/>
              <a:ext cx="259800" cy="259800"/>
            </a:xfrm>
            <a:prstGeom prst="rect">
              <a:avLst/>
            </a:prstGeom>
            <a:noFill/>
            <a:ln cap="flat" cmpd="sng" w="19050">
              <a:solidFill>
                <a:srgbClr val="335E3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4" name="Google Shape;124;p16"/>
          <p:cNvSpPr txBox="1"/>
          <p:nvPr/>
        </p:nvSpPr>
        <p:spPr>
          <a:xfrm>
            <a:off x="454575" y="2941250"/>
            <a:ext cx="4365000" cy="44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000"/>
              <a:t>A triangle with two sides that are perpendicular.</a:t>
            </a:r>
            <a:endParaRPr i="1" sz="1000"/>
          </a:p>
        </p:txBody>
      </p:sp>
      <p:sp>
        <p:nvSpPr>
          <p:cNvPr id="125" name="Google Shape;125;p16"/>
          <p:cNvSpPr txBox="1"/>
          <p:nvPr/>
        </p:nvSpPr>
        <p:spPr>
          <a:xfrm>
            <a:off x="454575" y="5940188"/>
            <a:ext cx="4365000" cy="44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000"/>
              <a:t>A triangle with one reaaaaalllllly big angle.</a:t>
            </a:r>
            <a:endParaRPr i="1" sz="1000"/>
          </a:p>
        </p:txBody>
      </p:sp>
      <p:sp>
        <p:nvSpPr>
          <p:cNvPr id="126" name="Google Shape;126;p16"/>
          <p:cNvSpPr txBox="1"/>
          <p:nvPr/>
        </p:nvSpPr>
        <p:spPr>
          <a:xfrm>
            <a:off x="454575" y="9111813"/>
            <a:ext cx="4365000" cy="44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000"/>
              <a:t>A triangle with three modest sized angles.</a:t>
            </a:r>
            <a:endParaRPr i="1" sz="1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7"/>
          <p:cNvSpPr txBox="1"/>
          <p:nvPr/>
        </p:nvSpPr>
        <p:spPr>
          <a:xfrm>
            <a:off x="173400" y="394050"/>
            <a:ext cx="7425600" cy="44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For each of the following triangles, identify if the triangle is equilateral, isosceles, or scalene.</a:t>
            </a:r>
            <a:endParaRPr sz="1200"/>
          </a:p>
        </p:txBody>
      </p:sp>
      <p:sp>
        <p:nvSpPr>
          <p:cNvPr id="132" name="Google Shape;132;p17"/>
          <p:cNvSpPr txBox="1"/>
          <p:nvPr/>
        </p:nvSpPr>
        <p:spPr>
          <a:xfrm>
            <a:off x="5888400" y="1156050"/>
            <a:ext cx="1666800" cy="120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▢ equilateral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000000"/>
                </a:solidFill>
              </a:rPr>
              <a:t>▢ </a:t>
            </a:r>
            <a:r>
              <a:rPr lang="en" sz="1200"/>
              <a:t>isosceles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000000"/>
                </a:solidFill>
              </a:rPr>
              <a:t>▢ </a:t>
            </a:r>
            <a:r>
              <a:rPr lang="en" sz="1200"/>
              <a:t>scalene</a:t>
            </a:r>
            <a:endParaRPr sz="1200"/>
          </a:p>
        </p:txBody>
      </p:sp>
      <p:sp>
        <p:nvSpPr>
          <p:cNvPr id="133" name="Google Shape;133;p17"/>
          <p:cNvSpPr txBox="1"/>
          <p:nvPr/>
        </p:nvSpPr>
        <p:spPr>
          <a:xfrm>
            <a:off x="5888400" y="4076375"/>
            <a:ext cx="1666800" cy="120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▢ equilateral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000000"/>
                </a:solidFill>
              </a:rPr>
              <a:t>▢ </a:t>
            </a:r>
            <a:r>
              <a:rPr lang="en" sz="1200"/>
              <a:t>isosceles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000000"/>
                </a:solidFill>
              </a:rPr>
              <a:t>▢ </a:t>
            </a:r>
            <a:r>
              <a:rPr lang="en" sz="1200"/>
              <a:t>scalene</a:t>
            </a:r>
            <a:endParaRPr sz="1200"/>
          </a:p>
        </p:txBody>
      </p:sp>
      <p:sp>
        <p:nvSpPr>
          <p:cNvPr id="134" name="Google Shape;134;p17"/>
          <p:cNvSpPr txBox="1"/>
          <p:nvPr/>
        </p:nvSpPr>
        <p:spPr>
          <a:xfrm>
            <a:off x="5888400" y="6996700"/>
            <a:ext cx="1666800" cy="120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▢ equilateral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000000"/>
                </a:solidFill>
              </a:rPr>
              <a:t>▢ </a:t>
            </a:r>
            <a:r>
              <a:rPr lang="en" sz="1200"/>
              <a:t>isosceles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000000"/>
                </a:solidFill>
              </a:rPr>
              <a:t>▢ </a:t>
            </a:r>
            <a:r>
              <a:rPr lang="en" sz="1200"/>
              <a:t>scalene</a:t>
            </a:r>
            <a:endParaRPr sz="1200"/>
          </a:p>
        </p:txBody>
      </p:sp>
      <p:sp>
        <p:nvSpPr>
          <p:cNvPr id="135" name="Google Shape;135;p17"/>
          <p:cNvSpPr txBox="1"/>
          <p:nvPr/>
        </p:nvSpPr>
        <p:spPr>
          <a:xfrm>
            <a:off x="167" y="9347775"/>
            <a:ext cx="76680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434343"/>
                </a:solidFill>
              </a:rPr>
              <a:t>Chapter 5 - Page </a:t>
            </a:r>
            <a:fld id="{00000000-1234-1234-1234-123412341234}" type="slidenum">
              <a:rPr lang="en" sz="900">
                <a:solidFill>
                  <a:srgbClr val="434343"/>
                </a:solidFill>
              </a:rPr>
              <a:t>‹#›</a:t>
            </a:fld>
            <a:endParaRPr sz="900">
              <a:solidFill>
                <a:srgbClr val="434343"/>
              </a:solidFill>
            </a:endParaRPr>
          </a:p>
        </p:txBody>
      </p:sp>
      <p:grpSp>
        <p:nvGrpSpPr>
          <p:cNvPr id="136" name="Google Shape;136;p17"/>
          <p:cNvGrpSpPr/>
          <p:nvPr/>
        </p:nvGrpSpPr>
        <p:grpSpPr>
          <a:xfrm>
            <a:off x="128725" y="1039399"/>
            <a:ext cx="6368225" cy="2449777"/>
            <a:chOff x="128725" y="1039399"/>
            <a:chExt cx="6368225" cy="2449777"/>
          </a:xfrm>
        </p:grpSpPr>
        <p:sp>
          <p:nvSpPr>
            <p:cNvPr id="137" name="Google Shape;137;p17"/>
            <p:cNvSpPr/>
            <p:nvPr/>
          </p:nvSpPr>
          <p:spPr>
            <a:xfrm>
              <a:off x="447600" y="1351100"/>
              <a:ext cx="5152600" cy="1248450"/>
            </a:xfrm>
            <a:custGeom>
              <a:rect b="b" l="l" r="r" t="t"/>
              <a:pathLst>
                <a:path extrusionOk="0" h="49938" w="206104">
                  <a:moveTo>
                    <a:pt x="0" y="0"/>
                  </a:moveTo>
                  <a:lnTo>
                    <a:pt x="49938" y="49938"/>
                  </a:lnTo>
                  <a:lnTo>
                    <a:pt x="206104" y="49938"/>
                  </a:lnTo>
                  <a:close/>
                </a:path>
              </a:pathLst>
            </a:custGeom>
            <a:noFill/>
            <a:ln cap="flat" cmpd="sng" w="38100">
              <a:solidFill>
                <a:srgbClr val="335E3B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138" name="Google Shape;138;p17"/>
            <p:cNvSpPr/>
            <p:nvPr/>
          </p:nvSpPr>
          <p:spPr>
            <a:xfrm>
              <a:off x="1459451" y="2338920"/>
              <a:ext cx="507000" cy="507000"/>
            </a:xfrm>
            <a:prstGeom prst="arc">
              <a:avLst>
                <a:gd fmla="val 13244150" name="adj1"/>
                <a:gd fmla="val 0" name="adj2"/>
              </a:avLst>
            </a:prstGeom>
            <a:noFill/>
            <a:ln cap="flat" cmpd="sng" w="9525">
              <a:solidFill>
                <a:srgbClr val="335E3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9" name="Google Shape;139;p17"/>
            <p:cNvSpPr/>
            <p:nvPr/>
          </p:nvSpPr>
          <p:spPr>
            <a:xfrm>
              <a:off x="194101" y="1104781"/>
              <a:ext cx="507000" cy="507000"/>
            </a:xfrm>
            <a:prstGeom prst="arc">
              <a:avLst>
                <a:gd fmla="val 721995" name="adj1"/>
                <a:gd fmla="val 2610371" name="adj2"/>
              </a:avLst>
            </a:prstGeom>
            <a:noFill/>
            <a:ln cap="flat" cmpd="sng" w="9525">
              <a:solidFill>
                <a:srgbClr val="335E3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0" name="Google Shape;140;p17"/>
            <p:cNvSpPr/>
            <p:nvPr/>
          </p:nvSpPr>
          <p:spPr>
            <a:xfrm>
              <a:off x="4875948" y="1868185"/>
              <a:ext cx="1448400" cy="1448400"/>
            </a:xfrm>
            <a:prstGeom prst="arc">
              <a:avLst>
                <a:gd fmla="val 10779553" name="adj1"/>
                <a:gd fmla="val 11602383" name="adj2"/>
              </a:avLst>
            </a:prstGeom>
            <a:noFill/>
            <a:ln cap="flat" cmpd="sng" w="9525">
              <a:solidFill>
                <a:srgbClr val="335E3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1" name="Google Shape;141;p17"/>
            <p:cNvSpPr/>
            <p:nvPr/>
          </p:nvSpPr>
          <p:spPr>
            <a:xfrm>
              <a:off x="4787075" y="1779299"/>
              <a:ext cx="1626300" cy="1626300"/>
            </a:xfrm>
            <a:prstGeom prst="arc">
              <a:avLst>
                <a:gd fmla="val 10779553" name="adj1"/>
                <a:gd fmla="val 11602383" name="adj2"/>
              </a:avLst>
            </a:prstGeom>
            <a:noFill/>
            <a:ln cap="flat" cmpd="sng" w="9525">
              <a:solidFill>
                <a:srgbClr val="335E3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2" name="Google Shape;142;p17"/>
            <p:cNvSpPr/>
            <p:nvPr/>
          </p:nvSpPr>
          <p:spPr>
            <a:xfrm>
              <a:off x="4703550" y="1695775"/>
              <a:ext cx="1793400" cy="1793400"/>
            </a:xfrm>
            <a:prstGeom prst="arc">
              <a:avLst>
                <a:gd fmla="val 10779553" name="adj1"/>
                <a:gd fmla="val 11602383" name="adj2"/>
              </a:avLst>
            </a:prstGeom>
            <a:noFill/>
            <a:ln cap="flat" cmpd="sng" w="9525">
              <a:solidFill>
                <a:srgbClr val="335E3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3" name="Google Shape;143;p17"/>
            <p:cNvSpPr/>
            <p:nvPr/>
          </p:nvSpPr>
          <p:spPr>
            <a:xfrm>
              <a:off x="128725" y="1039399"/>
              <a:ext cx="637800" cy="637800"/>
            </a:xfrm>
            <a:prstGeom prst="arc">
              <a:avLst>
                <a:gd fmla="val 721995" name="adj1"/>
                <a:gd fmla="val 2610371" name="adj2"/>
              </a:avLst>
            </a:prstGeom>
            <a:noFill/>
            <a:ln cap="flat" cmpd="sng" w="9525">
              <a:solidFill>
                <a:srgbClr val="335E3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44" name="Google Shape;144;p17"/>
          <p:cNvGrpSpPr/>
          <p:nvPr/>
        </p:nvGrpSpPr>
        <p:grpSpPr>
          <a:xfrm>
            <a:off x="2193975" y="3489175"/>
            <a:ext cx="1666800" cy="2778908"/>
            <a:chOff x="2115650" y="3489175"/>
            <a:chExt cx="1666800" cy="2778908"/>
          </a:xfrm>
        </p:grpSpPr>
        <p:sp>
          <p:nvSpPr>
            <p:cNvPr id="145" name="Google Shape;145;p17"/>
            <p:cNvSpPr/>
            <p:nvPr/>
          </p:nvSpPr>
          <p:spPr>
            <a:xfrm>
              <a:off x="2115650" y="3489175"/>
              <a:ext cx="1666800" cy="2633400"/>
            </a:xfrm>
            <a:prstGeom prst="triangle">
              <a:avLst>
                <a:gd fmla="val 50000" name="adj"/>
              </a:avLst>
            </a:prstGeom>
            <a:noFill/>
            <a:ln cap="flat" cmpd="sng" w="38100">
              <a:solidFill>
                <a:srgbClr val="335E3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146" name="Google Shape;146;p17"/>
            <p:cNvGrpSpPr/>
            <p:nvPr/>
          </p:nvGrpSpPr>
          <p:grpSpPr>
            <a:xfrm>
              <a:off x="2447076" y="4504654"/>
              <a:ext cx="278649" cy="279142"/>
              <a:chOff x="2523276" y="4265925"/>
              <a:chExt cx="278649" cy="279142"/>
            </a:xfrm>
          </p:grpSpPr>
          <p:cxnSp>
            <p:nvCxnSpPr>
              <p:cNvPr id="147" name="Google Shape;147;p17"/>
              <p:cNvCxnSpPr/>
              <p:nvPr/>
            </p:nvCxnSpPr>
            <p:spPr>
              <a:xfrm>
                <a:off x="2564025" y="4265925"/>
                <a:ext cx="237900" cy="1470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335E3B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48" name="Google Shape;148;p17"/>
              <p:cNvCxnSpPr/>
              <p:nvPr/>
            </p:nvCxnSpPr>
            <p:spPr>
              <a:xfrm>
                <a:off x="2523276" y="4398067"/>
                <a:ext cx="237900" cy="1470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335E3B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149" name="Google Shape;149;p17"/>
            <p:cNvGrpSpPr/>
            <p:nvPr/>
          </p:nvGrpSpPr>
          <p:grpSpPr>
            <a:xfrm flipH="1">
              <a:off x="3173391" y="4504654"/>
              <a:ext cx="278649" cy="279142"/>
              <a:chOff x="2523276" y="4265925"/>
              <a:chExt cx="278649" cy="279142"/>
            </a:xfrm>
          </p:grpSpPr>
          <p:cxnSp>
            <p:nvCxnSpPr>
              <p:cNvPr id="150" name="Google Shape;150;p17"/>
              <p:cNvCxnSpPr/>
              <p:nvPr/>
            </p:nvCxnSpPr>
            <p:spPr>
              <a:xfrm>
                <a:off x="2564025" y="4265925"/>
                <a:ext cx="237900" cy="1470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335E3B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51" name="Google Shape;151;p17"/>
              <p:cNvCxnSpPr/>
              <p:nvPr/>
            </p:nvCxnSpPr>
            <p:spPr>
              <a:xfrm>
                <a:off x="2523276" y="4398067"/>
                <a:ext cx="237900" cy="1470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335E3B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152" name="Google Shape;152;p17"/>
            <p:cNvCxnSpPr/>
            <p:nvPr/>
          </p:nvCxnSpPr>
          <p:spPr>
            <a:xfrm flipH="1" rot="7201352">
              <a:off x="2777574" y="6054829"/>
              <a:ext cx="238038" cy="146908"/>
            </a:xfrm>
            <a:prstGeom prst="straightConnector1">
              <a:avLst/>
            </a:prstGeom>
            <a:noFill/>
            <a:ln cap="flat" cmpd="sng" w="9525">
              <a:solidFill>
                <a:srgbClr val="335E3B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153" name="Google Shape;153;p17"/>
          <p:cNvGrpSpPr/>
          <p:nvPr/>
        </p:nvGrpSpPr>
        <p:grpSpPr>
          <a:xfrm>
            <a:off x="1811925" y="6901900"/>
            <a:ext cx="2430900" cy="2138575"/>
            <a:chOff x="1733600" y="6901900"/>
            <a:chExt cx="2430900" cy="2138575"/>
          </a:xfrm>
        </p:grpSpPr>
        <p:sp>
          <p:nvSpPr>
            <p:cNvPr id="154" name="Google Shape;154;p17"/>
            <p:cNvSpPr/>
            <p:nvPr/>
          </p:nvSpPr>
          <p:spPr>
            <a:xfrm>
              <a:off x="1733600" y="6901900"/>
              <a:ext cx="2430900" cy="2102400"/>
            </a:xfrm>
            <a:prstGeom prst="triangle">
              <a:avLst>
                <a:gd fmla="val 50000" name="adj"/>
              </a:avLst>
            </a:prstGeom>
            <a:noFill/>
            <a:ln cap="flat" cmpd="sng" w="38100">
              <a:solidFill>
                <a:srgbClr val="335E3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5" name="Google Shape;155;p17"/>
            <p:cNvSpPr txBox="1"/>
            <p:nvPr/>
          </p:nvSpPr>
          <p:spPr>
            <a:xfrm>
              <a:off x="1888089" y="8655575"/>
              <a:ext cx="471900" cy="384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1" lang="en" sz="1600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rPr>
                <a:t>60°</a:t>
              </a:r>
              <a:endParaRPr i="1" sz="1600">
                <a:solidFill>
                  <a:srgbClr val="335E3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56" name="Google Shape;156;p17"/>
            <p:cNvSpPr txBox="1"/>
            <p:nvPr/>
          </p:nvSpPr>
          <p:spPr>
            <a:xfrm>
              <a:off x="3559557" y="8655575"/>
              <a:ext cx="471900" cy="384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1" lang="en" sz="1600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rPr>
                <a:t>60°</a:t>
              </a:r>
              <a:endParaRPr i="1" sz="1600">
                <a:solidFill>
                  <a:srgbClr val="335E3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sp>
        <p:nvSpPr>
          <p:cNvPr id="157" name="Google Shape;157;p17"/>
          <p:cNvSpPr txBox="1"/>
          <p:nvPr/>
        </p:nvSpPr>
        <p:spPr>
          <a:xfrm>
            <a:off x="454575" y="2686295"/>
            <a:ext cx="5145600" cy="44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000"/>
              <a:t>A triangle with three different angles.</a:t>
            </a:r>
            <a:endParaRPr i="1" sz="1000"/>
          </a:p>
        </p:txBody>
      </p:sp>
      <p:sp>
        <p:nvSpPr>
          <p:cNvPr id="158" name="Google Shape;158;p17"/>
          <p:cNvSpPr txBox="1"/>
          <p:nvPr/>
        </p:nvSpPr>
        <p:spPr>
          <a:xfrm>
            <a:off x="454575" y="6153595"/>
            <a:ext cx="5145600" cy="44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000"/>
              <a:t>A triangle with two congruent sides.</a:t>
            </a:r>
            <a:endParaRPr i="1" sz="1000"/>
          </a:p>
        </p:txBody>
      </p:sp>
      <p:sp>
        <p:nvSpPr>
          <p:cNvPr id="159" name="Google Shape;159;p17"/>
          <p:cNvSpPr txBox="1"/>
          <p:nvPr/>
        </p:nvSpPr>
        <p:spPr>
          <a:xfrm>
            <a:off x="454575" y="8980145"/>
            <a:ext cx="5145600" cy="44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000"/>
              <a:t>A triangle with two angles </a:t>
            </a:r>
            <a:r>
              <a:rPr i="1" lang="en" sz="1000"/>
              <a:t>labeled</a:t>
            </a:r>
            <a:r>
              <a:rPr i="1" lang="en" sz="1000"/>
              <a:t> - they are both 60°.</a:t>
            </a:r>
            <a:endParaRPr i="1" sz="1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8"/>
          <p:cNvSpPr txBox="1"/>
          <p:nvPr/>
        </p:nvSpPr>
        <p:spPr>
          <a:xfrm>
            <a:off x="173400" y="394050"/>
            <a:ext cx="7425600" cy="44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For each of the following triangles, compute the area:</a:t>
            </a:r>
            <a:endParaRPr sz="1200"/>
          </a:p>
        </p:txBody>
      </p:sp>
      <p:grpSp>
        <p:nvGrpSpPr>
          <p:cNvPr id="165" name="Google Shape;165;p18"/>
          <p:cNvGrpSpPr/>
          <p:nvPr/>
        </p:nvGrpSpPr>
        <p:grpSpPr>
          <a:xfrm>
            <a:off x="206875" y="817000"/>
            <a:ext cx="4125779" cy="2400181"/>
            <a:chOff x="54475" y="893200"/>
            <a:chExt cx="4125779" cy="2400181"/>
          </a:xfrm>
        </p:grpSpPr>
        <p:sp>
          <p:nvSpPr>
            <p:cNvPr id="166" name="Google Shape;166;p18"/>
            <p:cNvSpPr/>
            <p:nvPr/>
          </p:nvSpPr>
          <p:spPr>
            <a:xfrm>
              <a:off x="672025" y="1148750"/>
              <a:ext cx="3021900" cy="1816200"/>
            </a:xfrm>
            <a:prstGeom prst="rtTriangle">
              <a:avLst/>
            </a:prstGeom>
            <a:noFill/>
            <a:ln cap="flat" cmpd="sng" w="38100">
              <a:solidFill>
                <a:srgbClr val="335E3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7" name="Google Shape;167;p18"/>
            <p:cNvSpPr txBox="1"/>
            <p:nvPr/>
          </p:nvSpPr>
          <p:spPr>
            <a:xfrm>
              <a:off x="218754" y="893200"/>
              <a:ext cx="608700" cy="354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rmAutofit lnSpcReduction="20000"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rPr>
                <a:t>A</a:t>
              </a:r>
              <a:endParaRPr b="1" i="1">
                <a:solidFill>
                  <a:srgbClr val="335E3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68" name="Google Shape;168;p18"/>
            <p:cNvSpPr txBox="1"/>
            <p:nvPr/>
          </p:nvSpPr>
          <p:spPr>
            <a:xfrm>
              <a:off x="218754" y="2938781"/>
              <a:ext cx="608700" cy="354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rmAutofit lnSpcReduction="20000"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rPr>
                <a:t>B</a:t>
              </a:r>
              <a:endParaRPr b="1" i="1">
                <a:solidFill>
                  <a:srgbClr val="335E3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69" name="Google Shape;169;p18"/>
            <p:cNvSpPr txBox="1"/>
            <p:nvPr/>
          </p:nvSpPr>
          <p:spPr>
            <a:xfrm>
              <a:off x="3571554" y="2938781"/>
              <a:ext cx="608700" cy="354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rmAutofit lnSpcReduction="20000"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rPr>
                <a:t>C</a:t>
              </a:r>
              <a:endParaRPr b="1" i="1">
                <a:solidFill>
                  <a:srgbClr val="335E3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70" name="Google Shape;170;p18"/>
            <p:cNvSpPr txBox="1"/>
            <p:nvPr/>
          </p:nvSpPr>
          <p:spPr>
            <a:xfrm>
              <a:off x="1305852" y="2938775"/>
              <a:ext cx="1754400" cy="354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rmAutofit lnSpcReduction="20000"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rPr>
                <a:t>3.3 cm</a:t>
              </a:r>
              <a:endParaRPr b="1" i="1">
                <a:solidFill>
                  <a:srgbClr val="335E3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71" name="Google Shape;171;p18"/>
            <p:cNvSpPr txBox="1"/>
            <p:nvPr/>
          </p:nvSpPr>
          <p:spPr>
            <a:xfrm>
              <a:off x="54475" y="1148750"/>
              <a:ext cx="763800" cy="1790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rm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rPr>
                <a:t>2</a:t>
              </a:r>
              <a:r>
                <a:rPr b="1" i="1" lang="en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rPr>
                <a:t> cm</a:t>
              </a:r>
              <a:endParaRPr b="1" i="1">
                <a:solidFill>
                  <a:srgbClr val="335E3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72" name="Google Shape;172;p18"/>
            <p:cNvSpPr/>
            <p:nvPr/>
          </p:nvSpPr>
          <p:spPr>
            <a:xfrm>
              <a:off x="672025" y="2805350"/>
              <a:ext cx="159600" cy="159600"/>
            </a:xfrm>
            <a:prstGeom prst="rect">
              <a:avLst/>
            </a:prstGeom>
            <a:noFill/>
            <a:ln cap="flat" cmpd="sng" w="19050">
              <a:solidFill>
                <a:srgbClr val="335E3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73" name="Google Shape;173;p18"/>
          <p:cNvGrpSpPr/>
          <p:nvPr/>
        </p:nvGrpSpPr>
        <p:grpSpPr>
          <a:xfrm>
            <a:off x="196101" y="4075613"/>
            <a:ext cx="2850353" cy="2400181"/>
            <a:chOff x="43701" y="3687025"/>
            <a:chExt cx="2850353" cy="2400181"/>
          </a:xfrm>
        </p:grpSpPr>
        <p:sp>
          <p:nvSpPr>
            <p:cNvPr id="174" name="Google Shape;174;p18"/>
            <p:cNvSpPr/>
            <p:nvPr/>
          </p:nvSpPr>
          <p:spPr>
            <a:xfrm>
              <a:off x="672025" y="3942575"/>
              <a:ext cx="1828800" cy="1828800"/>
            </a:xfrm>
            <a:prstGeom prst="rtTriangle">
              <a:avLst/>
            </a:prstGeom>
            <a:noFill/>
            <a:ln cap="flat" cmpd="sng" w="38100">
              <a:solidFill>
                <a:srgbClr val="335E3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5" name="Google Shape;175;p18"/>
            <p:cNvSpPr txBox="1"/>
            <p:nvPr/>
          </p:nvSpPr>
          <p:spPr>
            <a:xfrm>
              <a:off x="218754" y="3687025"/>
              <a:ext cx="608700" cy="354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rmAutofit lnSpcReduction="20000"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rPr>
                <a:t>A</a:t>
              </a:r>
              <a:endParaRPr b="1" i="1">
                <a:solidFill>
                  <a:srgbClr val="335E3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76" name="Google Shape;176;p18"/>
            <p:cNvSpPr txBox="1"/>
            <p:nvPr/>
          </p:nvSpPr>
          <p:spPr>
            <a:xfrm>
              <a:off x="218754" y="5732606"/>
              <a:ext cx="608700" cy="354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rmAutofit lnSpcReduction="20000"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rPr>
                <a:t>B</a:t>
              </a:r>
              <a:endParaRPr b="1" i="1">
                <a:solidFill>
                  <a:srgbClr val="335E3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77" name="Google Shape;177;p18"/>
            <p:cNvSpPr txBox="1"/>
            <p:nvPr/>
          </p:nvSpPr>
          <p:spPr>
            <a:xfrm>
              <a:off x="2285354" y="5732606"/>
              <a:ext cx="608700" cy="354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rmAutofit lnSpcReduction="20000"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rPr>
                <a:t>C</a:t>
              </a:r>
              <a:endParaRPr b="1" i="1">
                <a:solidFill>
                  <a:srgbClr val="335E3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78" name="Google Shape;178;p18"/>
            <p:cNvSpPr txBox="1"/>
            <p:nvPr/>
          </p:nvSpPr>
          <p:spPr>
            <a:xfrm>
              <a:off x="937050" y="5732600"/>
              <a:ext cx="1282500" cy="354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rmAutofit lnSpcReduction="20000"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rPr>
                <a:t>2 feet</a:t>
              </a:r>
              <a:endParaRPr b="1" i="1">
                <a:solidFill>
                  <a:srgbClr val="335E3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79" name="Google Shape;179;p18"/>
            <p:cNvSpPr txBox="1"/>
            <p:nvPr/>
          </p:nvSpPr>
          <p:spPr>
            <a:xfrm>
              <a:off x="43701" y="3942575"/>
              <a:ext cx="763800" cy="1790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rm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rPr>
                <a:t>2 feet</a:t>
              </a:r>
              <a:endParaRPr b="1" i="1">
                <a:solidFill>
                  <a:srgbClr val="335E3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80" name="Google Shape;180;p18"/>
            <p:cNvSpPr/>
            <p:nvPr/>
          </p:nvSpPr>
          <p:spPr>
            <a:xfrm>
              <a:off x="672025" y="5599175"/>
              <a:ext cx="159600" cy="159600"/>
            </a:xfrm>
            <a:prstGeom prst="rect">
              <a:avLst/>
            </a:prstGeom>
            <a:noFill/>
            <a:ln cap="flat" cmpd="sng" w="19050">
              <a:solidFill>
                <a:srgbClr val="335E3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81" name="Google Shape;181;p18"/>
          <p:cNvGrpSpPr/>
          <p:nvPr/>
        </p:nvGrpSpPr>
        <p:grpSpPr>
          <a:xfrm>
            <a:off x="475146" y="7334225"/>
            <a:ext cx="3054283" cy="2089756"/>
            <a:chOff x="897371" y="6638875"/>
            <a:chExt cx="3054283" cy="2089756"/>
          </a:xfrm>
        </p:grpSpPr>
        <p:sp>
          <p:nvSpPr>
            <p:cNvPr id="182" name="Google Shape;182;p18"/>
            <p:cNvSpPr/>
            <p:nvPr/>
          </p:nvSpPr>
          <p:spPr>
            <a:xfrm>
              <a:off x="1302563" y="7047388"/>
              <a:ext cx="2286000" cy="1371600"/>
            </a:xfrm>
            <a:prstGeom prst="triangle">
              <a:avLst>
                <a:gd fmla="val 50000" name="adj"/>
              </a:avLst>
            </a:prstGeom>
            <a:noFill/>
            <a:ln cap="flat" cmpd="sng" w="38100">
              <a:solidFill>
                <a:srgbClr val="335E3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3" name="Google Shape;183;p18"/>
            <p:cNvSpPr txBox="1"/>
            <p:nvPr/>
          </p:nvSpPr>
          <p:spPr>
            <a:xfrm>
              <a:off x="2141229" y="6638875"/>
              <a:ext cx="608700" cy="354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rmAutofit lnSpcReduction="20000"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rPr>
                <a:t>A</a:t>
              </a:r>
              <a:endParaRPr b="1" i="1">
                <a:solidFill>
                  <a:srgbClr val="335E3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84" name="Google Shape;184;p18"/>
            <p:cNvSpPr txBox="1"/>
            <p:nvPr/>
          </p:nvSpPr>
          <p:spPr>
            <a:xfrm>
              <a:off x="897371" y="8374031"/>
              <a:ext cx="608700" cy="354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rmAutofit lnSpcReduction="20000"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rPr>
                <a:t>B</a:t>
              </a:r>
              <a:endParaRPr b="1" i="1">
                <a:solidFill>
                  <a:srgbClr val="335E3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85" name="Google Shape;185;p18"/>
            <p:cNvSpPr txBox="1"/>
            <p:nvPr/>
          </p:nvSpPr>
          <p:spPr>
            <a:xfrm>
              <a:off x="3342954" y="8374031"/>
              <a:ext cx="608700" cy="354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rmAutofit lnSpcReduction="20000"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rPr>
                <a:t>C</a:t>
              </a:r>
              <a:endParaRPr b="1" i="1">
                <a:solidFill>
                  <a:srgbClr val="335E3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86" name="Google Shape;186;p18"/>
            <p:cNvSpPr txBox="1"/>
            <p:nvPr/>
          </p:nvSpPr>
          <p:spPr>
            <a:xfrm>
              <a:off x="1305849" y="8374025"/>
              <a:ext cx="2286000" cy="354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rmAutofit lnSpcReduction="20000"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rPr>
                <a:t>2.5 mm</a:t>
              </a:r>
              <a:endParaRPr b="1" i="1">
                <a:solidFill>
                  <a:srgbClr val="335E3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87" name="Google Shape;187;p18"/>
            <p:cNvSpPr txBox="1"/>
            <p:nvPr/>
          </p:nvSpPr>
          <p:spPr>
            <a:xfrm>
              <a:off x="1723700" y="7216727"/>
              <a:ext cx="763800" cy="1371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rm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rPr>
                <a:t>1.5 mm</a:t>
              </a:r>
              <a:endParaRPr b="1" i="1">
                <a:solidFill>
                  <a:srgbClr val="335E3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88" name="Google Shape;188;p18"/>
            <p:cNvSpPr/>
            <p:nvPr/>
          </p:nvSpPr>
          <p:spPr>
            <a:xfrm>
              <a:off x="2285350" y="8259400"/>
              <a:ext cx="159600" cy="159600"/>
            </a:xfrm>
            <a:prstGeom prst="rect">
              <a:avLst/>
            </a:prstGeom>
            <a:noFill/>
            <a:ln cap="flat" cmpd="sng" w="19050">
              <a:solidFill>
                <a:srgbClr val="335E3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189" name="Google Shape;189;p18"/>
            <p:cNvCxnSpPr>
              <a:stCxn id="182" idx="0"/>
              <a:endCxn id="182" idx="3"/>
            </p:cNvCxnSpPr>
            <p:nvPr/>
          </p:nvCxnSpPr>
          <p:spPr>
            <a:xfrm>
              <a:off x="2445563" y="7047388"/>
              <a:ext cx="0" cy="1371600"/>
            </a:xfrm>
            <a:prstGeom prst="straightConnector1">
              <a:avLst/>
            </a:prstGeom>
            <a:noFill/>
            <a:ln cap="flat" cmpd="sng" w="19050">
              <a:solidFill>
                <a:srgbClr val="335E3B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190" name="Google Shape;190;p18"/>
          <p:cNvSpPr txBox="1"/>
          <p:nvPr/>
        </p:nvSpPr>
        <p:spPr>
          <a:xfrm>
            <a:off x="167" y="9347775"/>
            <a:ext cx="76680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434343"/>
                </a:solidFill>
              </a:rPr>
              <a:t>Chapter 5 - Page </a:t>
            </a:r>
            <a:fld id="{00000000-1234-1234-1234-123412341234}" type="slidenum">
              <a:rPr lang="en" sz="900">
                <a:solidFill>
                  <a:srgbClr val="434343"/>
                </a:solidFill>
              </a:rPr>
              <a:t>‹#›</a:t>
            </a:fld>
            <a:endParaRPr sz="900">
              <a:solidFill>
                <a:srgbClr val="434343"/>
              </a:solidFill>
            </a:endParaRPr>
          </a:p>
        </p:txBody>
      </p:sp>
      <p:sp>
        <p:nvSpPr>
          <p:cNvPr id="191" name="Google Shape;191;p18"/>
          <p:cNvSpPr txBox="1"/>
          <p:nvPr/>
        </p:nvSpPr>
        <p:spPr>
          <a:xfrm>
            <a:off x="447600" y="3217175"/>
            <a:ext cx="3438600" cy="44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000"/>
              <a:t>A right triangle with base 3.3 cm and height 2 cm.</a:t>
            </a:r>
            <a:endParaRPr i="1" sz="1000"/>
          </a:p>
        </p:txBody>
      </p:sp>
      <p:sp>
        <p:nvSpPr>
          <p:cNvPr id="192" name="Google Shape;192;p18"/>
          <p:cNvSpPr txBox="1"/>
          <p:nvPr/>
        </p:nvSpPr>
        <p:spPr>
          <a:xfrm>
            <a:off x="447600" y="6475800"/>
            <a:ext cx="3438600" cy="44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000"/>
              <a:t>A right triangle with base 2 feet and height 2 feet.</a:t>
            </a:r>
            <a:endParaRPr i="1" sz="1000"/>
          </a:p>
        </p:txBody>
      </p:sp>
      <p:sp>
        <p:nvSpPr>
          <p:cNvPr id="193" name="Google Shape;193;p18"/>
          <p:cNvSpPr txBox="1"/>
          <p:nvPr/>
        </p:nvSpPr>
        <p:spPr>
          <a:xfrm>
            <a:off x="447600" y="9329548"/>
            <a:ext cx="3438600" cy="44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000"/>
              <a:t>A triangle with base 2.5 mm and height 1.5 mm.</a:t>
            </a:r>
            <a:endParaRPr i="1" sz="10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9"/>
          <p:cNvSpPr txBox="1"/>
          <p:nvPr/>
        </p:nvSpPr>
        <p:spPr>
          <a:xfrm>
            <a:off x="173400" y="317850"/>
            <a:ext cx="7425600" cy="44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335E3B"/>
                </a:solidFill>
                <a:latin typeface="Coustard"/>
                <a:ea typeface="Coustard"/>
                <a:cs typeface="Coustard"/>
                <a:sym typeface="Coustard"/>
              </a:rPr>
              <a:t>5.4 - Polygons</a:t>
            </a:r>
            <a:endParaRPr sz="1600">
              <a:solidFill>
                <a:srgbClr val="335E3B"/>
              </a:solidFill>
              <a:latin typeface="Coustard"/>
              <a:ea typeface="Coustard"/>
              <a:cs typeface="Coustard"/>
              <a:sym typeface="Coustard"/>
            </a:endParaRPr>
          </a:p>
        </p:txBody>
      </p:sp>
      <p:sp>
        <p:nvSpPr>
          <p:cNvPr id="199" name="Google Shape;199;p19"/>
          <p:cNvSpPr txBox="1"/>
          <p:nvPr/>
        </p:nvSpPr>
        <p:spPr>
          <a:xfrm>
            <a:off x="173400" y="622650"/>
            <a:ext cx="7425600" cy="64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For each of the following regular polygons, determine the sum of the interior angles and the </a:t>
            </a:r>
            <a:r>
              <a:rPr lang="en" sz="1200"/>
              <a:t>measure</a:t>
            </a:r>
            <a:r>
              <a:rPr lang="en" sz="1200"/>
              <a:t> of each interior angle.</a:t>
            </a:r>
            <a:endParaRPr sz="1200"/>
          </a:p>
        </p:txBody>
      </p:sp>
      <p:sp>
        <p:nvSpPr>
          <p:cNvPr descr="A figure of a hexagon; there are six sides." id="200" name="Google Shape;200;p19" title="A figure of a hexagon; there are six sides."/>
          <p:cNvSpPr/>
          <p:nvPr/>
        </p:nvSpPr>
        <p:spPr>
          <a:xfrm>
            <a:off x="360500" y="1580725"/>
            <a:ext cx="2379600" cy="2061600"/>
          </a:xfrm>
          <a:prstGeom prst="hexagon">
            <a:avLst>
              <a:gd fmla="val 25000" name="adj"/>
              <a:gd fmla="val 115470" name="vf"/>
            </a:avLst>
          </a:prstGeom>
          <a:noFill/>
          <a:ln cap="flat" cmpd="sng" w="38100">
            <a:solidFill>
              <a:srgbClr val="335E3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descr="A heptagon (septagon) - a figure with seven sides." id="201" name="Google Shape;201;p19" title="A heptagon (septagon) - a figure with seven sides."/>
          <p:cNvSpPr/>
          <p:nvPr/>
        </p:nvSpPr>
        <p:spPr>
          <a:xfrm>
            <a:off x="360500" y="4296013"/>
            <a:ext cx="2379600" cy="2320200"/>
          </a:xfrm>
          <a:prstGeom prst="heptagon">
            <a:avLst>
              <a:gd fmla="val 102572" name="hf"/>
              <a:gd fmla="val 105210" name="vf"/>
            </a:avLst>
          </a:prstGeom>
          <a:noFill/>
          <a:ln cap="flat" cmpd="sng" w="38100">
            <a:solidFill>
              <a:srgbClr val="335E3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descr="An octagon - a figure with eight sides." id="202" name="Google Shape;202;p19" title="An octagon - a figure with eight sides."/>
          <p:cNvSpPr/>
          <p:nvPr/>
        </p:nvSpPr>
        <p:spPr>
          <a:xfrm>
            <a:off x="360500" y="7269900"/>
            <a:ext cx="2379600" cy="2379600"/>
          </a:xfrm>
          <a:prstGeom prst="octagon">
            <a:avLst>
              <a:gd fmla="val 29289" name="adj"/>
            </a:avLst>
          </a:prstGeom>
          <a:noFill/>
          <a:ln cap="flat" cmpd="sng" w="38100">
            <a:solidFill>
              <a:srgbClr val="335E3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p19"/>
          <p:cNvSpPr txBox="1"/>
          <p:nvPr/>
        </p:nvSpPr>
        <p:spPr>
          <a:xfrm>
            <a:off x="167" y="9347775"/>
            <a:ext cx="76680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434343"/>
                </a:solidFill>
              </a:rPr>
              <a:t>Chapter 5 - Page </a:t>
            </a:r>
            <a:fld id="{00000000-1234-1234-1234-123412341234}" type="slidenum">
              <a:rPr lang="en" sz="900">
                <a:solidFill>
                  <a:srgbClr val="434343"/>
                </a:solidFill>
              </a:rPr>
              <a:t>‹#›</a:t>
            </a:fld>
            <a:endParaRPr sz="900">
              <a:solidFill>
                <a:srgbClr val="434343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