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68" r:id="rId1"/>
  </p:sldMasterIdLst>
  <p:notesMasterIdLst>
    <p:notesMasterId r:id="rId16"/>
  </p:notesMasterIdLst>
  <p:handoutMasterIdLst>
    <p:handoutMasterId r:id="rId17"/>
  </p:handoutMasterIdLst>
  <p:sldIdLst>
    <p:sldId id="291" r:id="rId2"/>
    <p:sldId id="310" r:id="rId3"/>
    <p:sldId id="278" r:id="rId4"/>
    <p:sldId id="287" r:id="rId5"/>
    <p:sldId id="288" r:id="rId6"/>
    <p:sldId id="290" r:id="rId7"/>
    <p:sldId id="286" r:id="rId8"/>
    <p:sldId id="292" r:id="rId9"/>
    <p:sldId id="285" r:id="rId10"/>
    <p:sldId id="265" r:id="rId11"/>
    <p:sldId id="309" r:id="rId12"/>
    <p:sldId id="263" r:id="rId13"/>
    <p:sldId id="289" r:id="rId14"/>
    <p:sldId id="293" r:id="rId15"/>
  </p:sldIdLst>
  <p:sldSz cx="12192000" cy="6858000"/>
  <p:notesSz cx="6888163" cy="100203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比佐志 園" initials="比佐志" lastIdx="2" clrIdx="0">
    <p:extLst>
      <p:ext uri="{19B8F6BF-5375-455C-9EA6-DF929625EA0E}">
        <p15:presenceInfo xmlns:p15="http://schemas.microsoft.com/office/powerpoint/2012/main" userId="d26c749b05db3ef1"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980" autoAdjust="0"/>
    <p:restoredTop sz="94660" autoAdjust="0"/>
  </p:normalViewPr>
  <p:slideViewPr>
    <p:cSldViewPr snapToGrid="0">
      <p:cViewPr varScale="1">
        <p:scale>
          <a:sx n="60" d="100"/>
          <a:sy n="60" d="100"/>
        </p:scale>
        <p:origin x="84" y="900"/>
      </p:cViewPr>
      <p:guideLst/>
    </p:cSldViewPr>
  </p:slideViewPr>
  <p:outlineViewPr>
    <p:cViewPr>
      <p:scale>
        <a:sx n="33" d="100"/>
        <a:sy n="33" d="100"/>
      </p:scale>
      <p:origin x="0" y="0"/>
    </p:cViewPr>
  </p:outlineViewPr>
  <p:notesTextViewPr>
    <p:cViewPr>
      <p:scale>
        <a:sx n="1" d="1"/>
        <a:sy n="1" d="1"/>
      </p:scale>
      <p:origin x="0" y="0"/>
    </p:cViewPr>
  </p:notesTextViewPr>
  <p:notesViewPr>
    <p:cSldViewPr snapToGrid="0">
      <p:cViewPr varScale="1">
        <p:scale>
          <a:sx n="80" d="100"/>
          <a:sy n="80" d="100"/>
        </p:scale>
        <p:origin x="3726" y="10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commentAuthors" Target="commentAuthors.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a:extLst>
              <a:ext uri="{FF2B5EF4-FFF2-40B4-BE49-F238E27FC236}">
                <a16:creationId xmlns:a16="http://schemas.microsoft.com/office/drawing/2014/main" id="{E211E597-0DDA-2472-DE0A-6A7A9FE2956B}"/>
              </a:ext>
            </a:extLst>
          </p:cNvPr>
          <p:cNvSpPr>
            <a:spLocks noGrp="1"/>
          </p:cNvSpPr>
          <p:nvPr>
            <p:ph type="hdr" sz="quarter"/>
          </p:nvPr>
        </p:nvSpPr>
        <p:spPr>
          <a:xfrm>
            <a:off x="0" y="0"/>
            <a:ext cx="2984500" cy="501650"/>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a:extLst>
              <a:ext uri="{FF2B5EF4-FFF2-40B4-BE49-F238E27FC236}">
                <a16:creationId xmlns:a16="http://schemas.microsoft.com/office/drawing/2014/main" id="{2F68832F-27CA-3A66-A1AD-BE19C6C32414}"/>
              </a:ext>
            </a:extLst>
          </p:cNvPr>
          <p:cNvSpPr>
            <a:spLocks noGrp="1"/>
          </p:cNvSpPr>
          <p:nvPr>
            <p:ph type="dt" sz="quarter" idx="1"/>
          </p:nvPr>
        </p:nvSpPr>
        <p:spPr>
          <a:xfrm>
            <a:off x="3902075" y="0"/>
            <a:ext cx="2984500" cy="501650"/>
          </a:xfrm>
          <a:prstGeom prst="rect">
            <a:avLst/>
          </a:prstGeom>
        </p:spPr>
        <p:txBody>
          <a:bodyPr vert="horz" lIns="91440" tIns="45720" rIns="91440" bIns="45720" rtlCol="0"/>
          <a:lstStyle>
            <a:lvl1pPr algn="r">
              <a:defRPr sz="1200"/>
            </a:lvl1pPr>
          </a:lstStyle>
          <a:p>
            <a:fld id="{2C7EA524-856B-4659-8F11-805D457C77C1}" type="datetimeFigureOut">
              <a:rPr kumimoji="1" lang="ja-JP" altLang="en-US" smtClean="0"/>
              <a:t>2025/3/16</a:t>
            </a:fld>
            <a:endParaRPr kumimoji="1" lang="ja-JP" altLang="en-US"/>
          </a:p>
        </p:txBody>
      </p:sp>
      <p:sp>
        <p:nvSpPr>
          <p:cNvPr id="4" name="フッター プレースホルダー 3">
            <a:extLst>
              <a:ext uri="{FF2B5EF4-FFF2-40B4-BE49-F238E27FC236}">
                <a16:creationId xmlns:a16="http://schemas.microsoft.com/office/drawing/2014/main" id="{819907F9-14EE-5F52-7B40-A8065E21A3AB}"/>
              </a:ext>
            </a:extLst>
          </p:cNvPr>
          <p:cNvSpPr>
            <a:spLocks noGrp="1"/>
          </p:cNvSpPr>
          <p:nvPr>
            <p:ph type="ftr" sz="quarter" idx="2"/>
          </p:nvPr>
        </p:nvSpPr>
        <p:spPr>
          <a:xfrm>
            <a:off x="0" y="9518650"/>
            <a:ext cx="2984500" cy="501650"/>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ー 4">
            <a:extLst>
              <a:ext uri="{FF2B5EF4-FFF2-40B4-BE49-F238E27FC236}">
                <a16:creationId xmlns:a16="http://schemas.microsoft.com/office/drawing/2014/main" id="{F021D9F5-0015-79FF-E05E-80400145E99E}"/>
              </a:ext>
            </a:extLst>
          </p:cNvPr>
          <p:cNvSpPr>
            <a:spLocks noGrp="1"/>
          </p:cNvSpPr>
          <p:nvPr>
            <p:ph type="sldNum" sz="quarter" idx="3"/>
          </p:nvPr>
        </p:nvSpPr>
        <p:spPr>
          <a:xfrm>
            <a:off x="3902075" y="9518650"/>
            <a:ext cx="2984500" cy="501650"/>
          </a:xfrm>
          <a:prstGeom prst="rect">
            <a:avLst/>
          </a:prstGeom>
        </p:spPr>
        <p:txBody>
          <a:bodyPr vert="horz" lIns="91440" tIns="45720" rIns="91440" bIns="45720" rtlCol="0" anchor="b"/>
          <a:lstStyle>
            <a:lvl1pPr algn="r">
              <a:defRPr sz="1200"/>
            </a:lvl1pPr>
          </a:lstStyle>
          <a:p>
            <a:fld id="{96B95671-0632-4B3F-AF4A-2FE5999E4A71}" type="slidenum">
              <a:rPr kumimoji="1" lang="ja-JP" altLang="en-US" smtClean="0"/>
              <a:t>‹#›</a:t>
            </a:fld>
            <a:endParaRPr kumimoji="1" lang="ja-JP" altLang="en-US"/>
          </a:p>
        </p:txBody>
      </p:sp>
    </p:spTree>
    <p:extLst>
      <p:ext uri="{BB962C8B-B14F-4D97-AF65-F5344CB8AC3E}">
        <p14:creationId xmlns:p14="http://schemas.microsoft.com/office/powerpoint/2010/main" val="4214768730"/>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84500" cy="501650"/>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902075" y="0"/>
            <a:ext cx="2984500" cy="501650"/>
          </a:xfrm>
          <a:prstGeom prst="rect">
            <a:avLst/>
          </a:prstGeom>
        </p:spPr>
        <p:txBody>
          <a:bodyPr vert="horz" lIns="91440" tIns="45720" rIns="91440" bIns="45720" rtlCol="0"/>
          <a:lstStyle>
            <a:lvl1pPr algn="r">
              <a:defRPr sz="1200"/>
            </a:lvl1pPr>
          </a:lstStyle>
          <a:p>
            <a:fld id="{383F8027-3D8A-4E59-83AE-BCFB28F07CA8}" type="datetimeFigureOut">
              <a:rPr kumimoji="1" lang="ja-JP" altLang="en-US" smtClean="0"/>
              <a:t>2025/3/16</a:t>
            </a:fld>
            <a:endParaRPr kumimoji="1" lang="ja-JP" altLang="en-US"/>
          </a:p>
        </p:txBody>
      </p:sp>
      <p:sp>
        <p:nvSpPr>
          <p:cNvPr id="4" name="スライド イメージ プレースホルダー 3"/>
          <p:cNvSpPr>
            <a:spLocks noGrp="1" noRot="1" noChangeAspect="1"/>
          </p:cNvSpPr>
          <p:nvPr>
            <p:ph type="sldImg" idx="2"/>
          </p:nvPr>
        </p:nvSpPr>
        <p:spPr>
          <a:xfrm>
            <a:off x="439738" y="1252538"/>
            <a:ext cx="6008687" cy="3381375"/>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8975" y="4822825"/>
            <a:ext cx="5510213" cy="3944938"/>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518650"/>
            <a:ext cx="2984500" cy="501650"/>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902075" y="9518650"/>
            <a:ext cx="2984500" cy="501650"/>
          </a:xfrm>
          <a:prstGeom prst="rect">
            <a:avLst/>
          </a:prstGeom>
        </p:spPr>
        <p:txBody>
          <a:bodyPr vert="horz" lIns="91440" tIns="45720" rIns="91440" bIns="45720" rtlCol="0" anchor="b"/>
          <a:lstStyle>
            <a:lvl1pPr algn="r">
              <a:defRPr sz="1200"/>
            </a:lvl1pPr>
          </a:lstStyle>
          <a:p>
            <a:fld id="{289DD0D6-75A4-47BF-A1D8-24BDBC09FAAD}" type="slidenum">
              <a:rPr kumimoji="1" lang="ja-JP" altLang="en-US" smtClean="0"/>
              <a:t>‹#›</a:t>
            </a:fld>
            <a:endParaRPr kumimoji="1" lang="ja-JP" altLang="en-US"/>
          </a:p>
        </p:txBody>
      </p:sp>
    </p:spTree>
    <p:extLst>
      <p:ext uri="{BB962C8B-B14F-4D97-AF65-F5344CB8AC3E}">
        <p14:creationId xmlns:p14="http://schemas.microsoft.com/office/powerpoint/2010/main" val="2776898706"/>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289DD0D6-75A4-47BF-A1D8-24BDBC09FAAD}" type="slidenum">
              <a:rPr kumimoji="1" lang="ja-JP" altLang="en-US" smtClean="0"/>
              <a:t>1</a:t>
            </a:fld>
            <a:endParaRPr kumimoji="1" lang="ja-JP" altLang="en-US"/>
          </a:p>
        </p:txBody>
      </p:sp>
    </p:spTree>
    <p:extLst>
      <p:ext uri="{BB962C8B-B14F-4D97-AF65-F5344CB8AC3E}">
        <p14:creationId xmlns:p14="http://schemas.microsoft.com/office/powerpoint/2010/main" val="116502410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sp>
          <p:nvSpPr>
            <p:cNvPr id="15" name="Freeform 14"/>
            <p:cNvSpPr/>
            <p:nvPr/>
          </p:nvSpPr>
          <p:spPr>
            <a:xfrm>
              <a:off x="0" y="-7862"/>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ja-JP" altLang="en-US"/>
              <a:t>マスター タイトルの書式設定</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3/16/2025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1417356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タイトルとキャプション">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B61BEF0D-F0BB-DE4B-95CE-6DB70DBA9567}" type="datetimeFigureOut">
              <a:rPr lang="en-US" smtClean="0"/>
              <a:pPr/>
              <a:t>3/16/2025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86788802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引用 (キャプション付き)">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ja-JP" altLang="en-US"/>
              <a:t>マスター タイトルの書式設定</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ja-JP" altLang="en-US"/>
              <a:t>マスター テキストの書式設定</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B61BEF0D-F0BB-DE4B-95CE-6DB70DBA9567}" type="datetimeFigureOut">
              <a:rPr lang="en-US" smtClean="0"/>
              <a:pPr/>
              <a:t>3/16/2025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74618250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名札">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B61BEF0D-F0BB-DE4B-95CE-6DB70DBA9567}" type="datetimeFigureOut">
              <a:rPr lang="en-US" smtClean="0"/>
              <a:pPr/>
              <a:t>3/16/2025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60318763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引用付きの名札">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ja-JP" altLang="en-US"/>
              <a:t>マスター タイトルの書式設定</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ja-JP" altLang="en-US"/>
              <a:t>マスター テキストの書式設定</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B61BEF0D-F0BB-DE4B-95CE-6DB70DBA9567}" type="datetimeFigureOut">
              <a:rPr lang="en-US" smtClean="0"/>
              <a:pPr/>
              <a:t>3/16/2025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53592991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真または偽">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ja-JP" altLang="en-US"/>
              <a:t>マスター タイトルの書式設定</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ja-JP" altLang="en-US"/>
              <a:t>マスター テキストの書式設定</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B61BEF0D-F0BB-DE4B-95CE-6DB70DBA9567}" type="datetimeFigureOut">
              <a:rPr lang="en-US" smtClean="0"/>
              <a:pPr/>
              <a:t>3/16/2025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17194394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smtClean="0"/>
              <a:t>3/16/2025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smtClean="0"/>
              <a:t>‹#›</a:t>
            </a:fld>
            <a:endParaRPr lang="en-US" dirty="0"/>
          </a:p>
        </p:txBody>
      </p:sp>
    </p:spTree>
    <p:extLst>
      <p:ext uri="{BB962C8B-B14F-4D97-AF65-F5344CB8AC3E}">
        <p14:creationId xmlns:p14="http://schemas.microsoft.com/office/powerpoint/2010/main" val="290378249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3/16/2025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85839394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3/16/2025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7862747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B61BEF0D-F0BB-DE4B-95CE-6DB70DBA9567}" type="datetimeFigureOut">
              <a:rPr lang="en-US" smtClean="0"/>
              <a:pPr/>
              <a:t>3/16/2025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41407858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EB712588-04B1-427B-82EE-E8DB90309F08}" type="datetimeFigureOut">
              <a:rPr lang="en-US" smtClean="0"/>
              <a:t>3/16/2025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FF9F0C5-380F-41C2-899A-BAC0F0927E16}" type="slidenum">
              <a:rPr lang="en-US" smtClean="0"/>
              <a:t>‹#›</a:t>
            </a:fld>
            <a:endParaRPr lang="en-US" dirty="0"/>
          </a:p>
        </p:txBody>
      </p:sp>
    </p:spTree>
    <p:extLst>
      <p:ext uri="{BB962C8B-B14F-4D97-AF65-F5344CB8AC3E}">
        <p14:creationId xmlns:p14="http://schemas.microsoft.com/office/powerpoint/2010/main" val="24362972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smtClean="0"/>
              <a:pPr/>
              <a:t>3/16/2025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28881123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smtClean="0"/>
              <a:pPr/>
              <a:t>3/16/2025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8598905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smtClean="0"/>
              <a:pPr/>
              <a:t>3/16/2025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90346510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ja-JP" altLang="en-US"/>
              <a:t>マスター タイトルの書式設定</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42A54C80-263E-416B-A8E0-580EDEADCBDC}" type="datetimeFigureOut">
              <a:rPr lang="en-US" smtClean="0"/>
              <a:t>3/16/2025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smtClean="0"/>
              <a:t>‹#›</a:t>
            </a:fld>
            <a:endParaRPr lang="en-US" dirty="0"/>
          </a:p>
        </p:txBody>
      </p:sp>
    </p:spTree>
    <p:extLst>
      <p:ext uri="{BB962C8B-B14F-4D97-AF65-F5344CB8AC3E}">
        <p14:creationId xmlns:p14="http://schemas.microsoft.com/office/powerpoint/2010/main" val="405446387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
        <p:nvSpPr>
          <p:cNvPr id="5" name="Date Placeholder 4"/>
          <p:cNvSpPr>
            <a:spLocks noGrp="1"/>
          </p:cNvSpPr>
          <p:nvPr>
            <p:ph type="dt" sz="half" idx="10"/>
          </p:nvPr>
        </p:nvSpPr>
        <p:spPr/>
        <p:txBody>
          <a:bodyPr/>
          <a:lstStyle/>
          <a:p>
            <a:fld id="{B61BEF0D-F0BB-DE4B-95CE-6DB70DBA9567}" type="datetimeFigureOut">
              <a:rPr lang="en-US" smtClean="0"/>
              <a:pPr/>
              <a:t>3/16/2025</a:t>
            </a:fld>
            <a:endParaRPr lang="en-US" dirty="0"/>
          </a:p>
        </p:txBody>
      </p:sp>
    </p:spTree>
    <p:extLst>
      <p:ext uri="{BB962C8B-B14F-4D97-AF65-F5344CB8AC3E}">
        <p14:creationId xmlns:p14="http://schemas.microsoft.com/office/powerpoint/2010/main" val="20743800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44" name="Group 43"/>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smtClean="0"/>
              <a:pPr/>
              <a:t>3/16/2025</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447161770"/>
      </p:ext>
    </p:extLst>
  </p:cSld>
  <p:clrMap bg1="lt1" tx1="dk1" bg2="lt2" tx2="dk2" accent1="accent1" accent2="accent2" accent3="accent3" accent4="accent4" accent5="accent5" accent6="accent6" hlink="hlink" folHlink="folHlink"/>
  <p:sldLayoutIdLst>
    <p:sldLayoutId id="2147483669" r:id="rId1"/>
    <p:sldLayoutId id="2147483670" r:id="rId2"/>
    <p:sldLayoutId id="2147483671" r:id="rId3"/>
    <p:sldLayoutId id="2147483672" r:id="rId4"/>
    <p:sldLayoutId id="2147483673" r:id="rId5"/>
    <p:sldLayoutId id="2147483674" r:id="rId6"/>
    <p:sldLayoutId id="2147483675" r:id="rId7"/>
    <p:sldLayoutId id="2147483676" r:id="rId8"/>
    <p:sldLayoutId id="2147483677" r:id="rId9"/>
    <p:sldLayoutId id="2147483678" r:id="rId10"/>
    <p:sldLayoutId id="2147483679" r:id="rId11"/>
    <p:sldLayoutId id="2147483680" r:id="rId12"/>
    <p:sldLayoutId id="2147483681" r:id="rId13"/>
    <p:sldLayoutId id="2147483682" r:id="rId14"/>
    <p:sldLayoutId id="2147483683" r:id="rId15"/>
    <p:sldLayoutId id="2147483684" r:id="rId16"/>
  </p:sldLayoutIdLst>
  <p:txStyles>
    <p:titleStyle>
      <a:lvl1pPr algn="l" defTabSz="457200" rtl="0" eaLnBrk="1" latinLnBrk="0" hangingPunct="1">
        <a:spcBef>
          <a:spcPct val="0"/>
        </a:spcBef>
        <a:buNone/>
        <a:defRPr kumimoji="1" sz="3600" kern="1200">
          <a:solidFill>
            <a:schemeClr val="accent1"/>
          </a:solidFill>
          <a:latin typeface="+mj-lt"/>
          <a:ea typeface="+mj-ea"/>
          <a:cs typeface="+mj-cs"/>
        </a:defRPr>
      </a:lvl1pPr>
      <a:lvl2pPr eaLnBrk="1" hangingPunct="1">
        <a:defRPr kumimoji="1">
          <a:solidFill>
            <a:schemeClr val="tx2"/>
          </a:solidFill>
        </a:defRPr>
      </a:lvl2pPr>
      <a:lvl3pPr eaLnBrk="1" hangingPunct="1">
        <a:defRPr kumimoji="1">
          <a:solidFill>
            <a:schemeClr val="tx2"/>
          </a:solidFill>
        </a:defRPr>
      </a:lvl3pPr>
      <a:lvl4pPr eaLnBrk="1" hangingPunct="1">
        <a:defRPr kumimoji="1">
          <a:solidFill>
            <a:schemeClr val="tx2"/>
          </a:solidFill>
        </a:defRPr>
      </a:lvl4pPr>
      <a:lvl5pPr eaLnBrk="1" hangingPunct="1">
        <a:defRPr kumimoji="1">
          <a:solidFill>
            <a:schemeClr val="tx2"/>
          </a:solidFill>
        </a:defRPr>
      </a:lvl5pPr>
      <a:lvl6pPr eaLnBrk="1" hangingPunct="1">
        <a:defRPr kumimoji="1">
          <a:solidFill>
            <a:schemeClr val="tx2"/>
          </a:solidFill>
        </a:defRPr>
      </a:lvl6pPr>
      <a:lvl7pPr eaLnBrk="1" hangingPunct="1">
        <a:defRPr kumimoji="1">
          <a:solidFill>
            <a:schemeClr val="tx2"/>
          </a:solidFill>
        </a:defRPr>
      </a:lvl7pPr>
      <a:lvl8pPr eaLnBrk="1" hangingPunct="1">
        <a:defRPr kumimoji="1">
          <a:solidFill>
            <a:schemeClr val="tx2"/>
          </a:solidFill>
        </a:defRPr>
      </a:lvl8pPr>
      <a:lvl9pPr eaLnBrk="1" hangingPunct="1">
        <a:defRPr kumimoji="1">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kumimoji="1"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kumimoji="1"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kumimoji="1"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kumimoji="1" sz="1800" kern="1200">
          <a:solidFill>
            <a:schemeClr val="tx1"/>
          </a:solidFill>
          <a:latin typeface="+mn-lt"/>
          <a:ea typeface="+mn-ea"/>
          <a:cs typeface="+mn-cs"/>
        </a:defRPr>
      </a:lvl1pPr>
      <a:lvl2pPr marL="457200" algn="l" defTabSz="457200" rtl="0" eaLnBrk="1" latinLnBrk="0" hangingPunct="1">
        <a:defRPr kumimoji="1" sz="1800" kern="1200">
          <a:solidFill>
            <a:schemeClr val="tx1"/>
          </a:solidFill>
          <a:latin typeface="+mn-lt"/>
          <a:ea typeface="+mn-ea"/>
          <a:cs typeface="+mn-cs"/>
        </a:defRPr>
      </a:lvl2pPr>
      <a:lvl3pPr marL="914400" algn="l" defTabSz="457200" rtl="0" eaLnBrk="1" latinLnBrk="0" hangingPunct="1">
        <a:defRPr kumimoji="1" sz="1800" kern="1200">
          <a:solidFill>
            <a:schemeClr val="tx1"/>
          </a:solidFill>
          <a:latin typeface="+mn-lt"/>
          <a:ea typeface="+mn-ea"/>
          <a:cs typeface="+mn-cs"/>
        </a:defRPr>
      </a:lvl3pPr>
      <a:lvl4pPr marL="1371600" algn="l" defTabSz="457200" rtl="0" eaLnBrk="1" latinLnBrk="0" hangingPunct="1">
        <a:defRPr kumimoji="1" sz="1800" kern="1200">
          <a:solidFill>
            <a:schemeClr val="tx1"/>
          </a:solidFill>
          <a:latin typeface="+mn-lt"/>
          <a:ea typeface="+mn-ea"/>
          <a:cs typeface="+mn-cs"/>
        </a:defRPr>
      </a:lvl4pPr>
      <a:lvl5pPr marL="1828800" algn="l" defTabSz="457200" rtl="0" eaLnBrk="1" latinLnBrk="0" hangingPunct="1">
        <a:defRPr kumimoji="1" sz="1800" kern="1200">
          <a:solidFill>
            <a:schemeClr val="tx1"/>
          </a:solidFill>
          <a:latin typeface="+mn-lt"/>
          <a:ea typeface="+mn-ea"/>
          <a:cs typeface="+mn-cs"/>
        </a:defRPr>
      </a:lvl5pPr>
      <a:lvl6pPr marL="2286000" algn="l" defTabSz="457200" rtl="0" eaLnBrk="1" latinLnBrk="0" hangingPunct="1">
        <a:defRPr kumimoji="1" sz="1800" kern="1200">
          <a:solidFill>
            <a:schemeClr val="tx1"/>
          </a:solidFill>
          <a:latin typeface="+mn-lt"/>
          <a:ea typeface="+mn-ea"/>
          <a:cs typeface="+mn-cs"/>
        </a:defRPr>
      </a:lvl6pPr>
      <a:lvl7pPr marL="2743200" algn="l" defTabSz="457200" rtl="0" eaLnBrk="1" latinLnBrk="0" hangingPunct="1">
        <a:defRPr kumimoji="1" sz="1800" kern="1200">
          <a:solidFill>
            <a:schemeClr val="tx1"/>
          </a:solidFill>
          <a:latin typeface="+mn-lt"/>
          <a:ea typeface="+mn-ea"/>
          <a:cs typeface="+mn-cs"/>
        </a:defRPr>
      </a:lvl7pPr>
      <a:lvl8pPr marL="3200400" algn="l" defTabSz="457200" rtl="0" eaLnBrk="1" latinLnBrk="0" hangingPunct="1">
        <a:defRPr kumimoji="1" sz="1800" kern="1200">
          <a:solidFill>
            <a:schemeClr val="tx1"/>
          </a:solidFill>
          <a:latin typeface="+mn-lt"/>
          <a:ea typeface="+mn-ea"/>
          <a:cs typeface="+mn-cs"/>
        </a:defRPr>
      </a:lvl8pPr>
      <a:lvl9pPr marL="3657600" algn="l" defTabSz="4572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hyperlink" Target="https://suiboumap.gsi.go.jp/ShinsuiMap/Map/?x=140.01753330230716&amp;y=35.87973170059626&amp;z=15"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545A572-1D1C-4820-AABB-0D133163785E}"/>
              </a:ext>
            </a:extLst>
          </p:cNvPr>
          <p:cNvSpPr>
            <a:spLocks noGrp="1"/>
          </p:cNvSpPr>
          <p:nvPr>
            <p:ph type="ctrTitle"/>
          </p:nvPr>
        </p:nvSpPr>
        <p:spPr>
          <a:xfrm>
            <a:off x="1187866" y="1497817"/>
            <a:ext cx="8084321" cy="1646302"/>
          </a:xfrm>
        </p:spPr>
        <p:txBody>
          <a:bodyPr/>
          <a:lstStyle/>
          <a:p>
            <a:r>
              <a:rPr kumimoji="1" lang="ja-JP" altLang="en-US" b="1" dirty="0">
                <a:solidFill>
                  <a:srgbClr val="002060"/>
                </a:solidFill>
              </a:rPr>
              <a:t>松園自治会自主防災活動</a:t>
            </a:r>
            <a:br>
              <a:rPr kumimoji="1" lang="en-US" altLang="ja-JP" b="1" dirty="0">
                <a:solidFill>
                  <a:srgbClr val="002060"/>
                </a:solidFill>
              </a:rPr>
            </a:br>
            <a:r>
              <a:rPr kumimoji="1" lang="en-US" altLang="ja-JP" b="1" dirty="0">
                <a:solidFill>
                  <a:srgbClr val="002060"/>
                </a:solidFill>
              </a:rPr>
              <a:t>-</a:t>
            </a:r>
            <a:r>
              <a:rPr kumimoji="1" lang="ja-JP" altLang="en-US" sz="4000" b="1" dirty="0">
                <a:solidFill>
                  <a:srgbClr val="002060"/>
                </a:solidFill>
              </a:rPr>
              <a:t>第</a:t>
            </a:r>
            <a:r>
              <a:rPr kumimoji="1" lang="en-US" altLang="ja-JP" sz="4000" b="1" dirty="0">
                <a:solidFill>
                  <a:srgbClr val="002060"/>
                </a:solidFill>
              </a:rPr>
              <a:t>58</a:t>
            </a:r>
            <a:r>
              <a:rPr kumimoji="1" lang="ja-JP" altLang="en-US" sz="4000" b="1" dirty="0">
                <a:solidFill>
                  <a:srgbClr val="002060"/>
                </a:solidFill>
              </a:rPr>
              <a:t>期活動計画・予算</a:t>
            </a:r>
            <a:r>
              <a:rPr kumimoji="1" lang="en-US" altLang="ja-JP" sz="4000" b="1" dirty="0">
                <a:solidFill>
                  <a:srgbClr val="002060"/>
                </a:solidFill>
              </a:rPr>
              <a:t>(</a:t>
            </a:r>
            <a:r>
              <a:rPr kumimoji="1" lang="ja-JP" altLang="en-US" sz="4000" b="1" dirty="0">
                <a:solidFill>
                  <a:srgbClr val="002060"/>
                </a:solidFill>
              </a:rPr>
              <a:t>案</a:t>
            </a:r>
            <a:r>
              <a:rPr kumimoji="1" lang="en-US" altLang="ja-JP" sz="4000" b="1" dirty="0">
                <a:solidFill>
                  <a:srgbClr val="002060"/>
                </a:solidFill>
              </a:rPr>
              <a:t>)-</a:t>
            </a:r>
            <a:endParaRPr kumimoji="1" lang="ja-JP" altLang="en-US" sz="4000" b="1" dirty="0">
              <a:solidFill>
                <a:srgbClr val="002060"/>
              </a:solidFill>
            </a:endParaRPr>
          </a:p>
        </p:txBody>
      </p:sp>
      <p:sp>
        <p:nvSpPr>
          <p:cNvPr id="3" name="字幕 2">
            <a:extLst>
              <a:ext uri="{FF2B5EF4-FFF2-40B4-BE49-F238E27FC236}">
                <a16:creationId xmlns:a16="http://schemas.microsoft.com/office/drawing/2014/main" id="{7ED4937E-49C7-4A9A-92BA-C94701768536}"/>
              </a:ext>
            </a:extLst>
          </p:cNvPr>
          <p:cNvSpPr>
            <a:spLocks noGrp="1"/>
          </p:cNvSpPr>
          <p:nvPr>
            <p:ph type="subTitle" idx="1"/>
          </p:nvPr>
        </p:nvSpPr>
        <p:spPr>
          <a:xfrm>
            <a:off x="5973511" y="5623260"/>
            <a:ext cx="3298676" cy="546804"/>
          </a:xfrm>
        </p:spPr>
        <p:txBody>
          <a:bodyPr>
            <a:normAutofit/>
          </a:bodyPr>
          <a:lstStyle/>
          <a:p>
            <a:r>
              <a:rPr lang="ja-JP" altLang="en-US" sz="2000" b="1" dirty="0"/>
              <a:t>松園自治会自主防災会</a:t>
            </a:r>
            <a:endParaRPr kumimoji="1" lang="ja-JP" altLang="en-US" sz="2000" b="1" dirty="0"/>
          </a:p>
        </p:txBody>
      </p:sp>
      <p:sp>
        <p:nvSpPr>
          <p:cNvPr id="4" name="テキスト ボックス 3">
            <a:extLst>
              <a:ext uri="{FF2B5EF4-FFF2-40B4-BE49-F238E27FC236}">
                <a16:creationId xmlns:a16="http://schemas.microsoft.com/office/drawing/2014/main" id="{BB3CB8E7-3CC8-4E9E-8A94-D526021B382E}"/>
              </a:ext>
            </a:extLst>
          </p:cNvPr>
          <p:cNvSpPr txBox="1"/>
          <p:nvPr/>
        </p:nvSpPr>
        <p:spPr>
          <a:xfrm>
            <a:off x="7298342" y="6268717"/>
            <a:ext cx="1834599" cy="369332"/>
          </a:xfrm>
          <a:prstGeom prst="rect">
            <a:avLst/>
          </a:prstGeom>
          <a:noFill/>
        </p:spPr>
        <p:txBody>
          <a:bodyPr wrap="square" rtlCol="0">
            <a:spAutoFit/>
          </a:bodyPr>
          <a:lstStyle/>
          <a:p>
            <a:r>
              <a:rPr kumimoji="1" lang="en-US" altLang="ja-JP" dirty="0">
                <a:solidFill>
                  <a:schemeClr val="tx1">
                    <a:lumMod val="50000"/>
                    <a:lumOff val="50000"/>
                  </a:schemeClr>
                </a:solidFill>
              </a:rPr>
              <a:t>R7</a:t>
            </a:r>
            <a:r>
              <a:rPr kumimoji="1" lang="ja-JP" altLang="en-US" dirty="0">
                <a:solidFill>
                  <a:schemeClr val="tx1">
                    <a:lumMod val="50000"/>
                    <a:lumOff val="50000"/>
                  </a:schemeClr>
                </a:solidFill>
              </a:rPr>
              <a:t>年</a:t>
            </a:r>
            <a:r>
              <a:rPr kumimoji="1" lang="en-US" altLang="ja-JP" dirty="0">
                <a:solidFill>
                  <a:schemeClr val="tx1">
                    <a:lumMod val="50000"/>
                    <a:lumOff val="50000"/>
                  </a:schemeClr>
                </a:solidFill>
              </a:rPr>
              <a:t>3</a:t>
            </a:r>
            <a:r>
              <a:rPr kumimoji="1" lang="ja-JP" altLang="en-US" dirty="0">
                <a:solidFill>
                  <a:schemeClr val="tx1">
                    <a:lumMod val="50000"/>
                    <a:lumOff val="50000"/>
                  </a:schemeClr>
                </a:solidFill>
              </a:rPr>
              <a:t>月</a:t>
            </a:r>
            <a:r>
              <a:rPr kumimoji="1" lang="en-US" altLang="ja-JP">
                <a:solidFill>
                  <a:schemeClr val="tx1">
                    <a:lumMod val="50000"/>
                    <a:lumOff val="50000"/>
                  </a:schemeClr>
                </a:solidFill>
              </a:rPr>
              <a:t>16</a:t>
            </a:r>
            <a:r>
              <a:rPr kumimoji="1" lang="ja-JP" altLang="en-US">
                <a:solidFill>
                  <a:schemeClr val="tx1">
                    <a:lumMod val="50000"/>
                    <a:lumOff val="50000"/>
                  </a:schemeClr>
                </a:solidFill>
              </a:rPr>
              <a:t>日</a:t>
            </a:r>
            <a:endParaRPr kumimoji="1" lang="ja-JP" altLang="en-US" dirty="0">
              <a:solidFill>
                <a:schemeClr val="tx1">
                  <a:lumMod val="50000"/>
                  <a:lumOff val="50000"/>
                </a:schemeClr>
              </a:solidFill>
            </a:endParaRPr>
          </a:p>
        </p:txBody>
      </p:sp>
    </p:spTree>
    <p:extLst>
      <p:ext uri="{BB962C8B-B14F-4D97-AF65-F5344CB8AC3E}">
        <p14:creationId xmlns:p14="http://schemas.microsoft.com/office/powerpoint/2010/main" val="428816854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フリーフォーム: 図形 4">
            <a:extLst>
              <a:ext uri="{FF2B5EF4-FFF2-40B4-BE49-F238E27FC236}">
                <a16:creationId xmlns:a16="http://schemas.microsoft.com/office/drawing/2014/main" id="{67619F4F-D045-ADB8-6F00-7BA041D3B973}"/>
              </a:ext>
            </a:extLst>
          </p:cNvPr>
          <p:cNvSpPr/>
          <p:nvPr/>
        </p:nvSpPr>
        <p:spPr>
          <a:xfrm>
            <a:off x="4683592" y="1805268"/>
            <a:ext cx="2333483" cy="1941151"/>
          </a:xfrm>
          <a:custGeom>
            <a:avLst/>
            <a:gdLst/>
            <a:ahLst/>
            <a:cxnLst/>
            <a:rect l="0" t="0" r="0" b="0"/>
            <a:pathLst>
              <a:path>
                <a:moveTo>
                  <a:pt x="0" y="0"/>
                </a:moveTo>
                <a:lnTo>
                  <a:pt x="0" y="1731027"/>
                </a:lnTo>
                <a:lnTo>
                  <a:pt x="2333483" y="1731027"/>
                </a:lnTo>
                <a:lnTo>
                  <a:pt x="2333483" y="1941151"/>
                </a:lnTo>
              </a:path>
            </a:pathLst>
          </a:custGeom>
          <a:noFill/>
        </p:spPr>
        <p:style>
          <a:lnRef idx="2">
            <a:schemeClr val="accent1">
              <a:shade val="60000"/>
              <a:hueOff val="0"/>
              <a:satOff val="0"/>
              <a:lumOff val="0"/>
              <a:alphaOff val="0"/>
            </a:schemeClr>
          </a:lnRef>
          <a:fillRef idx="0">
            <a:scrgbClr r="0" g="0" b="0"/>
          </a:fillRef>
          <a:effectRef idx="0">
            <a:schemeClr val="accent1">
              <a:hueOff val="0"/>
              <a:satOff val="0"/>
              <a:lumOff val="0"/>
              <a:alphaOff val="0"/>
            </a:schemeClr>
          </a:effectRef>
          <a:fontRef idx="minor">
            <a:schemeClr val="tx1">
              <a:hueOff val="0"/>
              <a:satOff val="0"/>
              <a:lumOff val="0"/>
              <a:alphaOff val="0"/>
            </a:schemeClr>
          </a:fontRef>
        </p:style>
        <p:txBody>
          <a:bodyPr/>
          <a:lstStyle/>
          <a:p>
            <a:endParaRPr lang="ja-JP" altLang="en-US"/>
          </a:p>
        </p:txBody>
      </p:sp>
      <p:sp>
        <p:nvSpPr>
          <p:cNvPr id="7" name="フリーフォーム: 図形 6">
            <a:extLst>
              <a:ext uri="{FF2B5EF4-FFF2-40B4-BE49-F238E27FC236}">
                <a16:creationId xmlns:a16="http://schemas.microsoft.com/office/drawing/2014/main" id="{FE024A54-21D9-EA50-B9FD-6358B003C4AB}"/>
              </a:ext>
            </a:extLst>
          </p:cNvPr>
          <p:cNvSpPr/>
          <p:nvPr/>
        </p:nvSpPr>
        <p:spPr>
          <a:xfrm>
            <a:off x="2353897" y="1805268"/>
            <a:ext cx="2333483" cy="1941151"/>
          </a:xfrm>
          <a:custGeom>
            <a:avLst/>
            <a:gdLst/>
            <a:ahLst/>
            <a:cxnLst/>
            <a:rect l="0" t="0" r="0" b="0"/>
            <a:pathLst>
              <a:path>
                <a:moveTo>
                  <a:pt x="2333483" y="0"/>
                </a:moveTo>
                <a:lnTo>
                  <a:pt x="2333483" y="1731027"/>
                </a:lnTo>
                <a:lnTo>
                  <a:pt x="0" y="1731027"/>
                </a:lnTo>
                <a:lnTo>
                  <a:pt x="0" y="1941151"/>
                </a:lnTo>
              </a:path>
            </a:pathLst>
          </a:custGeom>
          <a:noFill/>
        </p:spPr>
        <p:style>
          <a:lnRef idx="2">
            <a:schemeClr val="accent1">
              <a:shade val="60000"/>
              <a:hueOff val="0"/>
              <a:satOff val="0"/>
              <a:lumOff val="0"/>
              <a:alphaOff val="0"/>
            </a:schemeClr>
          </a:lnRef>
          <a:fillRef idx="0">
            <a:scrgbClr r="0" g="0" b="0"/>
          </a:fillRef>
          <a:effectRef idx="0">
            <a:schemeClr val="accent1">
              <a:hueOff val="0"/>
              <a:satOff val="0"/>
              <a:lumOff val="0"/>
              <a:alphaOff val="0"/>
            </a:schemeClr>
          </a:effectRef>
          <a:fontRef idx="minor">
            <a:schemeClr val="tx1">
              <a:hueOff val="0"/>
              <a:satOff val="0"/>
              <a:lumOff val="0"/>
              <a:alphaOff val="0"/>
            </a:schemeClr>
          </a:fontRef>
        </p:style>
        <p:txBody>
          <a:bodyPr/>
          <a:lstStyle/>
          <a:p>
            <a:endParaRPr lang="ja-JP" altLang="en-US"/>
          </a:p>
        </p:txBody>
      </p:sp>
      <p:sp>
        <p:nvSpPr>
          <p:cNvPr id="8" name="フリーフォーム: 図形 7">
            <a:extLst>
              <a:ext uri="{FF2B5EF4-FFF2-40B4-BE49-F238E27FC236}">
                <a16:creationId xmlns:a16="http://schemas.microsoft.com/office/drawing/2014/main" id="{6E3FED7A-AD30-3D23-F2A8-F43FF03E881D}"/>
              </a:ext>
            </a:extLst>
          </p:cNvPr>
          <p:cNvSpPr/>
          <p:nvPr/>
        </p:nvSpPr>
        <p:spPr>
          <a:xfrm>
            <a:off x="3813940" y="904734"/>
            <a:ext cx="1739303" cy="900534"/>
          </a:xfrm>
          <a:custGeom>
            <a:avLst/>
            <a:gdLst>
              <a:gd name="connsiteX0" fmla="*/ 0 w 1739303"/>
              <a:gd name="connsiteY0" fmla="*/ 0 h 900534"/>
              <a:gd name="connsiteX1" fmla="*/ 1739303 w 1739303"/>
              <a:gd name="connsiteY1" fmla="*/ 0 h 900534"/>
              <a:gd name="connsiteX2" fmla="*/ 1739303 w 1739303"/>
              <a:gd name="connsiteY2" fmla="*/ 900534 h 900534"/>
              <a:gd name="connsiteX3" fmla="*/ 0 w 1739303"/>
              <a:gd name="connsiteY3" fmla="*/ 900534 h 900534"/>
              <a:gd name="connsiteX4" fmla="*/ 0 w 1739303"/>
              <a:gd name="connsiteY4" fmla="*/ 0 h 90053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739303" h="900534">
                <a:moveTo>
                  <a:pt x="0" y="0"/>
                </a:moveTo>
                <a:lnTo>
                  <a:pt x="1739303" y="0"/>
                </a:lnTo>
                <a:lnTo>
                  <a:pt x="1739303" y="900534"/>
                </a:lnTo>
                <a:lnTo>
                  <a:pt x="0" y="900534"/>
                </a:lnTo>
                <a:lnTo>
                  <a:pt x="0" y="0"/>
                </a:lnTo>
                <a:close/>
              </a:path>
            </a:pathLst>
          </a:cu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10160" tIns="10160" rIns="10160" bIns="127075" numCol="1" spcCol="1270" anchor="ctr" anchorCtr="0">
            <a:noAutofit/>
          </a:bodyPr>
          <a:lstStyle/>
          <a:p>
            <a:pPr marL="0" lvl="0" indent="0" algn="ctr" defTabSz="711200">
              <a:lnSpc>
                <a:spcPct val="90000"/>
              </a:lnSpc>
              <a:spcBef>
                <a:spcPct val="0"/>
              </a:spcBef>
              <a:spcAft>
                <a:spcPct val="35000"/>
              </a:spcAft>
              <a:buNone/>
            </a:pPr>
            <a:r>
              <a:rPr kumimoji="1" lang="ja-JP" altLang="en-US" sz="1600" b="1" kern="1200" dirty="0">
                <a:solidFill>
                  <a:schemeClr val="tx1">
                    <a:lumMod val="75000"/>
                    <a:lumOff val="25000"/>
                  </a:schemeClr>
                </a:solidFill>
              </a:rPr>
              <a:t>自治会会長</a:t>
            </a:r>
          </a:p>
        </p:txBody>
      </p:sp>
      <p:sp>
        <p:nvSpPr>
          <p:cNvPr id="9" name="フリーフォーム: 図形 8">
            <a:extLst>
              <a:ext uri="{FF2B5EF4-FFF2-40B4-BE49-F238E27FC236}">
                <a16:creationId xmlns:a16="http://schemas.microsoft.com/office/drawing/2014/main" id="{A4F3AD8F-4077-9C82-0607-21A6C4EB81C3}"/>
              </a:ext>
            </a:extLst>
          </p:cNvPr>
          <p:cNvSpPr/>
          <p:nvPr/>
        </p:nvSpPr>
        <p:spPr>
          <a:xfrm>
            <a:off x="4306144" y="1588376"/>
            <a:ext cx="1565373" cy="300178"/>
          </a:xfrm>
          <a:custGeom>
            <a:avLst/>
            <a:gdLst>
              <a:gd name="connsiteX0" fmla="*/ 0 w 1565373"/>
              <a:gd name="connsiteY0" fmla="*/ 0 h 300178"/>
              <a:gd name="connsiteX1" fmla="*/ 1565373 w 1565373"/>
              <a:gd name="connsiteY1" fmla="*/ 0 h 300178"/>
              <a:gd name="connsiteX2" fmla="*/ 1565373 w 1565373"/>
              <a:gd name="connsiteY2" fmla="*/ 300178 h 300178"/>
              <a:gd name="connsiteX3" fmla="*/ 0 w 1565373"/>
              <a:gd name="connsiteY3" fmla="*/ 300178 h 300178"/>
              <a:gd name="connsiteX4" fmla="*/ 0 w 1565373"/>
              <a:gd name="connsiteY4" fmla="*/ 0 h 30017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65373" h="300178">
                <a:moveTo>
                  <a:pt x="0" y="0"/>
                </a:moveTo>
                <a:lnTo>
                  <a:pt x="1565373" y="0"/>
                </a:lnTo>
                <a:lnTo>
                  <a:pt x="1565373" y="300178"/>
                </a:lnTo>
                <a:lnTo>
                  <a:pt x="0" y="300178"/>
                </a:lnTo>
                <a:lnTo>
                  <a:pt x="0" y="0"/>
                </a:lnTo>
                <a:close/>
              </a:path>
            </a:pathLst>
          </a:custGeom>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30480" tIns="7620" rIns="30480" bIns="7620" numCol="1" spcCol="1270" anchor="ctr" anchorCtr="0">
            <a:noAutofit/>
          </a:bodyPr>
          <a:lstStyle/>
          <a:p>
            <a:pPr marL="0" lvl="0" indent="0" algn="ctr" defTabSz="533400">
              <a:lnSpc>
                <a:spcPct val="90000"/>
              </a:lnSpc>
              <a:spcBef>
                <a:spcPct val="0"/>
              </a:spcBef>
              <a:spcAft>
                <a:spcPct val="35000"/>
              </a:spcAft>
              <a:buNone/>
            </a:pPr>
            <a:r>
              <a:rPr kumimoji="1" lang="ja-JP" altLang="en-US" sz="1200" b="1" kern="1200" dirty="0">
                <a:solidFill>
                  <a:schemeClr val="tx1">
                    <a:lumMod val="75000"/>
                    <a:lumOff val="25000"/>
                  </a:schemeClr>
                </a:solidFill>
              </a:rPr>
              <a:t>総指令</a:t>
            </a:r>
          </a:p>
        </p:txBody>
      </p:sp>
      <p:sp>
        <p:nvSpPr>
          <p:cNvPr id="10" name="フリーフォーム: 図形 9">
            <a:extLst>
              <a:ext uri="{FF2B5EF4-FFF2-40B4-BE49-F238E27FC236}">
                <a16:creationId xmlns:a16="http://schemas.microsoft.com/office/drawing/2014/main" id="{01E152A7-D4C0-721B-1648-411F41160B2B}"/>
              </a:ext>
            </a:extLst>
          </p:cNvPr>
          <p:cNvSpPr/>
          <p:nvPr/>
        </p:nvSpPr>
        <p:spPr>
          <a:xfrm>
            <a:off x="1480456" y="3746420"/>
            <a:ext cx="1739303" cy="900534"/>
          </a:xfrm>
          <a:custGeom>
            <a:avLst/>
            <a:gdLst>
              <a:gd name="connsiteX0" fmla="*/ 0 w 1739303"/>
              <a:gd name="connsiteY0" fmla="*/ 0 h 900534"/>
              <a:gd name="connsiteX1" fmla="*/ 1739303 w 1739303"/>
              <a:gd name="connsiteY1" fmla="*/ 0 h 900534"/>
              <a:gd name="connsiteX2" fmla="*/ 1739303 w 1739303"/>
              <a:gd name="connsiteY2" fmla="*/ 900534 h 900534"/>
              <a:gd name="connsiteX3" fmla="*/ 0 w 1739303"/>
              <a:gd name="connsiteY3" fmla="*/ 900534 h 900534"/>
              <a:gd name="connsiteX4" fmla="*/ 0 w 1739303"/>
              <a:gd name="connsiteY4" fmla="*/ 0 h 90053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739303" h="900534">
                <a:moveTo>
                  <a:pt x="0" y="0"/>
                </a:moveTo>
                <a:lnTo>
                  <a:pt x="1739303" y="0"/>
                </a:lnTo>
                <a:lnTo>
                  <a:pt x="1739303" y="900534"/>
                </a:lnTo>
                <a:lnTo>
                  <a:pt x="0" y="900534"/>
                </a:lnTo>
                <a:lnTo>
                  <a:pt x="0" y="0"/>
                </a:lnTo>
                <a:close/>
              </a:path>
            </a:pathLst>
          </a:cu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10160" tIns="10160" rIns="10160" bIns="127075" numCol="1" spcCol="1270" anchor="ctr" anchorCtr="0">
            <a:noAutofit/>
          </a:bodyPr>
          <a:lstStyle/>
          <a:p>
            <a:pPr marL="0" lvl="0" indent="0" algn="ctr" defTabSz="711200">
              <a:lnSpc>
                <a:spcPct val="90000"/>
              </a:lnSpc>
              <a:spcBef>
                <a:spcPct val="0"/>
              </a:spcBef>
              <a:spcAft>
                <a:spcPct val="35000"/>
              </a:spcAft>
              <a:buNone/>
            </a:pPr>
            <a:r>
              <a:rPr kumimoji="1" lang="ja-JP" altLang="en-US" sz="1600" b="1" kern="1200" dirty="0">
                <a:solidFill>
                  <a:schemeClr val="tx1">
                    <a:lumMod val="75000"/>
                    <a:lumOff val="25000"/>
                  </a:schemeClr>
                </a:solidFill>
              </a:rPr>
              <a:t>救出救護（警備</a:t>
            </a:r>
            <a:r>
              <a:rPr kumimoji="1" lang="ja-JP" altLang="en-US" sz="1600" kern="1200" dirty="0">
                <a:solidFill>
                  <a:schemeClr val="tx1">
                    <a:lumMod val="75000"/>
                    <a:lumOff val="25000"/>
                  </a:schemeClr>
                </a:solidFill>
              </a:rPr>
              <a:t>）</a:t>
            </a:r>
          </a:p>
        </p:txBody>
      </p:sp>
      <p:sp>
        <p:nvSpPr>
          <p:cNvPr id="11" name="フリーフォーム: 図形 10">
            <a:extLst>
              <a:ext uri="{FF2B5EF4-FFF2-40B4-BE49-F238E27FC236}">
                <a16:creationId xmlns:a16="http://schemas.microsoft.com/office/drawing/2014/main" id="{947BE726-F8CD-B4D6-C394-A735423F385F}"/>
              </a:ext>
            </a:extLst>
          </p:cNvPr>
          <p:cNvSpPr/>
          <p:nvPr/>
        </p:nvSpPr>
        <p:spPr>
          <a:xfrm>
            <a:off x="1828317" y="4446836"/>
            <a:ext cx="1565373" cy="300178"/>
          </a:xfrm>
          <a:custGeom>
            <a:avLst/>
            <a:gdLst>
              <a:gd name="connsiteX0" fmla="*/ 0 w 1565373"/>
              <a:gd name="connsiteY0" fmla="*/ 0 h 300178"/>
              <a:gd name="connsiteX1" fmla="*/ 1565373 w 1565373"/>
              <a:gd name="connsiteY1" fmla="*/ 0 h 300178"/>
              <a:gd name="connsiteX2" fmla="*/ 1565373 w 1565373"/>
              <a:gd name="connsiteY2" fmla="*/ 300178 h 300178"/>
              <a:gd name="connsiteX3" fmla="*/ 0 w 1565373"/>
              <a:gd name="connsiteY3" fmla="*/ 300178 h 300178"/>
              <a:gd name="connsiteX4" fmla="*/ 0 w 1565373"/>
              <a:gd name="connsiteY4" fmla="*/ 0 h 30017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65373" h="300178">
                <a:moveTo>
                  <a:pt x="0" y="0"/>
                </a:moveTo>
                <a:lnTo>
                  <a:pt x="1565373" y="0"/>
                </a:lnTo>
                <a:lnTo>
                  <a:pt x="1565373" y="300178"/>
                </a:lnTo>
                <a:lnTo>
                  <a:pt x="0" y="300178"/>
                </a:lnTo>
                <a:lnTo>
                  <a:pt x="0" y="0"/>
                </a:lnTo>
                <a:close/>
              </a:path>
            </a:pathLst>
          </a:custGeom>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25400" tIns="6350" rIns="25400" bIns="6350" numCol="1" spcCol="1270" anchor="ctr" anchorCtr="0">
            <a:noAutofit/>
          </a:bodyPr>
          <a:lstStyle/>
          <a:p>
            <a:pPr marL="0" lvl="0" indent="0" algn="r" defTabSz="444500">
              <a:lnSpc>
                <a:spcPct val="90000"/>
              </a:lnSpc>
              <a:spcBef>
                <a:spcPct val="0"/>
              </a:spcBef>
              <a:spcAft>
                <a:spcPct val="35000"/>
              </a:spcAft>
              <a:buNone/>
            </a:pPr>
            <a:r>
              <a:rPr kumimoji="1" lang="ja-JP" altLang="en-US" sz="1000" b="1" kern="1200" dirty="0"/>
              <a:t>防災会・新旧自治会役員</a:t>
            </a:r>
          </a:p>
        </p:txBody>
      </p:sp>
      <p:sp>
        <p:nvSpPr>
          <p:cNvPr id="12" name="フリーフォーム: 図形 11">
            <a:extLst>
              <a:ext uri="{FF2B5EF4-FFF2-40B4-BE49-F238E27FC236}">
                <a16:creationId xmlns:a16="http://schemas.microsoft.com/office/drawing/2014/main" id="{93AFBD62-A2F8-67D5-B76C-73A61F766DBC}"/>
              </a:ext>
            </a:extLst>
          </p:cNvPr>
          <p:cNvSpPr/>
          <p:nvPr/>
        </p:nvSpPr>
        <p:spPr>
          <a:xfrm>
            <a:off x="3813940" y="3746420"/>
            <a:ext cx="1739303" cy="900534"/>
          </a:xfrm>
          <a:custGeom>
            <a:avLst/>
            <a:gdLst>
              <a:gd name="connsiteX0" fmla="*/ 0 w 1739303"/>
              <a:gd name="connsiteY0" fmla="*/ 0 h 900534"/>
              <a:gd name="connsiteX1" fmla="*/ 1739303 w 1739303"/>
              <a:gd name="connsiteY1" fmla="*/ 0 h 900534"/>
              <a:gd name="connsiteX2" fmla="*/ 1739303 w 1739303"/>
              <a:gd name="connsiteY2" fmla="*/ 900534 h 900534"/>
              <a:gd name="connsiteX3" fmla="*/ 0 w 1739303"/>
              <a:gd name="connsiteY3" fmla="*/ 900534 h 900534"/>
              <a:gd name="connsiteX4" fmla="*/ 0 w 1739303"/>
              <a:gd name="connsiteY4" fmla="*/ 0 h 90053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739303" h="900534">
                <a:moveTo>
                  <a:pt x="0" y="0"/>
                </a:moveTo>
                <a:lnTo>
                  <a:pt x="1739303" y="0"/>
                </a:lnTo>
                <a:lnTo>
                  <a:pt x="1739303" y="900534"/>
                </a:lnTo>
                <a:lnTo>
                  <a:pt x="0" y="900534"/>
                </a:lnTo>
                <a:lnTo>
                  <a:pt x="0" y="0"/>
                </a:lnTo>
                <a:close/>
              </a:path>
            </a:pathLst>
          </a:cu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10160" tIns="10160" rIns="10160" bIns="127075" numCol="1" spcCol="1270" anchor="ctr" anchorCtr="0">
            <a:noAutofit/>
          </a:bodyPr>
          <a:lstStyle/>
          <a:p>
            <a:pPr marL="0" lvl="0" indent="0" algn="ctr" defTabSz="711200">
              <a:lnSpc>
                <a:spcPct val="90000"/>
              </a:lnSpc>
              <a:spcBef>
                <a:spcPct val="0"/>
              </a:spcBef>
              <a:spcAft>
                <a:spcPct val="35000"/>
              </a:spcAft>
              <a:buNone/>
            </a:pPr>
            <a:r>
              <a:rPr kumimoji="1" lang="ja-JP" altLang="en-US" sz="1600" b="1" kern="1200" dirty="0">
                <a:solidFill>
                  <a:schemeClr val="tx1">
                    <a:lumMod val="75000"/>
                    <a:lumOff val="25000"/>
                  </a:schemeClr>
                </a:solidFill>
              </a:rPr>
              <a:t>避難誘導・避難所運営</a:t>
            </a:r>
          </a:p>
        </p:txBody>
      </p:sp>
      <p:sp>
        <p:nvSpPr>
          <p:cNvPr id="13" name="フリーフォーム: 図形 12">
            <a:extLst>
              <a:ext uri="{FF2B5EF4-FFF2-40B4-BE49-F238E27FC236}">
                <a16:creationId xmlns:a16="http://schemas.microsoft.com/office/drawing/2014/main" id="{5E31182C-FEE3-21CE-DD78-1B3B6B9F23BC}"/>
              </a:ext>
            </a:extLst>
          </p:cNvPr>
          <p:cNvSpPr/>
          <p:nvPr/>
        </p:nvSpPr>
        <p:spPr>
          <a:xfrm>
            <a:off x="4161801" y="4446836"/>
            <a:ext cx="1565373" cy="300178"/>
          </a:xfrm>
          <a:custGeom>
            <a:avLst/>
            <a:gdLst>
              <a:gd name="connsiteX0" fmla="*/ 0 w 1565373"/>
              <a:gd name="connsiteY0" fmla="*/ 0 h 300178"/>
              <a:gd name="connsiteX1" fmla="*/ 1565373 w 1565373"/>
              <a:gd name="connsiteY1" fmla="*/ 0 h 300178"/>
              <a:gd name="connsiteX2" fmla="*/ 1565373 w 1565373"/>
              <a:gd name="connsiteY2" fmla="*/ 300178 h 300178"/>
              <a:gd name="connsiteX3" fmla="*/ 0 w 1565373"/>
              <a:gd name="connsiteY3" fmla="*/ 300178 h 300178"/>
              <a:gd name="connsiteX4" fmla="*/ 0 w 1565373"/>
              <a:gd name="connsiteY4" fmla="*/ 0 h 30017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65373" h="300178">
                <a:moveTo>
                  <a:pt x="0" y="0"/>
                </a:moveTo>
                <a:lnTo>
                  <a:pt x="1565373" y="0"/>
                </a:lnTo>
                <a:lnTo>
                  <a:pt x="1565373" y="300178"/>
                </a:lnTo>
                <a:lnTo>
                  <a:pt x="0" y="300178"/>
                </a:lnTo>
                <a:lnTo>
                  <a:pt x="0" y="0"/>
                </a:lnTo>
                <a:close/>
              </a:path>
            </a:pathLst>
          </a:custGeom>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25400" tIns="6350" rIns="25400" bIns="6350" numCol="1" spcCol="1270" anchor="ctr" anchorCtr="0">
            <a:noAutofit/>
          </a:bodyPr>
          <a:lstStyle/>
          <a:p>
            <a:pPr marL="0" lvl="0" indent="0" algn="r" defTabSz="444500">
              <a:lnSpc>
                <a:spcPct val="90000"/>
              </a:lnSpc>
              <a:spcBef>
                <a:spcPct val="0"/>
              </a:spcBef>
              <a:spcAft>
                <a:spcPct val="35000"/>
              </a:spcAft>
              <a:buNone/>
            </a:pPr>
            <a:r>
              <a:rPr kumimoji="1" lang="ja-JP" altLang="en-US" sz="1000" b="1" kern="1200" dirty="0"/>
              <a:t>防災会・新旧自治会役員</a:t>
            </a:r>
          </a:p>
        </p:txBody>
      </p:sp>
      <p:sp>
        <p:nvSpPr>
          <p:cNvPr id="14" name="フリーフォーム: 図形 13">
            <a:extLst>
              <a:ext uri="{FF2B5EF4-FFF2-40B4-BE49-F238E27FC236}">
                <a16:creationId xmlns:a16="http://schemas.microsoft.com/office/drawing/2014/main" id="{01075602-0C21-6584-3B5D-75600B1774C5}"/>
              </a:ext>
            </a:extLst>
          </p:cNvPr>
          <p:cNvSpPr/>
          <p:nvPr/>
        </p:nvSpPr>
        <p:spPr>
          <a:xfrm>
            <a:off x="6147423" y="3746420"/>
            <a:ext cx="1739303" cy="900534"/>
          </a:xfrm>
          <a:custGeom>
            <a:avLst/>
            <a:gdLst>
              <a:gd name="connsiteX0" fmla="*/ 0 w 1739303"/>
              <a:gd name="connsiteY0" fmla="*/ 0 h 900534"/>
              <a:gd name="connsiteX1" fmla="*/ 1739303 w 1739303"/>
              <a:gd name="connsiteY1" fmla="*/ 0 h 900534"/>
              <a:gd name="connsiteX2" fmla="*/ 1739303 w 1739303"/>
              <a:gd name="connsiteY2" fmla="*/ 900534 h 900534"/>
              <a:gd name="connsiteX3" fmla="*/ 0 w 1739303"/>
              <a:gd name="connsiteY3" fmla="*/ 900534 h 900534"/>
              <a:gd name="connsiteX4" fmla="*/ 0 w 1739303"/>
              <a:gd name="connsiteY4" fmla="*/ 0 h 90053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739303" h="900534">
                <a:moveTo>
                  <a:pt x="0" y="0"/>
                </a:moveTo>
                <a:lnTo>
                  <a:pt x="1739303" y="0"/>
                </a:lnTo>
                <a:lnTo>
                  <a:pt x="1739303" y="900534"/>
                </a:lnTo>
                <a:lnTo>
                  <a:pt x="0" y="900534"/>
                </a:lnTo>
                <a:lnTo>
                  <a:pt x="0" y="0"/>
                </a:lnTo>
                <a:close/>
              </a:path>
            </a:pathLst>
          </a:cu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10160" tIns="10160" rIns="10160" bIns="127075" numCol="1" spcCol="1270" anchor="ctr" anchorCtr="0">
            <a:noAutofit/>
          </a:bodyPr>
          <a:lstStyle/>
          <a:p>
            <a:pPr marL="0" lvl="0" indent="0" algn="ctr" defTabSz="711200">
              <a:lnSpc>
                <a:spcPct val="90000"/>
              </a:lnSpc>
              <a:spcBef>
                <a:spcPct val="0"/>
              </a:spcBef>
              <a:spcAft>
                <a:spcPct val="35000"/>
              </a:spcAft>
              <a:buNone/>
            </a:pPr>
            <a:r>
              <a:rPr kumimoji="1" lang="ja-JP" altLang="en-US" sz="1600" b="1" kern="1200" dirty="0">
                <a:solidFill>
                  <a:schemeClr val="tx1">
                    <a:lumMod val="75000"/>
                    <a:lumOff val="25000"/>
                  </a:schemeClr>
                </a:solidFill>
              </a:rPr>
              <a:t>消火（給水）</a:t>
            </a:r>
          </a:p>
        </p:txBody>
      </p:sp>
      <p:sp>
        <p:nvSpPr>
          <p:cNvPr id="15" name="フリーフォーム: 図形 14">
            <a:extLst>
              <a:ext uri="{FF2B5EF4-FFF2-40B4-BE49-F238E27FC236}">
                <a16:creationId xmlns:a16="http://schemas.microsoft.com/office/drawing/2014/main" id="{13E31E14-ED68-FABB-C9F0-313E3FB82DC7}"/>
              </a:ext>
            </a:extLst>
          </p:cNvPr>
          <p:cNvSpPr/>
          <p:nvPr/>
        </p:nvSpPr>
        <p:spPr>
          <a:xfrm>
            <a:off x="6495284" y="4446836"/>
            <a:ext cx="1565373" cy="300178"/>
          </a:xfrm>
          <a:custGeom>
            <a:avLst/>
            <a:gdLst>
              <a:gd name="connsiteX0" fmla="*/ 0 w 1565373"/>
              <a:gd name="connsiteY0" fmla="*/ 0 h 300178"/>
              <a:gd name="connsiteX1" fmla="*/ 1565373 w 1565373"/>
              <a:gd name="connsiteY1" fmla="*/ 0 h 300178"/>
              <a:gd name="connsiteX2" fmla="*/ 1565373 w 1565373"/>
              <a:gd name="connsiteY2" fmla="*/ 300178 h 300178"/>
              <a:gd name="connsiteX3" fmla="*/ 0 w 1565373"/>
              <a:gd name="connsiteY3" fmla="*/ 300178 h 300178"/>
              <a:gd name="connsiteX4" fmla="*/ 0 w 1565373"/>
              <a:gd name="connsiteY4" fmla="*/ 0 h 30017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65373" h="300178">
                <a:moveTo>
                  <a:pt x="0" y="0"/>
                </a:moveTo>
                <a:lnTo>
                  <a:pt x="1565373" y="0"/>
                </a:lnTo>
                <a:lnTo>
                  <a:pt x="1565373" y="300178"/>
                </a:lnTo>
                <a:lnTo>
                  <a:pt x="0" y="300178"/>
                </a:lnTo>
                <a:lnTo>
                  <a:pt x="0" y="0"/>
                </a:lnTo>
                <a:close/>
              </a:path>
            </a:pathLst>
          </a:custGeom>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25400" tIns="6350" rIns="25400" bIns="6350" numCol="1" spcCol="1270" anchor="ctr" anchorCtr="0">
            <a:noAutofit/>
          </a:bodyPr>
          <a:lstStyle/>
          <a:p>
            <a:pPr marL="0" lvl="0" indent="0" algn="r" defTabSz="444500">
              <a:lnSpc>
                <a:spcPct val="90000"/>
              </a:lnSpc>
              <a:spcBef>
                <a:spcPct val="0"/>
              </a:spcBef>
              <a:spcAft>
                <a:spcPct val="35000"/>
              </a:spcAft>
              <a:buNone/>
            </a:pPr>
            <a:r>
              <a:rPr kumimoji="1" lang="ja-JP" altLang="en-US" sz="1000" b="1" kern="1200" dirty="0"/>
              <a:t>防災会・新旧自治会役員</a:t>
            </a:r>
          </a:p>
        </p:txBody>
      </p:sp>
      <p:sp>
        <p:nvSpPr>
          <p:cNvPr id="16" name="フリーフォーム: 図形 15">
            <a:extLst>
              <a:ext uri="{FF2B5EF4-FFF2-40B4-BE49-F238E27FC236}">
                <a16:creationId xmlns:a16="http://schemas.microsoft.com/office/drawing/2014/main" id="{8D4A24E5-2B97-54A7-5F99-269F5EE724CF}"/>
              </a:ext>
            </a:extLst>
          </p:cNvPr>
          <p:cNvSpPr/>
          <p:nvPr/>
        </p:nvSpPr>
        <p:spPr>
          <a:xfrm>
            <a:off x="2647198" y="2251247"/>
            <a:ext cx="1739303" cy="900534"/>
          </a:xfrm>
          <a:custGeom>
            <a:avLst/>
            <a:gdLst>
              <a:gd name="connsiteX0" fmla="*/ 0 w 1739303"/>
              <a:gd name="connsiteY0" fmla="*/ 0 h 900534"/>
              <a:gd name="connsiteX1" fmla="*/ 1739303 w 1739303"/>
              <a:gd name="connsiteY1" fmla="*/ 0 h 900534"/>
              <a:gd name="connsiteX2" fmla="*/ 1739303 w 1739303"/>
              <a:gd name="connsiteY2" fmla="*/ 900534 h 900534"/>
              <a:gd name="connsiteX3" fmla="*/ 0 w 1739303"/>
              <a:gd name="connsiteY3" fmla="*/ 900534 h 900534"/>
              <a:gd name="connsiteX4" fmla="*/ 0 w 1739303"/>
              <a:gd name="connsiteY4" fmla="*/ 0 h 90053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739303" h="900534">
                <a:moveTo>
                  <a:pt x="0" y="0"/>
                </a:moveTo>
                <a:lnTo>
                  <a:pt x="1739303" y="0"/>
                </a:lnTo>
                <a:lnTo>
                  <a:pt x="1739303" y="900534"/>
                </a:lnTo>
                <a:lnTo>
                  <a:pt x="0" y="900534"/>
                </a:lnTo>
                <a:lnTo>
                  <a:pt x="0" y="0"/>
                </a:lnTo>
                <a:close/>
              </a:path>
            </a:pathLst>
          </a:cu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10160" tIns="10160" rIns="10160" bIns="127075" numCol="1" spcCol="1270" anchor="ctr" anchorCtr="0">
            <a:noAutofit/>
          </a:bodyPr>
          <a:lstStyle/>
          <a:p>
            <a:pPr marL="0" lvl="0" indent="0" algn="ctr" defTabSz="711200">
              <a:lnSpc>
                <a:spcPct val="90000"/>
              </a:lnSpc>
              <a:spcBef>
                <a:spcPct val="0"/>
              </a:spcBef>
              <a:spcAft>
                <a:spcPct val="35000"/>
              </a:spcAft>
              <a:buNone/>
            </a:pPr>
            <a:r>
              <a:rPr kumimoji="1" lang="ja-JP" altLang="en-US" sz="1600" b="1" kern="1200" dirty="0">
                <a:solidFill>
                  <a:schemeClr val="tx1">
                    <a:lumMod val="75000"/>
                    <a:lumOff val="25000"/>
                  </a:schemeClr>
                </a:solidFill>
              </a:rPr>
              <a:t>防災会長</a:t>
            </a:r>
          </a:p>
        </p:txBody>
      </p:sp>
      <p:sp>
        <p:nvSpPr>
          <p:cNvPr id="17" name="フリーフォーム: 図形 16">
            <a:extLst>
              <a:ext uri="{FF2B5EF4-FFF2-40B4-BE49-F238E27FC236}">
                <a16:creationId xmlns:a16="http://schemas.microsoft.com/office/drawing/2014/main" id="{0F596224-72A3-EED9-C6D5-F40B794DCDDF}"/>
              </a:ext>
            </a:extLst>
          </p:cNvPr>
          <p:cNvSpPr/>
          <p:nvPr/>
        </p:nvSpPr>
        <p:spPr>
          <a:xfrm>
            <a:off x="2995059" y="3025993"/>
            <a:ext cx="1565373" cy="300178"/>
          </a:xfrm>
          <a:custGeom>
            <a:avLst/>
            <a:gdLst>
              <a:gd name="connsiteX0" fmla="*/ 0 w 1565373"/>
              <a:gd name="connsiteY0" fmla="*/ 0 h 300178"/>
              <a:gd name="connsiteX1" fmla="*/ 1565373 w 1565373"/>
              <a:gd name="connsiteY1" fmla="*/ 0 h 300178"/>
              <a:gd name="connsiteX2" fmla="*/ 1565373 w 1565373"/>
              <a:gd name="connsiteY2" fmla="*/ 300178 h 300178"/>
              <a:gd name="connsiteX3" fmla="*/ 0 w 1565373"/>
              <a:gd name="connsiteY3" fmla="*/ 300178 h 300178"/>
              <a:gd name="connsiteX4" fmla="*/ 0 w 1565373"/>
              <a:gd name="connsiteY4" fmla="*/ 0 h 30017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65373" h="300178">
                <a:moveTo>
                  <a:pt x="0" y="0"/>
                </a:moveTo>
                <a:lnTo>
                  <a:pt x="1565373" y="0"/>
                </a:lnTo>
                <a:lnTo>
                  <a:pt x="1565373" y="300178"/>
                </a:lnTo>
                <a:lnTo>
                  <a:pt x="0" y="300178"/>
                </a:lnTo>
                <a:lnTo>
                  <a:pt x="0" y="0"/>
                </a:lnTo>
                <a:close/>
              </a:path>
            </a:pathLst>
          </a:custGeom>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30480" tIns="7620" rIns="30480" bIns="7620" numCol="1" spcCol="1270" anchor="ctr" anchorCtr="0">
            <a:noAutofit/>
          </a:bodyPr>
          <a:lstStyle/>
          <a:p>
            <a:pPr marL="0" lvl="0" indent="0" algn="ctr" defTabSz="533400">
              <a:lnSpc>
                <a:spcPct val="90000"/>
              </a:lnSpc>
              <a:spcBef>
                <a:spcPct val="0"/>
              </a:spcBef>
              <a:spcAft>
                <a:spcPct val="35000"/>
              </a:spcAft>
              <a:buNone/>
            </a:pPr>
            <a:r>
              <a:rPr kumimoji="1" lang="ja-JP" altLang="en-US" sz="1200" b="1" kern="1200" dirty="0"/>
              <a:t>現場指揮</a:t>
            </a:r>
          </a:p>
        </p:txBody>
      </p:sp>
      <p:sp>
        <p:nvSpPr>
          <p:cNvPr id="21" name="フリーフォーム: 図形 20">
            <a:extLst>
              <a:ext uri="{FF2B5EF4-FFF2-40B4-BE49-F238E27FC236}">
                <a16:creationId xmlns:a16="http://schemas.microsoft.com/office/drawing/2014/main" id="{D8505D30-F89A-ADB7-D038-0D22239ACE19}"/>
              </a:ext>
            </a:extLst>
          </p:cNvPr>
          <p:cNvSpPr/>
          <p:nvPr/>
        </p:nvSpPr>
        <p:spPr>
          <a:xfrm>
            <a:off x="5177230" y="2251420"/>
            <a:ext cx="1749774" cy="819315"/>
          </a:xfrm>
          <a:custGeom>
            <a:avLst/>
            <a:gdLst>
              <a:gd name="connsiteX0" fmla="*/ 0 w 1749774"/>
              <a:gd name="connsiteY0" fmla="*/ 0 h 819315"/>
              <a:gd name="connsiteX1" fmla="*/ 1749774 w 1749774"/>
              <a:gd name="connsiteY1" fmla="*/ 0 h 819315"/>
              <a:gd name="connsiteX2" fmla="*/ 1749774 w 1749774"/>
              <a:gd name="connsiteY2" fmla="*/ 819315 h 819315"/>
              <a:gd name="connsiteX3" fmla="*/ 0 w 1749774"/>
              <a:gd name="connsiteY3" fmla="*/ 819315 h 819315"/>
              <a:gd name="connsiteX4" fmla="*/ 0 w 1749774"/>
              <a:gd name="connsiteY4" fmla="*/ 0 h 81931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749774" h="819315">
                <a:moveTo>
                  <a:pt x="0" y="0"/>
                </a:moveTo>
                <a:lnTo>
                  <a:pt x="1749774" y="0"/>
                </a:lnTo>
                <a:lnTo>
                  <a:pt x="1749774" y="819315"/>
                </a:lnTo>
                <a:lnTo>
                  <a:pt x="0" y="819315"/>
                </a:lnTo>
                <a:lnTo>
                  <a:pt x="0" y="0"/>
                </a:lnTo>
                <a:close/>
              </a:path>
            </a:pathLst>
          </a:cu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10160" tIns="10160" rIns="10160" bIns="127075" numCol="1" spcCol="1270" anchor="ctr" anchorCtr="0">
            <a:noAutofit/>
          </a:bodyPr>
          <a:lstStyle/>
          <a:p>
            <a:pPr marL="0" lvl="0" indent="0" algn="ctr" defTabSz="711200">
              <a:lnSpc>
                <a:spcPct val="90000"/>
              </a:lnSpc>
              <a:spcBef>
                <a:spcPct val="0"/>
              </a:spcBef>
              <a:spcAft>
                <a:spcPct val="35000"/>
              </a:spcAft>
              <a:buNone/>
            </a:pPr>
            <a:r>
              <a:rPr kumimoji="1" lang="ja-JP" altLang="en-US" sz="1600" b="1" kern="1200" dirty="0">
                <a:solidFill>
                  <a:schemeClr val="tx1">
                    <a:lumMod val="75000"/>
                    <a:lumOff val="25000"/>
                  </a:schemeClr>
                </a:solidFill>
              </a:rPr>
              <a:t>防災情報担当</a:t>
            </a:r>
          </a:p>
        </p:txBody>
      </p:sp>
      <p:sp>
        <p:nvSpPr>
          <p:cNvPr id="22" name="フリーフォーム: 図形 21">
            <a:extLst>
              <a:ext uri="{FF2B5EF4-FFF2-40B4-BE49-F238E27FC236}">
                <a16:creationId xmlns:a16="http://schemas.microsoft.com/office/drawing/2014/main" id="{5475E271-F026-948A-ED39-8AE940D13A05}"/>
              </a:ext>
            </a:extLst>
          </p:cNvPr>
          <p:cNvSpPr/>
          <p:nvPr/>
        </p:nvSpPr>
        <p:spPr>
          <a:xfrm>
            <a:off x="5719270" y="2951984"/>
            <a:ext cx="1565373" cy="300178"/>
          </a:xfrm>
          <a:custGeom>
            <a:avLst/>
            <a:gdLst>
              <a:gd name="connsiteX0" fmla="*/ 0 w 1565373"/>
              <a:gd name="connsiteY0" fmla="*/ 0 h 300178"/>
              <a:gd name="connsiteX1" fmla="*/ 1565373 w 1565373"/>
              <a:gd name="connsiteY1" fmla="*/ 0 h 300178"/>
              <a:gd name="connsiteX2" fmla="*/ 1565373 w 1565373"/>
              <a:gd name="connsiteY2" fmla="*/ 300178 h 300178"/>
              <a:gd name="connsiteX3" fmla="*/ 0 w 1565373"/>
              <a:gd name="connsiteY3" fmla="*/ 300178 h 300178"/>
              <a:gd name="connsiteX4" fmla="*/ 0 w 1565373"/>
              <a:gd name="connsiteY4" fmla="*/ 0 h 30017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65373" h="300178">
                <a:moveTo>
                  <a:pt x="0" y="0"/>
                </a:moveTo>
                <a:lnTo>
                  <a:pt x="1565373" y="0"/>
                </a:lnTo>
                <a:lnTo>
                  <a:pt x="1565373" y="300178"/>
                </a:lnTo>
                <a:lnTo>
                  <a:pt x="0" y="300178"/>
                </a:lnTo>
                <a:lnTo>
                  <a:pt x="0" y="0"/>
                </a:lnTo>
                <a:close/>
              </a:path>
            </a:pathLst>
          </a:custGeom>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30480" tIns="7620" rIns="30480" bIns="7620" numCol="1" spcCol="1270" anchor="ctr" anchorCtr="0">
            <a:noAutofit/>
          </a:bodyPr>
          <a:lstStyle/>
          <a:p>
            <a:pPr marL="0" lvl="0" indent="0" algn="ctr" defTabSz="533400">
              <a:lnSpc>
                <a:spcPct val="90000"/>
              </a:lnSpc>
              <a:spcBef>
                <a:spcPct val="0"/>
              </a:spcBef>
              <a:spcAft>
                <a:spcPct val="35000"/>
              </a:spcAft>
              <a:buNone/>
            </a:pPr>
            <a:r>
              <a:rPr kumimoji="1" lang="ja-JP" altLang="en-US" sz="1200" b="1" kern="1200" dirty="0"/>
              <a:t>安否・異変情報集約</a:t>
            </a:r>
          </a:p>
        </p:txBody>
      </p:sp>
      <p:sp>
        <p:nvSpPr>
          <p:cNvPr id="2" name="タイトル 1">
            <a:extLst>
              <a:ext uri="{FF2B5EF4-FFF2-40B4-BE49-F238E27FC236}">
                <a16:creationId xmlns:a16="http://schemas.microsoft.com/office/drawing/2014/main" id="{4763AE89-CEE4-4E84-9010-6F0DFE11F1C8}"/>
              </a:ext>
            </a:extLst>
          </p:cNvPr>
          <p:cNvSpPr>
            <a:spLocks noGrp="1"/>
          </p:cNvSpPr>
          <p:nvPr>
            <p:ph type="title"/>
          </p:nvPr>
        </p:nvSpPr>
        <p:spPr>
          <a:xfrm>
            <a:off x="398582" y="218141"/>
            <a:ext cx="9283287" cy="1320800"/>
          </a:xfrm>
        </p:spPr>
        <p:txBody>
          <a:bodyPr/>
          <a:lstStyle/>
          <a:p>
            <a:r>
              <a:rPr kumimoji="1" lang="ja-JP" altLang="en-US" sz="2800" b="1" dirty="0">
                <a:solidFill>
                  <a:srgbClr val="002060"/>
                </a:solidFill>
              </a:rPr>
              <a:t>　　　　　　発災時対策本部組織図</a:t>
            </a:r>
            <a:endParaRPr kumimoji="1" lang="ja-JP" altLang="en-US" sz="2000" b="1" dirty="0">
              <a:solidFill>
                <a:srgbClr val="002060"/>
              </a:solidFill>
            </a:endParaRPr>
          </a:p>
        </p:txBody>
      </p:sp>
      <p:cxnSp>
        <p:nvCxnSpPr>
          <p:cNvPr id="31" name="直線コネクタ 30">
            <a:extLst>
              <a:ext uri="{FF2B5EF4-FFF2-40B4-BE49-F238E27FC236}">
                <a16:creationId xmlns:a16="http://schemas.microsoft.com/office/drawing/2014/main" id="{129B382A-D221-42AE-8BEC-D76C0732170B}"/>
              </a:ext>
            </a:extLst>
          </p:cNvPr>
          <p:cNvCxnSpPr/>
          <p:nvPr/>
        </p:nvCxnSpPr>
        <p:spPr>
          <a:xfrm>
            <a:off x="9579963" y="4125940"/>
            <a:ext cx="0" cy="279895"/>
          </a:xfrm>
          <a:prstGeom prst="line">
            <a:avLst/>
          </a:prstGeom>
        </p:spPr>
        <p:style>
          <a:lnRef idx="1">
            <a:schemeClr val="accent1"/>
          </a:lnRef>
          <a:fillRef idx="0">
            <a:schemeClr val="accent1"/>
          </a:fillRef>
          <a:effectRef idx="0">
            <a:schemeClr val="accent1"/>
          </a:effectRef>
          <a:fontRef idx="minor">
            <a:schemeClr val="tx1"/>
          </a:fontRef>
        </p:style>
      </p:cxnSp>
      <p:sp>
        <p:nvSpPr>
          <p:cNvPr id="26" name="正方形/長方形 25">
            <a:extLst>
              <a:ext uri="{FF2B5EF4-FFF2-40B4-BE49-F238E27FC236}">
                <a16:creationId xmlns:a16="http://schemas.microsoft.com/office/drawing/2014/main" id="{9EA1ABB1-384B-4CC2-B120-BC846111AC93}"/>
              </a:ext>
            </a:extLst>
          </p:cNvPr>
          <p:cNvSpPr/>
          <p:nvPr/>
        </p:nvSpPr>
        <p:spPr>
          <a:xfrm>
            <a:off x="8608319" y="3735524"/>
            <a:ext cx="2182206" cy="833626"/>
          </a:xfrm>
          <a:prstGeom prst="rect">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a:lstStyle/>
          <a:p>
            <a:endParaRPr lang="ja-JP" altLang="en-US"/>
          </a:p>
        </p:txBody>
      </p:sp>
      <p:sp>
        <p:nvSpPr>
          <p:cNvPr id="27" name="テキスト ボックス 26">
            <a:extLst>
              <a:ext uri="{FF2B5EF4-FFF2-40B4-BE49-F238E27FC236}">
                <a16:creationId xmlns:a16="http://schemas.microsoft.com/office/drawing/2014/main" id="{3F0CDA2A-DC99-4F19-8C13-579247C876C7}"/>
              </a:ext>
            </a:extLst>
          </p:cNvPr>
          <p:cNvSpPr txBox="1"/>
          <p:nvPr/>
        </p:nvSpPr>
        <p:spPr>
          <a:xfrm>
            <a:off x="8608319" y="3735524"/>
            <a:ext cx="2182206" cy="833626"/>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20320" tIns="20320" rIns="20320" bIns="153887" numCol="1" spcCol="1270" anchor="ctr" anchorCtr="0">
            <a:noAutofit/>
          </a:bodyPr>
          <a:lstStyle/>
          <a:p>
            <a:pPr marL="0" lvl="0" indent="0" algn="ctr" defTabSz="1422400">
              <a:lnSpc>
                <a:spcPct val="90000"/>
              </a:lnSpc>
              <a:spcBef>
                <a:spcPct val="0"/>
              </a:spcBef>
              <a:spcAft>
                <a:spcPct val="35000"/>
              </a:spcAft>
              <a:buNone/>
            </a:pPr>
            <a:r>
              <a:rPr kumimoji="1" lang="ja-JP" altLang="en-US" sz="1600" b="1" kern="1200" dirty="0">
                <a:solidFill>
                  <a:schemeClr val="tx1">
                    <a:lumMod val="85000"/>
                    <a:lumOff val="15000"/>
                  </a:schemeClr>
                </a:solidFill>
              </a:rPr>
              <a:t>要支援者サポート　　　　（防災副会長指揮</a:t>
            </a:r>
            <a:r>
              <a:rPr kumimoji="1" lang="ja-JP" altLang="en-US" sz="1600" kern="1200" dirty="0">
                <a:solidFill>
                  <a:schemeClr val="tx1">
                    <a:lumMod val="85000"/>
                    <a:lumOff val="15000"/>
                  </a:schemeClr>
                </a:solidFill>
              </a:rPr>
              <a:t>）</a:t>
            </a:r>
          </a:p>
        </p:txBody>
      </p:sp>
      <p:sp>
        <p:nvSpPr>
          <p:cNvPr id="24" name="正方形/長方形 23">
            <a:extLst>
              <a:ext uri="{FF2B5EF4-FFF2-40B4-BE49-F238E27FC236}">
                <a16:creationId xmlns:a16="http://schemas.microsoft.com/office/drawing/2014/main" id="{6486E9E0-10A9-43D5-A333-D5BD86A60CFC}"/>
              </a:ext>
            </a:extLst>
          </p:cNvPr>
          <p:cNvSpPr/>
          <p:nvPr/>
        </p:nvSpPr>
        <p:spPr>
          <a:xfrm>
            <a:off x="9530733" y="4484731"/>
            <a:ext cx="1807454" cy="279895"/>
          </a:xfrm>
          <a:prstGeom prst="rect">
            <a:avLst/>
          </a:prstGeom>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a:lstStyle/>
          <a:p>
            <a:r>
              <a:rPr lang="ja-JP" altLang="en-US" sz="1100" b="1" dirty="0"/>
              <a:t>防災会・ふれあいネット</a:t>
            </a:r>
          </a:p>
        </p:txBody>
      </p:sp>
      <p:sp>
        <p:nvSpPr>
          <p:cNvPr id="47" name="吹き出し: 上矢印 46">
            <a:extLst>
              <a:ext uri="{FF2B5EF4-FFF2-40B4-BE49-F238E27FC236}">
                <a16:creationId xmlns:a16="http://schemas.microsoft.com/office/drawing/2014/main" id="{60998EC5-C758-4ADB-897F-648478A2945C}"/>
              </a:ext>
            </a:extLst>
          </p:cNvPr>
          <p:cNvSpPr/>
          <p:nvPr/>
        </p:nvSpPr>
        <p:spPr>
          <a:xfrm>
            <a:off x="1489498" y="5071532"/>
            <a:ext cx="1811101" cy="880533"/>
          </a:xfrm>
          <a:prstGeom prst="upArrowCallout">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b="1" dirty="0">
                <a:solidFill>
                  <a:schemeClr val="tx1">
                    <a:lumMod val="75000"/>
                    <a:lumOff val="25000"/>
                  </a:schemeClr>
                </a:solidFill>
              </a:rPr>
              <a:t>３・６・７・９・１１班長＋サポート</a:t>
            </a:r>
          </a:p>
        </p:txBody>
      </p:sp>
      <p:sp>
        <p:nvSpPr>
          <p:cNvPr id="48" name="吹き出し: 上矢印 47">
            <a:extLst>
              <a:ext uri="{FF2B5EF4-FFF2-40B4-BE49-F238E27FC236}">
                <a16:creationId xmlns:a16="http://schemas.microsoft.com/office/drawing/2014/main" id="{B3E18EF0-126B-4C91-9595-EDA37685212F}"/>
              </a:ext>
            </a:extLst>
          </p:cNvPr>
          <p:cNvSpPr/>
          <p:nvPr/>
        </p:nvSpPr>
        <p:spPr>
          <a:xfrm>
            <a:off x="3818963" y="5098424"/>
            <a:ext cx="1667436" cy="880533"/>
          </a:xfrm>
          <a:prstGeom prst="upArrowCallout">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200" b="1" dirty="0">
                <a:solidFill>
                  <a:schemeClr val="tx1">
                    <a:lumMod val="75000"/>
                    <a:lumOff val="25000"/>
                  </a:schemeClr>
                </a:solidFill>
              </a:rPr>
              <a:t>1</a:t>
            </a:r>
            <a:r>
              <a:rPr kumimoji="1" lang="ja-JP" altLang="en-US" sz="1200" b="1" dirty="0">
                <a:solidFill>
                  <a:schemeClr val="tx1">
                    <a:lumMod val="75000"/>
                    <a:lumOff val="25000"/>
                  </a:schemeClr>
                </a:solidFill>
              </a:rPr>
              <a:t>・</a:t>
            </a:r>
            <a:r>
              <a:rPr kumimoji="1" lang="en-US" altLang="ja-JP" sz="1200" b="1" dirty="0">
                <a:solidFill>
                  <a:schemeClr val="tx1">
                    <a:lumMod val="75000"/>
                    <a:lumOff val="25000"/>
                  </a:schemeClr>
                </a:solidFill>
              </a:rPr>
              <a:t>10</a:t>
            </a:r>
            <a:r>
              <a:rPr kumimoji="1" lang="ja-JP" altLang="en-US" sz="1200" b="1" dirty="0">
                <a:solidFill>
                  <a:schemeClr val="tx1">
                    <a:lumMod val="75000"/>
                    <a:lumOff val="25000"/>
                  </a:schemeClr>
                </a:solidFill>
              </a:rPr>
              <a:t>・</a:t>
            </a:r>
            <a:r>
              <a:rPr kumimoji="1" lang="en-US" altLang="ja-JP" sz="1200" b="1" dirty="0">
                <a:solidFill>
                  <a:schemeClr val="tx1">
                    <a:lumMod val="75000"/>
                    <a:lumOff val="25000"/>
                  </a:schemeClr>
                </a:solidFill>
              </a:rPr>
              <a:t>13</a:t>
            </a:r>
            <a:r>
              <a:rPr kumimoji="1" lang="ja-JP" altLang="en-US" sz="1200" b="1" dirty="0">
                <a:solidFill>
                  <a:schemeClr val="tx1">
                    <a:lumMod val="75000"/>
                    <a:lumOff val="25000"/>
                  </a:schemeClr>
                </a:solidFill>
              </a:rPr>
              <a:t>班長</a:t>
            </a:r>
            <a:endParaRPr kumimoji="1" lang="en-US" altLang="ja-JP" sz="1200" b="1" dirty="0">
              <a:solidFill>
                <a:schemeClr val="tx1">
                  <a:lumMod val="75000"/>
                  <a:lumOff val="25000"/>
                </a:schemeClr>
              </a:solidFill>
            </a:endParaRPr>
          </a:p>
          <a:p>
            <a:pPr algn="ctr"/>
            <a:r>
              <a:rPr kumimoji="1" lang="ja-JP" altLang="en-US" sz="1200" b="1" dirty="0">
                <a:solidFill>
                  <a:schemeClr val="tx1">
                    <a:lumMod val="75000"/>
                    <a:lumOff val="25000"/>
                  </a:schemeClr>
                </a:solidFill>
              </a:rPr>
              <a:t>＋サポート</a:t>
            </a:r>
          </a:p>
        </p:txBody>
      </p:sp>
      <p:sp>
        <p:nvSpPr>
          <p:cNvPr id="49" name="吹き出し: 上矢印 48">
            <a:extLst>
              <a:ext uri="{FF2B5EF4-FFF2-40B4-BE49-F238E27FC236}">
                <a16:creationId xmlns:a16="http://schemas.microsoft.com/office/drawing/2014/main" id="{C91A41E3-6135-41D5-B8F5-BDAAF0F31A93}"/>
              </a:ext>
            </a:extLst>
          </p:cNvPr>
          <p:cNvSpPr/>
          <p:nvPr/>
        </p:nvSpPr>
        <p:spPr>
          <a:xfrm>
            <a:off x="6297705" y="5071534"/>
            <a:ext cx="1667436" cy="880533"/>
          </a:xfrm>
          <a:prstGeom prst="upArrowCallout">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b="1" dirty="0">
                <a:solidFill>
                  <a:schemeClr val="tx1">
                    <a:lumMod val="75000"/>
                    <a:lumOff val="25000"/>
                  </a:schemeClr>
                </a:solidFill>
              </a:rPr>
              <a:t>４・５・８</a:t>
            </a:r>
            <a:endParaRPr kumimoji="1" lang="en-US" altLang="ja-JP" sz="1200" b="1" dirty="0">
              <a:solidFill>
                <a:schemeClr val="tx1">
                  <a:lumMod val="75000"/>
                  <a:lumOff val="25000"/>
                </a:schemeClr>
              </a:solidFill>
            </a:endParaRPr>
          </a:p>
          <a:p>
            <a:pPr algn="ctr"/>
            <a:r>
              <a:rPr kumimoji="1" lang="ja-JP" altLang="en-US" sz="1200" b="1" dirty="0">
                <a:solidFill>
                  <a:schemeClr val="tx1">
                    <a:lumMod val="75000"/>
                    <a:lumOff val="25000"/>
                  </a:schemeClr>
                </a:solidFill>
              </a:rPr>
              <a:t>１２班長＋サポート</a:t>
            </a:r>
          </a:p>
        </p:txBody>
      </p:sp>
      <p:sp>
        <p:nvSpPr>
          <p:cNvPr id="50" name="吹き出し: 上矢印 49">
            <a:extLst>
              <a:ext uri="{FF2B5EF4-FFF2-40B4-BE49-F238E27FC236}">
                <a16:creationId xmlns:a16="http://schemas.microsoft.com/office/drawing/2014/main" id="{6DC2E534-4E3D-4585-AF85-A0A6AC92D8AA}"/>
              </a:ext>
            </a:extLst>
          </p:cNvPr>
          <p:cNvSpPr/>
          <p:nvPr/>
        </p:nvSpPr>
        <p:spPr>
          <a:xfrm>
            <a:off x="8776447" y="5071533"/>
            <a:ext cx="1667436" cy="880533"/>
          </a:xfrm>
          <a:prstGeom prst="upArrowCallout">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b="1" dirty="0">
                <a:solidFill>
                  <a:schemeClr val="tx1">
                    <a:lumMod val="75000"/>
                    <a:lumOff val="25000"/>
                  </a:schemeClr>
                </a:solidFill>
              </a:rPr>
              <a:t>役員・班長等</a:t>
            </a:r>
          </a:p>
        </p:txBody>
      </p:sp>
      <p:cxnSp>
        <p:nvCxnSpPr>
          <p:cNvPr id="52" name="直線矢印コネクタ 51">
            <a:extLst>
              <a:ext uri="{FF2B5EF4-FFF2-40B4-BE49-F238E27FC236}">
                <a16:creationId xmlns:a16="http://schemas.microsoft.com/office/drawing/2014/main" id="{FEAC484B-4295-40B3-B6E0-1595F070248A}"/>
              </a:ext>
            </a:extLst>
          </p:cNvPr>
          <p:cNvCxnSpPr/>
          <p:nvPr/>
        </p:nvCxnSpPr>
        <p:spPr>
          <a:xfrm>
            <a:off x="4141694" y="1873893"/>
            <a:ext cx="0" cy="291084"/>
          </a:xfrm>
          <a:prstGeom prst="straightConnector1">
            <a:avLst/>
          </a:prstGeom>
          <a:ln>
            <a:headEnd type="triangle"/>
            <a:tailEnd type="triangle"/>
          </a:ln>
        </p:spPr>
        <p:style>
          <a:lnRef idx="1">
            <a:schemeClr val="accent1"/>
          </a:lnRef>
          <a:fillRef idx="0">
            <a:schemeClr val="accent1"/>
          </a:fillRef>
          <a:effectRef idx="0">
            <a:schemeClr val="accent1"/>
          </a:effectRef>
          <a:fontRef idx="minor">
            <a:schemeClr val="tx1"/>
          </a:fontRef>
        </p:style>
      </p:cxnSp>
      <p:sp>
        <p:nvSpPr>
          <p:cNvPr id="53" name="テキスト ボックス 52">
            <a:extLst>
              <a:ext uri="{FF2B5EF4-FFF2-40B4-BE49-F238E27FC236}">
                <a16:creationId xmlns:a16="http://schemas.microsoft.com/office/drawing/2014/main" id="{DE2D435D-9AEF-41AD-B843-3CC45A99E7F6}"/>
              </a:ext>
            </a:extLst>
          </p:cNvPr>
          <p:cNvSpPr txBox="1"/>
          <p:nvPr/>
        </p:nvSpPr>
        <p:spPr>
          <a:xfrm>
            <a:off x="2909047" y="6272351"/>
            <a:ext cx="5724644" cy="338554"/>
          </a:xfrm>
          <a:prstGeom prst="rect">
            <a:avLst/>
          </a:prstGeom>
          <a:noFill/>
        </p:spPr>
        <p:txBody>
          <a:bodyPr wrap="none" rtlCol="0">
            <a:spAutoFit/>
          </a:bodyPr>
          <a:lstStyle/>
          <a:p>
            <a:r>
              <a:rPr kumimoji="1" lang="ja-JP" altLang="en-US" sz="1600" b="1" dirty="0">
                <a:solidFill>
                  <a:srgbClr val="002060"/>
                </a:solidFill>
                <a:latin typeface="+mj-ea"/>
                <a:ea typeface="+mj-ea"/>
              </a:rPr>
              <a:t>災害の規模・人員状況に応じてその場で役割含め改編します</a:t>
            </a:r>
          </a:p>
        </p:txBody>
      </p:sp>
      <p:cxnSp>
        <p:nvCxnSpPr>
          <p:cNvPr id="25" name="直線コネクタ 24">
            <a:extLst>
              <a:ext uri="{FF2B5EF4-FFF2-40B4-BE49-F238E27FC236}">
                <a16:creationId xmlns:a16="http://schemas.microsoft.com/office/drawing/2014/main" id="{13035422-D8B7-25A5-7ED1-E970836E9824}"/>
              </a:ext>
            </a:extLst>
          </p:cNvPr>
          <p:cNvCxnSpPr>
            <a:cxnSpLocks/>
          </p:cNvCxnSpPr>
          <p:nvPr/>
        </p:nvCxnSpPr>
        <p:spPr>
          <a:xfrm>
            <a:off x="7017074" y="3534086"/>
            <a:ext cx="2092420" cy="0"/>
          </a:xfrm>
          <a:prstGeom prst="line">
            <a:avLst/>
          </a:prstGeom>
          <a:ln w="19050"/>
        </p:spPr>
        <p:style>
          <a:lnRef idx="1">
            <a:schemeClr val="accent1"/>
          </a:lnRef>
          <a:fillRef idx="0">
            <a:schemeClr val="accent1"/>
          </a:fillRef>
          <a:effectRef idx="0">
            <a:schemeClr val="accent1"/>
          </a:effectRef>
          <a:fontRef idx="minor">
            <a:schemeClr val="tx1"/>
          </a:fontRef>
        </p:style>
      </p:cxnSp>
      <p:cxnSp>
        <p:nvCxnSpPr>
          <p:cNvPr id="33" name="直線コネクタ 32">
            <a:extLst>
              <a:ext uri="{FF2B5EF4-FFF2-40B4-BE49-F238E27FC236}">
                <a16:creationId xmlns:a16="http://schemas.microsoft.com/office/drawing/2014/main" id="{B0427D68-7092-45C5-539B-4CB576A47942}"/>
              </a:ext>
            </a:extLst>
          </p:cNvPr>
          <p:cNvCxnSpPr>
            <a:cxnSpLocks/>
          </p:cNvCxnSpPr>
          <p:nvPr/>
        </p:nvCxnSpPr>
        <p:spPr>
          <a:xfrm>
            <a:off x="9109494" y="3533459"/>
            <a:ext cx="0" cy="212960"/>
          </a:xfrm>
          <a:prstGeom prst="line">
            <a:avLst/>
          </a:prstGeom>
          <a:ln w="19050"/>
        </p:spPr>
        <p:style>
          <a:lnRef idx="1">
            <a:schemeClr val="accent1"/>
          </a:lnRef>
          <a:fillRef idx="0">
            <a:schemeClr val="accent1"/>
          </a:fillRef>
          <a:effectRef idx="0">
            <a:schemeClr val="accent1"/>
          </a:effectRef>
          <a:fontRef idx="minor">
            <a:schemeClr val="tx1"/>
          </a:fontRef>
        </p:style>
      </p:cxnSp>
      <p:cxnSp>
        <p:nvCxnSpPr>
          <p:cNvPr id="37" name="直線コネクタ 36">
            <a:extLst>
              <a:ext uri="{FF2B5EF4-FFF2-40B4-BE49-F238E27FC236}">
                <a16:creationId xmlns:a16="http://schemas.microsoft.com/office/drawing/2014/main" id="{306F4DAA-7A86-009D-4548-BD03A5C5DC16}"/>
              </a:ext>
            </a:extLst>
          </p:cNvPr>
          <p:cNvCxnSpPr/>
          <p:nvPr/>
        </p:nvCxnSpPr>
        <p:spPr>
          <a:xfrm>
            <a:off x="4386501" y="2587083"/>
            <a:ext cx="790729" cy="0"/>
          </a:xfrm>
          <a:prstGeom prst="line">
            <a:avLst/>
          </a:prstGeom>
          <a:ln w="19050"/>
        </p:spPr>
        <p:style>
          <a:lnRef idx="1">
            <a:schemeClr val="accent2"/>
          </a:lnRef>
          <a:fillRef idx="0">
            <a:schemeClr val="accent2"/>
          </a:fillRef>
          <a:effectRef idx="0">
            <a:schemeClr val="accent2"/>
          </a:effectRef>
          <a:fontRef idx="minor">
            <a:schemeClr val="tx1"/>
          </a:fontRef>
        </p:style>
      </p:cxnSp>
    </p:spTree>
    <p:extLst>
      <p:ext uri="{BB962C8B-B14F-4D97-AF65-F5344CB8AC3E}">
        <p14:creationId xmlns:p14="http://schemas.microsoft.com/office/powerpoint/2010/main" val="263546586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1DA1CD0-438D-FFD5-5CA6-C2842566B3A1}"/>
            </a:ext>
          </a:extLst>
        </p:cNvPr>
        <p:cNvGrpSpPr/>
        <p:nvPr/>
      </p:nvGrpSpPr>
      <p:grpSpPr>
        <a:xfrm>
          <a:off x="0" y="0"/>
          <a:ext cx="0" cy="0"/>
          <a:chOff x="0" y="0"/>
          <a:chExt cx="0" cy="0"/>
        </a:xfrm>
      </p:grpSpPr>
      <p:sp>
        <p:nvSpPr>
          <p:cNvPr id="4" name="テキスト ボックス 3">
            <a:hlinkClick r:id="rId2"/>
            <a:extLst>
              <a:ext uri="{FF2B5EF4-FFF2-40B4-BE49-F238E27FC236}">
                <a16:creationId xmlns:a16="http://schemas.microsoft.com/office/drawing/2014/main" id="{0FF90A58-E54C-340B-ADBD-F929735F065F}"/>
              </a:ext>
            </a:extLst>
          </p:cNvPr>
          <p:cNvSpPr txBox="1"/>
          <p:nvPr/>
        </p:nvSpPr>
        <p:spPr>
          <a:xfrm>
            <a:off x="637161" y="832804"/>
            <a:ext cx="8101397" cy="523220"/>
          </a:xfrm>
          <a:prstGeom prst="rect">
            <a:avLst/>
          </a:prstGeom>
          <a:noFill/>
        </p:spPr>
        <p:txBody>
          <a:bodyPr wrap="square" rtlCol="0">
            <a:spAutoFit/>
          </a:bodyPr>
          <a:lstStyle/>
          <a:p>
            <a:r>
              <a:rPr kumimoji="1" lang="ja-JP" altLang="en-US" sz="2800" b="1" dirty="0">
                <a:latin typeface="BIZ UDPゴシック" panose="020B0400000000000000" pitchFamily="50" charset="-128"/>
                <a:ea typeface="BIZ UDPゴシック" panose="020B0400000000000000" pitchFamily="50" charset="-128"/>
              </a:rPr>
              <a:t>　</a:t>
            </a:r>
            <a:r>
              <a:rPr kumimoji="1" lang="ja-JP" altLang="en-US" sz="2000" b="1" dirty="0">
                <a:latin typeface="BIZ UDPゴシック" panose="020B0400000000000000" pitchFamily="50" charset="-128"/>
                <a:ea typeface="BIZ UDPゴシック" panose="020B0400000000000000" pitchFamily="50" charset="-128"/>
              </a:rPr>
              <a:t>－我孫子市発避難情報（利根川取手近辺での氾濫前まで）－</a:t>
            </a:r>
          </a:p>
        </p:txBody>
      </p:sp>
      <p:sp>
        <p:nvSpPr>
          <p:cNvPr id="10" name="フリーフォーム: 図形 9">
            <a:extLst>
              <a:ext uri="{FF2B5EF4-FFF2-40B4-BE49-F238E27FC236}">
                <a16:creationId xmlns:a16="http://schemas.microsoft.com/office/drawing/2014/main" id="{ACC54EE6-92EB-8AE5-478D-8800CF44ED6B}"/>
              </a:ext>
            </a:extLst>
          </p:cNvPr>
          <p:cNvSpPr/>
          <p:nvPr/>
        </p:nvSpPr>
        <p:spPr>
          <a:xfrm>
            <a:off x="267418" y="1569240"/>
            <a:ext cx="3416059" cy="2436016"/>
          </a:xfrm>
          <a:custGeom>
            <a:avLst/>
            <a:gdLst>
              <a:gd name="connsiteX0" fmla="*/ 0 w 2343240"/>
              <a:gd name="connsiteY0" fmla="*/ 0 h 1405944"/>
              <a:gd name="connsiteX1" fmla="*/ 2343240 w 2343240"/>
              <a:gd name="connsiteY1" fmla="*/ 0 h 1405944"/>
              <a:gd name="connsiteX2" fmla="*/ 2343240 w 2343240"/>
              <a:gd name="connsiteY2" fmla="*/ 1405944 h 1405944"/>
              <a:gd name="connsiteX3" fmla="*/ 0 w 2343240"/>
              <a:gd name="connsiteY3" fmla="*/ 1405944 h 1405944"/>
              <a:gd name="connsiteX4" fmla="*/ 0 w 2343240"/>
              <a:gd name="connsiteY4" fmla="*/ 0 h 140594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43240" h="1405944">
                <a:moveTo>
                  <a:pt x="0" y="0"/>
                </a:moveTo>
                <a:lnTo>
                  <a:pt x="2343240" y="0"/>
                </a:lnTo>
                <a:lnTo>
                  <a:pt x="2343240" y="1405944"/>
                </a:lnTo>
                <a:lnTo>
                  <a:pt x="0" y="1405944"/>
                </a:lnTo>
                <a:lnTo>
                  <a:pt x="0" y="0"/>
                </a:lnTo>
                <a:close/>
              </a:path>
            </a:pathLst>
          </a:custGeom>
          <a:ln w="38100">
            <a:solidFill>
              <a:schemeClr val="accent2"/>
            </a:solid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113792" tIns="113792" rIns="113792" bIns="113792" numCol="1" spcCol="1270" anchor="ctr" anchorCtr="0">
            <a:noAutofit/>
          </a:bodyPr>
          <a:lstStyle/>
          <a:p>
            <a:pPr marL="0" lvl="0" indent="0" algn="ctr" defTabSz="711200">
              <a:lnSpc>
                <a:spcPct val="90000"/>
              </a:lnSpc>
              <a:spcBef>
                <a:spcPct val="0"/>
              </a:spcBef>
              <a:spcAft>
                <a:spcPct val="35000"/>
              </a:spcAft>
              <a:buNone/>
            </a:pPr>
            <a:r>
              <a:rPr kumimoji="1" lang="ja-JP" altLang="en-US" sz="2000" b="1" u="sng" kern="1200" dirty="0">
                <a:solidFill>
                  <a:srgbClr val="7030A0"/>
                </a:solidFill>
                <a:latin typeface="BIZ UDPゴシック" panose="020B0400000000000000" pitchFamily="50" charset="-128"/>
                <a:ea typeface="BIZ UDPゴシック" panose="020B0400000000000000" pitchFamily="50" charset="-128"/>
              </a:rPr>
              <a:t>高齢者等避難開始発令</a:t>
            </a:r>
            <a:endParaRPr kumimoji="1" lang="en-US" altLang="ja-JP" sz="2000" b="1" u="sng" kern="1200" dirty="0">
              <a:solidFill>
                <a:srgbClr val="7030A0"/>
              </a:solidFill>
              <a:latin typeface="BIZ UDPゴシック" panose="020B0400000000000000" pitchFamily="50" charset="-128"/>
              <a:ea typeface="BIZ UDPゴシック" panose="020B0400000000000000" pitchFamily="50" charset="-128"/>
            </a:endParaRPr>
          </a:p>
          <a:p>
            <a:pPr marL="0" lvl="0" indent="0" defTabSz="711200">
              <a:lnSpc>
                <a:spcPct val="90000"/>
              </a:lnSpc>
              <a:spcBef>
                <a:spcPct val="0"/>
              </a:spcBef>
              <a:spcAft>
                <a:spcPct val="35000"/>
              </a:spcAft>
              <a:buNone/>
            </a:pPr>
            <a:r>
              <a:rPr kumimoji="1" lang="ja-JP" altLang="en-US" b="1" kern="1200" dirty="0">
                <a:solidFill>
                  <a:schemeClr val="tx2"/>
                </a:solidFill>
                <a:latin typeface="BIZ UDPゴシック" panose="020B0400000000000000" pitchFamily="50" charset="-128"/>
                <a:ea typeface="BIZ UDPゴシック" panose="020B0400000000000000" pitchFamily="50" charset="-128"/>
              </a:rPr>
              <a:t>・松園災害対策本部設置</a:t>
            </a:r>
            <a:endParaRPr kumimoji="1" lang="en-US" altLang="ja-JP" b="1" kern="1200" dirty="0">
              <a:solidFill>
                <a:schemeClr val="tx2"/>
              </a:solidFill>
              <a:latin typeface="BIZ UDPゴシック" panose="020B0400000000000000" pitchFamily="50" charset="-128"/>
              <a:ea typeface="BIZ UDPゴシック" panose="020B0400000000000000" pitchFamily="50" charset="-128"/>
            </a:endParaRPr>
          </a:p>
          <a:p>
            <a:pPr marL="0" lvl="0" indent="0" defTabSz="711200">
              <a:lnSpc>
                <a:spcPct val="90000"/>
              </a:lnSpc>
              <a:spcBef>
                <a:spcPct val="0"/>
              </a:spcBef>
              <a:spcAft>
                <a:spcPct val="35000"/>
              </a:spcAft>
              <a:buNone/>
            </a:pPr>
            <a:r>
              <a:rPr kumimoji="1" lang="ja-JP" altLang="en-US" b="1" kern="1200" dirty="0">
                <a:solidFill>
                  <a:schemeClr val="tx2"/>
                </a:solidFill>
                <a:latin typeface="BIZ UDPゴシック" panose="020B0400000000000000" pitchFamily="50" charset="-128"/>
                <a:ea typeface="BIZ UDPゴシック" panose="020B0400000000000000" pitchFamily="50" charset="-128"/>
              </a:rPr>
              <a:t>（新宿北公園階段上近辺）</a:t>
            </a:r>
            <a:endParaRPr kumimoji="1" lang="en-US" altLang="ja-JP" b="1" kern="1200" dirty="0">
              <a:solidFill>
                <a:schemeClr val="tx2"/>
              </a:solidFill>
              <a:latin typeface="BIZ UDPゴシック" panose="020B0400000000000000" pitchFamily="50" charset="-128"/>
              <a:ea typeface="BIZ UDPゴシック" panose="020B0400000000000000" pitchFamily="50" charset="-128"/>
            </a:endParaRPr>
          </a:p>
          <a:p>
            <a:pPr marL="0" lvl="0" indent="0" defTabSz="711200">
              <a:lnSpc>
                <a:spcPct val="90000"/>
              </a:lnSpc>
              <a:spcBef>
                <a:spcPct val="0"/>
              </a:spcBef>
              <a:spcAft>
                <a:spcPct val="35000"/>
              </a:spcAft>
              <a:buNone/>
            </a:pPr>
            <a:r>
              <a:rPr kumimoji="1" lang="ja-JP" altLang="en-US" b="1" kern="1200" dirty="0">
                <a:solidFill>
                  <a:schemeClr val="tx2"/>
                </a:solidFill>
                <a:latin typeface="BIZ UDPゴシック" panose="020B0400000000000000" pitchFamily="50" charset="-128"/>
                <a:ea typeface="BIZ UDPゴシック" panose="020B0400000000000000" pitchFamily="50" charset="-128"/>
              </a:rPr>
              <a:t>・高齢者・要支援者各戸訪問</a:t>
            </a:r>
            <a:endParaRPr kumimoji="1" lang="en-US" altLang="ja-JP" b="1" kern="1200" dirty="0">
              <a:solidFill>
                <a:schemeClr val="tx2"/>
              </a:solidFill>
              <a:latin typeface="BIZ UDPゴシック" panose="020B0400000000000000" pitchFamily="50" charset="-128"/>
              <a:ea typeface="BIZ UDPゴシック" panose="020B0400000000000000" pitchFamily="50" charset="-128"/>
            </a:endParaRPr>
          </a:p>
          <a:p>
            <a:pPr marL="0" lvl="0" indent="0" defTabSz="711200">
              <a:lnSpc>
                <a:spcPct val="90000"/>
              </a:lnSpc>
              <a:spcBef>
                <a:spcPct val="0"/>
              </a:spcBef>
              <a:spcAft>
                <a:spcPct val="35000"/>
              </a:spcAft>
              <a:buNone/>
            </a:pPr>
            <a:r>
              <a:rPr kumimoji="1" lang="ja-JP" altLang="en-US" b="1" kern="1200" dirty="0">
                <a:solidFill>
                  <a:schemeClr val="tx2"/>
                </a:solidFill>
                <a:latin typeface="BIZ UDPゴシック" panose="020B0400000000000000" pitchFamily="50" charset="-128"/>
                <a:ea typeface="BIZ UDPゴシック" panose="020B0400000000000000" pitchFamily="50" charset="-128"/>
              </a:rPr>
              <a:t>誘導開始（巡回車両にて北近隣センターへ）</a:t>
            </a:r>
            <a:endParaRPr kumimoji="1" lang="en-US" altLang="ja-JP" b="1" kern="1200" dirty="0">
              <a:solidFill>
                <a:schemeClr val="tx2"/>
              </a:solidFill>
              <a:latin typeface="BIZ UDPゴシック" panose="020B0400000000000000" pitchFamily="50" charset="-128"/>
              <a:ea typeface="BIZ UDPゴシック" panose="020B0400000000000000" pitchFamily="50" charset="-128"/>
            </a:endParaRPr>
          </a:p>
        </p:txBody>
      </p:sp>
      <p:sp>
        <p:nvSpPr>
          <p:cNvPr id="2" name="テキスト ボックス 1">
            <a:extLst>
              <a:ext uri="{FF2B5EF4-FFF2-40B4-BE49-F238E27FC236}">
                <a16:creationId xmlns:a16="http://schemas.microsoft.com/office/drawing/2014/main" id="{72367903-68E8-8097-7FA4-B6F14AADB07D}"/>
              </a:ext>
            </a:extLst>
          </p:cNvPr>
          <p:cNvSpPr txBox="1"/>
          <p:nvPr/>
        </p:nvSpPr>
        <p:spPr>
          <a:xfrm>
            <a:off x="2213800" y="5646185"/>
            <a:ext cx="6027612" cy="1015663"/>
          </a:xfrm>
          <a:prstGeom prst="rect">
            <a:avLst/>
          </a:prstGeom>
          <a:noFill/>
        </p:spPr>
        <p:txBody>
          <a:bodyPr wrap="none" rtlCol="0">
            <a:spAutoFit/>
          </a:bodyPr>
          <a:lstStyle/>
          <a:p>
            <a:r>
              <a:rPr kumimoji="1" lang="ja-JP" altLang="en-US" sz="2000" b="1" dirty="0">
                <a:solidFill>
                  <a:schemeClr val="tx2"/>
                </a:solidFill>
                <a:latin typeface="BIZ UDPゴシック" panose="020B0400000000000000" pitchFamily="50" charset="-128"/>
                <a:ea typeface="BIZ UDPゴシック" panose="020B0400000000000000" pitchFamily="50" charset="-128"/>
              </a:rPr>
              <a:t>＊自治会内一時避難場所（点呼）：新宿北公園階段上</a:t>
            </a:r>
            <a:endParaRPr kumimoji="1" lang="en-US" altLang="ja-JP" sz="2000" b="1" dirty="0">
              <a:solidFill>
                <a:schemeClr val="tx2"/>
              </a:solidFill>
              <a:latin typeface="BIZ UDPゴシック" panose="020B0400000000000000" pitchFamily="50" charset="-128"/>
              <a:ea typeface="BIZ UDPゴシック" panose="020B0400000000000000" pitchFamily="50" charset="-128"/>
            </a:endParaRPr>
          </a:p>
          <a:p>
            <a:r>
              <a:rPr kumimoji="1" lang="ja-JP" altLang="en-US" sz="2000" b="1" dirty="0">
                <a:solidFill>
                  <a:schemeClr val="tx2"/>
                </a:solidFill>
                <a:latin typeface="BIZ UDPゴシック" panose="020B0400000000000000" pitchFamily="50" charset="-128"/>
                <a:ea typeface="BIZ UDPゴシック" panose="020B0400000000000000" pitchFamily="50" charset="-128"/>
              </a:rPr>
              <a:t>＊避難所：第</a:t>
            </a:r>
            <a:r>
              <a:rPr kumimoji="1" lang="en-US" altLang="ja-JP" sz="2000" b="1" dirty="0">
                <a:solidFill>
                  <a:schemeClr val="tx2"/>
                </a:solidFill>
                <a:latin typeface="BIZ UDPゴシック" panose="020B0400000000000000" pitchFamily="50" charset="-128"/>
                <a:ea typeface="BIZ UDPゴシック" panose="020B0400000000000000" pitchFamily="50" charset="-128"/>
              </a:rPr>
              <a:t>4</a:t>
            </a:r>
            <a:r>
              <a:rPr kumimoji="1" lang="ja-JP" altLang="en-US" sz="2000" b="1" dirty="0">
                <a:solidFill>
                  <a:schemeClr val="tx2"/>
                </a:solidFill>
                <a:latin typeface="BIZ UDPゴシック" panose="020B0400000000000000" pitchFamily="50" charset="-128"/>
                <a:ea typeface="BIZ UDPゴシック" panose="020B0400000000000000" pitchFamily="50" charset="-128"/>
              </a:rPr>
              <a:t>小学校（開設順位</a:t>
            </a:r>
            <a:r>
              <a:rPr kumimoji="1" lang="en-US" altLang="ja-JP" sz="2000" b="1" dirty="0">
                <a:solidFill>
                  <a:schemeClr val="tx2"/>
                </a:solidFill>
                <a:latin typeface="BIZ UDPゴシック" panose="020B0400000000000000" pitchFamily="50" charset="-128"/>
                <a:ea typeface="BIZ UDPゴシック" panose="020B0400000000000000" pitchFamily="50" charset="-128"/>
              </a:rPr>
              <a:t>1</a:t>
            </a:r>
            <a:r>
              <a:rPr kumimoji="1" lang="ja-JP" altLang="en-US" sz="2000" b="1" dirty="0">
                <a:solidFill>
                  <a:schemeClr val="tx2"/>
                </a:solidFill>
                <a:latin typeface="BIZ UDPゴシック" panose="020B0400000000000000" pitchFamily="50" charset="-128"/>
                <a:ea typeface="BIZ UDPゴシック" panose="020B0400000000000000" pitchFamily="50" charset="-128"/>
              </a:rPr>
              <a:t>位に繰り上申請中）</a:t>
            </a:r>
            <a:endParaRPr kumimoji="1" lang="en-US" altLang="ja-JP" sz="2000" b="1" dirty="0">
              <a:solidFill>
                <a:schemeClr val="tx2"/>
              </a:solidFill>
              <a:latin typeface="BIZ UDPゴシック" panose="020B0400000000000000" pitchFamily="50" charset="-128"/>
              <a:ea typeface="BIZ UDPゴシック" panose="020B0400000000000000" pitchFamily="50" charset="-128"/>
            </a:endParaRPr>
          </a:p>
          <a:p>
            <a:r>
              <a:rPr kumimoji="1" lang="ja-JP" altLang="en-US" sz="2000" b="1" dirty="0">
                <a:solidFill>
                  <a:schemeClr val="tx2"/>
                </a:solidFill>
                <a:latin typeface="BIZ UDPゴシック" panose="020B0400000000000000" pitchFamily="50" charset="-128"/>
                <a:ea typeface="BIZ UDPゴシック" panose="020B0400000000000000" pitchFamily="50" charset="-128"/>
              </a:rPr>
              <a:t>＊福祉避難所：北近隣センター並木本館</a:t>
            </a:r>
            <a:endParaRPr kumimoji="1" lang="en-US" altLang="ja-JP" sz="2000" b="1" dirty="0">
              <a:solidFill>
                <a:schemeClr val="tx2"/>
              </a:solidFill>
              <a:latin typeface="BIZ UDPゴシック" panose="020B0400000000000000" pitchFamily="50" charset="-128"/>
              <a:ea typeface="BIZ UDPゴシック" panose="020B0400000000000000" pitchFamily="50" charset="-128"/>
            </a:endParaRPr>
          </a:p>
        </p:txBody>
      </p:sp>
      <p:sp>
        <p:nvSpPr>
          <p:cNvPr id="31" name="フリーフォーム: 図形 30">
            <a:extLst>
              <a:ext uri="{FF2B5EF4-FFF2-40B4-BE49-F238E27FC236}">
                <a16:creationId xmlns:a16="http://schemas.microsoft.com/office/drawing/2014/main" id="{EEECE1AF-F516-ADAF-558B-8407151D82AB}"/>
              </a:ext>
            </a:extLst>
          </p:cNvPr>
          <p:cNvSpPr/>
          <p:nvPr/>
        </p:nvSpPr>
        <p:spPr>
          <a:xfrm>
            <a:off x="8049766" y="1569240"/>
            <a:ext cx="3416059" cy="2436016"/>
          </a:xfrm>
          <a:custGeom>
            <a:avLst/>
            <a:gdLst>
              <a:gd name="connsiteX0" fmla="*/ 0 w 2343240"/>
              <a:gd name="connsiteY0" fmla="*/ 0 h 1405944"/>
              <a:gd name="connsiteX1" fmla="*/ 2343240 w 2343240"/>
              <a:gd name="connsiteY1" fmla="*/ 0 h 1405944"/>
              <a:gd name="connsiteX2" fmla="*/ 2343240 w 2343240"/>
              <a:gd name="connsiteY2" fmla="*/ 1405944 h 1405944"/>
              <a:gd name="connsiteX3" fmla="*/ 0 w 2343240"/>
              <a:gd name="connsiteY3" fmla="*/ 1405944 h 1405944"/>
              <a:gd name="connsiteX4" fmla="*/ 0 w 2343240"/>
              <a:gd name="connsiteY4" fmla="*/ 0 h 140594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43240" h="1405944">
                <a:moveTo>
                  <a:pt x="0" y="0"/>
                </a:moveTo>
                <a:lnTo>
                  <a:pt x="2343240" y="0"/>
                </a:lnTo>
                <a:lnTo>
                  <a:pt x="2343240" y="1405944"/>
                </a:lnTo>
                <a:lnTo>
                  <a:pt x="0" y="1405944"/>
                </a:lnTo>
                <a:lnTo>
                  <a:pt x="0" y="0"/>
                </a:lnTo>
                <a:close/>
              </a:path>
            </a:pathLst>
          </a:custGeom>
          <a:ln>
            <a:solidFill>
              <a:schemeClr val="accent2"/>
            </a:solid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113792" tIns="113792" rIns="113792" bIns="113792" numCol="1" spcCol="1270" anchor="ctr" anchorCtr="0">
            <a:noAutofit/>
          </a:bodyPr>
          <a:lstStyle/>
          <a:p>
            <a:pPr marL="0" lvl="0" indent="0" algn="ctr" defTabSz="711200">
              <a:lnSpc>
                <a:spcPct val="90000"/>
              </a:lnSpc>
              <a:spcBef>
                <a:spcPct val="0"/>
              </a:spcBef>
              <a:spcAft>
                <a:spcPct val="35000"/>
              </a:spcAft>
              <a:buNone/>
            </a:pPr>
            <a:r>
              <a:rPr kumimoji="1" lang="ja-JP" altLang="en-US" sz="2000" b="1" u="sng" kern="1200" dirty="0">
                <a:solidFill>
                  <a:srgbClr val="7030A0"/>
                </a:solidFill>
                <a:latin typeface="BIZ UDPゴシック" panose="020B0400000000000000" pitchFamily="50" charset="-128"/>
                <a:ea typeface="BIZ UDPゴシック" panose="020B0400000000000000" pitchFamily="50" charset="-128"/>
              </a:rPr>
              <a:t>緊急安全確保</a:t>
            </a:r>
            <a:endParaRPr kumimoji="1" lang="en-US" altLang="ja-JP" sz="2000" b="1" u="sng" kern="1200" dirty="0">
              <a:solidFill>
                <a:srgbClr val="7030A0"/>
              </a:solidFill>
              <a:latin typeface="BIZ UDPゴシック" panose="020B0400000000000000" pitchFamily="50" charset="-128"/>
              <a:ea typeface="BIZ UDPゴシック" panose="020B0400000000000000" pitchFamily="50" charset="-128"/>
            </a:endParaRPr>
          </a:p>
          <a:p>
            <a:pPr marL="0" lvl="0" indent="0" algn="ctr" defTabSz="711200">
              <a:lnSpc>
                <a:spcPct val="90000"/>
              </a:lnSpc>
              <a:spcBef>
                <a:spcPct val="0"/>
              </a:spcBef>
              <a:spcAft>
                <a:spcPct val="35000"/>
              </a:spcAft>
              <a:buNone/>
            </a:pPr>
            <a:r>
              <a:rPr kumimoji="1" lang="ja-JP" altLang="en-US" sz="1400" b="1" kern="1200" dirty="0">
                <a:solidFill>
                  <a:srgbClr val="7030A0"/>
                </a:solidFill>
                <a:latin typeface="BIZ UDPゴシック" panose="020B0400000000000000" pitchFamily="50" charset="-128"/>
                <a:ea typeface="BIZ UDPゴシック" panose="020B0400000000000000" pitchFamily="50" charset="-128"/>
              </a:rPr>
              <a:t>（利根川氾濫開始＝取手近辺）</a:t>
            </a:r>
            <a:endParaRPr kumimoji="1" lang="en-US" altLang="ja-JP" sz="1400" b="1" kern="1200" dirty="0">
              <a:solidFill>
                <a:srgbClr val="7030A0"/>
              </a:solidFill>
              <a:latin typeface="BIZ UDPゴシック" panose="020B0400000000000000" pitchFamily="50" charset="-128"/>
              <a:ea typeface="BIZ UDPゴシック" panose="020B0400000000000000" pitchFamily="50" charset="-128"/>
            </a:endParaRPr>
          </a:p>
          <a:p>
            <a:pPr marL="0" lvl="0" indent="0" algn="ctr" defTabSz="711200">
              <a:lnSpc>
                <a:spcPct val="90000"/>
              </a:lnSpc>
              <a:spcBef>
                <a:spcPct val="0"/>
              </a:spcBef>
              <a:spcAft>
                <a:spcPct val="35000"/>
              </a:spcAft>
              <a:buNone/>
            </a:pPr>
            <a:endParaRPr kumimoji="1" lang="en-US" altLang="ja-JP" sz="1400" b="1" dirty="0">
              <a:solidFill>
                <a:srgbClr val="7030A0"/>
              </a:solidFill>
              <a:latin typeface="BIZ UDPゴシック" panose="020B0400000000000000" pitchFamily="50" charset="-128"/>
              <a:ea typeface="BIZ UDPゴシック" panose="020B0400000000000000" pitchFamily="50" charset="-128"/>
            </a:endParaRPr>
          </a:p>
          <a:p>
            <a:pPr marL="0" lvl="0" indent="0" defTabSz="711200">
              <a:lnSpc>
                <a:spcPct val="90000"/>
              </a:lnSpc>
              <a:spcBef>
                <a:spcPct val="0"/>
              </a:spcBef>
              <a:spcAft>
                <a:spcPct val="35000"/>
              </a:spcAft>
              <a:buNone/>
            </a:pPr>
            <a:r>
              <a:rPr kumimoji="1" lang="ja-JP" altLang="en-US" b="1" kern="1200" dirty="0">
                <a:solidFill>
                  <a:schemeClr val="tx2"/>
                </a:solidFill>
                <a:latin typeface="BIZ UDPゴシック" panose="020B0400000000000000" pitchFamily="50" charset="-128"/>
                <a:ea typeface="BIZ UDPゴシック" panose="020B0400000000000000" pitchFamily="50" charset="-128"/>
              </a:rPr>
              <a:t>対策本部またはエスパ駐車場・びっくりドンキー駐車場＊まで自力脱出</a:t>
            </a:r>
            <a:endParaRPr kumimoji="1" lang="en-US" altLang="ja-JP" b="1" kern="1200" dirty="0">
              <a:solidFill>
                <a:schemeClr val="tx2"/>
              </a:solidFill>
              <a:latin typeface="BIZ UDPゴシック" panose="020B0400000000000000" pitchFamily="50" charset="-128"/>
              <a:ea typeface="BIZ UDPゴシック" panose="020B0400000000000000" pitchFamily="50" charset="-128"/>
            </a:endParaRPr>
          </a:p>
          <a:p>
            <a:pPr marL="0" lvl="0" indent="0" defTabSz="711200">
              <a:lnSpc>
                <a:spcPct val="90000"/>
              </a:lnSpc>
              <a:spcBef>
                <a:spcPct val="0"/>
              </a:spcBef>
              <a:spcAft>
                <a:spcPct val="35000"/>
              </a:spcAft>
              <a:buNone/>
            </a:pPr>
            <a:r>
              <a:rPr kumimoji="1" lang="ja-JP" altLang="en-US" sz="1400" b="1" dirty="0">
                <a:solidFill>
                  <a:schemeClr val="tx2"/>
                </a:solidFill>
                <a:latin typeface="BIZ UDPゴシック" panose="020B0400000000000000" pitchFamily="50" charset="-128"/>
                <a:ea typeface="BIZ UDPゴシック" panose="020B0400000000000000" pitchFamily="50" charset="-128"/>
              </a:rPr>
              <a:t>＊本部以外は数日間孤立の可能性あり</a:t>
            </a:r>
            <a:endParaRPr kumimoji="1" lang="en-US" altLang="ja-JP" sz="1400" kern="1200" dirty="0">
              <a:solidFill>
                <a:schemeClr val="tx2"/>
              </a:solidFill>
            </a:endParaRPr>
          </a:p>
        </p:txBody>
      </p:sp>
      <p:sp>
        <p:nvSpPr>
          <p:cNvPr id="32" name="フリーフォーム: 図形 31">
            <a:extLst>
              <a:ext uri="{FF2B5EF4-FFF2-40B4-BE49-F238E27FC236}">
                <a16:creationId xmlns:a16="http://schemas.microsoft.com/office/drawing/2014/main" id="{99FA39DB-F8B4-8404-6BA9-AB63B63B5E75}"/>
              </a:ext>
            </a:extLst>
          </p:cNvPr>
          <p:cNvSpPr/>
          <p:nvPr/>
        </p:nvSpPr>
        <p:spPr>
          <a:xfrm>
            <a:off x="4119773" y="1560614"/>
            <a:ext cx="3416059" cy="2436016"/>
          </a:xfrm>
          <a:custGeom>
            <a:avLst/>
            <a:gdLst>
              <a:gd name="connsiteX0" fmla="*/ 0 w 2343240"/>
              <a:gd name="connsiteY0" fmla="*/ 0 h 1405944"/>
              <a:gd name="connsiteX1" fmla="*/ 2343240 w 2343240"/>
              <a:gd name="connsiteY1" fmla="*/ 0 h 1405944"/>
              <a:gd name="connsiteX2" fmla="*/ 2343240 w 2343240"/>
              <a:gd name="connsiteY2" fmla="*/ 1405944 h 1405944"/>
              <a:gd name="connsiteX3" fmla="*/ 0 w 2343240"/>
              <a:gd name="connsiteY3" fmla="*/ 1405944 h 1405944"/>
              <a:gd name="connsiteX4" fmla="*/ 0 w 2343240"/>
              <a:gd name="connsiteY4" fmla="*/ 0 h 140594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43240" h="1405944">
                <a:moveTo>
                  <a:pt x="0" y="0"/>
                </a:moveTo>
                <a:lnTo>
                  <a:pt x="2343240" y="0"/>
                </a:lnTo>
                <a:lnTo>
                  <a:pt x="2343240" y="1405944"/>
                </a:lnTo>
                <a:lnTo>
                  <a:pt x="0" y="1405944"/>
                </a:lnTo>
                <a:lnTo>
                  <a:pt x="0" y="0"/>
                </a:lnTo>
                <a:close/>
              </a:path>
            </a:pathLst>
          </a:custGeom>
          <a:ln>
            <a:solidFill>
              <a:schemeClr val="accent2"/>
            </a:solid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113792" tIns="113792" rIns="113792" bIns="113792" numCol="1" spcCol="1270" anchor="ctr" anchorCtr="0">
            <a:noAutofit/>
          </a:bodyPr>
          <a:lstStyle/>
          <a:p>
            <a:pPr marL="0" lvl="0" indent="0" algn="ctr" defTabSz="711200">
              <a:lnSpc>
                <a:spcPct val="90000"/>
              </a:lnSpc>
              <a:spcBef>
                <a:spcPct val="0"/>
              </a:spcBef>
              <a:spcAft>
                <a:spcPct val="35000"/>
              </a:spcAft>
              <a:buNone/>
            </a:pPr>
            <a:r>
              <a:rPr kumimoji="1" lang="ja-JP" altLang="en-US" sz="2000" b="1" u="sng" kern="1200" dirty="0">
                <a:solidFill>
                  <a:srgbClr val="7030A0"/>
                </a:solidFill>
                <a:latin typeface="BIZ UDPゴシック" panose="020B0400000000000000" pitchFamily="50" charset="-128"/>
                <a:ea typeface="BIZ UDPゴシック" panose="020B0400000000000000" pitchFamily="50" charset="-128"/>
              </a:rPr>
              <a:t>避難指示発令</a:t>
            </a:r>
            <a:endParaRPr kumimoji="1" lang="en-US" altLang="ja-JP" sz="2000" b="1" u="sng" kern="1200" dirty="0">
              <a:solidFill>
                <a:srgbClr val="7030A0"/>
              </a:solidFill>
              <a:latin typeface="BIZ UDPゴシック" panose="020B0400000000000000" pitchFamily="50" charset="-128"/>
              <a:ea typeface="BIZ UDPゴシック" panose="020B0400000000000000" pitchFamily="50" charset="-128"/>
            </a:endParaRPr>
          </a:p>
          <a:p>
            <a:pPr marL="0" lvl="0" indent="0" algn="ctr" defTabSz="711200">
              <a:lnSpc>
                <a:spcPct val="90000"/>
              </a:lnSpc>
              <a:spcBef>
                <a:spcPct val="0"/>
              </a:spcBef>
              <a:spcAft>
                <a:spcPct val="35000"/>
              </a:spcAft>
              <a:buNone/>
            </a:pPr>
            <a:r>
              <a:rPr kumimoji="1" lang="ja-JP" altLang="en-US" b="1" dirty="0">
                <a:solidFill>
                  <a:srgbClr val="7030A0"/>
                </a:solidFill>
                <a:latin typeface="BIZ UDPゴシック" panose="020B0400000000000000" pitchFamily="50" charset="-128"/>
                <a:ea typeface="BIZ UDPゴシック" panose="020B0400000000000000" pitchFamily="50" charset="-128"/>
              </a:rPr>
              <a:t>（全戸避難対象）</a:t>
            </a:r>
            <a:endParaRPr kumimoji="1" lang="en-US" altLang="ja-JP" sz="2000" b="1" u="sng" kern="1200" dirty="0">
              <a:solidFill>
                <a:srgbClr val="7030A0"/>
              </a:solidFill>
              <a:latin typeface="BIZ UDPゴシック" panose="020B0400000000000000" pitchFamily="50" charset="-128"/>
              <a:ea typeface="BIZ UDPゴシック" panose="020B0400000000000000" pitchFamily="50" charset="-128"/>
            </a:endParaRPr>
          </a:p>
          <a:p>
            <a:pPr marL="0" lvl="0" indent="0" defTabSz="711200">
              <a:lnSpc>
                <a:spcPct val="90000"/>
              </a:lnSpc>
              <a:spcBef>
                <a:spcPct val="0"/>
              </a:spcBef>
              <a:spcAft>
                <a:spcPct val="35000"/>
              </a:spcAft>
              <a:buNone/>
            </a:pPr>
            <a:r>
              <a:rPr kumimoji="1" lang="ja-JP" altLang="en-US" b="1" kern="1200" dirty="0">
                <a:solidFill>
                  <a:schemeClr val="tx2"/>
                </a:solidFill>
                <a:latin typeface="BIZ UDPゴシック" panose="020B0400000000000000" pitchFamily="50" charset="-128"/>
                <a:ea typeface="BIZ UDPゴシック" panose="020B0400000000000000" pitchFamily="50" charset="-128"/>
              </a:rPr>
              <a:t>・対策本部で集合点呼（全戸）</a:t>
            </a:r>
            <a:endParaRPr kumimoji="1" lang="en-US" altLang="ja-JP" b="1" kern="1200" dirty="0">
              <a:solidFill>
                <a:schemeClr val="tx2"/>
              </a:solidFill>
              <a:latin typeface="BIZ UDPゴシック" panose="020B0400000000000000" pitchFamily="50" charset="-128"/>
              <a:ea typeface="BIZ UDPゴシック" panose="020B0400000000000000" pitchFamily="50" charset="-128"/>
            </a:endParaRPr>
          </a:p>
          <a:p>
            <a:pPr marL="0" lvl="0" indent="0" defTabSz="711200">
              <a:lnSpc>
                <a:spcPct val="90000"/>
              </a:lnSpc>
              <a:spcBef>
                <a:spcPct val="0"/>
              </a:spcBef>
              <a:spcAft>
                <a:spcPct val="35000"/>
              </a:spcAft>
              <a:buNone/>
            </a:pPr>
            <a:r>
              <a:rPr kumimoji="1" lang="ja-JP" altLang="en-US" b="1" kern="1200" dirty="0">
                <a:solidFill>
                  <a:schemeClr val="tx2"/>
                </a:solidFill>
                <a:latin typeface="BIZ UDPゴシック" panose="020B0400000000000000" pitchFamily="50" charset="-128"/>
                <a:ea typeface="BIZ UDPゴシック" panose="020B0400000000000000" pitchFamily="50" charset="-128"/>
              </a:rPr>
              <a:t>・順次</a:t>
            </a:r>
            <a:r>
              <a:rPr kumimoji="1" lang="en-US" altLang="ja-JP" b="1" kern="1200" dirty="0">
                <a:solidFill>
                  <a:schemeClr val="tx2"/>
                </a:solidFill>
                <a:latin typeface="BIZ UDPゴシック" panose="020B0400000000000000" pitchFamily="50" charset="-128"/>
                <a:ea typeface="BIZ UDPゴシック" panose="020B0400000000000000" pitchFamily="50" charset="-128"/>
              </a:rPr>
              <a:t>4</a:t>
            </a:r>
            <a:r>
              <a:rPr kumimoji="1" lang="ja-JP" altLang="en-US" b="1" kern="1200" dirty="0">
                <a:solidFill>
                  <a:schemeClr val="tx2"/>
                </a:solidFill>
                <a:latin typeface="BIZ UDPゴシック" panose="020B0400000000000000" pitchFamily="50" charset="-128"/>
                <a:ea typeface="BIZ UDPゴシック" panose="020B0400000000000000" pitchFamily="50" charset="-128"/>
              </a:rPr>
              <a:t>小へ移動誘導</a:t>
            </a:r>
            <a:endParaRPr kumimoji="1" lang="en-US" altLang="ja-JP" b="1" kern="1200" dirty="0">
              <a:solidFill>
                <a:schemeClr val="tx2"/>
              </a:solidFill>
              <a:latin typeface="BIZ UDPゴシック" panose="020B0400000000000000" pitchFamily="50" charset="-128"/>
              <a:ea typeface="BIZ UDPゴシック" panose="020B0400000000000000" pitchFamily="50" charset="-128"/>
            </a:endParaRPr>
          </a:p>
          <a:p>
            <a:pPr marL="0" lvl="0" indent="0" defTabSz="711200">
              <a:lnSpc>
                <a:spcPct val="90000"/>
              </a:lnSpc>
              <a:spcBef>
                <a:spcPct val="0"/>
              </a:spcBef>
              <a:spcAft>
                <a:spcPct val="35000"/>
              </a:spcAft>
              <a:buNone/>
            </a:pPr>
            <a:r>
              <a:rPr kumimoji="1" lang="ja-JP" altLang="en-US" b="1" dirty="0">
                <a:solidFill>
                  <a:schemeClr val="tx2"/>
                </a:solidFill>
                <a:latin typeface="BIZ UDPゴシック" panose="020B0400000000000000" pitchFamily="50" charset="-128"/>
                <a:ea typeface="BIZ UDPゴシック" panose="020B0400000000000000" pitchFamily="50" charset="-128"/>
              </a:rPr>
              <a:t>・班内声掛け</a:t>
            </a:r>
            <a:endParaRPr kumimoji="1" lang="en-US" altLang="ja-JP" b="1" kern="1200" dirty="0">
              <a:solidFill>
                <a:schemeClr val="tx2"/>
              </a:solidFill>
              <a:latin typeface="BIZ UDPゴシック" panose="020B0400000000000000" pitchFamily="50" charset="-128"/>
              <a:ea typeface="BIZ UDPゴシック" panose="020B0400000000000000" pitchFamily="50" charset="-128"/>
            </a:endParaRPr>
          </a:p>
          <a:p>
            <a:pPr marL="0" lvl="0" indent="0" defTabSz="711200">
              <a:lnSpc>
                <a:spcPct val="90000"/>
              </a:lnSpc>
              <a:spcBef>
                <a:spcPct val="0"/>
              </a:spcBef>
              <a:spcAft>
                <a:spcPct val="35000"/>
              </a:spcAft>
              <a:buNone/>
            </a:pPr>
            <a:r>
              <a:rPr kumimoji="1" lang="ja-JP" altLang="en-US" b="1" kern="1200" dirty="0">
                <a:solidFill>
                  <a:schemeClr val="tx2"/>
                </a:solidFill>
                <a:latin typeface="BIZ UDPゴシック" panose="020B0400000000000000" pitchFamily="50" charset="-128"/>
                <a:ea typeface="BIZ UDPゴシック" panose="020B0400000000000000" pitchFamily="50" charset="-128"/>
              </a:rPr>
              <a:t>・点呼と黄色旗確認で残留者確認の上再度声掛け・安否確認</a:t>
            </a:r>
            <a:endParaRPr kumimoji="1" lang="en-US" altLang="ja-JP" b="1" kern="1200" dirty="0">
              <a:solidFill>
                <a:schemeClr val="tx2"/>
              </a:solidFill>
              <a:latin typeface="BIZ UDPゴシック" panose="020B0400000000000000" pitchFamily="50" charset="-128"/>
              <a:ea typeface="BIZ UDPゴシック" panose="020B0400000000000000" pitchFamily="50" charset="-128"/>
            </a:endParaRPr>
          </a:p>
        </p:txBody>
      </p:sp>
      <p:sp>
        <p:nvSpPr>
          <p:cNvPr id="33" name="四角形: 角を丸くする 32">
            <a:extLst>
              <a:ext uri="{FF2B5EF4-FFF2-40B4-BE49-F238E27FC236}">
                <a16:creationId xmlns:a16="http://schemas.microsoft.com/office/drawing/2014/main" id="{09EDC286-5561-2C57-2C34-C218A006CD19}"/>
              </a:ext>
            </a:extLst>
          </p:cNvPr>
          <p:cNvSpPr/>
          <p:nvPr/>
        </p:nvSpPr>
        <p:spPr>
          <a:xfrm>
            <a:off x="1587259" y="5522523"/>
            <a:ext cx="7349707" cy="1207130"/>
          </a:xfrm>
          <a:prstGeom prst="roundRect">
            <a:avLst/>
          </a:prstGeom>
          <a:noFill/>
          <a:ln w="3810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4" name="テキスト ボックス 33">
            <a:extLst>
              <a:ext uri="{FF2B5EF4-FFF2-40B4-BE49-F238E27FC236}">
                <a16:creationId xmlns:a16="http://schemas.microsoft.com/office/drawing/2014/main" id="{4A427F88-89E3-5843-3489-A69135FFA777}"/>
              </a:ext>
            </a:extLst>
          </p:cNvPr>
          <p:cNvSpPr txBox="1"/>
          <p:nvPr/>
        </p:nvSpPr>
        <p:spPr>
          <a:xfrm>
            <a:off x="1728805" y="4522525"/>
            <a:ext cx="6320961" cy="707886"/>
          </a:xfrm>
          <a:prstGeom prst="rect">
            <a:avLst/>
          </a:prstGeom>
          <a:noFill/>
        </p:spPr>
        <p:txBody>
          <a:bodyPr wrap="none" rtlCol="0">
            <a:spAutoFit/>
          </a:bodyPr>
          <a:lstStyle/>
          <a:p>
            <a:r>
              <a:rPr kumimoji="1" lang="ja-JP" altLang="en-US" sz="2000" b="1" dirty="0">
                <a:latin typeface="BIZ UDPゴシック" panose="020B0400000000000000" pitchFamily="50" charset="-128"/>
                <a:ea typeface="BIZ UDPゴシック" panose="020B0400000000000000" pitchFamily="50" charset="-128"/>
              </a:rPr>
              <a:t>”松園地区に直接災害をもたらす利根川取手近辺での</a:t>
            </a:r>
            <a:endParaRPr kumimoji="1" lang="en-US" altLang="ja-JP" sz="2000" b="1" dirty="0">
              <a:latin typeface="BIZ UDPゴシック" panose="020B0400000000000000" pitchFamily="50" charset="-128"/>
              <a:ea typeface="BIZ UDPゴシック" panose="020B0400000000000000" pitchFamily="50" charset="-128"/>
            </a:endParaRPr>
          </a:p>
          <a:p>
            <a:r>
              <a:rPr kumimoji="1" lang="ja-JP" altLang="en-US" sz="2000" b="1" dirty="0">
                <a:latin typeface="BIZ UDPゴシック" panose="020B0400000000000000" pitchFamily="50" charset="-128"/>
                <a:ea typeface="BIZ UDPゴシック" panose="020B0400000000000000" pitchFamily="50" charset="-128"/>
              </a:rPr>
              <a:t>洪水発生は避難情報発令から５～７時間後（推測）”</a:t>
            </a:r>
          </a:p>
        </p:txBody>
      </p:sp>
      <p:sp>
        <p:nvSpPr>
          <p:cNvPr id="39" name="矢印: 右 38">
            <a:extLst>
              <a:ext uri="{FF2B5EF4-FFF2-40B4-BE49-F238E27FC236}">
                <a16:creationId xmlns:a16="http://schemas.microsoft.com/office/drawing/2014/main" id="{90FCB1F9-FD16-7B8C-7348-448B51D1A0E3}"/>
              </a:ext>
            </a:extLst>
          </p:cNvPr>
          <p:cNvSpPr/>
          <p:nvPr/>
        </p:nvSpPr>
        <p:spPr>
          <a:xfrm>
            <a:off x="3683477" y="2570672"/>
            <a:ext cx="436296" cy="353683"/>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1" name="矢印: 右 40">
            <a:extLst>
              <a:ext uri="{FF2B5EF4-FFF2-40B4-BE49-F238E27FC236}">
                <a16:creationId xmlns:a16="http://schemas.microsoft.com/office/drawing/2014/main" id="{320F608F-604E-D26A-3114-483C8104BF7B}"/>
              </a:ext>
            </a:extLst>
          </p:cNvPr>
          <p:cNvSpPr/>
          <p:nvPr/>
        </p:nvSpPr>
        <p:spPr>
          <a:xfrm>
            <a:off x="7581062" y="2516055"/>
            <a:ext cx="436296" cy="353683"/>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 name="タイトル 1">
            <a:extLst>
              <a:ext uri="{FF2B5EF4-FFF2-40B4-BE49-F238E27FC236}">
                <a16:creationId xmlns:a16="http://schemas.microsoft.com/office/drawing/2014/main" id="{6DC70027-FADB-C6D4-4FF0-1970B33DF5B5}"/>
              </a:ext>
            </a:extLst>
          </p:cNvPr>
          <p:cNvSpPr>
            <a:spLocks noGrp="1"/>
          </p:cNvSpPr>
          <p:nvPr>
            <p:ph type="title"/>
          </p:nvPr>
        </p:nvSpPr>
        <p:spPr>
          <a:xfrm>
            <a:off x="929272" y="237938"/>
            <a:ext cx="8637422" cy="523220"/>
          </a:xfrm>
        </p:spPr>
        <p:txBody>
          <a:bodyPr>
            <a:normAutofit fontScale="90000"/>
          </a:bodyPr>
          <a:lstStyle/>
          <a:p>
            <a:r>
              <a:rPr kumimoji="1" lang="ja-JP" altLang="en-US" sz="3200" b="1" dirty="0">
                <a:solidFill>
                  <a:srgbClr val="002060"/>
                </a:solidFill>
              </a:rPr>
              <a:t>対策本部活動の流れ（</a:t>
            </a:r>
            <a:r>
              <a:rPr lang="ja-JP" altLang="en-US" sz="3200" b="1" dirty="0">
                <a:solidFill>
                  <a:srgbClr val="002060"/>
                </a:solidFill>
              </a:rPr>
              <a:t>利根川氾濫避難指示</a:t>
            </a:r>
            <a:r>
              <a:rPr kumimoji="1" lang="ja-JP" altLang="en-US" sz="3200" b="1" dirty="0">
                <a:solidFill>
                  <a:srgbClr val="002060"/>
                </a:solidFill>
              </a:rPr>
              <a:t>）</a:t>
            </a:r>
          </a:p>
        </p:txBody>
      </p:sp>
    </p:spTree>
    <p:extLst>
      <p:ext uri="{BB962C8B-B14F-4D97-AF65-F5344CB8AC3E}">
        <p14:creationId xmlns:p14="http://schemas.microsoft.com/office/powerpoint/2010/main" val="13545212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吹き出し: 上矢印 18">
            <a:extLst>
              <a:ext uri="{FF2B5EF4-FFF2-40B4-BE49-F238E27FC236}">
                <a16:creationId xmlns:a16="http://schemas.microsoft.com/office/drawing/2014/main" id="{2D0AFE9E-E8E7-185E-B6DF-377A12011BA0}"/>
              </a:ext>
            </a:extLst>
          </p:cNvPr>
          <p:cNvSpPr/>
          <p:nvPr/>
        </p:nvSpPr>
        <p:spPr>
          <a:xfrm rot="10800000">
            <a:off x="6034450" y="830102"/>
            <a:ext cx="3173603" cy="711832"/>
          </a:xfrm>
          <a:prstGeom prst="upArrowCallou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 name="タイトル 1">
            <a:extLst>
              <a:ext uri="{FF2B5EF4-FFF2-40B4-BE49-F238E27FC236}">
                <a16:creationId xmlns:a16="http://schemas.microsoft.com/office/drawing/2014/main" id="{1F3417BF-8369-441F-963D-8F9D2A8FA62A}"/>
              </a:ext>
            </a:extLst>
          </p:cNvPr>
          <p:cNvSpPr>
            <a:spLocks noGrp="1"/>
          </p:cNvSpPr>
          <p:nvPr>
            <p:ph type="title"/>
          </p:nvPr>
        </p:nvSpPr>
        <p:spPr>
          <a:xfrm>
            <a:off x="732486" y="226850"/>
            <a:ext cx="8596668" cy="1320800"/>
          </a:xfrm>
        </p:spPr>
        <p:txBody>
          <a:bodyPr/>
          <a:lstStyle/>
          <a:p>
            <a:r>
              <a:rPr kumimoji="1" lang="ja-JP" altLang="en-US" b="1" dirty="0">
                <a:solidFill>
                  <a:srgbClr val="002060"/>
                </a:solidFill>
              </a:rPr>
              <a:t>対策本部活動の</a:t>
            </a:r>
            <a:r>
              <a:rPr lang="ja-JP" altLang="en-US" b="1" dirty="0">
                <a:solidFill>
                  <a:srgbClr val="002060"/>
                </a:solidFill>
              </a:rPr>
              <a:t>動き</a:t>
            </a:r>
            <a:r>
              <a:rPr kumimoji="1" lang="ja-JP" altLang="en-US" b="1" dirty="0">
                <a:solidFill>
                  <a:srgbClr val="002060"/>
                </a:solidFill>
              </a:rPr>
              <a:t>（地震）</a:t>
            </a:r>
            <a:br>
              <a:rPr kumimoji="1" lang="en-US" altLang="ja-JP" b="1" dirty="0">
                <a:solidFill>
                  <a:srgbClr val="002060"/>
                </a:solidFill>
              </a:rPr>
            </a:br>
            <a:r>
              <a:rPr kumimoji="1" lang="ja-JP" altLang="en-US" sz="1800" b="1" dirty="0">
                <a:solidFill>
                  <a:srgbClr val="002060"/>
                </a:solidFill>
              </a:rPr>
              <a:t>＊</a:t>
            </a:r>
            <a:r>
              <a:rPr lang="ja-JP" altLang="en-US" sz="2000" b="1" dirty="0">
                <a:solidFill>
                  <a:srgbClr val="002060"/>
                </a:solidFill>
              </a:rPr>
              <a:t>水害時の行動計画は行政と調整中</a:t>
            </a:r>
            <a:endParaRPr kumimoji="1" lang="ja-JP" altLang="en-US" sz="2000" b="1" dirty="0">
              <a:solidFill>
                <a:srgbClr val="002060"/>
              </a:solidFill>
            </a:endParaRPr>
          </a:p>
        </p:txBody>
      </p:sp>
      <p:sp>
        <p:nvSpPr>
          <p:cNvPr id="18" name="テキスト ボックス 17">
            <a:extLst>
              <a:ext uri="{FF2B5EF4-FFF2-40B4-BE49-F238E27FC236}">
                <a16:creationId xmlns:a16="http://schemas.microsoft.com/office/drawing/2014/main" id="{3FBA2AEA-FD63-F2BC-9E5F-A60C167A17E6}"/>
              </a:ext>
            </a:extLst>
          </p:cNvPr>
          <p:cNvSpPr txBox="1"/>
          <p:nvPr/>
        </p:nvSpPr>
        <p:spPr>
          <a:xfrm>
            <a:off x="6208936" y="886989"/>
            <a:ext cx="2954655" cy="369332"/>
          </a:xfrm>
          <a:prstGeom prst="rect">
            <a:avLst/>
          </a:prstGeom>
          <a:noFill/>
        </p:spPr>
        <p:txBody>
          <a:bodyPr wrap="none" rtlCol="0">
            <a:spAutoFit/>
          </a:bodyPr>
          <a:lstStyle/>
          <a:p>
            <a:r>
              <a:rPr kumimoji="1" lang="ja-JP" altLang="en-US" b="1" dirty="0">
                <a:solidFill>
                  <a:schemeClr val="tx1">
                    <a:lumMod val="75000"/>
                    <a:lumOff val="25000"/>
                  </a:schemeClr>
                </a:solidFill>
              </a:rPr>
              <a:t>点呼・必要に応じて再編成</a:t>
            </a:r>
          </a:p>
        </p:txBody>
      </p:sp>
      <p:sp>
        <p:nvSpPr>
          <p:cNvPr id="17" name="フリーフォーム: 図形 16">
            <a:extLst>
              <a:ext uri="{FF2B5EF4-FFF2-40B4-BE49-F238E27FC236}">
                <a16:creationId xmlns:a16="http://schemas.microsoft.com/office/drawing/2014/main" id="{4691F0E3-A1BD-595E-7995-964C9859FC8C}"/>
              </a:ext>
            </a:extLst>
          </p:cNvPr>
          <p:cNvSpPr/>
          <p:nvPr/>
        </p:nvSpPr>
        <p:spPr>
          <a:xfrm rot="16200000">
            <a:off x="9089827" y="630729"/>
            <a:ext cx="1565316" cy="3546808"/>
          </a:xfrm>
          <a:custGeom>
            <a:avLst/>
            <a:gdLst>
              <a:gd name="connsiteX0" fmla="*/ 0 w 3555834"/>
              <a:gd name="connsiteY0" fmla="*/ 158599 h 3171971"/>
              <a:gd name="connsiteX1" fmla="*/ 158599 w 3555834"/>
              <a:gd name="connsiteY1" fmla="*/ 0 h 3171971"/>
              <a:gd name="connsiteX2" fmla="*/ 3397235 w 3555834"/>
              <a:gd name="connsiteY2" fmla="*/ 0 h 3171971"/>
              <a:gd name="connsiteX3" fmla="*/ 3555834 w 3555834"/>
              <a:gd name="connsiteY3" fmla="*/ 158599 h 3171971"/>
              <a:gd name="connsiteX4" fmla="*/ 3555834 w 3555834"/>
              <a:gd name="connsiteY4" fmla="*/ 3013372 h 3171971"/>
              <a:gd name="connsiteX5" fmla="*/ 3397235 w 3555834"/>
              <a:gd name="connsiteY5" fmla="*/ 3171971 h 3171971"/>
              <a:gd name="connsiteX6" fmla="*/ 158599 w 3555834"/>
              <a:gd name="connsiteY6" fmla="*/ 3171971 h 3171971"/>
              <a:gd name="connsiteX7" fmla="*/ 0 w 3555834"/>
              <a:gd name="connsiteY7" fmla="*/ 3013372 h 3171971"/>
              <a:gd name="connsiteX8" fmla="*/ 0 w 3555834"/>
              <a:gd name="connsiteY8" fmla="*/ 158599 h 31719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555834" h="3171971">
                <a:moveTo>
                  <a:pt x="3378041" y="0"/>
                </a:moveTo>
                <a:cubicBezTo>
                  <a:pt x="3476233" y="0"/>
                  <a:pt x="3555833" y="63342"/>
                  <a:pt x="3555833" y="141478"/>
                </a:cubicBezTo>
                <a:lnTo>
                  <a:pt x="3555833" y="3030493"/>
                </a:lnTo>
                <a:cubicBezTo>
                  <a:pt x="3555833" y="3108629"/>
                  <a:pt x="3476233" y="3171971"/>
                  <a:pt x="3378041" y="3171971"/>
                </a:cubicBezTo>
                <a:lnTo>
                  <a:pt x="177793" y="3171971"/>
                </a:lnTo>
                <a:cubicBezTo>
                  <a:pt x="79601" y="3171971"/>
                  <a:pt x="1" y="3108629"/>
                  <a:pt x="1" y="3030493"/>
                </a:cubicBezTo>
                <a:lnTo>
                  <a:pt x="1" y="141478"/>
                </a:lnTo>
                <a:cubicBezTo>
                  <a:pt x="1" y="63342"/>
                  <a:pt x="79601" y="0"/>
                  <a:pt x="177793" y="0"/>
                </a:cubicBezTo>
                <a:lnTo>
                  <a:pt x="3378041" y="0"/>
                </a:lnTo>
                <a:close/>
              </a:path>
            </a:pathLst>
          </a:custGeom>
          <a:ln>
            <a:solidFill>
              <a:srgbClr val="002060"/>
            </a:solid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570955" tIns="144019" rIns="186690" bIns="2844668" numCol="1" spcCol="1270" anchor="t" anchorCtr="0">
            <a:noAutofit/>
          </a:bodyPr>
          <a:lstStyle/>
          <a:p>
            <a:pPr marL="0" lvl="0" indent="0" algn="r" defTabSz="1866900">
              <a:lnSpc>
                <a:spcPct val="90000"/>
              </a:lnSpc>
              <a:spcBef>
                <a:spcPct val="0"/>
              </a:spcBef>
              <a:spcAft>
                <a:spcPct val="35000"/>
              </a:spcAft>
              <a:buNone/>
            </a:pPr>
            <a:endParaRPr kumimoji="1" lang="ja-JP" altLang="en-US" sz="4200" kern="1200" dirty="0"/>
          </a:p>
        </p:txBody>
      </p:sp>
      <p:sp>
        <p:nvSpPr>
          <p:cNvPr id="16" name="フリーフォーム: 図形 15">
            <a:extLst>
              <a:ext uri="{FF2B5EF4-FFF2-40B4-BE49-F238E27FC236}">
                <a16:creationId xmlns:a16="http://schemas.microsoft.com/office/drawing/2014/main" id="{5DAF28B9-FFAB-ED3F-DE2A-EE0ACAB746A3}"/>
              </a:ext>
            </a:extLst>
          </p:cNvPr>
          <p:cNvSpPr/>
          <p:nvPr/>
        </p:nvSpPr>
        <p:spPr>
          <a:xfrm rot="16200000">
            <a:off x="5115665" y="358540"/>
            <a:ext cx="1565316" cy="4045881"/>
          </a:xfrm>
          <a:custGeom>
            <a:avLst/>
            <a:gdLst>
              <a:gd name="connsiteX0" fmla="*/ 0 w 3555834"/>
              <a:gd name="connsiteY0" fmla="*/ 158599 h 3171971"/>
              <a:gd name="connsiteX1" fmla="*/ 158599 w 3555834"/>
              <a:gd name="connsiteY1" fmla="*/ 0 h 3171971"/>
              <a:gd name="connsiteX2" fmla="*/ 3397235 w 3555834"/>
              <a:gd name="connsiteY2" fmla="*/ 0 h 3171971"/>
              <a:gd name="connsiteX3" fmla="*/ 3555834 w 3555834"/>
              <a:gd name="connsiteY3" fmla="*/ 158599 h 3171971"/>
              <a:gd name="connsiteX4" fmla="*/ 3555834 w 3555834"/>
              <a:gd name="connsiteY4" fmla="*/ 3013372 h 3171971"/>
              <a:gd name="connsiteX5" fmla="*/ 3397235 w 3555834"/>
              <a:gd name="connsiteY5" fmla="*/ 3171971 h 3171971"/>
              <a:gd name="connsiteX6" fmla="*/ 158599 w 3555834"/>
              <a:gd name="connsiteY6" fmla="*/ 3171971 h 3171971"/>
              <a:gd name="connsiteX7" fmla="*/ 0 w 3555834"/>
              <a:gd name="connsiteY7" fmla="*/ 3013372 h 3171971"/>
              <a:gd name="connsiteX8" fmla="*/ 0 w 3555834"/>
              <a:gd name="connsiteY8" fmla="*/ 158599 h 31719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555834" h="3171971">
                <a:moveTo>
                  <a:pt x="3378041" y="0"/>
                </a:moveTo>
                <a:cubicBezTo>
                  <a:pt x="3476233" y="0"/>
                  <a:pt x="3555833" y="63342"/>
                  <a:pt x="3555833" y="141478"/>
                </a:cubicBezTo>
                <a:lnTo>
                  <a:pt x="3555833" y="3030493"/>
                </a:lnTo>
                <a:cubicBezTo>
                  <a:pt x="3555833" y="3108629"/>
                  <a:pt x="3476233" y="3171971"/>
                  <a:pt x="3378041" y="3171971"/>
                </a:cubicBezTo>
                <a:lnTo>
                  <a:pt x="177793" y="3171971"/>
                </a:lnTo>
                <a:cubicBezTo>
                  <a:pt x="79601" y="3171971"/>
                  <a:pt x="1" y="3108629"/>
                  <a:pt x="1" y="3030493"/>
                </a:cubicBezTo>
                <a:lnTo>
                  <a:pt x="1" y="141478"/>
                </a:lnTo>
                <a:cubicBezTo>
                  <a:pt x="1" y="63342"/>
                  <a:pt x="79601" y="0"/>
                  <a:pt x="177793" y="0"/>
                </a:cubicBezTo>
                <a:lnTo>
                  <a:pt x="3378041" y="0"/>
                </a:lnTo>
                <a:close/>
              </a:path>
            </a:pathLst>
          </a:custGeom>
          <a:ln>
            <a:solidFill>
              <a:srgbClr val="002060"/>
            </a:solid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570955" tIns="144019" rIns="186690" bIns="2844668" numCol="1" spcCol="1270" anchor="t" anchorCtr="0">
            <a:noAutofit/>
          </a:bodyPr>
          <a:lstStyle/>
          <a:p>
            <a:pPr marL="0" lvl="0" indent="0" algn="r" defTabSz="1866900">
              <a:lnSpc>
                <a:spcPct val="90000"/>
              </a:lnSpc>
              <a:spcBef>
                <a:spcPct val="0"/>
              </a:spcBef>
              <a:spcAft>
                <a:spcPct val="35000"/>
              </a:spcAft>
              <a:buNone/>
            </a:pPr>
            <a:endParaRPr kumimoji="1" lang="ja-JP" altLang="en-US" sz="4200" kern="1200" dirty="0"/>
          </a:p>
        </p:txBody>
      </p:sp>
      <p:sp>
        <p:nvSpPr>
          <p:cNvPr id="8" name="フリーフォーム: 図形 7">
            <a:extLst>
              <a:ext uri="{FF2B5EF4-FFF2-40B4-BE49-F238E27FC236}">
                <a16:creationId xmlns:a16="http://schemas.microsoft.com/office/drawing/2014/main" id="{C4EAE581-ADE9-9806-B0ED-CFDC86AEEDAE}"/>
              </a:ext>
            </a:extLst>
          </p:cNvPr>
          <p:cNvSpPr/>
          <p:nvPr/>
        </p:nvSpPr>
        <p:spPr>
          <a:xfrm rot="16200000">
            <a:off x="1200847" y="617171"/>
            <a:ext cx="1565316" cy="3546808"/>
          </a:xfrm>
          <a:custGeom>
            <a:avLst/>
            <a:gdLst>
              <a:gd name="connsiteX0" fmla="*/ 0 w 3555834"/>
              <a:gd name="connsiteY0" fmla="*/ 158599 h 3171971"/>
              <a:gd name="connsiteX1" fmla="*/ 158599 w 3555834"/>
              <a:gd name="connsiteY1" fmla="*/ 0 h 3171971"/>
              <a:gd name="connsiteX2" fmla="*/ 3397235 w 3555834"/>
              <a:gd name="connsiteY2" fmla="*/ 0 h 3171971"/>
              <a:gd name="connsiteX3" fmla="*/ 3555834 w 3555834"/>
              <a:gd name="connsiteY3" fmla="*/ 158599 h 3171971"/>
              <a:gd name="connsiteX4" fmla="*/ 3555834 w 3555834"/>
              <a:gd name="connsiteY4" fmla="*/ 3013372 h 3171971"/>
              <a:gd name="connsiteX5" fmla="*/ 3397235 w 3555834"/>
              <a:gd name="connsiteY5" fmla="*/ 3171971 h 3171971"/>
              <a:gd name="connsiteX6" fmla="*/ 158599 w 3555834"/>
              <a:gd name="connsiteY6" fmla="*/ 3171971 h 3171971"/>
              <a:gd name="connsiteX7" fmla="*/ 0 w 3555834"/>
              <a:gd name="connsiteY7" fmla="*/ 3013372 h 3171971"/>
              <a:gd name="connsiteX8" fmla="*/ 0 w 3555834"/>
              <a:gd name="connsiteY8" fmla="*/ 158599 h 31719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555834" h="3171971">
                <a:moveTo>
                  <a:pt x="3378041" y="0"/>
                </a:moveTo>
                <a:cubicBezTo>
                  <a:pt x="3476233" y="0"/>
                  <a:pt x="3555833" y="63342"/>
                  <a:pt x="3555833" y="141478"/>
                </a:cubicBezTo>
                <a:lnTo>
                  <a:pt x="3555833" y="3030493"/>
                </a:lnTo>
                <a:cubicBezTo>
                  <a:pt x="3555833" y="3108629"/>
                  <a:pt x="3476233" y="3171971"/>
                  <a:pt x="3378041" y="3171971"/>
                </a:cubicBezTo>
                <a:lnTo>
                  <a:pt x="177793" y="3171971"/>
                </a:lnTo>
                <a:cubicBezTo>
                  <a:pt x="79601" y="3171971"/>
                  <a:pt x="1" y="3108629"/>
                  <a:pt x="1" y="3030493"/>
                </a:cubicBezTo>
                <a:lnTo>
                  <a:pt x="1" y="141478"/>
                </a:lnTo>
                <a:cubicBezTo>
                  <a:pt x="1" y="63342"/>
                  <a:pt x="79601" y="0"/>
                  <a:pt x="177793" y="0"/>
                </a:cubicBezTo>
                <a:lnTo>
                  <a:pt x="3378041" y="0"/>
                </a:lnTo>
                <a:close/>
              </a:path>
            </a:pathLst>
          </a:custGeom>
          <a:ln>
            <a:solidFill>
              <a:srgbClr val="002060"/>
            </a:solid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570955" tIns="144019" rIns="186690" bIns="2844668" numCol="1" spcCol="1270" anchor="t" anchorCtr="0">
            <a:noAutofit/>
          </a:bodyPr>
          <a:lstStyle/>
          <a:p>
            <a:pPr marL="0" lvl="0" indent="0" algn="r" defTabSz="1866900">
              <a:lnSpc>
                <a:spcPct val="90000"/>
              </a:lnSpc>
              <a:spcBef>
                <a:spcPct val="0"/>
              </a:spcBef>
              <a:spcAft>
                <a:spcPct val="35000"/>
              </a:spcAft>
              <a:buNone/>
            </a:pPr>
            <a:endParaRPr kumimoji="1" lang="ja-JP" altLang="en-US" sz="4200" kern="1200" dirty="0"/>
          </a:p>
        </p:txBody>
      </p:sp>
      <p:sp>
        <p:nvSpPr>
          <p:cNvPr id="9" name="フリーフォーム: 図形 8">
            <a:extLst>
              <a:ext uri="{FF2B5EF4-FFF2-40B4-BE49-F238E27FC236}">
                <a16:creationId xmlns:a16="http://schemas.microsoft.com/office/drawing/2014/main" id="{9E400C33-D11D-69EB-9E85-B2B06EDDD914}"/>
              </a:ext>
            </a:extLst>
          </p:cNvPr>
          <p:cNvSpPr/>
          <p:nvPr/>
        </p:nvSpPr>
        <p:spPr>
          <a:xfrm>
            <a:off x="308191" y="1781212"/>
            <a:ext cx="3240587" cy="1565319"/>
          </a:xfrm>
          <a:custGeom>
            <a:avLst/>
            <a:gdLst>
              <a:gd name="connsiteX0" fmla="*/ 0 w 2649096"/>
              <a:gd name="connsiteY0" fmla="*/ 0 h 3171971"/>
              <a:gd name="connsiteX1" fmla="*/ 2649096 w 2649096"/>
              <a:gd name="connsiteY1" fmla="*/ 0 h 3171971"/>
              <a:gd name="connsiteX2" fmla="*/ 2649096 w 2649096"/>
              <a:gd name="connsiteY2" fmla="*/ 3171971 h 3171971"/>
              <a:gd name="connsiteX3" fmla="*/ 0 w 2649096"/>
              <a:gd name="connsiteY3" fmla="*/ 3171971 h 3171971"/>
              <a:gd name="connsiteX4" fmla="*/ 0 w 2649096"/>
              <a:gd name="connsiteY4" fmla="*/ 0 h 317197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649096" h="3171971">
                <a:moveTo>
                  <a:pt x="0" y="0"/>
                </a:moveTo>
                <a:lnTo>
                  <a:pt x="2649096" y="0"/>
                </a:lnTo>
                <a:lnTo>
                  <a:pt x="2649096" y="3171971"/>
                </a:lnTo>
                <a:lnTo>
                  <a:pt x="0" y="3171971"/>
                </a:lnTo>
                <a:lnTo>
                  <a:pt x="0" y="0"/>
                </a:lnTo>
                <a:close/>
              </a:path>
            </a:pathLst>
          </a:custGeom>
          <a:noFill/>
          <a:ln>
            <a:noFill/>
          </a:ln>
          <a:sp3d/>
        </p:spPr>
        <p:style>
          <a:lnRef idx="2">
            <a:scrgbClr r="0" g="0" b="0"/>
          </a:lnRef>
          <a:fillRef idx="1">
            <a:scrgbClr r="0" g="0" b="0"/>
          </a:fillRef>
          <a:effectRef idx="0">
            <a:schemeClr val="accent1">
              <a:hueOff val="0"/>
              <a:satOff val="0"/>
              <a:lumOff val="0"/>
              <a:alphaOff val="0"/>
            </a:schemeClr>
          </a:effectRef>
          <a:fontRef idx="minor">
            <a:schemeClr val="lt1"/>
          </a:fontRef>
        </p:style>
        <p:txBody>
          <a:bodyPr spcFirstLastPara="0" vert="horz" wrap="square" lIns="0" tIns="96012" rIns="0" bIns="0" numCol="1" spcCol="1270" anchor="t" anchorCtr="0">
            <a:noAutofit/>
          </a:bodyPr>
          <a:lstStyle/>
          <a:p>
            <a:pPr marL="0" lvl="0" indent="0" algn="l" defTabSz="1244600">
              <a:lnSpc>
                <a:spcPct val="90000"/>
              </a:lnSpc>
              <a:spcBef>
                <a:spcPct val="0"/>
              </a:spcBef>
              <a:spcAft>
                <a:spcPct val="35000"/>
              </a:spcAft>
              <a:buNone/>
            </a:pPr>
            <a:r>
              <a:rPr kumimoji="1" lang="ja-JP" altLang="en-US" sz="2800" b="1" kern="1200" dirty="0">
                <a:solidFill>
                  <a:srgbClr val="002060"/>
                </a:solidFill>
                <a:highlight>
                  <a:srgbClr val="C0C0C0"/>
                </a:highlight>
              </a:rPr>
              <a:t>震度</a:t>
            </a:r>
            <a:r>
              <a:rPr kumimoji="1" lang="en-US" altLang="ja-JP" sz="2800" b="1" kern="1200" dirty="0">
                <a:solidFill>
                  <a:srgbClr val="002060"/>
                </a:solidFill>
                <a:highlight>
                  <a:srgbClr val="C0C0C0"/>
                </a:highlight>
              </a:rPr>
              <a:t>5</a:t>
            </a:r>
            <a:r>
              <a:rPr kumimoji="1" lang="ja-JP" altLang="en-US" sz="2800" b="1" kern="1200" dirty="0">
                <a:solidFill>
                  <a:srgbClr val="002060"/>
                </a:solidFill>
                <a:highlight>
                  <a:srgbClr val="C0C0C0"/>
                </a:highlight>
              </a:rPr>
              <a:t>弱発災</a:t>
            </a:r>
            <a:endParaRPr kumimoji="1" lang="en-US" altLang="ja-JP" sz="2800" b="1" kern="1200" dirty="0">
              <a:solidFill>
                <a:srgbClr val="002060"/>
              </a:solidFill>
              <a:highlight>
                <a:srgbClr val="C0C0C0"/>
              </a:highlight>
            </a:endParaRPr>
          </a:p>
          <a:p>
            <a:pPr marL="0" lvl="0" indent="0" algn="l" defTabSz="1244600">
              <a:lnSpc>
                <a:spcPct val="90000"/>
              </a:lnSpc>
              <a:spcBef>
                <a:spcPct val="0"/>
              </a:spcBef>
              <a:spcAft>
                <a:spcPct val="35000"/>
              </a:spcAft>
              <a:buNone/>
            </a:pPr>
            <a:r>
              <a:rPr kumimoji="1" lang="ja-JP" altLang="en-US" sz="2400" b="1" kern="1200" dirty="0">
                <a:solidFill>
                  <a:schemeClr val="tx1">
                    <a:lumMod val="65000"/>
                    <a:lumOff val="35000"/>
                  </a:schemeClr>
                </a:solidFill>
              </a:rPr>
              <a:t>わが身・家族の安全確保・安全確認旗掲出</a:t>
            </a:r>
            <a:endParaRPr kumimoji="1" lang="en-US" altLang="ja-JP" sz="2400" b="1" kern="1200" dirty="0">
              <a:solidFill>
                <a:schemeClr val="tx1">
                  <a:lumMod val="65000"/>
                  <a:lumOff val="35000"/>
                </a:schemeClr>
              </a:solidFill>
            </a:endParaRPr>
          </a:p>
          <a:p>
            <a:pPr marL="0" lvl="0" indent="0" algn="l" defTabSz="1244600">
              <a:lnSpc>
                <a:spcPct val="90000"/>
              </a:lnSpc>
              <a:spcBef>
                <a:spcPct val="0"/>
              </a:spcBef>
              <a:spcAft>
                <a:spcPct val="35000"/>
              </a:spcAft>
              <a:buNone/>
            </a:pPr>
            <a:endParaRPr kumimoji="1" lang="en-US" altLang="ja-JP" sz="2400" kern="1200" dirty="0"/>
          </a:p>
          <a:p>
            <a:pPr marL="0" lvl="0" indent="0" algn="l" defTabSz="1244600">
              <a:lnSpc>
                <a:spcPct val="90000"/>
              </a:lnSpc>
              <a:spcBef>
                <a:spcPct val="0"/>
              </a:spcBef>
              <a:spcAft>
                <a:spcPct val="35000"/>
              </a:spcAft>
              <a:buNone/>
            </a:pPr>
            <a:endParaRPr kumimoji="1" lang="ja-JP" altLang="en-US" sz="2400" kern="1200" dirty="0"/>
          </a:p>
        </p:txBody>
      </p:sp>
      <p:sp>
        <p:nvSpPr>
          <p:cNvPr id="11" name="フローチャート: 抜出し 10">
            <a:extLst>
              <a:ext uri="{FF2B5EF4-FFF2-40B4-BE49-F238E27FC236}">
                <a16:creationId xmlns:a16="http://schemas.microsoft.com/office/drawing/2014/main" id="{02A0B6C6-EED0-C184-4574-6CE8FA191C13}"/>
              </a:ext>
            </a:extLst>
          </p:cNvPr>
          <p:cNvSpPr/>
          <p:nvPr/>
        </p:nvSpPr>
        <p:spPr>
          <a:xfrm rot="5400000">
            <a:off x="3635091" y="2198892"/>
            <a:ext cx="429493" cy="365175"/>
          </a:xfrm>
          <a:prstGeom prst="flowChartExtract">
            <a:avLst/>
          </a:prstGeom>
          <a:ln>
            <a:solidFill>
              <a:srgbClr val="002060"/>
            </a:solidFill>
          </a:ln>
        </p:spPr>
        <p:style>
          <a:lnRef idx="2">
            <a:schemeClr val="accent1">
              <a:hueOff val="0"/>
              <a:satOff val="0"/>
              <a:lumOff val="0"/>
              <a:alphaOff val="0"/>
            </a:schemeClr>
          </a:lnRef>
          <a:fillRef idx="1">
            <a:schemeClr val="lt1">
              <a:hueOff val="0"/>
              <a:satOff val="0"/>
              <a:lumOff val="0"/>
              <a:alphaOff val="0"/>
            </a:schemeClr>
          </a:fillRef>
          <a:effectRef idx="0">
            <a:schemeClr val="lt1">
              <a:hueOff val="0"/>
              <a:satOff val="0"/>
              <a:lumOff val="0"/>
              <a:alphaOff val="0"/>
            </a:schemeClr>
          </a:effectRef>
          <a:fontRef idx="minor">
            <a:schemeClr val="dk1">
              <a:hueOff val="0"/>
              <a:satOff val="0"/>
              <a:lumOff val="0"/>
              <a:alphaOff val="0"/>
            </a:schemeClr>
          </a:fontRef>
        </p:style>
        <p:txBody>
          <a:bodyPr/>
          <a:lstStyle/>
          <a:p>
            <a:endParaRPr lang="ja-JP" altLang="en-US"/>
          </a:p>
        </p:txBody>
      </p:sp>
      <p:sp>
        <p:nvSpPr>
          <p:cNvPr id="14" name="フローチャート: 抜出し 13">
            <a:extLst>
              <a:ext uri="{FF2B5EF4-FFF2-40B4-BE49-F238E27FC236}">
                <a16:creationId xmlns:a16="http://schemas.microsoft.com/office/drawing/2014/main" id="{473DD79E-79D8-CD59-DB95-160C88530B56}"/>
              </a:ext>
            </a:extLst>
          </p:cNvPr>
          <p:cNvSpPr/>
          <p:nvPr/>
        </p:nvSpPr>
        <p:spPr>
          <a:xfrm rot="5400000">
            <a:off x="7819323" y="2171410"/>
            <a:ext cx="429493" cy="365175"/>
          </a:xfrm>
          <a:prstGeom prst="flowChartExtract">
            <a:avLst/>
          </a:prstGeom>
          <a:ln>
            <a:solidFill>
              <a:srgbClr val="002060"/>
            </a:solidFill>
          </a:ln>
        </p:spPr>
        <p:style>
          <a:lnRef idx="2">
            <a:schemeClr val="accent1">
              <a:hueOff val="0"/>
              <a:satOff val="0"/>
              <a:lumOff val="0"/>
              <a:alphaOff val="0"/>
            </a:schemeClr>
          </a:lnRef>
          <a:fillRef idx="1">
            <a:schemeClr val="lt1">
              <a:hueOff val="0"/>
              <a:satOff val="0"/>
              <a:lumOff val="0"/>
              <a:alphaOff val="0"/>
            </a:schemeClr>
          </a:fillRef>
          <a:effectRef idx="0">
            <a:schemeClr val="lt1">
              <a:hueOff val="0"/>
              <a:satOff val="0"/>
              <a:lumOff val="0"/>
              <a:alphaOff val="0"/>
            </a:schemeClr>
          </a:effectRef>
          <a:fontRef idx="minor">
            <a:schemeClr val="dk1">
              <a:hueOff val="0"/>
              <a:satOff val="0"/>
              <a:lumOff val="0"/>
              <a:alphaOff val="0"/>
            </a:schemeClr>
          </a:fontRef>
        </p:style>
        <p:txBody>
          <a:bodyPr/>
          <a:lstStyle/>
          <a:p>
            <a:endParaRPr lang="ja-JP" altLang="en-US"/>
          </a:p>
        </p:txBody>
      </p:sp>
      <p:sp>
        <p:nvSpPr>
          <p:cNvPr id="15" name="フリーフォーム: 図形 14">
            <a:extLst>
              <a:ext uri="{FF2B5EF4-FFF2-40B4-BE49-F238E27FC236}">
                <a16:creationId xmlns:a16="http://schemas.microsoft.com/office/drawing/2014/main" id="{0F4DD257-E454-766B-B0B0-BC1B90790C51}"/>
              </a:ext>
            </a:extLst>
          </p:cNvPr>
          <p:cNvSpPr/>
          <p:nvPr/>
        </p:nvSpPr>
        <p:spPr>
          <a:xfrm>
            <a:off x="8209164" y="1793579"/>
            <a:ext cx="3627233" cy="1393211"/>
          </a:xfrm>
          <a:custGeom>
            <a:avLst/>
            <a:gdLst>
              <a:gd name="connsiteX0" fmla="*/ 0 w 1813704"/>
              <a:gd name="connsiteY0" fmla="*/ 0 h 3204457"/>
              <a:gd name="connsiteX1" fmla="*/ 1813704 w 1813704"/>
              <a:gd name="connsiteY1" fmla="*/ 0 h 3204457"/>
              <a:gd name="connsiteX2" fmla="*/ 1813704 w 1813704"/>
              <a:gd name="connsiteY2" fmla="*/ 3204457 h 3204457"/>
              <a:gd name="connsiteX3" fmla="*/ 0 w 1813704"/>
              <a:gd name="connsiteY3" fmla="*/ 3204457 h 3204457"/>
              <a:gd name="connsiteX4" fmla="*/ 0 w 1813704"/>
              <a:gd name="connsiteY4" fmla="*/ 0 h 320445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13704" h="3204457">
                <a:moveTo>
                  <a:pt x="0" y="0"/>
                </a:moveTo>
                <a:lnTo>
                  <a:pt x="1813704" y="0"/>
                </a:lnTo>
                <a:lnTo>
                  <a:pt x="1813704" y="3204457"/>
                </a:lnTo>
                <a:lnTo>
                  <a:pt x="0" y="3204457"/>
                </a:lnTo>
                <a:lnTo>
                  <a:pt x="0" y="0"/>
                </a:lnTo>
                <a:close/>
              </a:path>
            </a:pathLst>
          </a:custGeom>
          <a:noFill/>
          <a:ln>
            <a:noFill/>
          </a:ln>
          <a:sp3d/>
        </p:spPr>
        <p:style>
          <a:lnRef idx="2">
            <a:scrgbClr r="0" g="0" b="0"/>
          </a:lnRef>
          <a:fillRef idx="1">
            <a:scrgbClr r="0" g="0" b="0"/>
          </a:fillRef>
          <a:effectRef idx="0">
            <a:schemeClr val="accent1">
              <a:hueOff val="0"/>
              <a:satOff val="0"/>
              <a:lumOff val="0"/>
              <a:alphaOff val="0"/>
            </a:schemeClr>
          </a:effectRef>
          <a:fontRef idx="minor">
            <a:schemeClr val="lt1"/>
          </a:fontRef>
        </p:style>
        <p:txBody>
          <a:bodyPr spcFirstLastPara="0" vert="horz" wrap="square" lIns="0" tIns="68580" rIns="0" bIns="0" numCol="1" spcCol="1270" anchor="t" anchorCtr="0">
            <a:noAutofit/>
          </a:bodyPr>
          <a:lstStyle/>
          <a:p>
            <a:pPr marL="0" lvl="0" indent="0" algn="l" defTabSz="889000">
              <a:lnSpc>
                <a:spcPct val="90000"/>
              </a:lnSpc>
              <a:spcBef>
                <a:spcPct val="0"/>
              </a:spcBef>
              <a:spcAft>
                <a:spcPct val="35000"/>
              </a:spcAft>
              <a:buNone/>
            </a:pPr>
            <a:r>
              <a:rPr kumimoji="1" lang="en-US" altLang="ja-JP" sz="2800" b="1" kern="1200" dirty="0">
                <a:solidFill>
                  <a:srgbClr val="002060"/>
                </a:solidFill>
                <a:highlight>
                  <a:srgbClr val="C0C0C0"/>
                </a:highlight>
              </a:rPr>
              <a:t>30</a:t>
            </a:r>
            <a:r>
              <a:rPr kumimoji="1" lang="ja-JP" altLang="en-US" sz="2800" b="1" kern="1200" dirty="0">
                <a:solidFill>
                  <a:srgbClr val="002060"/>
                </a:solidFill>
                <a:highlight>
                  <a:srgbClr val="C0C0C0"/>
                </a:highlight>
              </a:rPr>
              <a:t>分目途</a:t>
            </a:r>
            <a:endParaRPr kumimoji="1" lang="en-US" altLang="ja-JP" sz="2800" b="1" kern="1200" dirty="0">
              <a:solidFill>
                <a:srgbClr val="002060"/>
              </a:solidFill>
              <a:highlight>
                <a:srgbClr val="C0C0C0"/>
              </a:highlight>
            </a:endParaRPr>
          </a:p>
          <a:p>
            <a:pPr marL="0" lvl="0" indent="0" algn="l" defTabSz="889000">
              <a:lnSpc>
                <a:spcPct val="90000"/>
              </a:lnSpc>
              <a:spcBef>
                <a:spcPct val="0"/>
              </a:spcBef>
              <a:spcAft>
                <a:spcPct val="35000"/>
              </a:spcAft>
              <a:buNone/>
            </a:pPr>
            <a:r>
              <a:rPr kumimoji="1" lang="ja-JP" altLang="en-US" sz="2400" b="1" kern="1200" dirty="0">
                <a:solidFill>
                  <a:schemeClr val="tx1">
                    <a:lumMod val="75000"/>
                    <a:lumOff val="25000"/>
                  </a:schemeClr>
                </a:solidFill>
              </a:rPr>
              <a:t>班毎に</a:t>
            </a:r>
            <a:r>
              <a:rPr kumimoji="1" lang="ja-JP" altLang="en-US" sz="2400" b="1" u="sng" kern="1200" dirty="0">
                <a:solidFill>
                  <a:schemeClr val="tx1">
                    <a:lumMod val="75000"/>
                    <a:lumOff val="25000"/>
                  </a:schemeClr>
                </a:solidFill>
              </a:rPr>
              <a:t>安否確認</a:t>
            </a:r>
            <a:r>
              <a:rPr kumimoji="1" lang="ja-JP" altLang="en-US" sz="2400" b="1" kern="1200" dirty="0">
                <a:solidFill>
                  <a:schemeClr val="tx1">
                    <a:lumMod val="75000"/>
                    <a:lumOff val="25000"/>
                  </a:schemeClr>
                </a:solidFill>
              </a:rPr>
              <a:t>巡回開始</a:t>
            </a:r>
            <a:endParaRPr kumimoji="1" lang="en-US" altLang="ja-JP" sz="2400" b="1" kern="1200" dirty="0">
              <a:solidFill>
                <a:schemeClr val="tx1">
                  <a:lumMod val="75000"/>
                  <a:lumOff val="25000"/>
                </a:schemeClr>
              </a:solidFill>
            </a:endParaRPr>
          </a:p>
          <a:p>
            <a:pPr marL="0" lvl="0" indent="0" algn="l" defTabSz="889000">
              <a:lnSpc>
                <a:spcPct val="90000"/>
              </a:lnSpc>
              <a:spcBef>
                <a:spcPct val="0"/>
              </a:spcBef>
              <a:spcAft>
                <a:spcPct val="35000"/>
              </a:spcAft>
              <a:buNone/>
            </a:pPr>
            <a:r>
              <a:rPr kumimoji="1" lang="ja-JP" altLang="en-US" sz="2400" b="1" dirty="0">
                <a:solidFill>
                  <a:schemeClr val="tx1">
                    <a:lumMod val="75000"/>
                    <a:lumOff val="25000"/>
                  </a:schemeClr>
                </a:solidFill>
              </a:rPr>
              <a:t>チェックリスト持参</a:t>
            </a:r>
            <a:endParaRPr kumimoji="1" lang="en-US" altLang="ja-JP" sz="2400" b="1" kern="1200" dirty="0">
              <a:solidFill>
                <a:schemeClr val="tx1">
                  <a:lumMod val="75000"/>
                  <a:lumOff val="25000"/>
                </a:schemeClr>
              </a:solidFill>
            </a:endParaRPr>
          </a:p>
        </p:txBody>
      </p:sp>
      <p:sp>
        <p:nvSpPr>
          <p:cNvPr id="12" name="フリーフォーム: 図形 11">
            <a:extLst>
              <a:ext uri="{FF2B5EF4-FFF2-40B4-BE49-F238E27FC236}">
                <a16:creationId xmlns:a16="http://schemas.microsoft.com/office/drawing/2014/main" id="{C43353CC-DA07-731F-11A2-FC7FFC3A0DF1}"/>
              </a:ext>
            </a:extLst>
          </p:cNvPr>
          <p:cNvSpPr/>
          <p:nvPr/>
        </p:nvSpPr>
        <p:spPr>
          <a:xfrm>
            <a:off x="4062068" y="1705062"/>
            <a:ext cx="3585820" cy="3162625"/>
          </a:xfrm>
          <a:custGeom>
            <a:avLst/>
            <a:gdLst>
              <a:gd name="connsiteX0" fmla="*/ 0 w 1813704"/>
              <a:gd name="connsiteY0" fmla="*/ 0 h 3168670"/>
              <a:gd name="connsiteX1" fmla="*/ 1813704 w 1813704"/>
              <a:gd name="connsiteY1" fmla="*/ 0 h 3168670"/>
              <a:gd name="connsiteX2" fmla="*/ 1813704 w 1813704"/>
              <a:gd name="connsiteY2" fmla="*/ 3168670 h 3168670"/>
              <a:gd name="connsiteX3" fmla="*/ 0 w 1813704"/>
              <a:gd name="connsiteY3" fmla="*/ 3168670 h 3168670"/>
              <a:gd name="connsiteX4" fmla="*/ 0 w 1813704"/>
              <a:gd name="connsiteY4" fmla="*/ 0 h 316867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13704" h="3168670">
                <a:moveTo>
                  <a:pt x="0" y="0"/>
                </a:moveTo>
                <a:lnTo>
                  <a:pt x="1813704" y="0"/>
                </a:lnTo>
                <a:lnTo>
                  <a:pt x="1813704" y="3168670"/>
                </a:lnTo>
                <a:lnTo>
                  <a:pt x="0" y="3168670"/>
                </a:lnTo>
                <a:lnTo>
                  <a:pt x="0" y="0"/>
                </a:lnTo>
                <a:close/>
              </a:path>
            </a:pathLst>
          </a:custGeom>
          <a:noFill/>
          <a:ln>
            <a:noFill/>
          </a:ln>
          <a:sp3d/>
        </p:spPr>
        <p:style>
          <a:lnRef idx="2">
            <a:scrgbClr r="0" g="0" b="0"/>
          </a:lnRef>
          <a:fillRef idx="1">
            <a:scrgbClr r="0" g="0" b="0"/>
          </a:fillRef>
          <a:effectRef idx="0">
            <a:schemeClr val="accent1">
              <a:hueOff val="0"/>
              <a:satOff val="0"/>
              <a:lumOff val="0"/>
              <a:alphaOff val="0"/>
            </a:schemeClr>
          </a:effectRef>
          <a:fontRef idx="minor">
            <a:schemeClr val="lt1"/>
          </a:fontRef>
        </p:style>
        <p:txBody>
          <a:bodyPr spcFirstLastPara="0" vert="horz" wrap="square" lIns="0" tIns="82296" rIns="0" bIns="0" numCol="1" spcCol="1270" anchor="t" anchorCtr="0">
            <a:noAutofit/>
          </a:bodyPr>
          <a:lstStyle/>
          <a:p>
            <a:pPr marL="0" lvl="0" indent="0" algn="l" defTabSz="1066800">
              <a:lnSpc>
                <a:spcPct val="90000"/>
              </a:lnSpc>
              <a:spcBef>
                <a:spcPct val="0"/>
              </a:spcBef>
              <a:spcAft>
                <a:spcPct val="35000"/>
              </a:spcAft>
              <a:buNone/>
            </a:pPr>
            <a:r>
              <a:rPr kumimoji="1" lang="en-US" altLang="ja-JP" sz="2800" b="1" kern="1200" dirty="0">
                <a:solidFill>
                  <a:srgbClr val="002060"/>
                </a:solidFill>
                <a:highlight>
                  <a:srgbClr val="C0C0C0"/>
                </a:highlight>
              </a:rPr>
              <a:t>20</a:t>
            </a:r>
            <a:r>
              <a:rPr kumimoji="1" lang="ja-JP" altLang="en-US" sz="2800" b="1" kern="1200" dirty="0">
                <a:solidFill>
                  <a:srgbClr val="002060"/>
                </a:solidFill>
                <a:highlight>
                  <a:srgbClr val="C0C0C0"/>
                </a:highlight>
              </a:rPr>
              <a:t>分目途</a:t>
            </a:r>
            <a:endParaRPr kumimoji="1" lang="en-US" altLang="ja-JP" sz="2800" kern="1200" dirty="0">
              <a:highlight>
                <a:srgbClr val="FF0000"/>
              </a:highlight>
            </a:endParaRPr>
          </a:p>
          <a:p>
            <a:pPr marL="0" lvl="0" indent="0" algn="l" defTabSz="1066800">
              <a:lnSpc>
                <a:spcPct val="90000"/>
              </a:lnSpc>
              <a:spcBef>
                <a:spcPct val="0"/>
              </a:spcBef>
              <a:spcAft>
                <a:spcPct val="35000"/>
              </a:spcAft>
              <a:buNone/>
            </a:pPr>
            <a:r>
              <a:rPr kumimoji="1" lang="ja-JP" altLang="en-US" sz="2400" b="1" kern="1200" dirty="0">
                <a:solidFill>
                  <a:schemeClr val="tx1">
                    <a:lumMod val="65000"/>
                    <a:lumOff val="35000"/>
                  </a:schemeClr>
                </a:solidFill>
              </a:rPr>
              <a:t>新宿北公園に集合</a:t>
            </a:r>
            <a:endParaRPr kumimoji="1" lang="en-US" altLang="ja-JP" sz="2400" b="1" kern="1200" dirty="0">
              <a:solidFill>
                <a:schemeClr val="tx1">
                  <a:lumMod val="65000"/>
                  <a:lumOff val="35000"/>
                </a:schemeClr>
              </a:solidFill>
            </a:endParaRPr>
          </a:p>
          <a:p>
            <a:pPr marL="0" lvl="0" indent="0" algn="l" defTabSz="1066800">
              <a:lnSpc>
                <a:spcPct val="90000"/>
              </a:lnSpc>
              <a:spcBef>
                <a:spcPct val="0"/>
              </a:spcBef>
              <a:spcAft>
                <a:spcPct val="35000"/>
              </a:spcAft>
              <a:buNone/>
            </a:pPr>
            <a:r>
              <a:rPr kumimoji="1" lang="ja-JP" altLang="en-US" sz="2400" b="1" kern="1200" dirty="0">
                <a:solidFill>
                  <a:schemeClr val="tx1">
                    <a:lumMod val="65000"/>
                    <a:lumOff val="35000"/>
                  </a:schemeClr>
                </a:solidFill>
              </a:rPr>
              <a:t>ヘルメット・皮手袋着用</a:t>
            </a:r>
            <a:endParaRPr kumimoji="1" lang="en-US" altLang="ja-JP" sz="2400" b="1" kern="1200" dirty="0">
              <a:solidFill>
                <a:schemeClr val="tx1">
                  <a:lumMod val="65000"/>
                  <a:lumOff val="35000"/>
                </a:schemeClr>
              </a:solidFill>
            </a:endParaRPr>
          </a:p>
        </p:txBody>
      </p:sp>
      <p:sp>
        <p:nvSpPr>
          <p:cNvPr id="20" name="フローチャート: 組合せ 19">
            <a:extLst>
              <a:ext uri="{FF2B5EF4-FFF2-40B4-BE49-F238E27FC236}">
                <a16:creationId xmlns:a16="http://schemas.microsoft.com/office/drawing/2014/main" id="{42E46053-F461-51A3-F67A-181E137B45AA}"/>
              </a:ext>
            </a:extLst>
          </p:cNvPr>
          <p:cNvSpPr/>
          <p:nvPr/>
        </p:nvSpPr>
        <p:spPr>
          <a:xfrm>
            <a:off x="9435772" y="3717901"/>
            <a:ext cx="578032" cy="437229"/>
          </a:xfrm>
          <a:prstGeom prst="flowChartMerge">
            <a:avLst/>
          </a:prstGeom>
          <a:no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2" name="フリーフォーム: 図形 21">
            <a:extLst>
              <a:ext uri="{FF2B5EF4-FFF2-40B4-BE49-F238E27FC236}">
                <a16:creationId xmlns:a16="http://schemas.microsoft.com/office/drawing/2014/main" id="{B87C4345-AF2C-4728-141D-403ADE12040C}"/>
              </a:ext>
            </a:extLst>
          </p:cNvPr>
          <p:cNvSpPr/>
          <p:nvPr/>
        </p:nvSpPr>
        <p:spPr>
          <a:xfrm rot="16200000">
            <a:off x="9089827" y="3695495"/>
            <a:ext cx="1565316" cy="3546808"/>
          </a:xfrm>
          <a:custGeom>
            <a:avLst/>
            <a:gdLst>
              <a:gd name="connsiteX0" fmla="*/ 0 w 3555834"/>
              <a:gd name="connsiteY0" fmla="*/ 158599 h 3171971"/>
              <a:gd name="connsiteX1" fmla="*/ 158599 w 3555834"/>
              <a:gd name="connsiteY1" fmla="*/ 0 h 3171971"/>
              <a:gd name="connsiteX2" fmla="*/ 3397235 w 3555834"/>
              <a:gd name="connsiteY2" fmla="*/ 0 h 3171971"/>
              <a:gd name="connsiteX3" fmla="*/ 3555834 w 3555834"/>
              <a:gd name="connsiteY3" fmla="*/ 158599 h 3171971"/>
              <a:gd name="connsiteX4" fmla="*/ 3555834 w 3555834"/>
              <a:gd name="connsiteY4" fmla="*/ 3013372 h 3171971"/>
              <a:gd name="connsiteX5" fmla="*/ 3397235 w 3555834"/>
              <a:gd name="connsiteY5" fmla="*/ 3171971 h 3171971"/>
              <a:gd name="connsiteX6" fmla="*/ 158599 w 3555834"/>
              <a:gd name="connsiteY6" fmla="*/ 3171971 h 3171971"/>
              <a:gd name="connsiteX7" fmla="*/ 0 w 3555834"/>
              <a:gd name="connsiteY7" fmla="*/ 3013372 h 3171971"/>
              <a:gd name="connsiteX8" fmla="*/ 0 w 3555834"/>
              <a:gd name="connsiteY8" fmla="*/ 158599 h 31719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555834" h="3171971">
                <a:moveTo>
                  <a:pt x="3378041" y="0"/>
                </a:moveTo>
                <a:cubicBezTo>
                  <a:pt x="3476233" y="0"/>
                  <a:pt x="3555833" y="63342"/>
                  <a:pt x="3555833" y="141478"/>
                </a:cubicBezTo>
                <a:lnTo>
                  <a:pt x="3555833" y="3030493"/>
                </a:lnTo>
                <a:cubicBezTo>
                  <a:pt x="3555833" y="3108629"/>
                  <a:pt x="3476233" y="3171971"/>
                  <a:pt x="3378041" y="3171971"/>
                </a:cubicBezTo>
                <a:lnTo>
                  <a:pt x="177793" y="3171971"/>
                </a:lnTo>
                <a:cubicBezTo>
                  <a:pt x="79601" y="3171971"/>
                  <a:pt x="1" y="3108629"/>
                  <a:pt x="1" y="3030493"/>
                </a:cubicBezTo>
                <a:lnTo>
                  <a:pt x="1" y="141478"/>
                </a:lnTo>
                <a:cubicBezTo>
                  <a:pt x="1" y="63342"/>
                  <a:pt x="79601" y="0"/>
                  <a:pt x="177793" y="0"/>
                </a:cubicBezTo>
                <a:lnTo>
                  <a:pt x="3378041" y="0"/>
                </a:lnTo>
                <a:close/>
              </a:path>
            </a:pathLst>
          </a:custGeom>
          <a:ln>
            <a:solidFill>
              <a:srgbClr val="002060"/>
            </a:solid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570955" tIns="144019" rIns="186690" bIns="2844668" numCol="1" spcCol="1270" anchor="t" anchorCtr="0">
            <a:noAutofit/>
          </a:bodyPr>
          <a:lstStyle/>
          <a:p>
            <a:pPr marL="0" lvl="0" indent="0" algn="r" defTabSz="1866900">
              <a:lnSpc>
                <a:spcPct val="90000"/>
              </a:lnSpc>
              <a:spcBef>
                <a:spcPct val="0"/>
              </a:spcBef>
              <a:spcAft>
                <a:spcPct val="35000"/>
              </a:spcAft>
              <a:buNone/>
            </a:pPr>
            <a:endParaRPr kumimoji="1" lang="ja-JP" altLang="en-US" sz="4200" kern="1200" dirty="0"/>
          </a:p>
        </p:txBody>
      </p:sp>
      <p:sp>
        <p:nvSpPr>
          <p:cNvPr id="25" name="フリーフォーム: 図形 24">
            <a:extLst>
              <a:ext uri="{FF2B5EF4-FFF2-40B4-BE49-F238E27FC236}">
                <a16:creationId xmlns:a16="http://schemas.microsoft.com/office/drawing/2014/main" id="{6434C683-5FAB-F7ED-9841-64970A7F0621}"/>
              </a:ext>
            </a:extLst>
          </p:cNvPr>
          <p:cNvSpPr/>
          <p:nvPr/>
        </p:nvSpPr>
        <p:spPr>
          <a:xfrm>
            <a:off x="8209163" y="4772293"/>
            <a:ext cx="3627233" cy="1393211"/>
          </a:xfrm>
          <a:custGeom>
            <a:avLst/>
            <a:gdLst>
              <a:gd name="connsiteX0" fmla="*/ 0 w 1813704"/>
              <a:gd name="connsiteY0" fmla="*/ 0 h 3204457"/>
              <a:gd name="connsiteX1" fmla="*/ 1813704 w 1813704"/>
              <a:gd name="connsiteY1" fmla="*/ 0 h 3204457"/>
              <a:gd name="connsiteX2" fmla="*/ 1813704 w 1813704"/>
              <a:gd name="connsiteY2" fmla="*/ 3204457 h 3204457"/>
              <a:gd name="connsiteX3" fmla="*/ 0 w 1813704"/>
              <a:gd name="connsiteY3" fmla="*/ 3204457 h 3204457"/>
              <a:gd name="connsiteX4" fmla="*/ 0 w 1813704"/>
              <a:gd name="connsiteY4" fmla="*/ 0 h 320445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13704" h="3204457">
                <a:moveTo>
                  <a:pt x="0" y="0"/>
                </a:moveTo>
                <a:lnTo>
                  <a:pt x="1813704" y="0"/>
                </a:lnTo>
                <a:lnTo>
                  <a:pt x="1813704" y="3204457"/>
                </a:lnTo>
                <a:lnTo>
                  <a:pt x="0" y="3204457"/>
                </a:lnTo>
                <a:lnTo>
                  <a:pt x="0" y="0"/>
                </a:lnTo>
                <a:close/>
              </a:path>
            </a:pathLst>
          </a:custGeom>
          <a:noFill/>
          <a:ln>
            <a:noFill/>
          </a:ln>
          <a:sp3d/>
        </p:spPr>
        <p:style>
          <a:lnRef idx="2">
            <a:scrgbClr r="0" g="0" b="0"/>
          </a:lnRef>
          <a:fillRef idx="1">
            <a:scrgbClr r="0" g="0" b="0"/>
          </a:fillRef>
          <a:effectRef idx="0">
            <a:schemeClr val="accent1">
              <a:hueOff val="0"/>
              <a:satOff val="0"/>
              <a:lumOff val="0"/>
              <a:alphaOff val="0"/>
            </a:schemeClr>
          </a:effectRef>
          <a:fontRef idx="minor">
            <a:schemeClr val="lt1"/>
          </a:fontRef>
        </p:style>
        <p:txBody>
          <a:bodyPr spcFirstLastPara="0" vert="horz" wrap="square" lIns="0" tIns="68580" rIns="0" bIns="0" numCol="1" spcCol="1270" anchor="t" anchorCtr="0">
            <a:noAutofit/>
          </a:bodyPr>
          <a:lstStyle/>
          <a:p>
            <a:pPr marL="0" lvl="0" indent="0" algn="l" defTabSz="889000">
              <a:lnSpc>
                <a:spcPct val="90000"/>
              </a:lnSpc>
              <a:spcBef>
                <a:spcPct val="0"/>
              </a:spcBef>
              <a:spcAft>
                <a:spcPct val="35000"/>
              </a:spcAft>
              <a:buNone/>
            </a:pPr>
            <a:endParaRPr kumimoji="1" lang="en-US" altLang="ja-JP" sz="2800" b="1" kern="1200" dirty="0">
              <a:solidFill>
                <a:srgbClr val="002060"/>
              </a:solidFill>
              <a:highlight>
                <a:srgbClr val="C0C0C0"/>
              </a:highlight>
            </a:endParaRPr>
          </a:p>
        </p:txBody>
      </p:sp>
      <p:sp>
        <p:nvSpPr>
          <p:cNvPr id="26" name="フリーフォーム: 図形 25">
            <a:extLst>
              <a:ext uri="{FF2B5EF4-FFF2-40B4-BE49-F238E27FC236}">
                <a16:creationId xmlns:a16="http://schemas.microsoft.com/office/drawing/2014/main" id="{D700E67B-89A7-770C-06C0-A5D54783A438}"/>
              </a:ext>
            </a:extLst>
          </p:cNvPr>
          <p:cNvSpPr/>
          <p:nvPr/>
        </p:nvSpPr>
        <p:spPr>
          <a:xfrm>
            <a:off x="8231566" y="4815320"/>
            <a:ext cx="3627233" cy="1393211"/>
          </a:xfrm>
          <a:custGeom>
            <a:avLst/>
            <a:gdLst>
              <a:gd name="connsiteX0" fmla="*/ 0 w 1813704"/>
              <a:gd name="connsiteY0" fmla="*/ 0 h 3204457"/>
              <a:gd name="connsiteX1" fmla="*/ 1813704 w 1813704"/>
              <a:gd name="connsiteY1" fmla="*/ 0 h 3204457"/>
              <a:gd name="connsiteX2" fmla="*/ 1813704 w 1813704"/>
              <a:gd name="connsiteY2" fmla="*/ 3204457 h 3204457"/>
              <a:gd name="connsiteX3" fmla="*/ 0 w 1813704"/>
              <a:gd name="connsiteY3" fmla="*/ 3204457 h 3204457"/>
              <a:gd name="connsiteX4" fmla="*/ 0 w 1813704"/>
              <a:gd name="connsiteY4" fmla="*/ 0 h 320445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13704" h="3204457">
                <a:moveTo>
                  <a:pt x="0" y="0"/>
                </a:moveTo>
                <a:lnTo>
                  <a:pt x="1813704" y="0"/>
                </a:lnTo>
                <a:lnTo>
                  <a:pt x="1813704" y="3204457"/>
                </a:lnTo>
                <a:lnTo>
                  <a:pt x="0" y="3204457"/>
                </a:lnTo>
                <a:lnTo>
                  <a:pt x="0" y="0"/>
                </a:lnTo>
                <a:close/>
              </a:path>
            </a:pathLst>
          </a:custGeom>
          <a:noFill/>
          <a:ln>
            <a:noFill/>
          </a:ln>
          <a:sp3d/>
        </p:spPr>
        <p:style>
          <a:lnRef idx="2">
            <a:scrgbClr r="0" g="0" b="0"/>
          </a:lnRef>
          <a:fillRef idx="1">
            <a:scrgbClr r="0" g="0" b="0"/>
          </a:fillRef>
          <a:effectRef idx="0">
            <a:schemeClr val="accent1">
              <a:hueOff val="0"/>
              <a:satOff val="0"/>
              <a:lumOff val="0"/>
              <a:alphaOff val="0"/>
            </a:schemeClr>
          </a:effectRef>
          <a:fontRef idx="minor">
            <a:schemeClr val="lt1"/>
          </a:fontRef>
        </p:style>
        <p:txBody>
          <a:bodyPr spcFirstLastPara="0" vert="horz" wrap="square" lIns="0" tIns="68580" rIns="0" bIns="0" numCol="1" spcCol="1270" anchor="t" anchorCtr="0">
            <a:noAutofit/>
          </a:bodyPr>
          <a:lstStyle/>
          <a:p>
            <a:pPr marL="0" lvl="0" indent="0" algn="l" defTabSz="889000">
              <a:lnSpc>
                <a:spcPct val="90000"/>
              </a:lnSpc>
              <a:spcBef>
                <a:spcPct val="0"/>
              </a:spcBef>
              <a:spcAft>
                <a:spcPct val="35000"/>
              </a:spcAft>
              <a:buNone/>
            </a:pPr>
            <a:r>
              <a:rPr kumimoji="1" lang="en-US" altLang="ja-JP" sz="2800" b="1" dirty="0">
                <a:solidFill>
                  <a:srgbClr val="002060"/>
                </a:solidFill>
                <a:highlight>
                  <a:srgbClr val="C0C0C0"/>
                </a:highlight>
              </a:rPr>
              <a:t>50</a:t>
            </a:r>
            <a:r>
              <a:rPr kumimoji="1" lang="ja-JP" altLang="en-US" sz="2800" b="1" kern="1200" dirty="0">
                <a:solidFill>
                  <a:srgbClr val="002060"/>
                </a:solidFill>
                <a:highlight>
                  <a:srgbClr val="C0C0C0"/>
                </a:highlight>
              </a:rPr>
              <a:t>分目途</a:t>
            </a:r>
            <a:endParaRPr kumimoji="1" lang="en-US" altLang="ja-JP" sz="2800" b="1" kern="1200" dirty="0">
              <a:solidFill>
                <a:srgbClr val="002060"/>
              </a:solidFill>
              <a:highlight>
                <a:srgbClr val="C0C0C0"/>
              </a:highlight>
            </a:endParaRPr>
          </a:p>
          <a:p>
            <a:pPr marL="0" lvl="0" indent="0" algn="l" defTabSz="889000">
              <a:lnSpc>
                <a:spcPct val="90000"/>
              </a:lnSpc>
              <a:spcBef>
                <a:spcPct val="0"/>
              </a:spcBef>
              <a:spcAft>
                <a:spcPct val="35000"/>
              </a:spcAft>
              <a:buNone/>
            </a:pPr>
            <a:r>
              <a:rPr kumimoji="1" lang="ja-JP" altLang="en-US" sz="2400" b="1" kern="1200" dirty="0">
                <a:solidFill>
                  <a:schemeClr val="tx1">
                    <a:lumMod val="75000"/>
                    <a:lumOff val="25000"/>
                  </a:schemeClr>
                </a:solidFill>
              </a:rPr>
              <a:t>本部にて集計・サポート人員含め再編成</a:t>
            </a:r>
            <a:endParaRPr kumimoji="1" lang="en-US" altLang="ja-JP" sz="2400" b="1" kern="1200" dirty="0">
              <a:solidFill>
                <a:schemeClr val="tx1">
                  <a:lumMod val="75000"/>
                  <a:lumOff val="25000"/>
                </a:schemeClr>
              </a:solidFill>
            </a:endParaRPr>
          </a:p>
        </p:txBody>
      </p:sp>
      <p:sp>
        <p:nvSpPr>
          <p:cNvPr id="27" name="フリーフォーム: 図形 26">
            <a:extLst>
              <a:ext uri="{FF2B5EF4-FFF2-40B4-BE49-F238E27FC236}">
                <a16:creationId xmlns:a16="http://schemas.microsoft.com/office/drawing/2014/main" id="{F7C7AD11-FD75-219F-B425-378FA0986C99}"/>
              </a:ext>
            </a:extLst>
          </p:cNvPr>
          <p:cNvSpPr/>
          <p:nvPr/>
        </p:nvSpPr>
        <p:spPr>
          <a:xfrm rot="16200000">
            <a:off x="3468339" y="2565108"/>
            <a:ext cx="674169" cy="3034339"/>
          </a:xfrm>
          <a:custGeom>
            <a:avLst/>
            <a:gdLst>
              <a:gd name="connsiteX0" fmla="*/ 0 w 3555834"/>
              <a:gd name="connsiteY0" fmla="*/ 158599 h 3171971"/>
              <a:gd name="connsiteX1" fmla="*/ 158599 w 3555834"/>
              <a:gd name="connsiteY1" fmla="*/ 0 h 3171971"/>
              <a:gd name="connsiteX2" fmla="*/ 3397235 w 3555834"/>
              <a:gd name="connsiteY2" fmla="*/ 0 h 3171971"/>
              <a:gd name="connsiteX3" fmla="*/ 3555834 w 3555834"/>
              <a:gd name="connsiteY3" fmla="*/ 158599 h 3171971"/>
              <a:gd name="connsiteX4" fmla="*/ 3555834 w 3555834"/>
              <a:gd name="connsiteY4" fmla="*/ 3013372 h 3171971"/>
              <a:gd name="connsiteX5" fmla="*/ 3397235 w 3555834"/>
              <a:gd name="connsiteY5" fmla="*/ 3171971 h 3171971"/>
              <a:gd name="connsiteX6" fmla="*/ 158599 w 3555834"/>
              <a:gd name="connsiteY6" fmla="*/ 3171971 h 3171971"/>
              <a:gd name="connsiteX7" fmla="*/ 0 w 3555834"/>
              <a:gd name="connsiteY7" fmla="*/ 3013372 h 3171971"/>
              <a:gd name="connsiteX8" fmla="*/ 0 w 3555834"/>
              <a:gd name="connsiteY8" fmla="*/ 158599 h 31719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555834" h="3171971">
                <a:moveTo>
                  <a:pt x="3378041" y="0"/>
                </a:moveTo>
                <a:cubicBezTo>
                  <a:pt x="3476233" y="0"/>
                  <a:pt x="3555833" y="63342"/>
                  <a:pt x="3555833" y="141478"/>
                </a:cubicBezTo>
                <a:lnTo>
                  <a:pt x="3555833" y="3030493"/>
                </a:lnTo>
                <a:cubicBezTo>
                  <a:pt x="3555833" y="3108629"/>
                  <a:pt x="3476233" y="3171971"/>
                  <a:pt x="3378041" y="3171971"/>
                </a:cubicBezTo>
                <a:lnTo>
                  <a:pt x="177793" y="3171971"/>
                </a:lnTo>
                <a:cubicBezTo>
                  <a:pt x="79601" y="3171971"/>
                  <a:pt x="1" y="3108629"/>
                  <a:pt x="1" y="3030493"/>
                </a:cubicBezTo>
                <a:lnTo>
                  <a:pt x="1" y="141478"/>
                </a:lnTo>
                <a:cubicBezTo>
                  <a:pt x="1" y="63342"/>
                  <a:pt x="79601" y="0"/>
                  <a:pt x="177793" y="0"/>
                </a:cubicBezTo>
                <a:lnTo>
                  <a:pt x="3378041" y="0"/>
                </a:lnTo>
                <a:close/>
              </a:path>
            </a:pathLst>
          </a:custGeom>
          <a:ln>
            <a:solidFill>
              <a:srgbClr val="002060"/>
            </a:solid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570955" tIns="144019" rIns="186690" bIns="2844668" numCol="1" spcCol="1270" anchor="t" anchorCtr="0">
            <a:noAutofit/>
          </a:bodyPr>
          <a:lstStyle/>
          <a:p>
            <a:pPr marL="0" lvl="0" indent="0" algn="r" defTabSz="1866900">
              <a:lnSpc>
                <a:spcPct val="90000"/>
              </a:lnSpc>
              <a:spcBef>
                <a:spcPct val="0"/>
              </a:spcBef>
              <a:spcAft>
                <a:spcPct val="35000"/>
              </a:spcAft>
              <a:buNone/>
            </a:pPr>
            <a:endParaRPr kumimoji="1" lang="ja-JP" altLang="en-US" sz="4200" kern="1200" dirty="0"/>
          </a:p>
        </p:txBody>
      </p:sp>
      <p:sp>
        <p:nvSpPr>
          <p:cNvPr id="32" name="フリーフォーム: 図形 31">
            <a:extLst>
              <a:ext uri="{FF2B5EF4-FFF2-40B4-BE49-F238E27FC236}">
                <a16:creationId xmlns:a16="http://schemas.microsoft.com/office/drawing/2014/main" id="{021BA3F1-B39A-9C8D-254A-1FCAB868AAAA}"/>
              </a:ext>
            </a:extLst>
          </p:cNvPr>
          <p:cNvSpPr/>
          <p:nvPr/>
        </p:nvSpPr>
        <p:spPr>
          <a:xfrm>
            <a:off x="2668853" y="3874892"/>
            <a:ext cx="2361967" cy="504378"/>
          </a:xfrm>
          <a:custGeom>
            <a:avLst/>
            <a:gdLst>
              <a:gd name="connsiteX0" fmla="*/ 0 w 1813704"/>
              <a:gd name="connsiteY0" fmla="*/ 0 h 3204457"/>
              <a:gd name="connsiteX1" fmla="*/ 1813704 w 1813704"/>
              <a:gd name="connsiteY1" fmla="*/ 0 h 3204457"/>
              <a:gd name="connsiteX2" fmla="*/ 1813704 w 1813704"/>
              <a:gd name="connsiteY2" fmla="*/ 3204457 h 3204457"/>
              <a:gd name="connsiteX3" fmla="*/ 0 w 1813704"/>
              <a:gd name="connsiteY3" fmla="*/ 3204457 h 3204457"/>
              <a:gd name="connsiteX4" fmla="*/ 0 w 1813704"/>
              <a:gd name="connsiteY4" fmla="*/ 0 h 320445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13704" h="3204457">
                <a:moveTo>
                  <a:pt x="0" y="0"/>
                </a:moveTo>
                <a:lnTo>
                  <a:pt x="1813704" y="0"/>
                </a:lnTo>
                <a:lnTo>
                  <a:pt x="1813704" y="3204457"/>
                </a:lnTo>
                <a:lnTo>
                  <a:pt x="0" y="3204457"/>
                </a:lnTo>
                <a:lnTo>
                  <a:pt x="0" y="0"/>
                </a:lnTo>
                <a:close/>
              </a:path>
            </a:pathLst>
          </a:custGeom>
          <a:noFill/>
          <a:ln>
            <a:noFill/>
          </a:ln>
          <a:sp3d/>
        </p:spPr>
        <p:style>
          <a:lnRef idx="2">
            <a:scrgbClr r="0" g="0" b="0"/>
          </a:lnRef>
          <a:fillRef idx="1">
            <a:scrgbClr r="0" g="0" b="0"/>
          </a:fillRef>
          <a:effectRef idx="0">
            <a:schemeClr val="accent1">
              <a:hueOff val="0"/>
              <a:satOff val="0"/>
              <a:lumOff val="0"/>
              <a:alphaOff val="0"/>
            </a:schemeClr>
          </a:effectRef>
          <a:fontRef idx="minor">
            <a:schemeClr val="lt1"/>
          </a:fontRef>
        </p:style>
        <p:txBody>
          <a:bodyPr spcFirstLastPara="0" vert="horz" wrap="square" lIns="0" tIns="68580" rIns="0" bIns="0" numCol="1" spcCol="1270" anchor="t" anchorCtr="0">
            <a:noAutofit/>
          </a:bodyPr>
          <a:lstStyle/>
          <a:p>
            <a:pPr marL="0" lvl="0" indent="0" algn="l" defTabSz="889000">
              <a:lnSpc>
                <a:spcPct val="90000"/>
              </a:lnSpc>
              <a:spcBef>
                <a:spcPct val="0"/>
              </a:spcBef>
              <a:spcAft>
                <a:spcPct val="35000"/>
              </a:spcAft>
              <a:buNone/>
            </a:pPr>
            <a:r>
              <a:rPr kumimoji="1" lang="ja-JP" altLang="en-US" sz="2400" b="1" dirty="0">
                <a:solidFill>
                  <a:schemeClr val="tx1">
                    <a:lumMod val="75000"/>
                    <a:lumOff val="25000"/>
                  </a:schemeClr>
                </a:solidFill>
              </a:rPr>
              <a:t>避難者対応誘導</a:t>
            </a:r>
            <a:endParaRPr kumimoji="1" lang="en-US" altLang="ja-JP" sz="2400" b="1" kern="1200" dirty="0">
              <a:solidFill>
                <a:schemeClr val="tx1">
                  <a:lumMod val="75000"/>
                  <a:lumOff val="25000"/>
                </a:schemeClr>
              </a:solidFill>
            </a:endParaRPr>
          </a:p>
        </p:txBody>
      </p:sp>
      <p:sp>
        <p:nvSpPr>
          <p:cNvPr id="36" name="フリーフォーム: 図形 35">
            <a:extLst>
              <a:ext uri="{FF2B5EF4-FFF2-40B4-BE49-F238E27FC236}">
                <a16:creationId xmlns:a16="http://schemas.microsoft.com/office/drawing/2014/main" id="{2882A549-A558-4049-2566-3A0ED8A9017D}"/>
              </a:ext>
            </a:extLst>
          </p:cNvPr>
          <p:cNvSpPr/>
          <p:nvPr/>
        </p:nvSpPr>
        <p:spPr>
          <a:xfrm rot="16200000">
            <a:off x="3442712" y="4108348"/>
            <a:ext cx="674169" cy="3034339"/>
          </a:xfrm>
          <a:custGeom>
            <a:avLst/>
            <a:gdLst>
              <a:gd name="connsiteX0" fmla="*/ 0 w 3555834"/>
              <a:gd name="connsiteY0" fmla="*/ 158599 h 3171971"/>
              <a:gd name="connsiteX1" fmla="*/ 158599 w 3555834"/>
              <a:gd name="connsiteY1" fmla="*/ 0 h 3171971"/>
              <a:gd name="connsiteX2" fmla="*/ 3397235 w 3555834"/>
              <a:gd name="connsiteY2" fmla="*/ 0 h 3171971"/>
              <a:gd name="connsiteX3" fmla="*/ 3555834 w 3555834"/>
              <a:gd name="connsiteY3" fmla="*/ 158599 h 3171971"/>
              <a:gd name="connsiteX4" fmla="*/ 3555834 w 3555834"/>
              <a:gd name="connsiteY4" fmla="*/ 3013372 h 3171971"/>
              <a:gd name="connsiteX5" fmla="*/ 3397235 w 3555834"/>
              <a:gd name="connsiteY5" fmla="*/ 3171971 h 3171971"/>
              <a:gd name="connsiteX6" fmla="*/ 158599 w 3555834"/>
              <a:gd name="connsiteY6" fmla="*/ 3171971 h 3171971"/>
              <a:gd name="connsiteX7" fmla="*/ 0 w 3555834"/>
              <a:gd name="connsiteY7" fmla="*/ 3013372 h 3171971"/>
              <a:gd name="connsiteX8" fmla="*/ 0 w 3555834"/>
              <a:gd name="connsiteY8" fmla="*/ 158599 h 31719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555834" h="3171971">
                <a:moveTo>
                  <a:pt x="3378041" y="0"/>
                </a:moveTo>
                <a:cubicBezTo>
                  <a:pt x="3476233" y="0"/>
                  <a:pt x="3555833" y="63342"/>
                  <a:pt x="3555833" y="141478"/>
                </a:cubicBezTo>
                <a:lnTo>
                  <a:pt x="3555833" y="3030493"/>
                </a:lnTo>
                <a:cubicBezTo>
                  <a:pt x="3555833" y="3108629"/>
                  <a:pt x="3476233" y="3171971"/>
                  <a:pt x="3378041" y="3171971"/>
                </a:cubicBezTo>
                <a:lnTo>
                  <a:pt x="177793" y="3171971"/>
                </a:lnTo>
                <a:cubicBezTo>
                  <a:pt x="79601" y="3171971"/>
                  <a:pt x="1" y="3108629"/>
                  <a:pt x="1" y="3030493"/>
                </a:cubicBezTo>
                <a:lnTo>
                  <a:pt x="1" y="141478"/>
                </a:lnTo>
                <a:cubicBezTo>
                  <a:pt x="1" y="63342"/>
                  <a:pt x="79601" y="0"/>
                  <a:pt x="177793" y="0"/>
                </a:cubicBezTo>
                <a:lnTo>
                  <a:pt x="3378041" y="0"/>
                </a:lnTo>
                <a:close/>
              </a:path>
            </a:pathLst>
          </a:custGeom>
          <a:ln>
            <a:solidFill>
              <a:srgbClr val="002060"/>
            </a:solid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570955" tIns="144019" rIns="186690" bIns="2844668" numCol="1" spcCol="1270" anchor="t" anchorCtr="0">
            <a:noAutofit/>
          </a:bodyPr>
          <a:lstStyle/>
          <a:p>
            <a:pPr marL="0" lvl="0" indent="0" algn="r" defTabSz="1866900">
              <a:lnSpc>
                <a:spcPct val="90000"/>
              </a:lnSpc>
              <a:spcBef>
                <a:spcPct val="0"/>
              </a:spcBef>
              <a:spcAft>
                <a:spcPct val="35000"/>
              </a:spcAft>
              <a:buNone/>
            </a:pPr>
            <a:endParaRPr kumimoji="1" lang="ja-JP" altLang="en-US" sz="4200" kern="1200" dirty="0"/>
          </a:p>
        </p:txBody>
      </p:sp>
      <p:sp>
        <p:nvSpPr>
          <p:cNvPr id="37" name="フリーフォーム: 図形 36">
            <a:extLst>
              <a:ext uri="{FF2B5EF4-FFF2-40B4-BE49-F238E27FC236}">
                <a16:creationId xmlns:a16="http://schemas.microsoft.com/office/drawing/2014/main" id="{4F04CAC8-0E7E-C963-F404-7CA5FAA22447}"/>
              </a:ext>
            </a:extLst>
          </p:cNvPr>
          <p:cNvSpPr/>
          <p:nvPr/>
        </p:nvSpPr>
        <p:spPr>
          <a:xfrm rot="16200000">
            <a:off x="3444345" y="3327786"/>
            <a:ext cx="674169" cy="3034339"/>
          </a:xfrm>
          <a:custGeom>
            <a:avLst/>
            <a:gdLst>
              <a:gd name="connsiteX0" fmla="*/ 0 w 3555834"/>
              <a:gd name="connsiteY0" fmla="*/ 158599 h 3171971"/>
              <a:gd name="connsiteX1" fmla="*/ 158599 w 3555834"/>
              <a:gd name="connsiteY1" fmla="*/ 0 h 3171971"/>
              <a:gd name="connsiteX2" fmla="*/ 3397235 w 3555834"/>
              <a:gd name="connsiteY2" fmla="*/ 0 h 3171971"/>
              <a:gd name="connsiteX3" fmla="*/ 3555834 w 3555834"/>
              <a:gd name="connsiteY3" fmla="*/ 158599 h 3171971"/>
              <a:gd name="connsiteX4" fmla="*/ 3555834 w 3555834"/>
              <a:gd name="connsiteY4" fmla="*/ 3013372 h 3171971"/>
              <a:gd name="connsiteX5" fmla="*/ 3397235 w 3555834"/>
              <a:gd name="connsiteY5" fmla="*/ 3171971 h 3171971"/>
              <a:gd name="connsiteX6" fmla="*/ 158599 w 3555834"/>
              <a:gd name="connsiteY6" fmla="*/ 3171971 h 3171971"/>
              <a:gd name="connsiteX7" fmla="*/ 0 w 3555834"/>
              <a:gd name="connsiteY7" fmla="*/ 3013372 h 3171971"/>
              <a:gd name="connsiteX8" fmla="*/ 0 w 3555834"/>
              <a:gd name="connsiteY8" fmla="*/ 158599 h 31719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555834" h="3171971">
                <a:moveTo>
                  <a:pt x="3378041" y="0"/>
                </a:moveTo>
                <a:cubicBezTo>
                  <a:pt x="3476233" y="0"/>
                  <a:pt x="3555833" y="63342"/>
                  <a:pt x="3555833" y="141478"/>
                </a:cubicBezTo>
                <a:lnTo>
                  <a:pt x="3555833" y="3030493"/>
                </a:lnTo>
                <a:cubicBezTo>
                  <a:pt x="3555833" y="3108629"/>
                  <a:pt x="3476233" y="3171971"/>
                  <a:pt x="3378041" y="3171971"/>
                </a:cubicBezTo>
                <a:lnTo>
                  <a:pt x="177793" y="3171971"/>
                </a:lnTo>
                <a:cubicBezTo>
                  <a:pt x="79601" y="3171971"/>
                  <a:pt x="1" y="3108629"/>
                  <a:pt x="1" y="3030493"/>
                </a:cubicBezTo>
                <a:lnTo>
                  <a:pt x="1" y="141478"/>
                </a:lnTo>
                <a:cubicBezTo>
                  <a:pt x="1" y="63342"/>
                  <a:pt x="79601" y="0"/>
                  <a:pt x="177793" y="0"/>
                </a:cubicBezTo>
                <a:lnTo>
                  <a:pt x="3378041" y="0"/>
                </a:lnTo>
                <a:close/>
              </a:path>
            </a:pathLst>
          </a:custGeom>
          <a:ln>
            <a:solidFill>
              <a:srgbClr val="002060"/>
            </a:solid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570955" tIns="144019" rIns="186690" bIns="2844668" numCol="1" spcCol="1270" anchor="t" anchorCtr="0">
            <a:noAutofit/>
          </a:bodyPr>
          <a:lstStyle/>
          <a:p>
            <a:pPr marL="0" lvl="0" indent="0" algn="r" defTabSz="1866900">
              <a:lnSpc>
                <a:spcPct val="90000"/>
              </a:lnSpc>
              <a:spcBef>
                <a:spcPct val="0"/>
              </a:spcBef>
              <a:spcAft>
                <a:spcPct val="35000"/>
              </a:spcAft>
              <a:buNone/>
            </a:pPr>
            <a:endParaRPr kumimoji="1" lang="ja-JP" altLang="en-US" sz="4200" kern="1200" dirty="0"/>
          </a:p>
        </p:txBody>
      </p:sp>
      <p:sp>
        <p:nvSpPr>
          <p:cNvPr id="38" name="フリーフォーム: 図形 37">
            <a:extLst>
              <a:ext uri="{FF2B5EF4-FFF2-40B4-BE49-F238E27FC236}">
                <a16:creationId xmlns:a16="http://schemas.microsoft.com/office/drawing/2014/main" id="{175EAB41-B338-F46A-52C5-FCDF486D846F}"/>
              </a:ext>
            </a:extLst>
          </p:cNvPr>
          <p:cNvSpPr/>
          <p:nvPr/>
        </p:nvSpPr>
        <p:spPr>
          <a:xfrm>
            <a:off x="3059281" y="4608576"/>
            <a:ext cx="1529830" cy="504378"/>
          </a:xfrm>
          <a:custGeom>
            <a:avLst/>
            <a:gdLst>
              <a:gd name="connsiteX0" fmla="*/ 0 w 1813704"/>
              <a:gd name="connsiteY0" fmla="*/ 0 h 3204457"/>
              <a:gd name="connsiteX1" fmla="*/ 1813704 w 1813704"/>
              <a:gd name="connsiteY1" fmla="*/ 0 h 3204457"/>
              <a:gd name="connsiteX2" fmla="*/ 1813704 w 1813704"/>
              <a:gd name="connsiteY2" fmla="*/ 3204457 h 3204457"/>
              <a:gd name="connsiteX3" fmla="*/ 0 w 1813704"/>
              <a:gd name="connsiteY3" fmla="*/ 3204457 h 3204457"/>
              <a:gd name="connsiteX4" fmla="*/ 0 w 1813704"/>
              <a:gd name="connsiteY4" fmla="*/ 0 h 320445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13704" h="3204457">
                <a:moveTo>
                  <a:pt x="0" y="0"/>
                </a:moveTo>
                <a:lnTo>
                  <a:pt x="1813704" y="0"/>
                </a:lnTo>
                <a:lnTo>
                  <a:pt x="1813704" y="3204457"/>
                </a:lnTo>
                <a:lnTo>
                  <a:pt x="0" y="3204457"/>
                </a:lnTo>
                <a:lnTo>
                  <a:pt x="0" y="0"/>
                </a:lnTo>
                <a:close/>
              </a:path>
            </a:pathLst>
          </a:custGeom>
          <a:noFill/>
          <a:ln>
            <a:noFill/>
          </a:ln>
          <a:sp3d/>
        </p:spPr>
        <p:style>
          <a:lnRef idx="2">
            <a:scrgbClr r="0" g="0" b="0"/>
          </a:lnRef>
          <a:fillRef idx="1">
            <a:scrgbClr r="0" g="0" b="0"/>
          </a:fillRef>
          <a:effectRef idx="0">
            <a:schemeClr val="accent1">
              <a:hueOff val="0"/>
              <a:satOff val="0"/>
              <a:lumOff val="0"/>
              <a:alphaOff val="0"/>
            </a:schemeClr>
          </a:effectRef>
          <a:fontRef idx="minor">
            <a:schemeClr val="lt1"/>
          </a:fontRef>
        </p:style>
        <p:txBody>
          <a:bodyPr spcFirstLastPara="0" vert="horz" wrap="square" lIns="0" tIns="68580" rIns="0" bIns="0" numCol="1" spcCol="1270" anchor="t" anchorCtr="0">
            <a:noAutofit/>
          </a:bodyPr>
          <a:lstStyle/>
          <a:p>
            <a:pPr marL="0" lvl="0" indent="0" algn="l" defTabSz="889000">
              <a:lnSpc>
                <a:spcPct val="90000"/>
              </a:lnSpc>
              <a:spcBef>
                <a:spcPct val="0"/>
              </a:spcBef>
              <a:spcAft>
                <a:spcPct val="35000"/>
              </a:spcAft>
              <a:buNone/>
            </a:pPr>
            <a:r>
              <a:rPr kumimoji="1" lang="ja-JP" altLang="en-US" sz="2400" b="1" dirty="0">
                <a:solidFill>
                  <a:schemeClr val="tx1">
                    <a:lumMod val="75000"/>
                    <a:lumOff val="25000"/>
                  </a:schemeClr>
                </a:solidFill>
              </a:rPr>
              <a:t>救出救護</a:t>
            </a:r>
            <a:endParaRPr kumimoji="1" lang="en-US" altLang="ja-JP" sz="2400" b="1" kern="1200" dirty="0">
              <a:solidFill>
                <a:schemeClr val="tx1">
                  <a:lumMod val="75000"/>
                  <a:lumOff val="25000"/>
                </a:schemeClr>
              </a:solidFill>
            </a:endParaRPr>
          </a:p>
        </p:txBody>
      </p:sp>
      <p:sp>
        <p:nvSpPr>
          <p:cNvPr id="39" name="フリーフォーム: 図形 38">
            <a:extLst>
              <a:ext uri="{FF2B5EF4-FFF2-40B4-BE49-F238E27FC236}">
                <a16:creationId xmlns:a16="http://schemas.microsoft.com/office/drawing/2014/main" id="{BA4DED45-B2F9-2529-5008-EB0A540A9EE7}"/>
              </a:ext>
            </a:extLst>
          </p:cNvPr>
          <p:cNvSpPr/>
          <p:nvPr/>
        </p:nvSpPr>
        <p:spPr>
          <a:xfrm>
            <a:off x="2378824" y="5427969"/>
            <a:ext cx="3307203" cy="433965"/>
          </a:xfrm>
          <a:custGeom>
            <a:avLst/>
            <a:gdLst>
              <a:gd name="connsiteX0" fmla="*/ 0 w 1813704"/>
              <a:gd name="connsiteY0" fmla="*/ 0 h 3204457"/>
              <a:gd name="connsiteX1" fmla="*/ 1813704 w 1813704"/>
              <a:gd name="connsiteY1" fmla="*/ 0 h 3204457"/>
              <a:gd name="connsiteX2" fmla="*/ 1813704 w 1813704"/>
              <a:gd name="connsiteY2" fmla="*/ 3204457 h 3204457"/>
              <a:gd name="connsiteX3" fmla="*/ 0 w 1813704"/>
              <a:gd name="connsiteY3" fmla="*/ 3204457 h 3204457"/>
              <a:gd name="connsiteX4" fmla="*/ 0 w 1813704"/>
              <a:gd name="connsiteY4" fmla="*/ 0 h 320445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13704" h="3204457">
                <a:moveTo>
                  <a:pt x="0" y="0"/>
                </a:moveTo>
                <a:lnTo>
                  <a:pt x="1813704" y="0"/>
                </a:lnTo>
                <a:lnTo>
                  <a:pt x="1813704" y="3204457"/>
                </a:lnTo>
                <a:lnTo>
                  <a:pt x="0" y="3204457"/>
                </a:lnTo>
                <a:lnTo>
                  <a:pt x="0" y="0"/>
                </a:lnTo>
                <a:close/>
              </a:path>
            </a:pathLst>
          </a:custGeom>
          <a:noFill/>
          <a:ln>
            <a:noFill/>
          </a:ln>
          <a:sp3d/>
        </p:spPr>
        <p:style>
          <a:lnRef idx="2">
            <a:scrgbClr r="0" g="0" b="0"/>
          </a:lnRef>
          <a:fillRef idx="1">
            <a:scrgbClr r="0" g="0" b="0"/>
          </a:fillRef>
          <a:effectRef idx="0">
            <a:schemeClr val="accent1">
              <a:hueOff val="0"/>
              <a:satOff val="0"/>
              <a:lumOff val="0"/>
              <a:alphaOff val="0"/>
            </a:schemeClr>
          </a:effectRef>
          <a:fontRef idx="minor">
            <a:schemeClr val="lt1"/>
          </a:fontRef>
        </p:style>
        <p:txBody>
          <a:bodyPr spcFirstLastPara="0" vert="horz" wrap="square" lIns="0" tIns="68580" rIns="0" bIns="0" numCol="1" spcCol="1270" anchor="t" anchorCtr="0">
            <a:noAutofit/>
          </a:bodyPr>
          <a:lstStyle/>
          <a:p>
            <a:pPr marL="0" lvl="0" indent="0" algn="l" defTabSz="889000">
              <a:lnSpc>
                <a:spcPct val="90000"/>
              </a:lnSpc>
              <a:spcBef>
                <a:spcPct val="0"/>
              </a:spcBef>
              <a:spcAft>
                <a:spcPct val="35000"/>
              </a:spcAft>
              <a:buNone/>
            </a:pPr>
            <a:r>
              <a:rPr kumimoji="1" lang="ja-JP" altLang="en-US" sz="2000" b="1" dirty="0">
                <a:solidFill>
                  <a:schemeClr val="tx1">
                    <a:lumMod val="75000"/>
                    <a:lumOff val="25000"/>
                  </a:schemeClr>
                </a:solidFill>
              </a:rPr>
              <a:t>消火（状況により即応）</a:t>
            </a:r>
            <a:endParaRPr kumimoji="1" lang="en-US" altLang="ja-JP" sz="2000" b="1" kern="1200" dirty="0">
              <a:solidFill>
                <a:schemeClr val="tx1">
                  <a:lumMod val="75000"/>
                  <a:lumOff val="25000"/>
                </a:schemeClr>
              </a:solidFill>
            </a:endParaRPr>
          </a:p>
        </p:txBody>
      </p:sp>
      <p:sp>
        <p:nvSpPr>
          <p:cNvPr id="40" name="フリーフォーム: 図形 39">
            <a:extLst>
              <a:ext uri="{FF2B5EF4-FFF2-40B4-BE49-F238E27FC236}">
                <a16:creationId xmlns:a16="http://schemas.microsoft.com/office/drawing/2014/main" id="{CAA790E4-9760-D040-68F8-2416B7792F5D}"/>
              </a:ext>
            </a:extLst>
          </p:cNvPr>
          <p:cNvSpPr/>
          <p:nvPr/>
        </p:nvSpPr>
        <p:spPr>
          <a:xfrm rot="16200000">
            <a:off x="3444344" y="4871026"/>
            <a:ext cx="674169" cy="3034339"/>
          </a:xfrm>
          <a:custGeom>
            <a:avLst/>
            <a:gdLst>
              <a:gd name="connsiteX0" fmla="*/ 0 w 3555834"/>
              <a:gd name="connsiteY0" fmla="*/ 158599 h 3171971"/>
              <a:gd name="connsiteX1" fmla="*/ 158599 w 3555834"/>
              <a:gd name="connsiteY1" fmla="*/ 0 h 3171971"/>
              <a:gd name="connsiteX2" fmla="*/ 3397235 w 3555834"/>
              <a:gd name="connsiteY2" fmla="*/ 0 h 3171971"/>
              <a:gd name="connsiteX3" fmla="*/ 3555834 w 3555834"/>
              <a:gd name="connsiteY3" fmla="*/ 158599 h 3171971"/>
              <a:gd name="connsiteX4" fmla="*/ 3555834 w 3555834"/>
              <a:gd name="connsiteY4" fmla="*/ 3013372 h 3171971"/>
              <a:gd name="connsiteX5" fmla="*/ 3397235 w 3555834"/>
              <a:gd name="connsiteY5" fmla="*/ 3171971 h 3171971"/>
              <a:gd name="connsiteX6" fmla="*/ 158599 w 3555834"/>
              <a:gd name="connsiteY6" fmla="*/ 3171971 h 3171971"/>
              <a:gd name="connsiteX7" fmla="*/ 0 w 3555834"/>
              <a:gd name="connsiteY7" fmla="*/ 3013372 h 3171971"/>
              <a:gd name="connsiteX8" fmla="*/ 0 w 3555834"/>
              <a:gd name="connsiteY8" fmla="*/ 158599 h 31719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555834" h="3171971">
                <a:moveTo>
                  <a:pt x="3378041" y="0"/>
                </a:moveTo>
                <a:cubicBezTo>
                  <a:pt x="3476233" y="0"/>
                  <a:pt x="3555833" y="63342"/>
                  <a:pt x="3555833" y="141478"/>
                </a:cubicBezTo>
                <a:lnTo>
                  <a:pt x="3555833" y="3030493"/>
                </a:lnTo>
                <a:cubicBezTo>
                  <a:pt x="3555833" y="3108629"/>
                  <a:pt x="3476233" y="3171971"/>
                  <a:pt x="3378041" y="3171971"/>
                </a:cubicBezTo>
                <a:lnTo>
                  <a:pt x="177793" y="3171971"/>
                </a:lnTo>
                <a:cubicBezTo>
                  <a:pt x="79601" y="3171971"/>
                  <a:pt x="1" y="3108629"/>
                  <a:pt x="1" y="3030493"/>
                </a:cubicBezTo>
                <a:lnTo>
                  <a:pt x="1" y="141478"/>
                </a:lnTo>
                <a:cubicBezTo>
                  <a:pt x="1" y="63342"/>
                  <a:pt x="79601" y="0"/>
                  <a:pt x="177793" y="0"/>
                </a:cubicBezTo>
                <a:lnTo>
                  <a:pt x="3378041" y="0"/>
                </a:lnTo>
                <a:close/>
              </a:path>
            </a:pathLst>
          </a:custGeom>
          <a:ln>
            <a:solidFill>
              <a:srgbClr val="002060"/>
            </a:solid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570955" tIns="144019" rIns="186690" bIns="2844668" numCol="1" spcCol="1270" anchor="t" anchorCtr="0">
            <a:noAutofit/>
          </a:bodyPr>
          <a:lstStyle/>
          <a:p>
            <a:pPr marL="0" lvl="0" indent="0" algn="r" defTabSz="1866900">
              <a:lnSpc>
                <a:spcPct val="90000"/>
              </a:lnSpc>
              <a:spcBef>
                <a:spcPct val="0"/>
              </a:spcBef>
              <a:spcAft>
                <a:spcPct val="35000"/>
              </a:spcAft>
              <a:buNone/>
            </a:pPr>
            <a:endParaRPr kumimoji="1" lang="ja-JP" altLang="en-US" sz="4200" kern="1200" dirty="0"/>
          </a:p>
        </p:txBody>
      </p:sp>
      <p:sp>
        <p:nvSpPr>
          <p:cNvPr id="42" name="テキスト ボックス 41">
            <a:extLst>
              <a:ext uri="{FF2B5EF4-FFF2-40B4-BE49-F238E27FC236}">
                <a16:creationId xmlns:a16="http://schemas.microsoft.com/office/drawing/2014/main" id="{4B64DF84-75D0-C93D-8D9D-C03ABF84166E}"/>
              </a:ext>
            </a:extLst>
          </p:cNvPr>
          <p:cNvSpPr txBox="1"/>
          <p:nvPr/>
        </p:nvSpPr>
        <p:spPr>
          <a:xfrm>
            <a:off x="2475538" y="6208531"/>
            <a:ext cx="2918313" cy="433965"/>
          </a:xfrm>
          <a:prstGeom prst="rect">
            <a:avLst/>
          </a:prstGeom>
          <a:noFill/>
        </p:spPr>
        <p:txBody>
          <a:bodyPr wrap="square">
            <a:spAutoFit/>
          </a:bodyPr>
          <a:lstStyle/>
          <a:p>
            <a:pPr marL="0" lvl="0" indent="0" algn="l" defTabSz="889000">
              <a:lnSpc>
                <a:spcPct val="90000"/>
              </a:lnSpc>
              <a:spcBef>
                <a:spcPct val="0"/>
              </a:spcBef>
              <a:spcAft>
                <a:spcPct val="35000"/>
              </a:spcAft>
              <a:buNone/>
            </a:pPr>
            <a:r>
              <a:rPr kumimoji="1" lang="ja-JP" altLang="en-US" sz="2400" b="1" dirty="0">
                <a:solidFill>
                  <a:schemeClr val="tx1">
                    <a:lumMod val="75000"/>
                    <a:lumOff val="25000"/>
                  </a:schemeClr>
                </a:solidFill>
              </a:rPr>
              <a:t>要支援者サポート</a:t>
            </a:r>
            <a:endParaRPr kumimoji="1" lang="en-US" altLang="ja-JP" sz="2400" b="1" kern="1200" dirty="0">
              <a:solidFill>
                <a:schemeClr val="tx1">
                  <a:lumMod val="75000"/>
                  <a:lumOff val="25000"/>
                </a:schemeClr>
              </a:solidFill>
            </a:endParaRPr>
          </a:p>
        </p:txBody>
      </p:sp>
      <p:sp>
        <p:nvSpPr>
          <p:cNvPr id="43" name="フローチャート: 抜出し 42">
            <a:extLst>
              <a:ext uri="{FF2B5EF4-FFF2-40B4-BE49-F238E27FC236}">
                <a16:creationId xmlns:a16="http://schemas.microsoft.com/office/drawing/2014/main" id="{F7F25742-6554-F041-CA89-97071FD6485E}"/>
              </a:ext>
            </a:extLst>
          </p:cNvPr>
          <p:cNvSpPr/>
          <p:nvPr/>
        </p:nvSpPr>
        <p:spPr>
          <a:xfrm rot="16200000">
            <a:off x="6466764" y="5088781"/>
            <a:ext cx="511551" cy="550544"/>
          </a:xfrm>
          <a:prstGeom prst="flowChartExtract">
            <a:avLst/>
          </a:prstGeom>
          <a:ln>
            <a:solidFill>
              <a:srgbClr val="002060"/>
            </a:solidFill>
          </a:ln>
        </p:spPr>
        <p:style>
          <a:lnRef idx="2">
            <a:schemeClr val="accent1">
              <a:hueOff val="0"/>
              <a:satOff val="0"/>
              <a:lumOff val="0"/>
              <a:alphaOff val="0"/>
            </a:schemeClr>
          </a:lnRef>
          <a:fillRef idx="1">
            <a:schemeClr val="lt1">
              <a:hueOff val="0"/>
              <a:satOff val="0"/>
              <a:lumOff val="0"/>
              <a:alphaOff val="0"/>
            </a:schemeClr>
          </a:fillRef>
          <a:effectRef idx="0">
            <a:schemeClr val="lt1">
              <a:hueOff val="0"/>
              <a:satOff val="0"/>
              <a:lumOff val="0"/>
              <a:alphaOff val="0"/>
            </a:schemeClr>
          </a:effectRef>
          <a:fontRef idx="minor">
            <a:schemeClr val="dk1">
              <a:hueOff val="0"/>
              <a:satOff val="0"/>
              <a:lumOff val="0"/>
              <a:alphaOff val="0"/>
            </a:schemeClr>
          </a:fontRef>
        </p:style>
        <p:txBody>
          <a:bodyPr/>
          <a:lstStyle/>
          <a:p>
            <a:endParaRPr lang="ja-JP" altLang="en-US"/>
          </a:p>
        </p:txBody>
      </p:sp>
    </p:spTree>
    <p:extLst>
      <p:ext uri="{BB962C8B-B14F-4D97-AF65-F5344CB8AC3E}">
        <p14:creationId xmlns:p14="http://schemas.microsoft.com/office/powerpoint/2010/main" val="304047507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BA4C857-15F5-4A67-865E-9831C5C811EC}"/>
              </a:ext>
            </a:extLst>
          </p:cNvPr>
          <p:cNvSpPr>
            <a:spLocks noGrp="1"/>
          </p:cNvSpPr>
          <p:nvPr>
            <p:ph type="title"/>
          </p:nvPr>
        </p:nvSpPr>
        <p:spPr>
          <a:xfrm>
            <a:off x="557692" y="329406"/>
            <a:ext cx="5167989" cy="637836"/>
          </a:xfrm>
        </p:spPr>
        <p:txBody>
          <a:bodyPr>
            <a:normAutofit fontScale="90000"/>
          </a:bodyPr>
          <a:lstStyle/>
          <a:p>
            <a:r>
              <a:rPr lang="ja-JP" altLang="en-US" b="1" u="sng" dirty="0">
                <a:solidFill>
                  <a:srgbClr val="002060"/>
                </a:solidFill>
              </a:rPr>
              <a:t>防災活動の考え方（共助）</a:t>
            </a:r>
            <a:r>
              <a:rPr kumimoji="1" lang="ja-JP" altLang="en-US" b="1" u="sng" dirty="0">
                <a:solidFill>
                  <a:srgbClr val="002060"/>
                </a:solidFill>
              </a:rPr>
              <a:t>　</a:t>
            </a:r>
          </a:p>
        </p:txBody>
      </p:sp>
      <p:sp>
        <p:nvSpPr>
          <p:cNvPr id="6" name="フリーフォーム: 図形 5">
            <a:extLst>
              <a:ext uri="{FF2B5EF4-FFF2-40B4-BE49-F238E27FC236}">
                <a16:creationId xmlns:a16="http://schemas.microsoft.com/office/drawing/2014/main" id="{C5EBD417-9AC8-4AFA-B54F-288DA72DD877}"/>
              </a:ext>
            </a:extLst>
          </p:cNvPr>
          <p:cNvSpPr/>
          <p:nvPr/>
        </p:nvSpPr>
        <p:spPr>
          <a:xfrm>
            <a:off x="113446" y="841445"/>
            <a:ext cx="10913054" cy="743485"/>
          </a:xfrm>
          <a:custGeom>
            <a:avLst/>
            <a:gdLst>
              <a:gd name="connsiteX0" fmla="*/ 0 w 9125572"/>
              <a:gd name="connsiteY0" fmla="*/ 0 h 1993660"/>
              <a:gd name="connsiteX1" fmla="*/ 9125572 w 9125572"/>
              <a:gd name="connsiteY1" fmla="*/ 0 h 1993660"/>
              <a:gd name="connsiteX2" fmla="*/ 9125572 w 9125572"/>
              <a:gd name="connsiteY2" fmla="*/ 1993660 h 1993660"/>
              <a:gd name="connsiteX3" fmla="*/ 0 w 9125572"/>
              <a:gd name="connsiteY3" fmla="*/ 1993660 h 1993660"/>
              <a:gd name="connsiteX4" fmla="*/ 0 w 9125572"/>
              <a:gd name="connsiteY4" fmla="*/ 0 h 199366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25572" h="1993660">
                <a:moveTo>
                  <a:pt x="0" y="0"/>
                </a:moveTo>
                <a:lnTo>
                  <a:pt x="9125572" y="0"/>
                </a:lnTo>
                <a:lnTo>
                  <a:pt x="9125572" y="1993660"/>
                </a:lnTo>
                <a:lnTo>
                  <a:pt x="0" y="1993660"/>
                </a:lnTo>
                <a:lnTo>
                  <a:pt x="0" y="0"/>
                </a:lnTo>
                <a:close/>
              </a:path>
            </a:pathLst>
          </a:cu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spcFirstLastPara="0" vert="horz" wrap="square" lIns="289737" tIns="20320" rIns="113792" bIns="20320" numCol="1" spcCol="1270" anchor="t" anchorCtr="0">
            <a:noAutofit/>
          </a:bodyPr>
          <a:lstStyle/>
          <a:p>
            <a:pPr marL="0" lvl="1" algn="l" defTabSz="711200">
              <a:lnSpc>
                <a:spcPct val="90000"/>
              </a:lnSpc>
              <a:spcBef>
                <a:spcPct val="0"/>
              </a:spcBef>
              <a:spcAft>
                <a:spcPct val="20000"/>
              </a:spcAft>
            </a:pPr>
            <a:endParaRPr kumimoji="1" lang="en-US" altLang="ja-JP" sz="2400" b="1" kern="1200" dirty="0">
              <a:solidFill>
                <a:schemeClr val="tx1">
                  <a:lumMod val="65000"/>
                  <a:lumOff val="35000"/>
                </a:schemeClr>
              </a:solidFill>
            </a:endParaRPr>
          </a:p>
          <a:p>
            <a:pPr marL="0" lvl="1" algn="l" defTabSz="711200">
              <a:lnSpc>
                <a:spcPct val="90000"/>
              </a:lnSpc>
              <a:spcBef>
                <a:spcPct val="0"/>
              </a:spcBef>
              <a:spcAft>
                <a:spcPct val="20000"/>
              </a:spcAft>
            </a:pPr>
            <a:r>
              <a:rPr kumimoji="1" lang="ja-JP" altLang="en-US" sz="3600" b="1" u="sng" kern="1200" dirty="0">
                <a:solidFill>
                  <a:srgbClr val="002060"/>
                </a:solidFill>
              </a:rPr>
              <a:t>２共助力向上</a:t>
            </a:r>
            <a:r>
              <a:rPr kumimoji="1" lang="ja-JP" altLang="en-US" sz="3600" b="1" u="sng" dirty="0">
                <a:solidFill>
                  <a:srgbClr val="002060"/>
                </a:solidFill>
              </a:rPr>
              <a:t> </a:t>
            </a:r>
            <a:endParaRPr kumimoji="1" lang="en-US" altLang="ja-JP" sz="3600" b="1" u="sng" dirty="0">
              <a:solidFill>
                <a:srgbClr val="002060"/>
              </a:solidFill>
            </a:endParaRPr>
          </a:p>
          <a:p>
            <a:pPr marL="0" lvl="1" algn="l" defTabSz="711200">
              <a:lnSpc>
                <a:spcPct val="90000"/>
              </a:lnSpc>
              <a:spcBef>
                <a:spcPct val="0"/>
              </a:spcBef>
              <a:spcAft>
                <a:spcPct val="20000"/>
              </a:spcAft>
            </a:pPr>
            <a:r>
              <a:rPr kumimoji="1" lang="ja-JP" altLang="en-US" sz="2800" b="1" dirty="0">
                <a:solidFill>
                  <a:schemeClr val="tx1">
                    <a:lumMod val="65000"/>
                    <a:lumOff val="35000"/>
                  </a:schemeClr>
                </a:solidFill>
              </a:rPr>
              <a:t>“大災害時には公助（消防・救急）は期待できない”</a:t>
            </a:r>
            <a:endParaRPr kumimoji="1" lang="en-US" altLang="ja-JP" sz="2800" b="1" dirty="0">
              <a:solidFill>
                <a:schemeClr val="tx1">
                  <a:lumMod val="65000"/>
                  <a:lumOff val="35000"/>
                </a:schemeClr>
              </a:solidFill>
            </a:endParaRPr>
          </a:p>
          <a:p>
            <a:pPr marL="0" lvl="1" algn="l" defTabSz="711200">
              <a:lnSpc>
                <a:spcPct val="90000"/>
              </a:lnSpc>
              <a:spcBef>
                <a:spcPct val="0"/>
              </a:spcBef>
              <a:spcAft>
                <a:spcPct val="20000"/>
              </a:spcAft>
            </a:pPr>
            <a:r>
              <a:rPr kumimoji="1" lang="ja-JP" altLang="en-US" sz="2800" b="1" dirty="0">
                <a:solidFill>
                  <a:schemeClr val="tx1">
                    <a:lumMod val="65000"/>
                    <a:lumOff val="35000"/>
                  </a:schemeClr>
                </a:solidFill>
              </a:rPr>
              <a:t>“阪神淡路大地震の際救出された人の</a:t>
            </a:r>
            <a:r>
              <a:rPr kumimoji="1" lang="en-US" altLang="ja-JP" sz="2800" b="1" dirty="0">
                <a:solidFill>
                  <a:schemeClr val="tx1">
                    <a:lumMod val="65000"/>
                    <a:lumOff val="35000"/>
                  </a:schemeClr>
                </a:solidFill>
              </a:rPr>
              <a:t>80%</a:t>
            </a:r>
            <a:r>
              <a:rPr kumimoji="1" lang="ja-JP" altLang="en-US" sz="2800" b="1" dirty="0">
                <a:solidFill>
                  <a:schemeClr val="tx1">
                    <a:lumMod val="65000"/>
                    <a:lumOff val="35000"/>
                  </a:schemeClr>
                </a:solidFill>
              </a:rPr>
              <a:t>以上は家族近隣による”</a:t>
            </a:r>
            <a:endParaRPr kumimoji="1" lang="en-US" altLang="ja-JP" sz="2800" b="1" dirty="0">
              <a:solidFill>
                <a:schemeClr val="tx1">
                  <a:lumMod val="65000"/>
                  <a:lumOff val="35000"/>
                </a:schemeClr>
              </a:solidFill>
            </a:endParaRPr>
          </a:p>
          <a:p>
            <a:pPr marL="0" lvl="1" algn="l" defTabSz="711200">
              <a:lnSpc>
                <a:spcPct val="90000"/>
              </a:lnSpc>
              <a:spcBef>
                <a:spcPct val="0"/>
              </a:spcBef>
              <a:spcAft>
                <a:spcPct val="20000"/>
              </a:spcAft>
            </a:pPr>
            <a:endParaRPr kumimoji="1" lang="en-US" altLang="ja-JP" sz="2800" b="1" dirty="0">
              <a:solidFill>
                <a:schemeClr val="tx1">
                  <a:lumMod val="65000"/>
                  <a:lumOff val="35000"/>
                </a:schemeClr>
              </a:solidFill>
            </a:endParaRPr>
          </a:p>
          <a:p>
            <a:pPr marL="0" lvl="1" algn="l" defTabSz="711200">
              <a:lnSpc>
                <a:spcPct val="90000"/>
              </a:lnSpc>
              <a:spcBef>
                <a:spcPct val="0"/>
              </a:spcBef>
              <a:spcAft>
                <a:spcPct val="20000"/>
              </a:spcAft>
            </a:pPr>
            <a:endParaRPr kumimoji="1" lang="en-US" altLang="ja-JP" sz="1600" dirty="0"/>
          </a:p>
          <a:p>
            <a:pPr marL="0" lvl="1" algn="l" defTabSz="711200">
              <a:lnSpc>
                <a:spcPct val="90000"/>
              </a:lnSpc>
              <a:spcBef>
                <a:spcPct val="0"/>
              </a:spcBef>
              <a:spcAft>
                <a:spcPct val="20000"/>
              </a:spcAft>
            </a:pPr>
            <a:endParaRPr kumimoji="1" lang="ja-JP" altLang="en-US" sz="1600" kern="1200" dirty="0"/>
          </a:p>
          <a:p>
            <a:pPr marL="0" lvl="1" defTabSz="711200">
              <a:lnSpc>
                <a:spcPct val="90000"/>
              </a:lnSpc>
              <a:spcBef>
                <a:spcPct val="0"/>
              </a:spcBef>
              <a:spcAft>
                <a:spcPct val="20000"/>
              </a:spcAft>
            </a:pPr>
            <a:r>
              <a:rPr kumimoji="1" lang="ja-JP" altLang="en-US" sz="2800" b="1" dirty="0">
                <a:solidFill>
                  <a:schemeClr val="tx1">
                    <a:lumMod val="65000"/>
                    <a:lumOff val="35000"/>
                  </a:schemeClr>
                </a:solidFill>
              </a:rPr>
              <a:t>・集合</a:t>
            </a:r>
            <a:r>
              <a:rPr kumimoji="1" lang="ja-JP" altLang="en-US" sz="2800" b="1" u="sng" kern="1200" dirty="0">
                <a:solidFill>
                  <a:srgbClr val="FF0000"/>
                </a:solidFill>
              </a:rPr>
              <a:t>防災訓練</a:t>
            </a:r>
            <a:r>
              <a:rPr kumimoji="1" lang="ja-JP" altLang="en-US" sz="2800" b="1" kern="1200" dirty="0">
                <a:solidFill>
                  <a:srgbClr val="FF0000"/>
                </a:solidFill>
              </a:rPr>
              <a:t>にて即応ができる行動を身につける</a:t>
            </a:r>
            <a:endParaRPr kumimoji="1" lang="en-US" altLang="ja-JP" sz="2800" b="1" kern="1200" dirty="0">
              <a:solidFill>
                <a:srgbClr val="FF0000"/>
              </a:solidFill>
            </a:endParaRPr>
          </a:p>
          <a:p>
            <a:pPr marL="0" lvl="1" defTabSz="711200">
              <a:lnSpc>
                <a:spcPct val="90000"/>
              </a:lnSpc>
              <a:spcBef>
                <a:spcPct val="0"/>
              </a:spcBef>
              <a:spcAft>
                <a:spcPct val="20000"/>
              </a:spcAft>
            </a:pPr>
            <a:r>
              <a:rPr kumimoji="1" lang="ja-JP" altLang="en-US" sz="2800" b="1" kern="1200" dirty="0">
                <a:solidFill>
                  <a:schemeClr val="tx1">
                    <a:lumMod val="65000"/>
                    <a:lumOff val="35000"/>
                  </a:schemeClr>
                </a:solidFill>
              </a:rPr>
              <a:t>（安否確認</a:t>
            </a:r>
            <a:r>
              <a:rPr kumimoji="1" lang="en-US" altLang="ja-JP" sz="2800" b="1" kern="1200" dirty="0">
                <a:solidFill>
                  <a:schemeClr val="tx1">
                    <a:lumMod val="65000"/>
                    <a:lumOff val="35000"/>
                  </a:schemeClr>
                </a:solidFill>
              </a:rPr>
              <a:t>/</a:t>
            </a:r>
            <a:r>
              <a:rPr kumimoji="1" lang="ja-JP" altLang="en-US" sz="2800" b="1" kern="1200" dirty="0">
                <a:solidFill>
                  <a:schemeClr val="tx1">
                    <a:lumMod val="65000"/>
                    <a:lumOff val="35000"/>
                  </a:schemeClr>
                </a:solidFill>
              </a:rPr>
              <a:t>報告・消火・救命救出・</a:t>
            </a:r>
            <a:r>
              <a:rPr kumimoji="1" lang="en-US" altLang="ja-JP" sz="2800" b="1" kern="1200" dirty="0">
                <a:solidFill>
                  <a:schemeClr val="tx1">
                    <a:lumMod val="65000"/>
                    <a:lumOff val="35000"/>
                  </a:schemeClr>
                </a:solidFill>
              </a:rPr>
              <a:t>AED</a:t>
            </a:r>
            <a:r>
              <a:rPr kumimoji="1" lang="ja-JP" altLang="en-US" sz="2800" b="1" kern="1200" dirty="0">
                <a:solidFill>
                  <a:schemeClr val="tx1">
                    <a:lumMod val="65000"/>
                    <a:lumOff val="35000"/>
                  </a:schemeClr>
                </a:solidFill>
              </a:rPr>
              <a:t>等）</a:t>
            </a:r>
            <a:endParaRPr kumimoji="1" lang="en-US" altLang="ja-JP" sz="2800" b="1" kern="1200" dirty="0">
              <a:solidFill>
                <a:schemeClr val="tx1">
                  <a:lumMod val="65000"/>
                  <a:lumOff val="35000"/>
                </a:schemeClr>
              </a:solidFill>
            </a:endParaRPr>
          </a:p>
          <a:p>
            <a:pPr marL="0" lvl="1" defTabSz="711200">
              <a:lnSpc>
                <a:spcPct val="90000"/>
              </a:lnSpc>
              <a:spcBef>
                <a:spcPct val="0"/>
              </a:spcBef>
              <a:spcAft>
                <a:spcPct val="20000"/>
              </a:spcAft>
            </a:pPr>
            <a:r>
              <a:rPr kumimoji="1" lang="ja-JP" altLang="en-US" sz="2800" b="1" dirty="0">
                <a:solidFill>
                  <a:schemeClr val="tx1">
                    <a:lumMod val="65000"/>
                    <a:lumOff val="35000"/>
                  </a:schemeClr>
                </a:solidFill>
              </a:rPr>
              <a:t>・</a:t>
            </a:r>
            <a:r>
              <a:rPr kumimoji="1" lang="ja-JP" altLang="en-US" sz="2800" b="1" dirty="0">
                <a:solidFill>
                  <a:srgbClr val="FF0000"/>
                </a:solidFill>
              </a:rPr>
              <a:t>安全確認旗掲出</a:t>
            </a:r>
            <a:r>
              <a:rPr kumimoji="1" lang="ja-JP" altLang="en-US" sz="2800" b="1" dirty="0">
                <a:solidFill>
                  <a:schemeClr val="tx1">
                    <a:lumMod val="65000"/>
                    <a:lumOff val="35000"/>
                  </a:schemeClr>
                </a:solidFill>
              </a:rPr>
              <a:t>の徹底</a:t>
            </a:r>
            <a:endParaRPr kumimoji="1" lang="en-US" altLang="ja-JP" sz="2800" b="1" kern="1200" dirty="0">
              <a:solidFill>
                <a:schemeClr val="tx1">
                  <a:lumMod val="65000"/>
                  <a:lumOff val="35000"/>
                </a:schemeClr>
              </a:solidFill>
            </a:endParaRPr>
          </a:p>
          <a:p>
            <a:pPr marL="0" lvl="1" defTabSz="711200">
              <a:lnSpc>
                <a:spcPct val="90000"/>
              </a:lnSpc>
              <a:spcBef>
                <a:spcPct val="0"/>
              </a:spcBef>
              <a:spcAft>
                <a:spcPct val="20000"/>
              </a:spcAft>
            </a:pPr>
            <a:r>
              <a:rPr kumimoji="1" lang="ja-JP" altLang="en-US" sz="2800" b="1" dirty="0">
                <a:solidFill>
                  <a:schemeClr val="tx1">
                    <a:lumMod val="65000"/>
                    <a:lumOff val="35000"/>
                  </a:schemeClr>
                </a:solidFill>
              </a:rPr>
              <a:t>・向こう三軒両隣での</a:t>
            </a:r>
            <a:r>
              <a:rPr kumimoji="1" lang="ja-JP" altLang="en-US" sz="2800" b="1" dirty="0">
                <a:solidFill>
                  <a:srgbClr val="FF0000"/>
                </a:solidFill>
              </a:rPr>
              <a:t>“顔が見える、助け合える” 関係＊</a:t>
            </a:r>
            <a:r>
              <a:rPr kumimoji="1" lang="ja-JP" altLang="en-US" sz="2800" b="1" dirty="0">
                <a:solidFill>
                  <a:schemeClr val="bg2">
                    <a:lumMod val="25000"/>
                  </a:schemeClr>
                </a:solidFill>
              </a:rPr>
              <a:t>作り</a:t>
            </a:r>
            <a:endParaRPr kumimoji="1" lang="en-US" altLang="ja-JP" sz="2800" b="1" dirty="0">
              <a:solidFill>
                <a:schemeClr val="bg2">
                  <a:lumMod val="25000"/>
                </a:schemeClr>
              </a:solidFill>
            </a:endParaRPr>
          </a:p>
          <a:p>
            <a:pPr marL="0" lvl="1" defTabSz="711200">
              <a:lnSpc>
                <a:spcPct val="90000"/>
              </a:lnSpc>
              <a:spcBef>
                <a:spcPct val="0"/>
              </a:spcBef>
              <a:spcAft>
                <a:spcPct val="20000"/>
              </a:spcAft>
            </a:pPr>
            <a:r>
              <a:rPr kumimoji="1" lang="ja-JP" altLang="en-US" sz="2000" b="1" dirty="0">
                <a:solidFill>
                  <a:schemeClr val="bg2">
                    <a:lumMod val="25000"/>
                  </a:schemeClr>
                </a:solidFill>
              </a:rPr>
              <a:t>＊過去の大災害（阪神淡路・東北）で被害を免れたコミュニティには</a:t>
            </a:r>
            <a:endParaRPr kumimoji="1" lang="en-US" altLang="ja-JP" sz="2000" b="1" dirty="0">
              <a:solidFill>
                <a:schemeClr val="bg2">
                  <a:lumMod val="25000"/>
                </a:schemeClr>
              </a:solidFill>
            </a:endParaRPr>
          </a:p>
          <a:p>
            <a:pPr marL="0" lvl="1" defTabSz="711200">
              <a:lnSpc>
                <a:spcPct val="90000"/>
              </a:lnSpc>
              <a:spcBef>
                <a:spcPct val="0"/>
              </a:spcBef>
              <a:spcAft>
                <a:spcPct val="20000"/>
              </a:spcAft>
            </a:pPr>
            <a:r>
              <a:rPr kumimoji="1" lang="ja-JP" altLang="en-US" sz="2000" b="1" dirty="0">
                <a:solidFill>
                  <a:schemeClr val="bg2">
                    <a:lumMod val="25000"/>
                  </a:schemeClr>
                </a:solidFill>
              </a:rPr>
              <a:t>①継続した訓練②伝承③顔の見える関係が共通要素としてある</a:t>
            </a:r>
            <a:endParaRPr kumimoji="1" lang="en-US" altLang="ja-JP" sz="2000" b="1" dirty="0">
              <a:solidFill>
                <a:schemeClr val="bg2">
                  <a:lumMod val="25000"/>
                </a:schemeClr>
              </a:solidFill>
            </a:endParaRPr>
          </a:p>
          <a:p>
            <a:pPr marL="0" lvl="1" defTabSz="711200">
              <a:lnSpc>
                <a:spcPct val="90000"/>
              </a:lnSpc>
              <a:spcBef>
                <a:spcPct val="0"/>
              </a:spcBef>
              <a:spcAft>
                <a:spcPct val="20000"/>
              </a:spcAft>
            </a:pPr>
            <a:endParaRPr kumimoji="1" lang="en-US" altLang="ja-JP" sz="2800" b="1" kern="1200" dirty="0">
              <a:solidFill>
                <a:schemeClr val="tx1">
                  <a:lumMod val="65000"/>
                  <a:lumOff val="35000"/>
                </a:schemeClr>
              </a:solidFill>
            </a:endParaRPr>
          </a:p>
          <a:p>
            <a:pPr marL="171450" lvl="1" indent="-171450" algn="l" defTabSz="711200">
              <a:lnSpc>
                <a:spcPct val="90000"/>
              </a:lnSpc>
              <a:spcBef>
                <a:spcPct val="0"/>
              </a:spcBef>
              <a:spcAft>
                <a:spcPct val="20000"/>
              </a:spcAft>
              <a:buChar char="•"/>
            </a:pPr>
            <a:endParaRPr kumimoji="1" lang="ja-JP" altLang="en-US" sz="1600" kern="1200" dirty="0"/>
          </a:p>
          <a:p>
            <a:pPr marL="0" lvl="1" algn="l" defTabSz="711200">
              <a:lnSpc>
                <a:spcPct val="90000"/>
              </a:lnSpc>
              <a:spcBef>
                <a:spcPct val="0"/>
              </a:spcBef>
              <a:spcAft>
                <a:spcPct val="20000"/>
              </a:spcAft>
            </a:pPr>
            <a:endParaRPr kumimoji="1" lang="ja-JP" altLang="en-US" sz="1600" kern="1200" dirty="0"/>
          </a:p>
          <a:p>
            <a:pPr marL="57150" lvl="1" indent="-57150" algn="l" defTabSz="488950">
              <a:lnSpc>
                <a:spcPct val="90000"/>
              </a:lnSpc>
              <a:spcBef>
                <a:spcPct val="0"/>
              </a:spcBef>
              <a:spcAft>
                <a:spcPct val="20000"/>
              </a:spcAft>
              <a:buChar char="•"/>
            </a:pPr>
            <a:endParaRPr kumimoji="1" lang="ja-JP" altLang="en-US" sz="1100" kern="1200" dirty="0"/>
          </a:p>
          <a:p>
            <a:pPr marL="57150" lvl="1" indent="-57150" algn="l" defTabSz="488950">
              <a:lnSpc>
                <a:spcPct val="90000"/>
              </a:lnSpc>
              <a:spcBef>
                <a:spcPct val="0"/>
              </a:spcBef>
              <a:spcAft>
                <a:spcPct val="20000"/>
              </a:spcAft>
              <a:buChar char="•"/>
            </a:pPr>
            <a:endParaRPr kumimoji="1" lang="ja-JP" altLang="en-US" sz="1100" kern="1200" dirty="0"/>
          </a:p>
        </p:txBody>
      </p:sp>
      <p:sp>
        <p:nvSpPr>
          <p:cNvPr id="4" name="矢印: 下 3">
            <a:extLst>
              <a:ext uri="{FF2B5EF4-FFF2-40B4-BE49-F238E27FC236}">
                <a16:creationId xmlns:a16="http://schemas.microsoft.com/office/drawing/2014/main" id="{88525895-449A-5AD0-CF5E-459F49A43060}"/>
              </a:ext>
            </a:extLst>
          </p:cNvPr>
          <p:cNvSpPr/>
          <p:nvPr/>
        </p:nvSpPr>
        <p:spPr>
          <a:xfrm>
            <a:off x="3676103" y="2946104"/>
            <a:ext cx="803618" cy="482896"/>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173690927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922FBF5-547C-76BE-82BD-59B7B13AADAA}"/>
              </a:ext>
            </a:extLst>
          </p:cNvPr>
          <p:cNvSpPr>
            <a:spLocks noGrp="1"/>
          </p:cNvSpPr>
          <p:nvPr>
            <p:ph type="title"/>
          </p:nvPr>
        </p:nvSpPr>
        <p:spPr>
          <a:xfrm>
            <a:off x="677334" y="634767"/>
            <a:ext cx="8596668" cy="1320800"/>
          </a:xfrm>
        </p:spPr>
        <p:txBody>
          <a:bodyPr/>
          <a:lstStyle/>
          <a:p>
            <a:r>
              <a:rPr lang="ja-JP" altLang="en-US" b="1" u="sng" dirty="0">
                <a:solidFill>
                  <a:srgbClr val="002060"/>
                </a:solidFill>
              </a:rPr>
              <a:t>令和７年防災行動重点目標（全戸）</a:t>
            </a:r>
            <a:endParaRPr kumimoji="1" lang="ja-JP" altLang="en-US" dirty="0"/>
          </a:p>
        </p:txBody>
      </p:sp>
      <p:sp>
        <p:nvSpPr>
          <p:cNvPr id="3" name="コンテンツ プレースホルダー 2">
            <a:extLst>
              <a:ext uri="{FF2B5EF4-FFF2-40B4-BE49-F238E27FC236}">
                <a16:creationId xmlns:a16="http://schemas.microsoft.com/office/drawing/2014/main" id="{AFD7037F-2764-BB3F-8996-CA83B5FCEAD9}"/>
              </a:ext>
            </a:extLst>
          </p:cNvPr>
          <p:cNvSpPr>
            <a:spLocks noGrp="1"/>
          </p:cNvSpPr>
          <p:nvPr>
            <p:ph idx="1"/>
          </p:nvPr>
        </p:nvSpPr>
        <p:spPr>
          <a:xfrm>
            <a:off x="207551" y="1724361"/>
            <a:ext cx="11042086" cy="3880773"/>
          </a:xfrm>
        </p:spPr>
        <p:txBody>
          <a:bodyPr/>
          <a:lstStyle/>
          <a:p>
            <a:r>
              <a:rPr kumimoji="1" lang="ja-JP" altLang="en-US" sz="2800" b="1" dirty="0"/>
              <a:t>家具の固定</a:t>
            </a:r>
            <a:endParaRPr kumimoji="1" lang="en-US" altLang="ja-JP" sz="2800" b="1" dirty="0"/>
          </a:p>
          <a:p>
            <a:r>
              <a:rPr kumimoji="1" lang="ja-JP" altLang="en-US" sz="2800" b="1" dirty="0"/>
              <a:t>ブレーカー（スイッチ）の設置場所確認</a:t>
            </a:r>
            <a:endParaRPr kumimoji="1" lang="en-US" altLang="ja-JP" sz="2800" b="1" dirty="0"/>
          </a:p>
          <a:p>
            <a:r>
              <a:rPr lang="ja-JP" altLang="en-US" sz="2800" b="1" dirty="0"/>
              <a:t>全戸火災報知器・全戸消火器設置</a:t>
            </a:r>
            <a:endParaRPr lang="en-US" altLang="ja-JP" sz="2800" b="1" dirty="0"/>
          </a:p>
          <a:p>
            <a:r>
              <a:rPr kumimoji="1" lang="ja-JP" altLang="en-US" sz="2800" b="1" dirty="0"/>
              <a:t>安全確認旗掲出徹底：掲出率８０％以上目標</a:t>
            </a:r>
            <a:endParaRPr kumimoji="1" lang="en-US" altLang="ja-JP" sz="2800" b="1" dirty="0"/>
          </a:p>
          <a:p>
            <a:r>
              <a:rPr lang="ja-JP" altLang="en-US" sz="2800" b="1" dirty="0"/>
              <a:t>一時避難場所（新宿北公園）と避難所（第四小学校）の周知</a:t>
            </a:r>
            <a:endParaRPr lang="en-US" altLang="ja-JP" sz="2800" b="1" dirty="0"/>
          </a:p>
          <a:p>
            <a:pPr marL="0" indent="0">
              <a:buNone/>
            </a:pPr>
            <a:endParaRPr kumimoji="1" lang="en-US" altLang="ja-JP" sz="2800" b="1" dirty="0"/>
          </a:p>
          <a:p>
            <a:endParaRPr kumimoji="1" lang="ja-JP" altLang="en-US" dirty="0"/>
          </a:p>
        </p:txBody>
      </p:sp>
    </p:spTree>
    <p:extLst>
      <p:ext uri="{BB962C8B-B14F-4D97-AF65-F5344CB8AC3E}">
        <p14:creationId xmlns:p14="http://schemas.microsoft.com/office/powerpoint/2010/main" val="326701286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A5E2AD6-07FA-D48B-7709-C526B6A14708}"/>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59AA4DC4-B102-B0B4-D3B2-B723FD28432B}"/>
              </a:ext>
            </a:extLst>
          </p:cNvPr>
          <p:cNvSpPr>
            <a:spLocks noGrp="1"/>
          </p:cNvSpPr>
          <p:nvPr>
            <p:ph type="title"/>
          </p:nvPr>
        </p:nvSpPr>
        <p:spPr>
          <a:xfrm>
            <a:off x="592952" y="348972"/>
            <a:ext cx="8936941" cy="630083"/>
          </a:xfrm>
        </p:spPr>
        <p:txBody>
          <a:bodyPr>
            <a:noAutofit/>
          </a:bodyPr>
          <a:lstStyle/>
          <a:p>
            <a:r>
              <a:rPr kumimoji="1" lang="ja-JP" altLang="en-US" sz="3200" b="1" dirty="0">
                <a:solidFill>
                  <a:srgbClr val="002060"/>
                </a:solidFill>
              </a:rPr>
              <a:t>松園自治会（我孫子３丁目）の災害危険性</a:t>
            </a:r>
            <a:br>
              <a:rPr kumimoji="1" lang="en-US" altLang="ja-JP" b="1" dirty="0">
                <a:solidFill>
                  <a:srgbClr val="002060"/>
                </a:solidFill>
              </a:rPr>
            </a:br>
            <a:r>
              <a:rPr kumimoji="1" lang="ja-JP" altLang="en-US" b="1" dirty="0">
                <a:solidFill>
                  <a:srgbClr val="002060"/>
                </a:solidFill>
              </a:rPr>
              <a:t>　　　　</a:t>
            </a:r>
            <a:r>
              <a:rPr lang="ja-JP" altLang="en-US" sz="2400" b="1" dirty="0">
                <a:solidFill>
                  <a:srgbClr val="002060"/>
                </a:solidFill>
              </a:rPr>
              <a:t>ーハザードマップから読み取るー</a:t>
            </a:r>
            <a:endParaRPr kumimoji="1" lang="ja-JP" altLang="en-US" sz="2400" b="1" dirty="0">
              <a:solidFill>
                <a:srgbClr val="002060"/>
              </a:solidFill>
            </a:endParaRPr>
          </a:p>
        </p:txBody>
      </p:sp>
      <p:sp>
        <p:nvSpPr>
          <p:cNvPr id="4" name="コンテンツ プレースホルダー 2">
            <a:extLst>
              <a:ext uri="{FF2B5EF4-FFF2-40B4-BE49-F238E27FC236}">
                <a16:creationId xmlns:a16="http://schemas.microsoft.com/office/drawing/2014/main" id="{3711F139-F412-80F0-70CB-A6A2B40A57E5}"/>
              </a:ext>
            </a:extLst>
          </p:cNvPr>
          <p:cNvSpPr txBox="1">
            <a:spLocks/>
          </p:cNvSpPr>
          <p:nvPr/>
        </p:nvSpPr>
        <p:spPr>
          <a:xfrm>
            <a:off x="174940" y="1828715"/>
            <a:ext cx="11599048" cy="3880773"/>
          </a:xfrm>
          <a:prstGeom prst="rect">
            <a:avLst/>
          </a:prstGeom>
        </p:spPr>
        <p:txBody>
          <a:bodyPr vert="horz" lIns="91440" tIns="45720" rIns="91440" bIns="45720" rtlCol="0">
            <a:normAutofit fontScale="25000" lnSpcReduction="20000"/>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kumimoji="1"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kumimoji="1"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kumimoji="1"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9pPr>
          </a:lstStyle>
          <a:p>
            <a:r>
              <a:rPr lang="ja-JP" altLang="en-US" sz="9600" b="1" dirty="0"/>
              <a:t>土砂災害：</a:t>
            </a:r>
            <a:r>
              <a:rPr lang="en-US" altLang="ja-JP" sz="9600" b="1" dirty="0">
                <a:solidFill>
                  <a:srgbClr val="0070C0"/>
                </a:solidFill>
              </a:rPr>
              <a:t>4</a:t>
            </a:r>
            <a:r>
              <a:rPr lang="ja-JP" altLang="en-US" sz="9600" b="1" dirty="0">
                <a:solidFill>
                  <a:srgbClr val="0070C0"/>
                </a:solidFill>
              </a:rPr>
              <a:t>方を大規模盛土造成地に囲まれている</a:t>
            </a:r>
            <a:endParaRPr lang="en-US" altLang="ja-JP" sz="9600" b="1" dirty="0">
              <a:solidFill>
                <a:srgbClr val="0070C0"/>
              </a:solidFill>
            </a:endParaRPr>
          </a:p>
          <a:p>
            <a:r>
              <a:rPr lang="ja-JP" altLang="en-US" sz="9600" b="1" dirty="0"/>
              <a:t>大雨１内水氾濫：</a:t>
            </a:r>
            <a:r>
              <a:rPr lang="ja-JP" altLang="en-US" sz="9600" b="1" dirty="0">
                <a:solidFill>
                  <a:srgbClr val="0070C0"/>
                </a:solidFill>
              </a:rPr>
              <a:t>想定はない＊</a:t>
            </a:r>
            <a:r>
              <a:rPr lang="en-US" altLang="ja-JP" sz="9600" b="1" dirty="0">
                <a:solidFill>
                  <a:srgbClr val="0070C0"/>
                </a:solidFill>
              </a:rPr>
              <a:t>R5</a:t>
            </a:r>
            <a:r>
              <a:rPr lang="ja-JP" altLang="en-US" sz="9600" b="1" dirty="0">
                <a:solidFill>
                  <a:srgbClr val="0070C0"/>
                </a:solidFill>
              </a:rPr>
              <a:t>年床上浸水</a:t>
            </a:r>
            <a:r>
              <a:rPr lang="en-US" altLang="ja-JP" sz="9600" b="1" dirty="0">
                <a:solidFill>
                  <a:srgbClr val="0070C0"/>
                </a:solidFill>
              </a:rPr>
              <a:t>1</a:t>
            </a:r>
            <a:r>
              <a:rPr lang="ja-JP" altLang="en-US" sz="9600" b="1" dirty="0">
                <a:solidFill>
                  <a:srgbClr val="0070C0"/>
                </a:solidFill>
              </a:rPr>
              <a:t>軒発生（約９０ｍｍ</a:t>
            </a:r>
            <a:r>
              <a:rPr lang="en-US" altLang="ja-JP" sz="9600" b="1" dirty="0">
                <a:solidFill>
                  <a:srgbClr val="0070C0"/>
                </a:solidFill>
              </a:rPr>
              <a:t>/</a:t>
            </a:r>
            <a:r>
              <a:rPr lang="ja-JP" altLang="en-US" sz="9600" b="1" dirty="0">
                <a:solidFill>
                  <a:srgbClr val="0070C0"/>
                </a:solidFill>
              </a:rPr>
              <a:t>時間</a:t>
            </a:r>
            <a:r>
              <a:rPr lang="en-US" altLang="ja-JP" sz="9600" b="1" dirty="0">
                <a:solidFill>
                  <a:srgbClr val="0070C0"/>
                </a:solidFill>
              </a:rPr>
              <a:t> </a:t>
            </a:r>
            <a:r>
              <a:rPr lang="ja-JP" altLang="en-US" sz="9600" b="1" dirty="0">
                <a:solidFill>
                  <a:srgbClr val="0070C0"/>
                </a:solidFill>
              </a:rPr>
              <a:t>にて</a:t>
            </a:r>
            <a:r>
              <a:rPr lang="en-US" altLang="ja-JP" sz="9600" b="1" dirty="0">
                <a:solidFill>
                  <a:srgbClr val="0070C0"/>
                </a:solidFill>
              </a:rPr>
              <a:t>)</a:t>
            </a:r>
          </a:p>
          <a:p>
            <a:r>
              <a:rPr lang="ja-JP" altLang="en-US" sz="9600" b="1" dirty="0"/>
              <a:t>大雨２外水氾濫：</a:t>
            </a:r>
            <a:r>
              <a:rPr lang="ja-JP" altLang="en-US" sz="9600" b="1" dirty="0">
                <a:solidFill>
                  <a:srgbClr val="0070C0"/>
                </a:solidFill>
              </a:rPr>
              <a:t>利根川氾濫想定区域（浸水深</a:t>
            </a:r>
            <a:r>
              <a:rPr lang="en-US" altLang="ja-JP" sz="9600" b="1" dirty="0">
                <a:solidFill>
                  <a:srgbClr val="0070C0"/>
                </a:solidFill>
              </a:rPr>
              <a:t>5m</a:t>
            </a:r>
            <a:r>
              <a:rPr lang="ja-JP" altLang="en-US" sz="9600" b="1" dirty="0">
                <a:solidFill>
                  <a:srgbClr val="0070C0"/>
                </a:solidFill>
              </a:rPr>
              <a:t>以上、</a:t>
            </a:r>
            <a:r>
              <a:rPr lang="en-US" altLang="ja-JP" sz="9600" b="1" dirty="0">
                <a:solidFill>
                  <a:srgbClr val="0070C0"/>
                </a:solidFill>
              </a:rPr>
              <a:t>3</a:t>
            </a:r>
            <a:r>
              <a:rPr lang="ja-JP" altLang="en-US" sz="9600" b="1" dirty="0">
                <a:solidFill>
                  <a:srgbClr val="0070C0"/>
                </a:solidFill>
              </a:rPr>
              <a:t>日間以上）</a:t>
            </a:r>
            <a:endParaRPr lang="en-US" altLang="ja-JP" sz="9600" b="1" dirty="0">
              <a:solidFill>
                <a:srgbClr val="0070C0"/>
              </a:solidFill>
            </a:endParaRPr>
          </a:p>
          <a:p>
            <a:pPr marL="0" indent="0">
              <a:buNone/>
            </a:pPr>
            <a:r>
              <a:rPr lang="ja-JP" altLang="en-US" sz="9600" b="1" dirty="0">
                <a:solidFill>
                  <a:srgbClr val="0070C0"/>
                </a:solidFill>
              </a:rPr>
              <a:t>　　＊利根川氾濫時には避難指示発令対象区域に指定されている</a:t>
            </a:r>
            <a:endParaRPr lang="en-US" altLang="ja-JP" sz="9600" b="1" dirty="0">
              <a:solidFill>
                <a:srgbClr val="0070C0"/>
              </a:solidFill>
            </a:endParaRPr>
          </a:p>
          <a:p>
            <a:r>
              <a:rPr lang="ja-JP" altLang="en-US" sz="9600" b="1" dirty="0"/>
              <a:t>地震１揺れやすさ     ：</a:t>
            </a:r>
            <a:r>
              <a:rPr lang="ja-JP" altLang="en-US" sz="9600" b="1" dirty="0">
                <a:solidFill>
                  <a:srgbClr val="0070C0"/>
                </a:solidFill>
              </a:rPr>
              <a:t>気象庁発表震度より実際は高い　</a:t>
            </a:r>
            <a:endParaRPr lang="en-US" altLang="ja-JP" sz="9600" b="1" dirty="0">
              <a:solidFill>
                <a:srgbClr val="0070C0"/>
              </a:solidFill>
            </a:endParaRPr>
          </a:p>
          <a:p>
            <a:r>
              <a:rPr lang="ja-JP" altLang="en-US" sz="9600" b="1" dirty="0"/>
              <a:t>地震２液状化危険度  ：</a:t>
            </a:r>
            <a:r>
              <a:rPr lang="ja-JP" altLang="en-US" sz="9600" b="1" dirty="0">
                <a:solidFill>
                  <a:srgbClr val="0070C0"/>
                </a:solidFill>
              </a:rPr>
              <a:t>“大きい”の評価</a:t>
            </a:r>
            <a:endParaRPr lang="en-US" altLang="ja-JP" sz="9600" b="1" dirty="0">
              <a:solidFill>
                <a:srgbClr val="0070C0"/>
              </a:solidFill>
            </a:endParaRPr>
          </a:p>
          <a:p>
            <a:r>
              <a:rPr lang="ja-JP" altLang="en-US" sz="9600" b="1" dirty="0"/>
              <a:t>地震３建物全壊率     </a:t>
            </a:r>
            <a:r>
              <a:rPr lang="ja-JP" altLang="en-US" sz="9600" dirty="0"/>
              <a:t>：</a:t>
            </a:r>
            <a:r>
              <a:rPr lang="en-US" altLang="ja-JP" sz="9600" b="1" dirty="0">
                <a:solidFill>
                  <a:srgbClr val="0070C0"/>
                </a:solidFill>
              </a:rPr>
              <a:t>5~7%</a:t>
            </a:r>
            <a:r>
              <a:rPr lang="ja-JP" altLang="en-US" sz="9600" b="1" dirty="0">
                <a:solidFill>
                  <a:srgbClr val="0070C0"/>
                </a:solidFill>
              </a:rPr>
              <a:t>（液状化によるものは除く）</a:t>
            </a:r>
            <a:endParaRPr lang="en-US" altLang="ja-JP" sz="9600" b="1" dirty="0">
              <a:solidFill>
                <a:srgbClr val="0070C0"/>
              </a:solidFill>
            </a:endParaRPr>
          </a:p>
          <a:p>
            <a:r>
              <a:rPr lang="ja-JP" altLang="en-US" sz="9600" b="1" dirty="0"/>
              <a:t>内水氾濫：</a:t>
            </a:r>
            <a:r>
              <a:rPr lang="ja-JP" altLang="en-US" sz="9600" b="1" dirty="0">
                <a:solidFill>
                  <a:srgbClr val="0070C0"/>
                </a:solidFill>
              </a:rPr>
              <a:t>豪雨による床下浸水</a:t>
            </a:r>
            <a:r>
              <a:rPr lang="en-US" altLang="ja-JP" sz="9600" b="1" dirty="0">
                <a:solidFill>
                  <a:srgbClr val="0070C0"/>
                </a:solidFill>
              </a:rPr>
              <a:t>2</a:t>
            </a:r>
            <a:r>
              <a:rPr lang="ja-JP" altLang="en-US" sz="9600" b="1" dirty="0">
                <a:solidFill>
                  <a:srgbClr val="0070C0"/>
                </a:solidFill>
              </a:rPr>
              <a:t>件発生（</a:t>
            </a:r>
            <a:r>
              <a:rPr lang="en-US" altLang="ja-JP" sz="9600" b="1" dirty="0">
                <a:solidFill>
                  <a:srgbClr val="0070C0"/>
                </a:solidFill>
              </a:rPr>
              <a:t>R</a:t>
            </a:r>
            <a:r>
              <a:rPr lang="ja-JP" altLang="en-US" sz="9600" b="1" dirty="0">
                <a:solidFill>
                  <a:srgbClr val="0070C0"/>
                </a:solidFill>
              </a:rPr>
              <a:t>６年）</a:t>
            </a:r>
            <a:endParaRPr lang="en-US" altLang="ja-JP" sz="9600" b="1" dirty="0">
              <a:solidFill>
                <a:srgbClr val="0070C0"/>
              </a:solidFill>
            </a:endParaRPr>
          </a:p>
          <a:p>
            <a:endParaRPr lang="en-US" altLang="ja-JP" sz="9600" b="1" dirty="0">
              <a:solidFill>
                <a:srgbClr val="0070C0"/>
              </a:solidFill>
            </a:endParaRPr>
          </a:p>
          <a:p>
            <a:pPr marL="0" indent="0">
              <a:buNone/>
            </a:pPr>
            <a:r>
              <a:rPr lang="ja-JP" altLang="en-US" sz="9600" b="1" dirty="0"/>
              <a:t>　その他ハザードマップ以外の危険性</a:t>
            </a:r>
            <a:r>
              <a:rPr lang="ja-JP" altLang="en-US" sz="9600" b="1" dirty="0">
                <a:solidFill>
                  <a:srgbClr val="0070C0"/>
                </a:solidFill>
              </a:rPr>
              <a:t>：延焼火災</a:t>
            </a:r>
            <a:endParaRPr lang="en-US" altLang="ja-JP" sz="9600" b="1" dirty="0">
              <a:solidFill>
                <a:srgbClr val="0070C0"/>
              </a:solidFill>
            </a:endParaRPr>
          </a:p>
          <a:p>
            <a:endParaRPr lang="en-US" altLang="ja-JP" dirty="0"/>
          </a:p>
          <a:p>
            <a:endParaRPr lang="ja-JP" altLang="en-US" dirty="0"/>
          </a:p>
        </p:txBody>
      </p:sp>
    </p:spTree>
    <p:extLst>
      <p:ext uri="{BB962C8B-B14F-4D97-AF65-F5344CB8AC3E}">
        <p14:creationId xmlns:p14="http://schemas.microsoft.com/office/powerpoint/2010/main" val="38466064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heel(1)">
                                      <p:cBhvr>
                                        <p:cTn id="7" dur="2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5682B26-891F-BC30-3CBF-D610CEF67A28}"/>
              </a:ext>
            </a:extLst>
          </p:cNvPr>
          <p:cNvSpPr>
            <a:spLocks noGrp="1"/>
          </p:cNvSpPr>
          <p:nvPr>
            <p:ph type="title"/>
          </p:nvPr>
        </p:nvSpPr>
        <p:spPr>
          <a:xfrm>
            <a:off x="774022" y="609600"/>
            <a:ext cx="8596668" cy="1320800"/>
          </a:xfrm>
        </p:spPr>
        <p:txBody>
          <a:bodyPr/>
          <a:lstStyle/>
          <a:p>
            <a:r>
              <a:rPr lang="ja-JP" altLang="en-US" b="1" dirty="0">
                <a:solidFill>
                  <a:srgbClr val="002060"/>
                </a:solidFill>
              </a:rPr>
              <a:t>活動</a:t>
            </a:r>
            <a:r>
              <a:rPr kumimoji="1" lang="ja-JP" altLang="en-US" b="1" dirty="0">
                <a:solidFill>
                  <a:srgbClr val="002060"/>
                </a:solidFill>
              </a:rPr>
              <a:t>１　ー</a:t>
            </a:r>
            <a:r>
              <a:rPr kumimoji="1" lang="ja-JP" altLang="en-US" sz="3600" b="1" kern="1200" dirty="0">
                <a:solidFill>
                  <a:srgbClr val="002060"/>
                </a:solidFill>
              </a:rPr>
              <a:t>災害発生時ー</a:t>
            </a:r>
            <a:endParaRPr kumimoji="1" lang="ja-JP" altLang="en-US" dirty="0">
              <a:solidFill>
                <a:srgbClr val="002060"/>
              </a:solidFill>
            </a:endParaRPr>
          </a:p>
        </p:txBody>
      </p:sp>
      <p:sp>
        <p:nvSpPr>
          <p:cNvPr id="4" name="フリーフォーム: 図形 3">
            <a:extLst>
              <a:ext uri="{FF2B5EF4-FFF2-40B4-BE49-F238E27FC236}">
                <a16:creationId xmlns:a16="http://schemas.microsoft.com/office/drawing/2014/main" id="{DF889F75-6FF6-C3EB-D080-82712044D86F}"/>
              </a:ext>
            </a:extLst>
          </p:cNvPr>
          <p:cNvSpPr/>
          <p:nvPr/>
        </p:nvSpPr>
        <p:spPr>
          <a:xfrm>
            <a:off x="468902" y="1512724"/>
            <a:ext cx="9045096" cy="982648"/>
          </a:xfrm>
          <a:custGeom>
            <a:avLst/>
            <a:gdLst>
              <a:gd name="connsiteX0" fmla="*/ 0 w 9125572"/>
              <a:gd name="connsiteY0" fmla="*/ 62213 h 373269"/>
              <a:gd name="connsiteX1" fmla="*/ 62213 w 9125572"/>
              <a:gd name="connsiteY1" fmla="*/ 0 h 373269"/>
              <a:gd name="connsiteX2" fmla="*/ 9063359 w 9125572"/>
              <a:gd name="connsiteY2" fmla="*/ 0 h 373269"/>
              <a:gd name="connsiteX3" fmla="*/ 9125572 w 9125572"/>
              <a:gd name="connsiteY3" fmla="*/ 62213 h 373269"/>
              <a:gd name="connsiteX4" fmla="*/ 9125572 w 9125572"/>
              <a:gd name="connsiteY4" fmla="*/ 311056 h 373269"/>
              <a:gd name="connsiteX5" fmla="*/ 9063359 w 9125572"/>
              <a:gd name="connsiteY5" fmla="*/ 373269 h 373269"/>
              <a:gd name="connsiteX6" fmla="*/ 62213 w 9125572"/>
              <a:gd name="connsiteY6" fmla="*/ 373269 h 373269"/>
              <a:gd name="connsiteX7" fmla="*/ 0 w 9125572"/>
              <a:gd name="connsiteY7" fmla="*/ 311056 h 373269"/>
              <a:gd name="connsiteX8" fmla="*/ 0 w 9125572"/>
              <a:gd name="connsiteY8" fmla="*/ 62213 h 37326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9125572" h="373269">
                <a:moveTo>
                  <a:pt x="0" y="62213"/>
                </a:moveTo>
                <a:cubicBezTo>
                  <a:pt x="0" y="27854"/>
                  <a:pt x="27854" y="0"/>
                  <a:pt x="62213" y="0"/>
                </a:cubicBezTo>
                <a:lnTo>
                  <a:pt x="9063359" y="0"/>
                </a:lnTo>
                <a:cubicBezTo>
                  <a:pt x="9097718" y="0"/>
                  <a:pt x="9125572" y="27854"/>
                  <a:pt x="9125572" y="62213"/>
                </a:cubicBezTo>
                <a:lnTo>
                  <a:pt x="9125572" y="311056"/>
                </a:lnTo>
                <a:cubicBezTo>
                  <a:pt x="9125572" y="345415"/>
                  <a:pt x="9097718" y="373269"/>
                  <a:pt x="9063359" y="373269"/>
                </a:cubicBezTo>
                <a:lnTo>
                  <a:pt x="62213" y="373269"/>
                </a:lnTo>
                <a:cubicBezTo>
                  <a:pt x="27854" y="373269"/>
                  <a:pt x="0" y="345415"/>
                  <a:pt x="0" y="311056"/>
                </a:cubicBezTo>
                <a:lnTo>
                  <a:pt x="0" y="62213"/>
                </a:lnTo>
                <a:close/>
              </a:path>
            </a:pathLst>
          </a:cu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86801" tIns="86801" rIns="86801" bIns="86801" numCol="1" spcCol="1270" anchor="ctr" anchorCtr="0">
            <a:noAutofit/>
          </a:bodyPr>
          <a:lstStyle/>
          <a:p>
            <a:pPr marL="0" lvl="0" indent="0" algn="l" defTabSz="800100">
              <a:lnSpc>
                <a:spcPct val="90000"/>
              </a:lnSpc>
              <a:spcBef>
                <a:spcPct val="0"/>
              </a:spcBef>
              <a:spcAft>
                <a:spcPct val="35000"/>
              </a:spcAft>
              <a:buNone/>
            </a:pPr>
            <a:r>
              <a:rPr kumimoji="1" lang="ja-JP" altLang="en-US" sz="3200" b="1" kern="1200" dirty="0">
                <a:solidFill>
                  <a:srgbClr val="002060"/>
                </a:solidFill>
              </a:rPr>
              <a:t>災害時対策本部＊設置　減災活動にあたる</a:t>
            </a:r>
          </a:p>
        </p:txBody>
      </p:sp>
      <p:sp>
        <p:nvSpPr>
          <p:cNvPr id="5" name="フリーフォーム: 図形 4">
            <a:extLst>
              <a:ext uri="{FF2B5EF4-FFF2-40B4-BE49-F238E27FC236}">
                <a16:creationId xmlns:a16="http://schemas.microsoft.com/office/drawing/2014/main" id="{99CA6FF0-A717-3247-8DA4-5C152FED641A}"/>
              </a:ext>
            </a:extLst>
          </p:cNvPr>
          <p:cNvSpPr/>
          <p:nvPr/>
        </p:nvSpPr>
        <p:spPr>
          <a:xfrm>
            <a:off x="0" y="3455493"/>
            <a:ext cx="10780886" cy="595477"/>
          </a:xfrm>
          <a:custGeom>
            <a:avLst/>
            <a:gdLst>
              <a:gd name="connsiteX0" fmla="*/ 0 w 9125572"/>
              <a:gd name="connsiteY0" fmla="*/ 0 h 1171275"/>
              <a:gd name="connsiteX1" fmla="*/ 9125572 w 9125572"/>
              <a:gd name="connsiteY1" fmla="*/ 0 h 1171275"/>
              <a:gd name="connsiteX2" fmla="*/ 9125572 w 9125572"/>
              <a:gd name="connsiteY2" fmla="*/ 1171275 h 1171275"/>
              <a:gd name="connsiteX3" fmla="*/ 0 w 9125572"/>
              <a:gd name="connsiteY3" fmla="*/ 1171275 h 1171275"/>
              <a:gd name="connsiteX4" fmla="*/ 0 w 9125572"/>
              <a:gd name="connsiteY4" fmla="*/ 0 h 11712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25572" h="1171275">
                <a:moveTo>
                  <a:pt x="0" y="0"/>
                </a:moveTo>
                <a:lnTo>
                  <a:pt x="9125572" y="0"/>
                </a:lnTo>
                <a:lnTo>
                  <a:pt x="9125572" y="1171275"/>
                </a:lnTo>
                <a:lnTo>
                  <a:pt x="0" y="1171275"/>
                </a:lnTo>
                <a:lnTo>
                  <a:pt x="0" y="0"/>
                </a:lnTo>
                <a:close/>
              </a:path>
            </a:pathLst>
          </a:cu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spcFirstLastPara="0" vert="horz" wrap="square" lIns="289737" tIns="20320" rIns="113792" bIns="20320" numCol="1" spcCol="1270" anchor="t" anchorCtr="0">
            <a:noAutofit/>
          </a:bodyPr>
          <a:lstStyle/>
          <a:p>
            <a:pPr marL="0" lvl="1" algn="l" defTabSz="711200">
              <a:lnSpc>
                <a:spcPct val="90000"/>
              </a:lnSpc>
              <a:spcBef>
                <a:spcPct val="0"/>
              </a:spcBef>
              <a:spcAft>
                <a:spcPct val="20000"/>
              </a:spcAft>
            </a:pPr>
            <a:r>
              <a:rPr kumimoji="1" lang="ja-JP" altLang="en-US" sz="2400" b="1" kern="1200" dirty="0">
                <a:solidFill>
                  <a:srgbClr val="FF0000"/>
                </a:solidFill>
              </a:rPr>
              <a:t>地震（震度５弱以上）</a:t>
            </a:r>
            <a:r>
              <a:rPr kumimoji="1" lang="ja-JP" altLang="en-US" sz="2400" b="1" kern="1200" dirty="0">
                <a:solidFill>
                  <a:schemeClr val="tx1">
                    <a:lumMod val="75000"/>
                    <a:lumOff val="25000"/>
                  </a:schemeClr>
                </a:solidFill>
              </a:rPr>
              <a:t>：</a:t>
            </a:r>
            <a:r>
              <a:rPr kumimoji="1" lang="ja-JP" altLang="en-US" sz="2400" b="1" kern="1200" dirty="0">
                <a:solidFill>
                  <a:srgbClr val="002060"/>
                </a:solidFill>
              </a:rPr>
              <a:t>原則在宅避難</a:t>
            </a:r>
            <a:r>
              <a:rPr kumimoji="1" lang="ja-JP" altLang="en-US" sz="2400" b="1" kern="1200" dirty="0">
                <a:solidFill>
                  <a:schemeClr val="tx1">
                    <a:lumMod val="75000"/>
                    <a:lumOff val="25000"/>
                  </a:schemeClr>
                </a:solidFill>
              </a:rPr>
              <a:t>とするが危険のある家屋、希望者は集団避難とする</a:t>
            </a:r>
            <a:endParaRPr kumimoji="1" lang="en-US" altLang="ja-JP" sz="2400" b="1" kern="1200" dirty="0">
              <a:solidFill>
                <a:schemeClr val="tx1">
                  <a:lumMod val="75000"/>
                  <a:lumOff val="25000"/>
                </a:schemeClr>
              </a:solidFill>
            </a:endParaRPr>
          </a:p>
          <a:p>
            <a:pPr marL="0" lvl="1" algn="l" defTabSz="711200">
              <a:lnSpc>
                <a:spcPct val="90000"/>
              </a:lnSpc>
              <a:spcBef>
                <a:spcPct val="0"/>
              </a:spcBef>
              <a:spcAft>
                <a:spcPct val="20000"/>
              </a:spcAft>
            </a:pPr>
            <a:r>
              <a:rPr kumimoji="1" lang="ja-JP" altLang="en-US" sz="2000" b="1" kern="1200" dirty="0">
                <a:solidFill>
                  <a:schemeClr val="tx1">
                    <a:lumMod val="75000"/>
                    <a:lumOff val="25000"/>
                  </a:schemeClr>
                </a:solidFill>
              </a:rPr>
              <a:t>＊新宿北公園に対策本部兼一時避難場所を設置し安否確認及び救出救護、避難者誘導（４小へ）にあたる</a:t>
            </a:r>
            <a:endParaRPr kumimoji="1" lang="en-US" altLang="ja-JP" sz="2000" b="1" kern="1200" dirty="0">
              <a:solidFill>
                <a:schemeClr val="tx1">
                  <a:lumMod val="75000"/>
                  <a:lumOff val="25000"/>
                </a:schemeClr>
              </a:solidFill>
            </a:endParaRPr>
          </a:p>
          <a:p>
            <a:pPr marL="0" lvl="1" algn="l" defTabSz="711200">
              <a:lnSpc>
                <a:spcPct val="90000"/>
              </a:lnSpc>
              <a:spcBef>
                <a:spcPct val="0"/>
              </a:spcBef>
              <a:spcAft>
                <a:spcPct val="20000"/>
              </a:spcAft>
            </a:pPr>
            <a:endParaRPr kumimoji="1" lang="en-US" altLang="ja-JP" sz="2400" b="1" dirty="0">
              <a:solidFill>
                <a:schemeClr val="tx1">
                  <a:lumMod val="75000"/>
                  <a:lumOff val="25000"/>
                </a:schemeClr>
              </a:solidFill>
            </a:endParaRPr>
          </a:p>
          <a:p>
            <a:pPr marL="0" lvl="1" algn="l" defTabSz="711200">
              <a:lnSpc>
                <a:spcPct val="90000"/>
              </a:lnSpc>
              <a:spcBef>
                <a:spcPct val="0"/>
              </a:spcBef>
              <a:spcAft>
                <a:spcPct val="20000"/>
              </a:spcAft>
            </a:pPr>
            <a:r>
              <a:rPr kumimoji="1" lang="ja-JP" altLang="en-US" sz="2400" b="1" dirty="0">
                <a:solidFill>
                  <a:srgbClr val="FF0000"/>
                </a:solidFill>
              </a:rPr>
              <a:t>水害等行政の避難指示</a:t>
            </a:r>
            <a:r>
              <a:rPr kumimoji="1" lang="ja-JP" altLang="en-US" sz="2400" b="1" dirty="0">
                <a:solidFill>
                  <a:schemeClr val="tx1">
                    <a:lumMod val="75000"/>
                    <a:lumOff val="25000"/>
                  </a:schemeClr>
                </a:solidFill>
              </a:rPr>
              <a:t>（含む高齢者等避難）：</a:t>
            </a:r>
            <a:r>
              <a:rPr kumimoji="1" lang="ja-JP" altLang="en-US" sz="2400" b="1" dirty="0">
                <a:solidFill>
                  <a:srgbClr val="002060"/>
                </a:solidFill>
              </a:rPr>
              <a:t>全戸避難</a:t>
            </a:r>
            <a:r>
              <a:rPr kumimoji="1" lang="ja-JP" altLang="en-US" sz="2400" b="1" dirty="0">
                <a:solidFill>
                  <a:schemeClr val="tx1">
                    <a:lumMod val="75000"/>
                    <a:lumOff val="25000"/>
                  </a:schemeClr>
                </a:solidFill>
              </a:rPr>
              <a:t>（新宿北公園階段上にて記名ののち順次４小へ避難）</a:t>
            </a:r>
            <a:endParaRPr kumimoji="1" lang="en-US" altLang="ja-JP" sz="2400" b="1" dirty="0">
              <a:solidFill>
                <a:schemeClr val="tx1">
                  <a:lumMod val="75000"/>
                  <a:lumOff val="25000"/>
                </a:schemeClr>
              </a:solidFill>
            </a:endParaRPr>
          </a:p>
          <a:p>
            <a:pPr marL="0" lvl="1" algn="l" defTabSz="711200">
              <a:lnSpc>
                <a:spcPct val="90000"/>
              </a:lnSpc>
              <a:spcBef>
                <a:spcPct val="0"/>
              </a:spcBef>
              <a:spcAft>
                <a:spcPct val="20000"/>
              </a:spcAft>
            </a:pPr>
            <a:r>
              <a:rPr kumimoji="1" lang="ja-JP" altLang="en-US" sz="2000" b="1" kern="1200" dirty="0">
                <a:solidFill>
                  <a:schemeClr val="tx1">
                    <a:lumMod val="75000"/>
                    <a:lumOff val="25000"/>
                  </a:schemeClr>
                </a:solidFill>
              </a:rPr>
              <a:t>＊</a:t>
            </a:r>
            <a:r>
              <a:rPr kumimoji="1" lang="ja-JP" altLang="en-US" sz="2000" b="1" dirty="0">
                <a:solidFill>
                  <a:schemeClr val="tx1">
                    <a:lumMod val="75000"/>
                    <a:lumOff val="25000"/>
                  </a:schemeClr>
                </a:solidFill>
              </a:rPr>
              <a:t>本部員は避難漏れがないか全戸確認・避難誘導・避難支援にあたる</a:t>
            </a:r>
            <a:endParaRPr kumimoji="1" lang="en-US" altLang="ja-JP" sz="2000" b="1" kern="1200" dirty="0">
              <a:solidFill>
                <a:schemeClr val="tx1">
                  <a:lumMod val="75000"/>
                  <a:lumOff val="25000"/>
                </a:schemeClr>
              </a:solidFill>
            </a:endParaRPr>
          </a:p>
          <a:p>
            <a:pPr marL="0" lvl="1" algn="l" defTabSz="711200">
              <a:lnSpc>
                <a:spcPct val="90000"/>
              </a:lnSpc>
              <a:spcBef>
                <a:spcPct val="0"/>
              </a:spcBef>
              <a:spcAft>
                <a:spcPct val="20000"/>
              </a:spcAft>
            </a:pPr>
            <a:endParaRPr kumimoji="1" lang="en-US" altLang="ja-JP" sz="3200" b="1" kern="1200" dirty="0">
              <a:solidFill>
                <a:schemeClr val="tx1">
                  <a:lumMod val="65000"/>
                  <a:lumOff val="35000"/>
                </a:schemeClr>
              </a:solidFill>
            </a:endParaRPr>
          </a:p>
        </p:txBody>
      </p:sp>
      <p:sp>
        <p:nvSpPr>
          <p:cNvPr id="6" name="テキスト ボックス 5">
            <a:extLst>
              <a:ext uri="{FF2B5EF4-FFF2-40B4-BE49-F238E27FC236}">
                <a16:creationId xmlns:a16="http://schemas.microsoft.com/office/drawing/2014/main" id="{53238259-90D7-696C-426E-5820CB85D8F2}"/>
              </a:ext>
            </a:extLst>
          </p:cNvPr>
          <p:cNvSpPr txBox="1"/>
          <p:nvPr/>
        </p:nvSpPr>
        <p:spPr>
          <a:xfrm>
            <a:off x="709301" y="2643104"/>
            <a:ext cx="10147330" cy="461665"/>
          </a:xfrm>
          <a:prstGeom prst="rect">
            <a:avLst/>
          </a:prstGeom>
          <a:noFill/>
        </p:spPr>
        <p:txBody>
          <a:bodyPr wrap="none" rtlCol="0">
            <a:spAutoFit/>
          </a:bodyPr>
          <a:lstStyle/>
          <a:p>
            <a:r>
              <a:rPr kumimoji="1" lang="ja-JP" altLang="en-US" sz="2400" b="1" dirty="0">
                <a:solidFill>
                  <a:srgbClr val="002060"/>
                </a:solidFill>
              </a:rPr>
              <a:t>＊自治会役員</a:t>
            </a:r>
            <a:r>
              <a:rPr kumimoji="1" lang="en-US" altLang="ja-JP" sz="2400" b="1" dirty="0">
                <a:solidFill>
                  <a:srgbClr val="002060"/>
                </a:solidFill>
              </a:rPr>
              <a:t>(</a:t>
            </a:r>
            <a:r>
              <a:rPr kumimoji="1" lang="ja-JP" altLang="en-US" sz="2400" b="1" dirty="0">
                <a:solidFill>
                  <a:srgbClr val="002060"/>
                </a:solidFill>
              </a:rPr>
              <a:t>及び前期役員）・班長・防災会・ふれあいネットにて構成</a:t>
            </a:r>
          </a:p>
        </p:txBody>
      </p:sp>
    </p:spTree>
    <p:extLst>
      <p:ext uri="{BB962C8B-B14F-4D97-AF65-F5344CB8AC3E}">
        <p14:creationId xmlns:p14="http://schemas.microsoft.com/office/powerpoint/2010/main" val="171083616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5682B26-891F-BC30-3CBF-D610CEF67A28}"/>
              </a:ext>
            </a:extLst>
          </p:cNvPr>
          <p:cNvSpPr>
            <a:spLocks noGrp="1"/>
          </p:cNvSpPr>
          <p:nvPr>
            <p:ph type="title"/>
          </p:nvPr>
        </p:nvSpPr>
        <p:spPr>
          <a:xfrm>
            <a:off x="774022" y="609600"/>
            <a:ext cx="8596668" cy="1320800"/>
          </a:xfrm>
        </p:spPr>
        <p:txBody>
          <a:bodyPr/>
          <a:lstStyle/>
          <a:p>
            <a:r>
              <a:rPr lang="ja-JP" altLang="en-US" b="1" dirty="0">
                <a:solidFill>
                  <a:srgbClr val="002060"/>
                </a:solidFill>
              </a:rPr>
              <a:t>活動</a:t>
            </a:r>
            <a:r>
              <a:rPr kumimoji="1" lang="ja-JP" altLang="en-US" b="1" dirty="0">
                <a:solidFill>
                  <a:srgbClr val="002060"/>
                </a:solidFill>
              </a:rPr>
              <a:t>２　ー</a:t>
            </a:r>
            <a:r>
              <a:rPr kumimoji="1" lang="ja-JP" altLang="en-US" sz="3600" b="1" kern="1200" dirty="0">
                <a:solidFill>
                  <a:srgbClr val="002060"/>
                </a:solidFill>
              </a:rPr>
              <a:t>平時ー</a:t>
            </a:r>
            <a:endParaRPr kumimoji="1" lang="ja-JP" altLang="en-US" dirty="0">
              <a:solidFill>
                <a:srgbClr val="002060"/>
              </a:solidFill>
            </a:endParaRPr>
          </a:p>
        </p:txBody>
      </p:sp>
      <p:sp>
        <p:nvSpPr>
          <p:cNvPr id="4" name="フリーフォーム: 図形 3">
            <a:extLst>
              <a:ext uri="{FF2B5EF4-FFF2-40B4-BE49-F238E27FC236}">
                <a16:creationId xmlns:a16="http://schemas.microsoft.com/office/drawing/2014/main" id="{DF889F75-6FF6-C3EB-D080-82712044D86F}"/>
              </a:ext>
            </a:extLst>
          </p:cNvPr>
          <p:cNvSpPr/>
          <p:nvPr/>
        </p:nvSpPr>
        <p:spPr>
          <a:xfrm>
            <a:off x="988344" y="1349879"/>
            <a:ext cx="9458676" cy="863482"/>
          </a:xfrm>
          <a:custGeom>
            <a:avLst/>
            <a:gdLst>
              <a:gd name="connsiteX0" fmla="*/ 0 w 9125572"/>
              <a:gd name="connsiteY0" fmla="*/ 62213 h 373269"/>
              <a:gd name="connsiteX1" fmla="*/ 62213 w 9125572"/>
              <a:gd name="connsiteY1" fmla="*/ 0 h 373269"/>
              <a:gd name="connsiteX2" fmla="*/ 9063359 w 9125572"/>
              <a:gd name="connsiteY2" fmla="*/ 0 h 373269"/>
              <a:gd name="connsiteX3" fmla="*/ 9125572 w 9125572"/>
              <a:gd name="connsiteY3" fmla="*/ 62213 h 373269"/>
              <a:gd name="connsiteX4" fmla="*/ 9125572 w 9125572"/>
              <a:gd name="connsiteY4" fmla="*/ 311056 h 373269"/>
              <a:gd name="connsiteX5" fmla="*/ 9063359 w 9125572"/>
              <a:gd name="connsiteY5" fmla="*/ 373269 h 373269"/>
              <a:gd name="connsiteX6" fmla="*/ 62213 w 9125572"/>
              <a:gd name="connsiteY6" fmla="*/ 373269 h 373269"/>
              <a:gd name="connsiteX7" fmla="*/ 0 w 9125572"/>
              <a:gd name="connsiteY7" fmla="*/ 311056 h 373269"/>
              <a:gd name="connsiteX8" fmla="*/ 0 w 9125572"/>
              <a:gd name="connsiteY8" fmla="*/ 62213 h 37326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9125572" h="373269">
                <a:moveTo>
                  <a:pt x="0" y="62213"/>
                </a:moveTo>
                <a:cubicBezTo>
                  <a:pt x="0" y="27854"/>
                  <a:pt x="27854" y="0"/>
                  <a:pt x="62213" y="0"/>
                </a:cubicBezTo>
                <a:lnTo>
                  <a:pt x="9063359" y="0"/>
                </a:lnTo>
                <a:cubicBezTo>
                  <a:pt x="9097718" y="0"/>
                  <a:pt x="9125572" y="27854"/>
                  <a:pt x="9125572" y="62213"/>
                </a:cubicBezTo>
                <a:lnTo>
                  <a:pt x="9125572" y="311056"/>
                </a:lnTo>
                <a:cubicBezTo>
                  <a:pt x="9125572" y="345415"/>
                  <a:pt x="9097718" y="373269"/>
                  <a:pt x="9063359" y="373269"/>
                </a:cubicBezTo>
                <a:lnTo>
                  <a:pt x="62213" y="373269"/>
                </a:lnTo>
                <a:cubicBezTo>
                  <a:pt x="27854" y="373269"/>
                  <a:pt x="0" y="345415"/>
                  <a:pt x="0" y="311056"/>
                </a:cubicBezTo>
                <a:lnTo>
                  <a:pt x="0" y="62213"/>
                </a:lnTo>
                <a:close/>
              </a:path>
            </a:pathLst>
          </a:cu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86801" tIns="86801" rIns="86801" bIns="86801" numCol="1" spcCol="1270" anchor="ctr" anchorCtr="0">
            <a:noAutofit/>
          </a:bodyPr>
          <a:lstStyle/>
          <a:p>
            <a:pPr marL="0" lvl="0" indent="0" algn="l" defTabSz="800100">
              <a:lnSpc>
                <a:spcPct val="90000"/>
              </a:lnSpc>
              <a:spcBef>
                <a:spcPct val="0"/>
              </a:spcBef>
              <a:spcAft>
                <a:spcPct val="35000"/>
              </a:spcAft>
              <a:buNone/>
            </a:pPr>
            <a:r>
              <a:rPr kumimoji="1" lang="ja-JP" altLang="en-US" sz="3200" b="1" kern="1200" dirty="0">
                <a:solidFill>
                  <a:srgbClr val="002060"/>
                </a:solidFill>
              </a:rPr>
              <a:t>防災知識啓蒙・各種防災訓練・その他防災活動</a:t>
            </a:r>
            <a:endParaRPr kumimoji="1" lang="en-US" altLang="ja-JP" sz="3200" b="1" kern="1200" dirty="0">
              <a:solidFill>
                <a:srgbClr val="002060"/>
              </a:solidFill>
            </a:endParaRPr>
          </a:p>
        </p:txBody>
      </p:sp>
      <p:sp>
        <p:nvSpPr>
          <p:cNvPr id="5" name="フリーフォーム: 図形 4">
            <a:extLst>
              <a:ext uri="{FF2B5EF4-FFF2-40B4-BE49-F238E27FC236}">
                <a16:creationId xmlns:a16="http://schemas.microsoft.com/office/drawing/2014/main" id="{99CA6FF0-A717-3247-8DA4-5C152FED641A}"/>
              </a:ext>
            </a:extLst>
          </p:cNvPr>
          <p:cNvSpPr/>
          <p:nvPr/>
        </p:nvSpPr>
        <p:spPr>
          <a:xfrm>
            <a:off x="740636" y="2294386"/>
            <a:ext cx="11451364" cy="668959"/>
          </a:xfrm>
          <a:custGeom>
            <a:avLst/>
            <a:gdLst>
              <a:gd name="connsiteX0" fmla="*/ 0 w 9125572"/>
              <a:gd name="connsiteY0" fmla="*/ 0 h 1171275"/>
              <a:gd name="connsiteX1" fmla="*/ 9125572 w 9125572"/>
              <a:gd name="connsiteY1" fmla="*/ 0 h 1171275"/>
              <a:gd name="connsiteX2" fmla="*/ 9125572 w 9125572"/>
              <a:gd name="connsiteY2" fmla="*/ 1171275 h 1171275"/>
              <a:gd name="connsiteX3" fmla="*/ 0 w 9125572"/>
              <a:gd name="connsiteY3" fmla="*/ 1171275 h 1171275"/>
              <a:gd name="connsiteX4" fmla="*/ 0 w 9125572"/>
              <a:gd name="connsiteY4" fmla="*/ 0 h 11712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25572" h="1171275">
                <a:moveTo>
                  <a:pt x="0" y="0"/>
                </a:moveTo>
                <a:lnTo>
                  <a:pt x="9125572" y="0"/>
                </a:lnTo>
                <a:lnTo>
                  <a:pt x="9125572" y="1171275"/>
                </a:lnTo>
                <a:lnTo>
                  <a:pt x="0" y="1171275"/>
                </a:lnTo>
                <a:lnTo>
                  <a:pt x="0" y="0"/>
                </a:lnTo>
                <a:close/>
              </a:path>
            </a:pathLst>
          </a:cu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spcFirstLastPara="0" vert="horz" wrap="square" lIns="289737" tIns="20320" rIns="113792" bIns="20320" numCol="1" spcCol="1270" anchor="t" anchorCtr="0">
            <a:noAutofit/>
          </a:bodyPr>
          <a:lstStyle/>
          <a:p>
            <a:pPr marL="0" lvl="1" algn="l" defTabSz="711200">
              <a:lnSpc>
                <a:spcPct val="90000"/>
              </a:lnSpc>
              <a:spcBef>
                <a:spcPct val="0"/>
              </a:spcBef>
              <a:spcAft>
                <a:spcPct val="20000"/>
              </a:spcAft>
            </a:pPr>
            <a:r>
              <a:rPr kumimoji="1" lang="ja-JP" altLang="en-US" sz="3200" b="1" kern="1200" dirty="0">
                <a:solidFill>
                  <a:srgbClr val="002060"/>
                </a:solidFill>
              </a:rPr>
              <a:t>自治会</a:t>
            </a:r>
            <a:r>
              <a:rPr kumimoji="1" lang="ja-JP" altLang="en-US" sz="3200" b="1" dirty="0">
                <a:solidFill>
                  <a:srgbClr val="002060"/>
                </a:solidFill>
              </a:rPr>
              <a:t>主催</a:t>
            </a:r>
            <a:r>
              <a:rPr kumimoji="1" lang="ja-JP" altLang="en-US" sz="3200" b="1" kern="1200" dirty="0">
                <a:solidFill>
                  <a:schemeClr val="tx1">
                    <a:lumMod val="75000"/>
                    <a:lumOff val="25000"/>
                  </a:schemeClr>
                </a:solidFill>
              </a:rPr>
              <a:t>と位置づけ町内全体の</a:t>
            </a:r>
            <a:r>
              <a:rPr kumimoji="1" lang="ja-JP" altLang="en-US" sz="3200" b="1" dirty="0">
                <a:solidFill>
                  <a:schemeClr val="tx1">
                    <a:lumMod val="75000"/>
                    <a:lumOff val="25000"/>
                  </a:schemeClr>
                </a:solidFill>
              </a:rPr>
              <a:t>行事とする</a:t>
            </a:r>
            <a:endParaRPr kumimoji="1" lang="en-US" altLang="ja-JP" sz="3200" b="1" dirty="0">
              <a:solidFill>
                <a:schemeClr val="tx1">
                  <a:lumMod val="75000"/>
                  <a:lumOff val="25000"/>
                </a:schemeClr>
              </a:solidFill>
            </a:endParaRPr>
          </a:p>
          <a:p>
            <a:pPr marL="0" lvl="1" algn="l" defTabSz="711200">
              <a:lnSpc>
                <a:spcPct val="90000"/>
              </a:lnSpc>
              <a:spcBef>
                <a:spcPct val="0"/>
              </a:spcBef>
              <a:spcAft>
                <a:spcPct val="20000"/>
              </a:spcAft>
            </a:pPr>
            <a:endParaRPr kumimoji="1" lang="en-US" altLang="ja-JP" sz="3200" b="1" dirty="0">
              <a:solidFill>
                <a:schemeClr val="tx1">
                  <a:lumMod val="75000"/>
                  <a:lumOff val="25000"/>
                </a:schemeClr>
              </a:solidFill>
            </a:endParaRPr>
          </a:p>
          <a:p>
            <a:pPr marL="0" lvl="1" algn="l" defTabSz="711200">
              <a:lnSpc>
                <a:spcPct val="90000"/>
              </a:lnSpc>
              <a:spcBef>
                <a:spcPct val="0"/>
              </a:spcBef>
              <a:spcAft>
                <a:spcPct val="20000"/>
              </a:spcAft>
            </a:pPr>
            <a:r>
              <a:rPr kumimoji="1" lang="ja-JP" altLang="en-US" b="1" u="sng" dirty="0">
                <a:solidFill>
                  <a:schemeClr val="tx1">
                    <a:lumMod val="75000"/>
                    <a:lumOff val="25000"/>
                  </a:schemeClr>
                </a:solidFill>
                <a:effectLst>
                  <a:outerShdw blurRad="38100" dist="38100" dir="2700000" algn="tl">
                    <a:srgbClr val="000000">
                      <a:alpha val="43137"/>
                    </a:srgbClr>
                  </a:outerShdw>
                </a:effectLst>
              </a:rPr>
              <a:t>ー回覧等防災情報発信、防災訓練等イベントの主催名義は自治会名にて発信するー</a:t>
            </a:r>
            <a:endParaRPr kumimoji="1" lang="en-US" altLang="ja-JP" b="1" u="sng" dirty="0">
              <a:solidFill>
                <a:schemeClr val="tx1">
                  <a:lumMod val="75000"/>
                  <a:lumOff val="25000"/>
                </a:schemeClr>
              </a:solidFill>
              <a:effectLst>
                <a:outerShdw blurRad="38100" dist="38100" dir="2700000" algn="tl">
                  <a:srgbClr val="000000">
                    <a:alpha val="43137"/>
                  </a:srgbClr>
                </a:outerShdw>
              </a:effectLst>
            </a:endParaRPr>
          </a:p>
          <a:p>
            <a:pPr marL="0" lvl="1" algn="l" defTabSz="711200">
              <a:lnSpc>
                <a:spcPct val="90000"/>
              </a:lnSpc>
              <a:spcBef>
                <a:spcPct val="0"/>
              </a:spcBef>
              <a:spcAft>
                <a:spcPct val="20000"/>
              </a:spcAft>
            </a:pPr>
            <a:endParaRPr kumimoji="1" lang="en-US" altLang="ja-JP" b="1" u="sng" dirty="0">
              <a:solidFill>
                <a:schemeClr val="tx1">
                  <a:lumMod val="75000"/>
                  <a:lumOff val="25000"/>
                </a:schemeClr>
              </a:solidFill>
              <a:effectLst>
                <a:outerShdw blurRad="38100" dist="38100" dir="2700000" algn="tl">
                  <a:srgbClr val="000000">
                    <a:alpha val="43137"/>
                  </a:srgbClr>
                </a:outerShdw>
              </a:effectLst>
            </a:endParaRPr>
          </a:p>
          <a:p>
            <a:pPr marL="0" lvl="1" algn="l" defTabSz="711200">
              <a:lnSpc>
                <a:spcPct val="90000"/>
              </a:lnSpc>
              <a:spcBef>
                <a:spcPct val="0"/>
              </a:spcBef>
              <a:spcAft>
                <a:spcPct val="20000"/>
              </a:spcAft>
            </a:pPr>
            <a:r>
              <a:rPr kumimoji="1" lang="ja-JP" altLang="en-US" sz="2800" b="1" kern="1200" dirty="0">
                <a:solidFill>
                  <a:schemeClr val="tx1">
                    <a:lumMod val="75000"/>
                    <a:lumOff val="25000"/>
                  </a:schemeClr>
                </a:solidFill>
              </a:rPr>
              <a:t>＊自治会役員会との協議に基づき防災会</a:t>
            </a:r>
            <a:r>
              <a:rPr kumimoji="1" lang="ja-JP" altLang="en-US" sz="2800" b="1" dirty="0">
                <a:solidFill>
                  <a:schemeClr val="tx1">
                    <a:lumMod val="75000"/>
                    <a:lumOff val="25000"/>
                  </a:schemeClr>
                </a:solidFill>
              </a:rPr>
              <a:t>は以下を実践</a:t>
            </a:r>
            <a:endParaRPr kumimoji="1" lang="en-US" altLang="ja-JP" sz="2800" b="1" kern="1200" dirty="0">
              <a:solidFill>
                <a:schemeClr val="tx1">
                  <a:lumMod val="75000"/>
                  <a:lumOff val="25000"/>
                </a:schemeClr>
              </a:solidFill>
            </a:endParaRPr>
          </a:p>
          <a:p>
            <a:pPr marL="0" lvl="1" algn="l" defTabSz="711200">
              <a:lnSpc>
                <a:spcPct val="90000"/>
              </a:lnSpc>
              <a:spcBef>
                <a:spcPct val="0"/>
              </a:spcBef>
              <a:spcAft>
                <a:spcPct val="20000"/>
              </a:spcAft>
            </a:pPr>
            <a:r>
              <a:rPr kumimoji="1" lang="ja-JP" altLang="en-US" sz="2400" b="1" kern="1200" dirty="0">
                <a:solidFill>
                  <a:srgbClr val="002060"/>
                </a:solidFill>
              </a:rPr>
              <a:t>・防災に関する企画立案・自治会への提案</a:t>
            </a:r>
            <a:endParaRPr kumimoji="1" lang="en-US" altLang="ja-JP" sz="2400" b="1" kern="1200" dirty="0">
              <a:solidFill>
                <a:srgbClr val="002060"/>
              </a:solidFill>
            </a:endParaRPr>
          </a:p>
          <a:p>
            <a:pPr marL="0" lvl="1" algn="l" defTabSz="711200">
              <a:lnSpc>
                <a:spcPct val="90000"/>
              </a:lnSpc>
              <a:spcBef>
                <a:spcPct val="0"/>
              </a:spcBef>
              <a:spcAft>
                <a:spcPct val="20000"/>
              </a:spcAft>
            </a:pPr>
            <a:r>
              <a:rPr kumimoji="1" lang="ja-JP" altLang="en-US" sz="2400" b="1" kern="1200" dirty="0">
                <a:solidFill>
                  <a:srgbClr val="002060"/>
                </a:solidFill>
              </a:rPr>
              <a:t>・活動運営準備への協力（</a:t>
            </a:r>
            <a:r>
              <a:rPr kumimoji="1" lang="ja-JP" altLang="en-US" sz="2400" b="1" dirty="0">
                <a:solidFill>
                  <a:srgbClr val="002060"/>
                </a:solidFill>
              </a:rPr>
              <a:t>関係各所届出依頼・発注・設営・イベント運営等）</a:t>
            </a:r>
            <a:endParaRPr kumimoji="1" lang="en-US" altLang="ja-JP" sz="2400" b="1" kern="1200" dirty="0">
              <a:solidFill>
                <a:srgbClr val="002060"/>
              </a:solidFill>
            </a:endParaRPr>
          </a:p>
          <a:p>
            <a:pPr marL="0" lvl="1" algn="l" defTabSz="711200">
              <a:lnSpc>
                <a:spcPct val="90000"/>
              </a:lnSpc>
              <a:spcBef>
                <a:spcPct val="0"/>
              </a:spcBef>
              <a:spcAft>
                <a:spcPct val="20000"/>
              </a:spcAft>
            </a:pPr>
            <a:r>
              <a:rPr kumimoji="1" lang="ja-JP" altLang="en-US" sz="2400" b="1" dirty="0">
                <a:solidFill>
                  <a:srgbClr val="002060"/>
                </a:solidFill>
              </a:rPr>
              <a:t>・</a:t>
            </a:r>
            <a:r>
              <a:rPr kumimoji="1" lang="ja-JP" altLang="en-US" sz="2400" b="1" kern="1200" dirty="0">
                <a:solidFill>
                  <a:srgbClr val="002060"/>
                </a:solidFill>
              </a:rPr>
              <a:t>資機材調達管理</a:t>
            </a:r>
            <a:endParaRPr kumimoji="1" lang="en-US" altLang="ja-JP" sz="2400" b="1" kern="1200" dirty="0">
              <a:solidFill>
                <a:srgbClr val="002060"/>
              </a:solidFill>
            </a:endParaRPr>
          </a:p>
          <a:p>
            <a:pPr marL="0" lvl="1" defTabSz="711200">
              <a:lnSpc>
                <a:spcPct val="90000"/>
              </a:lnSpc>
              <a:spcBef>
                <a:spcPct val="0"/>
              </a:spcBef>
              <a:spcAft>
                <a:spcPct val="20000"/>
              </a:spcAft>
            </a:pPr>
            <a:r>
              <a:rPr kumimoji="1" lang="ja-JP" altLang="en-US" sz="2400" b="1" kern="1200" dirty="0">
                <a:solidFill>
                  <a:srgbClr val="002060"/>
                </a:solidFill>
              </a:rPr>
              <a:t>・その他特命活動（災害時避難要支援者対応策構築）</a:t>
            </a:r>
            <a:endParaRPr kumimoji="1" lang="en-US" altLang="ja-JP" sz="2400" b="1" kern="1200" dirty="0">
              <a:solidFill>
                <a:srgbClr val="002060"/>
              </a:solidFill>
            </a:endParaRPr>
          </a:p>
          <a:p>
            <a:pPr marL="0" lvl="1" algn="l" defTabSz="711200">
              <a:lnSpc>
                <a:spcPct val="90000"/>
              </a:lnSpc>
              <a:spcBef>
                <a:spcPct val="0"/>
              </a:spcBef>
              <a:spcAft>
                <a:spcPct val="20000"/>
              </a:spcAft>
            </a:pPr>
            <a:endParaRPr kumimoji="1" lang="en-US" altLang="ja-JP" sz="2400" b="1" kern="1200" dirty="0">
              <a:solidFill>
                <a:srgbClr val="002060"/>
              </a:solidFill>
            </a:endParaRPr>
          </a:p>
          <a:p>
            <a:pPr lvl="1" indent="-457200" algn="l" defTabSz="711200">
              <a:lnSpc>
                <a:spcPct val="90000"/>
              </a:lnSpc>
              <a:spcBef>
                <a:spcPct val="0"/>
              </a:spcBef>
              <a:spcAft>
                <a:spcPct val="20000"/>
              </a:spcAft>
              <a:buFont typeface="Arial" panose="020B0604020202020204" pitchFamily="34" charset="0"/>
              <a:buChar char="•"/>
            </a:pPr>
            <a:endParaRPr kumimoji="1" lang="en-US" altLang="ja-JP" sz="3200" b="1" kern="1200" dirty="0">
              <a:solidFill>
                <a:schemeClr val="tx1">
                  <a:lumMod val="65000"/>
                  <a:lumOff val="35000"/>
                </a:schemeClr>
              </a:solidFill>
            </a:endParaRPr>
          </a:p>
        </p:txBody>
      </p:sp>
      <p:sp>
        <p:nvSpPr>
          <p:cNvPr id="3" name="矢印: 下 2">
            <a:extLst>
              <a:ext uri="{FF2B5EF4-FFF2-40B4-BE49-F238E27FC236}">
                <a16:creationId xmlns:a16="http://schemas.microsoft.com/office/drawing/2014/main" id="{08272C06-0DB3-B98D-9E42-25F8DD6D3D0B}"/>
              </a:ext>
            </a:extLst>
          </p:cNvPr>
          <p:cNvSpPr/>
          <p:nvPr/>
        </p:nvSpPr>
        <p:spPr>
          <a:xfrm>
            <a:off x="3810602" y="2839453"/>
            <a:ext cx="720090" cy="487878"/>
          </a:xfrm>
          <a:prstGeom prst="down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234390454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BA4C857-15F5-4A67-865E-9831C5C811EC}"/>
              </a:ext>
            </a:extLst>
          </p:cNvPr>
          <p:cNvSpPr>
            <a:spLocks noGrp="1"/>
          </p:cNvSpPr>
          <p:nvPr>
            <p:ph type="title"/>
          </p:nvPr>
        </p:nvSpPr>
        <p:spPr>
          <a:xfrm>
            <a:off x="540601" y="363590"/>
            <a:ext cx="5167989" cy="637836"/>
          </a:xfrm>
        </p:spPr>
        <p:txBody>
          <a:bodyPr>
            <a:normAutofit fontScale="90000"/>
          </a:bodyPr>
          <a:lstStyle/>
          <a:p>
            <a:r>
              <a:rPr lang="ja-JP" altLang="en-US" b="1" u="sng" dirty="0">
                <a:solidFill>
                  <a:srgbClr val="002060"/>
                </a:solidFill>
              </a:rPr>
              <a:t>防災活動の考え方</a:t>
            </a:r>
            <a:endParaRPr kumimoji="1" lang="ja-JP" altLang="en-US" b="1" u="sng" dirty="0">
              <a:solidFill>
                <a:srgbClr val="002060"/>
              </a:solidFill>
            </a:endParaRPr>
          </a:p>
        </p:txBody>
      </p:sp>
      <p:sp>
        <p:nvSpPr>
          <p:cNvPr id="6" name="フリーフォーム: 図形 5">
            <a:extLst>
              <a:ext uri="{FF2B5EF4-FFF2-40B4-BE49-F238E27FC236}">
                <a16:creationId xmlns:a16="http://schemas.microsoft.com/office/drawing/2014/main" id="{C5EBD417-9AC8-4AFA-B54F-288DA72DD877}"/>
              </a:ext>
            </a:extLst>
          </p:cNvPr>
          <p:cNvSpPr/>
          <p:nvPr/>
        </p:nvSpPr>
        <p:spPr>
          <a:xfrm>
            <a:off x="380249" y="958062"/>
            <a:ext cx="11874419" cy="981232"/>
          </a:xfrm>
          <a:custGeom>
            <a:avLst/>
            <a:gdLst>
              <a:gd name="connsiteX0" fmla="*/ 0 w 9125572"/>
              <a:gd name="connsiteY0" fmla="*/ 0 h 1993660"/>
              <a:gd name="connsiteX1" fmla="*/ 9125572 w 9125572"/>
              <a:gd name="connsiteY1" fmla="*/ 0 h 1993660"/>
              <a:gd name="connsiteX2" fmla="*/ 9125572 w 9125572"/>
              <a:gd name="connsiteY2" fmla="*/ 1993660 h 1993660"/>
              <a:gd name="connsiteX3" fmla="*/ 0 w 9125572"/>
              <a:gd name="connsiteY3" fmla="*/ 1993660 h 1993660"/>
              <a:gd name="connsiteX4" fmla="*/ 0 w 9125572"/>
              <a:gd name="connsiteY4" fmla="*/ 0 h 199366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25572" h="1993660">
                <a:moveTo>
                  <a:pt x="0" y="0"/>
                </a:moveTo>
                <a:lnTo>
                  <a:pt x="9125572" y="0"/>
                </a:lnTo>
                <a:lnTo>
                  <a:pt x="9125572" y="1993660"/>
                </a:lnTo>
                <a:lnTo>
                  <a:pt x="0" y="1993660"/>
                </a:lnTo>
                <a:lnTo>
                  <a:pt x="0" y="0"/>
                </a:lnTo>
                <a:close/>
              </a:path>
            </a:pathLst>
          </a:cu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spcFirstLastPara="0" vert="horz" wrap="square" lIns="289737" tIns="20320" rIns="113792" bIns="20320" numCol="1" spcCol="1270" anchor="t" anchorCtr="0">
            <a:noAutofit/>
          </a:bodyPr>
          <a:lstStyle/>
          <a:p>
            <a:pPr marL="0" lvl="1" algn="l" defTabSz="711200">
              <a:lnSpc>
                <a:spcPct val="90000"/>
              </a:lnSpc>
              <a:spcBef>
                <a:spcPct val="0"/>
              </a:spcBef>
              <a:spcAft>
                <a:spcPct val="20000"/>
              </a:spcAft>
            </a:pPr>
            <a:r>
              <a:rPr kumimoji="1" lang="ja-JP" altLang="en-US" sz="2800" b="1" u="sng" kern="1200" dirty="0">
                <a:solidFill>
                  <a:srgbClr val="002060"/>
                </a:solidFill>
              </a:rPr>
              <a:t>１自助力向上</a:t>
            </a:r>
            <a:endParaRPr kumimoji="1" lang="en-US" altLang="ja-JP" sz="2800" b="1" dirty="0">
              <a:solidFill>
                <a:srgbClr val="002060"/>
              </a:solidFill>
            </a:endParaRPr>
          </a:p>
          <a:p>
            <a:pPr marL="0" lvl="1" algn="l" defTabSz="711200">
              <a:lnSpc>
                <a:spcPct val="90000"/>
              </a:lnSpc>
              <a:spcBef>
                <a:spcPct val="0"/>
              </a:spcBef>
              <a:spcAft>
                <a:spcPct val="20000"/>
              </a:spcAft>
            </a:pPr>
            <a:r>
              <a:rPr kumimoji="1" lang="ja-JP" altLang="en-US" sz="2800" b="1" dirty="0">
                <a:solidFill>
                  <a:schemeClr val="tx1">
                    <a:lumMod val="75000"/>
                    <a:lumOff val="25000"/>
                  </a:schemeClr>
                </a:solidFill>
              </a:rPr>
              <a:t>“災害（地震・洪水）を知り、我が家に置き換えてイメージする</a:t>
            </a:r>
            <a:endParaRPr kumimoji="1" lang="en-US" altLang="ja-JP" sz="2800" b="1" dirty="0">
              <a:solidFill>
                <a:schemeClr val="tx1">
                  <a:lumMod val="75000"/>
                  <a:lumOff val="25000"/>
                </a:schemeClr>
              </a:solidFill>
            </a:endParaRPr>
          </a:p>
          <a:p>
            <a:pPr marL="0" lvl="1" algn="l" defTabSz="711200">
              <a:lnSpc>
                <a:spcPct val="90000"/>
              </a:lnSpc>
              <a:spcBef>
                <a:spcPct val="0"/>
              </a:spcBef>
              <a:spcAft>
                <a:spcPct val="20000"/>
              </a:spcAft>
            </a:pPr>
            <a:r>
              <a:rPr kumimoji="1" lang="ja-JP" altLang="en-US" sz="2800" b="1" dirty="0">
                <a:solidFill>
                  <a:schemeClr val="tx1">
                    <a:lumMod val="75000"/>
                    <a:lumOff val="25000"/>
                  </a:schemeClr>
                </a:solidFill>
              </a:rPr>
              <a:t>事で各家庭での弱点を見つけ最適な備えを実現する“</a:t>
            </a:r>
            <a:endParaRPr kumimoji="1" lang="en-US" altLang="ja-JP" sz="2800" b="1" dirty="0">
              <a:solidFill>
                <a:schemeClr val="tx1">
                  <a:lumMod val="75000"/>
                  <a:lumOff val="25000"/>
                </a:schemeClr>
              </a:solidFill>
            </a:endParaRPr>
          </a:p>
          <a:p>
            <a:pPr marL="0" lvl="1" algn="l" defTabSz="711200">
              <a:lnSpc>
                <a:spcPct val="90000"/>
              </a:lnSpc>
              <a:spcBef>
                <a:spcPct val="0"/>
              </a:spcBef>
              <a:spcAft>
                <a:spcPct val="20000"/>
              </a:spcAft>
            </a:pPr>
            <a:endParaRPr kumimoji="1" lang="en-US" altLang="ja-JP" sz="2400" b="1" dirty="0">
              <a:solidFill>
                <a:schemeClr val="tx1">
                  <a:lumMod val="65000"/>
                  <a:lumOff val="35000"/>
                </a:schemeClr>
              </a:solidFill>
            </a:endParaRPr>
          </a:p>
          <a:p>
            <a:pPr marL="0" lvl="1" algn="l" defTabSz="711200">
              <a:lnSpc>
                <a:spcPct val="90000"/>
              </a:lnSpc>
              <a:spcBef>
                <a:spcPct val="0"/>
              </a:spcBef>
              <a:spcAft>
                <a:spcPct val="20000"/>
              </a:spcAft>
            </a:pPr>
            <a:r>
              <a:rPr kumimoji="1" lang="ja-JP" altLang="en-US" sz="2400" b="1" dirty="0">
                <a:solidFill>
                  <a:srgbClr val="0070C0"/>
                </a:solidFill>
              </a:rPr>
              <a:t>災害を知る</a:t>
            </a:r>
            <a:r>
              <a:rPr kumimoji="1" lang="en-US" altLang="ja-JP" sz="2400" b="1" dirty="0">
                <a:solidFill>
                  <a:srgbClr val="0070C0"/>
                </a:solidFill>
              </a:rPr>
              <a:t>/</a:t>
            </a:r>
            <a:r>
              <a:rPr kumimoji="1" lang="ja-JP" altLang="en-US" sz="2400" b="1" dirty="0">
                <a:solidFill>
                  <a:srgbClr val="0070C0"/>
                </a:solidFill>
              </a:rPr>
              <a:t>体験する・家具転倒防止・防火対策・情報取得</a:t>
            </a:r>
            <a:endParaRPr kumimoji="1" lang="en-US" altLang="ja-JP" sz="2400" b="1" u="sng" kern="1200" dirty="0">
              <a:solidFill>
                <a:srgbClr val="002060"/>
              </a:solidFill>
            </a:endParaRPr>
          </a:p>
          <a:p>
            <a:pPr marL="0" lvl="1" algn="l" defTabSz="711200">
              <a:lnSpc>
                <a:spcPct val="90000"/>
              </a:lnSpc>
              <a:spcBef>
                <a:spcPct val="0"/>
              </a:spcBef>
              <a:spcAft>
                <a:spcPct val="20000"/>
              </a:spcAft>
            </a:pPr>
            <a:endParaRPr kumimoji="1" lang="en-US" altLang="ja-JP" sz="2800" b="1" u="sng" kern="1200" dirty="0">
              <a:solidFill>
                <a:srgbClr val="002060"/>
              </a:solidFill>
            </a:endParaRPr>
          </a:p>
          <a:p>
            <a:pPr marL="0" lvl="1" algn="l" defTabSz="711200">
              <a:lnSpc>
                <a:spcPct val="90000"/>
              </a:lnSpc>
              <a:spcBef>
                <a:spcPct val="0"/>
              </a:spcBef>
              <a:spcAft>
                <a:spcPct val="20000"/>
              </a:spcAft>
            </a:pPr>
            <a:r>
              <a:rPr kumimoji="1" lang="ja-JP" altLang="en-US" sz="2800" b="1" u="sng" kern="1200" dirty="0">
                <a:solidFill>
                  <a:srgbClr val="002060"/>
                </a:solidFill>
              </a:rPr>
              <a:t>２共助力向上</a:t>
            </a:r>
            <a:r>
              <a:rPr kumimoji="1" lang="ja-JP" altLang="en-US" sz="2800" b="1" u="sng" dirty="0">
                <a:solidFill>
                  <a:srgbClr val="002060"/>
                </a:solidFill>
              </a:rPr>
              <a:t> </a:t>
            </a:r>
            <a:endParaRPr kumimoji="1" lang="en-US" altLang="ja-JP" sz="2800" b="1" u="sng" dirty="0">
              <a:solidFill>
                <a:srgbClr val="002060"/>
              </a:solidFill>
            </a:endParaRPr>
          </a:p>
          <a:p>
            <a:pPr marL="0" lvl="1" algn="l" defTabSz="711200">
              <a:lnSpc>
                <a:spcPct val="90000"/>
              </a:lnSpc>
              <a:spcBef>
                <a:spcPct val="0"/>
              </a:spcBef>
              <a:spcAft>
                <a:spcPct val="20000"/>
              </a:spcAft>
            </a:pPr>
            <a:r>
              <a:rPr kumimoji="1" lang="ja-JP" altLang="en-US" sz="2800" b="1" dirty="0">
                <a:solidFill>
                  <a:schemeClr val="tx1">
                    <a:lumMod val="75000"/>
                    <a:lumOff val="25000"/>
                  </a:schemeClr>
                </a:solidFill>
              </a:rPr>
              <a:t>“大災害時には公助（消防・救急）は通常通りの機能はしない</a:t>
            </a:r>
            <a:endParaRPr kumimoji="1" lang="en-US" altLang="ja-JP" sz="2800" b="1" dirty="0">
              <a:solidFill>
                <a:schemeClr val="tx1">
                  <a:lumMod val="75000"/>
                  <a:lumOff val="25000"/>
                </a:schemeClr>
              </a:solidFill>
            </a:endParaRPr>
          </a:p>
          <a:p>
            <a:pPr marL="0" lvl="1" algn="l" defTabSz="711200">
              <a:lnSpc>
                <a:spcPct val="90000"/>
              </a:lnSpc>
              <a:spcBef>
                <a:spcPct val="0"/>
              </a:spcBef>
              <a:spcAft>
                <a:spcPct val="20000"/>
              </a:spcAft>
            </a:pPr>
            <a:r>
              <a:rPr kumimoji="1" lang="ja-JP" altLang="en-US" sz="2800" b="1" dirty="0">
                <a:solidFill>
                  <a:schemeClr val="tx1">
                    <a:lumMod val="75000"/>
                    <a:lumOff val="25000"/>
                  </a:schemeClr>
                </a:solidFill>
              </a:rPr>
              <a:t>（阪神淡路大地震の際救出された人の</a:t>
            </a:r>
            <a:r>
              <a:rPr kumimoji="1" lang="en-US" altLang="ja-JP" sz="2800" b="1" dirty="0">
                <a:solidFill>
                  <a:schemeClr val="tx1">
                    <a:lumMod val="75000"/>
                    <a:lumOff val="25000"/>
                  </a:schemeClr>
                </a:solidFill>
              </a:rPr>
              <a:t>80%</a:t>
            </a:r>
            <a:r>
              <a:rPr kumimoji="1" lang="ja-JP" altLang="en-US" sz="2800" b="1" dirty="0">
                <a:solidFill>
                  <a:schemeClr val="tx1">
                    <a:lumMod val="75000"/>
                    <a:lumOff val="25000"/>
                  </a:schemeClr>
                </a:solidFill>
              </a:rPr>
              <a:t>以上は家族近隣による）</a:t>
            </a:r>
            <a:endParaRPr kumimoji="1" lang="en-US" altLang="ja-JP" sz="2800" b="1" dirty="0">
              <a:solidFill>
                <a:schemeClr val="tx1">
                  <a:lumMod val="75000"/>
                  <a:lumOff val="25000"/>
                </a:schemeClr>
              </a:solidFill>
            </a:endParaRPr>
          </a:p>
          <a:p>
            <a:pPr marL="0" lvl="1" algn="l" defTabSz="711200">
              <a:lnSpc>
                <a:spcPct val="90000"/>
              </a:lnSpc>
              <a:spcBef>
                <a:spcPct val="0"/>
              </a:spcBef>
              <a:spcAft>
                <a:spcPct val="20000"/>
              </a:spcAft>
            </a:pPr>
            <a:endParaRPr kumimoji="1" lang="en-US" altLang="ja-JP" sz="2000" b="1" dirty="0">
              <a:solidFill>
                <a:srgbClr val="0070C0"/>
              </a:solidFill>
            </a:endParaRPr>
          </a:p>
          <a:p>
            <a:pPr marL="0" lvl="1" algn="l" defTabSz="711200">
              <a:lnSpc>
                <a:spcPct val="90000"/>
              </a:lnSpc>
              <a:spcBef>
                <a:spcPct val="0"/>
              </a:spcBef>
              <a:spcAft>
                <a:spcPct val="20000"/>
              </a:spcAft>
            </a:pPr>
            <a:r>
              <a:rPr kumimoji="1" lang="ja-JP" altLang="en-US" sz="2400" b="1" dirty="0">
                <a:solidFill>
                  <a:srgbClr val="0070C0"/>
                </a:solidFill>
              </a:rPr>
              <a:t>コミュニティ力強化・安否確認・救命救助・災害弱者対応</a:t>
            </a:r>
            <a:endParaRPr kumimoji="1" lang="ja-JP" altLang="en-US" sz="2400" kern="1200" dirty="0"/>
          </a:p>
          <a:p>
            <a:pPr marL="57150" lvl="1" indent="-57150" algn="l" defTabSz="488950">
              <a:lnSpc>
                <a:spcPct val="90000"/>
              </a:lnSpc>
              <a:spcBef>
                <a:spcPct val="0"/>
              </a:spcBef>
              <a:spcAft>
                <a:spcPct val="20000"/>
              </a:spcAft>
              <a:buChar char="•"/>
            </a:pPr>
            <a:endParaRPr kumimoji="1" lang="ja-JP" altLang="en-US" sz="1100" kern="1200" dirty="0"/>
          </a:p>
          <a:p>
            <a:pPr marL="57150" lvl="1" indent="-57150" algn="l" defTabSz="488950">
              <a:lnSpc>
                <a:spcPct val="90000"/>
              </a:lnSpc>
              <a:spcBef>
                <a:spcPct val="0"/>
              </a:spcBef>
              <a:spcAft>
                <a:spcPct val="20000"/>
              </a:spcAft>
              <a:buChar char="•"/>
            </a:pPr>
            <a:endParaRPr kumimoji="1" lang="ja-JP" altLang="en-US" sz="1100" kern="1200" dirty="0"/>
          </a:p>
        </p:txBody>
      </p:sp>
      <p:sp>
        <p:nvSpPr>
          <p:cNvPr id="5" name="正方形/長方形 4">
            <a:extLst>
              <a:ext uri="{FF2B5EF4-FFF2-40B4-BE49-F238E27FC236}">
                <a16:creationId xmlns:a16="http://schemas.microsoft.com/office/drawing/2014/main" id="{8F4C964E-8D48-564F-E411-2DDF9DEDEDE8}"/>
              </a:ext>
            </a:extLst>
          </p:cNvPr>
          <p:cNvSpPr/>
          <p:nvPr/>
        </p:nvSpPr>
        <p:spPr>
          <a:xfrm>
            <a:off x="532561" y="2685232"/>
            <a:ext cx="8749461" cy="560070"/>
          </a:xfrm>
          <a:prstGeom prst="rect">
            <a:avLst/>
          </a:prstGeom>
          <a:noFill/>
          <a:ln w="2857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 name="正方形/長方形 6">
            <a:extLst>
              <a:ext uri="{FF2B5EF4-FFF2-40B4-BE49-F238E27FC236}">
                <a16:creationId xmlns:a16="http://schemas.microsoft.com/office/drawing/2014/main" id="{8B5A0079-CBF9-BA54-6E74-4607DFACD0D1}"/>
              </a:ext>
            </a:extLst>
          </p:cNvPr>
          <p:cNvSpPr/>
          <p:nvPr/>
        </p:nvSpPr>
        <p:spPr>
          <a:xfrm>
            <a:off x="540601" y="5279483"/>
            <a:ext cx="9439574" cy="560070"/>
          </a:xfrm>
          <a:prstGeom prst="rect">
            <a:avLst/>
          </a:prstGeom>
          <a:noFill/>
          <a:ln w="2857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280209730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BA4C857-15F5-4A67-865E-9831C5C811EC}"/>
              </a:ext>
            </a:extLst>
          </p:cNvPr>
          <p:cNvSpPr>
            <a:spLocks noGrp="1"/>
          </p:cNvSpPr>
          <p:nvPr>
            <p:ph type="title"/>
          </p:nvPr>
        </p:nvSpPr>
        <p:spPr>
          <a:xfrm>
            <a:off x="655411" y="288835"/>
            <a:ext cx="5167989" cy="637836"/>
          </a:xfrm>
        </p:spPr>
        <p:txBody>
          <a:bodyPr>
            <a:normAutofit fontScale="90000"/>
          </a:bodyPr>
          <a:lstStyle/>
          <a:p>
            <a:r>
              <a:rPr lang="ja-JP" altLang="en-US" b="1" u="sng" dirty="0">
                <a:solidFill>
                  <a:srgbClr val="002060"/>
                </a:solidFill>
              </a:rPr>
              <a:t>令和</a:t>
            </a:r>
            <a:r>
              <a:rPr lang="en-US" altLang="ja-JP" b="1" u="sng" dirty="0">
                <a:solidFill>
                  <a:srgbClr val="002060"/>
                </a:solidFill>
              </a:rPr>
              <a:t>7</a:t>
            </a:r>
            <a:r>
              <a:rPr lang="ja-JP" altLang="en-US" b="1" u="sng" dirty="0">
                <a:solidFill>
                  <a:srgbClr val="002060"/>
                </a:solidFill>
              </a:rPr>
              <a:t>年防災活動計画案</a:t>
            </a:r>
            <a:endParaRPr kumimoji="1" lang="ja-JP" altLang="en-US" b="1" u="sng" dirty="0">
              <a:solidFill>
                <a:srgbClr val="002060"/>
              </a:solidFill>
            </a:endParaRPr>
          </a:p>
        </p:txBody>
      </p:sp>
      <p:sp>
        <p:nvSpPr>
          <p:cNvPr id="10" name="テキスト ボックス 9">
            <a:extLst>
              <a:ext uri="{FF2B5EF4-FFF2-40B4-BE49-F238E27FC236}">
                <a16:creationId xmlns:a16="http://schemas.microsoft.com/office/drawing/2014/main" id="{656A4296-1572-C1AF-1C14-2323C2E062E4}"/>
              </a:ext>
            </a:extLst>
          </p:cNvPr>
          <p:cNvSpPr txBox="1"/>
          <p:nvPr/>
        </p:nvSpPr>
        <p:spPr>
          <a:xfrm>
            <a:off x="307966" y="1714500"/>
            <a:ext cx="11576068" cy="4708981"/>
          </a:xfrm>
          <a:prstGeom prst="rect">
            <a:avLst/>
          </a:prstGeom>
          <a:noFill/>
          <a:ln>
            <a:noFill/>
          </a:ln>
        </p:spPr>
        <p:txBody>
          <a:bodyPr wrap="square" rtlCol="0">
            <a:spAutoFit/>
          </a:bodyPr>
          <a:lstStyle/>
          <a:p>
            <a:r>
              <a:rPr kumimoji="1" lang="ja-JP" altLang="en-US" sz="2400" b="1" dirty="0">
                <a:solidFill>
                  <a:schemeClr val="tx1">
                    <a:lumMod val="75000"/>
                    <a:lumOff val="25000"/>
                  </a:schemeClr>
                </a:solidFill>
              </a:rPr>
              <a:t>●班長会（自治会開催）：災害と対策本部役割説明　</a:t>
            </a:r>
            <a:r>
              <a:rPr kumimoji="1" lang="ja-JP" altLang="en-US" sz="2400" b="1" dirty="0">
                <a:solidFill>
                  <a:srgbClr val="FF0000"/>
                </a:solidFill>
              </a:rPr>
              <a:t>年</a:t>
            </a:r>
            <a:r>
              <a:rPr kumimoji="1" lang="en-US" altLang="ja-JP" sz="2400" b="1" dirty="0">
                <a:solidFill>
                  <a:srgbClr val="FF0000"/>
                </a:solidFill>
              </a:rPr>
              <a:t>4</a:t>
            </a:r>
            <a:r>
              <a:rPr kumimoji="1" lang="ja-JP" altLang="en-US" sz="2400" b="1" dirty="0">
                <a:solidFill>
                  <a:srgbClr val="FF0000"/>
                </a:solidFill>
              </a:rPr>
              <a:t>回（班長交代時）</a:t>
            </a:r>
            <a:endParaRPr kumimoji="1" lang="en-US" altLang="ja-JP" sz="2400" b="1" dirty="0">
              <a:solidFill>
                <a:schemeClr val="tx1">
                  <a:lumMod val="75000"/>
                  <a:lumOff val="25000"/>
                </a:schemeClr>
              </a:solidFill>
            </a:endParaRPr>
          </a:p>
          <a:p>
            <a:endParaRPr kumimoji="1" lang="en-US" altLang="ja-JP" sz="2400" b="1" dirty="0">
              <a:solidFill>
                <a:schemeClr val="tx1">
                  <a:lumMod val="75000"/>
                  <a:lumOff val="25000"/>
                </a:schemeClr>
              </a:solidFill>
            </a:endParaRPr>
          </a:p>
          <a:p>
            <a:r>
              <a:rPr kumimoji="1" lang="ja-JP" altLang="en-US" sz="2400" b="1" dirty="0">
                <a:solidFill>
                  <a:schemeClr val="tx1">
                    <a:lumMod val="75000"/>
                    <a:lumOff val="25000"/>
                  </a:schemeClr>
                </a:solidFill>
              </a:rPr>
              <a:t>●総合防災訓練（家庭内行動＋集合訓練</a:t>
            </a:r>
            <a:r>
              <a:rPr kumimoji="1" lang="ja-JP" altLang="en-US" sz="2400" b="1" dirty="0">
                <a:solidFill>
                  <a:schemeClr val="accent2">
                    <a:lumMod val="75000"/>
                  </a:schemeClr>
                </a:solidFill>
              </a:rPr>
              <a:t>＊</a:t>
            </a:r>
            <a:r>
              <a:rPr kumimoji="1" lang="ja-JP" altLang="en-US" sz="2400" b="1" dirty="0">
                <a:solidFill>
                  <a:schemeClr val="tx1">
                    <a:lumMod val="75000"/>
                    <a:lumOff val="25000"/>
                  </a:schemeClr>
                </a:solidFill>
              </a:rPr>
              <a:t>）：行動</a:t>
            </a:r>
            <a:r>
              <a:rPr kumimoji="1" lang="en-US" altLang="ja-JP" sz="2400" b="1" dirty="0">
                <a:solidFill>
                  <a:schemeClr val="tx1">
                    <a:lumMod val="75000"/>
                    <a:lumOff val="25000"/>
                  </a:schemeClr>
                </a:solidFill>
              </a:rPr>
              <a:t>/</a:t>
            </a:r>
            <a:r>
              <a:rPr kumimoji="1" lang="ja-JP" altLang="en-US" sz="2400" b="1" dirty="0">
                <a:solidFill>
                  <a:schemeClr val="tx1">
                    <a:lumMod val="75000"/>
                    <a:lumOff val="25000"/>
                  </a:schemeClr>
                </a:solidFill>
              </a:rPr>
              <a:t>技術習得</a:t>
            </a:r>
            <a:r>
              <a:rPr kumimoji="1" lang="ja-JP" altLang="en-US" b="1" dirty="0">
                <a:solidFill>
                  <a:schemeClr val="tx1">
                    <a:lumMod val="75000"/>
                    <a:lumOff val="25000"/>
                  </a:schemeClr>
                </a:solidFill>
              </a:rPr>
              <a:t>（＋防災想起）</a:t>
            </a:r>
            <a:r>
              <a:rPr kumimoji="1" lang="ja-JP" altLang="en-US" sz="2400" b="1" dirty="0">
                <a:solidFill>
                  <a:srgbClr val="FF0000"/>
                </a:solidFill>
              </a:rPr>
              <a:t>秋</a:t>
            </a:r>
            <a:endParaRPr kumimoji="1" lang="en-US" altLang="ja-JP" sz="2400" b="1" dirty="0">
              <a:solidFill>
                <a:srgbClr val="FF0000"/>
              </a:solidFill>
            </a:endParaRPr>
          </a:p>
          <a:p>
            <a:r>
              <a:rPr kumimoji="1" lang="ja-JP" altLang="en-US" b="1" dirty="0">
                <a:solidFill>
                  <a:schemeClr val="accent2">
                    <a:lumMod val="75000"/>
                  </a:schemeClr>
                </a:solidFill>
              </a:rPr>
              <a:t>　＊市の避難所開設訓練に合わせ避難及び避難所運営訓練（要調整）</a:t>
            </a:r>
            <a:endParaRPr kumimoji="1" lang="en-US" altLang="ja-JP" b="1" dirty="0">
              <a:solidFill>
                <a:srgbClr val="FF0000"/>
              </a:solidFill>
            </a:endParaRPr>
          </a:p>
          <a:p>
            <a:r>
              <a:rPr kumimoji="1" lang="ja-JP" altLang="en-US" sz="2400" b="1" dirty="0">
                <a:solidFill>
                  <a:schemeClr val="tx1">
                    <a:lumMod val="75000"/>
                    <a:lumOff val="25000"/>
                  </a:schemeClr>
                </a:solidFill>
              </a:rPr>
              <a:t>●災害を身近に感じる活動</a:t>
            </a:r>
            <a:endParaRPr kumimoji="1" lang="en-US" altLang="ja-JP" sz="2400" b="1" dirty="0">
              <a:solidFill>
                <a:schemeClr val="tx1">
                  <a:lumMod val="75000"/>
                  <a:lumOff val="25000"/>
                </a:schemeClr>
              </a:solidFill>
            </a:endParaRPr>
          </a:p>
          <a:p>
            <a:r>
              <a:rPr kumimoji="1" lang="ja-JP" altLang="en-US" sz="2400" b="1" dirty="0">
                <a:solidFill>
                  <a:schemeClr val="tx1">
                    <a:lumMod val="75000"/>
                    <a:lumOff val="25000"/>
                  </a:schemeClr>
                </a:solidFill>
              </a:rPr>
              <a:t>　　</a:t>
            </a:r>
            <a:r>
              <a:rPr kumimoji="1" lang="en-US" altLang="ja-JP" sz="2400" b="1" dirty="0">
                <a:solidFill>
                  <a:schemeClr val="tx1">
                    <a:lumMod val="75000"/>
                    <a:lumOff val="25000"/>
                  </a:schemeClr>
                </a:solidFill>
              </a:rPr>
              <a:t>A</a:t>
            </a:r>
            <a:r>
              <a:rPr kumimoji="1" lang="ja-JP" altLang="en-US" sz="2400" b="1" dirty="0">
                <a:solidFill>
                  <a:schemeClr val="tx1">
                    <a:lumMod val="75000"/>
                    <a:lumOff val="25000"/>
                  </a:schemeClr>
                </a:solidFill>
              </a:rPr>
              <a:t>　防災センターでの災害疑似体験　</a:t>
            </a:r>
            <a:r>
              <a:rPr kumimoji="1" lang="ja-JP" altLang="en-US" sz="2400" b="1" dirty="0">
                <a:solidFill>
                  <a:srgbClr val="FF0000"/>
                </a:solidFill>
              </a:rPr>
              <a:t>夏休み</a:t>
            </a:r>
            <a:endParaRPr kumimoji="1" lang="en-US" altLang="ja-JP" sz="2400" b="1" dirty="0">
              <a:solidFill>
                <a:srgbClr val="FF0000"/>
              </a:solidFill>
            </a:endParaRPr>
          </a:p>
          <a:p>
            <a:r>
              <a:rPr kumimoji="1" lang="ja-JP" altLang="en-US" sz="2400" b="1" dirty="0">
                <a:solidFill>
                  <a:schemeClr val="tx1">
                    <a:lumMod val="75000"/>
                    <a:lumOff val="25000"/>
                  </a:schemeClr>
                </a:solidFill>
              </a:rPr>
              <a:t>　</a:t>
            </a:r>
            <a:r>
              <a:rPr kumimoji="1" lang="ja-JP" altLang="en-US" sz="2400" b="1" dirty="0">
                <a:solidFill>
                  <a:schemeClr val="accent2">
                    <a:lumMod val="75000"/>
                  </a:schemeClr>
                </a:solidFill>
              </a:rPr>
              <a:t>　</a:t>
            </a:r>
            <a:r>
              <a:rPr kumimoji="1" lang="en-US" altLang="ja-JP" sz="2400" b="1" dirty="0">
                <a:solidFill>
                  <a:schemeClr val="accent2">
                    <a:lumMod val="75000"/>
                  </a:schemeClr>
                </a:solidFill>
              </a:rPr>
              <a:t>B</a:t>
            </a:r>
            <a:r>
              <a:rPr kumimoji="1" lang="ja-JP" altLang="en-US" sz="2400" b="1" dirty="0">
                <a:solidFill>
                  <a:schemeClr val="accent2">
                    <a:lumMod val="75000"/>
                  </a:schemeClr>
                </a:solidFill>
              </a:rPr>
              <a:t>　防災ゲームを使用した机上訓練</a:t>
            </a:r>
            <a:r>
              <a:rPr kumimoji="1" lang="ja-JP" altLang="en-US" sz="2400" b="1" dirty="0">
                <a:solidFill>
                  <a:schemeClr val="tx1">
                    <a:lumMod val="75000"/>
                    <a:lumOff val="25000"/>
                  </a:schemeClr>
                </a:solidFill>
              </a:rPr>
              <a:t>（家庭向け・対策本部員向け）</a:t>
            </a:r>
            <a:r>
              <a:rPr kumimoji="1" lang="ja-JP" altLang="en-US" sz="2400" b="1" dirty="0">
                <a:solidFill>
                  <a:srgbClr val="FF0000"/>
                </a:solidFill>
              </a:rPr>
              <a:t>夏休み</a:t>
            </a:r>
            <a:endParaRPr kumimoji="1" lang="en-US" altLang="ja-JP" sz="2400" b="1" dirty="0">
              <a:solidFill>
                <a:srgbClr val="FF0000"/>
              </a:solidFill>
            </a:endParaRPr>
          </a:p>
          <a:p>
            <a:endParaRPr kumimoji="1" lang="en-US" altLang="ja-JP" sz="2400" b="1" dirty="0">
              <a:solidFill>
                <a:schemeClr val="tx1">
                  <a:lumMod val="75000"/>
                  <a:lumOff val="25000"/>
                </a:schemeClr>
              </a:solidFill>
            </a:endParaRPr>
          </a:p>
          <a:p>
            <a:r>
              <a:rPr kumimoji="1" lang="ja-JP" altLang="en-US" sz="2400" b="1" dirty="0">
                <a:solidFill>
                  <a:schemeClr val="tx1">
                    <a:lumMod val="75000"/>
                    <a:lumOff val="25000"/>
                  </a:schemeClr>
                </a:solidFill>
              </a:rPr>
              <a:t>●災害時避難要支援者対応：年２回市よりリスト受領と個別計画更新（面談）</a:t>
            </a:r>
            <a:endParaRPr kumimoji="1" lang="en-US" altLang="ja-JP" sz="2400" b="1" dirty="0">
              <a:solidFill>
                <a:schemeClr val="tx1">
                  <a:lumMod val="75000"/>
                  <a:lumOff val="25000"/>
                </a:schemeClr>
              </a:solidFill>
            </a:endParaRPr>
          </a:p>
          <a:p>
            <a:r>
              <a:rPr kumimoji="1" lang="ja-JP" altLang="en-US" sz="2400" b="1" dirty="0">
                <a:solidFill>
                  <a:schemeClr val="tx1">
                    <a:lumMod val="75000"/>
                    <a:lumOff val="25000"/>
                  </a:schemeClr>
                </a:solidFill>
              </a:rPr>
              <a:t>（防災会・ふれあいネット・民生委員にて情報共有）</a:t>
            </a:r>
            <a:r>
              <a:rPr kumimoji="1" lang="ja-JP" altLang="en-US" sz="2400" b="1" dirty="0">
                <a:solidFill>
                  <a:srgbClr val="FF0000"/>
                </a:solidFill>
              </a:rPr>
              <a:t>必要に応じ通年</a:t>
            </a:r>
            <a:endParaRPr kumimoji="1" lang="en-US" altLang="ja-JP" sz="2400" b="1" dirty="0">
              <a:solidFill>
                <a:srgbClr val="FF0000"/>
              </a:solidFill>
            </a:endParaRPr>
          </a:p>
          <a:p>
            <a:endParaRPr kumimoji="1" lang="en-US" altLang="ja-JP" sz="2400" b="1" dirty="0">
              <a:solidFill>
                <a:schemeClr val="tx1">
                  <a:lumMod val="75000"/>
                  <a:lumOff val="25000"/>
                </a:schemeClr>
              </a:solidFill>
            </a:endParaRPr>
          </a:p>
          <a:p>
            <a:r>
              <a:rPr kumimoji="1" lang="ja-JP" altLang="en-US" sz="2400" b="1" dirty="0">
                <a:solidFill>
                  <a:schemeClr val="accent2">
                    <a:lumMod val="75000"/>
                  </a:schemeClr>
                </a:solidFill>
              </a:rPr>
              <a:t>●防災マニュアル原案作成（防災会にて素案作成）</a:t>
            </a:r>
            <a:r>
              <a:rPr kumimoji="1" lang="ja-JP" altLang="en-US" b="1" dirty="0">
                <a:solidFill>
                  <a:srgbClr val="FF0000"/>
                </a:solidFill>
              </a:rPr>
              <a:t>９月目途に自治会へ中間報告目標</a:t>
            </a:r>
            <a:endParaRPr kumimoji="1" lang="en-US" altLang="ja-JP" b="1" dirty="0">
              <a:solidFill>
                <a:srgbClr val="FF0000"/>
              </a:solidFill>
            </a:endParaRPr>
          </a:p>
          <a:p>
            <a:r>
              <a:rPr kumimoji="1" lang="ja-JP" altLang="en-US" b="1" dirty="0">
                <a:solidFill>
                  <a:schemeClr val="accent2">
                    <a:lumMod val="75000"/>
                  </a:schemeClr>
                </a:solidFill>
              </a:rPr>
              <a:t>　</a:t>
            </a:r>
            <a:endParaRPr kumimoji="1" lang="en-US" altLang="ja-JP" b="1" dirty="0">
              <a:solidFill>
                <a:schemeClr val="accent2">
                  <a:lumMod val="75000"/>
                </a:schemeClr>
              </a:solidFill>
            </a:endParaRPr>
          </a:p>
        </p:txBody>
      </p:sp>
      <p:sp>
        <p:nvSpPr>
          <p:cNvPr id="11" name="正方形/長方形 10">
            <a:extLst>
              <a:ext uri="{FF2B5EF4-FFF2-40B4-BE49-F238E27FC236}">
                <a16:creationId xmlns:a16="http://schemas.microsoft.com/office/drawing/2014/main" id="{2608B766-FCBB-76F9-16BD-0112392F5113}"/>
              </a:ext>
            </a:extLst>
          </p:cNvPr>
          <p:cNvSpPr/>
          <p:nvPr/>
        </p:nvSpPr>
        <p:spPr>
          <a:xfrm>
            <a:off x="307965" y="1308153"/>
            <a:ext cx="11147913" cy="4930662"/>
          </a:xfrm>
          <a:prstGeom prst="rect">
            <a:avLst/>
          </a:prstGeom>
          <a:noFill/>
          <a:ln w="3810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noFill/>
            </a:endParaRPr>
          </a:p>
        </p:txBody>
      </p:sp>
      <p:sp>
        <p:nvSpPr>
          <p:cNvPr id="3" name="テキスト ボックス 2">
            <a:extLst>
              <a:ext uri="{FF2B5EF4-FFF2-40B4-BE49-F238E27FC236}">
                <a16:creationId xmlns:a16="http://schemas.microsoft.com/office/drawing/2014/main" id="{B27324BC-0E2E-10C2-5C5E-4BD2888AAAF2}"/>
              </a:ext>
            </a:extLst>
          </p:cNvPr>
          <p:cNvSpPr txBox="1"/>
          <p:nvPr/>
        </p:nvSpPr>
        <p:spPr>
          <a:xfrm>
            <a:off x="7548113" y="6357668"/>
            <a:ext cx="2492990" cy="369332"/>
          </a:xfrm>
          <a:prstGeom prst="rect">
            <a:avLst/>
          </a:prstGeom>
          <a:noFill/>
        </p:spPr>
        <p:txBody>
          <a:bodyPr wrap="none" rtlCol="0">
            <a:spAutoFit/>
          </a:bodyPr>
          <a:lstStyle/>
          <a:p>
            <a:r>
              <a:rPr kumimoji="1" lang="ja-JP" altLang="en-US" b="1" dirty="0">
                <a:solidFill>
                  <a:schemeClr val="accent2">
                    <a:lumMod val="75000"/>
                  </a:schemeClr>
                </a:solidFill>
              </a:rPr>
              <a:t>青字は新たな取り組み</a:t>
            </a:r>
          </a:p>
        </p:txBody>
      </p:sp>
    </p:spTree>
    <p:extLst>
      <p:ext uri="{BB962C8B-B14F-4D97-AF65-F5344CB8AC3E}">
        <p14:creationId xmlns:p14="http://schemas.microsoft.com/office/powerpoint/2010/main" val="364620182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タイトル 1">
            <a:extLst>
              <a:ext uri="{FF2B5EF4-FFF2-40B4-BE49-F238E27FC236}">
                <a16:creationId xmlns:a16="http://schemas.microsoft.com/office/drawing/2014/main" id="{348B793D-FFCD-6659-7EEE-3B1DBAE69F47}"/>
              </a:ext>
            </a:extLst>
          </p:cNvPr>
          <p:cNvSpPr>
            <a:spLocks noGrp="1"/>
          </p:cNvSpPr>
          <p:nvPr>
            <p:ph type="title"/>
          </p:nvPr>
        </p:nvSpPr>
        <p:spPr>
          <a:xfrm>
            <a:off x="677863" y="609600"/>
            <a:ext cx="8596312" cy="1320800"/>
          </a:xfrm>
        </p:spPr>
        <p:txBody>
          <a:bodyPr/>
          <a:lstStyle/>
          <a:p>
            <a:r>
              <a:rPr lang="en-US" altLang="ja-JP" b="1" u="sng" dirty="0">
                <a:solidFill>
                  <a:srgbClr val="002060"/>
                </a:solidFill>
              </a:rPr>
              <a:t>R7</a:t>
            </a:r>
            <a:r>
              <a:rPr lang="ja-JP" altLang="en-US" b="1" u="sng" dirty="0">
                <a:solidFill>
                  <a:srgbClr val="002060"/>
                </a:solidFill>
              </a:rPr>
              <a:t>年度防災活動予算（案）</a:t>
            </a:r>
            <a:endParaRPr kumimoji="1" lang="ja-JP" altLang="en-US" dirty="0">
              <a:solidFill>
                <a:srgbClr val="002060"/>
              </a:solidFill>
            </a:endParaRPr>
          </a:p>
        </p:txBody>
      </p:sp>
      <p:sp>
        <p:nvSpPr>
          <p:cNvPr id="9" name="コンテンツ プレースホルダー 8">
            <a:extLst>
              <a:ext uri="{FF2B5EF4-FFF2-40B4-BE49-F238E27FC236}">
                <a16:creationId xmlns:a16="http://schemas.microsoft.com/office/drawing/2014/main" id="{E24026DA-D50F-24C9-DE3D-193DD16C2013}"/>
              </a:ext>
            </a:extLst>
          </p:cNvPr>
          <p:cNvSpPr>
            <a:spLocks noGrp="1"/>
          </p:cNvSpPr>
          <p:nvPr>
            <p:ph idx="1"/>
          </p:nvPr>
        </p:nvSpPr>
        <p:spPr>
          <a:xfrm>
            <a:off x="446598" y="1400013"/>
            <a:ext cx="10210008" cy="4848387"/>
          </a:xfrm>
        </p:spPr>
        <p:txBody>
          <a:bodyPr>
            <a:normAutofit fontScale="25000" lnSpcReduction="20000"/>
          </a:bodyPr>
          <a:lstStyle/>
          <a:p>
            <a:r>
              <a:rPr lang="ja-JP" altLang="en-US" sz="7200" b="1" dirty="0">
                <a:latin typeface="+mn-ea"/>
              </a:rPr>
              <a:t>班長会</a:t>
            </a:r>
            <a:r>
              <a:rPr lang="en-US" altLang="ja-JP" sz="7200" b="1" dirty="0">
                <a:latin typeface="+mn-ea"/>
              </a:rPr>
              <a:t>/</a:t>
            </a:r>
            <a:r>
              <a:rPr lang="ja-JP" altLang="en-US" sz="7200" b="1" dirty="0">
                <a:latin typeface="+mn-ea"/>
              </a:rPr>
              <a:t>定例会配布資料</a:t>
            </a:r>
            <a:r>
              <a:rPr lang="en-US" altLang="ja-JP" sz="7200" b="1" dirty="0">
                <a:latin typeface="+mn-ea"/>
              </a:rPr>
              <a:t>/</a:t>
            </a:r>
            <a:r>
              <a:rPr lang="ja-JP" altLang="en-US" sz="7200" b="1" dirty="0">
                <a:latin typeface="+mn-ea"/>
              </a:rPr>
              <a:t>訓練告知</a:t>
            </a:r>
            <a:r>
              <a:rPr lang="en-US" altLang="ja-JP" sz="7200" b="1" dirty="0">
                <a:latin typeface="+mn-ea"/>
              </a:rPr>
              <a:t>/</a:t>
            </a:r>
            <a:r>
              <a:rPr lang="ja-JP" altLang="en-US" sz="7200" b="1" dirty="0">
                <a:latin typeface="+mn-ea"/>
              </a:rPr>
              <a:t>全戸配布資料</a:t>
            </a:r>
            <a:r>
              <a:rPr lang="en-US" altLang="ja-JP" sz="7200" b="1" dirty="0">
                <a:latin typeface="+mn-ea"/>
              </a:rPr>
              <a:t>/</a:t>
            </a:r>
            <a:r>
              <a:rPr lang="ja-JP" altLang="en-US" sz="7200" b="1" dirty="0">
                <a:latin typeface="+mn-ea"/>
              </a:rPr>
              <a:t>回覧等コピー印刷：</a:t>
            </a:r>
            <a:r>
              <a:rPr lang="en-US" altLang="ja-JP" sz="7200" b="1" dirty="0">
                <a:latin typeface="+mn-ea"/>
              </a:rPr>
              <a:t>45,000</a:t>
            </a:r>
            <a:r>
              <a:rPr lang="ja-JP" altLang="en-US" sz="7200" b="1" dirty="0">
                <a:latin typeface="+mn-ea"/>
              </a:rPr>
              <a:t>円</a:t>
            </a:r>
            <a:endParaRPr lang="en-US" altLang="ja-JP" sz="7200" b="1" dirty="0">
              <a:latin typeface="+mn-ea"/>
            </a:endParaRPr>
          </a:p>
          <a:p>
            <a:pPr marL="0" indent="0">
              <a:buNone/>
            </a:pPr>
            <a:r>
              <a:rPr lang="ja-JP" altLang="en-US" sz="7200" b="1" dirty="0">
                <a:latin typeface="+mn-ea"/>
              </a:rPr>
              <a:t>　（うち</a:t>
            </a:r>
            <a:r>
              <a:rPr lang="en-US" altLang="ja-JP" sz="7200" b="1" dirty="0">
                <a:latin typeface="+mn-ea"/>
              </a:rPr>
              <a:t>25,000</a:t>
            </a:r>
            <a:r>
              <a:rPr lang="ja-JP" altLang="en-US" sz="7200" b="1" dirty="0">
                <a:latin typeface="+mn-ea"/>
              </a:rPr>
              <a:t>円</a:t>
            </a:r>
            <a:r>
              <a:rPr lang="ja-JP" altLang="en-US" sz="7200" b="1" i="1" dirty="0">
                <a:latin typeface="+mn-ea"/>
              </a:rPr>
              <a:t>は市の助成金を充当）</a:t>
            </a:r>
            <a:endParaRPr lang="en-US" altLang="ja-JP" sz="7200" b="1" dirty="0">
              <a:latin typeface="+mn-ea"/>
            </a:endParaRPr>
          </a:p>
          <a:p>
            <a:r>
              <a:rPr lang="ja-JP" altLang="en-US" sz="7200" b="1" dirty="0">
                <a:latin typeface="+mn-ea"/>
              </a:rPr>
              <a:t>資機材（発電機用ガス等消耗品・黄色旗補充・防寒シート補充）</a:t>
            </a:r>
            <a:r>
              <a:rPr lang="en-US" altLang="ja-JP" sz="7200" b="1" dirty="0">
                <a:latin typeface="+mn-ea"/>
              </a:rPr>
              <a:t>30,000</a:t>
            </a:r>
            <a:r>
              <a:rPr lang="ja-JP" altLang="en-US" sz="7200" b="1" dirty="0">
                <a:latin typeface="+mn-ea"/>
              </a:rPr>
              <a:t>円</a:t>
            </a:r>
            <a:endParaRPr lang="en-US" altLang="ja-JP" sz="7200" b="1" dirty="0">
              <a:latin typeface="+mn-ea"/>
            </a:endParaRPr>
          </a:p>
          <a:p>
            <a:r>
              <a:rPr lang="ja-JP" altLang="en-US" sz="7200" b="1" dirty="0">
                <a:solidFill>
                  <a:srgbClr val="FF0000"/>
                </a:solidFill>
                <a:latin typeface="+mn-ea"/>
              </a:rPr>
              <a:t>リアカー修理（２号車）：</a:t>
            </a:r>
            <a:r>
              <a:rPr lang="en-US" altLang="ja-JP" sz="7200" b="1" dirty="0">
                <a:solidFill>
                  <a:srgbClr val="FF0000"/>
                </a:solidFill>
                <a:latin typeface="+mn-ea"/>
              </a:rPr>
              <a:t>30,000</a:t>
            </a:r>
            <a:r>
              <a:rPr lang="ja-JP" altLang="en-US" sz="7200" b="1" dirty="0">
                <a:solidFill>
                  <a:srgbClr val="FF0000"/>
                </a:solidFill>
                <a:latin typeface="+mn-ea"/>
              </a:rPr>
              <a:t>円</a:t>
            </a:r>
            <a:endParaRPr lang="en-US" altLang="ja-JP" sz="7200" b="1" dirty="0">
              <a:solidFill>
                <a:srgbClr val="FF0000"/>
              </a:solidFill>
              <a:latin typeface="+mn-ea"/>
            </a:endParaRPr>
          </a:p>
          <a:p>
            <a:r>
              <a:rPr lang="ja-JP" altLang="en-US" sz="7200" b="1" dirty="0">
                <a:latin typeface="+mn-ea"/>
              </a:rPr>
              <a:t>防災センターツアーまたは机上訓練費用</a:t>
            </a:r>
            <a:r>
              <a:rPr lang="en-US" altLang="ja-JP" sz="7200" b="1" dirty="0">
                <a:latin typeface="+mn-ea"/>
              </a:rPr>
              <a:t>(</a:t>
            </a:r>
            <a:r>
              <a:rPr lang="ja-JP" altLang="en-US" sz="7200" b="1" dirty="0">
                <a:latin typeface="+mn-ea"/>
              </a:rPr>
              <a:t>会議室代・講師料）：</a:t>
            </a:r>
            <a:r>
              <a:rPr lang="en-US" altLang="ja-JP" sz="7200" b="1" dirty="0">
                <a:latin typeface="+mn-ea"/>
              </a:rPr>
              <a:t>30,000</a:t>
            </a:r>
            <a:r>
              <a:rPr lang="ja-JP" altLang="en-US" sz="7200" b="1" dirty="0">
                <a:latin typeface="+mn-ea"/>
              </a:rPr>
              <a:t>円</a:t>
            </a:r>
            <a:endParaRPr lang="en-US" altLang="ja-JP" sz="7200" b="1" dirty="0">
              <a:latin typeface="+mn-ea"/>
            </a:endParaRPr>
          </a:p>
          <a:p>
            <a:r>
              <a:rPr lang="ja-JP" altLang="en-US" sz="7200" b="1" dirty="0">
                <a:latin typeface="+mn-ea"/>
              </a:rPr>
              <a:t>集合訓練運営費用（説明用防災用品購入等他）：</a:t>
            </a:r>
            <a:r>
              <a:rPr lang="en-US" altLang="ja-JP" sz="7200" b="1" dirty="0">
                <a:latin typeface="+mn-ea"/>
              </a:rPr>
              <a:t>30,000</a:t>
            </a:r>
            <a:r>
              <a:rPr lang="ja-JP" altLang="en-US" sz="7200" b="1" dirty="0">
                <a:latin typeface="+mn-ea"/>
              </a:rPr>
              <a:t>円</a:t>
            </a:r>
            <a:endParaRPr lang="en-US" altLang="ja-JP" sz="7200" b="1" dirty="0">
              <a:latin typeface="+mn-ea"/>
            </a:endParaRPr>
          </a:p>
          <a:p>
            <a:r>
              <a:rPr lang="en-US" altLang="ja-JP" sz="7200" b="1" dirty="0">
                <a:latin typeface="+mn-ea"/>
              </a:rPr>
              <a:t>AED</a:t>
            </a:r>
            <a:r>
              <a:rPr lang="ja-JP" altLang="en-US" sz="7200" b="1" dirty="0">
                <a:latin typeface="+mn-ea"/>
              </a:rPr>
              <a:t>借用費用（年額）：</a:t>
            </a:r>
            <a:r>
              <a:rPr lang="en-US" altLang="ja-JP" sz="7200" b="1" dirty="0">
                <a:latin typeface="+mn-ea"/>
              </a:rPr>
              <a:t>10,000</a:t>
            </a:r>
            <a:r>
              <a:rPr lang="ja-JP" altLang="en-US" sz="7200" b="1" dirty="0">
                <a:latin typeface="+mn-ea"/>
              </a:rPr>
              <a:t>円</a:t>
            </a:r>
            <a:endParaRPr lang="en-US" altLang="ja-JP" sz="7200" b="1" dirty="0">
              <a:latin typeface="+mn-ea"/>
            </a:endParaRPr>
          </a:p>
          <a:p>
            <a:pPr marL="0" indent="0">
              <a:buNone/>
            </a:pPr>
            <a:r>
              <a:rPr lang="ja-JP" altLang="en-US" sz="7200" b="1" u="sng" dirty="0">
                <a:latin typeface="+mn-ea"/>
              </a:rPr>
              <a:t>以上合計：</a:t>
            </a:r>
            <a:r>
              <a:rPr lang="en-US" altLang="ja-JP" sz="7200" b="1" u="sng" dirty="0">
                <a:latin typeface="+mn-ea"/>
              </a:rPr>
              <a:t>150,000</a:t>
            </a:r>
            <a:r>
              <a:rPr lang="ja-JP" altLang="en-US" sz="7200" b="1" u="sng" dirty="0">
                <a:latin typeface="+mn-ea"/>
              </a:rPr>
              <a:t>円（市助成分は除く）</a:t>
            </a:r>
            <a:endParaRPr lang="en-US" altLang="ja-JP" sz="7200" b="1" u="sng" dirty="0">
              <a:latin typeface="+mn-ea"/>
            </a:endParaRPr>
          </a:p>
          <a:p>
            <a:endParaRPr lang="en-US" altLang="ja-JP" sz="7200" b="1" dirty="0">
              <a:latin typeface="+mn-ea"/>
            </a:endParaRPr>
          </a:p>
          <a:p>
            <a:pPr marL="0" indent="0">
              <a:buNone/>
            </a:pPr>
            <a:r>
              <a:rPr lang="ja-JP" altLang="en-US" sz="8000" b="1" dirty="0">
                <a:solidFill>
                  <a:srgbClr val="002060"/>
                </a:solidFill>
                <a:latin typeface="+mn-ea"/>
              </a:rPr>
              <a:t>以下、コミュニティ強化及び防災訓練等活性化のためのご提案・お願い</a:t>
            </a:r>
            <a:endParaRPr lang="en-US" altLang="ja-JP" sz="8000" b="1" dirty="0">
              <a:solidFill>
                <a:srgbClr val="002060"/>
              </a:solidFill>
              <a:latin typeface="+mn-ea"/>
            </a:endParaRPr>
          </a:p>
          <a:p>
            <a:r>
              <a:rPr lang="ja-JP" altLang="en-US" sz="7200" b="1" dirty="0">
                <a:latin typeface="+mn-ea"/>
              </a:rPr>
              <a:t>防災訓練参加率向上のため参加者に配付する防災グッズ配布：</a:t>
            </a:r>
            <a:r>
              <a:rPr lang="en-US" altLang="ja-JP" sz="7200" b="1" dirty="0">
                <a:latin typeface="+mn-ea"/>
              </a:rPr>
              <a:t>80,000</a:t>
            </a:r>
            <a:r>
              <a:rPr lang="ja-JP" altLang="en-US" sz="7200" b="1" dirty="0">
                <a:latin typeface="+mn-ea"/>
              </a:rPr>
              <a:t>円（昨年実績）</a:t>
            </a:r>
            <a:endParaRPr lang="en-US" altLang="ja-JP" sz="7200" b="1" dirty="0">
              <a:latin typeface="+mn-ea"/>
            </a:endParaRPr>
          </a:p>
          <a:p>
            <a:r>
              <a:rPr lang="ja-JP" altLang="en-US" sz="7200" b="1" dirty="0">
                <a:latin typeface="+mn-ea"/>
              </a:rPr>
              <a:t>防災センターバスツアー＊</a:t>
            </a:r>
            <a:r>
              <a:rPr lang="en-US" altLang="ja-JP" sz="7200" b="1" dirty="0">
                <a:latin typeface="+mn-ea"/>
              </a:rPr>
              <a:t>/</a:t>
            </a:r>
            <a:r>
              <a:rPr lang="ja-JP" altLang="en-US" sz="7200" b="1" dirty="0">
                <a:latin typeface="+mn-ea"/>
              </a:rPr>
              <a:t>机上訓練時の弁当等（</a:t>
            </a:r>
            <a:r>
              <a:rPr lang="en-US" altLang="ja-JP" sz="7200" b="1" dirty="0">
                <a:latin typeface="+mn-ea"/>
              </a:rPr>
              <a:t>50</a:t>
            </a:r>
            <a:r>
              <a:rPr lang="ja-JP" altLang="en-US" sz="7200" b="1" dirty="0">
                <a:latin typeface="+mn-ea"/>
              </a:rPr>
              <a:t>名）：</a:t>
            </a:r>
            <a:r>
              <a:rPr lang="en-US" altLang="ja-JP" sz="7200" b="1" dirty="0">
                <a:latin typeface="+mn-ea"/>
              </a:rPr>
              <a:t>50,000</a:t>
            </a:r>
            <a:r>
              <a:rPr lang="ja-JP" altLang="en-US" sz="7200" b="1" dirty="0">
                <a:latin typeface="+mn-ea"/>
              </a:rPr>
              <a:t>円＋水族館等入場料金等</a:t>
            </a:r>
            <a:endParaRPr lang="en-US" altLang="ja-JP" sz="7200" b="1" dirty="0">
              <a:latin typeface="+mn-ea"/>
            </a:endParaRPr>
          </a:p>
          <a:p>
            <a:r>
              <a:rPr lang="ja-JP" altLang="en-US" sz="7200" b="1" dirty="0">
                <a:latin typeface="+mn-ea"/>
              </a:rPr>
              <a:t>町内リクリエーションイベント開催</a:t>
            </a:r>
            <a:endParaRPr lang="en-US" altLang="ja-JP" sz="7200" b="1" dirty="0">
              <a:latin typeface="+mn-ea"/>
            </a:endParaRPr>
          </a:p>
          <a:p>
            <a:pPr marL="0" indent="0">
              <a:buNone/>
            </a:pPr>
            <a:r>
              <a:rPr lang="ja-JP" altLang="en-US" sz="5600" b="1" dirty="0">
                <a:latin typeface="+mn-ea"/>
              </a:rPr>
              <a:t>＊バスチャーター代は市の福祉バス使用のため無料</a:t>
            </a:r>
            <a:endParaRPr lang="en-US" altLang="ja-JP" sz="5600" b="1" dirty="0">
              <a:latin typeface="+mn-ea"/>
            </a:endParaRPr>
          </a:p>
          <a:p>
            <a:endParaRPr lang="en-US" altLang="ja-JP" sz="7200" b="1" dirty="0">
              <a:latin typeface="+mn-ea"/>
            </a:endParaRPr>
          </a:p>
          <a:p>
            <a:endParaRPr lang="en-US" altLang="ja-JP" dirty="0"/>
          </a:p>
          <a:p>
            <a:endParaRPr lang="ja-JP" altLang="en-US" dirty="0"/>
          </a:p>
        </p:txBody>
      </p:sp>
      <p:sp>
        <p:nvSpPr>
          <p:cNvPr id="2" name="正方形/長方形 1">
            <a:extLst>
              <a:ext uri="{FF2B5EF4-FFF2-40B4-BE49-F238E27FC236}">
                <a16:creationId xmlns:a16="http://schemas.microsoft.com/office/drawing/2014/main" id="{10C5AD6D-73DA-4C78-4A1E-DCE450C06F78}"/>
              </a:ext>
            </a:extLst>
          </p:cNvPr>
          <p:cNvSpPr/>
          <p:nvPr/>
        </p:nvSpPr>
        <p:spPr>
          <a:xfrm>
            <a:off x="446597" y="4364967"/>
            <a:ext cx="10210009" cy="2027208"/>
          </a:xfrm>
          <a:prstGeom prst="rect">
            <a:avLst/>
          </a:prstGeom>
          <a:no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290688354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タイトル 1">
            <a:extLst>
              <a:ext uri="{FF2B5EF4-FFF2-40B4-BE49-F238E27FC236}">
                <a16:creationId xmlns:a16="http://schemas.microsoft.com/office/drawing/2014/main" id="{348B793D-FFCD-6659-7EEE-3B1DBAE69F47}"/>
              </a:ext>
            </a:extLst>
          </p:cNvPr>
          <p:cNvSpPr>
            <a:spLocks noGrp="1"/>
          </p:cNvSpPr>
          <p:nvPr>
            <p:ph type="title"/>
          </p:nvPr>
        </p:nvSpPr>
        <p:spPr>
          <a:xfrm>
            <a:off x="694955" y="301952"/>
            <a:ext cx="9967294" cy="1320800"/>
          </a:xfrm>
        </p:spPr>
        <p:txBody>
          <a:bodyPr>
            <a:normAutofit/>
          </a:bodyPr>
          <a:lstStyle/>
          <a:p>
            <a:r>
              <a:rPr lang="ja-JP" altLang="en-US" sz="3200" b="1" u="sng" dirty="0">
                <a:solidFill>
                  <a:srgbClr val="002060"/>
                </a:solidFill>
              </a:rPr>
              <a:t>自治会保有防災関連資機材　</a:t>
            </a:r>
            <a:r>
              <a:rPr lang="en-US" altLang="ja-JP" sz="3200" b="1" u="sng" dirty="0">
                <a:solidFill>
                  <a:srgbClr val="002060"/>
                </a:solidFill>
              </a:rPr>
              <a:t>R7</a:t>
            </a:r>
            <a:r>
              <a:rPr lang="ja-JP" altLang="en-US" sz="3200" b="1" u="sng" dirty="0">
                <a:solidFill>
                  <a:srgbClr val="002060"/>
                </a:solidFill>
              </a:rPr>
              <a:t>年</a:t>
            </a:r>
            <a:r>
              <a:rPr lang="en-US" altLang="ja-JP" sz="3200" b="1" u="sng" dirty="0">
                <a:solidFill>
                  <a:srgbClr val="002060"/>
                </a:solidFill>
              </a:rPr>
              <a:t>2</a:t>
            </a:r>
            <a:r>
              <a:rPr lang="ja-JP" altLang="en-US" sz="3200" b="1" u="sng" dirty="0">
                <a:solidFill>
                  <a:srgbClr val="002060"/>
                </a:solidFill>
              </a:rPr>
              <a:t>月現在</a:t>
            </a:r>
            <a:r>
              <a:rPr lang="ja-JP" altLang="en-US" sz="2400" b="1" u="sng" dirty="0">
                <a:solidFill>
                  <a:schemeClr val="tx1">
                    <a:lumMod val="75000"/>
                    <a:lumOff val="25000"/>
                  </a:schemeClr>
                </a:solidFill>
              </a:rPr>
              <a:t>（）内は管理元</a:t>
            </a:r>
            <a:endParaRPr kumimoji="1" lang="ja-JP" altLang="en-US" sz="2400" dirty="0">
              <a:solidFill>
                <a:schemeClr val="tx1">
                  <a:lumMod val="75000"/>
                  <a:lumOff val="25000"/>
                </a:schemeClr>
              </a:solidFill>
            </a:endParaRPr>
          </a:p>
        </p:txBody>
      </p:sp>
      <p:sp>
        <p:nvSpPr>
          <p:cNvPr id="9" name="コンテンツ プレースホルダー 8">
            <a:extLst>
              <a:ext uri="{FF2B5EF4-FFF2-40B4-BE49-F238E27FC236}">
                <a16:creationId xmlns:a16="http://schemas.microsoft.com/office/drawing/2014/main" id="{E24026DA-D50F-24C9-DE3D-193DD16C2013}"/>
              </a:ext>
            </a:extLst>
          </p:cNvPr>
          <p:cNvSpPr>
            <a:spLocks noGrp="1"/>
          </p:cNvSpPr>
          <p:nvPr>
            <p:ph idx="1"/>
          </p:nvPr>
        </p:nvSpPr>
        <p:spPr>
          <a:xfrm>
            <a:off x="455144" y="944985"/>
            <a:ext cx="9876721" cy="5507089"/>
          </a:xfrm>
        </p:spPr>
        <p:txBody>
          <a:bodyPr>
            <a:normAutofit fontScale="70000" lnSpcReduction="20000"/>
          </a:bodyPr>
          <a:lstStyle/>
          <a:p>
            <a:r>
              <a:rPr lang="ja-JP" altLang="en-US" sz="2600" b="1" dirty="0">
                <a:latin typeface="+mn-ea"/>
              </a:rPr>
              <a:t>倉庫</a:t>
            </a:r>
            <a:r>
              <a:rPr lang="en-US" altLang="ja-JP" sz="2600" b="1" dirty="0">
                <a:latin typeface="+mn-ea"/>
              </a:rPr>
              <a:t>:2</a:t>
            </a:r>
            <a:r>
              <a:rPr lang="ja-JP" altLang="en-US" sz="2600" b="1" dirty="0">
                <a:latin typeface="+mn-ea"/>
              </a:rPr>
              <a:t>機（会館前倉庫自治会管理・公園脇防災会管理）</a:t>
            </a:r>
            <a:endParaRPr lang="en-US" altLang="ja-JP" sz="2600" b="1" dirty="0">
              <a:latin typeface="+mn-ea"/>
            </a:endParaRPr>
          </a:p>
          <a:p>
            <a:r>
              <a:rPr lang="ja-JP" altLang="en-US" sz="2600" b="1" dirty="0">
                <a:latin typeface="+mn-ea"/>
              </a:rPr>
              <a:t>リアカー</a:t>
            </a:r>
            <a:r>
              <a:rPr lang="en-US" altLang="ja-JP" sz="2600" b="1" dirty="0">
                <a:latin typeface="+mn-ea"/>
              </a:rPr>
              <a:t>2</a:t>
            </a:r>
            <a:r>
              <a:rPr lang="ja-JP" altLang="en-US" sz="2600" b="1" dirty="0">
                <a:latin typeface="+mn-ea"/>
              </a:rPr>
              <a:t>台（防災会→修理中）</a:t>
            </a:r>
            <a:endParaRPr lang="en-US" altLang="ja-JP" sz="2600" b="1" dirty="0">
              <a:latin typeface="+mn-ea"/>
            </a:endParaRPr>
          </a:p>
          <a:p>
            <a:r>
              <a:rPr lang="ja-JP" altLang="en-US" sz="2600" b="1" dirty="0">
                <a:latin typeface="+mn-ea"/>
              </a:rPr>
              <a:t>担架</a:t>
            </a:r>
            <a:r>
              <a:rPr lang="en-US" altLang="ja-JP" sz="2600" b="1" dirty="0">
                <a:latin typeface="+mn-ea"/>
              </a:rPr>
              <a:t>2</a:t>
            </a:r>
            <a:r>
              <a:rPr lang="ja-JP" altLang="en-US" sz="2600" b="1" dirty="0">
                <a:latin typeface="+mn-ea"/>
              </a:rPr>
              <a:t>台（防災会）</a:t>
            </a:r>
            <a:endParaRPr lang="en-US" altLang="ja-JP" sz="2600" b="1" dirty="0">
              <a:latin typeface="+mn-ea"/>
            </a:endParaRPr>
          </a:p>
          <a:p>
            <a:r>
              <a:rPr lang="ja-JP" altLang="en-US" sz="2600" b="1" dirty="0">
                <a:latin typeface="+mn-ea"/>
              </a:rPr>
              <a:t>ＣＢ缶ガス型発電機</a:t>
            </a:r>
            <a:r>
              <a:rPr lang="en-US" altLang="ja-JP" sz="2600" b="1" dirty="0">
                <a:latin typeface="+mn-ea"/>
              </a:rPr>
              <a:t>1</a:t>
            </a:r>
            <a:r>
              <a:rPr lang="ja-JP" altLang="en-US" sz="2600" b="1" dirty="0">
                <a:latin typeface="+mn-ea"/>
              </a:rPr>
              <a:t>台（防災会）</a:t>
            </a:r>
            <a:endParaRPr lang="en-US" altLang="ja-JP" sz="2600" b="1" dirty="0">
              <a:latin typeface="+mn-ea"/>
            </a:endParaRPr>
          </a:p>
          <a:p>
            <a:r>
              <a:rPr lang="ja-JP" altLang="en-US" sz="2600" b="1" dirty="0">
                <a:latin typeface="+mn-ea"/>
              </a:rPr>
              <a:t>大型ポリバケツＸ２（防災会）</a:t>
            </a:r>
            <a:endParaRPr lang="en-US" altLang="ja-JP" sz="2600" b="1" dirty="0">
              <a:latin typeface="+mn-ea"/>
            </a:endParaRPr>
          </a:p>
          <a:p>
            <a:r>
              <a:rPr lang="ja-JP" altLang="en-US" sz="2600" b="1" dirty="0">
                <a:latin typeface="+mn-ea"/>
              </a:rPr>
              <a:t>拡声器１台・マイク＋スピーカー１台（防災会）</a:t>
            </a:r>
            <a:endParaRPr lang="en-US" altLang="ja-JP" sz="2600" b="1" dirty="0">
              <a:latin typeface="+mn-ea"/>
            </a:endParaRPr>
          </a:p>
          <a:p>
            <a:r>
              <a:rPr lang="ja-JP" altLang="en-US" sz="2600" b="1" dirty="0">
                <a:latin typeface="+mn-ea"/>
              </a:rPr>
              <a:t>告知用立看板５台（防災会）</a:t>
            </a:r>
            <a:endParaRPr lang="en-US" altLang="ja-JP" sz="2600" b="1" dirty="0">
              <a:latin typeface="+mn-ea"/>
            </a:endParaRPr>
          </a:p>
          <a:p>
            <a:r>
              <a:rPr lang="ja-JP" altLang="en-US" sz="2600" b="1" dirty="0">
                <a:latin typeface="+mn-ea"/>
              </a:rPr>
              <a:t>班毎プラカード１２ケ＋安否チェックシート（防災会）</a:t>
            </a:r>
            <a:endParaRPr lang="en-US" altLang="ja-JP" sz="2600" b="1" dirty="0">
              <a:latin typeface="+mn-ea"/>
            </a:endParaRPr>
          </a:p>
          <a:p>
            <a:r>
              <a:rPr lang="ja-JP" altLang="en-US" sz="2600" b="1" dirty="0">
                <a:latin typeface="+mn-ea"/>
              </a:rPr>
              <a:t>大型テント（自治会）</a:t>
            </a:r>
            <a:endParaRPr lang="en-US" altLang="ja-JP" sz="2600" b="1" dirty="0">
              <a:latin typeface="+mn-ea"/>
            </a:endParaRPr>
          </a:p>
          <a:p>
            <a:r>
              <a:rPr lang="en-US" altLang="ja-JP" sz="2600" b="1" dirty="0">
                <a:latin typeface="+mn-ea"/>
              </a:rPr>
              <a:t>AED</a:t>
            </a:r>
            <a:r>
              <a:rPr lang="ja-JP" altLang="en-US" sz="2600" b="1" dirty="0">
                <a:latin typeface="+mn-ea"/>
              </a:rPr>
              <a:t>（“松園の家”様より常時借用可能）</a:t>
            </a:r>
            <a:endParaRPr lang="en-US" altLang="ja-JP" sz="2600" b="1" dirty="0">
              <a:latin typeface="+mn-ea"/>
            </a:endParaRPr>
          </a:p>
          <a:p>
            <a:r>
              <a:rPr lang="ja-JP" altLang="en-US" sz="2600" b="1" dirty="0">
                <a:latin typeface="+mn-ea"/>
              </a:rPr>
              <a:t>スタンド付き</a:t>
            </a:r>
            <a:r>
              <a:rPr lang="en-US" altLang="ja-JP" sz="2600" b="1" dirty="0">
                <a:latin typeface="+mn-ea"/>
              </a:rPr>
              <a:t>LED</a:t>
            </a:r>
            <a:r>
              <a:rPr lang="ja-JP" altLang="en-US" sz="2600" b="1" dirty="0">
                <a:latin typeface="+mn-ea"/>
              </a:rPr>
              <a:t>照明（防災会）</a:t>
            </a:r>
            <a:endParaRPr lang="en-US" altLang="ja-JP" sz="2600" b="1" dirty="0">
              <a:latin typeface="+mn-ea"/>
            </a:endParaRPr>
          </a:p>
          <a:p>
            <a:r>
              <a:rPr lang="ja-JP" altLang="en-US" sz="2600" b="1" dirty="0">
                <a:latin typeface="+mn-ea"/>
              </a:rPr>
              <a:t>ケーブルドラム（防災会）</a:t>
            </a:r>
            <a:endParaRPr lang="en-US" altLang="ja-JP" sz="2600" b="1" dirty="0">
              <a:latin typeface="+mn-ea"/>
            </a:endParaRPr>
          </a:p>
          <a:p>
            <a:r>
              <a:rPr lang="ja-JP" altLang="en-US" sz="2600" b="1" dirty="0">
                <a:latin typeface="+mn-ea"/>
              </a:rPr>
              <a:t>簡易トイレ：１台（防災会）</a:t>
            </a:r>
            <a:endParaRPr lang="en-US" altLang="ja-JP" sz="2600" b="1" dirty="0">
              <a:latin typeface="+mn-ea"/>
            </a:endParaRPr>
          </a:p>
          <a:p>
            <a:r>
              <a:rPr lang="ja-JP" altLang="en-US" sz="2600" b="1" dirty="0">
                <a:latin typeface="+mn-ea"/>
              </a:rPr>
              <a:t>災害時避難要支援者リスト及び個別計画（防災会管理、ふれあいネット・民生委員と情報共有）</a:t>
            </a:r>
            <a:endParaRPr lang="en-US" altLang="ja-JP" sz="2600" b="1" dirty="0">
              <a:latin typeface="+mn-ea"/>
            </a:endParaRPr>
          </a:p>
          <a:p>
            <a:r>
              <a:rPr lang="ja-JP" altLang="en-US" sz="2600" b="1" dirty="0">
                <a:latin typeface="+mn-ea"/>
              </a:rPr>
              <a:t>その他自治会保有物：拍子木・パトロール用ライト・ベスト</a:t>
            </a:r>
            <a:endParaRPr lang="en-US" altLang="ja-JP" sz="2600" b="1" dirty="0">
              <a:latin typeface="+mn-ea"/>
            </a:endParaRPr>
          </a:p>
          <a:p>
            <a:pPr marL="0" indent="0">
              <a:buNone/>
            </a:pPr>
            <a:endParaRPr lang="ja-JP" altLang="en-US" sz="2400" dirty="0"/>
          </a:p>
        </p:txBody>
      </p:sp>
    </p:spTree>
    <p:extLst>
      <p:ext uri="{BB962C8B-B14F-4D97-AF65-F5344CB8AC3E}">
        <p14:creationId xmlns:p14="http://schemas.microsoft.com/office/powerpoint/2010/main" val="125376843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2E97433-9427-9664-CE90-69571964DBFF}"/>
              </a:ext>
            </a:extLst>
          </p:cNvPr>
          <p:cNvSpPr>
            <a:spLocks noGrp="1"/>
          </p:cNvSpPr>
          <p:nvPr>
            <p:ph type="ctrTitle"/>
          </p:nvPr>
        </p:nvSpPr>
        <p:spPr>
          <a:xfrm>
            <a:off x="852726" y="1498523"/>
            <a:ext cx="7766936" cy="1646302"/>
          </a:xfrm>
        </p:spPr>
        <p:txBody>
          <a:bodyPr/>
          <a:lstStyle/>
          <a:p>
            <a:r>
              <a:rPr kumimoji="1" lang="ja-JP" altLang="en-US" b="1" dirty="0">
                <a:solidFill>
                  <a:srgbClr val="002060"/>
                </a:solidFill>
              </a:rPr>
              <a:t>ありがとうございます</a:t>
            </a:r>
          </a:p>
        </p:txBody>
      </p:sp>
    </p:spTree>
    <p:extLst>
      <p:ext uri="{BB962C8B-B14F-4D97-AF65-F5344CB8AC3E}">
        <p14:creationId xmlns:p14="http://schemas.microsoft.com/office/powerpoint/2010/main" val="2698069592"/>
      </p:ext>
    </p:extLst>
  </p:cSld>
  <p:clrMapOvr>
    <a:masterClrMapping/>
  </p:clrMapOvr>
</p:sld>
</file>

<file path=ppt/theme/theme1.xml><?xml version="1.0" encoding="utf-8"?>
<a:theme xmlns:a="http://schemas.openxmlformats.org/drawingml/2006/main" name="ファセット">
  <a:themeElements>
    <a:clrScheme name="ファセット">
      <a:dk1>
        <a:sysClr val="windowText" lastClr="000000"/>
      </a:dk1>
      <a:lt1>
        <a:sysClr val="window" lastClr="FFFFFF"/>
      </a:lt1>
      <a:dk2>
        <a:srgbClr val="2C3C43"/>
      </a:dk2>
      <a:lt2>
        <a:srgbClr val="EBEBEB"/>
      </a:lt2>
      <a:accent1>
        <a:srgbClr val="5FCBEF"/>
      </a:accent1>
      <a:accent2>
        <a:srgbClr val="2E83C3"/>
      </a:accent2>
      <a:accent3>
        <a:srgbClr val="42D0A2"/>
      </a:accent3>
      <a:accent4>
        <a:srgbClr val="2E946B"/>
      </a:accent4>
      <a:accent5>
        <a:srgbClr val="42B051"/>
      </a:accent5>
      <a:accent6>
        <a:srgbClr val="96D141"/>
      </a:accent6>
      <a:hlink>
        <a:srgbClr val="3FCDE7"/>
      </a:hlink>
      <a:folHlink>
        <a:srgbClr val="A9D3E1"/>
      </a:folHlink>
    </a:clrScheme>
    <a:fontScheme name="ファセット">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ファセット">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0B5AB586-D108-4FC1-8368-649FE654B894}"/>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4819</TotalTime>
  <Words>1583</Words>
  <Application>Microsoft Office PowerPoint</Application>
  <PresentationFormat>ワイド画面</PresentationFormat>
  <Paragraphs>178</Paragraphs>
  <Slides>14</Slides>
  <Notes>1</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14</vt:i4>
      </vt:variant>
    </vt:vector>
  </HeadingPairs>
  <TitlesOfParts>
    <vt:vector size="20" baseType="lpstr">
      <vt:lpstr>BIZ UDPゴシック</vt:lpstr>
      <vt:lpstr>游ゴシック</vt:lpstr>
      <vt:lpstr>Arial</vt:lpstr>
      <vt:lpstr>Trebuchet MS</vt:lpstr>
      <vt:lpstr>Wingdings 3</vt:lpstr>
      <vt:lpstr>ファセット</vt:lpstr>
      <vt:lpstr>松園自治会自主防災活動 -第58期活動計画・予算(案)-</vt:lpstr>
      <vt:lpstr>松園自治会（我孫子３丁目）の災害危険性 　　　　ーハザードマップから読み取るー</vt:lpstr>
      <vt:lpstr>活動１　ー災害発生時ー</vt:lpstr>
      <vt:lpstr>活動２　ー平時ー</vt:lpstr>
      <vt:lpstr>防災活動の考え方</vt:lpstr>
      <vt:lpstr>令和7年防災活動計画案</vt:lpstr>
      <vt:lpstr>R7年度防災活動予算（案）</vt:lpstr>
      <vt:lpstr>自治会保有防災関連資機材　R7年2月現在（）内は管理元</vt:lpstr>
      <vt:lpstr>ありがとうございます</vt:lpstr>
      <vt:lpstr>　　　　　　発災時対策本部組織図</vt:lpstr>
      <vt:lpstr>対策本部活動の流れ（利根川氾濫避難指示）</vt:lpstr>
      <vt:lpstr>対策本部活動の動き（地震） ＊水害時の行動計画は行政と調整中</vt:lpstr>
      <vt:lpstr>防災活動の考え方（共助）　</vt:lpstr>
      <vt:lpstr>令和７年防災行動重点目標（全戸）</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松園自治会自主防災活動</dc:title>
  <dc:creator>比佐志 園</dc:creator>
  <cp:lastModifiedBy>比佐志 園</cp:lastModifiedBy>
  <cp:revision>88</cp:revision>
  <cp:lastPrinted>2025-03-16T04:54:13Z</cp:lastPrinted>
  <dcterms:created xsi:type="dcterms:W3CDTF">2020-01-14T19:08:57Z</dcterms:created>
  <dcterms:modified xsi:type="dcterms:W3CDTF">2025-03-16T04:56:12Z</dcterms:modified>
</cp:coreProperties>
</file>