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"/>
              <a:t>Desesperado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-200124" y="680407"/>
            <a:ext cx="898247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/>
          <p:nvPr/>
        </p:nvSpPr>
        <p:spPr>
          <a:xfrm rot="-5400000">
            <a:off x="-1862575" y="2707175"/>
            <a:ext cx="4189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Aprendizagem sócio-emocional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1.png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 rot="-5400000">
            <a:off x="-1317044" y="3331934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 rot="-5400000">
            <a:off x="-1763794" y="2805951"/>
            <a:ext cx="399194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Aprendizagem sócio-emocional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i.yale.edu/ruler/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ei.yale.edu/rule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/>
        </p:nvSpPr>
        <p:spPr>
          <a:xfrm>
            <a:off x="1118200" y="53850"/>
            <a:ext cx="80258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O que é um discurso de ódio? &gt; ASE &gt; </a:t>
            </a:r>
            <a:r>
              <a:rPr b="1" i="0" lang="pt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Fazer corresponder emoções ao discurso de ódio</a:t>
            </a:r>
            <a:endParaRPr b="1" i="0" sz="1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5"/>
          <p:cNvSpPr/>
          <p:nvPr/>
        </p:nvSpPr>
        <p:spPr>
          <a:xfrm>
            <a:off x="6223000" y="488350"/>
            <a:ext cx="1915800" cy="1043700"/>
          </a:xfrm>
          <a:prstGeom prst="wedgeRoundRectCallout">
            <a:avLst>
              <a:gd fmla="val 22291" name="adj1"/>
              <a:gd fmla="val 94663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1980000" dist="7620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#$$%*@ brrp Xorgue!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5"/>
          <p:cNvSpPr txBox="1"/>
          <p:nvPr/>
        </p:nvSpPr>
        <p:spPr>
          <a:xfrm>
            <a:off x="1005200" y="1149003"/>
            <a:ext cx="48540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Fazer corresponder emoções ao discurso de ódio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3050" y="1977240"/>
            <a:ext cx="2505098" cy="24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/>
        </p:nvSpPr>
        <p:spPr>
          <a:xfrm>
            <a:off x="6782238" y="3974300"/>
            <a:ext cx="2231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© Programa RULER. Centro de Inteligência Emocional de Yale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26"/>
          <p:cNvGrpSpPr/>
          <p:nvPr/>
        </p:nvGrpSpPr>
        <p:grpSpPr>
          <a:xfrm>
            <a:off x="2755300" y="177725"/>
            <a:ext cx="3949087" cy="4014681"/>
            <a:chOff x="2723725" y="310925"/>
            <a:chExt cx="3949087" cy="4014681"/>
          </a:xfrm>
        </p:grpSpPr>
        <p:sp>
          <p:nvSpPr>
            <p:cNvPr id="121" name="Google Shape;121;p26"/>
            <p:cNvSpPr/>
            <p:nvPr/>
          </p:nvSpPr>
          <p:spPr>
            <a:xfrm>
              <a:off x="2723725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660000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6"/>
            <p:cNvSpPr/>
            <p:nvPr/>
          </p:nvSpPr>
          <p:spPr>
            <a:xfrm>
              <a:off x="4698212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2723725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4698212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26"/>
          <p:cNvSpPr txBox="1"/>
          <p:nvPr/>
        </p:nvSpPr>
        <p:spPr>
          <a:xfrm rot="-5400000">
            <a:off x="1381950" y="1931713"/>
            <a:ext cx="1330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Energia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6"/>
          <p:cNvSpPr txBox="1"/>
          <p:nvPr/>
        </p:nvSpPr>
        <p:spPr>
          <a:xfrm rot="-5400000">
            <a:off x="1502800" y="927575"/>
            <a:ext cx="19983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 rot="-5400000">
            <a:off x="1495450" y="2933225"/>
            <a:ext cx="2013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Baixa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27553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Desagradável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47232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Agradável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6"/>
          <p:cNvSpPr txBox="1"/>
          <p:nvPr/>
        </p:nvSpPr>
        <p:spPr>
          <a:xfrm>
            <a:off x="3957303" y="4476269"/>
            <a:ext cx="1636232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Emoções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5975" y="1462050"/>
            <a:ext cx="2323625" cy="17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/>
        </p:nvSpPr>
        <p:spPr>
          <a:xfrm>
            <a:off x="718751" y="4402025"/>
            <a:ext cx="4354126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© Programa RULER. Centro de Inteligência Emocional de Yale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5391075" y="89663"/>
            <a:ext cx="34977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Prazer em conhecer-te; ainda bem que fizeste a viagem.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5391075" y="414841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Vieste para aqui com as tuas três pernas e roubaste-nos os nossos empregos.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5391075" y="740020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Ah, é bom ver pessoas como tu a esforçarem-se por serem como nós.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5391075" y="1065199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Pensei que o governo proibia os tipos como vocês de vir para aqui.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5391075" y="1390378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Meu Deus! És verde, que HORROR!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7"/>
          <p:cNvSpPr txBox="1"/>
          <p:nvPr/>
        </p:nvSpPr>
        <p:spPr>
          <a:xfrm>
            <a:off x="5391075" y="1715557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Estás aqui, mas não sabes sequer falar a nossa língua</a:t>
            </a:r>
            <a:r>
              <a:rPr lang="pt" sz="1000">
                <a:solidFill>
                  <a:schemeClr val="dk1"/>
                </a:solidFill>
              </a:rPr>
              <a:t>.</a:t>
            </a: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" sz="1000">
                <a:solidFill>
                  <a:schemeClr val="dk1"/>
                </a:solidFill>
              </a:rPr>
              <a:t>F</a:t>
            </a: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um esforço!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5391075" y="2040736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São os extraterrestres como tu que estão a dar cabo do nosso país.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5391075" y="2365914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Porque é que os xenovianos vêm sempre parar ao nosso país? Vão para casa!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5391075" y="2691093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 a melhor coisa que já aconteceu à raça humana!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5391075" y="3016272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tua mãe cheira mal, aposto que come lodo ao pequeno-almoço.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5391075" y="3341451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Bem-vindo, Xorgue. Quando é que te vais embora?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5391075" y="3666630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teus filhos são tão feios como tu?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5391075" y="3991809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Adoramos os xenovianos!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5391075" y="4316988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 aparecer em tua casa e dar cabo de ti.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27"/>
          <p:cNvGrpSpPr/>
          <p:nvPr/>
        </p:nvGrpSpPr>
        <p:grpSpPr>
          <a:xfrm>
            <a:off x="718750" y="89675"/>
            <a:ext cx="4354126" cy="4426397"/>
            <a:chOff x="217875" y="358550"/>
            <a:chExt cx="4354126" cy="4426397"/>
          </a:xfrm>
        </p:grpSpPr>
        <p:sp>
          <p:nvSpPr>
            <p:cNvPr id="152" name="Google Shape;152;p27"/>
            <p:cNvSpPr/>
            <p:nvPr/>
          </p:nvSpPr>
          <p:spPr>
            <a:xfrm>
              <a:off x="217875" y="358550"/>
              <a:ext cx="2177100" cy="22131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660000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2394901" y="358550"/>
              <a:ext cx="2177100" cy="22131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217875" y="2571847"/>
              <a:ext cx="2177100" cy="22131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2394901" y="2571847"/>
              <a:ext cx="2177100" cy="22131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0389" y="1115336"/>
            <a:ext cx="2312475" cy="263128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/>
        </p:nvSpPr>
        <p:spPr>
          <a:xfrm>
            <a:off x="652125" y="136188"/>
            <a:ext cx="34977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Prazer em conhecer-te; ainda bem que fizeste a viagem.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652125" y="461366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Vieste para aqui com as tuas três pernas e roubaste-nos os nossos empregos.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652125" y="786545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Ah, é bom ver pessoas como tu a esforçarem-se por serem como nós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652125" y="1111724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Pensei que o governo proibia os tipos como vocês de vir para aqui.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652125" y="1436903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Meu Deus! És verde, que HORROR!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652125" y="1762082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Estás aqui, mas não sabes sequer falar a nossa língua</a:t>
            </a:r>
            <a:r>
              <a:rPr lang="pt" sz="1000">
                <a:solidFill>
                  <a:schemeClr val="dk1"/>
                </a:solidFill>
              </a:rPr>
              <a:t>.</a:t>
            </a: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" sz="1000">
                <a:solidFill>
                  <a:schemeClr val="dk1"/>
                </a:solidFill>
              </a:rPr>
              <a:t>Faz</a:t>
            </a: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um esforço!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652125" y="2087261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São os extraterrestres como tu que estão a dar cabo do nosso país.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652125" y="2412439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Porque é que os xenovianos vêm sempre parar ao nosso país? Vão para casa!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652125" y="2737618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 a melhor coisa que já aconteceu à raça humana!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652125" y="3062797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tua mãe cheira mal, aposto que come lodo ao pequeno-almoço.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652125" y="3387976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Bem-vindo, Xorgue. Quando é que te vais embora?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652125" y="3713155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teus filhos são tão feios como tu?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652125" y="4038334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Adoramos os xenovianos!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652125" y="4363513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 aparecer em tua casa e dar cabo de ti.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1509" y="305589"/>
            <a:ext cx="3408222" cy="4402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5464454" y="469560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Sereno</a:t>
            </a:r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5460028" y="870677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Furioso</a:t>
            </a:r>
            <a:endParaRPr/>
          </a:p>
        </p:txBody>
      </p:sp>
      <p:sp>
        <p:nvSpPr>
          <p:cNvPr id="178" name="Google Shape;178;p28"/>
          <p:cNvSpPr txBox="1"/>
          <p:nvPr/>
        </p:nvSpPr>
        <p:spPr>
          <a:xfrm>
            <a:off x="5460028" y="1271794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Sossegado</a:t>
            </a:r>
            <a:endParaRPr/>
          </a:p>
        </p:txBody>
      </p:sp>
      <p:sp>
        <p:nvSpPr>
          <p:cNvPr id="179" name="Google Shape;179;p28"/>
          <p:cNvSpPr txBox="1"/>
          <p:nvPr/>
        </p:nvSpPr>
        <p:spPr>
          <a:xfrm>
            <a:off x="5455602" y="1680226"/>
            <a:ext cx="149383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Solitário</a:t>
            </a:r>
            <a:endParaRPr/>
          </a:p>
        </p:txBody>
      </p:sp>
      <p:sp>
        <p:nvSpPr>
          <p:cNvPr id="180" name="Google Shape;180;p28"/>
          <p:cNvSpPr txBox="1"/>
          <p:nvPr/>
        </p:nvSpPr>
        <p:spPr>
          <a:xfrm>
            <a:off x="5457139" y="2074028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Enojado</a:t>
            </a:r>
            <a:endParaRPr/>
          </a:p>
        </p:txBody>
      </p:sp>
      <p:sp>
        <p:nvSpPr>
          <p:cNvPr id="181" name="Google Shape;181;p28"/>
          <p:cNvSpPr txBox="1"/>
          <p:nvPr/>
        </p:nvSpPr>
        <p:spPr>
          <a:xfrm>
            <a:off x="5452713" y="2475145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Surpreendido</a:t>
            </a:r>
            <a:endParaRPr/>
          </a:p>
        </p:txBody>
      </p:sp>
      <p:sp>
        <p:nvSpPr>
          <p:cNvPr id="182" name="Google Shape;182;p28"/>
          <p:cNvSpPr txBox="1"/>
          <p:nvPr/>
        </p:nvSpPr>
        <p:spPr>
          <a:xfrm>
            <a:off x="5452713" y="2876262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Exausto</a:t>
            </a:r>
            <a:endParaRPr/>
          </a:p>
        </p:txBody>
      </p:sp>
      <p:sp>
        <p:nvSpPr>
          <p:cNvPr id="183" name="Google Shape;183;p28"/>
          <p:cNvSpPr txBox="1"/>
          <p:nvPr/>
        </p:nvSpPr>
        <p:spPr>
          <a:xfrm>
            <a:off x="5448287" y="3277379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Extático</a:t>
            </a:r>
            <a:endParaRPr/>
          </a:p>
        </p:txBody>
      </p:sp>
      <p:sp>
        <p:nvSpPr>
          <p:cNvPr id="184" name="Google Shape;184;p28"/>
          <p:cNvSpPr txBox="1"/>
          <p:nvPr/>
        </p:nvSpPr>
        <p:spPr>
          <a:xfrm>
            <a:off x="5461565" y="3678496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Abespinhado</a:t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5457139" y="4101558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Realizado</a:t>
            </a:r>
            <a:endParaRPr/>
          </a:p>
        </p:txBody>
      </p:sp>
      <p:sp>
        <p:nvSpPr>
          <p:cNvPr id="186" name="Google Shape;186;p28"/>
          <p:cNvSpPr txBox="1"/>
          <p:nvPr/>
        </p:nvSpPr>
        <p:spPr>
          <a:xfrm>
            <a:off x="7019102" y="474741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Indignado</a:t>
            </a:r>
            <a:endParaRPr/>
          </a:p>
        </p:txBody>
      </p:sp>
      <p:sp>
        <p:nvSpPr>
          <p:cNvPr id="187" name="Google Shape;187;p28"/>
          <p:cNvSpPr txBox="1"/>
          <p:nvPr/>
        </p:nvSpPr>
        <p:spPr>
          <a:xfrm>
            <a:off x="7014676" y="868543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À vontade</a:t>
            </a:r>
            <a:endParaRPr/>
          </a:p>
        </p:txBody>
      </p:sp>
      <p:sp>
        <p:nvSpPr>
          <p:cNvPr id="188" name="Google Shape;188;p28"/>
          <p:cNvSpPr txBox="1"/>
          <p:nvPr/>
        </p:nvSpPr>
        <p:spPr>
          <a:xfrm>
            <a:off x="7014676" y="1276975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Agradável</a:t>
            </a:r>
            <a:endParaRPr/>
          </a:p>
        </p:txBody>
      </p:sp>
      <p:sp>
        <p:nvSpPr>
          <p:cNvPr id="189" name="Google Shape;189;p28"/>
          <p:cNvSpPr txBox="1"/>
          <p:nvPr/>
        </p:nvSpPr>
        <p:spPr>
          <a:xfrm>
            <a:off x="7010250" y="1678092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Entusiástico</a:t>
            </a:r>
            <a:endParaRPr/>
          </a:p>
        </p:txBody>
      </p:sp>
      <p:sp>
        <p:nvSpPr>
          <p:cNvPr id="190" name="Google Shape;190;p28"/>
          <p:cNvSpPr txBox="1"/>
          <p:nvPr/>
        </p:nvSpPr>
        <p:spPr>
          <a:xfrm>
            <a:off x="7019102" y="2071894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Ensonado</a:t>
            </a:r>
            <a:endParaRPr/>
          </a:p>
        </p:txBody>
      </p:sp>
      <p:sp>
        <p:nvSpPr>
          <p:cNvPr id="191" name="Google Shape;191;p28"/>
          <p:cNvSpPr txBox="1"/>
          <p:nvPr/>
        </p:nvSpPr>
        <p:spPr>
          <a:xfrm>
            <a:off x="7014676" y="2473011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Arrebatado</a:t>
            </a:r>
            <a:endParaRPr/>
          </a:p>
        </p:txBody>
      </p:sp>
      <p:sp>
        <p:nvSpPr>
          <p:cNvPr id="192" name="Google Shape;192;p28"/>
          <p:cNvSpPr txBox="1"/>
          <p:nvPr/>
        </p:nvSpPr>
        <p:spPr>
          <a:xfrm>
            <a:off x="7014676" y="2874128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Chocado</a:t>
            </a:r>
            <a:endParaRPr/>
          </a:p>
        </p:txBody>
      </p:sp>
      <p:sp>
        <p:nvSpPr>
          <p:cNvPr id="193" name="Google Shape;193;p28"/>
          <p:cNvSpPr txBox="1"/>
          <p:nvPr/>
        </p:nvSpPr>
        <p:spPr>
          <a:xfrm>
            <a:off x="7010250" y="3267930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Apático</a:t>
            </a:r>
            <a:endParaRPr/>
          </a:p>
        </p:txBody>
      </p:sp>
      <p:sp>
        <p:nvSpPr>
          <p:cNvPr id="194" name="Google Shape;194;p28"/>
          <p:cNvSpPr txBox="1"/>
          <p:nvPr/>
        </p:nvSpPr>
        <p:spPr>
          <a:xfrm>
            <a:off x="7023528" y="3683677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Zangado</a:t>
            </a:r>
            <a:endParaRPr/>
          </a:p>
        </p:txBody>
      </p:sp>
      <p:sp>
        <p:nvSpPr>
          <p:cNvPr id="195" name="Google Shape;195;p28"/>
          <p:cNvSpPr txBox="1"/>
          <p:nvPr/>
        </p:nvSpPr>
        <p:spPr>
          <a:xfrm>
            <a:off x="7010240" y="4171659"/>
            <a:ext cx="1485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Desesper</a:t>
            </a:r>
            <a:r>
              <a:rPr b="1" lang="pt" sz="1300">
                <a:solidFill>
                  <a:schemeClr val="lt1"/>
                </a:solidFill>
              </a:rPr>
              <a:t>ado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4426" y="-32337"/>
            <a:ext cx="1701875" cy="214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3703" y="69400"/>
            <a:ext cx="1953697" cy="20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/>
          <p:nvPr/>
        </p:nvSpPr>
        <p:spPr>
          <a:xfrm>
            <a:off x="855300" y="2394100"/>
            <a:ext cx="8288700" cy="20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podes alterar estas afirmações</a:t>
            </a:r>
            <a:r>
              <a:rPr lang="pt">
                <a:solidFill>
                  <a:schemeClr val="dk1"/>
                </a:solidFill>
              </a:rPr>
              <a:t>, de modo a torná-las mais positivas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Partilha algumas das tuas afirmações e debate-as com o grupo.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alterações transformam, com sucesso, a emoção da afirmação?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626938" y="1130228"/>
            <a:ext cx="3497700" cy="2766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Meu Deus! És verde, que HORROR!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5546325" y="1130228"/>
            <a:ext cx="3497700" cy="2766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Meu Deus! És verde, é ESPANTOSO!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9"/>
          <p:cNvSpPr/>
          <p:nvPr/>
        </p:nvSpPr>
        <p:spPr>
          <a:xfrm>
            <a:off x="4253563" y="1147925"/>
            <a:ext cx="1128600" cy="24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 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 rotWithShape="1">
          <a:blip r:embed="rId7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