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7"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08775" cy="99409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2641">
          <p15:clr>
            <a:srgbClr val="A4A3A4"/>
          </p15:clr>
        </p15:guide>
        <p15:guide id="4" pos="567">
          <p15:clr>
            <a:srgbClr val="A4A3A4"/>
          </p15:clr>
        </p15:guide>
      </p15:sldGuideLst>
    </p:ext>
    <p:ext uri="{2D200454-40CA-4A62-9FC3-DE9A4176ACB9}">
      <p15:notesGuideLst>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2641" orient="horz"/>
        <p:guide pos="567"/>
      </p:guideLst>
    </p:cSldViewPr>
  </p:slideViewPr>
  <p:notesViewPr>
    <p:cSldViewPr snapToGrid="0">
      <p:cViewPr varScale="1">
        <p:scale>
          <a:sx n="100" d="100"/>
          <a:sy n="100" d="100"/>
        </p:scale>
        <p:origin x="0" y="0"/>
      </p:cViewPr>
      <p:guideLst>
        <p:guide pos="3131" orient="horz"/>
        <p:guide pos="2145"/>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50678" cy="498049"/>
          </a:xfrm>
          <a:prstGeom prst="rect">
            <a:avLst/>
          </a:prstGeom>
          <a:noFill/>
          <a:ln>
            <a:noFill/>
          </a:ln>
        </p:spPr>
        <p:txBody>
          <a:bodyPr anchorCtr="0" anchor="t" bIns="45775" lIns="91550" spcFirstLastPara="1" rIns="91550" wrap="square" tIns="457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56588" y="1"/>
            <a:ext cx="2950678" cy="498049"/>
          </a:xfrm>
          <a:prstGeom prst="rect">
            <a:avLst/>
          </a:prstGeom>
          <a:noFill/>
          <a:ln>
            <a:noFill/>
          </a:ln>
        </p:spPr>
        <p:txBody>
          <a:bodyPr anchorCtr="0" anchor="t" bIns="45775" lIns="91550" spcFirstLastPara="1" rIns="91550" wrap="square" tIns="457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41335"/>
            <a:ext cx="2950678" cy="498048"/>
          </a:xfrm>
          <a:prstGeom prst="rect">
            <a:avLst/>
          </a:prstGeom>
          <a:noFill/>
          <a:ln>
            <a:noFill/>
          </a:ln>
        </p:spPr>
        <p:txBody>
          <a:bodyPr anchorCtr="0" anchor="b" bIns="45775" lIns="91550" spcFirstLastPara="1" rIns="91550" wrap="square" tIns="457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 name="Google Shape;54;p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55" name="Google Shape;55;p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8" name="Google Shape;128;p1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29" name="Google Shape;129;p10: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135" name="Google Shape;135;p1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2: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142" name="Google Shape;142;p1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7" name="Google Shape;147;p1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48" name="Google Shape;148;p1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7" name="Google Shape;157;p1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58" name="Google Shape;158;p1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6" name="Google Shape;166;p1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67" name="Google Shape;167;p1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5" name="Google Shape;175;p1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76" name="Google Shape;176;p1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4" name="Google Shape;184;p1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85" name="Google Shape;185;p1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2" name="Google Shape;192;p1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93" name="Google Shape;193;p1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2" name="Google Shape;202;p1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03" name="Google Shape;203;p1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61" name="Google Shape;61;p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2" name="Google Shape;212;p2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13" name="Google Shape;213;p20: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1" name="Google Shape;221;p2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22" name="Google Shape;222;p2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0" name="Google Shape;230;p2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31" name="Google Shape;231;p2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3: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239" name="Google Shape;239;p2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4" name="Google Shape;244;p2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45" name="Google Shape;245;p2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1" name="Google Shape;251;p2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52" name="Google Shape;252;p2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9" name="Google Shape;259;p2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60" name="Google Shape;260;p2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7" name="Google Shape;267;p2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68" name="Google Shape;268;p2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4" name="Google Shape;274;p2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75" name="Google Shape;275;p2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81" name="Google Shape;281;p2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 name="Google Shape;66;p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67" name="Google Shape;67;p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6" name="Google Shape;286;p3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87" name="Google Shape;287;p30: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6" name="Google Shape;296;p3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97" name="Google Shape;297;p3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5" name="Google Shape;305;p3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06" name="Google Shape;306;p3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5" name="Google Shape;315;p3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16" name="Google Shape;316;p3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3" name="Google Shape;323;p3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24" name="Google Shape;324;p3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5: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332" name="Google Shape;332;p3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7" name="Google Shape;337;p3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38" name="Google Shape;338;p3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7" name="Google Shape;347;p3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48" name="Google Shape;348;p3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7" name="Google Shape;357;p3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58" name="Google Shape;358;p3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4" name="Google Shape;364;p3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65" name="Google Shape;365;p3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 name="Google Shape;75;p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76" name="Google Shape;76;p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0: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371" name="Google Shape;371;p4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4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7" name="Google Shape;377;p4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78" name="Google Shape;378;p4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2: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388" name="Google Shape;388;p4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3" name="Google Shape;393;p4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94" name="Google Shape;394;p4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2" name="Google Shape;402;p4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03" name="Google Shape;403;p4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2" name="Google Shape;412;p4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13" name="Google Shape;413;p4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4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2" name="Google Shape;422;p4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23" name="Google Shape;423;p4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32" name="Google Shape;432;p4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6" name="Google Shape;436;p48:notes"/>
          <p:cNvSpPr txBox="1"/>
          <p:nvPr>
            <p:ph idx="1" type="body"/>
          </p:nvPr>
        </p:nvSpPr>
        <p:spPr>
          <a:xfrm>
            <a:off x="680576" y="4722981"/>
            <a:ext cx="5447700" cy="4471500"/>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437" name="Google Shape;437;p48:notes"/>
          <p:cNvSpPr txBox="1"/>
          <p:nvPr>
            <p:ph idx="12" type="sldNum"/>
          </p:nvPr>
        </p:nvSpPr>
        <p:spPr>
          <a:xfrm>
            <a:off x="3856588" y="9441335"/>
            <a:ext cx="2950800" cy="498000"/>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 name="Google Shape;84;p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85" name="Google Shape;85;p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1" name="Google Shape;91;p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92" name="Google Shape;92;p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9" name="Google Shape;99;p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00" name="Google Shape;100;p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9" name="Google Shape;109;p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10" name="Google Shape;110;p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9" name="Google Shape;119;p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20" name="Google Shape;120;p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3">
  <p:cSld name="Title page 3">
    <p:spTree>
      <p:nvGrpSpPr>
        <p:cNvPr id="16" name="Shape 16"/>
        <p:cNvGrpSpPr/>
        <p:nvPr/>
      </p:nvGrpSpPr>
      <p:grpSpPr>
        <a:xfrm>
          <a:off x="0" y="0"/>
          <a:ext cx="0" cy="0"/>
          <a:chOff x="0" y="0"/>
          <a:chExt cx="0" cy="0"/>
        </a:xfrm>
      </p:grpSpPr>
      <p:pic>
        <p:nvPicPr>
          <p:cNvPr descr="Offsite ready ppt slides.jpg" id="17" name="Google Shape;17;p2"/>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18" name="Google Shape;18;p2"/>
          <p:cNvSpPr txBox="1"/>
          <p:nvPr>
            <p:ph type="title"/>
          </p:nvPr>
        </p:nvSpPr>
        <p:spPr>
          <a:xfrm>
            <a:off x="323528" y="2931790"/>
            <a:ext cx="8424936" cy="93610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595959"/>
              </a:buClr>
              <a:buSzPts val="4400"/>
              <a:buFont typeface="Arial"/>
              <a:buNone/>
              <a:defRPr b="1" i="0" sz="44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19" name="Shape 19"/>
        <p:cNvGrpSpPr/>
        <p:nvPr/>
      </p:nvGrpSpPr>
      <p:grpSpPr>
        <a:xfrm>
          <a:off x="0" y="0"/>
          <a:ext cx="0" cy="0"/>
          <a:chOff x="0" y="0"/>
          <a:chExt cx="0" cy="0"/>
        </a:xfrm>
      </p:grpSpPr>
      <p:pic>
        <p:nvPicPr>
          <p:cNvPr descr="Offsite ready ppt slides10.jpg" id="20" name="Google Shape;20;p3"/>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21" name="Google Shape;21;p3"/>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22" name="Google Shape;22;p3"/>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divider 3">
    <p:spTree>
      <p:nvGrpSpPr>
        <p:cNvPr id="23" name="Shape 23"/>
        <p:cNvGrpSpPr/>
        <p:nvPr/>
      </p:nvGrpSpPr>
      <p:grpSpPr>
        <a:xfrm>
          <a:off x="0" y="0"/>
          <a:ext cx="0" cy="0"/>
          <a:chOff x="0" y="0"/>
          <a:chExt cx="0" cy="0"/>
        </a:xfrm>
      </p:grpSpPr>
      <p:pic>
        <p:nvPicPr>
          <p:cNvPr descr="Offsite ready ppt slides11.jpg" id="24" name="Google Shape;24;p4"/>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25" name="Google Shape;25;p4"/>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26" name="Google Shape;26;p4"/>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divider 4">
    <p:spTree>
      <p:nvGrpSpPr>
        <p:cNvPr id="27" name="Shape 27"/>
        <p:cNvGrpSpPr/>
        <p:nvPr/>
      </p:nvGrpSpPr>
      <p:grpSpPr>
        <a:xfrm>
          <a:off x="0" y="0"/>
          <a:ext cx="0" cy="0"/>
          <a:chOff x="0" y="0"/>
          <a:chExt cx="0" cy="0"/>
        </a:xfrm>
      </p:grpSpPr>
      <p:pic>
        <p:nvPicPr>
          <p:cNvPr descr="Offsite ready ppt slides9.jpg" id="28" name="Google Shape;28;p5"/>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29" name="Google Shape;29;p5"/>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30" name="Google Shape;30;p5"/>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1" name="Shape 31"/>
        <p:cNvGrpSpPr/>
        <p:nvPr/>
      </p:nvGrpSpPr>
      <p:grpSpPr>
        <a:xfrm>
          <a:off x="0" y="0"/>
          <a:ext cx="0" cy="0"/>
          <a:chOff x="0" y="0"/>
          <a:chExt cx="0" cy="0"/>
        </a:xfrm>
      </p:grpSpPr>
      <p:pic>
        <p:nvPicPr>
          <p:cNvPr descr="Offsite ready ppt slides12.jpg" id="32" name="Google Shape;32;p6"/>
          <p:cNvPicPr preferRelativeResize="0"/>
          <p:nvPr/>
        </p:nvPicPr>
        <p:blipFill rotWithShape="1">
          <a:blip r:embed="rId2">
            <a:alphaModFix/>
          </a:blip>
          <a:srcRect b="0" l="0" r="0" t="0"/>
          <a:stretch/>
        </p:blipFill>
        <p:spPr>
          <a:xfrm>
            <a:off x="0" y="0"/>
            <a:ext cx="9135879"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3" name="Shape 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p:cSld name="divider 5">
    <p:spTree>
      <p:nvGrpSpPr>
        <p:cNvPr id="34" name="Shape 34"/>
        <p:cNvGrpSpPr/>
        <p:nvPr/>
      </p:nvGrpSpPr>
      <p:grpSpPr>
        <a:xfrm>
          <a:off x="0" y="0"/>
          <a:ext cx="0" cy="0"/>
          <a:chOff x="0" y="0"/>
          <a:chExt cx="0" cy="0"/>
        </a:xfrm>
      </p:grpSpPr>
      <p:pic>
        <p:nvPicPr>
          <p:cNvPr descr="AIMCH ppt slides funded by16.jpg" id="35" name="Google Shape;35;p8"/>
          <p:cNvPicPr preferRelativeResize="0"/>
          <p:nvPr/>
        </p:nvPicPr>
        <p:blipFill rotWithShape="1">
          <a:blip r:embed="rId2">
            <a:alphaModFix/>
          </a:blip>
          <a:srcRect b="0" l="0" r="0" t="0"/>
          <a:stretch/>
        </p:blipFill>
        <p:spPr>
          <a:xfrm>
            <a:off x="0" y="0"/>
            <a:ext cx="9136007" cy="5143500"/>
          </a:xfrm>
          <a:prstGeom prst="rect">
            <a:avLst/>
          </a:prstGeom>
          <a:noFill/>
          <a:ln>
            <a:noFill/>
          </a:ln>
        </p:spPr>
      </p:pic>
      <p:sp>
        <p:nvSpPr>
          <p:cNvPr id="36" name="Google Shape;36;p8"/>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37" name="Google Shape;37;p8"/>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6">
  <p:cSld name="divider 6">
    <p:spTree>
      <p:nvGrpSpPr>
        <p:cNvPr id="38" name="Shape 38"/>
        <p:cNvGrpSpPr/>
        <p:nvPr/>
      </p:nvGrpSpPr>
      <p:grpSpPr>
        <a:xfrm>
          <a:off x="0" y="0"/>
          <a:ext cx="0" cy="0"/>
          <a:chOff x="0" y="0"/>
          <a:chExt cx="0" cy="0"/>
        </a:xfrm>
      </p:grpSpPr>
      <p:pic>
        <p:nvPicPr>
          <p:cNvPr descr="AIMCH ppt slides funded by12.jpg" id="39" name="Google Shape;39;p9"/>
          <p:cNvPicPr preferRelativeResize="0"/>
          <p:nvPr/>
        </p:nvPicPr>
        <p:blipFill rotWithShape="1">
          <a:blip r:embed="rId2">
            <a:alphaModFix/>
          </a:blip>
          <a:srcRect b="0" l="0" r="0" t="0"/>
          <a:stretch/>
        </p:blipFill>
        <p:spPr>
          <a:xfrm>
            <a:off x="0" y="0"/>
            <a:ext cx="9136007" cy="5143500"/>
          </a:xfrm>
          <a:prstGeom prst="rect">
            <a:avLst/>
          </a:prstGeom>
          <a:noFill/>
          <a:ln>
            <a:noFill/>
          </a:ln>
        </p:spPr>
      </p:pic>
      <p:sp>
        <p:nvSpPr>
          <p:cNvPr id="40" name="Google Shape;40;p9"/>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41" name="Google Shape;41;p9"/>
          <p:cNvSpPr txBox="1"/>
          <p:nvPr>
            <p:ph type="title"/>
          </p:nvPr>
        </p:nvSpPr>
        <p:spPr>
          <a:xfrm>
            <a:off x="323528" y="1995686"/>
            <a:ext cx="4464496" cy="108012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9" name="Shape 49"/>
        <p:cNvGrpSpPr/>
        <p:nvPr/>
      </p:nvGrpSpPr>
      <p:grpSpPr>
        <a:xfrm>
          <a:off x="0" y="0"/>
          <a:ext cx="0" cy="0"/>
          <a:chOff x="0" y="0"/>
          <a:chExt cx="0" cy="0"/>
        </a:xfrm>
      </p:grpSpPr>
      <p:sp>
        <p:nvSpPr>
          <p:cNvPr id="50" name="Google Shape;50;p1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2400"/>
              <a:buFont typeface="Arial"/>
              <a:buNone/>
              <a:defRPr b="0" i="0" sz="24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1" name="Google Shape;51;p11"/>
          <p:cNvSpPr txBox="1"/>
          <p:nvPr>
            <p:ph idx="1" type="body"/>
          </p:nvPr>
        </p:nvSpPr>
        <p:spPr>
          <a:xfrm>
            <a:off x="745232" y="1203598"/>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theme" Target="../theme/theme1.xml"/><Relationship Id="rId12" Type="http://schemas.openxmlformats.org/officeDocument/2006/relationships/slideLayout" Target="../slideLayouts/slideLayout8.xml"/><Relationship Id="rId1" Type="http://schemas.openxmlformats.org/officeDocument/2006/relationships/image" Target="../media/image16.jpg"/><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slideLayout" Target="../slideLayouts/slideLayout5.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4.png"/><Relationship Id="rId3" Type="http://schemas.openxmlformats.org/officeDocument/2006/relationships/image" Target="../media/image9.jpg"/><Relationship Id="rId4" Type="http://schemas.openxmlformats.org/officeDocument/2006/relationships/image" Target="../media/image16.jpg"/><Relationship Id="rId5" Type="http://schemas.openxmlformats.org/officeDocument/2006/relationships/slideLayout" Target="../slideLayouts/slideLayout9.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offsite ready logo final.jpg" id="10" name="Google Shape;10;p1"/>
          <p:cNvPicPr preferRelativeResize="0"/>
          <p:nvPr/>
        </p:nvPicPr>
        <p:blipFill rotWithShape="1">
          <a:blip r:embed="rId1">
            <a:alphaModFix/>
          </a:blip>
          <a:srcRect b="0" l="0" r="0" t="0"/>
          <a:stretch/>
        </p:blipFill>
        <p:spPr>
          <a:xfrm>
            <a:off x="7668344" y="123478"/>
            <a:ext cx="1368152" cy="1004240"/>
          </a:xfrm>
          <a:prstGeom prst="rect">
            <a:avLst/>
          </a:prstGeom>
          <a:noFill/>
          <a:ln>
            <a:noFill/>
          </a:ln>
        </p:spPr>
      </p:pic>
      <p:sp>
        <p:nvSpPr>
          <p:cNvPr id="11" name="Google Shape;11;p1"/>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GB"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12" name="Google Shape;12;p1"/>
          <p:cNvPicPr preferRelativeResize="0"/>
          <p:nvPr/>
        </p:nvPicPr>
        <p:blipFill rotWithShape="1">
          <a:blip r:embed="rId2">
            <a:alphaModFix/>
          </a:blip>
          <a:srcRect b="0" l="0" r="0" t="0"/>
          <a:stretch/>
        </p:blipFill>
        <p:spPr>
          <a:xfrm flipH="1">
            <a:off x="406550" y="627526"/>
            <a:ext cx="133000" cy="4515975"/>
          </a:xfrm>
          <a:prstGeom prst="rect">
            <a:avLst/>
          </a:prstGeom>
          <a:noFill/>
          <a:ln>
            <a:noFill/>
          </a:ln>
        </p:spPr>
      </p:pic>
      <p:sp>
        <p:nvSpPr>
          <p:cNvPr id="13" name="Google Shape;13;p1"/>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GB"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14" name="Google Shape;14;p1"/>
          <p:cNvPicPr preferRelativeResize="0"/>
          <p:nvPr/>
        </p:nvPicPr>
        <p:blipFill rotWithShape="1">
          <a:blip r:embed="rId3">
            <a:alphaModFix/>
          </a:blip>
          <a:srcRect b="0" l="0" r="0" t="0"/>
          <a:stretch/>
        </p:blipFill>
        <p:spPr>
          <a:xfrm>
            <a:off x="7956376" y="4587974"/>
            <a:ext cx="1008112" cy="387879"/>
          </a:xfrm>
          <a:prstGeom prst="rect">
            <a:avLst/>
          </a:prstGeom>
          <a:noFill/>
          <a:ln>
            <a:noFill/>
          </a:ln>
        </p:spPr>
      </p:pic>
      <p:pic>
        <p:nvPicPr>
          <p:cNvPr id="15" name="Google Shape;15;p1"/>
          <p:cNvPicPr preferRelativeResize="0"/>
          <p:nvPr/>
        </p:nvPicPr>
        <p:blipFill rotWithShape="1">
          <a:blip r:embed="rId4">
            <a:alphaModFix/>
          </a:blip>
          <a:srcRect b="0" l="0" r="0" t="0"/>
          <a:stretch/>
        </p:blipFill>
        <p:spPr>
          <a:xfrm>
            <a:off x="4283968" y="1459176"/>
            <a:ext cx="4032448" cy="36843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 name="Shape 42"/>
        <p:cNvGrpSpPr/>
        <p:nvPr/>
      </p:nvGrpSpPr>
      <p:grpSpPr>
        <a:xfrm>
          <a:off x="0" y="0"/>
          <a:ext cx="0" cy="0"/>
          <a:chOff x="0" y="0"/>
          <a:chExt cx="0" cy="0"/>
        </a:xfrm>
      </p:grpSpPr>
      <p:sp>
        <p:nvSpPr>
          <p:cNvPr id="43" name="Google Shape;43;p10"/>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GB"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44" name="Google Shape;44;p10"/>
          <p:cNvPicPr preferRelativeResize="0"/>
          <p:nvPr/>
        </p:nvPicPr>
        <p:blipFill rotWithShape="1">
          <a:blip r:embed="rId1">
            <a:alphaModFix/>
          </a:blip>
          <a:srcRect b="0" l="0" r="0" t="0"/>
          <a:stretch/>
        </p:blipFill>
        <p:spPr>
          <a:xfrm flipH="1">
            <a:off x="406550" y="627526"/>
            <a:ext cx="133000" cy="4515975"/>
          </a:xfrm>
          <a:prstGeom prst="rect">
            <a:avLst/>
          </a:prstGeom>
          <a:noFill/>
          <a:ln>
            <a:noFill/>
          </a:ln>
        </p:spPr>
      </p:pic>
      <p:sp>
        <p:nvSpPr>
          <p:cNvPr id="45" name="Google Shape;45;p10"/>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GB"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46" name="Google Shape;46;p10"/>
          <p:cNvPicPr preferRelativeResize="0"/>
          <p:nvPr/>
        </p:nvPicPr>
        <p:blipFill rotWithShape="1">
          <a:blip r:embed="rId2">
            <a:alphaModFix/>
          </a:blip>
          <a:srcRect b="0" l="0" r="0" t="0"/>
          <a:stretch/>
        </p:blipFill>
        <p:spPr>
          <a:xfrm>
            <a:off x="7956376" y="4587974"/>
            <a:ext cx="1008112" cy="387879"/>
          </a:xfrm>
          <a:prstGeom prst="rect">
            <a:avLst/>
          </a:prstGeom>
          <a:noFill/>
          <a:ln>
            <a:noFill/>
          </a:ln>
        </p:spPr>
      </p:pic>
      <p:pic>
        <p:nvPicPr>
          <p:cNvPr id="47" name="Google Shape;47;p10"/>
          <p:cNvPicPr preferRelativeResize="0"/>
          <p:nvPr/>
        </p:nvPicPr>
        <p:blipFill rotWithShape="1">
          <a:blip r:embed="rId3">
            <a:alphaModFix amt="63000"/>
          </a:blip>
          <a:srcRect b="0" l="0" r="0" t="0"/>
          <a:stretch/>
        </p:blipFill>
        <p:spPr>
          <a:xfrm>
            <a:off x="3275856" y="1391752"/>
            <a:ext cx="4106244" cy="3751748"/>
          </a:xfrm>
          <a:prstGeom prst="rect">
            <a:avLst/>
          </a:prstGeom>
          <a:noFill/>
          <a:ln>
            <a:noFill/>
          </a:ln>
        </p:spPr>
      </p:pic>
      <p:pic>
        <p:nvPicPr>
          <p:cNvPr descr="offsite ready logo final.jpg" id="48" name="Google Shape;48;p10"/>
          <p:cNvPicPr preferRelativeResize="0"/>
          <p:nvPr/>
        </p:nvPicPr>
        <p:blipFill rotWithShape="1">
          <a:blip r:embed="rId4">
            <a:alphaModFix/>
          </a:blip>
          <a:srcRect b="0" l="0" r="0" t="0"/>
          <a:stretch/>
        </p:blipFill>
        <p:spPr>
          <a:xfrm>
            <a:off x="7668344" y="123478"/>
            <a:ext cx="1368152" cy="10042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2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2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2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hyperlink" Target="https://creativecommons.org/licenses/by-nc-sa/4.0/" TargetMode="Externa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2"/>
          <p:cNvSpPr/>
          <p:nvPr/>
        </p:nvSpPr>
        <p:spPr>
          <a:xfrm>
            <a:off x="276226" y="1970485"/>
            <a:ext cx="9001125" cy="29238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rgbClr val="929B3F"/>
              </a:solidFill>
              <a:latin typeface="Arial"/>
              <a:ea typeface="Arial"/>
              <a:cs typeface="Arial"/>
              <a:sym typeface="Arial"/>
            </a:endParaRPr>
          </a:p>
        </p:txBody>
      </p:sp>
      <p:sp>
        <p:nvSpPr>
          <p:cNvPr id="58" name="Google Shape;58;p12"/>
          <p:cNvSpPr txBox="1"/>
          <p:nvPr>
            <p:ph type="title"/>
          </p:nvPr>
        </p:nvSpPr>
        <p:spPr>
          <a:xfrm>
            <a:off x="71437" y="2693764"/>
            <a:ext cx="9001125" cy="165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GB"/>
              <a:t>3 Estimating / Commercial</a:t>
            </a:r>
            <a:br>
              <a:rPr lang="en-GB"/>
            </a:br>
            <a:r>
              <a:rPr b="0" lang="en-GB" sz="1600"/>
              <a:t>Slides by Dr Mila Duncheva, Carola Calcagno, Dr Julio Bros-Williamson, Dr Jon Stinson, Victor Henquel, Louise Rogers, Alasdair Reid (Edinburgh Napier University), Ann Bentley (Global Board Director, Rider Levett Bucknall), Jamie Hillier (Founding Partner, AKERLOF) and Lindsay Richards (Richards Partnership and Construction Wales Innovation Centre)</a:t>
            </a:r>
            <a:br>
              <a:rPr b="0" lang="en-GB" sz="1800"/>
            </a:br>
            <a:endParaRPr b="0"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ph type="title"/>
          </p:nvPr>
        </p:nvSpPr>
        <p:spPr>
          <a:xfrm>
            <a:off x="734888" y="627534"/>
            <a:ext cx="6810772" cy="11194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3A.6 Create BIM enabled design in conjunction with relevant software packages </a:t>
            </a:r>
            <a:r>
              <a:rPr b="1" lang="en-GB" sz="1600"/>
              <a:t>(senior manager / professional)</a:t>
            </a:r>
            <a:endParaRPr/>
          </a:p>
        </p:txBody>
      </p:sp>
      <p:sp>
        <p:nvSpPr>
          <p:cNvPr id="132" name="Google Shape;132;p21"/>
          <p:cNvSpPr txBox="1"/>
          <p:nvPr>
            <p:ph idx="1" type="body"/>
          </p:nvPr>
        </p:nvSpPr>
        <p:spPr>
          <a:xfrm>
            <a:off x="734888" y="1888273"/>
            <a:ext cx="8132396" cy="282871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GB" sz="1600">
                <a:solidFill>
                  <a:schemeClr val="dk1"/>
                </a:solidFill>
              </a:rPr>
              <a:t>BIM enabled design during the procurement phase enables the user to create bills of quantities and cutting lists. </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BIM-enabled software links the 3D model to the pricing software, ensuring you always have an accurate bill of quantities, thus avoiding any mistake during the costing and procurement stages. </a:t>
            </a:r>
            <a:endParaRPr b="1" sz="16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p:nvPr/>
        </p:nvSpPr>
        <p:spPr>
          <a:xfrm>
            <a:off x="579863" y="205740"/>
            <a:ext cx="7194396" cy="499816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close up of a sign&#10;&#10;Description automatically generated" id="138" name="Google Shape;138;p22"/>
          <p:cNvPicPr preferRelativeResize="0"/>
          <p:nvPr/>
        </p:nvPicPr>
        <p:blipFill rotWithShape="1">
          <a:blip r:embed="rId3">
            <a:alphaModFix/>
          </a:blip>
          <a:srcRect b="0" l="0" r="0" t="0"/>
          <a:stretch/>
        </p:blipFill>
        <p:spPr>
          <a:xfrm>
            <a:off x="579864" y="-44604"/>
            <a:ext cx="7084742" cy="5008873"/>
          </a:xfrm>
          <a:prstGeom prst="rect">
            <a:avLst/>
          </a:prstGeom>
          <a:noFill/>
          <a:ln>
            <a:noFill/>
          </a:ln>
        </p:spPr>
      </p:pic>
      <p:sp>
        <p:nvSpPr>
          <p:cNvPr id="139" name="Google Shape;139;p22"/>
          <p:cNvSpPr/>
          <p:nvPr/>
        </p:nvSpPr>
        <p:spPr>
          <a:xfrm>
            <a:off x="579862" y="4896758"/>
            <a:ext cx="5486400"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Dr Andrew Livingstone, Victor Henquel, Scottish Forestry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3B </a:t>
            </a:r>
            <a:br>
              <a:rPr lang="en-GB"/>
            </a:br>
            <a:r>
              <a:rPr lang="en-GB"/>
              <a:t>Procurement, tendering and contracts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3B.1 Understand contract law </a:t>
            </a:r>
            <a:endParaRPr/>
          </a:p>
        </p:txBody>
      </p:sp>
      <p:sp>
        <p:nvSpPr>
          <p:cNvPr id="151" name="Google Shape;151;p24"/>
          <p:cNvSpPr txBox="1"/>
          <p:nvPr/>
        </p:nvSpPr>
        <p:spPr>
          <a:xfrm>
            <a:off x="734887" y="1055226"/>
            <a:ext cx="7368331"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Procurement approaches, warranty schemes and contractual forms are the key topics to be aware of in offsite construction contract law.</a:t>
            </a:r>
            <a:endParaRPr/>
          </a:p>
        </p:txBody>
      </p:sp>
      <p:sp>
        <p:nvSpPr>
          <p:cNvPr id="152" name="Google Shape;152;p24"/>
          <p:cNvSpPr/>
          <p:nvPr/>
        </p:nvSpPr>
        <p:spPr>
          <a:xfrm>
            <a:off x="4713247" y="1640001"/>
            <a:ext cx="4572000" cy="13234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Warranties can be provided through:</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Local Authority Building Control (LABC) </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BOPAS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NHBC</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Premier Guarantees and others.</a:t>
            </a:r>
            <a:endParaRPr b="0" i="0" sz="1600" u="none" cap="none" strike="noStrike">
              <a:solidFill>
                <a:srgbClr val="000000"/>
              </a:solidFill>
              <a:latin typeface="Arial"/>
              <a:ea typeface="Arial"/>
              <a:cs typeface="Arial"/>
              <a:sym typeface="Arial"/>
            </a:endParaRPr>
          </a:p>
        </p:txBody>
      </p:sp>
      <p:sp>
        <p:nvSpPr>
          <p:cNvPr id="153" name="Google Shape;153;p24"/>
          <p:cNvSpPr txBox="1"/>
          <p:nvPr/>
        </p:nvSpPr>
        <p:spPr>
          <a:xfrm>
            <a:off x="734886" y="1640001"/>
            <a:ext cx="3978361"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There are several contract types, such as: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NEC4</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JCT</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PPC2000</a:t>
            </a:r>
            <a:endParaRPr/>
          </a:p>
        </p:txBody>
      </p:sp>
      <p:sp>
        <p:nvSpPr>
          <p:cNvPr id="154" name="Google Shape;154;p24"/>
          <p:cNvSpPr txBox="1"/>
          <p:nvPr/>
        </p:nvSpPr>
        <p:spPr>
          <a:xfrm>
            <a:off x="734886" y="2884229"/>
            <a:ext cx="7368332" cy="193899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GB" sz="1600" u="none" cap="none" strike="noStrike">
                <a:solidFill>
                  <a:srgbClr val="000000"/>
                </a:solidFill>
                <a:latin typeface="Arial"/>
                <a:ea typeface="Arial"/>
                <a:cs typeface="Arial"/>
                <a:sym typeface="Arial"/>
              </a:rPr>
              <a:t>A 2-stage procurement process is defined by Constructing Excellence as:</a:t>
            </a:r>
            <a:endParaRPr/>
          </a:p>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Stage 1: </a:t>
            </a:r>
            <a:r>
              <a:rPr b="0" i="0" lang="en-GB" sz="1600" u="none" cap="none" strike="noStrike">
                <a:solidFill>
                  <a:srgbClr val="000000"/>
                </a:solidFill>
                <a:latin typeface="Arial"/>
                <a:ea typeface="Arial"/>
                <a:cs typeface="Arial"/>
                <a:sym typeface="Arial"/>
              </a:rPr>
              <a:t>The contractor is engaged to develop and optimise the design in conjunction with the design team, consider construction planning, and conduct procurement activities that lead up to the physical construction of the work</a:t>
            </a:r>
            <a:endParaRPr/>
          </a:p>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Stage 2: </a:t>
            </a:r>
            <a:r>
              <a:rPr b="0" i="0" lang="en-GB" sz="1600" u="none" cap="none" strike="noStrike">
                <a:solidFill>
                  <a:srgbClr val="000000"/>
                </a:solidFill>
                <a:latin typeface="Arial"/>
                <a:ea typeface="Arial"/>
                <a:cs typeface="Arial"/>
                <a:sym typeface="Arial"/>
              </a:rPr>
              <a:t>The contractor is engaged to construct the works (and accept responsibility for the design of the development if using a D&amp;B arrangement). </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Case study – Grange University Hospital</a:t>
            </a:r>
            <a:endParaRPr/>
          </a:p>
        </p:txBody>
      </p:sp>
      <p:sp>
        <p:nvSpPr>
          <p:cNvPr id="161" name="Google Shape;161;p25"/>
          <p:cNvSpPr txBox="1"/>
          <p:nvPr/>
        </p:nvSpPr>
        <p:spPr>
          <a:xfrm>
            <a:off x="617035" y="1222757"/>
            <a:ext cx="3612066" cy="40318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Grange University Hospital is a new facility in Newport, Wales, with 560 beds which will provide specialist and critical care services to 600,000 people in south-east wales across Gwent and South Powys. </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Due to the Covid-19 pandemic the clients needed the hospital up and running sooner than expected. The offsite manufacturer Laing O’Rourke had an established supply chain, which enabled co-ordination and collaboration between the different trades.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pic>
        <p:nvPicPr>
          <p:cNvPr id="162" name="Google Shape;162;p25"/>
          <p:cNvPicPr preferRelativeResize="0"/>
          <p:nvPr/>
        </p:nvPicPr>
        <p:blipFill rotWithShape="1">
          <a:blip r:embed="rId3">
            <a:alphaModFix/>
          </a:blip>
          <a:srcRect b="0" l="0" r="0" t="0"/>
          <a:stretch/>
        </p:blipFill>
        <p:spPr>
          <a:xfrm>
            <a:off x="4572000" y="1450180"/>
            <a:ext cx="4418376" cy="2478881"/>
          </a:xfrm>
          <a:prstGeom prst="rect">
            <a:avLst/>
          </a:prstGeom>
          <a:noFill/>
          <a:ln>
            <a:noFill/>
          </a:ln>
        </p:spPr>
      </p:pic>
      <p:sp>
        <p:nvSpPr>
          <p:cNvPr id="163" name="Google Shape;163;p25"/>
          <p:cNvSpPr/>
          <p:nvPr/>
        </p:nvSpPr>
        <p:spPr>
          <a:xfrm>
            <a:off x="4572000" y="4031627"/>
            <a:ext cx="3285893"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Laing O’Rourke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Case study – Grange University Hospital</a:t>
            </a:r>
            <a:endParaRPr/>
          </a:p>
        </p:txBody>
      </p:sp>
      <p:sp>
        <p:nvSpPr>
          <p:cNvPr id="170" name="Google Shape;170;p26"/>
          <p:cNvSpPr txBox="1"/>
          <p:nvPr/>
        </p:nvSpPr>
        <p:spPr>
          <a:xfrm>
            <a:off x="734888" y="1215613"/>
            <a:ext cx="4494337"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In the end, the shorter construction programme was achieved with:</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70% of the hospital was manufactured offsite</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Handed over with zero defects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Beds released 30% earlier than original programme</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The DfMA approach saved 237,099 working hours in total</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821 precast columns were installed, representing a 85% working hours saving onsite</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1200 precast wall modules were installed, representing a 95% working hours saving onsite</a:t>
            </a:r>
            <a:endParaRPr/>
          </a:p>
        </p:txBody>
      </p:sp>
      <p:pic>
        <p:nvPicPr>
          <p:cNvPr id="171" name="Google Shape;171;p26"/>
          <p:cNvPicPr preferRelativeResize="0"/>
          <p:nvPr/>
        </p:nvPicPr>
        <p:blipFill rotWithShape="1">
          <a:blip r:embed="rId3">
            <a:alphaModFix/>
          </a:blip>
          <a:srcRect b="0" l="16167" r="0" t="0"/>
          <a:stretch/>
        </p:blipFill>
        <p:spPr>
          <a:xfrm>
            <a:off x="5286375" y="1450179"/>
            <a:ext cx="3704002" cy="2478881"/>
          </a:xfrm>
          <a:prstGeom prst="rect">
            <a:avLst/>
          </a:prstGeom>
          <a:noFill/>
          <a:ln>
            <a:noFill/>
          </a:ln>
        </p:spPr>
      </p:pic>
      <p:sp>
        <p:nvSpPr>
          <p:cNvPr id="172" name="Google Shape;172;p26"/>
          <p:cNvSpPr/>
          <p:nvPr/>
        </p:nvSpPr>
        <p:spPr>
          <a:xfrm>
            <a:off x="5286375" y="4031625"/>
            <a:ext cx="3285893"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Laing O’Rourke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3B.2 Understand all stages of procurement</a:t>
            </a:r>
            <a:endParaRPr/>
          </a:p>
        </p:txBody>
      </p:sp>
      <p:sp>
        <p:nvSpPr>
          <p:cNvPr id="179" name="Google Shape;179;p27"/>
          <p:cNvSpPr txBox="1"/>
          <p:nvPr/>
        </p:nvSpPr>
        <p:spPr>
          <a:xfrm>
            <a:off x="617034" y="1222757"/>
            <a:ext cx="4378713" cy="32932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Two key things need to be implemented for efficient procurement of offsite projects: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Performance-based tendering  </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Experienced advisors from the design outset</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Architects and designers typically consider the construction system in the detailed design stage. This is one of the main issues in procurement for offsite construction. This can be solved by thinking about offsite construction from the very beginning.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pic>
        <p:nvPicPr>
          <p:cNvPr descr="A brick building&#10;&#10;Description automatically generated" id="180" name="Google Shape;180;p27"/>
          <p:cNvPicPr preferRelativeResize="0"/>
          <p:nvPr/>
        </p:nvPicPr>
        <p:blipFill rotWithShape="1">
          <a:blip r:embed="rId3">
            <a:alphaModFix/>
          </a:blip>
          <a:srcRect b="0" l="0" r="0" t="0"/>
          <a:stretch/>
        </p:blipFill>
        <p:spPr>
          <a:xfrm>
            <a:off x="4995747" y="1107687"/>
            <a:ext cx="3668850" cy="2951357"/>
          </a:xfrm>
          <a:prstGeom prst="rect">
            <a:avLst/>
          </a:prstGeom>
          <a:noFill/>
          <a:ln>
            <a:noFill/>
          </a:ln>
        </p:spPr>
      </p:pic>
      <p:sp>
        <p:nvSpPr>
          <p:cNvPr id="181" name="Google Shape;181;p27"/>
          <p:cNvSpPr/>
          <p:nvPr/>
        </p:nvSpPr>
        <p:spPr>
          <a:xfrm>
            <a:off x="4917277" y="4059044"/>
            <a:ext cx="3285893"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Offsite Awards - Swan Housing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Sustainability</a:t>
            </a:r>
            <a:endParaRPr/>
          </a:p>
        </p:txBody>
      </p:sp>
      <p:sp>
        <p:nvSpPr>
          <p:cNvPr id="188" name="Google Shape;188;p28"/>
          <p:cNvSpPr txBox="1"/>
          <p:nvPr/>
        </p:nvSpPr>
        <p:spPr>
          <a:xfrm>
            <a:off x="734888" y="1347614"/>
            <a:ext cx="4378713" cy="35702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Key performance indicators for </a:t>
            </a:r>
            <a:r>
              <a:rPr b="1" i="0" lang="en-GB" sz="1800" u="none" cap="none" strike="noStrike">
                <a:solidFill>
                  <a:srgbClr val="000000"/>
                </a:solidFill>
                <a:latin typeface="Arial"/>
                <a:ea typeface="Arial"/>
                <a:cs typeface="Arial"/>
                <a:sym typeface="Arial"/>
              </a:rPr>
              <a:t>post occupancy evaluation contracts </a:t>
            </a:r>
            <a:r>
              <a:rPr b="0" i="0" lang="en-GB" sz="1800" u="none" cap="none" strike="noStrike">
                <a:solidFill>
                  <a:srgbClr val="000000"/>
                </a:solidFill>
                <a:latin typeface="Arial"/>
                <a:ea typeface="Arial"/>
                <a:cs typeface="Arial"/>
                <a:sym typeface="Arial"/>
              </a:rPr>
              <a:t>could relate to quantifiable variables as years energy consumption, internal thermal comfort, continuity of the hygrothermal envelope.</a:t>
            </a:r>
            <a:endParaRPr/>
          </a:p>
          <a:p>
            <a:pPr indent="0" lvl="0" marL="0" marR="0" rtl="0" algn="just">
              <a:lnSpc>
                <a:spcPct val="100000"/>
              </a:lnSpc>
              <a:spcBef>
                <a:spcPts val="2400"/>
              </a:spcBef>
              <a:spcAft>
                <a:spcPts val="0"/>
              </a:spcAft>
              <a:buNone/>
            </a:pPr>
            <a:r>
              <a:rPr b="0" i="0" lang="en-GB" sz="1800" u="none" cap="none" strike="noStrike">
                <a:solidFill>
                  <a:srgbClr val="000000"/>
                </a:solidFill>
                <a:latin typeface="Arial"/>
                <a:ea typeface="Arial"/>
                <a:cs typeface="Arial"/>
                <a:sym typeface="Arial"/>
              </a:rPr>
              <a:t>BSRIA </a:t>
            </a:r>
            <a:r>
              <a:rPr b="1" i="0" lang="en-GB" sz="1800" u="none" cap="none" strike="noStrike">
                <a:solidFill>
                  <a:srgbClr val="000000"/>
                </a:solidFill>
                <a:latin typeface="Arial"/>
                <a:ea typeface="Arial"/>
                <a:cs typeface="Arial"/>
                <a:sym typeface="Arial"/>
              </a:rPr>
              <a:t>soft landings </a:t>
            </a:r>
            <a:r>
              <a:rPr b="0" i="0" lang="en-GB" sz="1800" u="none" cap="none" strike="noStrike">
                <a:solidFill>
                  <a:srgbClr val="000000"/>
                </a:solidFill>
                <a:latin typeface="Arial"/>
                <a:ea typeface="Arial"/>
                <a:cs typeface="Arial"/>
                <a:sym typeface="Arial"/>
              </a:rPr>
              <a:t>documentation is a methodology to provide government approved guidance through the specifics of such contracts.</a:t>
            </a:r>
            <a:r>
              <a:rPr b="0" i="0" lang="en-GB" sz="1600" u="none" cap="none" strike="noStrike">
                <a:solidFill>
                  <a:srgbClr val="000000"/>
                </a:solidFill>
                <a:latin typeface="Arial"/>
                <a:ea typeface="Arial"/>
                <a:cs typeface="Arial"/>
                <a:sym typeface="Arial"/>
              </a:rPr>
              <a:t>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1200"/>
              </a:spcBef>
              <a:spcAft>
                <a:spcPts val="0"/>
              </a:spcAft>
              <a:buNone/>
            </a:pPr>
            <a:r>
              <a:t/>
            </a:r>
            <a:endParaRPr b="0" i="0" sz="1600" u="none" cap="none" strike="noStrike">
              <a:solidFill>
                <a:srgbClr val="000000"/>
              </a:solidFill>
              <a:latin typeface="Arial"/>
              <a:ea typeface="Arial"/>
              <a:cs typeface="Arial"/>
              <a:sym typeface="Arial"/>
            </a:endParaRPr>
          </a:p>
        </p:txBody>
      </p:sp>
      <p:sp>
        <p:nvSpPr>
          <p:cNvPr id="189" name="Google Shape;189;p28"/>
          <p:cNvSpPr txBox="1"/>
          <p:nvPr/>
        </p:nvSpPr>
        <p:spPr>
          <a:xfrm>
            <a:off x="5471707" y="1347614"/>
            <a:ext cx="2937405" cy="31393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The key elements of these contracts means ensuring that, before any value engineering is approved </a:t>
            </a:r>
            <a:r>
              <a:rPr b="1" i="0" lang="en-GB" sz="1800" u="none" cap="none" strike="noStrike">
                <a:solidFill>
                  <a:srgbClr val="000000"/>
                </a:solidFill>
                <a:latin typeface="Arial"/>
                <a:ea typeface="Arial"/>
                <a:cs typeface="Arial"/>
                <a:sym typeface="Arial"/>
              </a:rPr>
              <a:t>the BIM is updated with appropriate use of building performance modelling </a:t>
            </a:r>
            <a:r>
              <a:rPr b="0" i="0" lang="en-GB" sz="1800" u="none" cap="none" strike="noStrike">
                <a:solidFill>
                  <a:srgbClr val="000000"/>
                </a:solidFill>
                <a:latin typeface="Arial"/>
                <a:ea typeface="Arial"/>
                <a:cs typeface="Arial"/>
                <a:sym typeface="Arial"/>
              </a:rPr>
              <a:t>and simulation software to truly measure the longitudinal effects of the changes.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3B.3 Understand the importance of supply chain engagement</a:t>
            </a:r>
            <a:endParaRPr/>
          </a:p>
        </p:txBody>
      </p:sp>
      <p:sp>
        <p:nvSpPr>
          <p:cNvPr id="196" name="Google Shape;196;p29"/>
          <p:cNvSpPr/>
          <p:nvPr/>
        </p:nvSpPr>
        <p:spPr>
          <a:xfrm>
            <a:off x="734888" y="1459004"/>
            <a:ext cx="7093268"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Early supply chain engagement is critical to ensuring the buildability of projects within the needed functionality, cost and time.</a:t>
            </a:r>
            <a:endParaRPr b="1" i="0" sz="1400" u="none" cap="none" strike="noStrike">
              <a:solidFill>
                <a:srgbClr val="000000"/>
              </a:solidFill>
              <a:latin typeface="Arial"/>
              <a:ea typeface="Arial"/>
              <a:cs typeface="Arial"/>
              <a:sym typeface="Arial"/>
            </a:endParaRPr>
          </a:p>
        </p:txBody>
      </p:sp>
      <p:sp>
        <p:nvSpPr>
          <p:cNvPr id="197" name="Google Shape;197;p29"/>
          <p:cNvSpPr/>
          <p:nvPr/>
        </p:nvSpPr>
        <p:spPr>
          <a:xfrm>
            <a:off x="734888" y="2094696"/>
            <a:ext cx="4572000" cy="20313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During the construction stage, disputes and differences can be resolved more easily when the supply chain has been engaged early, and it can also help to mitigate risks in the case of an insolvency.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An in-depth understanding of the supply chain also brings benefits to the client. For example, clients who opt to engage directly with the supply chain have the advantage of being able to negotiate directly. </a:t>
            </a:r>
            <a:endParaRPr/>
          </a:p>
        </p:txBody>
      </p:sp>
      <p:pic>
        <p:nvPicPr>
          <p:cNvPr descr="A picture containing building&#10;&#10;Description automatically generated" id="198" name="Google Shape;198;p29"/>
          <p:cNvPicPr preferRelativeResize="0"/>
          <p:nvPr/>
        </p:nvPicPr>
        <p:blipFill rotWithShape="1">
          <a:blip r:embed="rId3">
            <a:alphaModFix/>
          </a:blip>
          <a:srcRect b="0" l="0" r="0" t="0"/>
          <a:stretch/>
        </p:blipFill>
        <p:spPr>
          <a:xfrm>
            <a:off x="5306888" y="1982224"/>
            <a:ext cx="3628682" cy="1850251"/>
          </a:xfrm>
          <a:prstGeom prst="rect">
            <a:avLst/>
          </a:prstGeom>
          <a:noFill/>
          <a:ln>
            <a:noFill/>
          </a:ln>
        </p:spPr>
      </p:pic>
      <p:sp>
        <p:nvSpPr>
          <p:cNvPr id="199" name="Google Shape;199;p29"/>
          <p:cNvSpPr/>
          <p:nvPr/>
        </p:nvSpPr>
        <p:spPr>
          <a:xfrm>
            <a:off x="5207209" y="3832475"/>
            <a:ext cx="3285893"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Offsite Awards - ilke Homes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3B.4 Understand payment schedules and ownership </a:t>
            </a:r>
            <a:endParaRPr/>
          </a:p>
        </p:txBody>
      </p:sp>
      <p:sp>
        <p:nvSpPr>
          <p:cNvPr id="206" name="Google Shape;206;p30"/>
          <p:cNvSpPr/>
          <p:nvPr/>
        </p:nvSpPr>
        <p:spPr>
          <a:xfrm>
            <a:off x="734888" y="1369916"/>
            <a:ext cx="7896156"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With offsite manufacturing, the more work completed offsite, the more difficult it is to put the payment mechanism in place. </a:t>
            </a:r>
            <a:endParaRPr b="1" i="0" sz="1600" u="none" cap="none" strike="noStrike">
              <a:solidFill>
                <a:srgbClr val="000000"/>
              </a:solidFill>
              <a:latin typeface="Arial"/>
              <a:ea typeface="Arial"/>
              <a:cs typeface="Arial"/>
              <a:sym typeface="Arial"/>
            </a:endParaRPr>
          </a:p>
        </p:txBody>
      </p:sp>
      <p:sp>
        <p:nvSpPr>
          <p:cNvPr id="207" name="Google Shape;207;p30"/>
          <p:cNvSpPr/>
          <p:nvPr/>
        </p:nvSpPr>
        <p:spPr>
          <a:xfrm>
            <a:off x="777077" y="2108580"/>
            <a:ext cx="4158104" cy="23083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arrangement for payment schedules and ownership in contracts is connected to risk aversion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In some payment schedules, the manufacturer is paid when the work is completed in the factory, and in other cases the manufacturer is paid after the offsite components have been delivered onsite. </a:t>
            </a:r>
            <a:endParaRPr b="0" i="0" sz="1600" u="none" cap="none" strike="noStrike">
              <a:solidFill>
                <a:srgbClr val="000000"/>
              </a:solidFill>
              <a:latin typeface="Arial"/>
              <a:ea typeface="Arial"/>
              <a:cs typeface="Arial"/>
              <a:sym typeface="Arial"/>
            </a:endParaRPr>
          </a:p>
        </p:txBody>
      </p:sp>
      <p:pic>
        <p:nvPicPr>
          <p:cNvPr descr="The inside of a building&#10;&#10;Description automatically generated" id="208" name="Google Shape;208;p30"/>
          <p:cNvPicPr preferRelativeResize="0"/>
          <p:nvPr/>
        </p:nvPicPr>
        <p:blipFill rotWithShape="1">
          <a:blip r:embed="rId3">
            <a:alphaModFix/>
          </a:blip>
          <a:srcRect b="0" l="0" r="0" t="0"/>
          <a:stretch/>
        </p:blipFill>
        <p:spPr>
          <a:xfrm>
            <a:off x="5161576" y="1876071"/>
            <a:ext cx="3550013" cy="2357844"/>
          </a:xfrm>
          <a:prstGeom prst="rect">
            <a:avLst/>
          </a:prstGeom>
          <a:noFill/>
          <a:ln>
            <a:noFill/>
          </a:ln>
        </p:spPr>
      </p:pic>
      <p:sp>
        <p:nvSpPr>
          <p:cNvPr id="209" name="Google Shape;209;p30"/>
          <p:cNvSpPr/>
          <p:nvPr/>
        </p:nvSpPr>
        <p:spPr>
          <a:xfrm>
            <a:off x="5103891" y="4254356"/>
            <a:ext cx="2843770"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CCG OSM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nvSpPr>
        <p:spPr>
          <a:xfrm>
            <a:off x="475928" y="1572022"/>
            <a:ext cx="4464496" cy="21602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400"/>
              <a:buFont typeface="Arial"/>
              <a:buNone/>
            </a:pPr>
            <a:r>
              <a:rPr b="1" i="0" lang="en-GB" sz="4400" u="none" cap="none" strike="noStrike">
                <a:solidFill>
                  <a:schemeClr val="lt1"/>
                </a:solidFill>
                <a:latin typeface="Arial"/>
                <a:ea typeface="Arial"/>
                <a:cs typeface="Arial"/>
                <a:sym typeface="Arial"/>
              </a:rPr>
              <a:t>3A </a:t>
            </a:r>
            <a:br>
              <a:rPr b="1" i="0" lang="en-GB" sz="4400" u="none" cap="none" strike="noStrike">
                <a:solidFill>
                  <a:schemeClr val="lt1"/>
                </a:solidFill>
                <a:latin typeface="Arial"/>
                <a:ea typeface="Arial"/>
                <a:cs typeface="Arial"/>
                <a:sym typeface="Arial"/>
              </a:rPr>
            </a:br>
            <a:r>
              <a:rPr b="1" i="0" lang="en-GB" sz="4400" u="none" cap="none" strike="noStrike">
                <a:solidFill>
                  <a:schemeClr val="lt1"/>
                </a:solidFill>
                <a:latin typeface="Arial"/>
                <a:ea typeface="Arial"/>
                <a:cs typeface="Arial"/>
                <a:sym typeface="Arial"/>
              </a:rPr>
              <a:t>Digital skills, information management and communication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3B.5 Develop sub-contract Ts &amp; Cs </a:t>
            </a:r>
            <a:r>
              <a:rPr b="1" lang="en-GB" sz="1600"/>
              <a:t>(manager)</a:t>
            </a:r>
            <a:endParaRPr/>
          </a:p>
        </p:txBody>
      </p:sp>
      <p:sp>
        <p:nvSpPr>
          <p:cNvPr id="216" name="Google Shape;216;p31"/>
          <p:cNvSpPr/>
          <p:nvPr/>
        </p:nvSpPr>
        <p:spPr>
          <a:xfrm>
            <a:off x="734888" y="1193725"/>
            <a:ext cx="6316980"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You should be aware of in sub-contract Ts and Cs for offsite construction</a:t>
            </a:r>
            <a:endParaRPr b="1" i="0" sz="1600" u="none" cap="none" strike="noStrike">
              <a:solidFill>
                <a:srgbClr val="000000"/>
              </a:solidFill>
              <a:latin typeface="Arial"/>
              <a:ea typeface="Arial"/>
              <a:cs typeface="Arial"/>
              <a:sym typeface="Arial"/>
            </a:endParaRPr>
          </a:p>
        </p:txBody>
      </p:sp>
      <p:sp>
        <p:nvSpPr>
          <p:cNvPr id="217" name="Google Shape;217;p31"/>
          <p:cNvSpPr/>
          <p:nvPr/>
        </p:nvSpPr>
        <p:spPr>
          <a:xfrm>
            <a:off x="734888" y="1913805"/>
            <a:ext cx="4572000" cy="1659813"/>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GB" sz="1600" u="none" cap="none" strike="noStrike">
                <a:solidFill>
                  <a:srgbClr val="000000"/>
                </a:solidFill>
                <a:latin typeface="Arial"/>
                <a:ea typeface="Arial"/>
                <a:cs typeface="Arial"/>
                <a:sym typeface="Arial"/>
              </a:rPr>
              <a:t>In offsite construction there are two additional knowledge prerequisites – the offsite manufacturing and installation processes. This will help you ensure that the factory and site teams comply with commercial policies and procedures.</a:t>
            </a:r>
            <a:endParaRPr b="0" i="0" sz="1600" u="none" cap="none" strike="noStrike">
              <a:solidFill>
                <a:srgbClr val="000000"/>
              </a:solidFill>
              <a:latin typeface="Calibri"/>
              <a:ea typeface="Calibri"/>
              <a:cs typeface="Calibri"/>
              <a:sym typeface="Calibri"/>
            </a:endParaRPr>
          </a:p>
        </p:txBody>
      </p:sp>
      <p:pic>
        <p:nvPicPr>
          <p:cNvPr descr="A metal fence&#10;&#10;Description automatically generated" id="218" name="Google Shape;218;p31"/>
          <p:cNvPicPr preferRelativeResize="0"/>
          <p:nvPr/>
        </p:nvPicPr>
        <p:blipFill rotWithShape="1">
          <a:blip r:embed="rId3">
            <a:alphaModFix/>
          </a:blip>
          <a:srcRect b="0" l="0" r="0" t="0"/>
          <a:stretch/>
        </p:blipFill>
        <p:spPr>
          <a:xfrm>
            <a:off x="5073225" y="1592970"/>
            <a:ext cx="3957285" cy="26361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3B.6 Develop a value proposition </a:t>
            </a:r>
            <a:br>
              <a:rPr b="1" lang="en-GB"/>
            </a:br>
            <a:r>
              <a:rPr b="1" lang="en-GB" sz="1600"/>
              <a:t>(senior manager / professional)</a:t>
            </a:r>
            <a:endParaRPr/>
          </a:p>
        </p:txBody>
      </p:sp>
      <p:sp>
        <p:nvSpPr>
          <p:cNvPr id="225" name="Google Shape;225;p32"/>
          <p:cNvSpPr/>
          <p:nvPr/>
        </p:nvSpPr>
        <p:spPr>
          <a:xfrm>
            <a:off x="734888" y="1347614"/>
            <a:ext cx="753281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Two typical issues in communicating offsite construction value to clients are accurate estimations for offsite works and higher up-front costs. </a:t>
            </a:r>
            <a:endParaRPr b="1" i="0" sz="1600" u="none" cap="none" strike="noStrike">
              <a:solidFill>
                <a:srgbClr val="000000"/>
              </a:solidFill>
              <a:latin typeface="Arial"/>
              <a:ea typeface="Arial"/>
              <a:cs typeface="Arial"/>
              <a:sym typeface="Arial"/>
            </a:endParaRPr>
          </a:p>
        </p:txBody>
      </p:sp>
      <p:sp>
        <p:nvSpPr>
          <p:cNvPr id="226" name="Google Shape;226;p32"/>
          <p:cNvSpPr/>
          <p:nvPr/>
        </p:nvSpPr>
        <p:spPr>
          <a:xfrm>
            <a:off x="734888" y="1959971"/>
            <a:ext cx="4572000" cy="13849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For projects with less work completed in the factory, typically historical cost information will be used for cost estimation. For projects with more work completed in the factory, manufacturers tend to use in-house costing information for their systems, generated using digital components. </a:t>
            </a:r>
            <a:endParaRPr b="0" i="0" sz="1400" u="none" cap="none" strike="noStrike">
              <a:solidFill>
                <a:srgbClr val="000000"/>
              </a:solidFill>
              <a:latin typeface="Arial"/>
              <a:ea typeface="Arial"/>
              <a:cs typeface="Arial"/>
              <a:sym typeface="Arial"/>
            </a:endParaRPr>
          </a:p>
        </p:txBody>
      </p:sp>
      <p:sp>
        <p:nvSpPr>
          <p:cNvPr id="227" name="Google Shape;227;p32"/>
          <p:cNvSpPr/>
          <p:nvPr/>
        </p:nvSpPr>
        <p:spPr>
          <a:xfrm>
            <a:off x="734888" y="3438942"/>
            <a:ext cx="4203146" cy="16004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5 stages should be considered in the development of a value proposition at the procurement stage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Financial </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Human </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Manufactured </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Natural</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Social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ph type="title"/>
          </p:nvPr>
        </p:nvSpPr>
        <p:spPr>
          <a:xfrm>
            <a:off x="734888" y="400111"/>
            <a:ext cx="6801768"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Case study – Andover North Site Redevelopment (Rider Levett Bucknall)</a:t>
            </a:r>
            <a:endParaRPr/>
          </a:p>
        </p:txBody>
      </p:sp>
      <p:sp>
        <p:nvSpPr>
          <p:cNvPr id="234" name="Google Shape;234;p33"/>
          <p:cNvSpPr txBox="1"/>
          <p:nvPr/>
        </p:nvSpPr>
        <p:spPr>
          <a:xfrm>
            <a:off x="617035" y="1222757"/>
            <a:ext cx="3612066" cy="41242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An excellent example of whole life cycle value procurement was the Andover North Site Redevelopment project constructed in the ‘00s for the Ministry of Defence. The tender included not only construction costs, but also maintenance for six years of operation.</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contract included an agreement that any savings from the maintenance costs compared to the bid would be split 50/50 between the contractor and the owner. </a:t>
            </a:r>
            <a:r>
              <a:rPr b="0" i="0" lang="en-GB" sz="18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GB" sz="2000" u="none" cap="none" strike="noStrike">
                <a:solidFill>
                  <a:srgbClr val="000000"/>
                </a:solidFill>
                <a:latin typeface="Arial"/>
                <a:ea typeface="Arial"/>
                <a:cs typeface="Arial"/>
                <a:sym typeface="Arial"/>
              </a:rPr>
            </a:br>
            <a:endParaRPr b="0" i="0" sz="1600" u="none" cap="none" strike="noStrike">
              <a:solidFill>
                <a:srgbClr val="000000"/>
              </a:solidFill>
              <a:latin typeface="Arial"/>
              <a:ea typeface="Arial"/>
              <a:cs typeface="Arial"/>
              <a:sym typeface="Arial"/>
            </a:endParaRPr>
          </a:p>
        </p:txBody>
      </p:sp>
      <p:sp>
        <p:nvSpPr>
          <p:cNvPr id="235" name="Google Shape;235;p33"/>
          <p:cNvSpPr/>
          <p:nvPr/>
        </p:nvSpPr>
        <p:spPr>
          <a:xfrm>
            <a:off x="4250763" y="4874053"/>
            <a:ext cx="3285893"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Rider Levett Bucknall</a:t>
            </a:r>
            <a:endParaRPr/>
          </a:p>
        </p:txBody>
      </p:sp>
      <p:pic>
        <p:nvPicPr>
          <p:cNvPr id="236" name="Google Shape;236;p33"/>
          <p:cNvPicPr preferRelativeResize="0"/>
          <p:nvPr/>
        </p:nvPicPr>
        <p:blipFill rotWithShape="1">
          <a:blip r:embed="rId3">
            <a:alphaModFix/>
          </a:blip>
          <a:srcRect b="0" l="0" r="0" t="0"/>
          <a:stretch/>
        </p:blipFill>
        <p:spPr>
          <a:xfrm>
            <a:off x="4229101" y="1277782"/>
            <a:ext cx="3600450" cy="3552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3C </a:t>
            </a:r>
            <a:br>
              <a:rPr lang="en-GB"/>
            </a:br>
            <a:r>
              <a:rPr lang="en-GB"/>
              <a:t>Health and safety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3C.1 Understand health &amp; safety benefits of offsite</a:t>
            </a:r>
            <a:endParaRPr/>
          </a:p>
        </p:txBody>
      </p:sp>
      <p:sp>
        <p:nvSpPr>
          <p:cNvPr id="248" name="Google Shape;248;p35"/>
          <p:cNvSpPr txBox="1"/>
          <p:nvPr>
            <p:ph idx="1" type="body"/>
          </p:nvPr>
        </p:nvSpPr>
        <p:spPr>
          <a:xfrm>
            <a:off x="734888" y="1486376"/>
            <a:ext cx="7014652"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600">
                <a:solidFill>
                  <a:schemeClr val="dk1"/>
                </a:solidFill>
              </a:rPr>
              <a:t>The construction sector is responsible for one-third of all work related fatalities in the UK.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Offsite processes can mitigate or eliminate some of the inherent risks of construction, including:</a:t>
            </a:r>
            <a:endParaRPr/>
          </a:p>
          <a:p>
            <a:pPr indent="0" lvl="0" marL="0" rtl="0" algn="l">
              <a:lnSpc>
                <a:spcPct val="100000"/>
              </a:lnSpc>
              <a:spcBef>
                <a:spcPts val="0"/>
              </a:spcBef>
              <a:spcAft>
                <a:spcPts val="0"/>
              </a:spcAft>
              <a:buSzPts val="2000"/>
              <a:buNone/>
            </a:pPr>
            <a:r>
              <a:t/>
            </a:r>
            <a:endParaRPr sz="1600">
              <a:solidFill>
                <a:schemeClr val="dk1"/>
              </a:solidFill>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reduced work at height</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reduced noise </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less congestion of operatives</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elimination of weather-related factors</a:t>
            </a:r>
            <a:endParaRPr/>
          </a:p>
          <a:p>
            <a:pPr indent="0" lvl="0" marL="0" rtl="0" algn="l">
              <a:lnSpc>
                <a:spcPct val="100000"/>
              </a:lnSpc>
              <a:spcBef>
                <a:spcPts val="0"/>
              </a:spcBef>
              <a:spcAft>
                <a:spcPts val="0"/>
              </a:spcAft>
              <a:buSzPts val="2000"/>
              <a:buNone/>
            </a:pPr>
            <a:r>
              <a:t/>
            </a:r>
            <a:endParaRPr sz="900">
              <a:solidFill>
                <a:schemeClr val="dk1"/>
              </a:solidFill>
            </a:endParaRPr>
          </a:p>
          <a:p>
            <a:pPr indent="0" lvl="0" marL="0" rtl="0" algn="l">
              <a:lnSpc>
                <a:spcPct val="100000"/>
              </a:lnSpc>
              <a:spcBef>
                <a:spcPts val="0"/>
              </a:spcBef>
              <a:spcAft>
                <a:spcPts val="0"/>
              </a:spcAft>
              <a:buSzPts val="2000"/>
              <a:buNone/>
            </a:pPr>
            <a:r>
              <a:t/>
            </a:r>
            <a:endParaRPr sz="9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3C.2 Apply health &amp; safety legislation and building regulations</a:t>
            </a:r>
            <a:endParaRPr/>
          </a:p>
        </p:txBody>
      </p:sp>
      <p:sp>
        <p:nvSpPr>
          <p:cNvPr id="255" name="Google Shape;255;p36"/>
          <p:cNvSpPr txBox="1"/>
          <p:nvPr>
            <p:ph idx="1" type="body"/>
          </p:nvPr>
        </p:nvSpPr>
        <p:spPr>
          <a:xfrm>
            <a:off x="788228" y="2301716"/>
            <a:ext cx="8043352" cy="21559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lang="en-GB" sz="1600">
                <a:solidFill>
                  <a:schemeClr val="dk1"/>
                </a:solidFill>
              </a:rPr>
              <a:t>Key legislation in the UK is the ‘Health and Safety at Work etc Act 1974’.</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It is important that everyone involved understands their own individual responsibilities and duties.</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The primary legislation for occupational health, safety and welfare in the UK is the Health and Safety at Work etc Act 1974, while the Construction (Design and Management) Regulations 2015 is specific for the construction industry. </a:t>
            </a:r>
            <a:endParaRPr/>
          </a:p>
          <a:p>
            <a:pPr indent="0" lvl="0" marL="0" rtl="0" algn="l">
              <a:lnSpc>
                <a:spcPct val="100000"/>
              </a:lnSpc>
              <a:spcBef>
                <a:spcPts val="0"/>
              </a:spcBef>
              <a:spcAft>
                <a:spcPts val="0"/>
              </a:spcAft>
              <a:buSzPts val="2000"/>
              <a:buNone/>
            </a:pPr>
            <a:r>
              <a:t/>
            </a:r>
            <a:endParaRPr sz="900">
              <a:solidFill>
                <a:schemeClr val="dk1"/>
              </a:solidFill>
            </a:endParaRPr>
          </a:p>
          <a:p>
            <a:pPr indent="0" lvl="0" marL="0" rtl="0" algn="l">
              <a:lnSpc>
                <a:spcPct val="100000"/>
              </a:lnSpc>
              <a:spcBef>
                <a:spcPts val="0"/>
              </a:spcBef>
              <a:spcAft>
                <a:spcPts val="0"/>
              </a:spcAft>
              <a:buSzPts val="2000"/>
              <a:buNone/>
            </a:pPr>
            <a:r>
              <a:t/>
            </a:r>
            <a:endParaRPr sz="900">
              <a:solidFill>
                <a:schemeClr val="dk1"/>
              </a:solidFill>
            </a:endParaRPr>
          </a:p>
        </p:txBody>
      </p:sp>
      <p:sp>
        <p:nvSpPr>
          <p:cNvPr id="256" name="Google Shape;256;p36"/>
          <p:cNvSpPr/>
          <p:nvPr/>
        </p:nvSpPr>
        <p:spPr>
          <a:xfrm>
            <a:off x="788228" y="1593860"/>
            <a:ext cx="701465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chemeClr val="dk1"/>
                </a:solidFill>
                <a:latin typeface="Arial"/>
                <a:ea typeface="Arial"/>
                <a:cs typeface="Arial"/>
                <a:sym typeface="Arial"/>
              </a:rPr>
              <a:t>Legislation protects the health and safety of personnel involved in offsite operations.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3C.3 Consider risk and liability</a:t>
            </a:r>
            <a:endParaRPr/>
          </a:p>
        </p:txBody>
      </p:sp>
      <p:sp>
        <p:nvSpPr>
          <p:cNvPr id="263" name="Google Shape;263;p37"/>
          <p:cNvSpPr txBox="1"/>
          <p:nvPr>
            <p:ph idx="1" type="body"/>
          </p:nvPr>
        </p:nvSpPr>
        <p:spPr>
          <a:xfrm>
            <a:off x="734888" y="1759074"/>
            <a:ext cx="7121332" cy="17689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lang="en-GB" sz="1600">
                <a:solidFill>
                  <a:schemeClr val="dk1"/>
                </a:solidFill>
              </a:rPr>
              <a:t>Strategic risk management and planning can be used to reduce risk and liabilities relating to health and safety. </a:t>
            </a:r>
            <a:r>
              <a:rPr lang="en-GB" sz="1600"/>
              <a:t>To limit liability, the responsible parties for each aspect need to be clearly and accurately identified. </a:t>
            </a:r>
            <a:endParaRPr/>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rPr lang="en-GB" sz="1600">
                <a:solidFill>
                  <a:schemeClr val="dk1"/>
                </a:solidFill>
              </a:rPr>
              <a:t>Drawing up the list of hazards with employees can help identify the less evident source of risk and promotes the awareness of the workers. </a:t>
            </a:r>
            <a:endParaRPr/>
          </a:p>
          <a:p>
            <a:pPr indent="0" lvl="0" marL="0" rtl="0" algn="l">
              <a:lnSpc>
                <a:spcPct val="100000"/>
              </a:lnSpc>
              <a:spcBef>
                <a:spcPts val="0"/>
              </a:spcBef>
              <a:spcAft>
                <a:spcPts val="0"/>
              </a:spcAft>
              <a:buSzPts val="2000"/>
              <a:buNone/>
            </a:pPr>
            <a:r>
              <a:t/>
            </a:r>
            <a:endParaRPr sz="900">
              <a:solidFill>
                <a:schemeClr val="dk1"/>
              </a:solidFill>
            </a:endParaRPr>
          </a:p>
        </p:txBody>
      </p:sp>
      <p:sp>
        <p:nvSpPr>
          <p:cNvPr id="264" name="Google Shape;264;p37"/>
          <p:cNvSpPr/>
          <p:nvPr/>
        </p:nvSpPr>
        <p:spPr>
          <a:xfrm>
            <a:off x="734888" y="1140294"/>
            <a:ext cx="706037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chemeClr val="dk1"/>
                </a:solidFill>
                <a:latin typeface="Arial"/>
                <a:ea typeface="Arial"/>
                <a:cs typeface="Arial"/>
                <a:sym typeface="Arial"/>
              </a:rPr>
              <a:t>Personal injury as well as health and safety failures can cause significant delays and additional costs on construction projects.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3C.4 Monitor health and safety </a:t>
            </a:r>
            <a:r>
              <a:rPr b="1" lang="en-GB" sz="1600"/>
              <a:t>(manager)</a:t>
            </a:r>
            <a:endParaRPr/>
          </a:p>
        </p:txBody>
      </p:sp>
      <p:sp>
        <p:nvSpPr>
          <p:cNvPr id="271" name="Google Shape;271;p38"/>
          <p:cNvSpPr txBox="1"/>
          <p:nvPr>
            <p:ph idx="1" type="body"/>
          </p:nvPr>
        </p:nvSpPr>
        <p:spPr>
          <a:xfrm>
            <a:off x="734888" y="1257299"/>
            <a:ext cx="6069324"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lang="en-GB" sz="1600">
                <a:solidFill>
                  <a:schemeClr val="dk1"/>
                </a:solidFill>
              </a:rPr>
              <a:t>The Construction (Design and Management) Regulations 2015 outline the health and safety responsibilities for specific participants in the construction process, including:</a:t>
            </a:r>
            <a:endParaRPr/>
          </a:p>
          <a:p>
            <a:pPr indent="0" lvl="0" marL="0" rtl="0" algn="l">
              <a:lnSpc>
                <a:spcPct val="100000"/>
              </a:lnSpc>
              <a:spcBef>
                <a:spcPts val="0"/>
              </a:spcBef>
              <a:spcAft>
                <a:spcPts val="0"/>
              </a:spcAft>
              <a:buSzPts val="2000"/>
              <a:buNone/>
            </a:pPr>
            <a:r>
              <a:t/>
            </a:r>
            <a:endParaRPr sz="1600">
              <a:solidFill>
                <a:schemeClr val="dk1"/>
              </a:solidFill>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small builders</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domestic clients</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principal designers</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workers</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When developing an offsite project, early engagement will allow the coordination and timeous planning of health and safety measures. </a:t>
            </a:r>
            <a:endParaRPr sz="9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3C.5 Understand the health and safety implications of cost management and that health and safety takes precedence over cost </a:t>
            </a:r>
            <a:r>
              <a:rPr b="1" lang="en-GB" sz="1600"/>
              <a:t>(senior manager / professional)</a:t>
            </a:r>
            <a:endParaRPr/>
          </a:p>
        </p:txBody>
      </p:sp>
      <p:sp>
        <p:nvSpPr>
          <p:cNvPr id="278" name="Google Shape;278;p39"/>
          <p:cNvSpPr txBox="1"/>
          <p:nvPr>
            <p:ph idx="1" type="body"/>
          </p:nvPr>
        </p:nvSpPr>
        <p:spPr>
          <a:xfrm>
            <a:off x="734888" y="2214562"/>
            <a:ext cx="4430043" cy="236398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b="1" lang="en-GB" sz="1600">
                <a:solidFill>
                  <a:schemeClr val="dk1"/>
                </a:solidFill>
              </a:rPr>
              <a:t>Material specifications </a:t>
            </a:r>
            <a:r>
              <a:rPr lang="en-GB" sz="1600">
                <a:solidFill>
                  <a:schemeClr val="dk1"/>
                </a:solidFill>
              </a:rPr>
              <a:t>identify requirements for installation, testing and handover and are essential to adequately plan health and safety measures.</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Specifications form part of the contractual documents and therefore can minimise project risk and provide support should there be any legal disputes.</a:t>
            </a:r>
            <a:endParaRPr/>
          </a:p>
          <a:p>
            <a:pPr indent="0" lvl="0" marL="0" rtl="0" algn="l">
              <a:lnSpc>
                <a:spcPct val="100000"/>
              </a:lnSpc>
              <a:spcBef>
                <a:spcPts val="0"/>
              </a:spcBef>
              <a:spcAft>
                <a:spcPts val="0"/>
              </a:spcAft>
              <a:buSzPts val="2000"/>
              <a:buNone/>
            </a:pPr>
            <a:r>
              <a:t/>
            </a:r>
            <a:endParaRPr sz="700">
              <a:solidFill>
                <a:schemeClr val="dk1"/>
              </a:solidFill>
            </a:endParaRPr>
          </a:p>
          <a:p>
            <a:pPr indent="0" lvl="0" marL="0" rtl="0" algn="l">
              <a:lnSpc>
                <a:spcPct val="100000"/>
              </a:lnSpc>
              <a:spcBef>
                <a:spcPts val="0"/>
              </a:spcBef>
              <a:spcAft>
                <a:spcPts val="0"/>
              </a:spcAft>
              <a:buSzPts val="2000"/>
              <a:buNone/>
            </a:pPr>
            <a:r>
              <a:t/>
            </a:r>
            <a:endParaRPr sz="9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3D </a:t>
            </a:r>
            <a:br>
              <a:rPr lang="en-GB"/>
            </a:br>
            <a:r>
              <a:rPr lang="en-GB"/>
              <a:t>Management and planning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3A.1 Understand basic design rules</a:t>
            </a:r>
            <a:endParaRPr/>
          </a:p>
        </p:txBody>
      </p:sp>
      <p:sp>
        <p:nvSpPr>
          <p:cNvPr id="70" name="Google Shape;70;p14"/>
          <p:cNvSpPr txBox="1"/>
          <p:nvPr>
            <p:ph idx="1" type="body"/>
          </p:nvPr>
        </p:nvSpPr>
        <p:spPr>
          <a:xfrm>
            <a:off x="734888" y="1095765"/>
            <a:ext cx="4052702" cy="326283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b="1" lang="en-GB" sz="1600">
                <a:solidFill>
                  <a:schemeClr val="dk1"/>
                </a:solidFill>
              </a:rPr>
              <a:t>Design for Manufacture and Assembly &amp; Disassembly</a:t>
            </a:r>
            <a:r>
              <a:rPr lang="en-GB" sz="1600">
                <a:solidFill>
                  <a:schemeClr val="dk1"/>
                </a:solidFill>
              </a:rPr>
              <a:t> (DfMA+D) is a design approach focused on the ease of manufacture, efficiency of assembly and ultimately, end of life. </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Advantages of DfMA+D include:</a:t>
            </a:r>
            <a:endParaRPr/>
          </a:p>
          <a:p>
            <a:pPr indent="0" lvl="0" marL="0" rtl="0" algn="l">
              <a:lnSpc>
                <a:spcPct val="100000"/>
              </a:lnSpc>
              <a:spcBef>
                <a:spcPts val="0"/>
              </a:spcBef>
              <a:spcAft>
                <a:spcPts val="0"/>
              </a:spcAft>
              <a:buSzPts val="1800"/>
              <a:buNone/>
            </a:pPr>
            <a:r>
              <a:t/>
            </a:r>
            <a:endParaRPr sz="1600">
              <a:solidFill>
                <a:schemeClr val="dk1"/>
              </a:solidFill>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Improved quality of products</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Reduced number of components</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Faster construction</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More sustainable</a:t>
            </a:r>
            <a:endParaRPr/>
          </a:p>
          <a:p>
            <a:pPr indent="0" lvl="0" marL="0" rtl="0" algn="l">
              <a:lnSpc>
                <a:spcPct val="100000"/>
              </a:lnSpc>
              <a:spcBef>
                <a:spcPts val="0"/>
              </a:spcBef>
              <a:spcAft>
                <a:spcPts val="0"/>
              </a:spcAft>
              <a:buSzPts val="1800"/>
              <a:buNone/>
            </a:pPr>
            <a:r>
              <a:t/>
            </a:r>
            <a:endParaRPr sz="800">
              <a:solidFill>
                <a:schemeClr val="dk1"/>
              </a:solidFill>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Clr>
                <a:schemeClr val="dk1"/>
              </a:buClr>
              <a:buSzPts val="1800"/>
              <a:buNone/>
            </a:pPr>
            <a:r>
              <a:t/>
            </a:r>
            <a:endParaRPr b="1" sz="1600">
              <a:solidFill>
                <a:schemeClr val="dk1"/>
              </a:solidFill>
            </a:endParaRPr>
          </a:p>
        </p:txBody>
      </p:sp>
      <p:sp>
        <p:nvSpPr>
          <p:cNvPr id="71" name="Google Shape;71;p14"/>
          <p:cNvSpPr txBox="1"/>
          <p:nvPr/>
        </p:nvSpPr>
        <p:spPr>
          <a:xfrm>
            <a:off x="4671554" y="1353403"/>
            <a:ext cx="3737558" cy="31625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600" u="none" cap="none" strike="noStrike">
              <a:solidFill>
                <a:schemeClr val="dk1"/>
              </a:solidFill>
              <a:latin typeface="Arial"/>
              <a:ea typeface="Arial"/>
              <a:cs typeface="Arial"/>
              <a:sym typeface="Arial"/>
            </a:endParaRPr>
          </a:p>
        </p:txBody>
      </p:sp>
      <p:sp>
        <p:nvSpPr>
          <p:cNvPr id="72" name="Google Shape;72;p14"/>
          <p:cNvSpPr txBox="1"/>
          <p:nvPr/>
        </p:nvSpPr>
        <p:spPr>
          <a:xfrm>
            <a:off x="4671554" y="1347614"/>
            <a:ext cx="4052702" cy="32628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0" lang="en-GB" sz="1600" u="none" cap="none" strike="noStrike">
                <a:solidFill>
                  <a:schemeClr val="dk1"/>
                </a:solidFill>
                <a:latin typeface="Arial"/>
                <a:ea typeface="Arial"/>
                <a:cs typeface="Arial"/>
                <a:sym typeface="Arial"/>
              </a:rPr>
              <a:t>Sustainability</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GB" sz="1600" u="none" cap="none" strike="noStrike">
                <a:solidFill>
                  <a:schemeClr val="dk1"/>
                </a:solidFill>
                <a:latin typeface="Arial"/>
                <a:ea typeface="Arial"/>
                <a:cs typeface="Arial"/>
                <a:sym typeface="Arial"/>
              </a:rPr>
              <a:t>The construction and the built environment industries are a driving force in the implementation of methods that comply with circular economy.</a:t>
            </a:r>
            <a:endParaRPr/>
          </a:p>
          <a:p>
            <a:pPr indent="0" lvl="0" marL="0" marR="0" rtl="0" algn="l">
              <a:lnSpc>
                <a:spcPct val="100000"/>
              </a:lnSpc>
              <a:spcBef>
                <a:spcPts val="0"/>
              </a:spcBef>
              <a:spcAft>
                <a:spcPts val="0"/>
              </a:spcAft>
              <a:buClr>
                <a:schemeClr val="dk1"/>
              </a:buClr>
              <a:buSzPts val="1800"/>
              <a:buFont typeface="Arial"/>
              <a:buNone/>
            </a:pPr>
            <a:r>
              <a:rPr b="0" i="0" lang="en-GB" sz="1600" u="none" cap="none" strike="noStrik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1800"/>
              <a:buFont typeface="Arial"/>
              <a:buNone/>
            </a:pPr>
            <a:r>
              <a:rPr b="0" i="0" lang="en-GB" sz="1600" u="none" cap="none" strike="noStrike">
                <a:solidFill>
                  <a:schemeClr val="dk1"/>
                </a:solidFill>
                <a:latin typeface="Arial"/>
                <a:ea typeface="Arial"/>
                <a:cs typeface="Arial"/>
                <a:sym typeface="Arial"/>
              </a:rPr>
              <a:t>Aspect 8, implemented into the Scottish Technical Handbooks Section 7 Sustainability requires a pre-planned approach with regard to “Design for Deconstruction” (DfD) </a:t>
            </a:r>
            <a:endParaRPr/>
          </a:p>
          <a:p>
            <a:pPr indent="0" lvl="0" marL="0" marR="0" rtl="0" algn="l">
              <a:lnSpc>
                <a:spcPct val="100000"/>
              </a:lnSpc>
              <a:spcBef>
                <a:spcPts val="0"/>
              </a:spcBef>
              <a:spcAft>
                <a:spcPts val="0"/>
              </a:spcAft>
              <a:buClr>
                <a:schemeClr val="dk1"/>
              </a:buClr>
              <a:buSzPts val="1800"/>
              <a:buFont typeface="Arial"/>
              <a:buNone/>
            </a:pPr>
            <a:r>
              <a:rPr b="0" i="0" lang="en-GB" sz="1600" u="none" cap="none" strike="noStrik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3D.1 Understand the importance of early contractor involvement </a:t>
            </a:r>
            <a:endParaRPr/>
          </a:p>
        </p:txBody>
      </p:sp>
      <p:sp>
        <p:nvSpPr>
          <p:cNvPr id="290" name="Google Shape;290;p41"/>
          <p:cNvSpPr/>
          <p:nvPr/>
        </p:nvSpPr>
        <p:spPr>
          <a:xfrm>
            <a:off x="734888" y="1347614"/>
            <a:ext cx="7212772"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Early contractor involvement builds trust between the different businesses, and then reinforcing that trust with payment mechanisms and insurance clauses. </a:t>
            </a:r>
            <a:endParaRPr b="1" i="0" sz="1600" u="none" cap="none" strike="noStrike">
              <a:solidFill>
                <a:srgbClr val="000000"/>
              </a:solidFill>
              <a:latin typeface="Arial"/>
              <a:ea typeface="Arial"/>
              <a:cs typeface="Arial"/>
              <a:sym typeface="Arial"/>
            </a:endParaRPr>
          </a:p>
        </p:txBody>
      </p:sp>
      <p:sp>
        <p:nvSpPr>
          <p:cNvPr id="291" name="Google Shape;291;p41"/>
          <p:cNvSpPr/>
          <p:nvPr/>
        </p:nvSpPr>
        <p:spPr>
          <a:xfrm>
            <a:off x="734888" y="2279988"/>
            <a:ext cx="4317172" cy="18158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By involving the manufacturer, contractor, supply chain and specialist consultants early on, you can ensure the buildability of the design. As well as the early contractor involvement ensures that the development can be built in accordance with the timescales and cost plan. </a:t>
            </a:r>
            <a:endParaRPr b="0" i="0" sz="1600" u="none" cap="none" strike="noStrike">
              <a:solidFill>
                <a:srgbClr val="000000"/>
              </a:solidFill>
              <a:latin typeface="Arial"/>
              <a:ea typeface="Arial"/>
              <a:cs typeface="Arial"/>
              <a:sym typeface="Arial"/>
            </a:endParaRPr>
          </a:p>
        </p:txBody>
      </p:sp>
      <p:pic>
        <p:nvPicPr>
          <p:cNvPr descr="A house that has a sign on the side of a road&#10;&#10;Description automatically generated" id="292" name="Google Shape;292;p41"/>
          <p:cNvPicPr preferRelativeResize="0"/>
          <p:nvPr/>
        </p:nvPicPr>
        <p:blipFill rotWithShape="1">
          <a:blip r:embed="rId3">
            <a:alphaModFix/>
          </a:blip>
          <a:srcRect b="0" l="0" r="0" t="0"/>
          <a:stretch/>
        </p:blipFill>
        <p:spPr>
          <a:xfrm>
            <a:off x="5230682" y="1932711"/>
            <a:ext cx="3463738" cy="2312316"/>
          </a:xfrm>
          <a:prstGeom prst="rect">
            <a:avLst/>
          </a:prstGeom>
          <a:noFill/>
          <a:ln>
            <a:noFill/>
          </a:ln>
        </p:spPr>
      </p:pic>
      <p:sp>
        <p:nvSpPr>
          <p:cNvPr id="293" name="Google Shape;293;p41"/>
          <p:cNvSpPr/>
          <p:nvPr/>
        </p:nvSpPr>
        <p:spPr>
          <a:xfrm>
            <a:off x="5230682" y="4254356"/>
            <a:ext cx="2579818" cy="4308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Offsite Awards - Studio Partington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2"/>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Sustainability</a:t>
            </a:r>
            <a:endParaRPr/>
          </a:p>
        </p:txBody>
      </p:sp>
      <p:sp>
        <p:nvSpPr>
          <p:cNvPr id="300" name="Google Shape;300;p42"/>
          <p:cNvSpPr/>
          <p:nvPr/>
        </p:nvSpPr>
        <p:spPr>
          <a:xfrm>
            <a:off x="734888" y="1347614"/>
            <a:ext cx="721277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It is essential that an integrated contactor can supervise their own work in line with the aspired building standards and targets. </a:t>
            </a:r>
            <a:endParaRPr b="1" i="0" sz="1600" u="none" cap="none" strike="noStrike">
              <a:solidFill>
                <a:srgbClr val="000000"/>
              </a:solidFill>
              <a:latin typeface="Arial"/>
              <a:ea typeface="Arial"/>
              <a:cs typeface="Arial"/>
              <a:sym typeface="Arial"/>
            </a:endParaRPr>
          </a:p>
        </p:txBody>
      </p:sp>
      <p:sp>
        <p:nvSpPr>
          <p:cNvPr id="301" name="Google Shape;301;p42"/>
          <p:cNvSpPr/>
          <p:nvPr/>
        </p:nvSpPr>
        <p:spPr>
          <a:xfrm>
            <a:off x="734888" y="2099920"/>
            <a:ext cx="4317172" cy="286232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For example, the energy related performance targets that are dependent on an integral thermal layer (insulation) without thermal bridging and missing layers.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Additionally, gaps and rips of the airtight layer, often in offsite solutions dependent on the vapour control layer acting as a whole envelope seal.</a:t>
            </a:r>
            <a:endParaRPr b="0" i="0" sz="1600" u="none" cap="none" strike="noStrike">
              <a:solidFill>
                <a:srgbClr val="000000"/>
              </a:solidFill>
              <a:latin typeface="Arial"/>
              <a:ea typeface="Arial"/>
              <a:cs typeface="Arial"/>
              <a:sym typeface="Arial"/>
            </a:endParaRPr>
          </a:p>
        </p:txBody>
      </p:sp>
      <p:sp>
        <p:nvSpPr>
          <p:cNvPr id="302" name="Google Shape;302;p42"/>
          <p:cNvSpPr/>
          <p:nvPr/>
        </p:nvSpPr>
        <p:spPr>
          <a:xfrm>
            <a:off x="5052060" y="1945312"/>
            <a:ext cx="4091940" cy="31700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Other aspects to inspect carefully:</a:t>
            </a:r>
            <a:endParaRPr b="0" i="0" sz="2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Product substitution onsite without consideration of energy performance</a:t>
            </a:r>
            <a:endParaRPr b="0" i="0" sz="2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Poor installation of fabric</a:t>
            </a:r>
            <a:endParaRPr/>
          </a:p>
          <a:p>
            <a:pPr indent="-285750" lvl="0" marL="285750" marR="0" rtl="0" algn="l">
              <a:lnSpc>
                <a:spcPct val="100000"/>
              </a:lnSpc>
              <a:spcBef>
                <a:spcPts val="120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Poor installation or commissioning of services</a:t>
            </a:r>
            <a:endParaRPr b="0" i="0" sz="2400" u="none" cap="none" strike="noStrike">
              <a:solidFill>
                <a:srgbClr val="000000"/>
              </a:solidFill>
              <a:latin typeface="Arial"/>
              <a:ea typeface="Arial"/>
              <a:cs typeface="Arial"/>
              <a:sym typeface="Arial"/>
            </a:endParaRPr>
          </a:p>
          <a:p>
            <a:pPr indent="0" lvl="0" marL="228600" marR="0" rtl="0" algn="l">
              <a:lnSpc>
                <a:spcPct val="100000"/>
              </a:lnSpc>
              <a:spcBef>
                <a:spcPts val="1200"/>
              </a:spcBef>
              <a:spcAft>
                <a:spcPts val="0"/>
              </a:spcAft>
              <a:buNone/>
            </a:pPr>
            <a:r>
              <a:rPr b="0" i="0" lang="en-GB" sz="1800" u="none" cap="none" strike="noStrike">
                <a:solidFill>
                  <a:srgbClr val="000000"/>
                </a:solidFill>
                <a:latin typeface="Arial"/>
                <a:ea typeface="Arial"/>
                <a:cs typeface="Arial"/>
                <a:sym typeface="Arial"/>
              </a:rPr>
              <a:t>       </a:t>
            </a:r>
            <a:br>
              <a:rPr b="0" i="0" lang="en-GB" sz="2400" u="none" cap="none" strike="noStrike">
                <a:solidFill>
                  <a:srgbClr val="000000"/>
                </a:solidFill>
                <a:latin typeface="Arial"/>
                <a:ea typeface="Arial"/>
                <a:cs typeface="Arial"/>
                <a:sym typeface="Arial"/>
              </a:rPr>
            </a:b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3"/>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3D.2 Design freeze</a:t>
            </a:r>
            <a:endParaRPr/>
          </a:p>
        </p:txBody>
      </p:sp>
      <p:sp>
        <p:nvSpPr>
          <p:cNvPr id="309" name="Google Shape;309;p43"/>
          <p:cNvSpPr/>
          <p:nvPr/>
        </p:nvSpPr>
        <p:spPr>
          <a:xfrm>
            <a:off x="734888" y="1088857"/>
            <a:ext cx="7098472"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A ‘design freeze’ is a term often used to describe the client’s final approved design, after which any changes will result in variations in costs and/or time. </a:t>
            </a:r>
            <a:endParaRPr b="1" i="0" sz="1600" u="none" cap="none" strike="noStrike">
              <a:solidFill>
                <a:srgbClr val="000000"/>
              </a:solidFill>
              <a:latin typeface="Arial"/>
              <a:ea typeface="Arial"/>
              <a:cs typeface="Arial"/>
              <a:sym typeface="Arial"/>
            </a:endParaRPr>
          </a:p>
        </p:txBody>
      </p:sp>
      <p:sp>
        <p:nvSpPr>
          <p:cNvPr id="310" name="Google Shape;310;p43"/>
          <p:cNvSpPr/>
          <p:nvPr/>
        </p:nvSpPr>
        <p:spPr>
          <a:xfrm>
            <a:off x="734888" y="2381177"/>
            <a:ext cx="3959032" cy="13234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After the design freeze, the review meetings should continue with emphasis on ensuring that no changes have occurred that would have contractual (or commercial) implications</a:t>
            </a:r>
            <a:endParaRPr b="0" i="0" sz="1600" u="none" cap="none" strike="noStrike">
              <a:solidFill>
                <a:srgbClr val="000000"/>
              </a:solidFill>
              <a:latin typeface="Arial"/>
              <a:ea typeface="Arial"/>
              <a:cs typeface="Arial"/>
              <a:sym typeface="Arial"/>
            </a:endParaRPr>
          </a:p>
        </p:txBody>
      </p:sp>
      <p:sp>
        <p:nvSpPr>
          <p:cNvPr id="311" name="Google Shape;311;p43"/>
          <p:cNvSpPr/>
          <p:nvPr/>
        </p:nvSpPr>
        <p:spPr>
          <a:xfrm>
            <a:off x="904206" y="4690437"/>
            <a:ext cx="3379918" cy="4308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Design freeze and changes. Adapted from CIOB (Lenka Kovacova)</a:t>
            </a:r>
            <a:endParaRPr/>
          </a:p>
        </p:txBody>
      </p:sp>
      <p:pic>
        <p:nvPicPr>
          <p:cNvPr id="312" name="Google Shape;312;p43"/>
          <p:cNvPicPr preferRelativeResize="0"/>
          <p:nvPr/>
        </p:nvPicPr>
        <p:blipFill rotWithShape="1">
          <a:blip r:embed="rId3">
            <a:alphaModFix/>
          </a:blip>
          <a:srcRect b="0" l="0" r="0" t="0"/>
          <a:stretch/>
        </p:blipFill>
        <p:spPr>
          <a:xfrm>
            <a:off x="4196384" y="1755216"/>
            <a:ext cx="4947616" cy="33039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3D.3 Be able to plan work </a:t>
            </a:r>
            <a:r>
              <a:rPr b="1" lang="en-GB" sz="1600"/>
              <a:t>(manager) </a:t>
            </a:r>
            <a:endParaRPr/>
          </a:p>
        </p:txBody>
      </p:sp>
      <p:sp>
        <p:nvSpPr>
          <p:cNvPr id="319" name="Google Shape;319;p44"/>
          <p:cNvSpPr/>
          <p:nvPr/>
        </p:nvSpPr>
        <p:spPr>
          <a:xfrm>
            <a:off x="678180" y="1142789"/>
            <a:ext cx="7101840" cy="1002775"/>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GB" sz="1400" u="none" cap="none" strike="noStrike">
                <a:solidFill>
                  <a:srgbClr val="000000"/>
                </a:solidFill>
                <a:latin typeface="Arial"/>
                <a:ea typeface="Arial"/>
                <a:cs typeface="Arial"/>
                <a:sym typeface="Arial"/>
              </a:rPr>
              <a:t>“Just in time” and Work Breakdown Structure (WBS) are two concepts that can help plan for offsite construction work. A WBS that can be used across different offsite construction projects was developed by Dr Mila Duncheva and includes the following 1</a:t>
            </a:r>
            <a:r>
              <a:rPr b="0" baseline="30000" i="0" lang="en-GB" sz="1400" u="none" cap="none" strike="noStrike">
                <a:solidFill>
                  <a:srgbClr val="000000"/>
                </a:solidFill>
                <a:latin typeface="Arial"/>
                <a:ea typeface="Arial"/>
                <a:cs typeface="Arial"/>
                <a:sym typeface="Arial"/>
              </a:rPr>
              <a:t>st</a:t>
            </a:r>
            <a:r>
              <a:rPr b="0" i="0" lang="en-GB" sz="1400" u="none" cap="none" strike="noStrike">
                <a:solidFill>
                  <a:srgbClr val="000000"/>
                </a:solidFill>
                <a:latin typeface="Arial"/>
                <a:ea typeface="Arial"/>
                <a:cs typeface="Arial"/>
                <a:sym typeface="Arial"/>
              </a:rPr>
              <a:t> level sections:</a:t>
            </a:r>
            <a:endParaRPr b="0" i="0" sz="1400" u="none" cap="none" strike="noStrike">
              <a:solidFill>
                <a:srgbClr val="000000"/>
              </a:solidFill>
              <a:latin typeface="Calibri"/>
              <a:ea typeface="Calibri"/>
              <a:cs typeface="Calibri"/>
              <a:sym typeface="Calibri"/>
            </a:endParaRPr>
          </a:p>
        </p:txBody>
      </p:sp>
      <p:sp>
        <p:nvSpPr>
          <p:cNvPr id="320" name="Google Shape;320;p44"/>
          <p:cNvSpPr/>
          <p:nvPr/>
        </p:nvSpPr>
        <p:spPr>
          <a:xfrm>
            <a:off x="1927860" y="1947444"/>
            <a:ext cx="1958340" cy="297607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7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Substructure</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Superstructure</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Roof</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Seal and insulate</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External</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Internal</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Handover</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Key plant</a:t>
            </a:r>
            <a:endParaRPr/>
          </a:p>
          <a:p>
            <a:pPr indent="-342900" lvl="0" marL="342900" marR="0" rtl="0" algn="l">
              <a:lnSpc>
                <a:spcPct val="107000"/>
              </a:lnSpc>
              <a:spcBef>
                <a:spcPts val="80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Management</a:t>
            </a:r>
            <a:endParaRPr b="0" i="0" sz="1400" u="none" cap="none" strike="noStrike">
              <a:solidFill>
                <a:srgbClr val="000000"/>
              </a:solidFill>
              <a:latin typeface="Noto Sans Symbols"/>
              <a:ea typeface="Noto Sans Symbols"/>
              <a:cs typeface="Noto Sans Symbols"/>
              <a:sym typeface="Noto Sans Symbol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3D.4 Develop a risk assessment </a:t>
            </a:r>
            <a:r>
              <a:rPr b="1" lang="en-GB" sz="1600"/>
              <a:t>(senior manager / professional)</a:t>
            </a:r>
            <a:endParaRPr/>
          </a:p>
        </p:txBody>
      </p:sp>
      <p:sp>
        <p:nvSpPr>
          <p:cNvPr id="327" name="Google Shape;327;p45"/>
          <p:cNvSpPr/>
          <p:nvPr/>
        </p:nvSpPr>
        <p:spPr>
          <a:xfrm>
            <a:off x="734888" y="1501665"/>
            <a:ext cx="4572000" cy="2437783"/>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GB" sz="1400" u="none" cap="none" strike="noStrike">
                <a:solidFill>
                  <a:srgbClr val="000000"/>
                </a:solidFill>
                <a:latin typeface="Arial"/>
                <a:ea typeface="Arial"/>
                <a:cs typeface="Arial"/>
                <a:sym typeface="Arial"/>
              </a:rPr>
              <a:t>You should be aware of the following when managing offsite constructed project risks so that you avoid slippage and cost over-runs:</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Identifying offsite goods</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Advance payment bond </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Offsite materials bond</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Insurance</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Ability to inspect</a:t>
            </a:r>
            <a:endParaRPr b="0" i="0" sz="1400" u="none" cap="none" strike="noStrike">
              <a:solidFill>
                <a:srgbClr val="000000"/>
              </a:solidFill>
              <a:latin typeface="Noto Sans Symbols"/>
              <a:ea typeface="Noto Sans Symbols"/>
              <a:cs typeface="Noto Sans Symbols"/>
              <a:sym typeface="Noto Sans Symbols"/>
            </a:endParaRPr>
          </a:p>
        </p:txBody>
      </p:sp>
      <p:pic>
        <p:nvPicPr>
          <p:cNvPr descr="A picture containing outdoor, car, filled, truck&#10;&#10;Description automatically generated" id="328" name="Google Shape;328;p45"/>
          <p:cNvPicPr preferRelativeResize="0"/>
          <p:nvPr/>
        </p:nvPicPr>
        <p:blipFill rotWithShape="1">
          <a:blip r:embed="rId3">
            <a:alphaModFix/>
          </a:blip>
          <a:srcRect b="0" l="0" r="0" t="0"/>
          <a:stretch/>
        </p:blipFill>
        <p:spPr>
          <a:xfrm>
            <a:off x="5073023" y="1437369"/>
            <a:ext cx="3929565" cy="2614786"/>
          </a:xfrm>
          <a:prstGeom prst="rect">
            <a:avLst/>
          </a:prstGeom>
          <a:noFill/>
          <a:ln>
            <a:noFill/>
          </a:ln>
        </p:spPr>
      </p:pic>
      <p:sp>
        <p:nvSpPr>
          <p:cNvPr id="329" name="Google Shape;329;p45"/>
          <p:cNvSpPr/>
          <p:nvPr/>
        </p:nvSpPr>
        <p:spPr>
          <a:xfrm>
            <a:off x="5073023" y="4059299"/>
            <a:ext cx="3170866"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Edinburgh Napier University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6"/>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3E </a:t>
            </a:r>
            <a:br>
              <a:rPr lang="en-GB"/>
            </a:br>
            <a:r>
              <a:rPr lang="en-GB"/>
              <a:t>Factory operations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3E.1 Analyse tender documents/contract T&amp;Cs </a:t>
            </a:r>
            <a:endParaRPr/>
          </a:p>
        </p:txBody>
      </p:sp>
      <p:sp>
        <p:nvSpPr>
          <p:cNvPr id="341" name="Google Shape;341;p47"/>
          <p:cNvSpPr/>
          <p:nvPr/>
        </p:nvSpPr>
        <p:spPr>
          <a:xfrm>
            <a:off x="734888" y="1448038"/>
            <a:ext cx="6774180"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In standard contract Terms and Conditions (Ts &amp; Cs), such as JCT and NEC, there are strict mechanisms in place for variation change.</a:t>
            </a:r>
            <a:endParaRPr b="1" i="0" sz="1600" u="none" cap="none" strike="noStrike">
              <a:solidFill>
                <a:srgbClr val="000000"/>
              </a:solidFill>
              <a:latin typeface="Arial"/>
              <a:ea typeface="Arial"/>
              <a:cs typeface="Arial"/>
              <a:sym typeface="Arial"/>
            </a:endParaRPr>
          </a:p>
        </p:txBody>
      </p:sp>
      <p:sp>
        <p:nvSpPr>
          <p:cNvPr id="342" name="Google Shape;342;p47"/>
          <p:cNvSpPr/>
          <p:nvPr/>
        </p:nvSpPr>
        <p:spPr>
          <a:xfrm>
            <a:off x="734888" y="2133237"/>
            <a:ext cx="4469572"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Several notices are issued so that all the parties understand the changes and their impact. Dealing with variation in offsite activities because of the design freeze will result in higher costs and significant materials waste. </a:t>
            </a:r>
            <a:endParaRPr/>
          </a:p>
        </p:txBody>
      </p:sp>
      <p:pic>
        <p:nvPicPr>
          <p:cNvPr descr="A wooden door&#10;&#10;Description automatically generated" id="343" name="Google Shape;343;p47"/>
          <p:cNvPicPr preferRelativeResize="0"/>
          <p:nvPr/>
        </p:nvPicPr>
        <p:blipFill rotWithShape="1">
          <a:blip r:embed="rId3">
            <a:alphaModFix/>
          </a:blip>
          <a:srcRect b="0" l="0" r="0" t="0"/>
          <a:stretch/>
        </p:blipFill>
        <p:spPr>
          <a:xfrm>
            <a:off x="5113021" y="2032813"/>
            <a:ext cx="3444014" cy="2254788"/>
          </a:xfrm>
          <a:prstGeom prst="rect">
            <a:avLst/>
          </a:prstGeom>
          <a:noFill/>
          <a:ln>
            <a:noFill/>
          </a:ln>
        </p:spPr>
      </p:pic>
      <p:sp>
        <p:nvSpPr>
          <p:cNvPr id="344" name="Google Shape;344;p47"/>
          <p:cNvSpPr/>
          <p:nvPr/>
        </p:nvSpPr>
        <p:spPr>
          <a:xfrm>
            <a:off x="5113021" y="4287601"/>
            <a:ext cx="2592698"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CCG (Scotland) Ltd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3E.2 Monitor and control resources</a:t>
            </a:r>
            <a:endParaRPr/>
          </a:p>
        </p:txBody>
      </p:sp>
      <p:sp>
        <p:nvSpPr>
          <p:cNvPr id="351" name="Google Shape;351;p48"/>
          <p:cNvSpPr/>
          <p:nvPr/>
        </p:nvSpPr>
        <p:spPr>
          <a:xfrm>
            <a:off x="734888" y="1626117"/>
            <a:ext cx="4591492" cy="333995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Time monitoring</a:t>
            </a:r>
            <a:endParaRPr b="0" i="0" sz="1600" u="none" cap="none" strike="noStrike">
              <a:solidFill>
                <a:srgbClr val="000000"/>
              </a:solidFill>
              <a:latin typeface="Noto Sans Symbols"/>
              <a:ea typeface="Noto Sans Symbols"/>
              <a:cs typeface="Noto Sans Symbols"/>
              <a:sym typeface="Noto Sans Symbols"/>
            </a:endParaRPr>
          </a:p>
          <a:p>
            <a:pPr indent="-285750" lvl="1" marL="742950" marR="0" rtl="0" algn="l">
              <a:lnSpc>
                <a:spcPct val="100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Milestones</a:t>
            </a:r>
            <a:endParaRPr b="0" i="0" sz="1600" u="none" cap="none" strike="noStrike">
              <a:solidFill>
                <a:srgbClr val="000000"/>
              </a:solidFill>
              <a:latin typeface="Courier New"/>
              <a:ea typeface="Courier New"/>
              <a:cs typeface="Courier New"/>
              <a:sym typeface="Courier New"/>
            </a:endParaRPr>
          </a:p>
          <a:p>
            <a:pPr indent="-285750" lvl="1" marL="742950" marR="0" rtl="0" algn="l">
              <a:lnSpc>
                <a:spcPct val="100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Slip chart</a:t>
            </a:r>
            <a:endParaRPr b="0" i="0" sz="1600" u="none" cap="none" strike="noStrike">
              <a:solidFill>
                <a:srgbClr val="000000"/>
              </a:solidFill>
              <a:latin typeface="Courier New"/>
              <a:ea typeface="Courier New"/>
              <a:cs typeface="Courier New"/>
              <a:sym typeface="Courier New"/>
            </a:endParaRPr>
          </a:p>
          <a:p>
            <a:pPr indent="-285750" lvl="1" marL="742950" marR="0" rtl="0" algn="l">
              <a:lnSpc>
                <a:spcPct val="100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Pareto principle (find the 20% of activities that account for 80% of work) </a:t>
            </a:r>
            <a:endParaRPr b="0" i="0" sz="1600" u="none" cap="none" strike="noStrike">
              <a:solidFill>
                <a:srgbClr val="000000"/>
              </a:solidFill>
              <a:latin typeface="Courier New"/>
              <a:ea typeface="Courier New"/>
              <a:cs typeface="Courier New"/>
              <a:sym typeface="Courier New"/>
            </a:endParaRPr>
          </a:p>
          <a:p>
            <a:pPr indent="-342900" lvl="0" marL="3429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Cost monitoring</a:t>
            </a:r>
            <a:endParaRPr b="0" i="0" sz="1600" u="none" cap="none" strike="noStrike">
              <a:solidFill>
                <a:srgbClr val="000000"/>
              </a:solidFill>
              <a:latin typeface="Noto Sans Symbols"/>
              <a:ea typeface="Noto Sans Symbols"/>
              <a:cs typeface="Noto Sans Symbols"/>
              <a:sym typeface="Noto Sans Symbols"/>
            </a:endParaRPr>
          </a:p>
          <a:p>
            <a:pPr indent="-285750" lvl="1" marL="742950" marR="0" rtl="0" algn="l">
              <a:lnSpc>
                <a:spcPct val="100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S curve</a:t>
            </a:r>
            <a:endParaRPr b="0" i="0" sz="1600" u="none" cap="none" strike="noStrike">
              <a:solidFill>
                <a:srgbClr val="000000"/>
              </a:solidFill>
              <a:latin typeface="Courier New"/>
              <a:ea typeface="Courier New"/>
              <a:cs typeface="Courier New"/>
              <a:sym typeface="Courier New"/>
            </a:endParaRPr>
          </a:p>
          <a:p>
            <a:pPr indent="-285750" lvl="1" marL="742950" marR="0" rtl="0" algn="l">
              <a:lnSpc>
                <a:spcPct val="100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Earned value analysis</a:t>
            </a:r>
            <a:endParaRPr b="0" i="0" sz="1600" u="none" cap="none" strike="noStrike">
              <a:solidFill>
                <a:srgbClr val="000000"/>
              </a:solidFill>
              <a:latin typeface="Courier New"/>
              <a:ea typeface="Courier New"/>
              <a:cs typeface="Courier New"/>
              <a:sym typeface="Courier New"/>
            </a:endParaRPr>
          </a:p>
          <a:p>
            <a:pPr indent="-342900" lvl="0" marL="34290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Stage reporting</a:t>
            </a:r>
            <a:endParaRPr b="0" i="0" sz="1600" u="none" cap="none" strike="noStrike">
              <a:solidFill>
                <a:srgbClr val="000000"/>
              </a:solidFill>
              <a:latin typeface="Noto Sans Symbols"/>
              <a:ea typeface="Noto Sans Symbols"/>
              <a:cs typeface="Noto Sans Symbols"/>
              <a:sym typeface="Noto Sans Symbols"/>
            </a:endParaRPr>
          </a:p>
          <a:p>
            <a:pPr indent="-285750" lvl="1" marL="742950" marR="0" rtl="0" algn="l">
              <a:lnSpc>
                <a:spcPct val="100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Status reports are agreed intervals</a:t>
            </a:r>
            <a:endParaRPr b="0" i="0" sz="1600" u="none" cap="none" strike="noStrike">
              <a:solidFill>
                <a:srgbClr val="000000"/>
              </a:solidFill>
              <a:latin typeface="Courier New"/>
              <a:ea typeface="Courier New"/>
              <a:cs typeface="Courier New"/>
              <a:sym typeface="Courier New"/>
            </a:endParaRPr>
          </a:p>
          <a:p>
            <a:pPr indent="-285750" lvl="1" marL="742950" marR="0" rtl="0" algn="l">
              <a:lnSpc>
                <a:spcPct val="100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Trends analysis</a:t>
            </a:r>
            <a:endParaRPr b="0" i="0" sz="1600" u="none" cap="none" strike="noStrike">
              <a:solidFill>
                <a:srgbClr val="000000"/>
              </a:solidFill>
              <a:latin typeface="Courier New"/>
              <a:ea typeface="Courier New"/>
              <a:cs typeface="Courier New"/>
              <a:sym typeface="Courier New"/>
            </a:endParaRPr>
          </a:p>
          <a:p>
            <a:pPr indent="-285750" lvl="1" marL="742950" marR="0" rtl="0" algn="l">
              <a:lnSpc>
                <a:spcPct val="107000"/>
              </a:lnSpc>
              <a:spcBef>
                <a:spcPts val="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Change control register</a:t>
            </a:r>
            <a:endParaRPr b="0" i="0" sz="1600" u="none" cap="none" strike="noStrike">
              <a:solidFill>
                <a:srgbClr val="000000"/>
              </a:solidFill>
              <a:latin typeface="Courier New"/>
              <a:ea typeface="Courier New"/>
              <a:cs typeface="Courier New"/>
              <a:sym typeface="Courier New"/>
            </a:endParaRPr>
          </a:p>
          <a:p>
            <a:pPr indent="0" lvl="0" marL="0" marR="0" rtl="0" algn="l">
              <a:lnSpc>
                <a:spcPct val="107000"/>
              </a:lnSpc>
              <a:spcBef>
                <a:spcPts val="800"/>
              </a:spcBef>
              <a:spcAft>
                <a:spcPts val="0"/>
              </a:spcAft>
              <a:buNone/>
            </a:pPr>
            <a:r>
              <a:t/>
            </a:r>
            <a:endParaRPr b="0" i="0" sz="1100" u="none" cap="none" strike="noStrike">
              <a:solidFill>
                <a:srgbClr val="000000"/>
              </a:solidFill>
              <a:latin typeface="Calibri"/>
              <a:ea typeface="Calibri"/>
              <a:cs typeface="Calibri"/>
              <a:sym typeface="Calibri"/>
            </a:endParaRPr>
          </a:p>
        </p:txBody>
      </p:sp>
      <p:sp>
        <p:nvSpPr>
          <p:cNvPr id="352" name="Google Shape;352;p48"/>
          <p:cNvSpPr/>
          <p:nvPr/>
        </p:nvSpPr>
        <p:spPr>
          <a:xfrm>
            <a:off x="792480" y="1026016"/>
            <a:ext cx="7139940" cy="600101"/>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GB" sz="1600" u="none" cap="none" strike="noStrike">
                <a:solidFill>
                  <a:srgbClr val="000000"/>
                </a:solidFill>
                <a:latin typeface="Arial"/>
                <a:ea typeface="Arial"/>
                <a:cs typeface="Arial"/>
                <a:sym typeface="Arial"/>
              </a:rPr>
              <a:t>Different monitoring and controlling tools you can use to effectively communicate resources utilisation include:</a:t>
            </a:r>
            <a:endParaRPr/>
          </a:p>
        </p:txBody>
      </p:sp>
      <p:pic>
        <p:nvPicPr>
          <p:cNvPr descr="A large ship in the background&#10;&#10;Description automatically generated" id="353" name="Google Shape;353;p48"/>
          <p:cNvPicPr preferRelativeResize="0"/>
          <p:nvPr/>
        </p:nvPicPr>
        <p:blipFill rotWithShape="1">
          <a:blip r:embed="rId3">
            <a:alphaModFix/>
          </a:blip>
          <a:srcRect b="0" l="0" r="0" t="0"/>
          <a:stretch/>
        </p:blipFill>
        <p:spPr>
          <a:xfrm>
            <a:off x="5196840" y="1404766"/>
            <a:ext cx="3489960" cy="2617470"/>
          </a:xfrm>
          <a:prstGeom prst="rect">
            <a:avLst/>
          </a:prstGeom>
          <a:noFill/>
          <a:ln>
            <a:noFill/>
          </a:ln>
        </p:spPr>
      </p:pic>
      <p:sp>
        <p:nvSpPr>
          <p:cNvPr id="354" name="Google Shape;354;p48"/>
          <p:cNvSpPr/>
          <p:nvPr/>
        </p:nvSpPr>
        <p:spPr>
          <a:xfrm>
            <a:off x="5196840" y="4022236"/>
            <a:ext cx="3307080"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Offsite Awards - Peter Dann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Sustainability</a:t>
            </a:r>
            <a:endParaRPr/>
          </a:p>
        </p:txBody>
      </p:sp>
      <p:sp>
        <p:nvSpPr>
          <p:cNvPr id="361" name="Google Shape;361;p49"/>
          <p:cNvSpPr txBox="1"/>
          <p:nvPr>
            <p:ph idx="1" type="body"/>
          </p:nvPr>
        </p:nvSpPr>
        <p:spPr>
          <a:xfrm>
            <a:off x="734888" y="1347614"/>
            <a:ext cx="7029892" cy="28433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600">
                <a:solidFill>
                  <a:schemeClr val="dk1"/>
                </a:solidFill>
              </a:rPr>
              <a:t>Post Occupancy Evaluations (POE) </a:t>
            </a:r>
            <a:r>
              <a:rPr lang="en-GB" sz="1600">
                <a:solidFill>
                  <a:schemeClr val="dk1"/>
                </a:solidFill>
              </a:rPr>
              <a:t>help us to understand the real-life performance of a building and document the perceptions of its occupants.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POE’s can be undertaken in the form of:</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surveys</a:t>
            </a:r>
            <a:endParaRPr/>
          </a:p>
          <a:p>
            <a:pPr indent="-57150" lvl="0" marL="57150" rtl="0" algn="l">
              <a:lnSpc>
                <a:spcPct val="100000"/>
              </a:lnSpc>
              <a:spcBef>
                <a:spcPts val="0"/>
              </a:spcBef>
              <a:spcAft>
                <a:spcPts val="0"/>
              </a:spcAft>
              <a:buSzPts val="2000"/>
              <a:buFont typeface="Arial"/>
              <a:buChar char="•"/>
            </a:pPr>
            <a:r>
              <a:rPr lang="en-GB" sz="1600">
                <a:solidFill>
                  <a:schemeClr val="dk1"/>
                </a:solidFill>
              </a:rPr>
              <a:t>occupant questionnaires</a:t>
            </a:r>
            <a:endParaRPr/>
          </a:p>
          <a:p>
            <a:pPr indent="-57150" lvl="0" marL="57150" rtl="0" algn="l">
              <a:lnSpc>
                <a:spcPct val="100000"/>
              </a:lnSpc>
              <a:spcBef>
                <a:spcPts val="0"/>
              </a:spcBef>
              <a:spcAft>
                <a:spcPts val="0"/>
              </a:spcAft>
              <a:buSzPts val="2000"/>
              <a:buFont typeface="Arial"/>
              <a:buChar char="•"/>
            </a:pPr>
            <a:r>
              <a:rPr lang="en-GB" sz="1600"/>
              <a:t>energy related efficiency surveys </a:t>
            </a:r>
            <a:endParaRPr/>
          </a:p>
          <a:p>
            <a:pPr indent="-57150" lvl="0" marL="57150" rtl="0" algn="l">
              <a:lnSpc>
                <a:spcPct val="100000"/>
              </a:lnSpc>
              <a:spcBef>
                <a:spcPts val="0"/>
              </a:spcBef>
              <a:spcAft>
                <a:spcPts val="0"/>
              </a:spcAft>
              <a:buSzPts val="2000"/>
              <a:buFont typeface="Arial"/>
              <a:buChar char="•"/>
            </a:pPr>
            <a:r>
              <a:rPr lang="en-GB" sz="1600"/>
              <a:t>monitoring thermal comfort of occupants</a:t>
            </a:r>
            <a:endParaRPr/>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rPr lang="en-GB" sz="1600">
                <a:solidFill>
                  <a:schemeClr val="dk1"/>
                </a:solidFill>
              </a:rPr>
              <a:t>Recorded data is re-used to calibrate thermal models originally used at the design stage</a:t>
            </a:r>
            <a:endParaRPr/>
          </a:p>
          <a:p>
            <a:pPr indent="0" lvl="0" marL="0" rtl="0" algn="l">
              <a:lnSpc>
                <a:spcPct val="100000"/>
              </a:lnSpc>
              <a:spcBef>
                <a:spcPts val="0"/>
              </a:spcBef>
              <a:spcAft>
                <a:spcPts val="0"/>
              </a:spcAft>
              <a:buSzPts val="2000"/>
              <a:buNone/>
            </a:pPr>
            <a:r>
              <a:t/>
            </a:r>
            <a:endParaRPr sz="16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0"/>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3E.3 Deliver inspections </a:t>
            </a:r>
            <a:r>
              <a:rPr b="1" lang="en-GB" sz="1600"/>
              <a:t>(manager)</a:t>
            </a:r>
            <a:endParaRPr/>
          </a:p>
        </p:txBody>
      </p:sp>
      <p:sp>
        <p:nvSpPr>
          <p:cNvPr id="368" name="Google Shape;368;p50"/>
          <p:cNvSpPr/>
          <p:nvPr/>
        </p:nvSpPr>
        <p:spPr>
          <a:xfrm>
            <a:off x="734888" y="1181463"/>
            <a:ext cx="7208520" cy="3958776"/>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1" i="0" lang="en-GB" sz="1600" u="none" cap="none" strike="noStrike">
                <a:solidFill>
                  <a:srgbClr val="000000"/>
                </a:solidFill>
                <a:latin typeface="Arial"/>
                <a:ea typeface="Arial"/>
                <a:cs typeface="Arial"/>
                <a:sym typeface="Arial"/>
              </a:rPr>
              <a:t>One of the issues with quality control in offsite construction, is that quality procedures implemented in most manufacturing industries cannot be replicated. </a:t>
            </a:r>
            <a:endParaRPr b="1" i="0" sz="16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600" u="none" cap="none" strike="noStrike">
                <a:solidFill>
                  <a:srgbClr val="000000"/>
                </a:solidFill>
                <a:latin typeface="Arial"/>
                <a:ea typeface="Arial"/>
                <a:cs typeface="Arial"/>
                <a:sym typeface="Arial"/>
              </a:rPr>
              <a:t>When measured from technical design to handover to the client, nearly 50% of all defects occurred in the factory processes. Be aware of the following potential pitfalls and avoid them as part of your quality control processes:</a:t>
            </a:r>
            <a:endParaRPr b="0" i="0" sz="1600" u="none" cap="none" strike="noStrike">
              <a:solidFill>
                <a:srgbClr val="000000"/>
              </a:solidFill>
              <a:latin typeface="Calibri"/>
              <a:ea typeface="Calibri"/>
              <a:cs typeface="Calibri"/>
              <a:sym typeface="Calibri"/>
            </a:endParaRPr>
          </a:p>
          <a:p>
            <a:pPr indent="-342900" lvl="0" marL="342900" marR="0" rtl="0" algn="l">
              <a:lnSpc>
                <a:spcPct val="107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Bad craftmanship</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Structural error</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Missing components</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Broken materials</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Unfinished parts</a:t>
            </a:r>
            <a:endParaRPr b="0" i="0" sz="1600" u="none" cap="none" strike="noStrike">
              <a:solidFill>
                <a:srgbClr val="000000"/>
              </a:solidFill>
              <a:latin typeface="Noto Sans Symbols"/>
              <a:ea typeface="Noto Sans Symbols"/>
              <a:cs typeface="Noto Sans Symbols"/>
              <a:sym typeface="Noto Sans Symbols"/>
            </a:endParaRPr>
          </a:p>
          <a:p>
            <a:pPr indent="0" lvl="0" marL="0" marR="0" rtl="0" algn="l">
              <a:lnSpc>
                <a:spcPct val="107000"/>
              </a:lnSpc>
              <a:spcBef>
                <a:spcPts val="800"/>
              </a:spcBef>
              <a:spcAft>
                <a:spcPts val="0"/>
              </a:spcAft>
              <a:buNone/>
            </a:pPr>
            <a:r>
              <a:rPr b="0" i="0" lang="en-GB" sz="1600" u="none" cap="none" strike="noStrike">
                <a:solidFill>
                  <a:srgbClr val="000000"/>
                </a:solidFill>
                <a:latin typeface="Arial"/>
                <a:ea typeface="Arial"/>
                <a:cs typeface="Arial"/>
                <a:sym typeface="Arial"/>
              </a:rPr>
              <a:t>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3A.1 Understand basic design rules</a:t>
            </a:r>
            <a:endParaRPr/>
          </a:p>
        </p:txBody>
      </p:sp>
      <p:pic>
        <p:nvPicPr>
          <p:cNvPr id="79" name="Google Shape;79;p15"/>
          <p:cNvPicPr preferRelativeResize="0"/>
          <p:nvPr/>
        </p:nvPicPr>
        <p:blipFill rotWithShape="1">
          <a:blip r:embed="rId3">
            <a:alphaModFix/>
          </a:blip>
          <a:srcRect b="0" l="0" r="0" t="0"/>
          <a:stretch/>
        </p:blipFill>
        <p:spPr>
          <a:xfrm>
            <a:off x="2211246" y="1105340"/>
            <a:ext cx="4873497" cy="3821834"/>
          </a:xfrm>
          <a:prstGeom prst="rect">
            <a:avLst/>
          </a:prstGeom>
          <a:noFill/>
          <a:ln>
            <a:noFill/>
          </a:ln>
        </p:spPr>
      </p:pic>
      <p:sp>
        <p:nvSpPr>
          <p:cNvPr id="80" name="Google Shape;80;p15"/>
          <p:cNvSpPr/>
          <p:nvPr/>
        </p:nvSpPr>
        <p:spPr>
          <a:xfrm>
            <a:off x="3224782" y="4866501"/>
            <a:ext cx="4157325" cy="27699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Dr Mila Duncheva</a:t>
            </a:r>
            <a:endParaRPr/>
          </a:p>
        </p:txBody>
      </p:sp>
      <p:sp>
        <p:nvSpPr>
          <p:cNvPr id="81" name="Google Shape;81;p15"/>
          <p:cNvSpPr/>
          <p:nvPr/>
        </p:nvSpPr>
        <p:spPr>
          <a:xfrm>
            <a:off x="7084743" y="4038161"/>
            <a:ext cx="460916" cy="98732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A person standing in front of a building&#10;&#10;Description automatically generated" id="373" name="Google Shape;373;p51"/>
          <p:cNvPicPr preferRelativeResize="0"/>
          <p:nvPr/>
        </p:nvPicPr>
        <p:blipFill rotWithShape="1">
          <a:blip r:embed="rId3">
            <a:alphaModFix/>
          </a:blip>
          <a:srcRect b="0" l="0" r="0" t="10393"/>
          <a:stretch/>
        </p:blipFill>
        <p:spPr>
          <a:xfrm>
            <a:off x="613199" y="1145095"/>
            <a:ext cx="8144805" cy="3038285"/>
          </a:xfrm>
          <a:prstGeom prst="rect">
            <a:avLst/>
          </a:prstGeom>
          <a:noFill/>
          <a:ln>
            <a:noFill/>
          </a:ln>
        </p:spPr>
      </p:pic>
      <p:sp>
        <p:nvSpPr>
          <p:cNvPr id="374" name="Google Shape;374;p51"/>
          <p:cNvSpPr/>
          <p:nvPr/>
        </p:nvSpPr>
        <p:spPr>
          <a:xfrm>
            <a:off x="613198" y="4183380"/>
            <a:ext cx="4827481"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Duncheva, T. and Bradley, F (2019).</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2"/>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3E.4 Supervise procurement </a:t>
            </a:r>
            <a:r>
              <a:rPr b="1" lang="en-GB" sz="1600"/>
              <a:t>(senior manager / professional)</a:t>
            </a:r>
            <a:endParaRPr/>
          </a:p>
        </p:txBody>
      </p:sp>
      <p:sp>
        <p:nvSpPr>
          <p:cNvPr id="381" name="Google Shape;381;p52"/>
          <p:cNvSpPr/>
          <p:nvPr/>
        </p:nvSpPr>
        <p:spPr>
          <a:xfrm>
            <a:off x="734888" y="1295395"/>
            <a:ext cx="703751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Offsite construction materials procurement notions lie somewhere between the traditional manufacturing and construction industry. </a:t>
            </a:r>
            <a:endParaRPr b="1" i="0" sz="1600" u="none" cap="none" strike="noStrike">
              <a:solidFill>
                <a:srgbClr val="000000"/>
              </a:solidFill>
              <a:latin typeface="Arial"/>
              <a:ea typeface="Arial"/>
              <a:cs typeface="Arial"/>
              <a:sym typeface="Arial"/>
            </a:endParaRPr>
          </a:p>
        </p:txBody>
      </p:sp>
      <p:sp>
        <p:nvSpPr>
          <p:cNvPr id="382" name="Google Shape;382;p52"/>
          <p:cNvSpPr/>
          <p:nvPr/>
        </p:nvSpPr>
        <p:spPr>
          <a:xfrm>
            <a:off x="734888" y="1880170"/>
            <a:ext cx="4572000"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E-procurement can be implemented by following these steps:</a:t>
            </a:r>
            <a:endParaRPr b="0" i="0" sz="1600" u="none" cap="none" strike="noStrike">
              <a:solidFill>
                <a:srgbClr val="000000"/>
              </a:solidFill>
              <a:latin typeface="Arial"/>
              <a:ea typeface="Arial"/>
              <a:cs typeface="Arial"/>
              <a:sym typeface="Arial"/>
            </a:endParaRPr>
          </a:p>
        </p:txBody>
      </p:sp>
      <p:sp>
        <p:nvSpPr>
          <p:cNvPr id="383" name="Google Shape;383;p52"/>
          <p:cNvSpPr/>
          <p:nvPr/>
        </p:nvSpPr>
        <p:spPr>
          <a:xfrm>
            <a:off x="734888" y="2412726"/>
            <a:ext cx="4572000" cy="263783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7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Analyze</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Plan</a:t>
            </a:r>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Source</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Buy</a:t>
            </a:r>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Monitor</a:t>
            </a:r>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Collaboration</a:t>
            </a:r>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Process control</a:t>
            </a:r>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Procurement intelligence</a:t>
            </a:r>
            <a:endParaRPr b="0" i="0" sz="1400" u="none" cap="none" strike="noStrike">
              <a:solidFill>
                <a:srgbClr val="000000"/>
              </a:solidFill>
              <a:latin typeface="Arial"/>
              <a:ea typeface="Arial"/>
              <a:cs typeface="Arial"/>
              <a:sym typeface="Arial"/>
            </a:endParaRPr>
          </a:p>
        </p:txBody>
      </p:sp>
      <p:pic>
        <p:nvPicPr>
          <p:cNvPr descr="A wooden table&#10;&#10;Description automatically generated" id="384" name="Google Shape;384;p52"/>
          <p:cNvPicPr preferRelativeResize="0"/>
          <p:nvPr/>
        </p:nvPicPr>
        <p:blipFill rotWithShape="1">
          <a:blip r:embed="rId3">
            <a:alphaModFix/>
          </a:blip>
          <a:srcRect b="0" l="0" r="0" t="0"/>
          <a:stretch/>
        </p:blipFill>
        <p:spPr>
          <a:xfrm>
            <a:off x="5306888" y="1880170"/>
            <a:ext cx="3367386" cy="2244924"/>
          </a:xfrm>
          <a:prstGeom prst="rect">
            <a:avLst/>
          </a:prstGeom>
          <a:noFill/>
          <a:ln>
            <a:noFill/>
          </a:ln>
        </p:spPr>
      </p:pic>
      <p:sp>
        <p:nvSpPr>
          <p:cNvPr id="385" name="Google Shape;385;p52"/>
          <p:cNvSpPr/>
          <p:nvPr/>
        </p:nvSpPr>
        <p:spPr>
          <a:xfrm>
            <a:off x="5238309" y="4125094"/>
            <a:ext cx="2643875" cy="4308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MultiPly, AHEC, Waugh Thistleton and Arup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3"/>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3F</a:t>
            </a:r>
            <a:br>
              <a:rPr lang="en-GB"/>
            </a:br>
            <a:r>
              <a:rPr lang="en-GB"/>
              <a:t>Site operations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3F.1 Analyse tender documents/contract T&amp;Cs </a:t>
            </a:r>
            <a:endParaRPr/>
          </a:p>
        </p:txBody>
      </p:sp>
      <p:sp>
        <p:nvSpPr>
          <p:cNvPr id="397" name="Google Shape;397;p54"/>
          <p:cNvSpPr/>
          <p:nvPr/>
        </p:nvSpPr>
        <p:spPr>
          <a:xfrm>
            <a:off x="734888" y="1439377"/>
            <a:ext cx="4439092" cy="28007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interface between the offsite and the onsite activities is critical for the successful delivery of offsite constructed projects and compliance with their contractual terms and conditions.</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interface between the groundworks contractor and the fabricator is critical, because of the possible knock-on effect of delays in the groundworks on the programme for delivery and completion of the offsite components onsite. </a:t>
            </a:r>
            <a:endParaRPr/>
          </a:p>
        </p:txBody>
      </p:sp>
      <p:pic>
        <p:nvPicPr>
          <p:cNvPr descr="A large pile of trash&#10;&#10;Description automatically generated" id="398" name="Google Shape;398;p54"/>
          <p:cNvPicPr preferRelativeResize="0"/>
          <p:nvPr/>
        </p:nvPicPr>
        <p:blipFill rotWithShape="1">
          <a:blip r:embed="rId3">
            <a:alphaModFix/>
          </a:blip>
          <a:srcRect b="0" l="0" r="0" t="0"/>
          <a:stretch/>
        </p:blipFill>
        <p:spPr>
          <a:xfrm>
            <a:off x="5013960" y="1439377"/>
            <a:ext cx="3703320" cy="2777490"/>
          </a:xfrm>
          <a:prstGeom prst="rect">
            <a:avLst/>
          </a:prstGeom>
          <a:noFill/>
          <a:ln>
            <a:noFill/>
          </a:ln>
        </p:spPr>
      </p:pic>
      <p:sp>
        <p:nvSpPr>
          <p:cNvPr id="399" name="Google Shape;399;p54"/>
          <p:cNvSpPr/>
          <p:nvPr/>
        </p:nvSpPr>
        <p:spPr>
          <a:xfrm>
            <a:off x="4960620" y="4216867"/>
            <a:ext cx="2643875" cy="4308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Offsite Awards - Kier Construction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3F.2 Monitor and control resources</a:t>
            </a:r>
            <a:endParaRPr/>
          </a:p>
        </p:txBody>
      </p:sp>
      <p:sp>
        <p:nvSpPr>
          <p:cNvPr id="406" name="Google Shape;406;p55"/>
          <p:cNvSpPr/>
          <p:nvPr/>
        </p:nvSpPr>
        <p:spPr>
          <a:xfrm>
            <a:off x="734888" y="1005950"/>
            <a:ext cx="6911340"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Due to the increase in speed of onsite activities offered by offsite construction, the speed and accuracy of collected construction progress data becomes more critical. </a:t>
            </a:r>
            <a:endParaRPr b="1" i="0" sz="1600" u="none" cap="none" strike="noStrike">
              <a:solidFill>
                <a:srgbClr val="000000"/>
              </a:solidFill>
              <a:latin typeface="Arial"/>
              <a:ea typeface="Arial"/>
              <a:cs typeface="Arial"/>
              <a:sym typeface="Arial"/>
            </a:endParaRPr>
          </a:p>
        </p:txBody>
      </p:sp>
      <p:sp>
        <p:nvSpPr>
          <p:cNvPr id="407" name="Google Shape;407;p55"/>
          <p:cNvSpPr/>
          <p:nvPr/>
        </p:nvSpPr>
        <p:spPr>
          <a:xfrm>
            <a:off x="734888" y="1768217"/>
            <a:ext cx="4713412" cy="33752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Typical monitoring and controlling processes can be implemented:</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Quality management system</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Schedule management system</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Quality control system</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Cost monitoring and management system</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Health, safety and welfare system</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Environmental management system</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IT and communication processes</a:t>
            </a:r>
            <a:endParaRPr b="0" i="0" sz="16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0000"/>
              </a:lnSpc>
              <a:spcBef>
                <a:spcPts val="80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Document management and sharing system</a:t>
            </a:r>
            <a:endParaRPr b="0" i="0" sz="1600" u="none" cap="none" strike="noStrike">
              <a:solidFill>
                <a:srgbClr val="000000"/>
              </a:solidFill>
              <a:latin typeface="Noto Sans Symbols"/>
              <a:ea typeface="Noto Sans Symbols"/>
              <a:cs typeface="Noto Sans Symbols"/>
              <a:sym typeface="Noto Sans Symbols"/>
            </a:endParaRPr>
          </a:p>
        </p:txBody>
      </p:sp>
      <p:pic>
        <p:nvPicPr>
          <p:cNvPr descr="A tall building in a city&#10;&#10;Description automatically generated" id="408" name="Google Shape;408;p55"/>
          <p:cNvPicPr preferRelativeResize="0"/>
          <p:nvPr/>
        </p:nvPicPr>
        <p:blipFill rotWithShape="1">
          <a:blip r:embed="rId3">
            <a:alphaModFix/>
          </a:blip>
          <a:srcRect b="0" l="0" r="0" t="0"/>
          <a:stretch/>
        </p:blipFill>
        <p:spPr>
          <a:xfrm>
            <a:off x="5448300" y="1616917"/>
            <a:ext cx="3437097" cy="2577823"/>
          </a:xfrm>
          <a:prstGeom prst="rect">
            <a:avLst/>
          </a:prstGeom>
          <a:noFill/>
          <a:ln>
            <a:noFill/>
          </a:ln>
        </p:spPr>
      </p:pic>
      <p:sp>
        <p:nvSpPr>
          <p:cNvPr id="409" name="Google Shape;409;p55"/>
          <p:cNvSpPr/>
          <p:nvPr/>
        </p:nvSpPr>
        <p:spPr>
          <a:xfrm>
            <a:off x="5448301" y="4194740"/>
            <a:ext cx="2415540" cy="4308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Offsite Awards - FP McCann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3F.3 Deliver inspections </a:t>
            </a:r>
            <a:r>
              <a:rPr b="1" lang="en-GB" sz="1600"/>
              <a:t>(manager) </a:t>
            </a:r>
            <a:endParaRPr/>
          </a:p>
        </p:txBody>
      </p:sp>
      <p:sp>
        <p:nvSpPr>
          <p:cNvPr id="416" name="Google Shape;416;p56"/>
          <p:cNvSpPr/>
          <p:nvPr/>
        </p:nvSpPr>
        <p:spPr>
          <a:xfrm>
            <a:off x="734888" y="1120379"/>
            <a:ext cx="6976552"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In offsite construction, there will be the higher risks for defects in the transportation in lifting operations</a:t>
            </a:r>
            <a:endParaRPr b="1" i="0" sz="1600" u="none" cap="none" strike="noStrike">
              <a:solidFill>
                <a:srgbClr val="000000"/>
              </a:solidFill>
              <a:latin typeface="Arial"/>
              <a:ea typeface="Arial"/>
              <a:cs typeface="Arial"/>
              <a:sym typeface="Arial"/>
            </a:endParaRPr>
          </a:p>
        </p:txBody>
      </p:sp>
      <p:sp>
        <p:nvSpPr>
          <p:cNvPr id="417" name="Google Shape;417;p56"/>
          <p:cNvSpPr/>
          <p:nvPr/>
        </p:nvSpPr>
        <p:spPr>
          <a:xfrm>
            <a:off x="734888" y="1840459"/>
            <a:ext cx="4572000"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Another aspect to pay particular attention to during inspections, is the floor slab and the groundworks. The tolerances for the floor slab will typically be narrower than with traditional construction. Thus they should be included in your Project Quality Plan (PQP).  </a:t>
            </a:r>
            <a:endParaRPr b="0" i="0" sz="1600" u="none" cap="none" strike="noStrike">
              <a:solidFill>
                <a:srgbClr val="000000"/>
              </a:solidFill>
              <a:latin typeface="Arial"/>
              <a:ea typeface="Arial"/>
              <a:cs typeface="Arial"/>
              <a:sym typeface="Arial"/>
            </a:endParaRPr>
          </a:p>
        </p:txBody>
      </p:sp>
      <p:pic>
        <p:nvPicPr>
          <p:cNvPr id="418" name="Google Shape;418;p56"/>
          <p:cNvPicPr preferRelativeResize="0"/>
          <p:nvPr/>
        </p:nvPicPr>
        <p:blipFill rotWithShape="1">
          <a:blip r:embed="rId3">
            <a:alphaModFix/>
          </a:blip>
          <a:srcRect b="0" l="0" r="0" t="0"/>
          <a:stretch/>
        </p:blipFill>
        <p:spPr>
          <a:xfrm>
            <a:off x="5050510" y="1705154"/>
            <a:ext cx="3864890" cy="2571750"/>
          </a:xfrm>
          <a:prstGeom prst="rect">
            <a:avLst/>
          </a:prstGeom>
          <a:noFill/>
          <a:ln>
            <a:noFill/>
          </a:ln>
        </p:spPr>
      </p:pic>
      <p:sp>
        <p:nvSpPr>
          <p:cNvPr id="419" name="Google Shape;419;p56"/>
          <p:cNvSpPr/>
          <p:nvPr/>
        </p:nvSpPr>
        <p:spPr>
          <a:xfrm>
            <a:off x="5050510" y="4276904"/>
            <a:ext cx="2872780" cy="4308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BFF4"/>
                </a:solidFill>
                <a:latin typeface="Arial"/>
                <a:ea typeface="Arial"/>
                <a:cs typeface="Arial"/>
                <a:sym typeface="Arial"/>
              </a:rPr>
              <a:t>Image courtesy of Edinburgh Napier University and Balfour Beatty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3F.4 Supervise procurement </a:t>
            </a:r>
            <a:r>
              <a:rPr b="1" lang="en-GB" sz="1600"/>
              <a:t>(senior manager / professional) </a:t>
            </a:r>
            <a:endParaRPr/>
          </a:p>
        </p:txBody>
      </p:sp>
      <p:sp>
        <p:nvSpPr>
          <p:cNvPr id="426" name="Google Shape;426;p57"/>
          <p:cNvSpPr/>
          <p:nvPr/>
        </p:nvSpPr>
        <p:spPr>
          <a:xfrm>
            <a:off x="734888" y="2178611"/>
            <a:ext cx="4572000" cy="1643655"/>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GB" sz="1400" u="none" cap="none" strike="noStrike">
                <a:solidFill>
                  <a:srgbClr val="000000"/>
                </a:solidFill>
                <a:latin typeface="Arial"/>
                <a:ea typeface="Arial"/>
                <a:cs typeface="Arial"/>
                <a:sym typeface="Arial"/>
              </a:rPr>
              <a:t>SPC can be implemented in four steps:</a:t>
            </a:r>
            <a:endParaRPr b="0" i="0" sz="1400" u="none" cap="none" strike="noStrike">
              <a:solidFill>
                <a:srgbClr val="000000"/>
              </a:solidFill>
              <a:latin typeface="Calibri"/>
              <a:ea typeface="Calibri"/>
              <a:cs typeface="Calibri"/>
              <a:sym typeface="Calibri"/>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measuring the process</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eliminating variances in the process </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monitoring the process </a:t>
            </a:r>
            <a:endParaRPr b="0" i="0" sz="1400" u="none" cap="none" strike="noStrike">
              <a:solidFill>
                <a:srgbClr val="000000"/>
              </a:solidFill>
              <a:latin typeface="Noto Sans Symbols"/>
              <a:ea typeface="Noto Sans Symbols"/>
              <a:cs typeface="Noto Sans Symbols"/>
              <a:sym typeface="Noto Sans Symbols"/>
            </a:endParaRPr>
          </a:p>
          <a:p>
            <a:pPr indent="-342900" lvl="0" marL="342900" marR="0" rtl="0" algn="l">
              <a:lnSpc>
                <a:spcPct val="107000"/>
              </a:lnSpc>
              <a:spcBef>
                <a:spcPts val="8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improving the process to its best target value</a:t>
            </a:r>
            <a:endParaRPr b="0" i="0" sz="1400" u="none" cap="none" strike="noStrike">
              <a:solidFill>
                <a:srgbClr val="000000"/>
              </a:solidFill>
              <a:latin typeface="Noto Sans Symbols"/>
              <a:ea typeface="Noto Sans Symbols"/>
              <a:cs typeface="Noto Sans Symbols"/>
              <a:sym typeface="Noto Sans Symbols"/>
            </a:endParaRPr>
          </a:p>
        </p:txBody>
      </p:sp>
      <p:sp>
        <p:nvSpPr>
          <p:cNvPr id="427" name="Google Shape;427;p57"/>
          <p:cNvSpPr/>
          <p:nvPr/>
        </p:nvSpPr>
        <p:spPr>
          <a:xfrm>
            <a:off x="734888" y="1347614"/>
            <a:ext cx="7098472"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Statistical Process Control (SPC) can be useful in offsite constructed projects to undertake and communicate the procurement inspection processes. </a:t>
            </a:r>
            <a:endParaRPr b="1" i="0" sz="1600" u="none" cap="none" strike="noStrike">
              <a:solidFill>
                <a:srgbClr val="000000"/>
              </a:solidFill>
              <a:latin typeface="Arial"/>
              <a:ea typeface="Arial"/>
              <a:cs typeface="Arial"/>
              <a:sym typeface="Arial"/>
            </a:endParaRPr>
          </a:p>
        </p:txBody>
      </p:sp>
      <p:pic>
        <p:nvPicPr>
          <p:cNvPr descr="A picture containing electronics, phone, cellphone, holding&#10;&#10;Description automatically generated" id="428" name="Google Shape;428;p57"/>
          <p:cNvPicPr preferRelativeResize="0"/>
          <p:nvPr/>
        </p:nvPicPr>
        <p:blipFill rotWithShape="1">
          <a:blip r:embed="rId3">
            <a:alphaModFix/>
          </a:blip>
          <a:srcRect b="0" l="0" r="0" t="0"/>
          <a:stretch/>
        </p:blipFill>
        <p:spPr>
          <a:xfrm>
            <a:off x="5059680" y="1953959"/>
            <a:ext cx="3139440" cy="2092960"/>
          </a:xfrm>
          <a:prstGeom prst="rect">
            <a:avLst/>
          </a:prstGeom>
          <a:noFill/>
          <a:ln>
            <a:noFill/>
          </a:ln>
        </p:spPr>
      </p:pic>
      <p:sp>
        <p:nvSpPr>
          <p:cNvPr id="429" name="Google Shape;429;p57"/>
          <p:cNvSpPr/>
          <p:nvPr/>
        </p:nvSpPr>
        <p:spPr>
          <a:xfrm>
            <a:off x="5059680" y="4046918"/>
            <a:ext cx="2872780" cy="26161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rgbClr val="00BFF4"/>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9"/>
          <p:cNvSpPr txBox="1"/>
          <p:nvPr>
            <p:ph type="title"/>
          </p:nvPr>
        </p:nvSpPr>
        <p:spPr>
          <a:xfrm>
            <a:off x="2770450" y="2768650"/>
            <a:ext cx="6373500" cy="1656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None/>
            </a:pPr>
            <a:r>
              <a:rPr b="0" lang="en-GB" sz="1200"/>
              <a:t>3 ESTIMATING/COMMERCIAL by </a:t>
            </a:r>
            <a:r>
              <a:rPr b="0" lang="en-GB" sz="1200" cap="none"/>
              <a:t>DR MILA DUNCHEVA, CAROLA CALCAGNO, DR JULIO BROS-WILLIAMSON, DR JON STINSON, VICTOR HENQUEL, LOUISE ROGERS, ALASDAIR REID, ANN BENTLEY, JAMIE HILLIER AND LINDSAY RICHARDS</a:t>
            </a:r>
            <a:r>
              <a:rPr b="0" lang="en-GB" sz="1200"/>
              <a:t> is licensed under a </a:t>
            </a:r>
            <a:r>
              <a:rPr b="0" lang="en-GB" sz="1200" u="sng">
                <a:solidFill>
                  <a:schemeClr val="hlink"/>
                </a:solidFill>
                <a:hlinkClick r:id="rId3"/>
              </a:rPr>
              <a:t>Creative Commons Attribution-NonCommercial-ShareAlike 4.0 International License</a:t>
            </a:r>
            <a:endParaRPr b="0" sz="1200"/>
          </a:p>
          <a:p>
            <a:pPr indent="0" lvl="0" marL="0" rtl="0" algn="ctr">
              <a:lnSpc>
                <a:spcPct val="100000"/>
              </a:lnSpc>
              <a:spcBef>
                <a:spcPts val="0"/>
              </a:spcBef>
              <a:spcAft>
                <a:spcPts val="0"/>
              </a:spcAft>
              <a:buClr>
                <a:srgbClr val="595959"/>
              </a:buClr>
              <a:buSzPts val="4400"/>
              <a:buFont typeface="Arial"/>
              <a:buNone/>
            </a:pPr>
            <a:r>
              <a:t/>
            </a:r>
            <a:endParaRPr b="0" sz="1800"/>
          </a:p>
        </p:txBody>
      </p:sp>
      <p:pic>
        <p:nvPicPr>
          <p:cNvPr id="440" name="Google Shape;440;p59"/>
          <p:cNvPicPr preferRelativeResize="0"/>
          <p:nvPr/>
        </p:nvPicPr>
        <p:blipFill rotWithShape="1">
          <a:blip r:embed="rId4">
            <a:alphaModFix/>
          </a:blip>
          <a:srcRect b="0" l="0" r="0" t="0"/>
          <a:stretch/>
        </p:blipFill>
        <p:spPr>
          <a:xfrm>
            <a:off x="141050" y="3011937"/>
            <a:ext cx="2629400" cy="919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3A.2 Understand the importance of communication with the team</a:t>
            </a:r>
            <a:endParaRPr/>
          </a:p>
        </p:txBody>
      </p:sp>
      <p:sp>
        <p:nvSpPr>
          <p:cNvPr id="88" name="Google Shape;88;p16"/>
          <p:cNvSpPr txBox="1"/>
          <p:nvPr/>
        </p:nvSpPr>
        <p:spPr>
          <a:xfrm>
            <a:off x="734888" y="1464527"/>
            <a:ext cx="8409112" cy="35086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chemeClr val="dk1"/>
                </a:solidFill>
                <a:latin typeface="Arial"/>
                <a:ea typeface="Arial"/>
                <a:cs typeface="Arial"/>
                <a:sym typeface="Arial"/>
              </a:rPr>
              <a:t>Effective and frequent communication between all stakeholders is key to maximising the benefits of offsite manufacture. </a:t>
            </a:r>
            <a:endParaRPr/>
          </a:p>
          <a:p>
            <a:pPr indent="0" lvl="0" marL="0" marR="0" rtl="0" algn="l">
              <a:lnSpc>
                <a:spcPct val="150000"/>
              </a:lnSpc>
              <a:spcBef>
                <a:spcPts val="0"/>
              </a:spcBef>
              <a:spcAft>
                <a:spcPts val="0"/>
              </a:spcAft>
              <a:buNone/>
            </a:pPr>
            <a:r>
              <a:rPr b="0" i="0" lang="en-GB" sz="1600" u="none" cap="none" strike="noStrike">
                <a:solidFill>
                  <a:schemeClr val="dk1"/>
                </a:solidFill>
                <a:latin typeface="Arial"/>
                <a:ea typeface="Arial"/>
                <a:cs typeface="Arial"/>
                <a:sym typeface="Arial"/>
              </a:rPr>
              <a:t>Good communication can help avoid the following problems:</a:t>
            </a:r>
            <a:endParaRPr/>
          </a:p>
          <a:p>
            <a:pPr indent="-285750" lvl="4"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Non-conformance</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Schedule slippage</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Legal disputes</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Contractual issues</a:t>
            </a:r>
            <a:endParaRPr/>
          </a:p>
          <a:p>
            <a:pPr indent="0" lvl="0" marL="0" marR="0" rtl="0" algn="l">
              <a:lnSpc>
                <a:spcPct val="150000"/>
              </a:lnSpc>
              <a:spcBef>
                <a:spcPts val="0"/>
              </a:spcBef>
              <a:spcAft>
                <a:spcPts val="0"/>
              </a:spcAft>
              <a:buNone/>
            </a:pPr>
            <a:r>
              <a:rPr b="0" i="0" lang="en-GB" sz="1600" u="none" cap="none" strike="noStrike">
                <a:solidFill>
                  <a:schemeClr val="dk1"/>
                </a:solidFill>
                <a:latin typeface="Arial"/>
                <a:ea typeface="Arial"/>
                <a:cs typeface="Arial"/>
                <a:sym typeface="Arial"/>
              </a:rPr>
              <a:t>It is important that the information being shared is:</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Current</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Accurate</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Unambiguous</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600" u="none" cap="none" strike="noStrike">
                <a:solidFill>
                  <a:schemeClr val="dk1"/>
                </a:solidFill>
                <a:latin typeface="Arial"/>
                <a:ea typeface="Arial"/>
                <a:cs typeface="Arial"/>
                <a:sym typeface="Arial"/>
              </a:rPr>
              <a:t>Understood by all</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3A.3 Apply IT tools</a:t>
            </a:r>
            <a:endParaRPr/>
          </a:p>
        </p:txBody>
      </p:sp>
      <p:sp>
        <p:nvSpPr>
          <p:cNvPr id="95" name="Google Shape;95;p17"/>
          <p:cNvSpPr txBox="1"/>
          <p:nvPr/>
        </p:nvSpPr>
        <p:spPr>
          <a:xfrm>
            <a:off x="598449" y="1084218"/>
            <a:ext cx="7642021"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Many IT tools can help to streamline communications, monitoring, analysis, reporting, as well as aiding contract communications and financial control and monitoring.</a:t>
            </a:r>
            <a:endParaRPr/>
          </a:p>
        </p:txBody>
      </p:sp>
      <p:sp>
        <p:nvSpPr>
          <p:cNvPr id="96" name="Google Shape;96;p17"/>
          <p:cNvSpPr txBox="1"/>
          <p:nvPr/>
        </p:nvSpPr>
        <p:spPr>
          <a:xfrm>
            <a:off x="598449" y="1802320"/>
            <a:ext cx="7244575" cy="3293209"/>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GB" sz="1600" u="none" cap="none" strike="noStrike">
                <a:solidFill>
                  <a:srgbClr val="000000"/>
                </a:solidFill>
                <a:latin typeface="Arial"/>
                <a:ea typeface="Arial"/>
                <a:cs typeface="Arial"/>
                <a:sym typeface="Arial"/>
              </a:rPr>
              <a:t>Listed with increasing levels of functionality:</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MS Excel spreadsheets </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MS Project </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Specialist construction estimation packages such as Trimble Cost Modeller</a:t>
            </a:r>
            <a:endParaRPr/>
          </a:p>
          <a:p>
            <a:pPr indent="0" lvl="0" marL="0" marR="0" rtl="0" algn="l">
              <a:lnSpc>
                <a:spcPct val="150000"/>
              </a:lnSpc>
              <a:spcBef>
                <a:spcPts val="0"/>
              </a:spcBef>
              <a:spcAft>
                <a:spcPts val="0"/>
              </a:spcAft>
              <a:buNone/>
            </a:pPr>
            <a:r>
              <a:rPr b="0" i="0" lang="en-GB" sz="1600" u="none" cap="none" strike="noStrike">
                <a:solidFill>
                  <a:srgbClr val="000000"/>
                </a:solidFill>
                <a:latin typeface="Arial"/>
                <a:ea typeface="Arial"/>
                <a:cs typeface="Arial"/>
                <a:sym typeface="Arial"/>
              </a:rPr>
              <a:t>These tools can be used throughout the project’s lifecycle:</a:t>
            </a:r>
            <a:endParaRPr/>
          </a:p>
          <a:p>
            <a:pPr indent="-285750" lvl="5"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Pre-tender estimates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Tender pricing documents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Contract sum agreed with the contractor</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Contract sum breakdown</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Final accounting incl. defects liability</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3A.4 Understand current and emerging technologies</a:t>
            </a:r>
            <a:endParaRPr/>
          </a:p>
        </p:txBody>
      </p:sp>
      <p:sp>
        <p:nvSpPr>
          <p:cNvPr id="103" name="Google Shape;103;p18"/>
          <p:cNvSpPr txBox="1"/>
          <p:nvPr>
            <p:ph idx="1" type="body"/>
          </p:nvPr>
        </p:nvSpPr>
        <p:spPr>
          <a:xfrm>
            <a:off x="734887" y="2076968"/>
            <a:ext cx="4097307" cy="20341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600">
                <a:solidFill>
                  <a:schemeClr val="dk1"/>
                </a:solidFill>
              </a:rPr>
              <a:t>Many of these technologies aim to automate the manufacture, standardise the design process and speed up the on-site assembly. </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These technologies include BIM-enabled software, Augmented Reality (AR) and integrated renewable technologies.</a:t>
            </a:r>
            <a:endParaRPr b="1" sz="1600">
              <a:solidFill>
                <a:schemeClr val="dk1"/>
              </a:solidFill>
            </a:endParaRPr>
          </a:p>
        </p:txBody>
      </p:sp>
      <p:pic>
        <p:nvPicPr>
          <p:cNvPr id="104" name="Google Shape;104;p18"/>
          <p:cNvPicPr preferRelativeResize="0"/>
          <p:nvPr/>
        </p:nvPicPr>
        <p:blipFill rotWithShape="1">
          <a:blip r:embed="rId3">
            <a:alphaModFix/>
          </a:blip>
          <a:srcRect b="0" l="0" r="0" t="0"/>
          <a:stretch/>
        </p:blipFill>
        <p:spPr>
          <a:xfrm>
            <a:off x="4939444" y="1799292"/>
            <a:ext cx="3367668" cy="2242181"/>
          </a:xfrm>
          <a:prstGeom prst="rect">
            <a:avLst/>
          </a:prstGeom>
          <a:noFill/>
          <a:ln>
            <a:noFill/>
          </a:ln>
        </p:spPr>
      </p:pic>
      <p:sp>
        <p:nvSpPr>
          <p:cNvPr id="105" name="Google Shape;105;p18"/>
          <p:cNvSpPr txBox="1"/>
          <p:nvPr/>
        </p:nvSpPr>
        <p:spPr>
          <a:xfrm>
            <a:off x="734888" y="1427356"/>
            <a:ext cx="757222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chemeClr val="dk1"/>
                </a:solidFill>
                <a:latin typeface="Arial"/>
                <a:ea typeface="Arial"/>
                <a:cs typeface="Arial"/>
                <a:sym typeface="Arial"/>
              </a:rPr>
              <a:t>Technology improves the quality, efficiency and build speed of offsite construction methods. </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
        <p:nvSpPr>
          <p:cNvPr id="106" name="Google Shape;106;p18"/>
          <p:cNvSpPr/>
          <p:nvPr/>
        </p:nvSpPr>
        <p:spPr>
          <a:xfrm>
            <a:off x="5044069" y="4065940"/>
            <a:ext cx="3158418" cy="27699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Trimble Technology Lab</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Sustainability</a:t>
            </a:r>
            <a:endParaRPr/>
          </a:p>
        </p:txBody>
      </p:sp>
      <p:sp>
        <p:nvSpPr>
          <p:cNvPr id="113" name="Google Shape;113;p19"/>
          <p:cNvSpPr txBox="1"/>
          <p:nvPr>
            <p:ph idx="1" type="body"/>
          </p:nvPr>
        </p:nvSpPr>
        <p:spPr>
          <a:xfrm>
            <a:off x="734887" y="2076968"/>
            <a:ext cx="4097307" cy="20341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0" i="0" lang="en-GB" sz="1800" u="none" strike="noStrike">
                <a:solidFill>
                  <a:srgbClr val="000000"/>
                </a:solidFill>
                <a:latin typeface="Arial"/>
                <a:ea typeface="Arial"/>
                <a:cs typeface="Arial"/>
                <a:sym typeface="Arial"/>
              </a:rPr>
              <a:t>The use of BIM data sourcing and management of technology into the manufacturing process of building components has the potential to facilitate designs and plan for adequate maintenance and performance checks, lowering the gap between predicted and actual energy generation. </a:t>
            </a:r>
            <a:endParaRPr b="1" sz="1600">
              <a:solidFill>
                <a:schemeClr val="dk1"/>
              </a:solidFill>
            </a:endParaRPr>
          </a:p>
        </p:txBody>
      </p:sp>
      <p:sp>
        <p:nvSpPr>
          <p:cNvPr id="114" name="Google Shape;114;p19"/>
          <p:cNvSpPr txBox="1"/>
          <p:nvPr/>
        </p:nvSpPr>
        <p:spPr>
          <a:xfrm>
            <a:off x="734888" y="1102027"/>
            <a:ext cx="7572224"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chemeClr val="dk1"/>
                </a:solidFill>
                <a:latin typeface="Arial"/>
                <a:ea typeface="Arial"/>
                <a:cs typeface="Arial"/>
                <a:sym typeface="Arial"/>
              </a:rPr>
              <a:t>The concept of renewable energy technologies and their integration into pre-manufactured components and offsite construction solutions link in with emerging requirements of Nearly Zero Energy Buildings (nZEB).</a:t>
            </a:r>
            <a:endParaRPr b="0" i="0" sz="1600" u="none" cap="none" strike="noStrike">
              <a:solidFill>
                <a:srgbClr val="000000"/>
              </a:solidFill>
              <a:latin typeface="Arial"/>
              <a:ea typeface="Arial"/>
              <a:cs typeface="Arial"/>
              <a:sym typeface="Arial"/>
            </a:endParaRPr>
          </a:p>
        </p:txBody>
      </p:sp>
      <p:sp>
        <p:nvSpPr>
          <p:cNvPr id="115" name="Google Shape;115;p19"/>
          <p:cNvSpPr/>
          <p:nvPr/>
        </p:nvSpPr>
        <p:spPr>
          <a:xfrm>
            <a:off x="5201372" y="4285133"/>
            <a:ext cx="2662049" cy="46166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B&amp;K Structures</a:t>
            </a:r>
            <a:endParaRPr/>
          </a:p>
        </p:txBody>
      </p:sp>
      <p:pic>
        <p:nvPicPr>
          <p:cNvPr descr="A close up of a building&#10;&#10;Description automatically generated" id="116" name="Google Shape;116;p19"/>
          <p:cNvPicPr preferRelativeResize="0"/>
          <p:nvPr/>
        </p:nvPicPr>
        <p:blipFill rotWithShape="1">
          <a:blip r:embed="rId3">
            <a:alphaModFix/>
          </a:blip>
          <a:srcRect b="0" l="0" r="0" t="0"/>
          <a:stretch/>
        </p:blipFill>
        <p:spPr>
          <a:xfrm>
            <a:off x="5201372" y="2076968"/>
            <a:ext cx="2924521" cy="21933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3A.5 Analyse tender documents and contract Ts &amp; Cs </a:t>
            </a:r>
            <a:r>
              <a:rPr b="1" lang="en-GB" sz="1600"/>
              <a:t>(manager)</a:t>
            </a:r>
            <a:endParaRPr/>
          </a:p>
        </p:txBody>
      </p:sp>
      <p:sp>
        <p:nvSpPr>
          <p:cNvPr id="123" name="Google Shape;123;p20"/>
          <p:cNvSpPr txBox="1"/>
          <p:nvPr/>
        </p:nvSpPr>
        <p:spPr>
          <a:xfrm>
            <a:off x="734888" y="1511107"/>
            <a:ext cx="7753814"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Risk ownership and liability are the two key topics when analysing contractual T&amp;Cs for offsite construction</a:t>
            </a:r>
            <a:endParaRPr/>
          </a:p>
        </p:txBody>
      </p:sp>
      <p:sp>
        <p:nvSpPr>
          <p:cNvPr id="124" name="Google Shape;124;p20"/>
          <p:cNvSpPr txBox="1"/>
          <p:nvPr/>
        </p:nvSpPr>
        <p:spPr>
          <a:xfrm>
            <a:off x="734888" y="2093512"/>
            <a:ext cx="8186088"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Risk ownership:</a:t>
            </a:r>
            <a:r>
              <a:rPr b="0" i="0" lang="en-GB" sz="1600" u="none" cap="none" strike="noStrike">
                <a:solidFill>
                  <a:srgbClr val="000000"/>
                </a:solidFill>
                <a:latin typeface="Arial"/>
                <a:ea typeface="Arial"/>
                <a:cs typeface="Arial"/>
                <a:sym typeface="Arial"/>
              </a:rPr>
              <a:t> With offsite construction there are typically greater concerns over the financial strength of the offsite provider. Cashflow is a common issue in construction as a whole, and this can be exaggerated where the offsite manufacturer funds materials, labour and plant for a project up-front. </a:t>
            </a:r>
            <a:endParaRPr/>
          </a:p>
        </p:txBody>
      </p:sp>
      <p:sp>
        <p:nvSpPr>
          <p:cNvPr id="125" name="Google Shape;125;p20"/>
          <p:cNvSpPr txBox="1"/>
          <p:nvPr/>
        </p:nvSpPr>
        <p:spPr>
          <a:xfrm>
            <a:off x="734888" y="3162915"/>
            <a:ext cx="8186088"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600" u="none" cap="none" strike="noStrike">
                <a:solidFill>
                  <a:srgbClr val="000000"/>
                </a:solidFill>
                <a:latin typeface="Arial"/>
                <a:ea typeface="Arial"/>
                <a:cs typeface="Arial"/>
                <a:sym typeface="Arial"/>
              </a:rPr>
              <a:t>Liability:</a:t>
            </a:r>
            <a:r>
              <a:rPr b="0" i="0" lang="en-GB" sz="1600" u="none" cap="none" strike="noStrike">
                <a:solidFill>
                  <a:srgbClr val="000000"/>
                </a:solidFill>
                <a:latin typeface="Arial"/>
                <a:ea typeface="Arial"/>
                <a:cs typeface="Arial"/>
                <a:sym typeface="Arial"/>
              </a:rPr>
              <a:t> The second key point in offsite construction contractual Ts and Cs, mainly relevant to the offsite product liability. This can be all-encompassing beyond the typical 12-month warranty for construction works.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ain background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in background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