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C238F3-45DF-48E2-B69B-6B88A260CA76}">
  <a:tblStyle styleId="{A0C238F3-45DF-48E2-B69B-6B88A260CA7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slide" Target="slides/slide81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88" Type="http://schemas.openxmlformats.org/officeDocument/2006/relationships/slide" Target="slides/slide83.xml"/><Relationship Id="rId43" Type="http://schemas.openxmlformats.org/officeDocument/2006/relationships/slide" Target="slides/slide38.xml"/><Relationship Id="rId87" Type="http://schemas.openxmlformats.org/officeDocument/2006/relationships/slide" Target="slides/slide8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94" Type="http://schemas.openxmlformats.org/officeDocument/2006/relationships/slide" Target="slides/slide8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you are: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school?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Nonpublic school?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administrators?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Psychologists, speech therapists, Ots, etc?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0" name="Google Shape;210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4" name="Google Shape;234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1" name="Google Shape;241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6" name="Google Shape;296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4" name="Google Shape;344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services, disabilities, systems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Research:  academic,  social/behavioral.  progr. eval.,  staff dev.  perf. mgmt.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4" name="Google Shape;394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1" name="Google Shape;401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8" name="Google Shape;408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8" name="Google Shape;418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5" name="Google Shape;425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9" name="Google Shape;439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6" name="Google Shape;446;p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1" name="Google Shape;12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3" name="Google Shape;453;p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0" name="Google Shape;460;p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7" name="Google Shape;467;p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4" name="Google Shape;474;p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2" name="Google Shape;482;p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9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9" name="Google Shape;489;p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1" name="Google Shape;501;p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Google Shape;507;p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9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5" name="Google Shape;515;p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9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2" name="Google Shape;522;p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9" name="Google Shape;12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0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1" name="Google Shape;551;p1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0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7" name="Google Shape;567;p1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4" name="Google Shape;574;p1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87" name="Google Shape;587;p1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4" name="Google Shape;594;p1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3" name="Google Shape;603;p1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0" name="Google Shape;610;p1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0" name="Google Shape;620;p1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6" name="Google Shape;626;p1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1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9" name="Google Shape;639;p1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2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52" name="Google Shape;652;p1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1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8" name="Google Shape;668;p1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5" name="Google Shape;675;p1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1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3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0" name="Google Shape;690;p1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3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3" name="Google Shape;703;p1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10" name="Google Shape;710;p1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19" name="Google Shape;719;p1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3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6" name="Google Shape;726;p1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4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1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34" name="Google Shape;734;p1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4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1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48" name="Google Shape;748;p1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4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6" name="Google Shape;756;p1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4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3" name="Google Shape;763;p1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4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1" name="Google Shape;771;p1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5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1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9" name="Google Shape;779;p1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5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1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87" name="Google Shape;787;p1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5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7" name="Google Shape;797;p1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5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8" name="Google Shape;808;p1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 type="chart">
  <p:cSld name="CHAR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/>
          <p:nvPr>
            <p:ph idx="2" type="chart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76"/>
            </a:gs>
            <a:gs pos="100000">
              <a:srgbClr val="0000FF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0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7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4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ctrTitle"/>
          </p:nvPr>
        </p:nvSpPr>
        <p:spPr>
          <a:xfrm>
            <a:off x="685800" y="2130425"/>
            <a:ext cx="77724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Preparation: What We Know and Where We Go From Here</a:t>
            </a:r>
            <a:b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Randy Keyworth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Jack States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Wing Institute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DUpicture1.jpg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447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0-10-13 at 8.28.45 AM.png"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275" y="0"/>
            <a:ext cx="80454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304800" y="304800"/>
            <a:ext cx="86106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Assessment of Educational Progress (NAEP)</a:t>
            </a:r>
            <a:endParaRPr/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Only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nationally representative and continuing assessment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what America’s students know and can do in:  math, reading, science, writing, the arts, civics, economics, geography, and U.S. History.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Common metric for all states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Stays the same each year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carefully documented changes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Administered by National Center for Education Statistics (NCES) within the Institute of Education Sciences within the U.S. Department of Education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Provides a clear picture of student academic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progress over time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Tests are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continually scrutinized for reliability and validity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panels of technical experts within NCES and by external groups.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/>
        </p:nvSpPr>
        <p:spPr>
          <a:xfrm>
            <a:off x="457200" y="6091238"/>
            <a:ext cx="7924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U.S. Department of Education, Institute of Education Sciences, National Center for Education Statistics, National Assessment of Educational Progress (NAEP), 1992, 1994, 1998, 2000, 2002, 2003, 2005, and 2007 Reading Assessments. </a:t>
            </a:r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" y="177800"/>
            <a:ext cx="8750300" cy="56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/>
        </p:nvSpPr>
        <p:spPr>
          <a:xfrm>
            <a:off x="457200" y="6091238"/>
            <a:ext cx="7924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U.S. Department of Education, Institute of Education Sciences, National Center for Education Statistics, National Assessment of Educational Progress (NAEP), 1992, 1994, 1998, 2000, 2002, 2003, 2005, and 2007 Reading Assessments. </a:t>
            </a: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" y="177800"/>
            <a:ext cx="8750300" cy="56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/>
        </p:nvSpPr>
        <p:spPr>
          <a:xfrm>
            <a:off x="7620000" y="3429000"/>
            <a:ext cx="8382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4</a:t>
            </a:r>
            <a:endParaRPr/>
          </a:p>
        </p:txBody>
      </p:sp>
      <p:sp>
        <p:nvSpPr>
          <p:cNvPr id="174" name="Google Shape;174;p26"/>
          <p:cNvSpPr txBox="1"/>
          <p:nvPr/>
        </p:nvSpPr>
        <p:spPr>
          <a:xfrm>
            <a:off x="7620000" y="2667000"/>
            <a:ext cx="8382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8</a:t>
            </a:r>
            <a:endParaRPr/>
          </a:p>
        </p:txBody>
      </p:sp>
      <p:sp>
        <p:nvSpPr>
          <p:cNvPr id="175" name="Google Shape;175;p26"/>
          <p:cNvSpPr txBox="1"/>
          <p:nvPr/>
        </p:nvSpPr>
        <p:spPr>
          <a:xfrm>
            <a:off x="7620000" y="2209800"/>
            <a:ext cx="8382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12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304800" y="304800"/>
            <a:ext cx="86106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Assessment of Educational Progress (NAEP)</a:t>
            </a:r>
            <a:endParaRPr/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denotes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partial mastery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prerequisite knowledge and skills that are fundamental for proficient work at each grade.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Proficient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represents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solid academic performance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 Students reaching this level have demonstrated competency over challenging subject matter.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Advanced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represents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superior performance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Grade 4	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Grade 8	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Grade 12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Basic = 208		Basic = 243		Basic = 265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Proficient = 238		Proficient = 281		Proficient = 302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Advanced = 268	Advanced = 323	Advanced = 346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533400"/>
            <a:ext cx="8576733" cy="5833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5029200" y="1447800"/>
            <a:ext cx="3657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 million students below basic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2.4 million students below proficient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57200"/>
            <a:ext cx="83058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550" y="487363"/>
            <a:ext cx="8713788" cy="518953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2979738" y="6027738"/>
            <a:ext cx="5707062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IES, National Center for Education Statistics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685800" y="304800"/>
            <a:ext cx="7772400" cy="62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Today’s Question: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5400" u="sng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1" lang="en-US" sz="5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What’s going on????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Problem:  Lack of Effective Student 			Performance Feedback</a:t>
            </a:r>
            <a:endParaRPr b="0" i="1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381000" y="1219200"/>
            <a:ext cx="83820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Child Left Behind:</a:t>
            </a:r>
            <a:endParaRPr/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Adequate Yearly Progress (AYP)</a:t>
            </a:r>
            <a:endParaRPr/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graduation rates</a:t>
            </a:r>
            <a:endParaRPr/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state test scores in reading and math</a:t>
            </a:r>
            <a:endParaRPr/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States can establish standards and goals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Today’s Discussion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381000" y="1371600"/>
            <a:ext cx="8153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We Know About Effective Teaching and Teacher Preparation</a:t>
            </a: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Jack States</a:t>
            </a:r>
            <a:endParaRPr/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Induction:  Where the Rubber Meets the Road</a:t>
            </a:r>
            <a:endParaRPr/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Randy Keyworth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3"/>
          <p:cNvSpPr txBox="1"/>
          <p:nvPr/>
        </p:nvSpPr>
        <p:spPr>
          <a:xfrm>
            <a:off x="457200" y="6248400"/>
            <a:ext cx="3810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Education Trust (2005)</a:t>
            </a:r>
            <a:endParaRPr/>
          </a:p>
        </p:txBody>
      </p:sp>
      <p:pic>
        <p:nvPicPr>
          <p:cNvPr id="221" name="Google Shape;22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00" y="330200"/>
            <a:ext cx="8407400" cy="577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00" y="330200"/>
            <a:ext cx="50800" cy="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1600200" y="4343400"/>
            <a:ext cx="5602288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127,292 high school students dropped out....70% were black or hispanic</a:t>
            </a:r>
            <a:endParaRPr/>
          </a:p>
        </p:txBody>
      </p:sp>
      <p:sp>
        <p:nvSpPr>
          <p:cNvPr id="224" name="Google Shape;224;p33"/>
          <p:cNvSpPr txBox="1"/>
          <p:nvPr/>
        </p:nvSpPr>
        <p:spPr>
          <a:xfrm>
            <a:off x="1600200" y="5106988"/>
            <a:ext cx="7191375" cy="227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1,252,396 high school students dropped out....53% were black, hispanic, or native american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0-10-13 at 8.46.16 AM.png" id="230" name="Google Shape;230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3583" r="-13583" t="0"/>
          <a:stretch/>
        </p:blipFill>
        <p:spPr>
          <a:xfrm>
            <a:off x="-1006475" y="203200"/>
            <a:ext cx="11229975" cy="5945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PERFORMANCE FEEDBACK</a:t>
            </a:r>
            <a:endParaRPr b="0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5"/>
          <p:cNvSpPr txBox="1"/>
          <p:nvPr>
            <p:ph idx="1" type="body"/>
          </p:nvPr>
        </p:nvSpPr>
        <p:spPr>
          <a:xfrm>
            <a:off x="381000" y="1219200"/>
            <a:ext cx="83820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Standardized Graduation Rate calculation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October 2008 DOE amended regulations require states to adopt the “cohort model” by 2010-11: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four-year adjusted cohort graduation rate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disaggregated by subgroups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PERFORMANCE FEEDBACK</a:t>
            </a:r>
            <a:endParaRPr b="0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6"/>
          <p:cNvSpPr txBox="1"/>
          <p:nvPr>
            <p:ph idx="1" type="body"/>
          </p:nvPr>
        </p:nvSpPr>
        <p:spPr>
          <a:xfrm>
            <a:off x="381000" y="1219200"/>
            <a:ext cx="83820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Standardized Tests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Nation-wide standardized tests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43 States (so far)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2014 - 2015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>
            <p:ph type="title"/>
          </p:nvPr>
        </p:nvSpPr>
        <p:spPr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Problem:    Focus on “Structural Fixes”</a:t>
            </a:r>
            <a:endParaRPr b="0" i="1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7"/>
          <p:cNvSpPr txBox="1"/>
          <p:nvPr>
            <p:ph idx="1" type="body"/>
          </p:nvPr>
        </p:nvSpPr>
        <p:spPr>
          <a:xfrm>
            <a:off x="381000" y="762000"/>
            <a:ext cx="8382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RESOURCES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increase funding for students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higher pay for teachers</a:t>
            </a:r>
            <a:endParaRPr/>
          </a:p>
          <a:p>
            <a:pPr indent="-457200" lvl="0" marL="457200" marR="0" rtl="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QUALITY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more “Highly Qualified Teachers” (NCLB)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more teachers with credentials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more teachers with advanced degrees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more teachers with professional certifications (NBPTS)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comprehensive induction for new teachers</a:t>
            </a:r>
            <a:endParaRPr/>
          </a:p>
          <a:p>
            <a:pPr indent="-457200" lvl="0" marL="457200" marR="0" rtl="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MODELS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smaller class size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school choice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charter schools</a:t>
            </a:r>
            <a:endParaRPr/>
          </a:p>
          <a:p>
            <a:pPr indent="-457200" lvl="0" marL="457200" marR="0" rtl="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REFORM INITIATIVES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A Nation at Risk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Goals 2000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No Child Left Behind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>
            <p:ph type="title"/>
          </p:nvPr>
        </p:nvSpPr>
        <p:spPr>
          <a:xfrm>
            <a:off x="685800" y="1524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Structural Fix:  Increased Funding for Education</a:t>
            </a:r>
            <a:endParaRPr/>
          </a:p>
        </p:txBody>
      </p:sp>
      <p:pic>
        <p:nvPicPr>
          <p:cNvPr id="257" name="Google Shape;25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762000"/>
            <a:ext cx="8169275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/>
          <p:nvPr/>
        </p:nvSpPr>
        <p:spPr>
          <a:xfrm>
            <a:off x="76200" y="6319838"/>
            <a:ext cx="88392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U.S. Department of Education, National Center for Education Statistics. (2009). Digest of Education Statistics, 2008 (NCES 2009-020), Chapter 2 and Table 179.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09600"/>
            <a:ext cx="8458200" cy="583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9"/>
          <p:cNvSpPr txBox="1"/>
          <p:nvPr/>
        </p:nvSpPr>
        <p:spPr>
          <a:xfrm>
            <a:off x="762000" y="6429375"/>
            <a:ext cx="72390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IES National Center for Education Statistics Digest of Educational Statistics: 2008 </a:t>
            </a:r>
            <a:endParaRPr/>
          </a:p>
        </p:txBody>
      </p:sp>
      <p:sp>
        <p:nvSpPr>
          <p:cNvPr id="265" name="Google Shape;265;p39"/>
          <p:cNvSpPr txBox="1"/>
          <p:nvPr/>
        </p:nvSpPr>
        <p:spPr>
          <a:xfrm>
            <a:off x="838200" y="76200"/>
            <a:ext cx="845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Structural Fix:  Increased Pay for Teachers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09600"/>
            <a:ext cx="8674100" cy="59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0"/>
          <p:cNvSpPr txBox="1"/>
          <p:nvPr/>
        </p:nvSpPr>
        <p:spPr>
          <a:xfrm>
            <a:off x="609600" y="76200"/>
            <a:ext cx="8229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Structural Fix:  More Highly Qualified Teachers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143000"/>
            <a:ext cx="8213725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1"/>
          <p:cNvSpPr txBox="1"/>
          <p:nvPr/>
        </p:nvSpPr>
        <p:spPr>
          <a:xfrm>
            <a:off x="762000" y="304800"/>
            <a:ext cx="7696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Structural Fix:  More “Credentialed” Teachers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762000"/>
            <a:ext cx="7808913" cy="5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2"/>
          <p:cNvSpPr txBox="1"/>
          <p:nvPr/>
        </p:nvSpPr>
        <p:spPr>
          <a:xfrm>
            <a:off x="457200" y="6248400"/>
            <a:ext cx="81534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National Education Association, </a:t>
            </a:r>
            <a:r>
              <a:rPr b="1" i="1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 of the American Public School Teacher</a:t>
            </a: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1" i="1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2000-01</a:t>
            </a:r>
            <a:r>
              <a:rPr b="1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(This table was prepared August 2003.)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84" name="Google Shape;284;p42"/>
          <p:cNvSpPr txBox="1"/>
          <p:nvPr/>
        </p:nvSpPr>
        <p:spPr>
          <a:xfrm>
            <a:off x="762000" y="152400"/>
            <a:ext cx="8382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Structural Fix:  Advanced Degrees for Teachers  </a:t>
            </a:r>
            <a:endParaRPr/>
          </a:p>
        </p:txBody>
      </p:sp>
      <p:sp>
        <p:nvSpPr>
          <p:cNvPr id="285" name="Google Shape;285;p42"/>
          <p:cNvSpPr txBox="1"/>
          <p:nvPr/>
        </p:nvSpPr>
        <p:spPr>
          <a:xfrm>
            <a:off x="5486400" y="2286000"/>
            <a:ext cx="23622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Master’s Degrees</a:t>
            </a:r>
            <a:endParaRPr/>
          </a:p>
        </p:txBody>
      </p:sp>
      <p:sp>
        <p:nvSpPr>
          <p:cNvPr id="286" name="Google Shape;286;p42"/>
          <p:cNvSpPr txBox="1"/>
          <p:nvPr/>
        </p:nvSpPr>
        <p:spPr>
          <a:xfrm>
            <a:off x="5562600" y="3352800"/>
            <a:ext cx="23622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Bachelor’s Degrees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914400" y="1676400"/>
            <a:ext cx="7696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 years studying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“research to practice”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issues…</a:t>
            </a:r>
            <a:endParaRPr/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the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“practice”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side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wing_header"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762000"/>
            <a:ext cx="6934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066800"/>
            <a:ext cx="83693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3"/>
          <p:cNvSpPr txBox="1"/>
          <p:nvPr/>
        </p:nvSpPr>
        <p:spPr>
          <a:xfrm>
            <a:off x="838200" y="228600"/>
            <a:ext cx="7543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Structural Fix:  More Board Certified Teachers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/>
          <p:nvPr>
            <p:ph idx="1" type="body"/>
          </p:nvPr>
        </p:nvSpPr>
        <p:spPr>
          <a:xfrm>
            <a:off x="381000" y="12192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762000"/>
            <a:ext cx="8001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4"/>
          <p:cNvSpPr txBox="1"/>
          <p:nvPr/>
        </p:nvSpPr>
        <p:spPr>
          <a:xfrm>
            <a:off x="1184681" y="6048239"/>
            <a:ext cx="1063761" cy="33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/>
              <a:t>1990-1991</a:t>
            </a:r>
            <a:endParaRPr/>
          </a:p>
        </p:txBody>
      </p:sp>
      <p:sp>
        <p:nvSpPr>
          <p:cNvPr id="301" name="Google Shape;301;p44"/>
          <p:cNvSpPr txBox="1"/>
          <p:nvPr/>
        </p:nvSpPr>
        <p:spPr>
          <a:xfrm>
            <a:off x="2692908" y="5202083"/>
            <a:ext cx="1396112" cy="272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1993-1994</a:t>
            </a:r>
            <a:endParaRPr/>
          </a:p>
        </p:txBody>
      </p:sp>
      <p:sp>
        <p:nvSpPr>
          <p:cNvPr id="302" name="Google Shape;302;p44"/>
          <p:cNvSpPr txBox="1"/>
          <p:nvPr/>
        </p:nvSpPr>
        <p:spPr>
          <a:xfrm>
            <a:off x="6096001" y="5202082"/>
            <a:ext cx="1219199" cy="360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1999-2000</a:t>
            </a:r>
            <a:endParaRPr/>
          </a:p>
        </p:txBody>
      </p:sp>
      <p:sp>
        <p:nvSpPr>
          <p:cNvPr id="303" name="Google Shape;303;p44"/>
          <p:cNvSpPr txBox="1"/>
          <p:nvPr/>
        </p:nvSpPr>
        <p:spPr>
          <a:xfrm>
            <a:off x="2133600" y="2743200"/>
            <a:ext cx="922836" cy="313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Public</a:t>
            </a:r>
            <a:endParaRPr/>
          </a:p>
        </p:txBody>
      </p:sp>
      <p:sp>
        <p:nvSpPr>
          <p:cNvPr id="304" name="Google Shape;304;p44"/>
          <p:cNvSpPr txBox="1"/>
          <p:nvPr/>
        </p:nvSpPr>
        <p:spPr>
          <a:xfrm>
            <a:off x="2133600" y="4114800"/>
            <a:ext cx="1176387" cy="313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Private</a:t>
            </a:r>
            <a:endParaRPr/>
          </a:p>
        </p:txBody>
      </p:sp>
      <p:sp>
        <p:nvSpPr>
          <p:cNvPr id="305" name="Google Shape;305;p44"/>
          <p:cNvSpPr txBox="1"/>
          <p:nvPr/>
        </p:nvSpPr>
        <p:spPr>
          <a:xfrm>
            <a:off x="5638800" y="6519863"/>
            <a:ext cx="35052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Smith &amp; Ingersoll, 2004</a:t>
            </a:r>
            <a:endParaRPr/>
          </a:p>
        </p:txBody>
      </p:sp>
      <p:sp>
        <p:nvSpPr>
          <p:cNvPr id="306" name="Google Shape;306;p44"/>
          <p:cNvSpPr txBox="1"/>
          <p:nvPr/>
        </p:nvSpPr>
        <p:spPr>
          <a:xfrm>
            <a:off x="152400" y="152400"/>
            <a:ext cx="868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Structural Fix:  More Induction Support for Teachers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Structural Fix:  Class Size Reduction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5"/>
          <p:cNvSpPr txBox="1"/>
          <p:nvPr>
            <p:ph idx="1" type="body"/>
          </p:nvPr>
        </p:nvSpPr>
        <p:spPr>
          <a:xfrm>
            <a:off x="609600" y="1219200"/>
            <a:ext cx="8001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 States now have class size reduction programs in law: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Texas (1983)			California (1996)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Tennessee (1989)		New York (1997)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Minnesota (1990)			Florida (2002)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/>
          <p:nvPr>
            <p:ph type="title"/>
          </p:nvPr>
        </p:nvSpPr>
        <p:spPr>
          <a:xfrm>
            <a:off x="685800" y="1524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Structural Fix:  Class Size Reduction</a:t>
            </a:r>
            <a:endParaRPr/>
          </a:p>
        </p:txBody>
      </p:sp>
      <p:pic>
        <p:nvPicPr>
          <p:cNvPr id="318" name="Google Shape;31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263" y="762000"/>
            <a:ext cx="7800975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"/>
          <p:cNvSpPr txBox="1"/>
          <p:nvPr>
            <p:ph type="title"/>
          </p:nvPr>
        </p:nvSpPr>
        <p:spPr>
          <a:xfrm>
            <a:off x="685800" y="76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Structural Fix:  School Choice</a:t>
            </a:r>
            <a:endParaRPr/>
          </a:p>
        </p:txBody>
      </p:sp>
      <p:pic>
        <p:nvPicPr>
          <p:cNvPr id="324" name="Google Shape;32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838200"/>
            <a:ext cx="7775575" cy="531653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7"/>
          <p:cNvSpPr txBox="1"/>
          <p:nvPr/>
        </p:nvSpPr>
        <p:spPr>
          <a:xfrm>
            <a:off x="762000" y="6396038"/>
            <a:ext cx="76200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TRENDS IN THE USE of SCHOOL CHOICE: 1993 To 2007, IES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14400"/>
            <a:ext cx="82296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8"/>
          <p:cNvSpPr/>
          <p:nvPr/>
        </p:nvSpPr>
        <p:spPr>
          <a:xfrm>
            <a:off x="2438400" y="3733800"/>
            <a:ext cx="57912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currently over 5,000 Charter schools in the United States</a:t>
            </a:r>
            <a:endParaRPr/>
          </a:p>
        </p:txBody>
      </p:sp>
      <p:sp>
        <p:nvSpPr>
          <p:cNvPr id="332" name="Google Shape;332;p48"/>
          <p:cNvSpPr txBox="1"/>
          <p:nvPr/>
        </p:nvSpPr>
        <p:spPr>
          <a:xfrm>
            <a:off x="152400" y="6505575"/>
            <a:ext cx="93726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U.S. Department of Education, National Center for Education Statistics</a:t>
            </a:r>
            <a:endParaRPr/>
          </a:p>
        </p:txBody>
      </p:sp>
      <p:sp>
        <p:nvSpPr>
          <p:cNvPr id="333" name="Google Shape;333;p48"/>
          <p:cNvSpPr txBox="1"/>
          <p:nvPr/>
        </p:nvSpPr>
        <p:spPr>
          <a:xfrm>
            <a:off x="609600" y="228600"/>
            <a:ext cx="7239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Structural Fix:  More Charter Schools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 txBox="1"/>
          <p:nvPr/>
        </p:nvSpPr>
        <p:spPr>
          <a:xfrm>
            <a:off x="457200" y="6091238"/>
            <a:ext cx="7924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U.S. Department of Education, Institute of Education Sciences, National Center for Education Statistics, National Assessment of Educational Progress (NAEP), 1992, 1994, 1998, 2000, 2002, 2003, 2005, and 2007 Reading Assessments. </a:t>
            </a:r>
            <a:endParaRPr/>
          </a:p>
        </p:txBody>
      </p:sp>
      <p:pic>
        <p:nvPicPr>
          <p:cNvPr id="340" name="Google Shape;34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" y="177800"/>
            <a:ext cx="8750300" cy="56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0"/>
          <p:cNvSpPr txBox="1"/>
          <p:nvPr>
            <p:ph type="title"/>
          </p:nvPr>
        </p:nvSpPr>
        <p:spPr>
          <a:xfrm>
            <a:off x="6096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History of Structural Fixes</a:t>
            </a:r>
            <a:endParaRPr b="1" i="1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0"/>
          <p:cNvSpPr txBox="1"/>
          <p:nvPr>
            <p:ph idx="1" type="body"/>
          </p:nvPr>
        </p:nvSpPr>
        <p:spPr>
          <a:xfrm>
            <a:off x="381000" y="762000"/>
            <a:ext cx="8382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RESOURCES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increase funding for students</a:t>
            </a:r>
            <a:endParaRPr b="1" i="0" sz="1600" u="none" cap="none" strike="noStrik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higher pay for teachers  </a:t>
            </a:r>
            <a:endParaRPr/>
          </a:p>
          <a:p>
            <a:pPr indent="-457200" lvl="0" marL="457200" marR="0" rtl="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QUALITY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more “Highly Qualified Teachers” (NCLB)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more teachers with credentials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more teachers with advanced degrees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more teachers with professional certifications (NBPTS)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comprehensive induction for new teachers</a:t>
            </a:r>
            <a:endParaRPr/>
          </a:p>
          <a:p>
            <a:pPr indent="-457200" lvl="0" marL="457200" marR="0" rtl="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MODELS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smaller class size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school choice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charter schools</a:t>
            </a:r>
            <a:endParaRPr/>
          </a:p>
          <a:p>
            <a:pPr indent="-457200" lvl="0" marL="457200" marR="0" rtl="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REFORM INITIATIVES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A Nation at Risk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Goals 2000</a:t>
            </a:r>
            <a:endParaRPr/>
          </a:p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No Child Left Behind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0"/>
          <p:cNvSpPr/>
          <p:nvPr/>
        </p:nvSpPr>
        <p:spPr>
          <a:xfrm>
            <a:off x="546100" y="9906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50"/>
          <p:cNvSpPr/>
          <p:nvPr/>
        </p:nvSpPr>
        <p:spPr>
          <a:xfrm>
            <a:off x="546100" y="1290638"/>
            <a:ext cx="4445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50"/>
          <p:cNvSpPr/>
          <p:nvPr/>
        </p:nvSpPr>
        <p:spPr>
          <a:xfrm>
            <a:off x="546100" y="19812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50"/>
          <p:cNvSpPr/>
          <p:nvPr/>
        </p:nvSpPr>
        <p:spPr>
          <a:xfrm>
            <a:off x="546100" y="2281238"/>
            <a:ext cx="4445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50"/>
          <p:cNvSpPr/>
          <p:nvPr/>
        </p:nvSpPr>
        <p:spPr>
          <a:xfrm>
            <a:off x="546100" y="25908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50"/>
          <p:cNvSpPr/>
          <p:nvPr/>
        </p:nvSpPr>
        <p:spPr>
          <a:xfrm>
            <a:off x="546100" y="31242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50"/>
          <p:cNvSpPr/>
          <p:nvPr/>
        </p:nvSpPr>
        <p:spPr>
          <a:xfrm>
            <a:off x="546100" y="3881438"/>
            <a:ext cx="4445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50"/>
          <p:cNvSpPr/>
          <p:nvPr/>
        </p:nvSpPr>
        <p:spPr>
          <a:xfrm>
            <a:off x="546100" y="44196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50"/>
          <p:cNvSpPr/>
          <p:nvPr/>
        </p:nvSpPr>
        <p:spPr>
          <a:xfrm>
            <a:off x="546100" y="51054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50"/>
          <p:cNvSpPr/>
          <p:nvPr/>
        </p:nvSpPr>
        <p:spPr>
          <a:xfrm>
            <a:off x="546100" y="54102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50"/>
          <p:cNvSpPr/>
          <p:nvPr/>
        </p:nvSpPr>
        <p:spPr>
          <a:xfrm>
            <a:off x="546100" y="57150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50"/>
          <p:cNvSpPr/>
          <p:nvPr/>
        </p:nvSpPr>
        <p:spPr>
          <a:xfrm>
            <a:off x="546100" y="285115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50"/>
          <p:cNvSpPr/>
          <p:nvPr/>
        </p:nvSpPr>
        <p:spPr>
          <a:xfrm>
            <a:off x="546100" y="4114800"/>
            <a:ext cx="4445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/>
          <p:nvPr>
            <p:ph type="title"/>
          </p:nvPr>
        </p:nvSpPr>
        <p:spPr>
          <a:xfrm>
            <a:off x="685800" y="1524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Structural Fix:  Class Size Reduction</a:t>
            </a:r>
            <a:endParaRPr/>
          </a:p>
        </p:txBody>
      </p:sp>
      <p:pic>
        <p:nvPicPr>
          <p:cNvPr descr="Picture 1.png" id="366" name="Google Shape;366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2003" r="-12003" t="0"/>
          <a:stretch/>
        </p:blipFill>
        <p:spPr>
          <a:xfrm>
            <a:off x="-457200" y="914400"/>
            <a:ext cx="10075863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57200"/>
            <a:ext cx="8580438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685800" y="45720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Wing Institute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685800" y="1676400"/>
            <a:ext cx="7924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1978 - 2004</a:t>
            </a:r>
            <a:r>
              <a:rPr b="0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operated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"research based"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special education schools in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“real-world”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settings…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…implemented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data-based decision making systems 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every level of the organization:  student, staff, and organization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ing_header"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533400"/>
            <a:ext cx="6934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33400"/>
            <a:ext cx="8469313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"/>
          <p:cNvSpPr txBox="1"/>
          <p:nvPr>
            <p:ph idx="1" type="body"/>
          </p:nvPr>
        </p:nvSpPr>
        <p:spPr>
          <a:xfrm>
            <a:off x="304800" y="685800"/>
            <a:ext cx="8610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Legislatively mandated four year comprehensive study.</a:t>
            </a:r>
            <a:endParaRPr/>
          </a:p>
          <a:p>
            <a:pPr indent="-342900" lvl="0" marL="342900" marR="0" rtl="0" algn="l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Major CA research orgs:   AIR, RAND, PACE, WestEd, EdSource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Conclusions (Final Report):</a:t>
            </a:r>
            <a:endParaRPr/>
          </a:p>
          <a:p>
            <a:pPr indent="-342900" lvl="0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relationship of CSR to student achievement was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inconclusive</a:t>
            </a: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…attribution to any gains in scores to CSR is unwarranted. </a:t>
            </a:r>
            <a:endParaRPr/>
          </a:p>
          <a:p>
            <a:pPr indent="-215900" lvl="0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in CSR received more individual attention,            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but similar instruction and curriculum</a:t>
            </a:r>
            <a:r>
              <a:rPr b="1" i="0" lang="en-US" sz="2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	  CSR remains very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popular </a:t>
            </a: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with parents and teachers.</a:t>
            </a:r>
            <a:endParaRPr/>
          </a:p>
        </p:txBody>
      </p:sp>
      <p:sp>
        <p:nvSpPr>
          <p:cNvPr id="383" name="Google Shape;383;p54"/>
          <p:cNvSpPr txBox="1"/>
          <p:nvPr/>
        </p:nvSpPr>
        <p:spPr>
          <a:xfrm>
            <a:off x="1244600" y="0"/>
            <a:ext cx="61595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CSR Research Consortium</a:t>
            </a:r>
            <a:endParaRPr/>
          </a:p>
        </p:txBody>
      </p:sp>
      <p:sp>
        <p:nvSpPr>
          <p:cNvPr id="384" name="Google Shape;384;p54"/>
          <p:cNvSpPr/>
          <p:nvPr/>
        </p:nvSpPr>
        <p:spPr>
          <a:xfrm>
            <a:off x="5867400" y="2209800"/>
            <a:ext cx="76200" cy="7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Problem:	Lack of Effective 					Teacher Preparation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6"/>
          <p:cNvSpPr txBox="1"/>
          <p:nvPr>
            <p:ph idx="1" type="subTitle"/>
          </p:nvPr>
        </p:nvSpPr>
        <p:spPr>
          <a:xfrm>
            <a:off x="609600" y="2057400"/>
            <a:ext cx="80772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15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15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Induction:  </a:t>
            </a:r>
            <a:endParaRPr/>
          </a:p>
          <a:p>
            <a:pPr indent="0" lvl="0" marL="0" marR="0" rtl="0" algn="ctr">
              <a:spcBef>
                <a:spcPts val="17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Where the Rubber Meets the Road</a:t>
            </a:r>
            <a:endParaRPr b="1" i="0" sz="32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14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Randy Keyworth</a:t>
            </a:r>
            <a:endParaRPr/>
          </a:p>
        </p:txBody>
      </p:sp>
      <p:pic>
        <p:nvPicPr>
          <p:cNvPr descr="wing_header" id="397" name="Google Shape;39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762000"/>
            <a:ext cx="6934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7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Teacher Induction?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7"/>
          <p:cNvSpPr txBox="1"/>
          <p:nvPr>
            <p:ph idx="1" type="body"/>
          </p:nvPr>
        </p:nvSpPr>
        <p:spPr>
          <a:xfrm>
            <a:off x="381000" y="12192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on-the-job training and support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provided to beginning teachers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during their first year(s) of teaching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historically interchangeable with “</a:t>
            </a: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mentoring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8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is induction important?  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219200"/>
            <a:ext cx="8610600" cy="487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58"/>
          <p:cNvCxnSpPr/>
          <p:nvPr/>
        </p:nvCxnSpPr>
        <p:spPr>
          <a:xfrm rot="-5400000">
            <a:off x="1729462" y="1856648"/>
            <a:ext cx="2032187" cy="2433689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3" name="Google Shape;413;p58"/>
          <p:cNvCxnSpPr/>
          <p:nvPr/>
        </p:nvCxnSpPr>
        <p:spPr>
          <a:xfrm>
            <a:off x="1587500" y="2622550"/>
            <a:ext cx="6699250" cy="635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4" name="Google Shape;414;p58"/>
          <p:cNvSpPr txBox="1"/>
          <p:nvPr/>
        </p:nvSpPr>
        <p:spPr>
          <a:xfrm>
            <a:off x="5486400" y="6477000"/>
            <a:ext cx="32766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Kane, Rockoff, Staiger, 2006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9"/>
          <p:cNvSpPr txBox="1"/>
          <p:nvPr>
            <p:ph type="title"/>
          </p:nvPr>
        </p:nvSpPr>
        <p:spPr>
          <a:xfrm>
            <a:off x="228600" y="304800"/>
            <a:ext cx="8458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is induction important? 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19200"/>
            <a:ext cx="83058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0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is induction important? 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0"/>
          <p:cNvSpPr txBox="1"/>
          <p:nvPr>
            <p:ph idx="1" type="body"/>
          </p:nvPr>
        </p:nvSpPr>
        <p:spPr>
          <a:xfrm>
            <a:off x="381000" y="12192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29" name="Google Shape;42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143000"/>
            <a:ext cx="80010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0"/>
          <p:cNvSpPr txBox="1"/>
          <p:nvPr/>
        </p:nvSpPr>
        <p:spPr>
          <a:xfrm>
            <a:off x="1260881" y="6429239"/>
            <a:ext cx="1063761" cy="33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1990-1991</a:t>
            </a:r>
            <a:endParaRPr/>
          </a:p>
        </p:txBody>
      </p:sp>
      <p:sp>
        <p:nvSpPr>
          <p:cNvPr id="431" name="Google Shape;431;p60"/>
          <p:cNvSpPr txBox="1"/>
          <p:nvPr/>
        </p:nvSpPr>
        <p:spPr>
          <a:xfrm>
            <a:off x="2769108" y="5583083"/>
            <a:ext cx="1396112" cy="272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1993-1994</a:t>
            </a:r>
            <a:endParaRPr/>
          </a:p>
        </p:txBody>
      </p:sp>
      <p:sp>
        <p:nvSpPr>
          <p:cNvPr id="432" name="Google Shape;432;p60"/>
          <p:cNvSpPr txBox="1"/>
          <p:nvPr/>
        </p:nvSpPr>
        <p:spPr>
          <a:xfrm>
            <a:off x="6172201" y="5583082"/>
            <a:ext cx="1219199" cy="360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1999-2000</a:t>
            </a:r>
            <a:endParaRPr/>
          </a:p>
        </p:txBody>
      </p:sp>
      <p:sp>
        <p:nvSpPr>
          <p:cNvPr id="433" name="Google Shape;433;p60"/>
          <p:cNvSpPr txBox="1"/>
          <p:nvPr/>
        </p:nvSpPr>
        <p:spPr>
          <a:xfrm>
            <a:off x="2209800" y="3124200"/>
            <a:ext cx="922836" cy="313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Public</a:t>
            </a:r>
            <a:endParaRPr/>
          </a:p>
        </p:txBody>
      </p:sp>
      <p:sp>
        <p:nvSpPr>
          <p:cNvPr id="434" name="Google Shape;434;p60"/>
          <p:cNvSpPr txBox="1"/>
          <p:nvPr/>
        </p:nvSpPr>
        <p:spPr>
          <a:xfrm>
            <a:off x="2209800" y="4495800"/>
            <a:ext cx="1176387" cy="313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Private</a:t>
            </a:r>
            <a:endParaRPr/>
          </a:p>
        </p:txBody>
      </p:sp>
      <p:sp>
        <p:nvSpPr>
          <p:cNvPr id="435" name="Google Shape;435;p60"/>
          <p:cNvSpPr txBox="1"/>
          <p:nvPr/>
        </p:nvSpPr>
        <p:spPr>
          <a:xfrm>
            <a:off x="5638800" y="6248400"/>
            <a:ext cx="3505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Smith &amp; Ingersoll, 2004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1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are the components of induction?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61"/>
          <p:cNvSpPr txBox="1"/>
          <p:nvPr>
            <p:ph idx="1" type="body"/>
          </p:nvPr>
        </p:nvSpPr>
        <p:spPr>
          <a:xfrm>
            <a:off x="381000" y="12192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Components of teacher induction vary significantly:</a:t>
            </a:r>
            <a:endParaRPr/>
          </a:p>
          <a:p>
            <a:pPr indent="-4572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Purpose:</a:t>
            </a: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orientation, training, support, acculturation</a:t>
            </a:r>
            <a:endParaRPr/>
          </a:p>
          <a:p>
            <a:pPr indent="-4572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Duration:</a:t>
            </a: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few months to two years</a:t>
            </a:r>
            <a:endParaRPr/>
          </a:p>
          <a:p>
            <a:pPr indent="-4572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Intensity:</a:t>
            </a: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initial meeting, # contacts per week / month</a:t>
            </a:r>
            <a:endParaRPr/>
          </a:p>
          <a:p>
            <a:pPr indent="-4572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Activities:		</a:t>
            </a: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classes, workshops, seminars, mentoring</a:t>
            </a:r>
            <a:endParaRPr/>
          </a:p>
          <a:p>
            <a:pPr indent="-4572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Assessment:		</a:t>
            </a: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none, reflective logs, surveys, teacher 			performance, student outcomes</a:t>
            </a:r>
            <a:endParaRPr/>
          </a:p>
          <a:p>
            <a:pPr indent="-4572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Content:		</a:t>
            </a: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none, reflective logs, surveys, teacher </a:t>
            </a:r>
            <a:endParaRPr/>
          </a:p>
          <a:p>
            <a:pPr indent="-4572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Mentors:</a:t>
            </a: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training, background, responsibilities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"/>
          <p:cNvSpPr txBox="1"/>
          <p:nvPr>
            <p:ph type="title"/>
          </p:nvPr>
        </p:nvSpPr>
        <p:spPr>
          <a:xfrm>
            <a:off x="457200" y="3048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does research tell us about induction?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62"/>
          <p:cNvSpPr txBox="1"/>
          <p:nvPr>
            <p:ph idx="1" type="body"/>
          </p:nvPr>
        </p:nvSpPr>
        <p:spPr>
          <a:xfrm>
            <a:off x="381000" y="1219200"/>
            <a:ext cx="8382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review of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150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empirical studies from 1980 – 2003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only 10 were quantitative with clear evaluation and outcome measures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each of the 10 had design flaws seriously limiting clear conclusions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“the content, duration, and delivery of programs are </a:t>
            </a:r>
            <a:r>
              <a:rPr b="0" i="0" lang="en-US" sz="24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varied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from one site to another it is not clear to what extent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general conclusions about mentoring and induction can be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drawn from any given study.”</a:t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457200" lvl="0" marL="457200" marR="0" rtl="0" algn="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Ingersoll and Kralik, Education Commission of the States, 2004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685800" y="45720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Wing Institute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533400" y="1676400"/>
            <a:ext cx="8001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2004 - present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independent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non-profit operating foundation </a:t>
            </a:r>
            <a:endParaRPr/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promote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evidence-based education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policies and practices</a:t>
            </a:r>
            <a:endParaRPr/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 as a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catalyst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facilitate communication, cooperation and collaboration between individuals and organizations  currently engaged in evidence based education</a:t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ing_header"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533400"/>
            <a:ext cx="6934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3"/>
          <p:cNvSpPr txBox="1"/>
          <p:nvPr>
            <p:ph type="title"/>
          </p:nvPr>
        </p:nvSpPr>
        <p:spPr>
          <a:xfrm>
            <a:off x="457200" y="3048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does research tell us about induction?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63"/>
          <p:cNvSpPr txBox="1"/>
          <p:nvPr>
            <p:ph idx="1" type="body"/>
          </p:nvPr>
        </p:nvSpPr>
        <p:spPr>
          <a:xfrm>
            <a:off x="381000" y="1219200"/>
            <a:ext cx="8382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review of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385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induction studies from 1980 – 2003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296	not empirical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23	reviews of research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22	qualitative research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32	quasi-experimental with inadequate groups &amp; measurement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9	quasi-experimental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experimental design calling for random assignment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“The </a:t>
            </a:r>
            <a:r>
              <a:rPr b="0" i="0" lang="en-US" sz="24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dearth of high quality experimental and quasi-</a:t>
            </a:r>
            <a:endParaRPr/>
          </a:p>
          <a:p>
            <a:pPr indent="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experimental research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 this area precludes us from</a:t>
            </a:r>
            <a:endParaRPr/>
          </a:p>
          <a:p>
            <a:pPr indent="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pinpointing the most effective induction practices.”</a:t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-457200" lvl="0" marL="457200" marR="0" rtl="0" algn="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SRI International, Institute for Educational Sciences, 2004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4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does research tell us about induction?</a:t>
            </a:r>
            <a:endParaRPr b="1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64"/>
          <p:cNvSpPr txBox="1"/>
          <p:nvPr>
            <p:ph idx="1" type="body"/>
          </p:nvPr>
        </p:nvSpPr>
        <p:spPr>
          <a:xfrm>
            <a:off x="228600" y="1066800"/>
            <a:ext cx="87630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Institute for Education Sciences</a:t>
            </a:r>
            <a:endParaRPr/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three-year randomized control study (2007 – 2010)</a:t>
            </a:r>
            <a:endParaRPr/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Evaluate the impact of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“comprehensive induction services”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(treatment)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beginning teachers as compared to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“existing induction services”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(control).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comprehensive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intensive, structured, sequentially delivered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(mentoring, observation, demonstration, reviewing lesson plans, etc.)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two nationally known comprehensive induction service providers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17 school districts, 13 states, randomized group assignment </a:t>
            </a:r>
            <a:endParaRPr/>
          </a:p>
          <a:p>
            <a:pPr indent="-457200" lvl="0" marL="457200" marR="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Institute of Education Sciences, 2008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5"/>
          <p:cNvSpPr txBox="1"/>
          <p:nvPr>
            <p:ph type="title"/>
          </p:nvPr>
        </p:nvSpPr>
        <p:spPr>
          <a:xfrm>
            <a:off x="304800" y="304800"/>
            <a:ext cx="8686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Institute of Education Sciences Study (2008-2010)</a:t>
            </a:r>
            <a:endParaRPr b="1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5"/>
          <p:cNvSpPr txBox="1"/>
          <p:nvPr>
            <p:ph idx="1" type="body"/>
          </p:nvPr>
        </p:nvSpPr>
        <p:spPr>
          <a:xfrm>
            <a:off x="381000" y="12192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Well established programs: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Carefully selected and trained full-time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mentors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Curriculum of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intensive and structured support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including orientation, professional development and weekly meetings with mentors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Formative assessment tools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that permit evaluation of practice on an ongoing basis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Outreach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district and school-based administrators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Two models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 one year induction and two year induction programs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6"/>
          <p:cNvSpPr txBox="1"/>
          <p:nvPr>
            <p:ph type="title"/>
          </p:nvPr>
        </p:nvSpPr>
        <p:spPr>
          <a:xfrm>
            <a:off x="228600" y="304800"/>
            <a:ext cx="8686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Institute of Education Sciences Study (2008-2010)</a:t>
            </a:r>
            <a:endParaRPr b="1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6"/>
          <p:cNvSpPr txBox="1"/>
          <p:nvPr>
            <p:ph idx="1" type="body"/>
          </p:nvPr>
        </p:nvSpPr>
        <p:spPr>
          <a:xfrm>
            <a:off x="381000" y="1219200"/>
            <a:ext cx="8382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the impact of comprehensive induction services as compared to current induction services?  After one year?  After two years?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impact on type and intensity of induction services received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comprehensive provided greater time in various mentor activities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	impact on teacher’s classroom practices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no statistically positive impact</a:t>
            </a:r>
            <a:endParaRPr b="0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	impact on student achievement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no statistically positive impact</a:t>
            </a:r>
            <a:endParaRPr b="0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	impact on teacher retention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no statistically positive impact</a:t>
            </a:r>
            <a:endParaRPr b="0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	impact on composition of the district’s teaching workforce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no statistically positive impact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66"/>
          <p:cNvSpPr txBox="1"/>
          <p:nvPr/>
        </p:nvSpPr>
        <p:spPr>
          <a:xfrm>
            <a:off x="990600" y="1905000"/>
            <a:ext cx="723900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WHAT HAPPENED</a:t>
            </a:r>
            <a:r>
              <a:rPr b="1" i="0" lang="en-US" sz="8800" u="none" cap="none" strike="noStrik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7"/>
          <p:cNvSpPr txBox="1"/>
          <p:nvPr>
            <p:ph type="title"/>
          </p:nvPr>
        </p:nvSpPr>
        <p:spPr>
          <a:xfrm>
            <a:off x="685800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we know about teaching “teaching”?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67"/>
          <p:cNvSpPr txBox="1"/>
          <p:nvPr>
            <p:ph idx="1" type="body"/>
          </p:nvPr>
        </p:nvSpPr>
        <p:spPr>
          <a:xfrm>
            <a:off x="381000" y="1219200"/>
            <a:ext cx="8382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CRITICAL FEATURES:</a:t>
            </a:r>
            <a:endParaRPr/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1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Socially valid training objectives</a:t>
            </a:r>
            <a:endParaRPr/>
          </a:p>
          <a:p>
            <a:pPr indent="-457200" lvl="0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1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Objective evaluation measures</a:t>
            </a:r>
            <a:endParaRPr/>
          </a:p>
          <a:p>
            <a:pPr indent="-457200" lvl="0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1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Effective teaching strategies</a:t>
            </a:r>
            <a:endParaRPr/>
          </a:p>
          <a:p>
            <a:pPr indent="-393700" lvl="0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1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Treatment fidelity</a:t>
            </a:r>
            <a:endParaRPr/>
          </a:p>
          <a:p>
            <a:pPr indent="-457200" lvl="0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	Performance management</a:t>
            </a:r>
            <a:endParaRPr/>
          </a:p>
          <a:p>
            <a:pPr indent="-393700" lvl="0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1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	Ongoing feedback and training</a:t>
            </a:r>
            <a:endParaRPr/>
          </a:p>
          <a:p>
            <a:pPr indent="-330200" lvl="0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8"/>
          <p:cNvSpPr txBox="1"/>
          <p:nvPr>
            <p:ph idx="1" type="body"/>
          </p:nvPr>
        </p:nvSpPr>
        <p:spPr>
          <a:xfrm>
            <a:off x="838200" y="1219200"/>
            <a:ext cx="7924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2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Formative Assessment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(such as curriculum based measurement)</a:t>
            </a:r>
            <a:endParaRPr/>
          </a:p>
          <a:p>
            <a:pPr indent="-457200" lvl="2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Orderly efficient classroom routines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 predictable 	routines, clear sequence of instruction, etc.)</a:t>
            </a:r>
            <a:endParaRPr/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4572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Positive, active classroom behavior management 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4572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Active Teaching: 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(interactive instruction)</a:t>
            </a:r>
            <a:endParaRPr/>
          </a:p>
          <a:p>
            <a:pPr indent="-457200" lvl="2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2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68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 Socially valid training objectives? 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68"/>
          <p:cNvSpPr/>
          <p:nvPr/>
        </p:nvSpPr>
        <p:spPr>
          <a:xfrm>
            <a:off x="381000" y="1143000"/>
            <a:ext cx="4921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4" name="Google Shape;494;p68"/>
          <p:cNvSpPr/>
          <p:nvPr/>
        </p:nvSpPr>
        <p:spPr>
          <a:xfrm>
            <a:off x="346075" y="2209800"/>
            <a:ext cx="4921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5" name="Google Shape;495;p68"/>
          <p:cNvSpPr/>
          <p:nvPr/>
        </p:nvSpPr>
        <p:spPr>
          <a:xfrm>
            <a:off x="381000" y="3276600"/>
            <a:ext cx="4921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6" name="Google Shape;496;p68"/>
          <p:cNvSpPr/>
          <p:nvPr/>
        </p:nvSpPr>
        <p:spPr>
          <a:xfrm>
            <a:off x="381000" y="4267200"/>
            <a:ext cx="4921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Google Shape;497;p68"/>
          <p:cNvSpPr/>
          <p:nvPr/>
        </p:nvSpPr>
        <p:spPr>
          <a:xfrm>
            <a:off x="422275" y="4648200"/>
            <a:ext cx="1841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9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 Objective evaluation measures?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9"/>
          <p:cNvSpPr txBox="1"/>
          <p:nvPr>
            <p:ph idx="1" type="body"/>
          </p:nvPr>
        </p:nvSpPr>
        <p:spPr>
          <a:xfrm>
            <a:off x="381000" y="1219200"/>
            <a:ext cx="8382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impact on type and intensity of induction services received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teacher surveys (2 / year)</a:t>
            </a:r>
            <a:endParaRPr/>
          </a:p>
          <a:p>
            <a:pPr indent="-4572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	impact on teacher’s classroom practices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Vermont Classroom Observation Tool (once)</a:t>
            </a:r>
            <a:endParaRPr b="0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	impact on student achievement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student test score data (spring 2005, spring 2006)</a:t>
            </a:r>
            <a:endParaRPr b="0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	impact on teacher retention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teacher survey (1 / year)</a:t>
            </a:r>
            <a:endParaRPr b="0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	impact on composition of the district’s teaching workforce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teacher survey (once)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0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 Effective Teaching Strategies?</a:t>
            </a:r>
            <a:b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95400"/>
            <a:ext cx="8763000" cy="52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1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 Effective Teaching Strategies?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71"/>
          <p:cNvSpPr txBox="1"/>
          <p:nvPr>
            <p:ph idx="1" type="body"/>
          </p:nvPr>
        </p:nvSpPr>
        <p:spPr>
          <a:xfrm>
            <a:off x="381000" y="1219200"/>
            <a:ext cx="8382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 spent engaged in following strategies: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% teachers reporting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NON-COACHING ACTIVITIES	engaged in activities	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Kept written log	40%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Kept portfolio	70%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Worked in study group	68%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Observed others teaching	55%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Meetings w/ mentors, others	71%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COACHING ACTIVITIES	# times / month	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Teaching observed by mentors	1.3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Feedback on teaching	1.6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Feedback on lesson plans	.5</a:t>
            </a:r>
            <a:endParaRPr/>
          </a:p>
          <a:p>
            <a:pPr indent="-457200" lvl="0" marL="457200" marR="0" rt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Institute of Education Sciences, 2008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2"/>
          <p:cNvSpPr txBox="1"/>
          <p:nvPr>
            <p:ph type="title"/>
          </p:nvPr>
        </p:nvSpPr>
        <p:spPr>
          <a:xfrm>
            <a:off x="228600" y="228600"/>
            <a:ext cx="8534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 Treatment fidelity?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2"/>
          <p:cNvSpPr txBox="1"/>
          <p:nvPr>
            <p:ph idx="1" type="body"/>
          </p:nvPr>
        </p:nvSpPr>
        <p:spPr>
          <a:xfrm>
            <a:off x="228600" y="1447800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Evidence-based drug education programs were implemented with integrity only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19% 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the time.                               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Hallfors &amp; Godette (2002)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-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may be an overestimate.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-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52%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reported that programs were modified or adapted.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No reason to believe that other curricula and social interventions are implemented with any better integrity.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685800" y="457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Wing Institute’s Strategic Vision</a:t>
            </a:r>
            <a:b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609600" y="1219200"/>
            <a:ext cx="8077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exemplars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evidence-based education</a:t>
            </a:r>
            <a:endParaRPr/>
          </a:p>
          <a:p>
            <a:pPr indent="15240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networks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facilitate collaboration</a:t>
            </a:r>
            <a:endParaRPr/>
          </a:p>
          <a:p>
            <a:pPr indent="15240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new ideas, research, and publications</a:t>
            </a:r>
            <a:endParaRPr/>
          </a:p>
          <a:p>
            <a:pPr indent="15240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Facilitate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cross-discipline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cooperation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www.winginstitute.org</a:t>
            </a:r>
            <a:endParaRPr/>
          </a:p>
          <a:p>
            <a:pPr indent="15240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5240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" name="Google Shape;531;p73"/>
          <p:cNvGraphicFramePr/>
          <p:nvPr/>
        </p:nvGraphicFramePr>
        <p:xfrm>
          <a:off x="1676400" y="188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{A0C238F3-45DF-48E2-B69B-6B88A260CA76}</a:tableStyleId>
              </a:tblPr>
              <a:tblGrid>
                <a:gridCol w="3429000"/>
                <a:gridCol w="3429000"/>
              </a:tblGrid>
              <a:tr h="203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571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571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32" name="Google Shape;532;p73"/>
          <p:cNvSpPr txBox="1"/>
          <p:nvPr/>
        </p:nvSpPr>
        <p:spPr>
          <a:xfrm>
            <a:off x="2286000" y="1355725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endParaRPr/>
          </a:p>
        </p:txBody>
      </p:sp>
      <p:sp>
        <p:nvSpPr>
          <p:cNvPr id="533" name="Google Shape;533;p73"/>
          <p:cNvSpPr txBox="1"/>
          <p:nvPr/>
        </p:nvSpPr>
        <p:spPr>
          <a:xfrm>
            <a:off x="6019800" y="1279525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endParaRPr/>
          </a:p>
        </p:txBody>
      </p:sp>
      <p:sp>
        <p:nvSpPr>
          <p:cNvPr id="534" name="Google Shape;534;p73"/>
          <p:cNvSpPr txBox="1"/>
          <p:nvPr/>
        </p:nvSpPr>
        <p:spPr>
          <a:xfrm rot="-5400000">
            <a:off x="838993" y="2574132"/>
            <a:ext cx="9128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endParaRPr/>
          </a:p>
        </p:txBody>
      </p:sp>
      <p:sp>
        <p:nvSpPr>
          <p:cNvPr id="535" name="Google Shape;535;p73"/>
          <p:cNvSpPr txBox="1"/>
          <p:nvPr/>
        </p:nvSpPr>
        <p:spPr>
          <a:xfrm rot="-5400000">
            <a:off x="953293" y="4593432"/>
            <a:ext cx="8366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</a:t>
            </a:r>
            <a:endParaRPr/>
          </a:p>
        </p:txBody>
      </p:sp>
      <p:sp>
        <p:nvSpPr>
          <p:cNvPr id="536" name="Google Shape;536;p73"/>
          <p:cNvSpPr txBox="1"/>
          <p:nvPr/>
        </p:nvSpPr>
        <p:spPr>
          <a:xfrm>
            <a:off x="1981200" y="2390775"/>
            <a:ext cx="25908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 Intervention</a:t>
            </a:r>
            <a:endParaRPr/>
          </a:p>
        </p:txBody>
      </p:sp>
      <p:sp>
        <p:nvSpPr>
          <p:cNvPr id="537" name="Google Shape;537;p73"/>
          <p:cNvSpPr txBox="1"/>
          <p:nvPr/>
        </p:nvSpPr>
        <p:spPr>
          <a:xfrm>
            <a:off x="5486400" y="2390775"/>
            <a:ext cx="25908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 Intervention</a:t>
            </a:r>
            <a:endParaRPr/>
          </a:p>
        </p:txBody>
      </p:sp>
      <p:sp>
        <p:nvSpPr>
          <p:cNvPr id="538" name="Google Shape;538;p73"/>
          <p:cNvSpPr txBox="1"/>
          <p:nvPr/>
        </p:nvSpPr>
        <p:spPr>
          <a:xfrm>
            <a:off x="2133600" y="4592638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Unknown Reason</a:t>
            </a:r>
            <a:endParaRPr/>
          </a:p>
        </p:txBody>
      </p:sp>
      <p:sp>
        <p:nvSpPr>
          <p:cNvPr id="539" name="Google Shape;539;p73"/>
          <p:cNvSpPr txBox="1"/>
          <p:nvPr/>
        </p:nvSpPr>
        <p:spPr>
          <a:xfrm>
            <a:off x="5410200" y="4592638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Unknown Reason</a:t>
            </a:r>
            <a:endParaRPr/>
          </a:p>
        </p:txBody>
      </p:sp>
      <p:sp>
        <p:nvSpPr>
          <p:cNvPr id="540" name="Google Shape;540;p73"/>
          <p:cNvSpPr txBox="1"/>
          <p:nvPr/>
        </p:nvSpPr>
        <p:spPr>
          <a:xfrm>
            <a:off x="5410200" y="5105400"/>
            <a:ext cx="2906713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Intervention problem?</a:t>
            </a:r>
            <a:endParaRPr/>
          </a:p>
          <a:p>
            <a:pPr indent="635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 Implementation problem?</a:t>
            </a:r>
            <a:endParaRPr/>
          </a:p>
        </p:txBody>
      </p:sp>
      <p:sp>
        <p:nvSpPr>
          <p:cNvPr id="541" name="Google Shape;541;p73"/>
          <p:cNvSpPr txBox="1"/>
          <p:nvPr/>
        </p:nvSpPr>
        <p:spPr>
          <a:xfrm>
            <a:off x="1905000" y="5105400"/>
            <a:ext cx="2667000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Other life changes?</a:t>
            </a:r>
            <a:endParaRPr/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Clr>
                <a:srgbClr val="FF8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 Unknown intervention?</a:t>
            </a:r>
            <a:endParaRPr/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Clr>
                <a:srgbClr val="FF8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 Intervention is effective?</a:t>
            </a:r>
            <a:endParaRPr/>
          </a:p>
        </p:txBody>
      </p:sp>
      <p:sp>
        <p:nvSpPr>
          <p:cNvPr id="542" name="Google Shape;542;p73"/>
          <p:cNvSpPr/>
          <p:nvPr/>
        </p:nvSpPr>
        <p:spPr>
          <a:xfrm>
            <a:off x="3733800" y="457200"/>
            <a:ext cx="2657475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Outcome</a:t>
            </a:r>
            <a:endParaRPr b="0" i="0" sz="3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73"/>
          <p:cNvSpPr/>
          <p:nvPr/>
        </p:nvSpPr>
        <p:spPr>
          <a:xfrm rot="-5400000">
            <a:off x="-453231" y="3120231"/>
            <a:ext cx="2352675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Integrity</a:t>
            </a:r>
            <a:endParaRPr/>
          </a:p>
        </p:txBody>
      </p:sp>
      <p:sp>
        <p:nvSpPr>
          <p:cNvPr id="544" name="Google Shape;544;p73"/>
          <p:cNvSpPr txBox="1"/>
          <p:nvPr/>
        </p:nvSpPr>
        <p:spPr>
          <a:xfrm>
            <a:off x="1981200" y="1143000"/>
            <a:ext cx="2514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endParaRPr/>
          </a:p>
        </p:txBody>
      </p:sp>
      <p:sp>
        <p:nvSpPr>
          <p:cNvPr id="545" name="Google Shape;545;p73"/>
          <p:cNvSpPr txBox="1"/>
          <p:nvPr/>
        </p:nvSpPr>
        <p:spPr>
          <a:xfrm>
            <a:off x="5562600" y="1066800"/>
            <a:ext cx="2895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endParaRPr/>
          </a:p>
        </p:txBody>
      </p:sp>
      <p:sp>
        <p:nvSpPr>
          <p:cNvPr id="546" name="Google Shape;546;p73"/>
          <p:cNvSpPr txBox="1"/>
          <p:nvPr/>
        </p:nvSpPr>
        <p:spPr>
          <a:xfrm rot="-5400000">
            <a:off x="573882" y="2207418"/>
            <a:ext cx="15811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endParaRPr/>
          </a:p>
        </p:txBody>
      </p:sp>
      <p:sp>
        <p:nvSpPr>
          <p:cNvPr id="547" name="Google Shape;547;p73"/>
          <p:cNvSpPr txBox="1"/>
          <p:nvPr/>
        </p:nvSpPr>
        <p:spPr>
          <a:xfrm rot="-5400000">
            <a:off x="688975" y="4530725"/>
            <a:ext cx="1350963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4"/>
          <p:cNvSpPr txBox="1"/>
          <p:nvPr>
            <p:ph type="title"/>
          </p:nvPr>
        </p:nvSpPr>
        <p:spPr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 Treatment fidelity?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4" name="Google Shape;554;p74"/>
          <p:cNvGraphicFramePr/>
          <p:nvPr/>
        </p:nvGraphicFramePr>
        <p:xfrm>
          <a:off x="2590800" y="300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{A0C238F3-45DF-48E2-B69B-6B88A260CA76}</a:tableStyleId>
              </a:tblPr>
              <a:tblGrid>
                <a:gridCol w="2514600"/>
                <a:gridCol w="2514600"/>
              </a:tblGrid>
              <a:tr h="928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5" name="Google Shape;555;p74"/>
          <p:cNvSpPr txBox="1"/>
          <p:nvPr/>
        </p:nvSpPr>
        <p:spPr>
          <a:xfrm>
            <a:off x="5029200" y="2376488"/>
            <a:ext cx="2667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mentor</a:t>
            </a:r>
            <a:endParaRPr/>
          </a:p>
        </p:txBody>
      </p:sp>
      <p:sp>
        <p:nvSpPr>
          <p:cNvPr id="556" name="Google Shape;556;p74"/>
          <p:cNvSpPr txBox="1"/>
          <p:nvPr/>
        </p:nvSpPr>
        <p:spPr>
          <a:xfrm>
            <a:off x="2743200" y="2376488"/>
            <a:ext cx="2209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</a:t>
            </a:r>
            <a:endParaRPr/>
          </a:p>
        </p:txBody>
      </p:sp>
      <p:sp>
        <p:nvSpPr>
          <p:cNvPr id="557" name="Google Shape;557;p74"/>
          <p:cNvSpPr txBox="1"/>
          <p:nvPr/>
        </p:nvSpPr>
        <p:spPr>
          <a:xfrm>
            <a:off x="609600" y="4156075"/>
            <a:ext cx="1905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Activities </a:t>
            </a:r>
            <a:endParaRPr/>
          </a:p>
        </p:txBody>
      </p:sp>
      <p:sp>
        <p:nvSpPr>
          <p:cNvPr id="558" name="Google Shape;558;p74"/>
          <p:cNvSpPr txBox="1"/>
          <p:nvPr/>
        </p:nvSpPr>
        <p:spPr>
          <a:xfrm>
            <a:off x="609600" y="3200400"/>
            <a:ext cx="1981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Outcomes </a:t>
            </a:r>
            <a:endParaRPr/>
          </a:p>
        </p:txBody>
      </p:sp>
      <p:sp>
        <p:nvSpPr>
          <p:cNvPr id="559" name="Google Shape;559;p74"/>
          <p:cNvSpPr/>
          <p:nvPr/>
        </p:nvSpPr>
        <p:spPr>
          <a:xfrm>
            <a:off x="1066800" y="1676400"/>
            <a:ext cx="7608888" cy="430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 treatment fidelity </a:t>
            </a:r>
            <a:r>
              <a:rPr b="0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mentor treatment fidelity   </a:t>
            </a:r>
            <a:endParaRPr/>
          </a:p>
        </p:txBody>
      </p:sp>
      <p:sp>
        <p:nvSpPr>
          <p:cNvPr id="560" name="Google Shape;560;p74"/>
          <p:cNvSpPr/>
          <p:nvPr/>
        </p:nvSpPr>
        <p:spPr>
          <a:xfrm>
            <a:off x="3113088" y="4005263"/>
            <a:ext cx="1470025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fidelity</a:t>
            </a:r>
            <a:endParaRPr/>
          </a:p>
        </p:txBody>
      </p:sp>
      <p:sp>
        <p:nvSpPr>
          <p:cNvPr id="561" name="Google Shape;561;p74"/>
          <p:cNvSpPr/>
          <p:nvPr/>
        </p:nvSpPr>
        <p:spPr>
          <a:xfrm>
            <a:off x="5243513" y="4000500"/>
            <a:ext cx="2238375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fidelity</a:t>
            </a:r>
            <a:endParaRPr/>
          </a:p>
        </p:txBody>
      </p:sp>
      <p:sp>
        <p:nvSpPr>
          <p:cNvPr id="562" name="Google Shape;562;p74"/>
          <p:cNvSpPr/>
          <p:nvPr/>
        </p:nvSpPr>
        <p:spPr>
          <a:xfrm>
            <a:off x="3255963" y="3230563"/>
            <a:ext cx="11842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endParaRPr/>
          </a:p>
        </p:txBody>
      </p:sp>
      <p:sp>
        <p:nvSpPr>
          <p:cNvPr id="563" name="Google Shape;563;p74"/>
          <p:cNvSpPr/>
          <p:nvPr/>
        </p:nvSpPr>
        <p:spPr>
          <a:xfrm>
            <a:off x="5180013" y="3200400"/>
            <a:ext cx="2366962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5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 Treatment fidelity? 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75"/>
          <p:cNvSpPr txBox="1"/>
          <p:nvPr>
            <p:ph idx="1" type="body"/>
          </p:nvPr>
        </p:nvSpPr>
        <p:spPr>
          <a:xfrm>
            <a:off x="381000" y="1219200"/>
            <a:ext cx="8382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Independent Variables				Treatment      Control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 teachers w/ Mentors	 93%	         75%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Minutes / week engaged in various mentor 	95 min/wk	      74 min/wk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activities (meetings, observations, lesson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planning, reviewing work, etc.)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 EVALUATION OF TREATMENT FIDELITY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poor treatment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compliance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measures (surveys 2 x / year)</a:t>
            </a:r>
            <a:endParaRPr/>
          </a:p>
          <a:p>
            <a:pPr indent="-4572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no treatment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competence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measures (only activity measures)</a:t>
            </a:r>
            <a:endParaRPr/>
          </a:p>
          <a:p>
            <a:pPr indent="-457200" lvl="0" marL="457200" marR="0" rt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Institute of Education Sciences, 2008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6"/>
          <p:cNvSpPr txBox="1"/>
          <p:nvPr>
            <p:ph type="title"/>
          </p:nvPr>
        </p:nvSpPr>
        <p:spPr>
          <a:xfrm>
            <a:off x="609600" y="609600"/>
            <a:ext cx="7848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 Performance 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Management?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76"/>
          <p:cNvSpPr txBox="1"/>
          <p:nvPr>
            <p:ph idx="1" type="body"/>
          </p:nvPr>
        </p:nvSpPr>
        <p:spPr>
          <a:xfrm>
            <a:off x="685800" y="19812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order for induction to be effective, it needs to shape teachers’ behaviors so that they:</a:t>
            </a:r>
            <a:endParaRPr/>
          </a:p>
        </p:txBody>
      </p:sp>
      <p:sp>
        <p:nvSpPr>
          <p:cNvPr id="578" name="Google Shape;578;p76"/>
          <p:cNvSpPr/>
          <p:nvPr/>
        </p:nvSpPr>
        <p:spPr>
          <a:xfrm>
            <a:off x="1295400" y="3413125"/>
            <a:ext cx="2120900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program</a:t>
            </a:r>
            <a:endParaRPr/>
          </a:p>
        </p:txBody>
      </p:sp>
      <p:sp>
        <p:nvSpPr>
          <p:cNvPr id="579" name="Google Shape;579;p76"/>
          <p:cNvSpPr/>
          <p:nvPr/>
        </p:nvSpPr>
        <p:spPr>
          <a:xfrm>
            <a:off x="1524000" y="4572000"/>
            <a:ext cx="17256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compliance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76"/>
          <p:cNvSpPr/>
          <p:nvPr/>
        </p:nvSpPr>
        <p:spPr>
          <a:xfrm>
            <a:off x="3905250" y="3413125"/>
            <a:ext cx="1527175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correctly</a:t>
            </a:r>
            <a:endParaRPr/>
          </a:p>
        </p:txBody>
      </p:sp>
      <p:sp>
        <p:nvSpPr>
          <p:cNvPr id="581" name="Google Shape;581;p76"/>
          <p:cNvSpPr/>
          <p:nvPr/>
        </p:nvSpPr>
        <p:spPr>
          <a:xfrm>
            <a:off x="6003925" y="3413125"/>
            <a:ext cx="1646238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 time</a:t>
            </a:r>
            <a:endParaRPr/>
          </a:p>
        </p:txBody>
      </p:sp>
      <p:sp>
        <p:nvSpPr>
          <p:cNvPr id="582" name="Google Shape;582;p76"/>
          <p:cNvSpPr/>
          <p:nvPr/>
        </p:nvSpPr>
        <p:spPr>
          <a:xfrm>
            <a:off x="3733800" y="4572000"/>
            <a:ext cx="18446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competence</a:t>
            </a:r>
            <a:endParaRPr/>
          </a:p>
        </p:txBody>
      </p:sp>
      <p:sp>
        <p:nvSpPr>
          <p:cNvPr id="583" name="Google Shape;583;p76"/>
          <p:cNvSpPr/>
          <p:nvPr/>
        </p:nvSpPr>
        <p:spPr>
          <a:xfrm>
            <a:off x="5867400" y="4572000"/>
            <a:ext cx="19288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7"/>
          <p:cNvSpPr txBox="1"/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 Performance 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Management?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7"/>
          <p:cNvSpPr txBox="1"/>
          <p:nvPr>
            <p:ph idx="1" type="body"/>
          </p:nvPr>
        </p:nvSpPr>
        <p:spPr>
          <a:xfrm>
            <a:off x="762000" y="14478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most common forms of implementation…</a:t>
            </a:r>
            <a:endParaRPr b="0" i="0" sz="9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paper</a:t>
            </a: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</a:t>
            </a: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	new policies and procedures put in place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</a:t>
            </a: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	new operating procedures put in place</a:t>
            </a:r>
            <a:endParaRPr b="1" i="0" sz="1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information dissemination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training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supervision</a:t>
            </a:r>
            <a:endParaRPr b="0" i="0" sz="1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3429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repeatedly been shown to be ineffective</a:t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</a:t>
            </a: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</a:t>
            </a: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monitoring activities and outcomes 		          and responding to the data</a:t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3429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Implementation Research Network (NIRN)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8"/>
          <p:cNvSpPr txBox="1"/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 Performance Management?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8"/>
          <p:cNvSpPr txBox="1"/>
          <p:nvPr>
            <p:ph idx="1" type="body"/>
          </p:nvPr>
        </p:nvSpPr>
        <p:spPr>
          <a:xfrm>
            <a:off x="381000" y="990600"/>
            <a:ext cx="8382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 spent engaged in following strategies: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% teachers reporting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INDUCTION ACTIVITIES	engaged in activities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Kept written log	40 %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Kept portfolio	70 %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Worked in study group	68 %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Observed others teaching	55 %	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Observed others teaching your classroom	51 %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 w/ principal for feedback	69 %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 w/ curriculum specialist	77 %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Teachers being offered professional development	99 %</a:t>
            </a:r>
            <a:endParaRPr/>
          </a:p>
          <a:p>
            <a:pPr indent="-4572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Teachers attending professional development	44 %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Institute of Education Sciences, 2008</a:t>
            </a:r>
            <a:endParaRPr/>
          </a:p>
          <a:p>
            <a:pPr indent="-457200" lvl="0" marL="457200" marR="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78"/>
          <p:cNvSpPr/>
          <p:nvPr/>
        </p:nvSpPr>
        <p:spPr>
          <a:xfrm>
            <a:off x="7162800" y="2514600"/>
            <a:ext cx="533400" cy="2514600"/>
          </a:xfrm>
          <a:prstGeom prst="rightBrace">
            <a:avLst>
              <a:gd fmla="val 8337" name="adj1"/>
              <a:gd fmla="val 50644" name="adj2"/>
            </a:avLst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9" name="Google Shape;599;p78"/>
          <p:cNvSpPr/>
          <p:nvPr/>
        </p:nvSpPr>
        <p:spPr>
          <a:xfrm>
            <a:off x="7848600" y="3576638"/>
            <a:ext cx="6985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61%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9"/>
          <p:cNvSpPr txBox="1"/>
          <p:nvPr>
            <p:ph type="title"/>
          </p:nvPr>
        </p:nvSpPr>
        <p:spPr>
          <a:xfrm>
            <a:off x="762000" y="2286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 Ongoing feedback and training?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79"/>
          <p:cNvSpPr txBox="1"/>
          <p:nvPr/>
        </p:nvSpPr>
        <p:spPr>
          <a:xfrm>
            <a:off x="5486400" y="6477000"/>
            <a:ext cx="32766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Kane, Rockoff, Staiger, 2006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0"/>
          <p:cNvSpPr txBox="1"/>
          <p:nvPr>
            <p:ph type="title"/>
          </p:nvPr>
        </p:nvSpPr>
        <p:spPr>
          <a:xfrm>
            <a:off x="762000" y="2286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 Ongoing feedback and training?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219200"/>
            <a:ext cx="8610600" cy="487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4" name="Google Shape;614;p80"/>
          <p:cNvCxnSpPr/>
          <p:nvPr/>
        </p:nvCxnSpPr>
        <p:spPr>
          <a:xfrm rot="-5400000">
            <a:off x="1530352" y="2654301"/>
            <a:ext cx="1987550" cy="2000247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5" name="Google Shape;615;p80"/>
          <p:cNvCxnSpPr/>
          <p:nvPr/>
        </p:nvCxnSpPr>
        <p:spPr>
          <a:xfrm>
            <a:off x="1587500" y="2622550"/>
            <a:ext cx="6699250" cy="635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6" name="Google Shape;616;p80"/>
          <p:cNvSpPr txBox="1"/>
          <p:nvPr/>
        </p:nvSpPr>
        <p:spPr>
          <a:xfrm>
            <a:off x="5486400" y="6477000"/>
            <a:ext cx="32766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Kane, Rockoff, Staiger, 2006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1"/>
          <p:cNvSpPr txBox="1"/>
          <p:nvPr>
            <p:ph type="title"/>
          </p:nvPr>
        </p:nvSpPr>
        <p:spPr>
          <a:xfrm>
            <a:off x="685800" y="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 Ongoing feedback and training?</a:t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81"/>
          <p:cNvSpPr txBox="1"/>
          <p:nvPr>
            <p:ph idx="1" type="body"/>
          </p:nvPr>
        </p:nvSpPr>
        <p:spPr>
          <a:xfrm>
            <a:off x="685800" y="1371600"/>
            <a:ext cx="7848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Immediately following training, treatment integrity begins to decline.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4" marL="20574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Mortenson &amp; Witt, 1998</a:t>
            </a:r>
            <a:endParaRPr/>
          </a:p>
          <a:p>
            <a:pPr indent="-228600" lvl="3" marL="1600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Noell, Witt, LaFleur, Mortenson, Ranier, &amp; LeVelle, 2000</a:t>
            </a:r>
            <a:endParaRPr/>
          </a:p>
          <a:p>
            <a:pPr indent="-228600" lvl="3" marL="1600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DiGennaro, Martens, &amp; McIntyre, 2005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2"/>
          <p:cNvSpPr txBox="1"/>
          <p:nvPr/>
        </p:nvSpPr>
        <p:spPr>
          <a:xfrm>
            <a:off x="5943600" y="1295400"/>
            <a:ext cx="17526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year</a:t>
            </a:r>
            <a:endParaRPr/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 induction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27 %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75 %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24 %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33 %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64 %</a:t>
            </a:r>
            <a:endParaRPr/>
          </a:p>
        </p:txBody>
      </p:sp>
      <p:sp>
        <p:nvSpPr>
          <p:cNvPr id="630" name="Google Shape;630;p82"/>
          <p:cNvSpPr txBox="1"/>
          <p:nvPr/>
        </p:nvSpPr>
        <p:spPr>
          <a:xfrm>
            <a:off x="6019800" y="4191000"/>
            <a:ext cx="1752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year</a:t>
            </a:r>
            <a:endParaRPr/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 induction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 /mo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.7 /mo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.3 /mo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82"/>
          <p:cNvSpPr txBox="1"/>
          <p:nvPr/>
        </p:nvSpPr>
        <p:spPr>
          <a:xfrm>
            <a:off x="7391400" y="1676400"/>
            <a:ext cx="12954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- 13 %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+ 5 %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- 44 %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- 22 %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- 7 %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82"/>
          <p:cNvSpPr txBox="1"/>
          <p:nvPr/>
        </p:nvSpPr>
        <p:spPr>
          <a:xfrm>
            <a:off x="7467600" y="4572000"/>
            <a:ext cx="1371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- 1.3 /mo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.9 /mo</a:t>
            </a:r>
            <a:endParaRPr/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-.2 /mo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82"/>
          <p:cNvSpPr txBox="1"/>
          <p:nvPr/>
        </p:nvSpPr>
        <p:spPr>
          <a:xfrm>
            <a:off x="533400" y="1219200"/>
            <a:ext cx="5715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baseline="3000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year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NON-COACHING ACTIVITIES	induction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Kept written log	40 %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Kept portfolio	70 %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Worked in study group	68 %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Observed others teaching	55 %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Meetings w/ mentors, others	71 %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baseline="3000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year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COACHING ACTIVITIES	induction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Teaching observed by mentors	1.3 /mo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Feedback on teaching	1.6 /mo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Feedback on lesson plans	.5 /mo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82"/>
          <p:cNvSpPr txBox="1"/>
          <p:nvPr>
            <p:ph type="title"/>
          </p:nvPr>
        </p:nvSpPr>
        <p:spPr>
          <a:xfrm>
            <a:off x="7620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 Ongoing training and feedback?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82"/>
          <p:cNvSpPr txBox="1"/>
          <p:nvPr/>
        </p:nvSpPr>
        <p:spPr>
          <a:xfrm>
            <a:off x="5181600" y="6477000"/>
            <a:ext cx="32766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Institute of Education Sciences, 2008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0-12-09 at 9.05.38 AM.png"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575" y="0"/>
            <a:ext cx="8578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83"/>
          <p:cNvSpPr txBox="1"/>
          <p:nvPr>
            <p:ph type="title"/>
          </p:nvPr>
        </p:nvSpPr>
        <p:spPr>
          <a:xfrm>
            <a:off x="685800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did comprehensive induction fail to produce desired outcomes?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83"/>
          <p:cNvSpPr txBox="1"/>
          <p:nvPr>
            <p:ph idx="1" type="body"/>
          </p:nvPr>
        </p:nvSpPr>
        <p:spPr>
          <a:xfrm>
            <a:off x="381000" y="1219200"/>
            <a:ext cx="5562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CRITICAL TRAINING FEATURES:</a:t>
            </a:r>
            <a:endParaRPr/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Socially valid training objectives</a:t>
            </a:r>
            <a:endParaRPr/>
          </a:p>
          <a:p>
            <a:pPr indent="-457200" lvl="0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Objective evaluation measures</a:t>
            </a:r>
            <a:endParaRPr/>
          </a:p>
          <a:p>
            <a:pPr indent="-457200" lvl="0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Effective teaching strategies</a:t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Treatment fidelity</a:t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	Performance management</a:t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	Ongoing feedback and training</a:t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83"/>
          <p:cNvSpPr/>
          <p:nvPr/>
        </p:nvSpPr>
        <p:spPr>
          <a:xfrm>
            <a:off x="6477000" y="2514600"/>
            <a:ext cx="8001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83"/>
          <p:cNvSpPr/>
          <p:nvPr/>
        </p:nvSpPr>
        <p:spPr>
          <a:xfrm>
            <a:off x="6554788" y="3733800"/>
            <a:ext cx="646112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83"/>
          <p:cNvSpPr/>
          <p:nvPr/>
        </p:nvSpPr>
        <p:spPr>
          <a:xfrm>
            <a:off x="6554788" y="3124200"/>
            <a:ext cx="646112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83"/>
          <p:cNvSpPr/>
          <p:nvPr/>
        </p:nvSpPr>
        <p:spPr>
          <a:xfrm>
            <a:off x="6554788" y="4414838"/>
            <a:ext cx="6461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83"/>
          <p:cNvSpPr/>
          <p:nvPr/>
        </p:nvSpPr>
        <p:spPr>
          <a:xfrm>
            <a:off x="6554788" y="5638800"/>
            <a:ext cx="646112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83"/>
          <p:cNvSpPr/>
          <p:nvPr/>
        </p:nvSpPr>
        <p:spPr>
          <a:xfrm>
            <a:off x="6554788" y="5029200"/>
            <a:ext cx="646112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4"/>
          <p:cNvSpPr txBox="1"/>
          <p:nvPr>
            <p:ph type="title"/>
          </p:nvPr>
        </p:nvSpPr>
        <p:spPr>
          <a:xfrm>
            <a:off x="203200" y="228600"/>
            <a:ext cx="8763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Need for Ongoing Performance Feedback Systems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5" name="Google Shape;65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219200"/>
            <a:ext cx="8610600" cy="487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6" name="Google Shape;656;p84"/>
          <p:cNvCxnSpPr/>
          <p:nvPr/>
        </p:nvCxnSpPr>
        <p:spPr>
          <a:xfrm rot="-5400000">
            <a:off x="1530352" y="2654301"/>
            <a:ext cx="1987550" cy="2000247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7" name="Google Shape;657;p84"/>
          <p:cNvCxnSpPr/>
          <p:nvPr/>
        </p:nvCxnSpPr>
        <p:spPr>
          <a:xfrm>
            <a:off x="1587500" y="2622550"/>
            <a:ext cx="6699250" cy="635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8" name="Google Shape;658;p84"/>
          <p:cNvSpPr txBox="1"/>
          <p:nvPr/>
        </p:nvSpPr>
        <p:spPr>
          <a:xfrm>
            <a:off x="5486400" y="6477000"/>
            <a:ext cx="32766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Kane, Rockoff, Staiger, 2006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57201"/>
            <a:ext cx="8574522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85"/>
          <p:cNvSpPr txBox="1"/>
          <p:nvPr/>
        </p:nvSpPr>
        <p:spPr>
          <a:xfrm>
            <a:off x="1506689" y="554272"/>
            <a:ext cx="6349999" cy="614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>
                <a:latin typeface="Arial"/>
                <a:ea typeface="Arial"/>
                <a:cs typeface="Arial"/>
                <a:sym typeface="Arial"/>
              </a:rPr>
              <a:t>Evaluation Requirements of Tenured Teachers </a:t>
            </a:r>
            <a:endParaRPr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>
                <a:latin typeface="Arial"/>
                <a:ea typeface="Arial"/>
                <a:cs typeface="Arial"/>
                <a:sym typeface="Arial"/>
              </a:rPr>
              <a:t>in the 50 Largest U.S. School System</a:t>
            </a:r>
            <a:endParaRPr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5" name="Google Shape;665;p85"/>
          <p:cNvSpPr txBox="1"/>
          <p:nvPr/>
        </p:nvSpPr>
        <p:spPr>
          <a:xfrm>
            <a:off x="685800" y="6429375"/>
            <a:ext cx="73914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Hiring, Assignment, and Transfer in Chicago Public Schools Report from The New Teacher Project July 2007 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685800"/>
            <a:ext cx="7847013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86"/>
          <p:cNvSpPr txBox="1"/>
          <p:nvPr/>
        </p:nvSpPr>
        <p:spPr>
          <a:xfrm>
            <a:off x="685800" y="6429375"/>
            <a:ext cx="79248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Hiring, Assignment, and Transfer in Chicago Public Schools Report from The New Teacher Project July 2007 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685800"/>
            <a:ext cx="7847013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87"/>
          <p:cNvSpPr txBox="1"/>
          <p:nvPr/>
        </p:nvSpPr>
        <p:spPr>
          <a:xfrm>
            <a:off x="5943600" y="3124200"/>
            <a:ext cx="2895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3 out of 1,000 teachers rated unsatisfactory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0" name="Google Shape;680;p87"/>
          <p:cNvSpPr txBox="1"/>
          <p:nvPr/>
        </p:nvSpPr>
        <p:spPr>
          <a:xfrm>
            <a:off x="2667000" y="1447800"/>
            <a:ext cx="27432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93% of teachers received superior or excellent ratings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1" name="Google Shape;681;p87"/>
          <p:cNvSpPr txBox="1"/>
          <p:nvPr/>
        </p:nvSpPr>
        <p:spPr>
          <a:xfrm>
            <a:off x="685800" y="6429375"/>
            <a:ext cx="79248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Hiring, Assignment, and Transfer in Chicago Public Schools Report from The New Teacher Project July 2007 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8"/>
          <p:cNvSpPr txBox="1"/>
          <p:nvPr/>
        </p:nvSpPr>
        <p:spPr>
          <a:xfrm>
            <a:off x="1295400" y="1447800"/>
            <a:ext cx="6553200" cy="5632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87 Schools met criteria for being identified as “failing schools”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69 (79%) of these schools did not issue a single “unsatisfactory rating”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Hiring, Assignment, and Transfer in Chicago Public Schools Report from The New Teacher Project July 2007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89"/>
          <p:cNvSpPr txBox="1"/>
          <p:nvPr>
            <p:ph type="title"/>
          </p:nvPr>
        </p:nvSpPr>
        <p:spPr>
          <a:xfrm>
            <a:off x="609600" y="609600"/>
            <a:ext cx="7848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Building a Performance Feedback Culture</a:t>
            </a:r>
            <a:br>
              <a:rPr b="1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89"/>
          <p:cNvSpPr txBox="1"/>
          <p:nvPr>
            <p:ph idx="1" type="body"/>
          </p:nvPr>
        </p:nvSpPr>
        <p:spPr>
          <a:xfrm>
            <a:off x="685800" y="19812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order for a performance feedback system to be effective, staff must:</a:t>
            </a:r>
            <a:endParaRPr/>
          </a:p>
        </p:txBody>
      </p:sp>
      <p:sp>
        <p:nvSpPr>
          <p:cNvPr id="694" name="Google Shape;694;p89"/>
          <p:cNvSpPr/>
          <p:nvPr/>
        </p:nvSpPr>
        <p:spPr>
          <a:xfrm>
            <a:off x="1295400" y="3413125"/>
            <a:ext cx="210185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 it</a:t>
            </a:r>
            <a:endParaRPr/>
          </a:p>
        </p:txBody>
      </p:sp>
      <p:sp>
        <p:nvSpPr>
          <p:cNvPr id="695" name="Google Shape;695;p89"/>
          <p:cNvSpPr/>
          <p:nvPr/>
        </p:nvSpPr>
        <p:spPr>
          <a:xfrm>
            <a:off x="1495425" y="3957638"/>
            <a:ext cx="17256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compliance</a:t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6" name="Google Shape;696;p89"/>
          <p:cNvSpPr/>
          <p:nvPr/>
        </p:nvSpPr>
        <p:spPr>
          <a:xfrm>
            <a:off x="3905250" y="3413125"/>
            <a:ext cx="1527175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correctly</a:t>
            </a:r>
            <a:endParaRPr/>
          </a:p>
        </p:txBody>
      </p:sp>
      <p:sp>
        <p:nvSpPr>
          <p:cNvPr id="697" name="Google Shape;697;p89"/>
          <p:cNvSpPr/>
          <p:nvPr/>
        </p:nvSpPr>
        <p:spPr>
          <a:xfrm>
            <a:off x="6003925" y="3413125"/>
            <a:ext cx="1646238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time</a:t>
            </a:r>
            <a:endParaRPr/>
          </a:p>
        </p:txBody>
      </p:sp>
      <p:sp>
        <p:nvSpPr>
          <p:cNvPr id="698" name="Google Shape;698;p89"/>
          <p:cNvSpPr/>
          <p:nvPr/>
        </p:nvSpPr>
        <p:spPr>
          <a:xfrm>
            <a:off x="3810000" y="3995738"/>
            <a:ext cx="18446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competence</a:t>
            </a:r>
            <a:endParaRPr/>
          </a:p>
        </p:txBody>
      </p:sp>
      <p:sp>
        <p:nvSpPr>
          <p:cNvPr id="699" name="Google Shape;699;p89"/>
          <p:cNvSpPr/>
          <p:nvPr/>
        </p:nvSpPr>
        <p:spPr>
          <a:xfrm>
            <a:off x="5867400" y="3995738"/>
            <a:ext cx="19288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0"/>
          <p:cNvSpPr txBox="1"/>
          <p:nvPr>
            <p:ph type="title"/>
          </p:nvPr>
        </p:nvSpPr>
        <p:spPr>
          <a:xfrm>
            <a:off x="609600" y="609600"/>
            <a:ext cx="7848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Performance Feedback Systems</a:t>
            </a:r>
            <a:br>
              <a:rPr b="1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compliance / competence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90"/>
          <p:cNvSpPr txBox="1"/>
          <p:nvPr>
            <p:ph idx="1" type="body"/>
          </p:nvPr>
        </p:nvSpPr>
        <p:spPr>
          <a:xfrm>
            <a:off x="406400" y="1905000"/>
            <a:ext cx="8255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7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ask the right questions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identify appropriate data to collect (validity)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implement interventions according to plan (treatment integrity)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collect data accurately (reliability)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display / analyze data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interpret data / draw correct conclusions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give / receive feedback based on the data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modify interventions based on data</a:t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1"/>
          <p:cNvSpPr txBox="1"/>
          <p:nvPr>
            <p:ph type="title"/>
          </p:nvPr>
        </p:nvSpPr>
        <p:spPr>
          <a:xfrm>
            <a:off x="685800" y="4318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Data-based Decision Making</a:t>
            </a: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sustainability </a:t>
            </a: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91"/>
          <p:cNvSpPr txBox="1"/>
          <p:nvPr>
            <p:ph idx="1" type="body"/>
          </p:nvPr>
        </p:nvSpPr>
        <p:spPr>
          <a:xfrm>
            <a:off x="304800" y="16002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implemented with procedural fidelity and desired outcomes (effectiveness) at the consumer level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maintains over time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maintains over generations of practitioners and decision-makers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operates within existing resources (financial, staff, materials) and existing mandates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becomes institutionalized, routine…</a:t>
            </a:r>
            <a:endParaRPr/>
          </a:p>
        </p:txBody>
      </p:sp>
      <p:sp>
        <p:nvSpPr>
          <p:cNvPr id="714" name="Google Shape;714;p91"/>
          <p:cNvSpPr/>
          <p:nvPr/>
        </p:nvSpPr>
        <p:spPr>
          <a:xfrm>
            <a:off x="622300" y="6324600"/>
            <a:ext cx="82169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Implementation Research Network (NIRN)</a:t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5" name="Google Shape;715;p91"/>
          <p:cNvSpPr/>
          <p:nvPr/>
        </p:nvSpPr>
        <p:spPr>
          <a:xfrm>
            <a:off x="5397500" y="5283200"/>
            <a:ext cx="3622675" cy="42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“the way we do business”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92"/>
          <p:cNvSpPr txBox="1"/>
          <p:nvPr>
            <p:ph type="title"/>
          </p:nvPr>
        </p:nvSpPr>
        <p:spPr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Sustainable Practice</a:t>
            </a:r>
            <a:r>
              <a:rPr b="1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3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92"/>
          <p:cNvSpPr txBox="1"/>
          <p:nvPr>
            <p:ph idx="1" type="body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requires</a:t>
            </a:r>
            <a:r>
              <a:rPr b="1" i="0" lang="en-U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social / cultural change process across all levels of an organization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a long term, ongoing, developmental process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respect and accommodation of the </a:t>
            </a:r>
            <a:r>
              <a:rPr b="1" i="0" lang="en-US" sz="2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uniqueness</a:t>
            </a: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			of every aspect of the culture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0-12-09 at 9.08.27 AM.png"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25" y="0"/>
            <a:ext cx="89217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93"/>
          <p:cNvSpPr txBox="1"/>
          <p:nvPr>
            <p:ph type="title"/>
          </p:nvPr>
        </p:nvSpPr>
        <p:spPr>
          <a:xfrm>
            <a:off x="12700" y="254000"/>
            <a:ext cx="9142413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Building a </a:t>
            </a:r>
            <a:b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Performance Feedback Culture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93"/>
          <p:cNvSpPr txBox="1"/>
          <p:nvPr>
            <p:ph idx="1" type="body"/>
          </p:nvPr>
        </p:nvSpPr>
        <p:spPr>
          <a:xfrm>
            <a:off x="495300" y="1739900"/>
            <a:ext cx="8153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6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organizations have cultures…</a:t>
            </a:r>
            <a:endParaRPr/>
          </a:p>
          <a:p>
            <a:pPr indent="0" lvl="0" marL="0" marR="0" rtl="0" algn="l">
              <a:spcBef>
                <a:spcPts val="16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16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</a:t>
            </a:r>
            <a:r>
              <a:rPr b="0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support data-based decision making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93"/>
          <p:cNvSpPr/>
          <p:nvPr/>
        </p:nvSpPr>
        <p:spPr>
          <a:xfrm>
            <a:off x="20161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4"/>
          <p:cNvSpPr/>
          <p:nvPr/>
        </p:nvSpPr>
        <p:spPr>
          <a:xfrm>
            <a:off x="3505200" y="2260600"/>
            <a:ext cx="2259013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Stakeholders</a:t>
            </a:r>
            <a:endParaRPr/>
          </a:p>
        </p:txBody>
      </p:sp>
      <p:sp>
        <p:nvSpPr>
          <p:cNvPr id="737" name="Google Shape;737;p94"/>
          <p:cNvSpPr/>
          <p:nvPr/>
        </p:nvSpPr>
        <p:spPr>
          <a:xfrm>
            <a:off x="3794125" y="2705100"/>
            <a:ext cx="30638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policy makers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administrators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classroom staff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</a:t>
            </a:r>
            <a:endParaRPr/>
          </a:p>
        </p:txBody>
      </p:sp>
      <p:sp>
        <p:nvSpPr>
          <p:cNvPr id="738" name="Google Shape;738;p94"/>
          <p:cNvSpPr txBox="1"/>
          <p:nvPr>
            <p:ph type="title"/>
          </p:nvPr>
        </p:nvSpPr>
        <p:spPr>
          <a:xfrm>
            <a:off x="0" y="279400"/>
            <a:ext cx="9142413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What is an Organizational Culture?</a:t>
            </a:r>
            <a:r>
              <a:rPr b="1" i="0" lang="en-US" sz="4200" u="none" cap="none" strike="noStrike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94"/>
          <p:cNvSpPr txBox="1"/>
          <p:nvPr>
            <p:ph idx="1" type="body"/>
          </p:nvPr>
        </p:nvSpPr>
        <p:spPr>
          <a:xfrm>
            <a:off x="158750" y="1155700"/>
            <a:ext cx="8824913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complex interaction of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formal and informal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contingencies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governing the behavior of </a:t>
            </a:r>
            <a:r>
              <a:rPr b="0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stakeholders, embodied in:</a:t>
            </a:r>
            <a:endParaRPr/>
          </a:p>
        </p:txBody>
      </p:sp>
      <p:sp>
        <p:nvSpPr>
          <p:cNvPr id="740" name="Google Shape;740;p94"/>
          <p:cNvSpPr/>
          <p:nvPr/>
        </p:nvSpPr>
        <p:spPr>
          <a:xfrm>
            <a:off x="2743200" y="2717800"/>
            <a:ext cx="3886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Contingencies</a:t>
            </a:r>
            <a:endParaRPr/>
          </a:p>
        </p:txBody>
      </p:sp>
      <p:sp>
        <p:nvSpPr>
          <p:cNvPr id="741" name="Google Shape;741;p94"/>
          <p:cNvSpPr/>
          <p:nvPr/>
        </p:nvSpPr>
        <p:spPr>
          <a:xfrm>
            <a:off x="3784600" y="3160713"/>
            <a:ext cx="29972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laws &amp; regulations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 market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and ideology</a:t>
            </a:r>
            <a:endParaRPr/>
          </a:p>
        </p:txBody>
      </p:sp>
      <p:sp>
        <p:nvSpPr>
          <p:cNvPr id="742" name="Google Shape;742;p94"/>
          <p:cNvSpPr/>
          <p:nvPr/>
        </p:nvSpPr>
        <p:spPr>
          <a:xfrm>
            <a:off x="2743200" y="3175000"/>
            <a:ext cx="3722688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Contingencies</a:t>
            </a:r>
            <a:endParaRPr/>
          </a:p>
        </p:txBody>
      </p:sp>
      <p:sp>
        <p:nvSpPr>
          <p:cNvPr id="743" name="Google Shape;743;p94"/>
          <p:cNvSpPr/>
          <p:nvPr/>
        </p:nvSpPr>
        <p:spPr>
          <a:xfrm>
            <a:off x="1447800" y="3632200"/>
            <a:ext cx="3352800" cy="2647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 allocations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systems		feedback systems	reporting requirements</a:t>
            </a:r>
            <a:endParaRPr/>
          </a:p>
        </p:txBody>
      </p:sp>
      <p:sp>
        <p:nvSpPr>
          <p:cNvPr id="744" name="Google Shape;744;p94"/>
          <p:cNvSpPr/>
          <p:nvPr/>
        </p:nvSpPr>
        <p:spPr>
          <a:xfrm>
            <a:off x="5257800" y="3632200"/>
            <a:ext cx="2927350" cy="301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evaluation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recruitment &amp; hiring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initiatives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 expectations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compensation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training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coaching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feedback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5"/>
          <p:cNvSpPr txBox="1"/>
          <p:nvPr>
            <p:ph type="title"/>
          </p:nvPr>
        </p:nvSpPr>
        <p:spPr>
          <a:xfrm>
            <a:off x="12700" y="254000"/>
            <a:ext cx="9142413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Building a </a:t>
            </a:r>
            <a:b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Data-based Decision Making Culture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95"/>
          <p:cNvSpPr txBox="1"/>
          <p:nvPr>
            <p:ph idx="1" type="body"/>
          </p:nvPr>
        </p:nvSpPr>
        <p:spPr>
          <a:xfrm>
            <a:off x="495300" y="1739900"/>
            <a:ext cx="8153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6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organizations have cultures…</a:t>
            </a:r>
            <a:endParaRPr/>
          </a:p>
          <a:p>
            <a:pPr indent="0" lvl="0" marL="0" marR="0" rtl="0" algn="l">
              <a:spcBef>
                <a:spcPts val="16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16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</a:t>
            </a:r>
            <a:r>
              <a:rPr b="0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support data-based decision making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95"/>
          <p:cNvSpPr/>
          <p:nvPr/>
        </p:nvSpPr>
        <p:spPr>
          <a:xfrm>
            <a:off x="20161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6"/>
          <p:cNvSpPr txBox="1"/>
          <p:nvPr>
            <p:ph type="title"/>
          </p:nvPr>
        </p:nvSpPr>
        <p:spPr>
          <a:xfrm>
            <a:off x="-152400" y="279400"/>
            <a:ext cx="9510713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Baseline Cultural Obstacles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96"/>
          <p:cNvSpPr txBox="1"/>
          <p:nvPr>
            <p:ph idx="1" type="body"/>
          </p:nvPr>
        </p:nvSpPr>
        <p:spPr>
          <a:xfrm>
            <a:off x="381000" y="1371600"/>
            <a:ext cx="8558213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staff resistance to a performance feedback culture: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long standing mistrust of the purpose of data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educator autonomy, implicit power relationships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cynicism about fads, new ideas, education reform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resistance to performance feedback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data collection is too difficult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data collection causes too much change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desired outcomes take too long to materialize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perceived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costs exceed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perceived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benefits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97"/>
          <p:cNvSpPr txBox="1"/>
          <p:nvPr>
            <p:ph type="title"/>
          </p:nvPr>
        </p:nvSpPr>
        <p:spPr>
          <a:xfrm>
            <a:off x="12700" y="254000"/>
            <a:ext cx="9142413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Building a </a:t>
            </a:r>
            <a:b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Performance Feedback Culture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97"/>
          <p:cNvSpPr txBox="1"/>
          <p:nvPr>
            <p:ph idx="1" type="body"/>
          </p:nvPr>
        </p:nvSpPr>
        <p:spPr>
          <a:xfrm>
            <a:off x="495300" y="1739900"/>
            <a:ext cx="8153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Data-based decision making cultures </a:t>
            </a:r>
            <a:r>
              <a:rPr b="0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deliberately shape all cultural contingencies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reinforce the effective use of data in decision making.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reinforcement for the target behaviors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decrease aversive consequences for the target behaviors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decrease reinforcement for competing behaviors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aversive consequences for competing behaviors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97"/>
          <p:cNvSpPr/>
          <p:nvPr/>
        </p:nvSpPr>
        <p:spPr>
          <a:xfrm>
            <a:off x="20161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8"/>
          <p:cNvSpPr txBox="1"/>
          <p:nvPr>
            <p:ph idx="1" type="body"/>
          </p:nvPr>
        </p:nvSpPr>
        <p:spPr>
          <a:xfrm>
            <a:off x="469900" y="1651000"/>
            <a:ext cx="8153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 management strategies are essential to accomplish this goal:</a:t>
            </a:r>
            <a:endParaRPr/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clear, measurable outcomes, goals, measures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effective data feedback system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deliberate, measurable intervention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ongoing monitoring 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analysis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adaptation and innovation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774" name="Google Shape;774;p98"/>
          <p:cNvSpPr/>
          <p:nvPr/>
        </p:nvSpPr>
        <p:spPr>
          <a:xfrm>
            <a:off x="19272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5" name="Google Shape;775;p98"/>
          <p:cNvSpPr/>
          <p:nvPr/>
        </p:nvSpPr>
        <p:spPr>
          <a:xfrm>
            <a:off x="665163" y="192088"/>
            <a:ext cx="7775575" cy="1138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Performance Management to Build a </a:t>
            </a:r>
            <a:br>
              <a:rPr b="0" i="0" lang="en-US" sz="3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Feedback Culture</a:t>
            </a:r>
            <a:endParaRPr b="0" i="0" sz="34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99"/>
          <p:cNvSpPr txBox="1"/>
          <p:nvPr>
            <p:ph type="title"/>
          </p:nvPr>
        </p:nvSpPr>
        <p:spPr>
          <a:xfrm>
            <a:off x="-38100" y="304800"/>
            <a:ext cx="9296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Overcoming Baseline Cultural Obstacles:</a:t>
            </a:r>
            <a:r>
              <a:rPr b="1" i="0" lang="en-US" sz="36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 Calibration, Process and Engagement</a:t>
            </a:r>
            <a:br>
              <a:rPr b="1" i="0" lang="en-US" sz="36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000" u="none" cap="none" strike="noStrike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2" name="Google Shape;782;p99"/>
          <p:cNvSpPr txBox="1"/>
          <p:nvPr>
            <p:ph idx="1" type="body"/>
          </p:nvPr>
        </p:nvSpPr>
        <p:spPr>
          <a:xfrm>
            <a:off x="450850" y="1447800"/>
            <a:ext cx="8691563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“learner centered” culture (</a:t>
            </a:r>
            <a:r>
              <a:rPr b="0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calibration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 on student learning and educational practices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establishing consensus on standards, definitions, goals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culture of “inquiry” rather than “compliance” (</a:t>
            </a:r>
            <a:r>
              <a:rPr b="0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use of data to answer questions, problem solve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use of data-based decision making at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levels of the organization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not having all of the answers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culture of “universal participation” (</a:t>
            </a:r>
            <a:r>
              <a:rPr b="0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wide-spread involvement (ownership, pride, participation)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collaboration across disciplines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giving, receiving, and using feedback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data analysis as positive, non-threatening experience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</p:txBody>
      </p:sp>
      <p:sp>
        <p:nvSpPr>
          <p:cNvPr id="783" name="Google Shape;783;p99"/>
          <p:cNvSpPr/>
          <p:nvPr/>
        </p:nvSpPr>
        <p:spPr>
          <a:xfrm>
            <a:off x="19272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00"/>
          <p:cNvSpPr txBox="1"/>
          <p:nvPr>
            <p:ph type="title"/>
          </p:nvPr>
        </p:nvSpPr>
        <p:spPr>
          <a:xfrm>
            <a:off x="-38100" y="304800"/>
            <a:ext cx="9296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Overcoming Baseline Cultural Obstacles:</a:t>
            </a:r>
            <a:r>
              <a:rPr b="1" i="0" lang="en-US" sz="36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 Alignment</a:t>
            </a:r>
            <a:br>
              <a:rPr b="1" i="0" lang="en-US" sz="36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000" u="none" cap="none" strike="noStrike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0" name="Google Shape;790;p100"/>
          <p:cNvSpPr txBox="1"/>
          <p:nvPr>
            <p:ph idx="1" type="body"/>
          </p:nvPr>
        </p:nvSpPr>
        <p:spPr>
          <a:xfrm>
            <a:off x="450850" y="1447800"/>
            <a:ext cx="8691563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Alignment of all organizational cultural components so that contingencies consistently support student, staff, and system performance feedback: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91" name="Google Shape;791;p100"/>
          <p:cNvSpPr/>
          <p:nvPr/>
        </p:nvSpPr>
        <p:spPr>
          <a:xfrm>
            <a:off x="19272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2" name="Google Shape;792;p100"/>
          <p:cNvSpPr/>
          <p:nvPr/>
        </p:nvSpPr>
        <p:spPr>
          <a:xfrm>
            <a:off x="577850" y="2744788"/>
            <a:ext cx="3656013" cy="2647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 allocations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systems		feedback systems	reporting requirements</a:t>
            </a:r>
            <a:endParaRPr/>
          </a:p>
        </p:txBody>
      </p:sp>
      <p:sp>
        <p:nvSpPr>
          <p:cNvPr id="793" name="Google Shape;793;p100"/>
          <p:cNvSpPr/>
          <p:nvPr/>
        </p:nvSpPr>
        <p:spPr>
          <a:xfrm>
            <a:off x="5183188" y="2674938"/>
            <a:ext cx="2927350" cy="301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evaluation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recruitment &amp; hiring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initiatives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 expectations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compensation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training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coaching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feedback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01"/>
          <p:cNvSpPr txBox="1"/>
          <p:nvPr>
            <p:ph type="title"/>
          </p:nvPr>
        </p:nvSpPr>
        <p:spPr>
          <a:xfrm>
            <a:off x="-342900" y="361950"/>
            <a:ext cx="9817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Using Performance Management </a:t>
            </a:r>
            <a:b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for cultural alignment</a:t>
            </a: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01"/>
          <p:cNvSpPr txBox="1"/>
          <p:nvPr>
            <p:ph idx="1" type="body"/>
          </p:nvPr>
        </p:nvSpPr>
        <p:spPr>
          <a:xfrm>
            <a:off x="533400" y="1612900"/>
            <a:ext cx="8153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Goals: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Definitions:  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Outcomes:	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01"/>
          <p:cNvSpPr/>
          <p:nvPr/>
        </p:nvSpPr>
        <p:spPr>
          <a:xfrm>
            <a:off x="19272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2" name="Google Shape;802;p101"/>
          <p:cNvSpPr/>
          <p:nvPr/>
        </p:nvSpPr>
        <p:spPr>
          <a:xfrm>
            <a:off x="2374900" y="1622425"/>
            <a:ext cx="5521325" cy="42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the number of “Qualified Staff”</a:t>
            </a:r>
            <a:endParaRPr/>
          </a:p>
        </p:txBody>
      </p:sp>
      <p:sp>
        <p:nvSpPr>
          <p:cNvPr id="803" name="Google Shape;803;p101"/>
          <p:cNvSpPr/>
          <p:nvPr/>
        </p:nvSpPr>
        <p:spPr>
          <a:xfrm>
            <a:off x="2374900" y="2422525"/>
            <a:ext cx="6448425" cy="221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meet regulatory qualifications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share common values about data, 	accountability, feedback and problem solving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have technical skills in instruction, data analysis, problem solving…</a:t>
            </a:r>
            <a:endParaRPr/>
          </a:p>
        </p:txBody>
      </p:sp>
      <p:sp>
        <p:nvSpPr>
          <p:cNvPr id="804" name="Google Shape;804;p101"/>
          <p:cNvSpPr/>
          <p:nvPr/>
        </p:nvSpPr>
        <p:spPr>
          <a:xfrm>
            <a:off x="2374900" y="5241925"/>
            <a:ext cx="5046663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positions filled by qualified staff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retention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02"/>
          <p:cNvSpPr txBox="1"/>
          <p:nvPr>
            <p:ph type="title"/>
          </p:nvPr>
        </p:nvSpPr>
        <p:spPr>
          <a:xfrm>
            <a:off x="-236538" y="330200"/>
            <a:ext cx="9517063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Using Performance Management </a:t>
            </a:r>
            <a:b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for cultural alignment</a:t>
            </a:r>
            <a:endParaRPr b="0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02"/>
          <p:cNvSpPr/>
          <p:nvPr/>
        </p:nvSpPr>
        <p:spPr>
          <a:xfrm>
            <a:off x="3817938" y="22098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12" name="Google Shape;812;p102"/>
          <p:cNvSpPr/>
          <p:nvPr/>
        </p:nvSpPr>
        <p:spPr>
          <a:xfrm>
            <a:off x="5608638" y="22098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13" name="Google Shape;813;p102"/>
          <p:cNvSpPr/>
          <p:nvPr/>
        </p:nvSpPr>
        <p:spPr>
          <a:xfrm>
            <a:off x="7513638" y="22098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14" name="Google Shape;814;p102"/>
          <p:cNvSpPr/>
          <p:nvPr/>
        </p:nvSpPr>
        <p:spPr>
          <a:xfrm>
            <a:off x="838200" y="2243138"/>
            <a:ext cx="1428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training</a:t>
            </a:r>
            <a:endParaRPr/>
          </a:p>
        </p:txBody>
      </p:sp>
      <p:sp>
        <p:nvSpPr>
          <p:cNvPr id="815" name="Google Shape;815;p102"/>
          <p:cNvSpPr/>
          <p:nvPr/>
        </p:nvSpPr>
        <p:spPr>
          <a:xfrm>
            <a:off x="4953000" y="1409700"/>
            <a:ext cx="1600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Measures</a:t>
            </a:r>
            <a:endParaRPr/>
          </a:p>
        </p:txBody>
      </p:sp>
      <p:sp>
        <p:nvSpPr>
          <p:cNvPr id="816" name="Google Shape;816;p102"/>
          <p:cNvSpPr/>
          <p:nvPr/>
        </p:nvSpPr>
        <p:spPr>
          <a:xfrm>
            <a:off x="6705600" y="1409700"/>
            <a:ext cx="1905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Outcome Measures</a:t>
            </a:r>
            <a:endParaRPr/>
          </a:p>
        </p:txBody>
      </p:sp>
      <p:sp>
        <p:nvSpPr>
          <p:cNvPr id="817" name="Google Shape;817;p102"/>
          <p:cNvSpPr/>
          <p:nvPr/>
        </p:nvSpPr>
        <p:spPr>
          <a:xfrm>
            <a:off x="3136900" y="1744663"/>
            <a:ext cx="16764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Strategies</a:t>
            </a:r>
            <a:endParaRPr/>
          </a:p>
        </p:txBody>
      </p:sp>
      <p:sp>
        <p:nvSpPr>
          <p:cNvPr id="818" name="Google Shape;818;p102"/>
          <p:cNvSpPr/>
          <p:nvPr/>
        </p:nvSpPr>
        <p:spPr>
          <a:xfrm>
            <a:off x="3817938" y="2560638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19" name="Google Shape;819;p102"/>
          <p:cNvSpPr/>
          <p:nvPr/>
        </p:nvSpPr>
        <p:spPr>
          <a:xfrm>
            <a:off x="5608638" y="2560638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20" name="Google Shape;820;p102"/>
          <p:cNvSpPr/>
          <p:nvPr/>
        </p:nvSpPr>
        <p:spPr>
          <a:xfrm>
            <a:off x="7513638" y="2560638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21" name="Google Shape;821;p102"/>
          <p:cNvSpPr/>
          <p:nvPr/>
        </p:nvSpPr>
        <p:spPr>
          <a:xfrm>
            <a:off x="838200" y="2593975"/>
            <a:ext cx="1608138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feedback</a:t>
            </a:r>
            <a:endParaRPr/>
          </a:p>
        </p:txBody>
      </p:sp>
      <p:sp>
        <p:nvSpPr>
          <p:cNvPr id="822" name="Google Shape;822;p102"/>
          <p:cNvSpPr/>
          <p:nvPr/>
        </p:nvSpPr>
        <p:spPr>
          <a:xfrm>
            <a:off x="3817938" y="2909888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23" name="Google Shape;823;p102"/>
          <p:cNvSpPr/>
          <p:nvPr/>
        </p:nvSpPr>
        <p:spPr>
          <a:xfrm>
            <a:off x="5608638" y="2909888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24" name="Google Shape;824;p102"/>
          <p:cNvSpPr/>
          <p:nvPr/>
        </p:nvSpPr>
        <p:spPr>
          <a:xfrm>
            <a:off x="7513638" y="2909888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25" name="Google Shape;825;p102"/>
          <p:cNvSpPr/>
          <p:nvPr/>
        </p:nvSpPr>
        <p:spPr>
          <a:xfrm>
            <a:off x="838200" y="2943225"/>
            <a:ext cx="1722438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evaluation</a:t>
            </a:r>
            <a:endParaRPr/>
          </a:p>
        </p:txBody>
      </p:sp>
      <p:sp>
        <p:nvSpPr>
          <p:cNvPr id="826" name="Google Shape;826;p102"/>
          <p:cNvSpPr/>
          <p:nvPr/>
        </p:nvSpPr>
        <p:spPr>
          <a:xfrm>
            <a:off x="3817938" y="326072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27" name="Google Shape;827;p102"/>
          <p:cNvSpPr/>
          <p:nvPr/>
        </p:nvSpPr>
        <p:spPr>
          <a:xfrm>
            <a:off x="5608638" y="326072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28" name="Google Shape;828;p102"/>
          <p:cNvSpPr/>
          <p:nvPr/>
        </p:nvSpPr>
        <p:spPr>
          <a:xfrm>
            <a:off x="7513638" y="326072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29" name="Google Shape;829;p102"/>
          <p:cNvSpPr/>
          <p:nvPr/>
        </p:nvSpPr>
        <p:spPr>
          <a:xfrm>
            <a:off x="838200" y="3294063"/>
            <a:ext cx="1327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recruitment</a:t>
            </a:r>
            <a:endParaRPr/>
          </a:p>
        </p:txBody>
      </p:sp>
      <p:sp>
        <p:nvSpPr>
          <p:cNvPr id="830" name="Google Shape;830;p102"/>
          <p:cNvSpPr/>
          <p:nvPr/>
        </p:nvSpPr>
        <p:spPr>
          <a:xfrm>
            <a:off x="3817938" y="360997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31" name="Google Shape;831;p102"/>
          <p:cNvSpPr/>
          <p:nvPr/>
        </p:nvSpPr>
        <p:spPr>
          <a:xfrm>
            <a:off x="5608638" y="360997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32" name="Google Shape;832;p102"/>
          <p:cNvSpPr/>
          <p:nvPr/>
        </p:nvSpPr>
        <p:spPr>
          <a:xfrm>
            <a:off x="7513638" y="360997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33" name="Google Shape;833;p102"/>
          <p:cNvSpPr/>
          <p:nvPr/>
        </p:nvSpPr>
        <p:spPr>
          <a:xfrm>
            <a:off x="838200" y="3643313"/>
            <a:ext cx="10858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selection</a:t>
            </a:r>
            <a:endParaRPr/>
          </a:p>
        </p:txBody>
      </p:sp>
      <p:sp>
        <p:nvSpPr>
          <p:cNvPr id="834" name="Google Shape;834;p102"/>
          <p:cNvSpPr/>
          <p:nvPr/>
        </p:nvSpPr>
        <p:spPr>
          <a:xfrm>
            <a:off x="3817938" y="395922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35" name="Google Shape;835;p102"/>
          <p:cNvSpPr/>
          <p:nvPr/>
        </p:nvSpPr>
        <p:spPr>
          <a:xfrm>
            <a:off x="5608638" y="395922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36" name="Google Shape;836;p102"/>
          <p:cNvSpPr/>
          <p:nvPr/>
        </p:nvSpPr>
        <p:spPr>
          <a:xfrm>
            <a:off x="7513638" y="395922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37" name="Google Shape;837;p102"/>
          <p:cNvSpPr/>
          <p:nvPr/>
        </p:nvSpPr>
        <p:spPr>
          <a:xfrm>
            <a:off x="838200" y="3992563"/>
            <a:ext cx="742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hiring</a:t>
            </a:r>
            <a:endParaRPr/>
          </a:p>
        </p:txBody>
      </p:sp>
      <p:sp>
        <p:nvSpPr>
          <p:cNvPr id="838" name="Google Shape;838;p102"/>
          <p:cNvSpPr/>
          <p:nvPr/>
        </p:nvSpPr>
        <p:spPr>
          <a:xfrm>
            <a:off x="3817938" y="431006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39" name="Google Shape;839;p102"/>
          <p:cNvSpPr/>
          <p:nvPr/>
        </p:nvSpPr>
        <p:spPr>
          <a:xfrm>
            <a:off x="5608638" y="431006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40" name="Google Shape;840;p102"/>
          <p:cNvSpPr/>
          <p:nvPr/>
        </p:nvSpPr>
        <p:spPr>
          <a:xfrm>
            <a:off x="7513638" y="431006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41" name="Google Shape;841;p102"/>
          <p:cNvSpPr/>
          <p:nvPr/>
        </p:nvSpPr>
        <p:spPr>
          <a:xfrm>
            <a:off x="3817938" y="465931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42" name="Google Shape;842;p102"/>
          <p:cNvSpPr/>
          <p:nvPr/>
        </p:nvSpPr>
        <p:spPr>
          <a:xfrm>
            <a:off x="5608638" y="465931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43" name="Google Shape;843;p102"/>
          <p:cNvSpPr/>
          <p:nvPr/>
        </p:nvSpPr>
        <p:spPr>
          <a:xfrm>
            <a:off x="7513638" y="465931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44" name="Google Shape;844;p102"/>
          <p:cNvSpPr/>
          <p:nvPr/>
        </p:nvSpPr>
        <p:spPr>
          <a:xfrm>
            <a:off x="3817938" y="500856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45" name="Google Shape;845;p102"/>
          <p:cNvSpPr/>
          <p:nvPr/>
        </p:nvSpPr>
        <p:spPr>
          <a:xfrm>
            <a:off x="5608638" y="500856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46" name="Google Shape;846;p102"/>
          <p:cNvSpPr/>
          <p:nvPr/>
        </p:nvSpPr>
        <p:spPr>
          <a:xfrm>
            <a:off x="7513638" y="500856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47" name="Google Shape;847;p102"/>
          <p:cNvSpPr/>
          <p:nvPr/>
        </p:nvSpPr>
        <p:spPr>
          <a:xfrm>
            <a:off x="3817938" y="53594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48" name="Google Shape;848;p102"/>
          <p:cNvSpPr/>
          <p:nvPr/>
        </p:nvSpPr>
        <p:spPr>
          <a:xfrm>
            <a:off x="5608638" y="53594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49" name="Google Shape;849;p102"/>
          <p:cNvSpPr/>
          <p:nvPr/>
        </p:nvSpPr>
        <p:spPr>
          <a:xfrm>
            <a:off x="7513638" y="53594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50" name="Google Shape;850;p102"/>
          <p:cNvSpPr/>
          <p:nvPr/>
        </p:nvSpPr>
        <p:spPr>
          <a:xfrm>
            <a:off x="3817938" y="570865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51" name="Google Shape;851;p102"/>
          <p:cNvSpPr/>
          <p:nvPr/>
        </p:nvSpPr>
        <p:spPr>
          <a:xfrm>
            <a:off x="5608638" y="570865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52" name="Google Shape;852;p102"/>
          <p:cNvSpPr/>
          <p:nvPr/>
        </p:nvSpPr>
        <p:spPr>
          <a:xfrm>
            <a:off x="7513638" y="570865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53" name="Google Shape;853;p102"/>
          <p:cNvSpPr/>
          <p:nvPr/>
        </p:nvSpPr>
        <p:spPr>
          <a:xfrm>
            <a:off x="3817938" y="60579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54" name="Google Shape;854;p102"/>
          <p:cNvSpPr/>
          <p:nvPr/>
        </p:nvSpPr>
        <p:spPr>
          <a:xfrm>
            <a:off x="5608638" y="60579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855" name="Google Shape;855;p102"/>
          <p:cNvSpPr/>
          <p:nvPr/>
        </p:nvSpPr>
        <p:spPr>
          <a:xfrm>
            <a:off x="7513638" y="60579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grpSp>
        <p:nvGrpSpPr>
          <p:cNvPr id="856" name="Google Shape;856;p102"/>
          <p:cNvGrpSpPr/>
          <p:nvPr/>
        </p:nvGrpSpPr>
        <p:grpSpPr>
          <a:xfrm>
            <a:off x="838200" y="4343400"/>
            <a:ext cx="2217738" cy="2114550"/>
            <a:chOff x="528" y="2736"/>
            <a:chExt cx="1397" cy="1332"/>
          </a:xfrm>
        </p:grpSpPr>
        <p:sp>
          <p:nvSpPr>
            <p:cNvPr id="857" name="Google Shape;857;p102"/>
            <p:cNvSpPr/>
            <p:nvPr/>
          </p:nvSpPr>
          <p:spPr>
            <a:xfrm>
              <a:off x="528" y="2736"/>
              <a:ext cx="5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policies</a:t>
              </a:r>
              <a:endParaRPr/>
            </a:p>
          </p:txBody>
        </p:sp>
        <p:sp>
          <p:nvSpPr>
            <p:cNvPr id="858" name="Google Shape;858;p102"/>
            <p:cNvSpPr/>
            <p:nvPr/>
          </p:nvSpPr>
          <p:spPr>
            <a:xfrm>
              <a:off x="528" y="2956"/>
              <a:ext cx="6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practices</a:t>
              </a:r>
              <a:endParaRPr/>
            </a:p>
          </p:txBody>
        </p:sp>
        <p:sp>
          <p:nvSpPr>
            <p:cNvPr id="859" name="Google Shape;859;p102"/>
            <p:cNvSpPr/>
            <p:nvPr/>
          </p:nvSpPr>
          <p:spPr>
            <a:xfrm>
              <a:off x="528" y="3176"/>
              <a:ext cx="1397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resource allocations</a:t>
              </a:r>
              <a:endParaRPr/>
            </a:p>
          </p:txBody>
        </p:sp>
        <p:sp>
          <p:nvSpPr>
            <p:cNvPr id="860" name="Google Shape;860;p102"/>
            <p:cNvSpPr/>
            <p:nvPr/>
          </p:nvSpPr>
          <p:spPr>
            <a:xfrm>
              <a:off x="528" y="3397"/>
              <a:ext cx="1157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job expectations</a:t>
              </a:r>
              <a:endParaRPr/>
            </a:p>
          </p:txBody>
        </p:sp>
        <p:sp>
          <p:nvSpPr>
            <p:cNvPr id="861" name="Google Shape;861;p102"/>
            <p:cNvSpPr/>
            <p:nvPr/>
          </p:nvSpPr>
          <p:spPr>
            <a:xfrm>
              <a:off x="528" y="3617"/>
              <a:ext cx="1013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compensation</a:t>
              </a:r>
              <a:endParaRPr/>
            </a:p>
          </p:txBody>
        </p:sp>
        <p:sp>
          <p:nvSpPr>
            <p:cNvPr id="862" name="Google Shape;862;p102"/>
            <p:cNvSpPr/>
            <p:nvPr/>
          </p:nvSpPr>
          <p:spPr>
            <a:xfrm>
              <a:off x="528" y="3837"/>
              <a:ext cx="7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initiatives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0-12-09 at 9.07.22 AM.png" id="147" name="Google Shape;1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9013"/>
            <a:ext cx="9144000" cy="48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Story">
      <a:dk1>
        <a:srgbClr val="000000"/>
      </a:dk1>
      <a:lt1>
        <a:srgbClr val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