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f645754f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f645754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f645754f5_0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f645754f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142625" y="9232482"/>
            <a:ext cx="7487153" cy="391991"/>
            <a:chOff x="0" y="9175900"/>
            <a:chExt cx="7772400" cy="406925"/>
          </a:xfrm>
        </p:grpSpPr>
        <p:sp>
          <p:nvSpPr>
            <p:cNvPr id="55" name="Google Shape;55;p13"/>
            <p:cNvSpPr txBox="1"/>
            <p:nvPr/>
          </p:nvSpPr>
          <p:spPr>
            <a:xfrm>
              <a:off x="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Plant Adaptations</a:t>
              </a:r>
              <a:endParaRPr sz="900">
                <a:solidFill>
                  <a:schemeClr val="dk1"/>
                </a:solidFill>
              </a:endParaRPr>
            </a:p>
            <a:p>
              <a:pPr indent="0" lvl="0" marL="0" rtl="0" algn="ctr">
                <a:spcBef>
                  <a:spcPts val="0"/>
                </a:spcBef>
                <a:spcAft>
                  <a:spcPts val="0"/>
                </a:spcAft>
                <a:buNone/>
              </a:pPr>
              <a:r>
                <a:t/>
              </a:r>
              <a:endParaRPr sz="900"/>
            </a:p>
          </p:txBody>
        </p:sp>
        <p:pic>
          <p:nvPicPr>
            <p:cNvPr id="56" name="Google Shape;56;p13"/>
            <p:cNvPicPr preferRelativeResize="0"/>
            <p:nvPr/>
          </p:nvPicPr>
          <p:blipFill rotWithShape="1">
            <a:blip r:embed="rId3">
              <a:alphaModFix/>
            </a:blip>
            <a:srcRect b="-34811" l="0" r="-3852" t="-11579"/>
            <a:stretch/>
          </p:blipFill>
          <p:spPr>
            <a:xfrm>
              <a:off x="3004538" y="9175900"/>
              <a:ext cx="1763323" cy="328500"/>
            </a:xfrm>
            <a:prstGeom prst="rect">
              <a:avLst/>
            </a:prstGeom>
            <a:noFill/>
            <a:ln>
              <a:noFill/>
            </a:ln>
          </p:spPr>
        </p:pic>
      </p:grpSp>
      <p:sp>
        <p:nvSpPr>
          <p:cNvPr id="57" name="Google Shape;57;p13"/>
          <p:cNvSpPr txBox="1"/>
          <p:nvPr/>
        </p:nvSpPr>
        <p:spPr>
          <a:xfrm>
            <a:off x="2725325" y="274550"/>
            <a:ext cx="4748400" cy="4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rgbClr val="000000"/>
                </a:solidFill>
              </a:rPr>
              <a:t>N</a:t>
            </a:r>
            <a:r>
              <a:rPr lang="en" sz="1100"/>
              <a:t>ombre:</a:t>
            </a:r>
            <a:r>
              <a:rPr lang="en" sz="1100">
                <a:solidFill>
                  <a:srgbClr val="000000"/>
                </a:solidFill>
              </a:rPr>
              <a:t> </a:t>
            </a:r>
            <a:r>
              <a:rPr lang="en" sz="1100">
                <a:solidFill>
                  <a:srgbClr val="B7B7B7"/>
                </a:solidFill>
              </a:rPr>
              <a:t>_____________________</a:t>
            </a:r>
            <a:endParaRPr sz="1100">
              <a:solidFill>
                <a:srgbClr val="B7B7B7"/>
              </a:solidFill>
            </a:endParaRPr>
          </a:p>
        </p:txBody>
      </p:sp>
      <p:sp>
        <p:nvSpPr>
          <p:cNvPr id="58" name="Google Shape;58;p13"/>
          <p:cNvSpPr txBox="1"/>
          <p:nvPr/>
        </p:nvSpPr>
        <p:spPr>
          <a:xfrm>
            <a:off x="701975" y="548450"/>
            <a:ext cx="6531600" cy="85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4700">
                <a:solidFill>
                  <a:schemeClr val="dk1"/>
                </a:solidFill>
                <a:latin typeface="Londrina Shadow"/>
                <a:ea typeface="Londrina Shadow"/>
                <a:cs typeface="Londrina Shadow"/>
                <a:sym typeface="Londrina Shadow"/>
              </a:rPr>
              <a:t>Cuando cae un á</a:t>
            </a:r>
            <a:r>
              <a:rPr b="1" lang="en" sz="4700">
                <a:solidFill>
                  <a:schemeClr val="dk1"/>
                </a:solidFill>
                <a:latin typeface="Londrina Shadow"/>
                <a:ea typeface="Londrina Shadow"/>
                <a:cs typeface="Londrina Shadow"/>
                <a:sym typeface="Londrina Shadow"/>
              </a:rPr>
              <a:t>rbol</a:t>
            </a:r>
            <a:r>
              <a:rPr b="1" lang="en" sz="4700">
                <a:solidFill>
                  <a:schemeClr val="dk1"/>
                </a:solidFill>
                <a:latin typeface="Londrina Shadow"/>
                <a:ea typeface="Londrina Shadow"/>
                <a:cs typeface="Londrina Shadow"/>
                <a:sym typeface="Londrina Shadow"/>
              </a:rPr>
              <a:t> </a:t>
            </a:r>
            <a:endParaRPr b="1" sz="4700">
              <a:solidFill>
                <a:schemeClr val="dk1"/>
              </a:solidFill>
              <a:latin typeface="Londrina Shadow"/>
              <a:ea typeface="Londrina Shadow"/>
              <a:cs typeface="Londrina Shadow"/>
              <a:sym typeface="Londrina Shadow"/>
            </a:endParaRPr>
          </a:p>
        </p:txBody>
      </p:sp>
      <p:sp>
        <p:nvSpPr>
          <p:cNvPr id="59" name="Google Shape;59;p13"/>
          <p:cNvSpPr/>
          <p:nvPr/>
        </p:nvSpPr>
        <p:spPr>
          <a:xfrm>
            <a:off x="692125" y="1535375"/>
            <a:ext cx="6388139" cy="71351"/>
          </a:xfrm>
          <a:custGeom>
            <a:rect b="b" l="l" r="r" t="t"/>
            <a:pathLst>
              <a:path extrusionOk="0" h="3044" w="212867">
                <a:moveTo>
                  <a:pt x="0" y="3044"/>
                </a:moveTo>
                <a:cubicBezTo>
                  <a:pt x="70712" y="-2842"/>
                  <a:pt x="141910" y="1903"/>
                  <a:pt x="212867" y="1903"/>
                </a:cubicBezTo>
              </a:path>
            </a:pathLst>
          </a:custGeom>
          <a:noFill/>
          <a:ln cap="flat" cmpd="sng" w="28575">
            <a:solidFill>
              <a:schemeClr val="dk2"/>
            </a:solidFill>
            <a:prstDash val="solid"/>
            <a:round/>
            <a:headEnd len="med" w="med" type="none"/>
            <a:tailEnd len="med" w="med" type="none"/>
          </a:ln>
        </p:spPr>
      </p:sp>
      <p:sp>
        <p:nvSpPr>
          <p:cNvPr id="60" name="Google Shape;60;p13"/>
          <p:cNvSpPr txBox="1"/>
          <p:nvPr/>
        </p:nvSpPr>
        <p:spPr>
          <a:xfrm>
            <a:off x="701975" y="1848425"/>
            <a:ext cx="6388200" cy="74991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600">
                <a:solidFill>
                  <a:schemeClr val="dk1"/>
                </a:solidFill>
                <a:latin typeface="Poppins SemiBold"/>
                <a:ea typeface="Poppins SemiBold"/>
                <a:cs typeface="Poppins SemiBold"/>
                <a:sym typeface="Poppins SemiBold"/>
              </a:rPr>
              <a:t>Mientras un árbol joven reciba suficiente agua y luz, crecerá grande y alto. </a:t>
            </a:r>
            <a:r>
              <a:rPr lang="en" sz="1200">
                <a:solidFill>
                  <a:schemeClr val="dk1"/>
                </a:solidFill>
              </a:rPr>
              <a:t>Pero, ¿qué pasa si un árbol joven comienza a crecer en un bosque oscuro lleno de árboles adultos? Sin la luz del sol, no hay manera de que un árbol joven pueda crecer lo suficientemente rápido como para alcanzar el tamaño adulto.</a:t>
            </a:r>
            <a:endParaRPr sz="1200">
              <a:solidFill>
                <a:schemeClr val="dk1"/>
              </a:solidFill>
            </a:endParaRPr>
          </a:p>
          <a:p>
            <a:pPr indent="0" lvl="0" marL="0" rtl="0" algn="l">
              <a:lnSpc>
                <a:spcPct val="16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200">
                <a:solidFill>
                  <a:schemeClr val="dk1"/>
                </a:solidFill>
              </a:rPr>
              <a:t>Recuerda que un árbol adulto tiene muchas ramas y hojas. Son excelentes para captar la luz del sol. Pero durante una tormenta, todas esas ramas y hojas pueden ser algo malo. A veces, si el viento sopla con suficiente fuerza, las ramas y las hojas atrapan el viento. Esto puede derribar el árbol.</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50000"/>
              </a:lnSpc>
              <a:spcBef>
                <a:spcPts val="0"/>
              </a:spcBef>
              <a:spcAft>
                <a:spcPts val="0"/>
              </a:spcAft>
              <a:buNone/>
            </a:pPr>
            <a:r>
              <a:t/>
            </a:r>
            <a:endParaRPr sz="10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200">
                <a:solidFill>
                  <a:schemeClr val="dk1"/>
                </a:solidFill>
              </a:rPr>
              <a:t>¿Alguna vez has visto un árbol derribado después de una tormenta?</a:t>
            </a:r>
            <a:endParaRPr sz="1200">
              <a:solidFill>
                <a:schemeClr val="dk1"/>
              </a:solidFill>
            </a:endParaRPr>
          </a:p>
          <a:p>
            <a:pPr indent="0" lvl="0" marL="0" rtl="0" algn="l">
              <a:lnSpc>
                <a:spcPct val="150000"/>
              </a:lnSpc>
              <a:spcBef>
                <a:spcPts val="0"/>
              </a:spcBef>
              <a:spcAft>
                <a:spcPts val="0"/>
              </a:spcAft>
              <a:buNone/>
            </a:pPr>
            <a:r>
              <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endParaRPr>
          </a:p>
        </p:txBody>
      </p:sp>
      <p:pic>
        <p:nvPicPr>
          <p:cNvPr id="61" name="Google Shape;61;p13"/>
          <p:cNvPicPr preferRelativeResize="0"/>
          <p:nvPr/>
        </p:nvPicPr>
        <p:blipFill>
          <a:blip r:embed="rId4">
            <a:alphaModFix/>
          </a:blip>
          <a:stretch>
            <a:fillRect/>
          </a:stretch>
        </p:blipFill>
        <p:spPr>
          <a:xfrm>
            <a:off x="1688638" y="4868875"/>
            <a:ext cx="4599432" cy="32991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grpSp>
        <p:nvGrpSpPr>
          <p:cNvPr id="66" name="Google Shape;66;p14"/>
          <p:cNvGrpSpPr/>
          <p:nvPr/>
        </p:nvGrpSpPr>
        <p:grpSpPr>
          <a:xfrm>
            <a:off x="142625" y="9232482"/>
            <a:ext cx="7487153" cy="391991"/>
            <a:chOff x="0" y="9175900"/>
            <a:chExt cx="7772400" cy="406925"/>
          </a:xfrm>
        </p:grpSpPr>
        <p:sp>
          <p:nvSpPr>
            <p:cNvPr id="67" name="Google Shape;67;p14"/>
            <p:cNvSpPr txBox="1"/>
            <p:nvPr/>
          </p:nvSpPr>
          <p:spPr>
            <a:xfrm>
              <a:off x="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Plant Adaptations</a:t>
              </a:r>
              <a:endParaRPr sz="900">
                <a:solidFill>
                  <a:schemeClr val="dk1"/>
                </a:solidFill>
              </a:endParaRPr>
            </a:p>
            <a:p>
              <a:pPr indent="0" lvl="0" marL="0" rtl="0" algn="ctr">
                <a:spcBef>
                  <a:spcPts val="0"/>
                </a:spcBef>
                <a:spcAft>
                  <a:spcPts val="0"/>
                </a:spcAft>
                <a:buNone/>
              </a:pPr>
              <a:r>
                <a:t/>
              </a:r>
              <a:endParaRPr sz="900"/>
            </a:p>
          </p:txBody>
        </p:sp>
        <p:pic>
          <p:nvPicPr>
            <p:cNvPr id="68" name="Google Shape;68;p14"/>
            <p:cNvPicPr preferRelativeResize="0"/>
            <p:nvPr/>
          </p:nvPicPr>
          <p:blipFill rotWithShape="1">
            <a:blip r:embed="rId3">
              <a:alphaModFix/>
            </a:blip>
            <a:srcRect b="-34811" l="0" r="-3852" t="-11579"/>
            <a:stretch/>
          </p:blipFill>
          <p:spPr>
            <a:xfrm>
              <a:off x="3004538" y="9175900"/>
              <a:ext cx="1763323" cy="328500"/>
            </a:xfrm>
            <a:prstGeom prst="rect">
              <a:avLst/>
            </a:prstGeom>
            <a:noFill/>
            <a:ln>
              <a:noFill/>
            </a:ln>
          </p:spPr>
        </p:pic>
      </p:grpSp>
      <p:sp>
        <p:nvSpPr>
          <p:cNvPr id="69" name="Google Shape;69;p14"/>
          <p:cNvSpPr txBox="1"/>
          <p:nvPr/>
        </p:nvSpPr>
        <p:spPr>
          <a:xfrm>
            <a:off x="435600" y="1073725"/>
            <a:ext cx="67437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b="1" sz="1200">
              <a:solidFill>
                <a:schemeClr val="dk1"/>
              </a:solidFill>
            </a:endParaRPr>
          </a:p>
        </p:txBody>
      </p:sp>
      <p:pic>
        <p:nvPicPr>
          <p:cNvPr descr="m888LJc.jpg" id="70" name="Google Shape;70;p14"/>
          <p:cNvPicPr preferRelativeResize="0"/>
          <p:nvPr/>
        </p:nvPicPr>
        <p:blipFill>
          <a:blip r:embed="rId4">
            <a:alphaModFix/>
          </a:blip>
          <a:stretch>
            <a:fillRect/>
          </a:stretch>
        </p:blipFill>
        <p:spPr>
          <a:xfrm>
            <a:off x="1543813" y="2343625"/>
            <a:ext cx="4527267" cy="3389750"/>
          </a:xfrm>
          <a:prstGeom prst="rect">
            <a:avLst/>
          </a:prstGeom>
          <a:noFill/>
          <a:ln cap="flat" cmpd="sng" w="9525">
            <a:solidFill>
              <a:srgbClr val="000000"/>
            </a:solidFill>
            <a:prstDash val="solid"/>
            <a:round/>
            <a:headEnd len="sm" w="sm" type="none"/>
            <a:tailEnd len="sm" w="sm" type="none"/>
          </a:ln>
        </p:spPr>
      </p:pic>
      <p:sp>
        <p:nvSpPr>
          <p:cNvPr id="71" name="Google Shape;71;p14"/>
          <p:cNvSpPr txBox="1"/>
          <p:nvPr/>
        </p:nvSpPr>
        <p:spPr>
          <a:xfrm>
            <a:off x="676575" y="5987475"/>
            <a:ext cx="6438900" cy="109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rPr>
              <a:t>¿Qué edad crees que tienen estos árboles bebés? La mayoría de los árboles </a:t>
            </a:r>
            <a:r>
              <a:rPr lang="en" sz="1200">
                <a:solidFill>
                  <a:schemeClr val="dk1"/>
                </a:solidFill>
              </a:rPr>
              <a:t>jóvenes</a:t>
            </a:r>
            <a:r>
              <a:rPr lang="en" sz="1200">
                <a:solidFill>
                  <a:schemeClr val="dk1"/>
                </a:solidFill>
              </a:rPr>
              <a:t> que ves en un bosque pueden ser más viejos de lo que crees. Los árboles bebés pueden permanecer pequeños durante varios años y crecer muy lentamente si no tienen luz. ¡Es como si estuvieran esperando a que se cayera un árbol adulto!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72" name="Google Shape;72;p14"/>
          <p:cNvSpPr txBox="1"/>
          <p:nvPr/>
        </p:nvSpPr>
        <p:spPr>
          <a:xfrm>
            <a:off x="676675" y="730825"/>
            <a:ext cx="6438900" cy="1358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rPr>
              <a:t>Pero eso puede ayudar a los árboles jóvenes que están cerca. Ahora hay áreas en el suelo del bosque a las que llega la luz solar. Esto le da la oportunidad a los árboles jóvenes de crecer. Crecerán más rápidamente que nunca, a veces duplicando o incluso triplicando su altura en un año. Se apresuran a crecer para llenar rápidamente el espacio antes que sus vecinos. ¡Literalmente están compitiendo por el Sol!</a:t>
            </a:r>
            <a:endParaRPr b="1" sz="12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