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y="10287000" cx="18288000"/>
  <p:notesSz cx="10287000" cy="18288000"/>
  <p:embeddedFontLst>
    <p:embeddedFont>
      <p:font typeface="Inter"/>
      <p:regular r:id="rId26"/>
      <p:bold r:id="rId27"/>
      <p:italic r:id="rId28"/>
      <p:boldItalic r:id="rId29"/>
    </p:embeddedFont>
    <p:embeddedFont>
      <p:font typeface="Bebas Neue"/>
      <p:regular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1" roundtripDataSignature="AMtx7mhmGux1nitJFc0BuNH+81lyzxU1m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Inter-regular.fntdata"/><Relationship Id="rId25" Type="http://schemas.openxmlformats.org/officeDocument/2006/relationships/slide" Target="slides/slide21.xml"/><Relationship Id="rId28" Type="http://schemas.openxmlformats.org/officeDocument/2006/relationships/font" Target="fonts/Inter-italic.fntdata"/><Relationship Id="rId27" Type="http://schemas.openxmlformats.org/officeDocument/2006/relationships/font" Target="fonts/Inter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Inter-bold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customschemas.google.com/relationships/presentationmetadata" Target="metadata"/><Relationship Id="rId30" Type="http://schemas.openxmlformats.org/officeDocument/2006/relationships/font" Target="fonts/BebasNeue-regular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" name="Google Shape;13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" name="Google Shape;197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0" name="Google Shape;220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9" name="Google Shape;249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3" name="Google Shape;263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6" name="Google Shape;276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1" name="Google Shape;291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0" name="Google Shape;320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7" name="Google Shape;347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0" name="Google Shape;360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9" name="Google Shape;379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" name="Google Shape;2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8" name="Google Shape;408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2" name="Google Shape;422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" name="Google Shape;74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" name="Google Shape;98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" name="Google Shape;110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" name="Google Shape;123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" name="Google Shape;135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9" name="Google Shape;169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" name="Google Shape;18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png"/><Relationship Id="rId4" Type="http://schemas.openxmlformats.org/officeDocument/2006/relationships/image" Target="../media/image14.png"/><Relationship Id="rId5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Relationship Id="rId4" Type="http://schemas.openxmlformats.org/officeDocument/2006/relationships/image" Target="../media/image27.png"/><Relationship Id="rId5" Type="http://schemas.openxmlformats.org/officeDocument/2006/relationships/image" Target="../media/image2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Relationship Id="rId4" Type="http://schemas.openxmlformats.org/officeDocument/2006/relationships/image" Target="../media/image28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2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png"/><Relationship Id="rId4" Type="http://schemas.openxmlformats.org/officeDocument/2006/relationships/image" Target="../media/image39.png"/><Relationship Id="rId5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2.png"/><Relationship Id="rId4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Relationship Id="rId4" Type="http://schemas.openxmlformats.org/officeDocument/2006/relationships/image" Target="../media/image26.png"/><Relationship Id="rId5" Type="http://schemas.openxmlformats.org/officeDocument/2006/relationships/image" Target="../media/image4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Relationship Id="rId4" Type="http://schemas.openxmlformats.org/officeDocument/2006/relationships/image" Target="../media/image34.png"/><Relationship Id="rId5" Type="http://schemas.openxmlformats.org/officeDocument/2006/relationships/image" Target="../media/image43.png"/><Relationship Id="rId6" Type="http://schemas.openxmlformats.org/officeDocument/2006/relationships/image" Target="../media/image47.png"/><Relationship Id="rId7" Type="http://schemas.openxmlformats.org/officeDocument/2006/relationships/image" Target="../media/image5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Relationship Id="rId4" Type="http://schemas.openxmlformats.org/officeDocument/2006/relationships/image" Target="../media/image4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1.png"/><Relationship Id="rId4" Type="http://schemas.openxmlformats.org/officeDocument/2006/relationships/image" Target="../media/image48.png"/><Relationship Id="rId5" Type="http://schemas.openxmlformats.org/officeDocument/2006/relationships/image" Target="../media/image59.png"/><Relationship Id="rId6" Type="http://schemas.openxmlformats.org/officeDocument/2006/relationships/image" Target="../media/image54.png"/><Relationship Id="rId7" Type="http://schemas.openxmlformats.org/officeDocument/2006/relationships/image" Target="../media/image1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5.png"/><Relationship Id="rId4" Type="http://schemas.openxmlformats.org/officeDocument/2006/relationships/image" Target="../media/image62.png"/><Relationship Id="rId5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3.png"/><Relationship Id="rId4" Type="http://schemas.openxmlformats.org/officeDocument/2006/relationships/image" Target="../media/image57.png"/><Relationship Id="rId5" Type="http://schemas.openxmlformats.org/officeDocument/2006/relationships/image" Target="../media/image60.png"/><Relationship Id="rId6" Type="http://schemas.openxmlformats.org/officeDocument/2006/relationships/image" Target="../media/image55.png"/><Relationship Id="rId7" Type="http://schemas.openxmlformats.org/officeDocument/2006/relationships/image" Target="../media/image1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8.png"/><Relationship Id="rId4" Type="http://schemas.openxmlformats.org/officeDocument/2006/relationships/image" Target="../media/image49.png"/><Relationship Id="rId11" Type="http://schemas.openxmlformats.org/officeDocument/2006/relationships/hyperlink" Target="https://www.youtube.com/@eatemp" TargetMode="External"/><Relationship Id="rId10" Type="http://schemas.openxmlformats.org/officeDocument/2006/relationships/hyperlink" Target="https://www.pinterest.com/eatempofficial/" TargetMode="External"/><Relationship Id="rId12" Type="http://schemas.openxmlformats.org/officeDocument/2006/relationships/hyperlink" Target="https://www.tiktok.com/@eatemp.official" TargetMode="External"/><Relationship Id="rId9" Type="http://schemas.openxmlformats.org/officeDocument/2006/relationships/hyperlink" Target="https://www.instagram.com/eatemp._/" TargetMode="External"/><Relationship Id="rId5" Type="http://schemas.openxmlformats.org/officeDocument/2006/relationships/image" Target="../media/image56.png"/><Relationship Id="rId6" Type="http://schemas.openxmlformats.org/officeDocument/2006/relationships/image" Target="../media/image61.png"/><Relationship Id="rId7" Type="http://schemas.openxmlformats.org/officeDocument/2006/relationships/image" Target="../media/image64.png"/><Relationship Id="rId8" Type="http://schemas.openxmlformats.org/officeDocument/2006/relationships/image" Target="../media/image6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Relationship Id="rId4" Type="http://schemas.openxmlformats.org/officeDocument/2006/relationships/image" Target="../media/image21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"/>
          <p:cNvSpPr/>
          <p:nvPr/>
        </p:nvSpPr>
        <p:spPr>
          <a:xfrm>
            <a:off x="2238375" y="1438275"/>
            <a:ext cx="13801725" cy="7400925"/>
          </a:xfrm>
          <a:prstGeom prst="rect">
            <a:avLst/>
          </a:prstGeom>
          <a:solidFill>
            <a:srgbClr val="C6D8E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1"/>
          <p:cNvSpPr/>
          <p:nvPr/>
        </p:nvSpPr>
        <p:spPr>
          <a:xfrm>
            <a:off x="3324225" y="3924300"/>
            <a:ext cx="11334750" cy="35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0"/>
              <a:buFont typeface="Bebas Neue"/>
              <a:buNone/>
            </a:pPr>
            <a:r>
              <a:rPr b="0" i="0" lang="en-US" sz="18000" u="none" cap="none" strike="noStrik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rPr>
              <a:t> Engineering </a:t>
            </a:r>
            <a:endParaRPr b="0" i="0" sz="18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1"/>
          <p:cNvSpPr/>
          <p:nvPr/>
        </p:nvSpPr>
        <p:spPr>
          <a:xfrm>
            <a:off x="4773930" y="2828925"/>
            <a:ext cx="8435340" cy="18935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Bebas Neue"/>
              <a:buNone/>
            </a:pPr>
            <a:r>
              <a:rPr b="0" i="0" lang="en-US" sz="9600" u="none" cap="none" strike="noStrik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rPr>
              <a:t>Material</a:t>
            </a:r>
            <a:endParaRPr b="0" i="0" sz="9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1"/>
          <p:cNvSpPr/>
          <p:nvPr/>
        </p:nvSpPr>
        <p:spPr>
          <a:xfrm>
            <a:off x="6848475" y="6753225"/>
            <a:ext cx="4857750" cy="11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Bebas Neue"/>
              <a:buNone/>
            </a:pPr>
            <a:r>
              <a:rPr b="0" i="0" lang="en-US" sz="6000" u="none" cap="none" strike="noStrik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rPr>
              <a:t>Free PPT Template</a:t>
            </a:r>
            <a:endParaRPr b="0" i="0" sz="6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" name="Google Shape;20;p1"/>
          <p:cNvGrpSpPr/>
          <p:nvPr/>
        </p:nvGrpSpPr>
        <p:grpSpPr>
          <a:xfrm>
            <a:off x="17640300" y="7994854"/>
            <a:ext cx="596695" cy="2063546"/>
            <a:chOff x="17640300" y="7994855"/>
            <a:chExt cx="596695" cy="2063546"/>
          </a:xfrm>
        </p:grpSpPr>
        <p:pic>
          <p:nvPicPr>
            <p:cNvPr descr="preencoded.png" id="21" name="Google Shape;21;p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7640300" y="95250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22;p1"/>
            <p:cNvSpPr/>
            <p:nvPr/>
          </p:nvSpPr>
          <p:spPr>
            <a:xfrm rot="-5400000">
              <a:off x="17235487" y="8456817"/>
              <a:ext cx="1463470" cy="5395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6D8E2"/>
                </a:buClr>
                <a:buSzPts val="2710"/>
                <a:buFont typeface="Inter"/>
                <a:buNone/>
              </a:pPr>
              <a:r>
                <a:rPr b="1" i="0" lang="en-US" sz="2710" u="none" cap="none" strike="noStrike">
                  <a:solidFill>
                    <a:srgbClr val="C6D8E2"/>
                  </a:solidFill>
                  <a:latin typeface="Inter"/>
                  <a:ea typeface="Inter"/>
                  <a:cs typeface="Inter"/>
                  <a:sym typeface="Inter"/>
                </a:rPr>
                <a:t>EaTemp</a:t>
              </a:r>
              <a:endParaRPr b="0" i="0" sz="271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3" name="Google Shape;23;p1"/>
          <p:cNvCxnSpPr/>
          <p:nvPr/>
        </p:nvCxnSpPr>
        <p:spPr>
          <a:xfrm>
            <a:off x="8372366" y="6405563"/>
            <a:ext cx="1867119" cy="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" name="Google Shape;24;p1"/>
          <p:cNvSpPr/>
          <p:nvPr/>
        </p:nvSpPr>
        <p:spPr>
          <a:xfrm>
            <a:off x="1704975" y="1924050"/>
            <a:ext cx="13801725" cy="7400925"/>
          </a:xfrm>
          <a:prstGeom prst="rect">
            <a:avLst/>
          </a:prstGeom>
          <a:noFill/>
          <a:ln cap="flat" cmpd="sng" w="476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5" name="Google Shape;25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4500000">
            <a:off x="9354563" y="-8216763"/>
            <a:ext cx="14650355" cy="13275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6" name="Google Shape;26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900000">
            <a:off x="-5244082" y="3297044"/>
            <a:ext cx="11707975" cy="11436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oogle Shape;200;p9"/>
          <p:cNvGrpSpPr/>
          <p:nvPr/>
        </p:nvGrpSpPr>
        <p:grpSpPr>
          <a:xfrm>
            <a:off x="17640300" y="7994854"/>
            <a:ext cx="596695" cy="2063546"/>
            <a:chOff x="17640300" y="7994855"/>
            <a:chExt cx="596695" cy="2063546"/>
          </a:xfrm>
        </p:grpSpPr>
        <p:pic>
          <p:nvPicPr>
            <p:cNvPr descr="preencoded.png" id="201" name="Google Shape;201;p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7640300" y="95250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2" name="Google Shape;202;p9"/>
            <p:cNvSpPr/>
            <p:nvPr/>
          </p:nvSpPr>
          <p:spPr>
            <a:xfrm rot="-5400000">
              <a:off x="17235487" y="8456817"/>
              <a:ext cx="1463470" cy="5395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6D8E2"/>
                </a:buClr>
                <a:buSzPts val="2710"/>
                <a:buFont typeface="Inter"/>
                <a:buNone/>
              </a:pPr>
              <a:r>
                <a:rPr b="1" i="0" lang="en-US" sz="2710" u="none" cap="none" strike="noStrike">
                  <a:solidFill>
                    <a:srgbClr val="C6D8E2"/>
                  </a:solidFill>
                  <a:latin typeface="Inter"/>
                  <a:ea typeface="Inter"/>
                  <a:cs typeface="Inter"/>
                  <a:sym typeface="Inter"/>
                </a:rPr>
                <a:t>EaTemp</a:t>
              </a:r>
              <a:endParaRPr b="0" i="0" sz="271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3" name="Google Shape;203;p9"/>
          <p:cNvSpPr/>
          <p:nvPr/>
        </p:nvSpPr>
        <p:spPr>
          <a:xfrm>
            <a:off x="6648450" y="819150"/>
            <a:ext cx="5257800" cy="11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Bebas Neue"/>
              <a:buNone/>
            </a:pPr>
            <a:r>
              <a:rPr b="0" i="0" lang="en-US" sz="6000" u="none" cap="none" strike="noStrik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rPr>
              <a:t>Common Techniques</a:t>
            </a:r>
            <a:endParaRPr b="0" i="0" sz="6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4" name="Google Shape;204;p9"/>
          <p:cNvGrpSpPr/>
          <p:nvPr/>
        </p:nvGrpSpPr>
        <p:grpSpPr>
          <a:xfrm>
            <a:off x="1495425" y="2495550"/>
            <a:ext cx="4572000" cy="3267075"/>
            <a:chOff x="1495425" y="2495550"/>
            <a:chExt cx="4572000" cy="3267075"/>
          </a:xfrm>
        </p:grpSpPr>
        <p:sp>
          <p:nvSpPr>
            <p:cNvPr id="205" name="Google Shape;205;p9"/>
            <p:cNvSpPr/>
            <p:nvPr/>
          </p:nvSpPr>
          <p:spPr>
            <a:xfrm>
              <a:off x="2000250" y="2495550"/>
              <a:ext cx="3562350" cy="3267075"/>
            </a:xfrm>
            <a:prstGeom prst="rect">
              <a:avLst/>
            </a:prstGeom>
            <a:solidFill>
              <a:srgbClr val="C6D8E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06" name="Google Shape;206;p9"/>
            <p:cNvGrpSpPr/>
            <p:nvPr/>
          </p:nvGrpSpPr>
          <p:grpSpPr>
            <a:xfrm>
              <a:off x="1495425" y="2857500"/>
              <a:ext cx="4572000" cy="2543175"/>
              <a:chOff x="1495425" y="2857500"/>
              <a:chExt cx="4572000" cy="2543175"/>
            </a:xfrm>
          </p:grpSpPr>
          <p:sp>
            <p:nvSpPr>
              <p:cNvPr id="207" name="Google Shape;207;p9"/>
              <p:cNvSpPr/>
              <p:nvPr/>
            </p:nvSpPr>
            <p:spPr>
              <a:xfrm>
                <a:off x="1495425" y="2857500"/>
                <a:ext cx="4572000" cy="2543175"/>
              </a:xfrm>
              <a:prstGeom prst="rect">
                <a:avLst/>
              </a:prstGeom>
              <a:noFill/>
              <a:ln cap="flat" cmpd="sng" w="9525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descr="preencoded.png" id="208" name="Google Shape;208;p9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3295650" y="3252788"/>
                <a:ext cx="971550" cy="9715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09" name="Google Shape;209;p9"/>
              <p:cNvSpPr/>
              <p:nvPr/>
            </p:nvSpPr>
            <p:spPr>
              <a:xfrm>
                <a:off x="1564005" y="4424363"/>
                <a:ext cx="4434840" cy="7124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</a:pPr>
                <a:r>
                  <a:rPr b="0" i="0" lang="en-US" sz="3600" u="none" cap="none" strike="noStrik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rPr>
                  <a:t>Casting</a:t>
                </a:r>
                <a:endParaRPr b="0" i="0" sz="36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10" name="Google Shape;210;p9"/>
          <p:cNvGrpSpPr/>
          <p:nvPr/>
        </p:nvGrpSpPr>
        <p:grpSpPr>
          <a:xfrm>
            <a:off x="11877675" y="6191250"/>
            <a:ext cx="4572000" cy="3267075"/>
            <a:chOff x="11877675" y="6191250"/>
            <a:chExt cx="4572000" cy="3267075"/>
          </a:xfrm>
        </p:grpSpPr>
        <p:sp>
          <p:nvSpPr>
            <p:cNvPr id="211" name="Google Shape;211;p9"/>
            <p:cNvSpPr/>
            <p:nvPr/>
          </p:nvSpPr>
          <p:spPr>
            <a:xfrm>
              <a:off x="12382500" y="6191250"/>
              <a:ext cx="3562350" cy="3267075"/>
            </a:xfrm>
            <a:prstGeom prst="rect">
              <a:avLst/>
            </a:prstGeom>
            <a:solidFill>
              <a:srgbClr val="C6D8E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12" name="Google Shape;212;p9"/>
            <p:cNvGrpSpPr/>
            <p:nvPr/>
          </p:nvGrpSpPr>
          <p:grpSpPr>
            <a:xfrm>
              <a:off x="11877675" y="6553200"/>
              <a:ext cx="4572000" cy="2543175"/>
              <a:chOff x="11877675" y="6553200"/>
              <a:chExt cx="4572000" cy="2543175"/>
            </a:xfrm>
          </p:grpSpPr>
          <p:sp>
            <p:nvSpPr>
              <p:cNvPr id="213" name="Google Shape;213;p9"/>
              <p:cNvSpPr/>
              <p:nvPr/>
            </p:nvSpPr>
            <p:spPr>
              <a:xfrm>
                <a:off x="11877675" y="6553200"/>
                <a:ext cx="4572000" cy="2543175"/>
              </a:xfrm>
              <a:prstGeom prst="rect">
                <a:avLst/>
              </a:prstGeom>
              <a:noFill/>
              <a:ln cap="flat" cmpd="sng" w="9525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descr="preencoded.png" id="214" name="Google Shape;214;p9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13830300" y="6872287"/>
                <a:ext cx="666751" cy="11239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15" name="Google Shape;215;p9"/>
              <p:cNvSpPr/>
              <p:nvPr/>
            </p:nvSpPr>
            <p:spPr>
              <a:xfrm>
                <a:off x="11946255" y="8196262"/>
                <a:ext cx="4434840" cy="7124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</a:pPr>
                <a:r>
                  <a:rPr b="0" i="0" lang="en-US" sz="3600" u="none" cap="none" strike="noStrik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rPr>
                  <a:t>Forging</a:t>
                </a:r>
                <a:endParaRPr b="0" i="0" sz="36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16" name="Google Shape;216;p9"/>
          <p:cNvSpPr/>
          <p:nvPr/>
        </p:nvSpPr>
        <p:spPr>
          <a:xfrm>
            <a:off x="6619875" y="2781300"/>
            <a:ext cx="4766310" cy="28117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Inter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Casting is a material processing technique used to shape metals by pouring molten metal into a mold. This process can create complex shapes that would be difficult to achieve using other methods.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9"/>
          <p:cNvSpPr/>
          <p:nvPr/>
        </p:nvSpPr>
        <p:spPr>
          <a:xfrm>
            <a:off x="6619875" y="6534150"/>
            <a:ext cx="4766310" cy="28117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Inter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Forging, is a material processing technique that uses heat and pressure to shape metals while maintaining their strength. The forging process typically involves heating the metal to a specific temperature.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0"/>
          <p:cNvSpPr/>
          <p:nvPr/>
        </p:nvSpPr>
        <p:spPr>
          <a:xfrm>
            <a:off x="1571625" y="1838325"/>
            <a:ext cx="3448050" cy="7381875"/>
          </a:xfrm>
          <a:prstGeom prst="rect">
            <a:avLst/>
          </a:prstGeom>
          <a:solidFill>
            <a:srgbClr val="C6D8E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4" name="Google Shape;224;p10"/>
          <p:cNvGrpSpPr/>
          <p:nvPr/>
        </p:nvGrpSpPr>
        <p:grpSpPr>
          <a:xfrm>
            <a:off x="17640300" y="7994854"/>
            <a:ext cx="596695" cy="2063546"/>
            <a:chOff x="17640300" y="7994855"/>
            <a:chExt cx="596695" cy="2063546"/>
          </a:xfrm>
        </p:grpSpPr>
        <p:pic>
          <p:nvPicPr>
            <p:cNvPr descr="preencoded.png" id="225" name="Google Shape;225;p1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7640300" y="95250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6" name="Google Shape;226;p10"/>
            <p:cNvSpPr/>
            <p:nvPr/>
          </p:nvSpPr>
          <p:spPr>
            <a:xfrm rot="-5400000">
              <a:off x="17235487" y="8456817"/>
              <a:ext cx="1463470" cy="5395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6D8E2"/>
                </a:buClr>
                <a:buSzPts val="2710"/>
                <a:buFont typeface="Inter"/>
                <a:buNone/>
              </a:pPr>
              <a:r>
                <a:rPr b="1" i="0" lang="en-US" sz="2710" u="none" cap="none" strike="noStrike">
                  <a:solidFill>
                    <a:srgbClr val="C6D8E2"/>
                  </a:solidFill>
                  <a:latin typeface="Inter"/>
                  <a:ea typeface="Inter"/>
                  <a:cs typeface="Inter"/>
                  <a:sym typeface="Inter"/>
                </a:rPr>
                <a:t>EaTemp</a:t>
              </a:r>
              <a:endParaRPr b="0" i="0" sz="271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7" name="Google Shape;227;p10"/>
          <p:cNvSpPr/>
          <p:nvPr/>
        </p:nvSpPr>
        <p:spPr>
          <a:xfrm>
            <a:off x="6486525" y="695325"/>
            <a:ext cx="3314700" cy="11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Bebas Neue"/>
              <a:buNone/>
            </a:pPr>
            <a:r>
              <a:rPr b="0" i="0" lang="en-US" sz="6000" u="none" cap="none" strike="noStrik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rPr>
              <a:t>the process</a:t>
            </a:r>
            <a:endParaRPr b="0" i="0" sz="6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8" name="Google Shape;228;p10"/>
          <p:cNvGrpSpPr/>
          <p:nvPr/>
        </p:nvGrpSpPr>
        <p:grpSpPr>
          <a:xfrm>
            <a:off x="0" y="2886075"/>
            <a:ext cx="18288000" cy="5173980"/>
            <a:chOff x="0" y="2886075"/>
            <a:chExt cx="18288000" cy="5173980"/>
          </a:xfrm>
        </p:grpSpPr>
        <p:cxnSp>
          <p:nvCxnSpPr>
            <p:cNvPr id="229" name="Google Shape;229;p10"/>
            <p:cNvCxnSpPr/>
            <p:nvPr/>
          </p:nvCxnSpPr>
          <p:spPr>
            <a:xfrm rot="1790">
              <a:off x="-1" y="5110163"/>
              <a:ext cx="18288002" cy="0"/>
            </a:xfrm>
            <a:prstGeom prst="straightConnector1">
              <a:avLst/>
            </a:prstGeom>
            <a:noFill/>
            <a:ln cap="flat" cmpd="sng" w="9525">
              <a:solidFill>
                <a:srgbClr val="4D4D4D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descr="preencoded.png" id="230" name="Google Shape;230;p1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838444" y="2886075"/>
              <a:ext cx="1114437" cy="1114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reencoded.png" id="231" name="Google Shape;231;p1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667500" y="2886075"/>
              <a:ext cx="1114425" cy="1114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reencoded.png" id="232" name="Google Shape;232;p1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0648950" y="2886075"/>
              <a:ext cx="828675" cy="1114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reencoded.png" id="233" name="Google Shape;233;p1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4592300" y="3009900"/>
              <a:ext cx="590550" cy="11144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34" name="Google Shape;234;p10"/>
            <p:cNvCxnSpPr/>
            <p:nvPr/>
          </p:nvCxnSpPr>
          <p:spPr>
            <a:xfrm rot="5354166">
              <a:off x="2676462" y="5048250"/>
              <a:ext cx="1428877" cy="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35" name="Google Shape;235;p10"/>
            <p:cNvCxnSpPr/>
            <p:nvPr/>
          </p:nvCxnSpPr>
          <p:spPr>
            <a:xfrm rot="5354166">
              <a:off x="6505512" y="5048250"/>
              <a:ext cx="1428877" cy="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36" name="Google Shape;236;p10"/>
            <p:cNvCxnSpPr/>
            <p:nvPr/>
          </p:nvCxnSpPr>
          <p:spPr>
            <a:xfrm rot="5354166">
              <a:off x="10334562" y="5048250"/>
              <a:ext cx="1428877" cy="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37" name="Google Shape;237;p10"/>
            <p:cNvCxnSpPr/>
            <p:nvPr/>
          </p:nvCxnSpPr>
          <p:spPr>
            <a:xfrm rot="5354166">
              <a:off x="14163612" y="5048250"/>
              <a:ext cx="1428877" cy="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38" name="Google Shape;238;p10"/>
            <p:cNvSpPr/>
            <p:nvPr/>
          </p:nvSpPr>
          <p:spPr>
            <a:xfrm>
              <a:off x="1640205" y="6134100"/>
              <a:ext cx="3520440" cy="7124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</a:pPr>
              <a:r>
                <a:rPr b="0" i="0" lang="en-US" sz="3600" u="none" cap="none" strike="noStrik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rPr>
                <a:t>design</a:t>
              </a:r>
              <a:endPara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10"/>
            <p:cNvSpPr/>
            <p:nvPr/>
          </p:nvSpPr>
          <p:spPr>
            <a:xfrm>
              <a:off x="1655445" y="6838950"/>
              <a:ext cx="3489960" cy="12211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Inter"/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Identify required properties and select materials.</a:t>
              </a:r>
              <a:endPara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10"/>
            <p:cNvSpPr/>
            <p:nvPr/>
          </p:nvSpPr>
          <p:spPr>
            <a:xfrm>
              <a:off x="5469255" y="6134100"/>
              <a:ext cx="3520440" cy="7124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</a:pPr>
              <a:r>
                <a:rPr b="0" i="0" lang="en-US" sz="3600" u="none" cap="none" strike="noStrik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rPr>
                <a:t>synthesis</a:t>
              </a:r>
              <a:endPara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10"/>
            <p:cNvSpPr/>
            <p:nvPr/>
          </p:nvSpPr>
          <p:spPr>
            <a:xfrm>
              <a:off x="5484495" y="6838950"/>
              <a:ext cx="3489960" cy="12211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Inter"/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Create the material using chemical or physical methods.</a:t>
              </a:r>
              <a:endPara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10"/>
            <p:cNvSpPr/>
            <p:nvPr/>
          </p:nvSpPr>
          <p:spPr>
            <a:xfrm>
              <a:off x="9298305" y="6134100"/>
              <a:ext cx="3520440" cy="7124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</a:pPr>
              <a:r>
                <a:rPr b="0" i="0" lang="en-US" sz="3600" u="none" cap="none" strike="noStrik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rPr>
                <a:t>processing</a:t>
              </a:r>
              <a:endPara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10"/>
            <p:cNvSpPr/>
            <p:nvPr/>
          </p:nvSpPr>
          <p:spPr>
            <a:xfrm>
              <a:off x="9313545" y="6838950"/>
              <a:ext cx="3489960" cy="12211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Inter"/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Modify material structure and properties</a:t>
              </a:r>
              <a:endPara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10"/>
            <p:cNvSpPr/>
            <p:nvPr/>
          </p:nvSpPr>
          <p:spPr>
            <a:xfrm>
              <a:off x="13127355" y="6134100"/>
              <a:ext cx="3520440" cy="7124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</a:pPr>
              <a:r>
                <a:rPr b="0" i="0" lang="en-US" sz="3600" u="none" cap="none" strike="noStrik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rPr>
                <a:t>characterization</a:t>
              </a:r>
              <a:endPara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10"/>
            <p:cNvSpPr/>
            <p:nvPr/>
          </p:nvSpPr>
          <p:spPr>
            <a:xfrm>
              <a:off x="13142595" y="6838950"/>
              <a:ext cx="3489960" cy="12211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Inter"/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Analyze material properties using advanced techniques</a:t>
              </a:r>
              <a:endPara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6" name="Google Shape;246;p10"/>
          <p:cNvSpPr/>
          <p:nvPr/>
        </p:nvSpPr>
        <p:spPr>
          <a:xfrm rot="10800000">
            <a:off x="1076325" y="2590800"/>
            <a:ext cx="4438650" cy="5886450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1"/>
          <p:cNvSpPr/>
          <p:nvPr/>
        </p:nvSpPr>
        <p:spPr>
          <a:xfrm>
            <a:off x="1628775" y="3009900"/>
            <a:ext cx="9915525" cy="7277100"/>
          </a:xfrm>
          <a:prstGeom prst="rect">
            <a:avLst/>
          </a:prstGeom>
          <a:solidFill>
            <a:srgbClr val="C6D8E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53" name="Google Shape;25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9050"/>
            <a:ext cx="7781925" cy="4591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54" name="Google Shape;254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9150" y="5010150"/>
            <a:ext cx="7781925" cy="459105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11"/>
          <p:cNvSpPr/>
          <p:nvPr/>
        </p:nvSpPr>
        <p:spPr>
          <a:xfrm>
            <a:off x="9439275" y="1323975"/>
            <a:ext cx="7635240" cy="35794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Inter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Advanced materials are materials engineered to possess superior properties, such as strength, durability, and conductivity, compared to traditional materials.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11"/>
          <p:cNvSpPr/>
          <p:nvPr/>
        </p:nvSpPr>
        <p:spPr>
          <a:xfrm>
            <a:off x="9972675" y="5924550"/>
            <a:ext cx="4425315" cy="33604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Bebas Neue"/>
              <a:buNone/>
            </a:pPr>
            <a:r>
              <a:rPr b="0" i="0" lang="en-US" sz="9600" u="none" cap="none" strike="noStrik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rPr>
              <a:t>Advanced materials</a:t>
            </a:r>
            <a:endParaRPr b="0" i="0" sz="9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7" name="Google Shape;257;p11"/>
          <p:cNvGrpSpPr/>
          <p:nvPr/>
        </p:nvGrpSpPr>
        <p:grpSpPr>
          <a:xfrm>
            <a:off x="17592675" y="8137729"/>
            <a:ext cx="596695" cy="2063546"/>
            <a:chOff x="17592675" y="8137730"/>
            <a:chExt cx="596695" cy="2063546"/>
          </a:xfrm>
        </p:grpSpPr>
        <p:pic>
          <p:nvPicPr>
            <p:cNvPr descr="preencoded.png" id="258" name="Google Shape;258;p1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7592675" y="9667875"/>
              <a:ext cx="533400" cy="533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9" name="Google Shape;259;p11"/>
            <p:cNvSpPr/>
            <p:nvPr/>
          </p:nvSpPr>
          <p:spPr>
            <a:xfrm rot="-5400000">
              <a:off x="17187862" y="8599692"/>
              <a:ext cx="1463470" cy="5395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6D8E2"/>
                </a:buClr>
                <a:buSzPts val="2710"/>
                <a:buFont typeface="Inter"/>
                <a:buNone/>
              </a:pPr>
              <a:r>
                <a:rPr b="1" i="0" lang="en-US" sz="2710" u="none" cap="none" strike="noStrike">
                  <a:solidFill>
                    <a:srgbClr val="C6D8E2"/>
                  </a:solidFill>
                  <a:latin typeface="Inter"/>
                  <a:ea typeface="Inter"/>
                  <a:cs typeface="Inter"/>
                  <a:sym typeface="Inter"/>
                </a:rPr>
                <a:t>EaTemp</a:t>
              </a:r>
              <a:endParaRPr b="0" i="0" sz="271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0" name="Google Shape;260;p11"/>
          <p:cNvSpPr/>
          <p:nvPr/>
        </p:nvSpPr>
        <p:spPr>
          <a:xfrm rot="10800000">
            <a:off x="9439275" y="5591175"/>
            <a:ext cx="5248275" cy="3600450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2"/>
          <p:cNvSpPr/>
          <p:nvPr/>
        </p:nvSpPr>
        <p:spPr>
          <a:xfrm>
            <a:off x="5257800" y="7096125"/>
            <a:ext cx="9915525" cy="2838450"/>
          </a:xfrm>
          <a:prstGeom prst="rect">
            <a:avLst/>
          </a:prstGeom>
          <a:solidFill>
            <a:srgbClr val="C6D8E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67" name="Google Shape;267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86425" y="876300"/>
            <a:ext cx="7286625" cy="872490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12"/>
          <p:cNvSpPr/>
          <p:nvPr/>
        </p:nvSpPr>
        <p:spPr>
          <a:xfrm>
            <a:off x="933450" y="1133475"/>
            <a:ext cx="3749040" cy="45891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Inter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Advanced materials are used in a variety of applications due to their superior properties.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12"/>
          <p:cNvSpPr/>
          <p:nvPr/>
        </p:nvSpPr>
        <p:spPr>
          <a:xfrm>
            <a:off x="13696950" y="6838950"/>
            <a:ext cx="3749040" cy="3017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Inter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They have revolutionized industries like aerospace, medicine...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0" name="Google Shape;270;p12"/>
          <p:cNvGrpSpPr/>
          <p:nvPr/>
        </p:nvGrpSpPr>
        <p:grpSpPr>
          <a:xfrm>
            <a:off x="17592675" y="8137729"/>
            <a:ext cx="596695" cy="2063546"/>
            <a:chOff x="17592675" y="8137730"/>
            <a:chExt cx="596695" cy="2063546"/>
          </a:xfrm>
        </p:grpSpPr>
        <p:pic>
          <p:nvPicPr>
            <p:cNvPr descr="preencoded.png" id="271" name="Google Shape;271;p1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7592675" y="9667875"/>
              <a:ext cx="533400" cy="533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2" name="Google Shape;272;p12"/>
            <p:cNvSpPr/>
            <p:nvPr/>
          </p:nvSpPr>
          <p:spPr>
            <a:xfrm rot="-5400000">
              <a:off x="17187862" y="8599692"/>
              <a:ext cx="1463470" cy="5395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6D8E2"/>
                </a:buClr>
                <a:buSzPts val="2710"/>
                <a:buFont typeface="Inter"/>
                <a:buNone/>
              </a:pPr>
              <a:r>
                <a:rPr b="1" i="0" lang="en-US" sz="2710" u="none" cap="none" strike="noStrike">
                  <a:solidFill>
                    <a:srgbClr val="C6D8E2"/>
                  </a:solidFill>
                  <a:latin typeface="Inter"/>
                  <a:ea typeface="Inter"/>
                  <a:cs typeface="Inter"/>
                  <a:sym typeface="Inter"/>
                </a:rPr>
                <a:t>EaTemp</a:t>
              </a:r>
              <a:endParaRPr b="0" i="0" sz="271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3" name="Google Shape;273;p12"/>
          <p:cNvSpPr/>
          <p:nvPr/>
        </p:nvSpPr>
        <p:spPr>
          <a:xfrm rot="10800000">
            <a:off x="5029200" y="533400"/>
            <a:ext cx="7191375" cy="8601075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8"/>
          <p:cNvSpPr/>
          <p:nvPr/>
        </p:nvSpPr>
        <p:spPr>
          <a:xfrm>
            <a:off x="3209925" y="1371600"/>
            <a:ext cx="11858625" cy="7553325"/>
          </a:xfrm>
          <a:prstGeom prst="rect">
            <a:avLst/>
          </a:prstGeom>
          <a:solidFill>
            <a:srgbClr val="C6D8E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18"/>
          <p:cNvSpPr/>
          <p:nvPr/>
        </p:nvSpPr>
        <p:spPr>
          <a:xfrm rot="10800000">
            <a:off x="2647950" y="1905000"/>
            <a:ext cx="12011025" cy="7553325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81" name="Google Shape;281;p18"/>
          <p:cNvGrpSpPr/>
          <p:nvPr/>
        </p:nvGrpSpPr>
        <p:grpSpPr>
          <a:xfrm>
            <a:off x="3152775" y="2552700"/>
            <a:ext cx="11972925" cy="4964430"/>
            <a:chOff x="3152775" y="2552700"/>
            <a:chExt cx="11972925" cy="4964430"/>
          </a:xfrm>
        </p:grpSpPr>
        <p:grpSp>
          <p:nvGrpSpPr>
            <p:cNvPr id="282" name="Google Shape;282;p18"/>
            <p:cNvGrpSpPr/>
            <p:nvPr/>
          </p:nvGrpSpPr>
          <p:grpSpPr>
            <a:xfrm>
              <a:off x="3152775" y="2552700"/>
              <a:ext cx="11972925" cy="4076700"/>
              <a:chOff x="3152775" y="2552700"/>
              <a:chExt cx="11972925" cy="4076700"/>
            </a:xfrm>
          </p:grpSpPr>
          <p:sp>
            <p:nvSpPr>
              <p:cNvPr id="283" name="Google Shape;283;p18"/>
              <p:cNvSpPr/>
              <p:nvPr/>
            </p:nvSpPr>
            <p:spPr>
              <a:xfrm>
                <a:off x="5776913" y="2552700"/>
                <a:ext cx="6724650" cy="3543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0"/>
                  <a:buFont typeface="Bebas Neue"/>
                  <a:buNone/>
                </a:pPr>
                <a:r>
                  <a:rPr b="0" i="0" lang="en-US" sz="18000" u="none" cap="none" strike="noStrik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rPr>
                  <a:t>234,567</a:t>
                </a:r>
                <a:endParaRPr b="0" i="0" sz="18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" name="Google Shape;284;p18"/>
              <p:cNvSpPr/>
              <p:nvPr/>
            </p:nvSpPr>
            <p:spPr>
              <a:xfrm>
                <a:off x="3152775" y="5448300"/>
                <a:ext cx="11972925" cy="118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D4D4D"/>
                  </a:buClr>
                  <a:buSzPts val="6000"/>
                  <a:buFont typeface="Bebas Neue"/>
                  <a:buNone/>
                </a:pPr>
                <a:r>
                  <a:rPr b="0" i="0" lang="en-US" sz="6000" u="none" cap="none" strike="noStrike">
                    <a:solidFill>
                      <a:srgbClr val="4D4D4D"/>
                    </a:solidFill>
                    <a:latin typeface="Bebas Neue"/>
                    <a:ea typeface="Bebas Neue"/>
                    <a:cs typeface="Bebas Neue"/>
                    <a:sym typeface="Bebas Neue"/>
                  </a:rPr>
                  <a:t>Unicorn Sightings</a:t>
                </a:r>
                <a:endParaRPr b="0" i="0" sz="6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5" name="Google Shape;285;p18"/>
            <p:cNvSpPr/>
            <p:nvPr/>
          </p:nvSpPr>
          <p:spPr>
            <a:xfrm>
              <a:off x="5632133" y="6667500"/>
              <a:ext cx="7014210" cy="8496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Inter"/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A tally of the number of unicorns spotted in the fantasy realm.</a:t>
              </a:r>
              <a:endPara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6" name="Google Shape;286;p18"/>
          <p:cNvGrpSpPr/>
          <p:nvPr/>
        </p:nvGrpSpPr>
        <p:grpSpPr>
          <a:xfrm>
            <a:off x="17640300" y="7994854"/>
            <a:ext cx="596695" cy="2063546"/>
            <a:chOff x="17640300" y="7994855"/>
            <a:chExt cx="596695" cy="2063546"/>
          </a:xfrm>
        </p:grpSpPr>
        <p:pic>
          <p:nvPicPr>
            <p:cNvPr descr="preencoded.png" id="287" name="Google Shape;287;p1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7640300" y="95250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8" name="Google Shape;288;p18"/>
            <p:cNvSpPr/>
            <p:nvPr/>
          </p:nvSpPr>
          <p:spPr>
            <a:xfrm rot="-5400000">
              <a:off x="17235487" y="8456817"/>
              <a:ext cx="1463470" cy="5395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6D8E2"/>
                </a:buClr>
                <a:buSzPts val="2710"/>
                <a:buFont typeface="Inter"/>
                <a:buNone/>
              </a:pPr>
              <a:r>
                <a:rPr b="1" i="0" lang="en-US" sz="2710" u="none" cap="none" strike="noStrike">
                  <a:solidFill>
                    <a:srgbClr val="C6D8E2"/>
                  </a:solidFill>
                  <a:latin typeface="Inter"/>
                  <a:ea typeface="Inter"/>
                  <a:cs typeface="Inter"/>
                  <a:sym typeface="Inter"/>
                </a:rPr>
                <a:t>EaTemp</a:t>
              </a:r>
              <a:endParaRPr b="0" i="0" sz="271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3"/>
          <p:cNvSpPr/>
          <p:nvPr/>
        </p:nvSpPr>
        <p:spPr>
          <a:xfrm>
            <a:off x="228600" y="3676650"/>
            <a:ext cx="4953000" cy="6257925"/>
          </a:xfrm>
          <a:prstGeom prst="rect">
            <a:avLst/>
          </a:prstGeom>
          <a:solidFill>
            <a:srgbClr val="C6D8E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5" name="Google Shape;295;p13"/>
          <p:cNvGrpSpPr/>
          <p:nvPr/>
        </p:nvGrpSpPr>
        <p:grpSpPr>
          <a:xfrm>
            <a:off x="17592675" y="8137729"/>
            <a:ext cx="596695" cy="2063546"/>
            <a:chOff x="17592675" y="8137730"/>
            <a:chExt cx="596695" cy="2063546"/>
          </a:xfrm>
        </p:grpSpPr>
        <p:pic>
          <p:nvPicPr>
            <p:cNvPr descr="preencoded.png" id="296" name="Google Shape;296;p1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7592675" y="9667875"/>
              <a:ext cx="533400" cy="533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7" name="Google Shape;297;p13"/>
            <p:cNvSpPr/>
            <p:nvPr/>
          </p:nvSpPr>
          <p:spPr>
            <a:xfrm rot="-5400000">
              <a:off x="17187862" y="8599692"/>
              <a:ext cx="1463470" cy="5395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6D8E2"/>
                </a:buClr>
                <a:buSzPts val="2710"/>
                <a:buFont typeface="Inter"/>
                <a:buNone/>
              </a:pPr>
              <a:r>
                <a:rPr b="1" i="0" lang="en-US" sz="2710" u="none" cap="none" strike="noStrike">
                  <a:solidFill>
                    <a:srgbClr val="C6D8E2"/>
                  </a:solidFill>
                  <a:latin typeface="Inter"/>
                  <a:ea typeface="Inter"/>
                  <a:cs typeface="Inter"/>
                  <a:sym typeface="Inter"/>
                </a:rPr>
                <a:t>EaTemp</a:t>
              </a:r>
              <a:endParaRPr b="0" i="0" sz="271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8" name="Google Shape;298;p13"/>
          <p:cNvGrpSpPr/>
          <p:nvPr/>
        </p:nvGrpSpPr>
        <p:grpSpPr>
          <a:xfrm>
            <a:off x="5476875" y="1800225"/>
            <a:ext cx="12479655" cy="8155305"/>
            <a:chOff x="5476875" y="1800225"/>
            <a:chExt cx="12479655" cy="8155305"/>
          </a:xfrm>
        </p:grpSpPr>
        <p:pic>
          <p:nvPicPr>
            <p:cNvPr descr="preencoded.png" id="299" name="Google Shape;299;p1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305800" y="40005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0" name="Google Shape;300;p13"/>
            <p:cNvSpPr/>
            <p:nvPr/>
          </p:nvSpPr>
          <p:spPr>
            <a:xfrm>
              <a:off x="11477717" y="9186863"/>
              <a:ext cx="247467" cy="214313"/>
            </a:xfrm>
            <a:prstGeom prst="rect">
              <a:avLst/>
            </a:prstGeom>
            <a:solidFill>
              <a:srgbClr val="C6D8E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11477717" y="2276475"/>
              <a:ext cx="247467" cy="214313"/>
            </a:xfrm>
            <a:prstGeom prst="rect">
              <a:avLst/>
            </a:prstGeom>
            <a:solidFill>
              <a:srgbClr val="C6D8E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6905625" y="5724618"/>
              <a:ext cx="214313" cy="247464"/>
            </a:xfrm>
            <a:prstGeom prst="rect">
              <a:avLst/>
            </a:prstGeom>
            <a:solidFill>
              <a:srgbClr val="C6D8E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16102013" y="5724618"/>
              <a:ext cx="214313" cy="247464"/>
            </a:xfrm>
            <a:prstGeom prst="rect">
              <a:avLst/>
            </a:prstGeom>
            <a:solidFill>
              <a:srgbClr val="C6D8E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8905875" y="4057650"/>
              <a:ext cx="1463470" cy="5395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6D8E2"/>
                </a:buClr>
                <a:buSzPts val="2710"/>
                <a:buFont typeface="Inter"/>
                <a:buNone/>
              </a:pPr>
              <a:r>
                <a:rPr b="1" i="0" lang="en-US" sz="2710" u="none" cap="none" strike="noStrike">
                  <a:solidFill>
                    <a:srgbClr val="C6D8E2"/>
                  </a:solidFill>
                  <a:latin typeface="Inter"/>
                  <a:ea typeface="Inter"/>
                  <a:cs typeface="Inter"/>
                  <a:sym typeface="Inter"/>
                </a:rPr>
                <a:t>EaTemp</a:t>
              </a:r>
              <a:endParaRPr b="0" i="0" sz="271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10700385" y="9477375"/>
              <a:ext cx="1802130" cy="4781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Inter"/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Low Quality</a:t>
              </a:r>
              <a:endPara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10671810" y="1800225"/>
              <a:ext cx="1868805" cy="4781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Inter"/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High Quality</a:t>
              </a:r>
              <a:endPara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5476875" y="5638800"/>
              <a:ext cx="1516380" cy="4781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Inter"/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Low Price</a:t>
              </a:r>
              <a:endPara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16373475" y="5638800"/>
              <a:ext cx="1583055" cy="4781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Inter"/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High Price</a:t>
              </a:r>
              <a:endPara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14344650" y="8324850"/>
              <a:ext cx="1525905" cy="4781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D4D4D"/>
                </a:buClr>
                <a:buSzPts val="2400"/>
                <a:buFont typeface="Inter"/>
                <a:buNone/>
              </a:pPr>
              <a:r>
                <a:rPr b="0" i="0" lang="en-US" sz="2400" u="none" cap="none" strike="noStrike">
                  <a:solidFill>
                    <a:srgbClr val="4D4D4D"/>
                  </a:solidFill>
                  <a:latin typeface="Inter"/>
                  <a:ea typeface="Inter"/>
                  <a:cs typeface="Inter"/>
                  <a:sym typeface="Inter"/>
                </a:rPr>
                <a:t>Treasures</a:t>
              </a:r>
              <a:endPara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12706350" y="7410450"/>
              <a:ext cx="2640330" cy="4781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D4D4D"/>
                </a:buClr>
                <a:buSzPts val="2400"/>
                <a:buFont typeface="Inter"/>
                <a:buNone/>
              </a:pPr>
              <a:r>
                <a:rPr b="0" i="0" lang="en-US" sz="2400" u="none" cap="none" strike="noStrike">
                  <a:solidFill>
                    <a:srgbClr val="4D4D4D"/>
                  </a:solidFill>
                  <a:latin typeface="Inter"/>
                  <a:ea typeface="Inter"/>
                  <a:cs typeface="Inter"/>
                  <a:sym typeface="Inter"/>
                </a:rPr>
                <a:t>Enchanted Forest</a:t>
              </a:r>
              <a:endPara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13"/>
            <p:cNvSpPr/>
            <p:nvPr/>
          </p:nvSpPr>
          <p:spPr>
            <a:xfrm>
              <a:off x="12182475" y="4333875"/>
              <a:ext cx="2106930" cy="4781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D4D4D"/>
                </a:buClr>
                <a:buSzPts val="2400"/>
                <a:buFont typeface="Inter"/>
                <a:buNone/>
              </a:pPr>
              <a:r>
                <a:rPr b="0" i="0" lang="en-US" sz="2400" u="none" cap="none" strike="noStrike">
                  <a:solidFill>
                    <a:srgbClr val="4D4D4D"/>
                  </a:solidFill>
                  <a:latin typeface="Inter"/>
                  <a:ea typeface="Inter"/>
                  <a:cs typeface="Inter"/>
                  <a:sym typeface="Inter"/>
                </a:rPr>
                <a:t>Crystal Caves</a:t>
              </a:r>
              <a:endPara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13"/>
            <p:cNvSpPr/>
            <p:nvPr/>
          </p:nvSpPr>
          <p:spPr>
            <a:xfrm>
              <a:off x="13344525" y="3305175"/>
              <a:ext cx="2278380" cy="4781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D4D4D"/>
                </a:buClr>
                <a:buSzPts val="2400"/>
                <a:buFont typeface="Inter"/>
                <a:buNone/>
              </a:pPr>
              <a:r>
                <a:rPr b="0" i="0" lang="en-US" sz="2400" u="none" cap="none" strike="noStrike">
                  <a:solidFill>
                    <a:srgbClr val="4D4D4D"/>
                  </a:solidFill>
                  <a:latin typeface="Inter"/>
                  <a:ea typeface="Inter"/>
                  <a:cs typeface="Inter"/>
                  <a:sym typeface="Inter"/>
                </a:rPr>
                <a:t>Celestial Plains</a:t>
              </a:r>
              <a:endPara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12839700" y="5133975"/>
              <a:ext cx="2097405" cy="4781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D4D4D"/>
                </a:buClr>
                <a:buSzPts val="2400"/>
                <a:buFont typeface="Inter"/>
                <a:buNone/>
              </a:pPr>
              <a:r>
                <a:rPr b="0" i="0" lang="en-US" sz="2400" u="none" cap="none" strike="noStrike">
                  <a:solidFill>
                    <a:srgbClr val="4D4D4D"/>
                  </a:solidFill>
                  <a:latin typeface="Inter"/>
                  <a:ea typeface="Inter"/>
                  <a:cs typeface="Inter"/>
                  <a:sym typeface="Inter"/>
                </a:rPr>
                <a:t>Mirrored Lake</a:t>
              </a:r>
              <a:endPara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8439150" y="7353300"/>
              <a:ext cx="1392555" cy="4781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D4D4D"/>
                </a:buClr>
                <a:buSzPts val="2400"/>
                <a:buFont typeface="Inter"/>
                <a:buNone/>
              </a:pPr>
              <a:r>
                <a:rPr b="0" i="0" lang="en-US" sz="2400" u="none" cap="none" strike="noStrike">
                  <a:solidFill>
                    <a:srgbClr val="4D4D4D"/>
                  </a:solidFill>
                  <a:latin typeface="Inter"/>
                  <a:ea typeface="Inter"/>
                  <a:cs typeface="Inter"/>
                  <a:sym typeface="Inter"/>
                </a:rPr>
                <a:t>Lost City</a:t>
              </a:r>
              <a:endPara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preencoded.png" id="315" name="Google Shape;315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-28575"/>
            <a:ext cx="4591050" cy="10315575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13"/>
          <p:cNvSpPr/>
          <p:nvPr/>
        </p:nvSpPr>
        <p:spPr>
          <a:xfrm>
            <a:off x="971550" y="895350"/>
            <a:ext cx="9664065" cy="18935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Bebas Neue"/>
              <a:buNone/>
            </a:pPr>
            <a:r>
              <a:rPr b="0" i="0" lang="en-US" sz="9600" u="none" cap="none" strike="noStrik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rPr>
              <a:t>materials comparison</a:t>
            </a:r>
            <a:endParaRPr b="0" i="0" sz="9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13"/>
          <p:cNvSpPr/>
          <p:nvPr/>
        </p:nvSpPr>
        <p:spPr>
          <a:xfrm rot="10800000">
            <a:off x="381000" y="523875"/>
            <a:ext cx="10125075" cy="2038350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" name="Google Shape;323;p14"/>
          <p:cNvGrpSpPr/>
          <p:nvPr/>
        </p:nvGrpSpPr>
        <p:grpSpPr>
          <a:xfrm>
            <a:off x="17640300" y="7994854"/>
            <a:ext cx="596695" cy="2063546"/>
            <a:chOff x="17640300" y="7994855"/>
            <a:chExt cx="596695" cy="2063546"/>
          </a:xfrm>
        </p:grpSpPr>
        <p:pic>
          <p:nvPicPr>
            <p:cNvPr descr="preencoded.png" id="324" name="Google Shape;324;p1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7640300" y="95250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5" name="Google Shape;325;p14"/>
            <p:cNvSpPr/>
            <p:nvPr/>
          </p:nvSpPr>
          <p:spPr>
            <a:xfrm rot="-5400000">
              <a:off x="17235487" y="8456817"/>
              <a:ext cx="1463470" cy="5395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6D8E2"/>
                </a:buClr>
                <a:buSzPts val="2710"/>
                <a:buFont typeface="Inter"/>
                <a:buNone/>
              </a:pPr>
              <a:r>
                <a:rPr b="1" i="0" lang="en-US" sz="2710" u="none" cap="none" strike="noStrike">
                  <a:solidFill>
                    <a:srgbClr val="C6D8E2"/>
                  </a:solidFill>
                  <a:latin typeface="Inter"/>
                  <a:ea typeface="Inter"/>
                  <a:cs typeface="Inter"/>
                  <a:sym typeface="Inter"/>
                </a:rPr>
                <a:t>EaTemp</a:t>
              </a:r>
              <a:endParaRPr b="0" i="0" sz="271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6" name="Google Shape;326;p14"/>
          <p:cNvSpPr/>
          <p:nvPr/>
        </p:nvSpPr>
        <p:spPr>
          <a:xfrm>
            <a:off x="13239750" y="5381625"/>
            <a:ext cx="4133850" cy="4295775"/>
          </a:xfrm>
          <a:prstGeom prst="rect">
            <a:avLst/>
          </a:prstGeom>
          <a:solidFill>
            <a:srgbClr val="C6D8E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14"/>
          <p:cNvSpPr/>
          <p:nvPr/>
        </p:nvSpPr>
        <p:spPr>
          <a:xfrm rot="10800000">
            <a:off x="600075" y="2428875"/>
            <a:ext cx="4219575" cy="4400550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14"/>
          <p:cNvSpPr/>
          <p:nvPr/>
        </p:nvSpPr>
        <p:spPr>
          <a:xfrm>
            <a:off x="10267950" y="800100"/>
            <a:ext cx="8263890" cy="18935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Bebas Neue"/>
              <a:buNone/>
            </a:pPr>
            <a:r>
              <a:rPr b="0" i="0" lang="en-US" sz="9600" u="none" cap="none" strike="noStrik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rPr>
              <a:t>materials details</a:t>
            </a:r>
            <a:endParaRPr b="0" i="0" sz="9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29" name="Google Shape;329;p14"/>
          <p:cNvGrpSpPr/>
          <p:nvPr/>
        </p:nvGrpSpPr>
        <p:grpSpPr>
          <a:xfrm>
            <a:off x="914400" y="2724150"/>
            <a:ext cx="3680460" cy="6774180"/>
            <a:chOff x="914400" y="2724150"/>
            <a:chExt cx="3680460" cy="6774180"/>
          </a:xfrm>
        </p:grpSpPr>
        <p:pic>
          <p:nvPicPr>
            <p:cNvPr descr="preencoded.png" id="330" name="Google Shape;330;p1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14400" y="2724150"/>
              <a:ext cx="3619500" cy="3714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1" name="Google Shape;331;p14"/>
            <p:cNvSpPr/>
            <p:nvPr/>
          </p:nvSpPr>
          <p:spPr>
            <a:xfrm>
              <a:off x="914400" y="6896100"/>
              <a:ext cx="2665095" cy="7124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</a:pPr>
              <a:r>
                <a:rPr b="0" i="0" lang="en-US" sz="3600" u="none" cap="none" strike="noStrik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rPr>
                <a:t>Enchanted Wood</a:t>
              </a:r>
              <a:endPara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914400" y="7905750"/>
              <a:ext cx="3680460" cy="15925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Inter"/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Our enchanted wood is sourced from the mystical forests of the realm</a:t>
              </a:r>
              <a:endPara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3" name="Google Shape;333;p14"/>
          <p:cNvGrpSpPr/>
          <p:nvPr/>
        </p:nvGrpSpPr>
        <p:grpSpPr>
          <a:xfrm>
            <a:off x="9296400" y="2724150"/>
            <a:ext cx="3680460" cy="6774180"/>
            <a:chOff x="9296400" y="2724150"/>
            <a:chExt cx="3680460" cy="6774180"/>
          </a:xfrm>
        </p:grpSpPr>
        <p:pic>
          <p:nvPicPr>
            <p:cNvPr descr="preencoded.png" id="334" name="Google Shape;334;p1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296400" y="2724150"/>
              <a:ext cx="3619500" cy="3714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5" name="Google Shape;335;p14"/>
            <p:cNvSpPr/>
            <p:nvPr/>
          </p:nvSpPr>
          <p:spPr>
            <a:xfrm>
              <a:off x="9296400" y="6896100"/>
              <a:ext cx="2331720" cy="7124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</a:pPr>
              <a:r>
                <a:rPr b="0" i="0" lang="en-US" sz="3600" u="none" cap="none" strike="noStrik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rPr>
                <a:t>Treant Timber</a:t>
              </a:r>
              <a:endPara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9296400" y="7905750"/>
              <a:ext cx="3680460" cy="15925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Inter"/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Treant Timber is sourced from the ancient treants that roam the forests of the realm</a:t>
              </a:r>
              <a:endPara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14"/>
          <p:cNvGrpSpPr/>
          <p:nvPr/>
        </p:nvGrpSpPr>
        <p:grpSpPr>
          <a:xfrm>
            <a:off x="5105400" y="2724150"/>
            <a:ext cx="3680460" cy="6667500"/>
            <a:chOff x="5105400" y="2724150"/>
            <a:chExt cx="3680460" cy="6667500"/>
          </a:xfrm>
        </p:grpSpPr>
        <p:pic>
          <p:nvPicPr>
            <p:cNvPr descr="preencoded.png" id="338" name="Google Shape;338;p1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105400" y="5676900"/>
              <a:ext cx="3619500" cy="3714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9" name="Google Shape;339;p14"/>
            <p:cNvSpPr/>
            <p:nvPr/>
          </p:nvSpPr>
          <p:spPr>
            <a:xfrm>
              <a:off x="5105400" y="2724150"/>
              <a:ext cx="1722120" cy="7124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</a:pPr>
              <a:r>
                <a:rPr b="0" i="0" lang="en-US" sz="3600" u="none" cap="none" strike="noStrik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rPr>
                <a:t>Faerie Oak</a:t>
              </a:r>
              <a:endPara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5105400" y="3733800"/>
              <a:ext cx="3680460" cy="15925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Inter"/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Faerie Oak is a rare and coveted type of enchanted wood that is exclusive</a:t>
              </a:r>
              <a:endPara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1" name="Google Shape;341;p14"/>
          <p:cNvGrpSpPr/>
          <p:nvPr/>
        </p:nvGrpSpPr>
        <p:grpSpPr>
          <a:xfrm>
            <a:off x="13487400" y="2724150"/>
            <a:ext cx="3680460" cy="6667500"/>
            <a:chOff x="13487400" y="2724150"/>
            <a:chExt cx="3680460" cy="6667500"/>
          </a:xfrm>
        </p:grpSpPr>
        <p:pic>
          <p:nvPicPr>
            <p:cNvPr descr="preencoded.png" id="342" name="Google Shape;342;p1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3487400" y="5676900"/>
              <a:ext cx="3619500" cy="3714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3" name="Google Shape;343;p14"/>
            <p:cNvSpPr/>
            <p:nvPr/>
          </p:nvSpPr>
          <p:spPr>
            <a:xfrm>
              <a:off x="13487400" y="2724150"/>
              <a:ext cx="1874520" cy="7124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</a:pPr>
              <a:r>
                <a:rPr b="0" i="0" lang="en-US" sz="3600" u="none" cap="none" strike="noStrik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rPr>
                <a:t>Arcane Ash</a:t>
              </a:r>
              <a:endPara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13487400" y="3733800"/>
              <a:ext cx="3680460" cy="15925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Inter"/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Arcane Ash is a type of enchanted wood that is imbued in the forests of the realm</a:t>
              </a:r>
              <a:endPara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5"/>
          <p:cNvSpPr/>
          <p:nvPr/>
        </p:nvSpPr>
        <p:spPr>
          <a:xfrm>
            <a:off x="10896600" y="2447925"/>
            <a:ext cx="5528310" cy="16402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Inter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Material engineering has a wide range of applications, from aerospace and automotive to medicine and renewable energy.</a:t>
            </a:r>
            <a:br>
              <a:rPr b="0" i="0" lang="en-US" sz="24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</a:b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1" name="Google Shape;351;p15"/>
          <p:cNvGrpSpPr/>
          <p:nvPr/>
        </p:nvGrpSpPr>
        <p:grpSpPr>
          <a:xfrm>
            <a:off x="17640300" y="7994854"/>
            <a:ext cx="596695" cy="2063546"/>
            <a:chOff x="17640300" y="7994855"/>
            <a:chExt cx="596695" cy="2063546"/>
          </a:xfrm>
        </p:grpSpPr>
        <p:pic>
          <p:nvPicPr>
            <p:cNvPr descr="preencoded.png" id="352" name="Google Shape;352;p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7640300" y="95250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3" name="Google Shape;353;p15"/>
            <p:cNvSpPr/>
            <p:nvPr/>
          </p:nvSpPr>
          <p:spPr>
            <a:xfrm rot="-5400000">
              <a:off x="17235487" y="8456817"/>
              <a:ext cx="1463470" cy="5395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6D8E2"/>
                </a:buClr>
                <a:buSzPts val="2710"/>
                <a:buFont typeface="Inter"/>
                <a:buNone/>
              </a:pPr>
              <a:r>
                <a:rPr b="1" i="0" lang="en-US" sz="2710" u="none" cap="none" strike="noStrike">
                  <a:solidFill>
                    <a:srgbClr val="C6D8E2"/>
                  </a:solidFill>
                  <a:latin typeface="Inter"/>
                  <a:ea typeface="Inter"/>
                  <a:cs typeface="Inter"/>
                  <a:sym typeface="Inter"/>
                </a:rPr>
                <a:t>EaTemp</a:t>
              </a:r>
              <a:endParaRPr b="0" i="0" sz="271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4" name="Google Shape;354;p15"/>
          <p:cNvSpPr/>
          <p:nvPr/>
        </p:nvSpPr>
        <p:spPr>
          <a:xfrm rot="10800000">
            <a:off x="381000" y="4391025"/>
            <a:ext cx="14344650" cy="4400550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15"/>
          <p:cNvSpPr/>
          <p:nvPr/>
        </p:nvSpPr>
        <p:spPr>
          <a:xfrm>
            <a:off x="685800" y="4924425"/>
            <a:ext cx="13811250" cy="4295775"/>
          </a:xfrm>
          <a:prstGeom prst="rect">
            <a:avLst/>
          </a:prstGeom>
          <a:solidFill>
            <a:srgbClr val="C6D8E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356" name="Google Shape;356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57375" y="1600200"/>
            <a:ext cx="8648700" cy="868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15"/>
          <p:cNvSpPr/>
          <p:nvPr/>
        </p:nvSpPr>
        <p:spPr>
          <a:xfrm>
            <a:off x="7158990" y="6419850"/>
            <a:ext cx="5551170" cy="18935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Bebas Neue"/>
              <a:buNone/>
            </a:pPr>
            <a:r>
              <a:rPr b="0" i="0" lang="en-US" sz="9600" u="none" cap="none" strike="noStrik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rPr>
              <a:t>Applications</a:t>
            </a:r>
            <a:endParaRPr b="0" i="0" sz="9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6"/>
          <p:cNvSpPr/>
          <p:nvPr/>
        </p:nvSpPr>
        <p:spPr>
          <a:xfrm>
            <a:off x="9029700" y="0"/>
            <a:ext cx="9001125" cy="10287000"/>
          </a:xfrm>
          <a:prstGeom prst="rect">
            <a:avLst/>
          </a:prstGeom>
          <a:solidFill>
            <a:srgbClr val="C6D8E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364" name="Google Shape;36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916025" y="0"/>
            <a:ext cx="4371975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65" name="Google Shape;365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10775" y="1638300"/>
            <a:ext cx="3457575" cy="7820025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16"/>
          <p:cNvSpPr/>
          <p:nvPr/>
        </p:nvSpPr>
        <p:spPr>
          <a:xfrm>
            <a:off x="1628775" y="1371600"/>
            <a:ext cx="2933700" cy="11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Bebas Neue"/>
              <a:buNone/>
            </a:pPr>
            <a:r>
              <a:rPr b="0" i="0" lang="en-US" sz="6000" u="none" cap="none" strike="noStrik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rPr>
              <a:t>industries</a:t>
            </a:r>
            <a:endParaRPr b="0" i="0" sz="6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7" name="Google Shape;367;p16"/>
          <p:cNvGrpSpPr/>
          <p:nvPr/>
        </p:nvGrpSpPr>
        <p:grpSpPr>
          <a:xfrm>
            <a:off x="1600200" y="2809875"/>
            <a:ext cx="3137535" cy="3726180"/>
            <a:chOff x="1600200" y="2809875"/>
            <a:chExt cx="3137535" cy="3726180"/>
          </a:xfrm>
        </p:grpSpPr>
        <p:pic>
          <p:nvPicPr>
            <p:cNvPr descr="preencoded.png" id="368" name="Google Shape;368;p1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600200" y="2809875"/>
              <a:ext cx="819150" cy="8191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9" name="Google Shape;369;p16"/>
            <p:cNvSpPr/>
            <p:nvPr/>
          </p:nvSpPr>
          <p:spPr>
            <a:xfrm>
              <a:off x="1628775" y="3829050"/>
              <a:ext cx="3108960" cy="27070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Inter"/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Material engineering plays a critical role in industries like aerospace, where advanced materials like carbon fiber composites.</a:t>
              </a:r>
              <a:endPara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0" name="Google Shape;370;p16"/>
          <p:cNvGrpSpPr/>
          <p:nvPr/>
        </p:nvGrpSpPr>
        <p:grpSpPr>
          <a:xfrm>
            <a:off x="5295899" y="5467350"/>
            <a:ext cx="3137536" cy="3726180"/>
            <a:chOff x="5295899" y="5467350"/>
            <a:chExt cx="3137536" cy="3726180"/>
          </a:xfrm>
        </p:grpSpPr>
        <p:pic>
          <p:nvPicPr>
            <p:cNvPr descr="preencoded.png" id="371" name="Google Shape;371;p1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295899" y="5467350"/>
              <a:ext cx="971552" cy="8191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2" name="Google Shape;372;p16"/>
            <p:cNvSpPr/>
            <p:nvPr/>
          </p:nvSpPr>
          <p:spPr>
            <a:xfrm>
              <a:off x="5324475" y="6486525"/>
              <a:ext cx="3108960" cy="27070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Inter"/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Similarly, medical devices rely on biocompatible materials like titanium alloys, and renewable energy technologies.</a:t>
              </a:r>
              <a:endPara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3" name="Google Shape;373;p16"/>
          <p:cNvGrpSpPr/>
          <p:nvPr/>
        </p:nvGrpSpPr>
        <p:grpSpPr>
          <a:xfrm>
            <a:off x="17640300" y="7994854"/>
            <a:ext cx="596695" cy="2063546"/>
            <a:chOff x="17640300" y="7994855"/>
            <a:chExt cx="596695" cy="2063546"/>
          </a:xfrm>
        </p:grpSpPr>
        <p:pic>
          <p:nvPicPr>
            <p:cNvPr descr="preencoded.png" id="374" name="Google Shape;374;p1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7640300" y="95250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5" name="Google Shape;375;p16"/>
            <p:cNvSpPr/>
            <p:nvPr/>
          </p:nvSpPr>
          <p:spPr>
            <a:xfrm rot="-5400000">
              <a:off x="17235487" y="8456817"/>
              <a:ext cx="1463470" cy="5395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6D8E2"/>
                </a:buClr>
                <a:buSzPts val="2710"/>
                <a:buFont typeface="Inter"/>
                <a:buNone/>
              </a:pPr>
              <a:r>
                <a:rPr b="1" i="0" lang="en-US" sz="2710" u="none" cap="none" strike="noStrike">
                  <a:solidFill>
                    <a:srgbClr val="C6D8E2"/>
                  </a:solidFill>
                  <a:latin typeface="Inter"/>
                  <a:ea typeface="Inter"/>
                  <a:cs typeface="Inter"/>
                  <a:sym typeface="Inter"/>
                </a:rPr>
                <a:t>EaTemp</a:t>
              </a:r>
              <a:endParaRPr b="0" i="0" sz="271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6" name="Google Shape;376;p16"/>
          <p:cNvSpPr/>
          <p:nvPr/>
        </p:nvSpPr>
        <p:spPr>
          <a:xfrm rot="10800000">
            <a:off x="9563100" y="952500"/>
            <a:ext cx="5162550" cy="8953500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82" name="Google Shape;38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81525" y="-76200"/>
            <a:ext cx="4562475" cy="92773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83" name="Google Shape;383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28600" y="1009650"/>
            <a:ext cx="4562475" cy="927735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17"/>
          <p:cNvSpPr/>
          <p:nvPr/>
        </p:nvSpPr>
        <p:spPr>
          <a:xfrm>
            <a:off x="9915525" y="1304925"/>
            <a:ext cx="7915275" cy="11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Bebas Neue"/>
              <a:buNone/>
            </a:pPr>
            <a:r>
              <a:rPr b="0" i="0" lang="en-US" sz="6000" u="none" cap="none" strike="noStrik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rPr>
              <a:t>Some Data</a:t>
            </a:r>
            <a:endParaRPr b="0" i="0" sz="6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5" name="Google Shape;385;p17"/>
          <p:cNvGrpSpPr/>
          <p:nvPr/>
        </p:nvGrpSpPr>
        <p:grpSpPr>
          <a:xfrm>
            <a:off x="17640300" y="7994854"/>
            <a:ext cx="596695" cy="2063546"/>
            <a:chOff x="17640300" y="7994855"/>
            <a:chExt cx="596695" cy="2063546"/>
          </a:xfrm>
        </p:grpSpPr>
        <p:pic>
          <p:nvPicPr>
            <p:cNvPr descr="preencoded.png" id="386" name="Google Shape;386;p1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7640300" y="95250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7" name="Google Shape;387;p17"/>
            <p:cNvSpPr/>
            <p:nvPr/>
          </p:nvSpPr>
          <p:spPr>
            <a:xfrm rot="-5400000">
              <a:off x="17235487" y="8456817"/>
              <a:ext cx="1463470" cy="5395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6D8E2"/>
                </a:buClr>
                <a:buSzPts val="2710"/>
                <a:buFont typeface="Inter"/>
                <a:buNone/>
              </a:pPr>
              <a:r>
                <a:rPr b="1" i="0" lang="en-US" sz="2710" u="none" cap="none" strike="noStrike">
                  <a:solidFill>
                    <a:srgbClr val="C6D8E2"/>
                  </a:solidFill>
                  <a:latin typeface="Inter"/>
                  <a:ea typeface="Inter"/>
                  <a:cs typeface="Inter"/>
                  <a:sym typeface="Inter"/>
                </a:rPr>
                <a:t>EaTemp</a:t>
              </a:r>
              <a:endParaRPr b="0" i="0" sz="271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8" name="Google Shape;388;p17"/>
          <p:cNvGrpSpPr/>
          <p:nvPr/>
        </p:nvGrpSpPr>
        <p:grpSpPr>
          <a:xfrm>
            <a:off x="8582025" y="2743200"/>
            <a:ext cx="5888355" cy="1533525"/>
            <a:chOff x="8582025" y="2743200"/>
            <a:chExt cx="5888355" cy="1533525"/>
          </a:xfrm>
        </p:grpSpPr>
        <p:sp>
          <p:nvSpPr>
            <p:cNvPr id="389" name="Google Shape;389;p17"/>
            <p:cNvSpPr/>
            <p:nvPr/>
          </p:nvSpPr>
          <p:spPr>
            <a:xfrm>
              <a:off x="8796338" y="2743200"/>
              <a:ext cx="790575" cy="1533525"/>
            </a:xfrm>
            <a:prstGeom prst="rect">
              <a:avLst/>
            </a:prstGeom>
            <a:solidFill>
              <a:srgbClr val="C6D8E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17"/>
            <p:cNvSpPr/>
            <p:nvPr/>
          </p:nvSpPr>
          <p:spPr>
            <a:xfrm>
              <a:off x="8582025" y="2890838"/>
              <a:ext cx="1219200" cy="1219200"/>
            </a:xfrm>
            <a:prstGeom prst="rect">
              <a:avLst/>
            </a:prstGeom>
            <a:noFill/>
            <a:ln cap="flat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17"/>
            <p:cNvSpPr/>
            <p:nvPr/>
          </p:nvSpPr>
          <p:spPr>
            <a:xfrm>
              <a:off x="8792528" y="3144203"/>
              <a:ext cx="798195" cy="7124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</a:pPr>
              <a:r>
                <a:rPr b="0" i="0" lang="en-US" sz="3600" u="none" cap="none" strike="noStrik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rPr>
                <a:t>56%</a:t>
              </a:r>
              <a:endPara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17"/>
            <p:cNvSpPr/>
            <p:nvPr/>
          </p:nvSpPr>
          <p:spPr>
            <a:xfrm>
              <a:off x="9953625" y="2886075"/>
              <a:ext cx="4516755" cy="5295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Bebas Neue"/>
                <a:buNone/>
              </a:pPr>
              <a:r>
                <a:rPr b="0" i="0" lang="en-US" sz="2700" u="none" cap="none" strike="noStrik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rPr>
                <a:t>Enchanted Creatures</a:t>
              </a:r>
              <a:endPara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17"/>
            <p:cNvSpPr/>
            <p:nvPr/>
          </p:nvSpPr>
          <p:spPr>
            <a:xfrm>
              <a:off x="9953625" y="3371850"/>
              <a:ext cx="4509135" cy="8496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D4D4D"/>
                </a:buClr>
                <a:buSzPts val="2400"/>
                <a:buFont typeface="Inter"/>
                <a:buNone/>
              </a:pPr>
              <a:r>
                <a:rPr b="0" i="0" lang="en-US" sz="2400" u="none" cap="none" strike="noStrike">
                  <a:solidFill>
                    <a:srgbClr val="4D4D4D"/>
                  </a:solidFill>
                  <a:latin typeface="Inter"/>
                  <a:ea typeface="Inter"/>
                  <a:cs typeface="Inter"/>
                  <a:sym typeface="Inter"/>
                </a:rPr>
                <a:t>possess the ability to cast spells.</a:t>
              </a:r>
              <a:endPara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4" name="Google Shape;394;p17"/>
          <p:cNvGrpSpPr/>
          <p:nvPr/>
        </p:nvGrpSpPr>
        <p:grpSpPr>
          <a:xfrm>
            <a:off x="9801225" y="5162550"/>
            <a:ext cx="5888355" cy="1533525"/>
            <a:chOff x="9801225" y="5162550"/>
            <a:chExt cx="5888355" cy="1533525"/>
          </a:xfrm>
        </p:grpSpPr>
        <p:sp>
          <p:nvSpPr>
            <p:cNvPr id="395" name="Google Shape;395;p17"/>
            <p:cNvSpPr/>
            <p:nvPr/>
          </p:nvSpPr>
          <p:spPr>
            <a:xfrm>
              <a:off x="10015538" y="5162550"/>
              <a:ext cx="790575" cy="1533525"/>
            </a:xfrm>
            <a:prstGeom prst="rect">
              <a:avLst/>
            </a:prstGeom>
            <a:solidFill>
              <a:srgbClr val="C6D8E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17"/>
            <p:cNvSpPr/>
            <p:nvPr/>
          </p:nvSpPr>
          <p:spPr>
            <a:xfrm>
              <a:off x="9801225" y="5314950"/>
              <a:ext cx="1219200" cy="1219200"/>
            </a:xfrm>
            <a:prstGeom prst="rect">
              <a:avLst/>
            </a:prstGeom>
            <a:noFill/>
            <a:ln cap="flat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17"/>
            <p:cNvSpPr/>
            <p:nvPr/>
          </p:nvSpPr>
          <p:spPr>
            <a:xfrm>
              <a:off x="10011727" y="5568315"/>
              <a:ext cx="798195" cy="7124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</a:pPr>
              <a:r>
                <a:rPr b="0" i="0" lang="en-US" sz="3600" u="none" cap="none" strike="noStrik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rPr>
                <a:t>67%</a:t>
              </a:r>
              <a:endPara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17"/>
            <p:cNvSpPr/>
            <p:nvPr/>
          </p:nvSpPr>
          <p:spPr>
            <a:xfrm>
              <a:off x="11172825" y="5495925"/>
              <a:ext cx="4516755" cy="5295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Bebas Neue"/>
                <a:buNone/>
              </a:pPr>
              <a:r>
                <a:rPr b="0" i="0" lang="en-US" sz="2700" u="none" cap="none" strike="noStrik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rPr>
                <a:t>Magic-Wielding Individuals</a:t>
              </a:r>
              <a:endPara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17"/>
            <p:cNvSpPr/>
            <p:nvPr/>
          </p:nvSpPr>
          <p:spPr>
            <a:xfrm>
              <a:off x="11172825" y="5981700"/>
              <a:ext cx="4509135" cy="4781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D4D4D"/>
                </a:buClr>
                <a:buSzPts val="2400"/>
                <a:buFont typeface="Inter"/>
                <a:buNone/>
              </a:pPr>
              <a:r>
                <a:rPr b="0" i="0" lang="en-US" sz="2400" u="none" cap="none" strike="noStrike">
                  <a:solidFill>
                    <a:srgbClr val="4D4D4D"/>
                  </a:solidFill>
                  <a:latin typeface="Inter"/>
                  <a:ea typeface="Inter"/>
                  <a:cs typeface="Inter"/>
                  <a:sym typeface="Inter"/>
                </a:rPr>
                <a:t>practice the art of illusions.</a:t>
              </a:r>
              <a:endPara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0" name="Google Shape;400;p17"/>
          <p:cNvGrpSpPr/>
          <p:nvPr/>
        </p:nvGrpSpPr>
        <p:grpSpPr>
          <a:xfrm>
            <a:off x="11020425" y="7591425"/>
            <a:ext cx="5888355" cy="1533525"/>
            <a:chOff x="11020425" y="7591425"/>
            <a:chExt cx="5888355" cy="1533525"/>
          </a:xfrm>
        </p:grpSpPr>
        <p:sp>
          <p:nvSpPr>
            <p:cNvPr id="401" name="Google Shape;401;p17"/>
            <p:cNvSpPr/>
            <p:nvPr/>
          </p:nvSpPr>
          <p:spPr>
            <a:xfrm>
              <a:off x="11234738" y="7591425"/>
              <a:ext cx="790575" cy="1533525"/>
            </a:xfrm>
            <a:prstGeom prst="rect">
              <a:avLst/>
            </a:prstGeom>
            <a:solidFill>
              <a:srgbClr val="C6D8E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17"/>
            <p:cNvSpPr/>
            <p:nvPr/>
          </p:nvSpPr>
          <p:spPr>
            <a:xfrm>
              <a:off x="11020425" y="7739062"/>
              <a:ext cx="1219200" cy="1219200"/>
            </a:xfrm>
            <a:prstGeom prst="rect">
              <a:avLst/>
            </a:prstGeom>
            <a:noFill/>
            <a:ln cap="flat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17"/>
            <p:cNvSpPr/>
            <p:nvPr/>
          </p:nvSpPr>
          <p:spPr>
            <a:xfrm>
              <a:off x="11230928" y="7992428"/>
              <a:ext cx="798195" cy="7124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</a:pPr>
              <a:r>
                <a:rPr b="0" i="0" lang="en-US" sz="3600" u="none" cap="none" strike="noStrik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rPr>
                <a:t>97%</a:t>
              </a:r>
              <a:endPara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17"/>
            <p:cNvSpPr/>
            <p:nvPr/>
          </p:nvSpPr>
          <p:spPr>
            <a:xfrm>
              <a:off x="12392025" y="7734300"/>
              <a:ext cx="4516755" cy="5295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Bebas Neue"/>
                <a:buNone/>
              </a:pPr>
              <a:r>
                <a:rPr b="0" i="0" lang="en-US" sz="2700" u="none" cap="none" strike="noStrik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rPr>
                <a:t>Spells Cast</a:t>
              </a:r>
              <a:endPara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17"/>
            <p:cNvSpPr/>
            <p:nvPr/>
          </p:nvSpPr>
          <p:spPr>
            <a:xfrm>
              <a:off x="12392025" y="8220075"/>
              <a:ext cx="4509135" cy="8496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D4D4D"/>
                </a:buClr>
                <a:buSzPts val="2400"/>
                <a:buFont typeface="Inter"/>
                <a:buNone/>
              </a:pPr>
              <a:r>
                <a:rPr b="0" i="0" lang="en-US" sz="2400" u="none" cap="none" strike="noStrike">
                  <a:solidFill>
                    <a:srgbClr val="4D4D4D"/>
                  </a:solidFill>
                  <a:latin typeface="Inter"/>
                  <a:ea typeface="Inter"/>
                  <a:cs typeface="Inter"/>
                  <a:sym typeface="Inter"/>
                </a:rPr>
                <a:t>are dark magic, foretelling danger.</a:t>
              </a:r>
              <a:endPara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"/>
          <p:cNvSpPr/>
          <p:nvPr/>
        </p:nvSpPr>
        <p:spPr>
          <a:xfrm rot="-5400000">
            <a:off x="-2152650" y="4183380"/>
            <a:ext cx="7741920" cy="18935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Bebas Neue"/>
              <a:buNone/>
            </a:pPr>
            <a:r>
              <a:rPr b="0" i="0" lang="en-US" sz="9600" u="none" cap="none" strike="noStrik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rPr>
              <a:t>Table of Contents</a:t>
            </a:r>
            <a:endParaRPr b="0" i="0" sz="9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" name="Google Shape;33;p2"/>
          <p:cNvGrpSpPr/>
          <p:nvPr/>
        </p:nvGrpSpPr>
        <p:grpSpPr>
          <a:xfrm>
            <a:off x="17640300" y="7994854"/>
            <a:ext cx="596695" cy="2063546"/>
            <a:chOff x="17640300" y="7994855"/>
            <a:chExt cx="596695" cy="2063546"/>
          </a:xfrm>
        </p:grpSpPr>
        <p:pic>
          <p:nvPicPr>
            <p:cNvPr descr="preencoded.png" id="34" name="Google Shape;34;p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7640300" y="95250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Google Shape;35;p2"/>
            <p:cNvSpPr/>
            <p:nvPr/>
          </p:nvSpPr>
          <p:spPr>
            <a:xfrm rot="-5400000">
              <a:off x="17235487" y="8456817"/>
              <a:ext cx="1463470" cy="5395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6D8E2"/>
                </a:buClr>
                <a:buSzPts val="2710"/>
                <a:buFont typeface="Inter"/>
                <a:buNone/>
              </a:pPr>
              <a:r>
                <a:rPr b="1" i="0" lang="en-US" sz="2710" u="none" cap="none" strike="noStrike">
                  <a:solidFill>
                    <a:srgbClr val="C6D8E2"/>
                  </a:solidFill>
                  <a:latin typeface="Inter"/>
                  <a:ea typeface="Inter"/>
                  <a:cs typeface="Inter"/>
                  <a:sym typeface="Inter"/>
                </a:rPr>
                <a:t>EaTemp</a:t>
              </a:r>
              <a:endParaRPr b="0" i="0" sz="271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3648075" y="2066925"/>
            <a:ext cx="5911215" cy="1554480"/>
            <a:chOff x="3648075" y="2066925"/>
            <a:chExt cx="5911215" cy="1554480"/>
          </a:xfrm>
        </p:grpSpPr>
        <p:sp>
          <p:nvSpPr>
            <p:cNvPr id="37" name="Google Shape;37;p2"/>
            <p:cNvSpPr/>
            <p:nvPr/>
          </p:nvSpPr>
          <p:spPr>
            <a:xfrm>
              <a:off x="3862387" y="2066925"/>
              <a:ext cx="790575" cy="1533525"/>
            </a:xfrm>
            <a:prstGeom prst="rect">
              <a:avLst/>
            </a:prstGeom>
            <a:solidFill>
              <a:srgbClr val="C6D8E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648075" y="2219325"/>
              <a:ext cx="1219200" cy="1219200"/>
            </a:xfrm>
            <a:prstGeom prst="rect">
              <a:avLst/>
            </a:prstGeom>
            <a:noFill/>
            <a:ln cap="flat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991928" y="2472690"/>
              <a:ext cx="531495" cy="7124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</a:pPr>
              <a:r>
                <a:rPr b="0" i="0" lang="en-US" sz="3600" u="none" cap="none" strike="noStrik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rPr>
                <a:t>01</a:t>
              </a:r>
              <a:endPara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210175" y="2143125"/>
              <a:ext cx="4349115" cy="7124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</a:pPr>
              <a:r>
                <a:rPr b="0" i="0" lang="en-US" sz="3600" u="none" cap="none" strike="noStrik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rPr>
                <a:t>Introduction</a:t>
              </a:r>
              <a:endPara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210175" y="2771775"/>
              <a:ext cx="4318635" cy="8496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D4D4D"/>
                </a:buClr>
                <a:buSzPts val="2400"/>
                <a:buFont typeface="Inter"/>
                <a:buNone/>
              </a:pPr>
              <a:r>
                <a:rPr b="0" i="0" lang="en-US" sz="2400" u="none" cap="none" strike="noStrike">
                  <a:solidFill>
                    <a:srgbClr val="4D4D4D"/>
                  </a:solidFill>
                  <a:latin typeface="Inter"/>
                  <a:ea typeface="Inter"/>
                  <a:cs typeface="Inter"/>
                  <a:sym typeface="Inter"/>
                </a:rPr>
                <a:t>Study of materials for various applications.</a:t>
              </a:r>
              <a:endPara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" name="Google Shape;42;p2"/>
          <p:cNvGrpSpPr/>
          <p:nvPr/>
        </p:nvGrpSpPr>
        <p:grpSpPr>
          <a:xfrm>
            <a:off x="10610850" y="2066925"/>
            <a:ext cx="5911215" cy="1554480"/>
            <a:chOff x="10610850" y="2066925"/>
            <a:chExt cx="5911215" cy="1554480"/>
          </a:xfrm>
        </p:grpSpPr>
        <p:sp>
          <p:nvSpPr>
            <p:cNvPr id="43" name="Google Shape;43;p2"/>
            <p:cNvSpPr/>
            <p:nvPr/>
          </p:nvSpPr>
          <p:spPr>
            <a:xfrm>
              <a:off x="10825163" y="2066925"/>
              <a:ext cx="790575" cy="1533525"/>
            </a:xfrm>
            <a:prstGeom prst="rect">
              <a:avLst/>
            </a:prstGeom>
            <a:solidFill>
              <a:srgbClr val="C6D8E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0610850" y="2219325"/>
              <a:ext cx="1219200" cy="1219200"/>
            </a:xfrm>
            <a:prstGeom prst="rect">
              <a:avLst/>
            </a:prstGeom>
            <a:noFill/>
            <a:ln cap="flat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0954702" y="2472690"/>
              <a:ext cx="531495" cy="7124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</a:pPr>
              <a:r>
                <a:rPr b="0" i="0" lang="en-US" sz="3600" u="none" cap="none" strike="noStrik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rPr>
                <a:t>02</a:t>
              </a:r>
              <a:endPara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2172950" y="2143125"/>
              <a:ext cx="4349115" cy="7124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</a:pPr>
              <a:r>
                <a:rPr b="0" i="0" lang="en-US" sz="3600" u="none" cap="none" strike="noStrik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rPr>
                <a:t>Material properties</a:t>
              </a:r>
              <a:endPara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2172950" y="2771775"/>
              <a:ext cx="4318635" cy="8496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D4D4D"/>
                </a:buClr>
                <a:buSzPts val="2400"/>
                <a:buFont typeface="Inter"/>
                <a:buNone/>
              </a:pPr>
              <a:r>
                <a:rPr b="0" i="0" lang="en-US" sz="2400" u="none" cap="none" strike="noStrike">
                  <a:solidFill>
                    <a:srgbClr val="4D4D4D"/>
                  </a:solidFill>
                  <a:latin typeface="Inter"/>
                  <a:ea typeface="Inter"/>
                  <a:cs typeface="Inter"/>
                  <a:sym typeface="Inter"/>
                </a:rPr>
                <a:t>Physical and chemical characteristics of materials.</a:t>
              </a:r>
              <a:endPara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" name="Google Shape;48;p2"/>
          <p:cNvGrpSpPr/>
          <p:nvPr/>
        </p:nvGrpSpPr>
        <p:grpSpPr>
          <a:xfrm>
            <a:off x="3648075" y="4581525"/>
            <a:ext cx="5911215" cy="1554480"/>
            <a:chOff x="3648075" y="4581525"/>
            <a:chExt cx="5911215" cy="1554480"/>
          </a:xfrm>
        </p:grpSpPr>
        <p:sp>
          <p:nvSpPr>
            <p:cNvPr id="49" name="Google Shape;49;p2"/>
            <p:cNvSpPr/>
            <p:nvPr/>
          </p:nvSpPr>
          <p:spPr>
            <a:xfrm>
              <a:off x="3862387" y="4581525"/>
              <a:ext cx="790575" cy="1533525"/>
            </a:xfrm>
            <a:prstGeom prst="rect">
              <a:avLst/>
            </a:prstGeom>
            <a:solidFill>
              <a:srgbClr val="C6D8E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648075" y="4733925"/>
              <a:ext cx="1219200" cy="1219200"/>
            </a:xfrm>
            <a:prstGeom prst="rect">
              <a:avLst/>
            </a:prstGeom>
            <a:noFill/>
            <a:ln cap="flat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91928" y="4987290"/>
              <a:ext cx="531495" cy="7124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</a:pPr>
              <a:r>
                <a:rPr b="0" i="0" lang="en-US" sz="3600" u="none" cap="none" strike="noStrik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rPr>
                <a:t>03</a:t>
              </a:r>
              <a:endPara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210175" y="4657725"/>
              <a:ext cx="4349115" cy="7124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</a:pPr>
              <a:r>
                <a:rPr b="0" i="0" lang="en-US" sz="3600" u="none" cap="none" strike="noStrik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rPr>
                <a:t>Material processing</a:t>
              </a:r>
              <a:endPara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5210175" y="5286375"/>
              <a:ext cx="4318635" cy="8496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D4D4D"/>
                </a:buClr>
                <a:buSzPts val="2400"/>
                <a:buFont typeface="Inter"/>
                <a:buNone/>
              </a:pPr>
              <a:r>
                <a:rPr b="0" i="0" lang="en-US" sz="2400" u="none" cap="none" strike="noStrike">
                  <a:solidFill>
                    <a:srgbClr val="4D4D4D"/>
                  </a:solidFill>
                  <a:latin typeface="Inter"/>
                  <a:ea typeface="Inter"/>
                  <a:cs typeface="Inter"/>
                  <a:sym typeface="Inter"/>
                </a:rPr>
                <a:t>Techniques to manipulate materials into shapes.</a:t>
              </a:r>
              <a:endPara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3648075" y="7096125"/>
            <a:ext cx="5911215" cy="1554480"/>
            <a:chOff x="3648075" y="7096125"/>
            <a:chExt cx="5911215" cy="1554480"/>
          </a:xfrm>
        </p:grpSpPr>
        <p:sp>
          <p:nvSpPr>
            <p:cNvPr id="55" name="Google Shape;55;p2"/>
            <p:cNvSpPr/>
            <p:nvPr/>
          </p:nvSpPr>
          <p:spPr>
            <a:xfrm>
              <a:off x="3862387" y="7096125"/>
              <a:ext cx="790575" cy="1533525"/>
            </a:xfrm>
            <a:prstGeom prst="rect">
              <a:avLst/>
            </a:prstGeom>
            <a:solidFill>
              <a:srgbClr val="C6D8E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648075" y="7248525"/>
              <a:ext cx="1219200" cy="1219200"/>
            </a:xfrm>
            <a:prstGeom prst="rect">
              <a:avLst/>
            </a:prstGeom>
            <a:noFill/>
            <a:ln cap="flat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991928" y="7501890"/>
              <a:ext cx="531495" cy="7124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</a:pPr>
              <a:r>
                <a:rPr b="0" i="0" lang="en-US" sz="3600" u="none" cap="none" strike="noStrik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rPr>
                <a:t>05</a:t>
              </a:r>
              <a:endPara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210175" y="7172325"/>
              <a:ext cx="4349115" cy="7124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</a:pPr>
              <a:r>
                <a:rPr b="0" i="0" lang="en-US" sz="3600" u="none" cap="none" strike="noStrik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rPr>
                <a:t>Applications</a:t>
              </a:r>
              <a:endPara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210175" y="7800975"/>
              <a:ext cx="4318635" cy="8496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D4D4D"/>
                </a:buClr>
                <a:buSzPts val="2400"/>
                <a:buFont typeface="Inter"/>
                <a:buNone/>
              </a:pPr>
              <a:r>
                <a:rPr b="0" i="0" lang="en-US" sz="2400" u="none" cap="none" strike="noStrike">
                  <a:solidFill>
                    <a:srgbClr val="4D4D4D"/>
                  </a:solidFill>
                  <a:latin typeface="Inter"/>
                  <a:ea typeface="Inter"/>
                  <a:cs typeface="Inter"/>
                  <a:sym typeface="Inter"/>
                </a:rPr>
                <a:t>Various industries relying on material engineering.</a:t>
              </a:r>
              <a:endPara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" name="Google Shape;60;p2"/>
          <p:cNvGrpSpPr/>
          <p:nvPr/>
        </p:nvGrpSpPr>
        <p:grpSpPr>
          <a:xfrm>
            <a:off x="10610850" y="4581525"/>
            <a:ext cx="5911215" cy="1554480"/>
            <a:chOff x="10610850" y="4581525"/>
            <a:chExt cx="5911215" cy="1554480"/>
          </a:xfrm>
        </p:grpSpPr>
        <p:sp>
          <p:nvSpPr>
            <p:cNvPr id="61" name="Google Shape;61;p2"/>
            <p:cNvSpPr/>
            <p:nvPr/>
          </p:nvSpPr>
          <p:spPr>
            <a:xfrm>
              <a:off x="10825163" y="4581525"/>
              <a:ext cx="790575" cy="1533525"/>
            </a:xfrm>
            <a:prstGeom prst="rect">
              <a:avLst/>
            </a:prstGeom>
            <a:solidFill>
              <a:srgbClr val="C6D8E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0610850" y="4733925"/>
              <a:ext cx="1219200" cy="1219200"/>
            </a:xfrm>
            <a:prstGeom prst="rect">
              <a:avLst/>
            </a:prstGeom>
            <a:noFill/>
            <a:ln cap="flat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954702" y="4987290"/>
              <a:ext cx="531495" cy="7124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</a:pPr>
              <a:r>
                <a:rPr b="0" i="0" lang="en-US" sz="3600" u="none" cap="none" strike="noStrik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rPr>
                <a:t>04</a:t>
              </a:r>
              <a:endPara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2172950" y="4657725"/>
              <a:ext cx="4349115" cy="7124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</a:pPr>
              <a:r>
                <a:rPr b="0" i="0" lang="en-US" sz="3600" u="none" cap="none" strike="noStrik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rPr>
                <a:t>Advanced materials</a:t>
              </a:r>
              <a:endPara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2172950" y="5286375"/>
              <a:ext cx="4318635" cy="8496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D4D4D"/>
                </a:buClr>
                <a:buSzPts val="2400"/>
                <a:buFont typeface="Inter"/>
                <a:buNone/>
              </a:pPr>
              <a:r>
                <a:rPr b="0" i="0" lang="en-US" sz="2400" u="none" cap="none" strike="noStrike">
                  <a:solidFill>
                    <a:srgbClr val="4D4D4D"/>
                  </a:solidFill>
                  <a:latin typeface="Inter"/>
                  <a:ea typeface="Inter"/>
                  <a:cs typeface="Inter"/>
                  <a:sym typeface="Inter"/>
                </a:rPr>
                <a:t>Emerging materials with unique properties.</a:t>
              </a:r>
              <a:endPara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" name="Google Shape;66;p2"/>
          <p:cNvGrpSpPr/>
          <p:nvPr/>
        </p:nvGrpSpPr>
        <p:grpSpPr>
          <a:xfrm>
            <a:off x="10610850" y="7096125"/>
            <a:ext cx="5911215" cy="1554480"/>
            <a:chOff x="10610850" y="7096125"/>
            <a:chExt cx="5911215" cy="1554480"/>
          </a:xfrm>
        </p:grpSpPr>
        <p:sp>
          <p:nvSpPr>
            <p:cNvPr id="67" name="Google Shape;67;p2"/>
            <p:cNvSpPr/>
            <p:nvPr/>
          </p:nvSpPr>
          <p:spPr>
            <a:xfrm>
              <a:off x="10825163" y="7096125"/>
              <a:ext cx="790575" cy="1533525"/>
            </a:xfrm>
            <a:prstGeom prst="rect">
              <a:avLst/>
            </a:prstGeom>
            <a:solidFill>
              <a:srgbClr val="C6D8E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0610850" y="7248525"/>
              <a:ext cx="1219200" cy="1219200"/>
            </a:xfrm>
            <a:prstGeom prst="rect">
              <a:avLst/>
            </a:prstGeom>
            <a:noFill/>
            <a:ln cap="flat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10954702" y="7501890"/>
              <a:ext cx="531495" cy="7124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</a:pPr>
              <a:r>
                <a:rPr b="0" i="0" lang="en-US" sz="3600" u="none" cap="none" strike="noStrik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rPr>
                <a:t>06</a:t>
              </a:r>
              <a:endPara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2172950" y="7172325"/>
              <a:ext cx="4349115" cy="7124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</a:pPr>
              <a:r>
                <a:rPr b="0" i="0" lang="en-US" sz="3600" u="none" cap="none" strike="noStrik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rPr>
                <a:t>Future</a:t>
              </a:r>
              <a:endPara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2172950" y="7800975"/>
              <a:ext cx="4318635" cy="8496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D4D4D"/>
                </a:buClr>
                <a:buSzPts val="2400"/>
                <a:buFont typeface="Inter"/>
                <a:buNone/>
              </a:pPr>
              <a:r>
                <a:rPr b="0" i="0" lang="en-US" sz="2400" u="none" cap="none" strike="noStrike">
                  <a:solidFill>
                    <a:srgbClr val="4D4D4D"/>
                  </a:solidFill>
                  <a:latin typeface="Inter"/>
                  <a:ea typeface="Inter"/>
                  <a:cs typeface="Inter"/>
                  <a:sym typeface="Inter"/>
                </a:rPr>
                <a:t>Innovations shaping the future.</a:t>
              </a:r>
              <a:endPara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9"/>
          <p:cNvSpPr/>
          <p:nvPr/>
        </p:nvSpPr>
        <p:spPr>
          <a:xfrm>
            <a:off x="733425" y="1143000"/>
            <a:ext cx="16792575" cy="9172575"/>
          </a:xfrm>
          <a:prstGeom prst="rect">
            <a:avLst/>
          </a:prstGeom>
          <a:solidFill>
            <a:srgbClr val="C6D8E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12" name="Google Shape;41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6800" y="0"/>
            <a:ext cx="3810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13" name="Google Shape;413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81600" y="1819275"/>
            <a:ext cx="3810000" cy="72485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14" name="Google Shape;414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96400" y="0"/>
            <a:ext cx="3810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15" name="Google Shape;415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411200" y="2047875"/>
            <a:ext cx="3810000" cy="72485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6" name="Google Shape;416;p19"/>
          <p:cNvGrpSpPr/>
          <p:nvPr/>
        </p:nvGrpSpPr>
        <p:grpSpPr>
          <a:xfrm>
            <a:off x="17640300" y="7994854"/>
            <a:ext cx="596695" cy="2063546"/>
            <a:chOff x="17640300" y="7994855"/>
            <a:chExt cx="596695" cy="2063546"/>
          </a:xfrm>
        </p:grpSpPr>
        <p:pic>
          <p:nvPicPr>
            <p:cNvPr descr="preencoded.png" id="417" name="Google Shape;417;p1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7640300" y="95250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8" name="Google Shape;418;p19"/>
            <p:cNvSpPr/>
            <p:nvPr/>
          </p:nvSpPr>
          <p:spPr>
            <a:xfrm rot="-5400000">
              <a:off x="17235487" y="8456817"/>
              <a:ext cx="1463470" cy="5395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6D8E2"/>
                </a:buClr>
                <a:buSzPts val="2710"/>
                <a:buFont typeface="Inter"/>
                <a:buNone/>
              </a:pPr>
              <a:r>
                <a:rPr b="1" i="0" lang="en-US" sz="2710" u="none" cap="none" strike="noStrike">
                  <a:solidFill>
                    <a:srgbClr val="C6D8E2"/>
                  </a:solidFill>
                  <a:latin typeface="Inter"/>
                  <a:ea typeface="Inter"/>
                  <a:cs typeface="Inter"/>
                  <a:sym typeface="Inter"/>
                </a:rPr>
                <a:t>EaTemp</a:t>
              </a:r>
              <a:endParaRPr b="0" i="0" sz="271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9" name="Google Shape;419;p19"/>
          <p:cNvSpPr/>
          <p:nvPr/>
        </p:nvSpPr>
        <p:spPr>
          <a:xfrm rot="10800000">
            <a:off x="381000" y="514350"/>
            <a:ext cx="16573500" cy="9163050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5" name="Google Shape;425;p20"/>
          <p:cNvGrpSpPr/>
          <p:nvPr/>
        </p:nvGrpSpPr>
        <p:grpSpPr>
          <a:xfrm>
            <a:off x="17526000" y="7886700"/>
            <a:ext cx="762000" cy="2400300"/>
            <a:chOff x="17526000" y="7886700"/>
            <a:chExt cx="762000" cy="2400300"/>
          </a:xfrm>
        </p:grpSpPr>
        <p:sp>
          <p:nvSpPr>
            <p:cNvPr id="426" name="Google Shape;426;p20"/>
            <p:cNvSpPr/>
            <p:nvPr/>
          </p:nvSpPr>
          <p:spPr>
            <a:xfrm>
              <a:off x="17526000" y="7886700"/>
              <a:ext cx="762000" cy="2400300"/>
            </a:xfrm>
            <a:prstGeom prst="rect">
              <a:avLst/>
            </a:prstGeom>
            <a:noFill/>
            <a:ln cap="flat" cmpd="sng" w="9525">
              <a:solidFill>
                <a:srgbClr val="C6D8E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27" name="Google Shape;427;p20"/>
            <p:cNvGrpSpPr/>
            <p:nvPr/>
          </p:nvGrpSpPr>
          <p:grpSpPr>
            <a:xfrm>
              <a:off x="17640300" y="7994854"/>
              <a:ext cx="596695" cy="2063546"/>
              <a:chOff x="17640300" y="7994855"/>
              <a:chExt cx="596695" cy="2063546"/>
            </a:xfrm>
          </p:grpSpPr>
          <p:grpSp>
            <p:nvGrpSpPr>
              <p:cNvPr id="428" name="Google Shape;428;p20"/>
              <p:cNvGrpSpPr/>
              <p:nvPr/>
            </p:nvGrpSpPr>
            <p:grpSpPr>
              <a:xfrm>
                <a:off x="17640300" y="9525000"/>
                <a:ext cx="533400" cy="533400"/>
                <a:chOff x="17640300" y="9525000"/>
                <a:chExt cx="533400" cy="533400"/>
              </a:xfrm>
            </p:grpSpPr>
            <p:sp>
              <p:nvSpPr>
                <p:cNvPr id="429" name="Google Shape;429;p20"/>
                <p:cNvSpPr/>
                <p:nvPr/>
              </p:nvSpPr>
              <p:spPr>
                <a:xfrm rot="-5400000">
                  <a:off x="17640300" y="9525000"/>
                  <a:ext cx="533400" cy="533400"/>
                </a:xfrm>
                <a:prstGeom prst="ellipse">
                  <a:avLst/>
                </a:prstGeom>
                <a:solidFill>
                  <a:srgbClr val="C6D8E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pic>
              <p:nvPicPr>
                <p:cNvPr descr="preencoded.png" id="430" name="Google Shape;430;p20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0" l="0" r="0" t="0"/>
                <a:stretch/>
              </p:blipFill>
              <p:spPr>
                <a:xfrm>
                  <a:off x="17754293" y="9677005"/>
                  <a:ext cx="305414" cy="23083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431" name="Google Shape;431;p20"/>
              <p:cNvSpPr/>
              <p:nvPr/>
            </p:nvSpPr>
            <p:spPr>
              <a:xfrm rot="-5400000">
                <a:off x="17235487" y="8456817"/>
                <a:ext cx="1463470" cy="5395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6D8E2"/>
                  </a:buClr>
                  <a:buSzPts val="2710"/>
                  <a:buFont typeface="Inter"/>
                  <a:buNone/>
                </a:pPr>
                <a:r>
                  <a:rPr b="1" i="0" lang="en-US" sz="2710" u="none" cap="none" strike="noStrike">
                    <a:solidFill>
                      <a:srgbClr val="C6D8E2"/>
                    </a:solidFill>
                    <a:latin typeface="Inter"/>
                    <a:ea typeface="Inter"/>
                    <a:cs typeface="Inter"/>
                    <a:sym typeface="Inter"/>
                  </a:rPr>
                  <a:t>EaTemp</a:t>
                </a:r>
                <a:endParaRPr b="0" i="0" sz="271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32" name="Google Shape;432;p20"/>
          <p:cNvGrpSpPr/>
          <p:nvPr/>
        </p:nvGrpSpPr>
        <p:grpSpPr>
          <a:xfrm>
            <a:off x="4095750" y="1133475"/>
            <a:ext cx="10096500" cy="8077200"/>
            <a:chOff x="4095750" y="1133475"/>
            <a:chExt cx="10096500" cy="8077200"/>
          </a:xfrm>
        </p:grpSpPr>
        <p:sp>
          <p:nvSpPr>
            <p:cNvPr id="433" name="Google Shape;433;p20"/>
            <p:cNvSpPr/>
            <p:nvPr/>
          </p:nvSpPr>
          <p:spPr>
            <a:xfrm>
              <a:off x="4095750" y="1133475"/>
              <a:ext cx="10096500" cy="8077200"/>
            </a:xfrm>
            <a:prstGeom prst="rect">
              <a:avLst/>
            </a:prstGeom>
            <a:solidFill>
              <a:srgbClr val="C6D8E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descr="preencoded.png" id="434" name="Google Shape;434;p2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461000" y="7318381"/>
              <a:ext cx="165100" cy="16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reencoded.png" id="435" name="Google Shape;435;p2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310068" y="7167060"/>
              <a:ext cx="466963" cy="4677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reencoded.png" id="436" name="Google Shape;436;p2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289550" y="8042281"/>
              <a:ext cx="508000" cy="50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reencoded.png" id="437" name="Google Shape;437;p2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9566275" y="7223131"/>
              <a:ext cx="508000" cy="355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reencoded.png" id="438" name="Google Shape;438;p2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9621139" y="8067675"/>
              <a:ext cx="398272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9" name="Google Shape;439;p20"/>
            <p:cNvSpPr/>
            <p:nvPr/>
          </p:nvSpPr>
          <p:spPr>
            <a:xfrm>
              <a:off x="5238750" y="1743075"/>
              <a:ext cx="7962900" cy="209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0"/>
                <a:buFont typeface="Bebas Neue"/>
                <a:buNone/>
              </a:pPr>
              <a:r>
                <a:rPr b="0" i="0" lang="en-US" sz="6000" u="none" cap="none" strike="noStrik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rPr>
                <a:t>Thank you for choosing EaTemp</a:t>
              </a:r>
              <a:endPara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440;p20"/>
            <p:cNvSpPr/>
            <p:nvPr/>
          </p:nvSpPr>
          <p:spPr>
            <a:xfrm>
              <a:off x="5238750" y="4029075"/>
              <a:ext cx="7871460" cy="27165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Inter"/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We offer free and high-quality slides templates for your presentations. We appreciate you choosing us and hope our templates have been helpful. </a:t>
              </a:r>
              <a:endPara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300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Inter"/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As a new website, we rely on your support to grow, so please help us by sharing our site with your friends and colleagues. </a:t>
              </a:r>
              <a:endPara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" name="Google Shape;441;p20"/>
            <p:cNvSpPr/>
            <p:nvPr/>
          </p:nvSpPr>
          <p:spPr>
            <a:xfrm>
              <a:off x="6000750" y="7215188"/>
              <a:ext cx="1421130" cy="4781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Inter"/>
                <a:buNone/>
              </a:pPr>
              <a:r>
                <a:rPr b="0" i="0" lang="en-US" sz="2400" u="sng" cap="none" strike="noStrik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  <a:hlinkClick r:id="rId9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eatemp._</a:t>
              </a:r>
              <a:endPara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6000750" y="8110537"/>
              <a:ext cx="2154555" cy="4781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Inter"/>
                <a:buNone/>
              </a:pPr>
              <a:r>
                <a:rPr b="0" i="0" lang="en-US" sz="2400" u="sng" cap="none" strike="noStrik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  <a:hlinkClick r:id="rId10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eatempofficial</a:t>
              </a:r>
              <a:endPara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10277475" y="7215188"/>
              <a:ext cx="1478280" cy="4781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Inter"/>
                <a:buNone/>
              </a:pPr>
              <a:r>
                <a:rPr b="0" i="0" lang="en-US" sz="2400" u="sng" cap="none" strike="noStrik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  <a:hlinkClick r:id="rId11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@eatemp</a:t>
              </a:r>
              <a:endPara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10277475" y="8110537"/>
              <a:ext cx="2526030" cy="4781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Inter"/>
                <a:buNone/>
              </a:pPr>
              <a:r>
                <a:rPr b="0" i="0" lang="en-US" sz="2400" u="sng" cap="none" strike="noStrik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  <a:hlinkClick r:id="rId12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@eatemp.official</a:t>
              </a:r>
              <a:endPara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5" name="Google Shape;445;p20"/>
          <p:cNvSpPr/>
          <p:nvPr/>
        </p:nvSpPr>
        <p:spPr>
          <a:xfrm>
            <a:off x="4352925" y="1476375"/>
            <a:ext cx="9344025" cy="8582025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77;p21"/>
          <p:cNvGrpSpPr/>
          <p:nvPr/>
        </p:nvGrpSpPr>
        <p:grpSpPr>
          <a:xfrm>
            <a:off x="1605915" y="3552825"/>
            <a:ext cx="5751195" cy="3288030"/>
            <a:chOff x="1605915" y="3552825"/>
            <a:chExt cx="5751195" cy="3288030"/>
          </a:xfrm>
        </p:grpSpPr>
        <p:sp>
          <p:nvSpPr>
            <p:cNvPr id="78" name="Google Shape;78;p21"/>
            <p:cNvSpPr/>
            <p:nvPr/>
          </p:nvSpPr>
          <p:spPr>
            <a:xfrm>
              <a:off x="1605915" y="3552825"/>
              <a:ext cx="5751195" cy="18935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600"/>
                <a:buFont typeface="Bebas Neue"/>
                <a:buNone/>
              </a:pPr>
              <a:r>
                <a:rPr b="0" i="0" lang="en-US" sz="9600" u="none" cap="none" strike="noStrik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rPr>
                <a:t>Introduction</a:t>
              </a:r>
              <a:endParaRPr b="0" i="0" sz="9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21"/>
            <p:cNvSpPr/>
            <p:nvPr/>
          </p:nvSpPr>
          <p:spPr>
            <a:xfrm>
              <a:off x="1819275" y="5248275"/>
              <a:ext cx="5385435" cy="15925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Inter"/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Material engineering is a field that involves developing and selecting materials for various applications across different industries.</a:t>
              </a:r>
              <a:endPara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" name="Google Shape;80;p21"/>
          <p:cNvGrpSpPr/>
          <p:nvPr/>
        </p:nvGrpSpPr>
        <p:grpSpPr>
          <a:xfrm>
            <a:off x="8763000" y="2090738"/>
            <a:ext cx="1524000" cy="1771650"/>
            <a:chOff x="8763000" y="2090738"/>
            <a:chExt cx="1524000" cy="1771650"/>
          </a:xfrm>
        </p:grpSpPr>
        <p:sp>
          <p:nvSpPr>
            <p:cNvPr id="81" name="Google Shape;81;p21"/>
            <p:cNvSpPr/>
            <p:nvPr/>
          </p:nvSpPr>
          <p:spPr>
            <a:xfrm>
              <a:off x="8991600" y="2090738"/>
              <a:ext cx="1066800" cy="1771650"/>
            </a:xfrm>
            <a:prstGeom prst="rect">
              <a:avLst/>
            </a:prstGeom>
            <a:solidFill>
              <a:srgbClr val="C6D8E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82" name="Google Shape;82;p21"/>
            <p:cNvGrpSpPr/>
            <p:nvPr/>
          </p:nvGrpSpPr>
          <p:grpSpPr>
            <a:xfrm>
              <a:off x="8763000" y="2214563"/>
              <a:ext cx="1524000" cy="1524000"/>
              <a:chOff x="8763000" y="2214563"/>
              <a:chExt cx="1524000" cy="1524000"/>
            </a:xfrm>
          </p:grpSpPr>
          <p:sp>
            <p:nvSpPr>
              <p:cNvPr id="83" name="Google Shape;83;p21"/>
              <p:cNvSpPr/>
              <p:nvPr/>
            </p:nvSpPr>
            <p:spPr>
              <a:xfrm>
                <a:off x="8763000" y="2214563"/>
                <a:ext cx="1524000" cy="1524000"/>
              </a:xfrm>
              <a:prstGeom prst="rect">
                <a:avLst/>
              </a:prstGeom>
              <a:noFill/>
              <a:ln cap="flat" cmpd="sng" w="7620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descr="preencoded.png" id="84" name="Google Shape;84;p21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9039225" y="2490788"/>
                <a:ext cx="971550" cy="9715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85" name="Google Shape;85;p21"/>
          <p:cNvGrpSpPr/>
          <p:nvPr/>
        </p:nvGrpSpPr>
        <p:grpSpPr>
          <a:xfrm>
            <a:off x="10668000" y="1695450"/>
            <a:ext cx="5615940" cy="2668905"/>
            <a:chOff x="10668000" y="1695450"/>
            <a:chExt cx="5615940" cy="2668905"/>
          </a:xfrm>
        </p:grpSpPr>
        <p:sp>
          <p:nvSpPr>
            <p:cNvPr id="86" name="Google Shape;86;p21"/>
            <p:cNvSpPr/>
            <p:nvPr/>
          </p:nvSpPr>
          <p:spPr>
            <a:xfrm>
              <a:off x="10668000" y="1695450"/>
              <a:ext cx="5615940" cy="7124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</a:pPr>
              <a:r>
                <a:rPr b="0" i="0" lang="en-US" sz="3600" u="none" cap="none" strike="noStrik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rPr>
                <a:t>multidisciplinary field</a:t>
              </a:r>
              <a:endPara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21"/>
            <p:cNvSpPr/>
            <p:nvPr/>
          </p:nvSpPr>
          <p:spPr>
            <a:xfrm>
              <a:off x="10668000" y="2400300"/>
              <a:ext cx="5585460" cy="19640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Inter"/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Material engineering is a multidisciplinary field that combines principles of physics, chemistry, and engineering to create new materials and improve existing ones.</a:t>
              </a:r>
              <a:endPara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8" name="Google Shape;88;p21"/>
          <p:cNvGrpSpPr/>
          <p:nvPr/>
        </p:nvGrpSpPr>
        <p:grpSpPr>
          <a:xfrm>
            <a:off x="8763000" y="5891213"/>
            <a:ext cx="1524000" cy="1771650"/>
            <a:chOff x="8763000" y="5891213"/>
            <a:chExt cx="1524000" cy="1771650"/>
          </a:xfrm>
        </p:grpSpPr>
        <p:sp>
          <p:nvSpPr>
            <p:cNvPr id="89" name="Google Shape;89;p21"/>
            <p:cNvSpPr/>
            <p:nvPr/>
          </p:nvSpPr>
          <p:spPr>
            <a:xfrm>
              <a:off x="8991600" y="5891213"/>
              <a:ext cx="1066800" cy="1771650"/>
            </a:xfrm>
            <a:prstGeom prst="rect">
              <a:avLst/>
            </a:prstGeom>
            <a:solidFill>
              <a:srgbClr val="C6D8E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0" name="Google Shape;90;p21"/>
            <p:cNvGrpSpPr/>
            <p:nvPr/>
          </p:nvGrpSpPr>
          <p:grpSpPr>
            <a:xfrm>
              <a:off x="8763000" y="6015038"/>
              <a:ext cx="1524000" cy="1524000"/>
              <a:chOff x="8763000" y="6015038"/>
              <a:chExt cx="1524000" cy="1524000"/>
            </a:xfrm>
          </p:grpSpPr>
          <p:sp>
            <p:nvSpPr>
              <p:cNvPr id="91" name="Google Shape;91;p21"/>
              <p:cNvSpPr/>
              <p:nvPr/>
            </p:nvSpPr>
            <p:spPr>
              <a:xfrm>
                <a:off x="8763000" y="6015038"/>
                <a:ext cx="1524000" cy="1524000"/>
              </a:xfrm>
              <a:prstGeom prst="rect">
                <a:avLst/>
              </a:prstGeom>
              <a:noFill/>
              <a:ln cap="flat" cmpd="sng" w="7620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descr="preencoded.png" id="92" name="Google Shape;92;p21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9191625" y="6253163"/>
                <a:ext cx="666750" cy="10477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93" name="Google Shape;93;p21"/>
          <p:cNvGrpSpPr/>
          <p:nvPr/>
        </p:nvGrpSpPr>
        <p:grpSpPr>
          <a:xfrm>
            <a:off x="10668000" y="5495925"/>
            <a:ext cx="5615940" cy="2668905"/>
            <a:chOff x="10668000" y="5495925"/>
            <a:chExt cx="5615940" cy="2668905"/>
          </a:xfrm>
        </p:grpSpPr>
        <p:sp>
          <p:nvSpPr>
            <p:cNvPr id="94" name="Google Shape;94;p21"/>
            <p:cNvSpPr/>
            <p:nvPr/>
          </p:nvSpPr>
          <p:spPr>
            <a:xfrm>
              <a:off x="10668000" y="5495925"/>
              <a:ext cx="5615940" cy="7124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</a:pPr>
              <a:r>
                <a:rPr b="0" i="0" lang="en-US" sz="3600" u="none" cap="none" strike="noStrik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rPr>
                <a:t>Importance</a:t>
              </a:r>
              <a:endPara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21"/>
            <p:cNvSpPr/>
            <p:nvPr/>
          </p:nvSpPr>
          <p:spPr>
            <a:xfrm>
              <a:off x="10668000" y="6200775"/>
              <a:ext cx="5585460" cy="19640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Inter"/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Material engineering is vital in aerospace, medical devices, and renewable energy technologies. It enables the development of lighter and more fuel-efficient aircraft.</a:t>
              </a:r>
              <a:endPara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oogle Shape;101;p3"/>
          <p:cNvGrpSpPr/>
          <p:nvPr/>
        </p:nvGrpSpPr>
        <p:grpSpPr>
          <a:xfrm>
            <a:off x="13582650" y="6118429"/>
            <a:ext cx="596695" cy="2063546"/>
            <a:chOff x="13582650" y="6118430"/>
            <a:chExt cx="596695" cy="2063546"/>
          </a:xfrm>
        </p:grpSpPr>
        <p:pic>
          <p:nvPicPr>
            <p:cNvPr descr="preencoded.png" id="102" name="Google Shape;102;p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3582650" y="7648575"/>
              <a:ext cx="533400" cy="533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3" name="Google Shape;103;p3"/>
            <p:cNvSpPr/>
            <p:nvPr/>
          </p:nvSpPr>
          <p:spPr>
            <a:xfrm rot="-5400000">
              <a:off x="13177837" y="6580392"/>
              <a:ext cx="1463470" cy="5395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6D8E2"/>
                </a:buClr>
                <a:buSzPts val="2710"/>
                <a:buFont typeface="Inter"/>
                <a:buNone/>
              </a:pPr>
              <a:r>
                <a:rPr b="1" i="0" lang="en-US" sz="2710" u="none" cap="none" strike="noStrike">
                  <a:solidFill>
                    <a:srgbClr val="C6D8E2"/>
                  </a:solidFill>
                  <a:latin typeface="Inter"/>
                  <a:ea typeface="Inter"/>
                  <a:cs typeface="Inter"/>
                  <a:sym typeface="Inter"/>
                </a:rPr>
                <a:t>EaTemp</a:t>
              </a:r>
              <a:endParaRPr b="0" i="0" sz="271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preencoded.png" id="104" name="Google Shape;104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575" y="1590675"/>
            <a:ext cx="7820025" cy="7867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3"/>
          <p:cNvSpPr/>
          <p:nvPr/>
        </p:nvSpPr>
        <p:spPr>
          <a:xfrm>
            <a:off x="8610600" y="0"/>
            <a:ext cx="4752975" cy="8115300"/>
          </a:xfrm>
          <a:prstGeom prst="rect">
            <a:avLst/>
          </a:prstGeom>
          <a:solidFill>
            <a:srgbClr val="C6D8E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3"/>
          <p:cNvSpPr/>
          <p:nvPr/>
        </p:nvSpPr>
        <p:spPr>
          <a:xfrm>
            <a:off x="1390650" y="2009775"/>
            <a:ext cx="7867650" cy="6896100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3"/>
          <p:cNvSpPr/>
          <p:nvPr/>
        </p:nvSpPr>
        <p:spPr>
          <a:xfrm>
            <a:off x="10058400" y="1390650"/>
            <a:ext cx="7292340" cy="4579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Inter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Material engineering is essential in advancing technology and improving the quality of life for people around the world, as seen in aerospace, medical devices, and renewable energy technologies.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"/>
          <p:cNvSpPr/>
          <p:nvPr/>
        </p:nvSpPr>
        <p:spPr>
          <a:xfrm>
            <a:off x="4819650" y="0"/>
            <a:ext cx="4752975" cy="8115300"/>
          </a:xfrm>
          <a:prstGeom prst="rect">
            <a:avLst/>
          </a:prstGeom>
          <a:solidFill>
            <a:srgbClr val="C6D8E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4"/>
          <p:cNvSpPr/>
          <p:nvPr/>
        </p:nvSpPr>
        <p:spPr>
          <a:xfrm>
            <a:off x="885825" y="3733800"/>
            <a:ext cx="6776085" cy="56978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Inter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Material properties determine behavior and performance.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Inter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Mechanical properties include strength, stiffness, and toughness.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Inter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Thermal properties include thermal conductivity and expansion.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Inter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Other properties include electrical conductivity, optical properties, and corrosion resistance.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Inter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Material engineers study and utilize these properties.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Inter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Material properties are crucial in material engineering.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5" name="Google Shape;115;p4"/>
          <p:cNvGrpSpPr/>
          <p:nvPr/>
        </p:nvGrpSpPr>
        <p:grpSpPr>
          <a:xfrm>
            <a:off x="17640300" y="7994854"/>
            <a:ext cx="596695" cy="2063546"/>
            <a:chOff x="17640300" y="7994855"/>
            <a:chExt cx="596695" cy="2063546"/>
          </a:xfrm>
        </p:grpSpPr>
        <p:pic>
          <p:nvPicPr>
            <p:cNvPr descr="preencoded.png" id="116" name="Google Shape;116;p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7640300" y="95250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7" name="Google Shape;117;p4"/>
            <p:cNvSpPr/>
            <p:nvPr/>
          </p:nvSpPr>
          <p:spPr>
            <a:xfrm rot="-5400000">
              <a:off x="17235487" y="8456817"/>
              <a:ext cx="1463470" cy="5395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6D8E2"/>
                </a:buClr>
                <a:buSzPts val="2710"/>
                <a:buFont typeface="Inter"/>
                <a:buNone/>
              </a:pPr>
              <a:r>
                <a:rPr b="1" i="0" lang="en-US" sz="2710" u="none" cap="none" strike="noStrike">
                  <a:solidFill>
                    <a:srgbClr val="C6D8E2"/>
                  </a:solidFill>
                  <a:latin typeface="Inter"/>
                  <a:ea typeface="Inter"/>
                  <a:cs typeface="Inter"/>
                  <a:sym typeface="Inter"/>
                </a:rPr>
                <a:t>EaTemp</a:t>
              </a:r>
              <a:endParaRPr b="0" i="0" sz="271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preencoded.png" id="118" name="Google Shape;118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15375" y="1657350"/>
            <a:ext cx="7820025" cy="7867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4"/>
          <p:cNvSpPr/>
          <p:nvPr/>
        </p:nvSpPr>
        <p:spPr>
          <a:xfrm flipH="1">
            <a:off x="238125" y="533400"/>
            <a:ext cx="10267950" cy="2009775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4"/>
          <p:cNvSpPr/>
          <p:nvPr/>
        </p:nvSpPr>
        <p:spPr>
          <a:xfrm>
            <a:off x="1076325" y="904875"/>
            <a:ext cx="8625840" cy="18935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Bebas Neue"/>
              <a:buNone/>
            </a:pPr>
            <a:r>
              <a:rPr b="0" i="0" lang="en-US" sz="9600" u="none" cap="none" strike="noStrik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rPr>
              <a:t>Material Properties</a:t>
            </a:r>
            <a:endParaRPr b="0" i="0" sz="9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"/>
          <p:cNvSpPr/>
          <p:nvPr/>
        </p:nvSpPr>
        <p:spPr>
          <a:xfrm>
            <a:off x="1628775" y="0"/>
            <a:ext cx="9820275" cy="9201150"/>
          </a:xfrm>
          <a:prstGeom prst="rect">
            <a:avLst/>
          </a:prstGeom>
          <a:solidFill>
            <a:srgbClr val="C6D8E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27" name="Google Shape;12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47800"/>
            <a:ext cx="10734675" cy="7391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8" name="Google Shape;128;p5"/>
          <p:cNvGrpSpPr/>
          <p:nvPr/>
        </p:nvGrpSpPr>
        <p:grpSpPr>
          <a:xfrm>
            <a:off x="17640300" y="7994854"/>
            <a:ext cx="596695" cy="2063546"/>
            <a:chOff x="17640300" y="7994855"/>
            <a:chExt cx="596695" cy="2063546"/>
          </a:xfrm>
        </p:grpSpPr>
        <p:pic>
          <p:nvPicPr>
            <p:cNvPr descr="preencoded.png" id="129" name="Google Shape;129;p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7640300" y="95250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0" name="Google Shape;130;p5"/>
            <p:cNvSpPr/>
            <p:nvPr/>
          </p:nvSpPr>
          <p:spPr>
            <a:xfrm rot="-5400000">
              <a:off x="17235487" y="8456817"/>
              <a:ext cx="1463470" cy="5395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6D8E2"/>
                </a:buClr>
                <a:buSzPts val="2710"/>
                <a:buFont typeface="Inter"/>
                <a:buNone/>
              </a:pPr>
              <a:r>
                <a:rPr b="1" i="0" lang="en-US" sz="2710" u="none" cap="none" strike="noStrike">
                  <a:solidFill>
                    <a:srgbClr val="C6D8E2"/>
                  </a:solidFill>
                  <a:latin typeface="Inter"/>
                  <a:ea typeface="Inter"/>
                  <a:cs typeface="Inter"/>
                  <a:sym typeface="Inter"/>
                </a:rPr>
                <a:t>EaTemp</a:t>
              </a:r>
              <a:endParaRPr b="0" i="0" sz="271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1" name="Google Shape;131;p5"/>
          <p:cNvSpPr/>
          <p:nvPr/>
        </p:nvSpPr>
        <p:spPr>
          <a:xfrm>
            <a:off x="11763375" y="3562350"/>
            <a:ext cx="5025390" cy="5684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Inter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Material properties determine behavior and performance, including mechanical, thermal, electrical, optical, and corrosion resistance, making them crucial in material engineering.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5"/>
          <p:cNvSpPr/>
          <p:nvPr/>
        </p:nvSpPr>
        <p:spPr>
          <a:xfrm flipH="1">
            <a:off x="7486650" y="2876550"/>
            <a:ext cx="10267950" cy="7029450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"/>
          <p:cNvSpPr/>
          <p:nvPr/>
        </p:nvSpPr>
        <p:spPr>
          <a:xfrm>
            <a:off x="5876925" y="8896350"/>
            <a:ext cx="5953125" cy="1257300"/>
          </a:xfrm>
          <a:prstGeom prst="rect">
            <a:avLst/>
          </a:prstGeom>
          <a:solidFill>
            <a:srgbClr val="C6D8E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9" name="Google Shape;139;p6"/>
          <p:cNvGrpSpPr/>
          <p:nvPr/>
        </p:nvGrpSpPr>
        <p:grpSpPr>
          <a:xfrm>
            <a:off x="17640300" y="7994854"/>
            <a:ext cx="596695" cy="2063546"/>
            <a:chOff x="17640300" y="7994855"/>
            <a:chExt cx="596695" cy="2063546"/>
          </a:xfrm>
        </p:grpSpPr>
        <p:pic>
          <p:nvPicPr>
            <p:cNvPr descr="preencoded.png" id="140" name="Google Shape;140;p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7640300" y="95250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1" name="Google Shape;141;p6"/>
            <p:cNvSpPr/>
            <p:nvPr/>
          </p:nvSpPr>
          <p:spPr>
            <a:xfrm rot="-5400000">
              <a:off x="17235487" y="8456817"/>
              <a:ext cx="1463470" cy="5395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6D8E2"/>
                </a:buClr>
                <a:buSzPts val="2710"/>
                <a:buFont typeface="Inter"/>
                <a:buNone/>
              </a:pPr>
              <a:r>
                <a:rPr b="1" i="0" lang="en-US" sz="2710" u="none" cap="none" strike="noStrike">
                  <a:solidFill>
                    <a:srgbClr val="C6D8E2"/>
                  </a:solidFill>
                  <a:latin typeface="Inter"/>
                  <a:ea typeface="Inter"/>
                  <a:cs typeface="Inter"/>
                  <a:sym typeface="Inter"/>
                </a:rPr>
                <a:t>EaTemp</a:t>
              </a:r>
              <a:endParaRPr b="0" i="0" sz="271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preencoded.png" id="142" name="Google Shape;142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85344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3" name="Google Shape;143;p6"/>
          <p:cNvGrpSpPr/>
          <p:nvPr/>
        </p:nvGrpSpPr>
        <p:grpSpPr>
          <a:xfrm>
            <a:off x="9067800" y="1276350"/>
            <a:ext cx="1524000" cy="1771650"/>
            <a:chOff x="9067800" y="1276350"/>
            <a:chExt cx="1524000" cy="1771650"/>
          </a:xfrm>
        </p:grpSpPr>
        <p:sp>
          <p:nvSpPr>
            <p:cNvPr id="144" name="Google Shape;144;p6"/>
            <p:cNvSpPr/>
            <p:nvPr/>
          </p:nvSpPr>
          <p:spPr>
            <a:xfrm>
              <a:off x="9296400" y="1276350"/>
              <a:ext cx="1066800" cy="1771650"/>
            </a:xfrm>
            <a:prstGeom prst="rect">
              <a:avLst/>
            </a:prstGeom>
            <a:solidFill>
              <a:srgbClr val="C6D8E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45" name="Google Shape;145;p6"/>
            <p:cNvGrpSpPr/>
            <p:nvPr/>
          </p:nvGrpSpPr>
          <p:grpSpPr>
            <a:xfrm>
              <a:off x="9067800" y="1400175"/>
              <a:ext cx="1524000" cy="1524000"/>
              <a:chOff x="9067800" y="1400175"/>
              <a:chExt cx="1524000" cy="1524000"/>
            </a:xfrm>
          </p:grpSpPr>
          <p:sp>
            <p:nvSpPr>
              <p:cNvPr id="146" name="Google Shape;146;p6"/>
              <p:cNvSpPr/>
              <p:nvPr/>
            </p:nvSpPr>
            <p:spPr>
              <a:xfrm>
                <a:off x="9067800" y="1400175"/>
                <a:ext cx="1524000" cy="1524000"/>
              </a:xfrm>
              <a:prstGeom prst="rect">
                <a:avLst/>
              </a:prstGeom>
              <a:noFill/>
              <a:ln cap="flat" cmpd="sng" w="7620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descr="preencoded.png" id="147" name="Google Shape;147;p6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9420225" y="1676400"/>
                <a:ext cx="819150" cy="9715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48" name="Google Shape;148;p6"/>
          <p:cNvGrpSpPr/>
          <p:nvPr/>
        </p:nvGrpSpPr>
        <p:grpSpPr>
          <a:xfrm>
            <a:off x="10896600" y="1438275"/>
            <a:ext cx="5692140" cy="1554480"/>
            <a:chOff x="10896600" y="1438275"/>
            <a:chExt cx="5692140" cy="1554480"/>
          </a:xfrm>
        </p:grpSpPr>
        <p:sp>
          <p:nvSpPr>
            <p:cNvPr id="149" name="Google Shape;149;p6"/>
            <p:cNvSpPr/>
            <p:nvPr/>
          </p:nvSpPr>
          <p:spPr>
            <a:xfrm>
              <a:off x="10896600" y="1438275"/>
              <a:ext cx="5692140" cy="7124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</a:pPr>
              <a:r>
                <a:rPr b="0" i="0" lang="en-US" sz="3600" u="none" cap="none" strike="noStrik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rPr>
                <a:t>Enchanted Wood</a:t>
              </a:r>
              <a:endPara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6"/>
            <p:cNvSpPr/>
            <p:nvPr/>
          </p:nvSpPr>
          <p:spPr>
            <a:xfrm>
              <a:off x="10896600" y="2143125"/>
              <a:ext cx="5661660" cy="8496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D4D4D"/>
                </a:buClr>
                <a:buSzPts val="2400"/>
                <a:buFont typeface="Inter"/>
                <a:buNone/>
              </a:pPr>
              <a:r>
                <a:rPr b="0" i="0" lang="en-US" sz="2400" u="none" cap="none" strike="noStrike">
                  <a:solidFill>
                    <a:srgbClr val="4D4D4D"/>
                  </a:solidFill>
                  <a:latin typeface="Inter"/>
                  <a:ea typeface="Inter"/>
                  <a:cs typeface="Inter"/>
                  <a:sym typeface="Inter"/>
                </a:rPr>
                <a:t>Our enchanted wood is sourced from the mystical forests of the realm</a:t>
              </a:r>
              <a:endPara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1" name="Google Shape;151;p6"/>
          <p:cNvGrpSpPr/>
          <p:nvPr/>
        </p:nvGrpSpPr>
        <p:grpSpPr>
          <a:xfrm>
            <a:off x="9067800" y="3952875"/>
            <a:ext cx="1524000" cy="1771650"/>
            <a:chOff x="9067800" y="3952875"/>
            <a:chExt cx="1524000" cy="1771650"/>
          </a:xfrm>
        </p:grpSpPr>
        <p:sp>
          <p:nvSpPr>
            <p:cNvPr id="152" name="Google Shape;152;p6"/>
            <p:cNvSpPr/>
            <p:nvPr/>
          </p:nvSpPr>
          <p:spPr>
            <a:xfrm>
              <a:off x="9296400" y="3952875"/>
              <a:ext cx="1066800" cy="1771650"/>
            </a:xfrm>
            <a:prstGeom prst="rect">
              <a:avLst/>
            </a:prstGeom>
            <a:solidFill>
              <a:srgbClr val="C6D8E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53" name="Google Shape;153;p6"/>
            <p:cNvGrpSpPr/>
            <p:nvPr/>
          </p:nvGrpSpPr>
          <p:grpSpPr>
            <a:xfrm>
              <a:off x="9067800" y="4076700"/>
              <a:ext cx="1524000" cy="1524000"/>
              <a:chOff x="9067800" y="4076700"/>
              <a:chExt cx="1524000" cy="1524000"/>
            </a:xfrm>
          </p:grpSpPr>
          <p:sp>
            <p:nvSpPr>
              <p:cNvPr id="154" name="Google Shape;154;p6"/>
              <p:cNvSpPr/>
              <p:nvPr/>
            </p:nvSpPr>
            <p:spPr>
              <a:xfrm>
                <a:off x="9067800" y="4076700"/>
                <a:ext cx="1524000" cy="1524000"/>
              </a:xfrm>
              <a:prstGeom prst="rect">
                <a:avLst/>
              </a:prstGeom>
              <a:noFill/>
              <a:ln cap="flat" cmpd="sng" w="7620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descr="preencoded.png" id="155" name="Google Shape;155;p6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9267825" y="4276725"/>
                <a:ext cx="1123950" cy="11239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56" name="Google Shape;156;p6"/>
          <p:cNvGrpSpPr/>
          <p:nvPr/>
        </p:nvGrpSpPr>
        <p:grpSpPr>
          <a:xfrm>
            <a:off x="10896600" y="4114800"/>
            <a:ext cx="5692140" cy="1554480"/>
            <a:chOff x="10896600" y="4114800"/>
            <a:chExt cx="5692140" cy="1554480"/>
          </a:xfrm>
        </p:grpSpPr>
        <p:sp>
          <p:nvSpPr>
            <p:cNvPr id="157" name="Google Shape;157;p6"/>
            <p:cNvSpPr/>
            <p:nvPr/>
          </p:nvSpPr>
          <p:spPr>
            <a:xfrm>
              <a:off x="10896600" y="4114800"/>
              <a:ext cx="5692140" cy="7124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</a:pPr>
              <a:r>
                <a:rPr b="0" i="0" lang="en-US" sz="3600" u="none" cap="none" strike="noStrik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rPr>
                <a:t>Faerie Oak</a:t>
              </a:r>
              <a:endPara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6"/>
            <p:cNvSpPr/>
            <p:nvPr/>
          </p:nvSpPr>
          <p:spPr>
            <a:xfrm>
              <a:off x="10896600" y="4819650"/>
              <a:ext cx="5661660" cy="8496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D4D4D"/>
                </a:buClr>
                <a:buSzPts val="2400"/>
                <a:buFont typeface="Inter"/>
                <a:buNone/>
              </a:pPr>
              <a:r>
                <a:rPr b="0" i="0" lang="en-US" sz="2400" u="none" cap="none" strike="noStrike">
                  <a:solidFill>
                    <a:srgbClr val="4D4D4D"/>
                  </a:solidFill>
                  <a:latin typeface="Inter"/>
                  <a:ea typeface="Inter"/>
                  <a:cs typeface="Inter"/>
                  <a:sym typeface="Inter"/>
                </a:rPr>
                <a:t>Faerie Oak is a rare and coveted type of enchanted wood that is exclusive</a:t>
              </a:r>
              <a:endPara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9" name="Google Shape;159;p6"/>
          <p:cNvGrpSpPr/>
          <p:nvPr/>
        </p:nvGrpSpPr>
        <p:grpSpPr>
          <a:xfrm>
            <a:off x="9067800" y="6800850"/>
            <a:ext cx="1524000" cy="1771650"/>
            <a:chOff x="9067800" y="6800850"/>
            <a:chExt cx="1524000" cy="1771650"/>
          </a:xfrm>
        </p:grpSpPr>
        <p:sp>
          <p:nvSpPr>
            <p:cNvPr id="160" name="Google Shape;160;p6"/>
            <p:cNvSpPr/>
            <p:nvPr/>
          </p:nvSpPr>
          <p:spPr>
            <a:xfrm>
              <a:off x="9296400" y="6800850"/>
              <a:ext cx="1066800" cy="1771650"/>
            </a:xfrm>
            <a:prstGeom prst="rect">
              <a:avLst/>
            </a:prstGeom>
            <a:solidFill>
              <a:srgbClr val="C6D8E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61" name="Google Shape;161;p6"/>
            <p:cNvGrpSpPr/>
            <p:nvPr/>
          </p:nvGrpSpPr>
          <p:grpSpPr>
            <a:xfrm>
              <a:off x="9067800" y="6924675"/>
              <a:ext cx="1524000" cy="1524000"/>
              <a:chOff x="9067800" y="6924675"/>
              <a:chExt cx="1524000" cy="1524000"/>
            </a:xfrm>
          </p:grpSpPr>
          <p:sp>
            <p:nvSpPr>
              <p:cNvPr id="162" name="Google Shape;162;p6"/>
              <p:cNvSpPr/>
              <p:nvPr/>
            </p:nvSpPr>
            <p:spPr>
              <a:xfrm>
                <a:off x="9067800" y="6924675"/>
                <a:ext cx="1524000" cy="1524000"/>
              </a:xfrm>
              <a:prstGeom prst="rect">
                <a:avLst/>
              </a:prstGeom>
              <a:noFill/>
              <a:ln cap="flat" cmpd="sng" w="7620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descr="preencoded.png" id="163" name="Google Shape;163;p6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9344025" y="7239000"/>
                <a:ext cx="971550" cy="8953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64" name="Google Shape;164;p6"/>
          <p:cNvGrpSpPr/>
          <p:nvPr/>
        </p:nvGrpSpPr>
        <p:grpSpPr>
          <a:xfrm>
            <a:off x="10896600" y="6962775"/>
            <a:ext cx="5692140" cy="1554480"/>
            <a:chOff x="10896600" y="6962775"/>
            <a:chExt cx="5692140" cy="1554480"/>
          </a:xfrm>
        </p:grpSpPr>
        <p:sp>
          <p:nvSpPr>
            <p:cNvPr id="165" name="Google Shape;165;p6"/>
            <p:cNvSpPr/>
            <p:nvPr/>
          </p:nvSpPr>
          <p:spPr>
            <a:xfrm>
              <a:off x="10896600" y="6962775"/>
              <a:ext cx="5692140" cy="7124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</a:pPr>
              <a:r>
                <a:rPr b="0" i="0" lang="en-US" sz="3600" u="none" cap="none" strike="noStrik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rPr>
                <a:t>Arcane Ash</a:t>
              </a:r>
              <a:endPara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10896600" y="7667625"/>
              <a:ext cx="5661660" cy="8496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D4D4D"/>
                </a:buClr>
                <a:buSzPts val="2400"/>
                <a:buFont typeface="Inter"/>
                <a:buNone/>
              </a:pPr>
              <a:r>
                <a:rPr b="0" i="0" lang="en-US" sz="2400" u="none" cap="none" strike="noStrike">
                  <a:solidFill>
                    <a:srgbClr val="4D4D4D"/>
                  </a:solidFill>
                  <a:latin typeface="Inter"/>
                  <a:ea typeface="Inter"/>
                  <a:cs typeface="Inter"/>
                  <a:sym typeface="Inter"/>
                </a:rPr>
                <a:t>Arcane Ash is a type of enchanted wood that is imbued</a:t>
              </a:r>
              <a:endPara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7"/>
          <p:cNvSpPr/>
          <p:nvPr/>
        </p:nvSpPr>
        <p:spPr>
          <a:xfrm>
            <a:off x="0" y="0"/>
            <a:ext cx="9458325" cy="5248275"/>
          </a:xfrm>
          <a:prstGeom prst="rect">
            <a:avLst/>
          </a:prstGeom>
          <a:solidFill>
            <a:srgbClr val="C6D8E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7"/>
          <p:cNvSpPr/>
          <p:nvPr/>
        </p:nvSpPr>
        <p:spPr>
          <a:xfrm rot="10800000">
            <a:off x="1457325" y="4638675"/>
            <a:ext cx="6800850" cy="2133600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74" name="Google Shape;17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1409700"/>
            <a:ext cx="2228850" cy="16573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75" name="Google Shape;175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58325" y="0"/>
            <a:ext cx="8829675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7"/>
          <p:cNvSpPr/>
          <p:nvPr/>
        </p:nvSpPr>
        <p:spPr>
          <a:xfrm>
            <a:off x="1971675" y="5267325"/>
            <a:ext cx="6048375" cy="11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Bebas Neue"/>
              <a:buNone/>
            </a:pPr>
            <a:r>
              <a:rPr b="0" i="0" lang="en-US" sz="6000" u="none" cap="none" strike="noStrik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rPr>
              <a:t>Dr. G. Brent Dalrymple</a:t>
            </a:r>
            <a:endParaRPr b="0" i="0" sz="6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7" name="Google Shape;177;p7"/>
          <p:cNvGrpSpPr/>
          <p:nvPr/>
        </p:nvGrpSpPr>
        <p:grpSpPr>
          <a:xfrm>
            <a:off x="609600" y="9134475"/>
            <a:ext cx="2063545" cy="596695"/>
            <a:chOff x="609600" y="9134475"/>
            <a:chExt cx="2063545" cy="596695"/>
          </a:xfrm>
        </p:grpSpPr>
        <p:pic>
          <p:nvPicPr>
            <p:cNvPr descr="preencoded.png" id="178" name="Google Shape;178;p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09600" y="9134475"/>
              <a:ext cx="533400" cy="533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9" name="Google Shape;179;p7"/>
            <p:cNvSpPr/>
            <p:nvPr/>
          </p:nvSpPr>
          <p:spPr>
            <a:xfrm>
              <a:off x="1209675" y="9191625"/>
              <a:ext cx="1463470" cy="5395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6D8E2"/>
                </a:buClr>
                <a:buSzPts val="2710"/>
                <a:buFont typeface="Inter"/>
                <a:buNone/>
              </a:pPr>
              <a:r>
                <a:rPr b="1" i="0" lang="en-US" sz="2710" u="none" cap="none" strike="noStrike">
                  <a:solidFill>
                    <a:srgbClr val="C6D8E2"/>
                  </a:solidFill>
                  <a:latin typeface="Inter"/>
                  <a:ea typeface="Inter"/>
                  <a:cs typeface="Inter"/>
                  <a:sym typeface="Inter"/>
                </a:rPr>
                <a:t>EaTemp</a:t>
              </a:r>
              <a:endParaRPr b="0" i="0" sz="271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0" name="Google Shape;180;p7"/>
          <p:cNvSpPr/>
          <p:nvPr/>
        </p:nvSpPr>
        <p:spPr>
          <a:xfrm>
            <a:off x="847725" y="2076450"/>
            <a:ext cx="7197090" cy="1264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Inter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Materials science is the foundation of all engineering.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"/>
          <p:cNvSpPr/>
          <p:nvPr/>
        </p:nvSpPr>
        <p:spPr>
          <a:xfrm>
            <a:off x="1628775" y="5391150"/>
            <a:ext cx="8877300" cy="4895850"/>
          </a:xfrm>
          <a:prstGeom prst="rect">
            <a:avLst/>
          </a:prstGeom>
          <a:solidFill>
            <a:srgbClr val="C6D8E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8"/>
          <p:cNvSpPr/>
          <p:nvPr/>
        </p:nvSpPr>
        <p:spPr>
          <a:xfrm>
            <a:off x="2276475" y="247650"/>
            <a:ext cx="3057525" cy="4114800"/>
          </a:xfrm>
          <a:prstGeom prst="rect">
            <a:avLst/>
          </a:prstGeom>
          <a:solidFill>
            <a:srgbClr val="C6D8E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88" name="Google Shape;18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06075" y="0"/>
            <a:ext cx="7781925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8"/>
          <p:cNvSpPr/>
          <p:nvPr/>
        </p:nvSpPr>
        <p:spPr>
          <a:xfrm>
            <a:off x="2400300" y="6343650"/>
            <a:ext cx="7635240" cy="29794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Inter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Material processing techniques include casting, forging, machining, and 3D printing, each with unique advantages and limitations.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8"/>
          <p:cNvSpPr/>
          <p:nvPr/>
        </p:nvSpPr>
        <p:spPr>
          <a:xfrm>
            <a:off x="1952625" y="1123950"/>
            <a:ext cx="5958840" cy="33604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Bebas Neue"/>
              <a:buNone/>
            </a:pPr>
            <a:r>
              <a:rPr b="0" i="0" lang="en-US" sz="9600" u="none" cap="none" strike="noStrik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rPr>
              <a:t>Material  Processing</a:t>
            </a:r>
            <a:endParaRPr b="0" i="0" sz="9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1" name="Google Shape;191;p8"/>
          <p:cNvGrpSpPr/>
          <p:nvPr/>
        </p:nvGrpSpPr>
        <p:grpSpPr>
          <a:xfrm>
            <a:off x="114300" y="6870904"/>
            <a:ext cx="596695" cy="2063546"/>
            <a:chOff x="114300" y="6870905"/>
            <a:chExt cx="596695" cy="2063546"/>
          </a:xfrm>
        </p:grpSpPr>
        <p:pic>
          <p:nvPicPr>
            <p:cNvPr descr="preencoded.png" id="192" name="Google Shape;192;p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14300" y="8401050"/>
              <a:ext cx="533400" cy="533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3" name="Google Shape;193;p8"/>
            <p:cNvSpPr/>
            <p:nvPr/>
          </p:nvSpPr>
          <p:spPr>
            <a:xfrm rot="-5400000">
              <a:off x="-290513" y="7332867"/>
              <a:ext cx="1463470" cy="5395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6D8E2"/>
                </a:buClr>
                <a:buSzPts val="2710"/>
                <a:buFont typeface="Inter"/>
                <a:buNone/>
              </a:pPr>
              <a:r>
                <a:rPr b="1" i="0" lang="en-US" sz="2710" u="none" cap="none" strike="noStrike">
                  <a:solidFill>
                    <a:srgbClr val="C6D8E2"/>
                  </a:solidFill>
                  <a:latin typeface="Inter"/>
                  <a:ea typeface="Inter"/>
                  <a:cs typeface="Inter"/>
                  <a:sym typeface="Inter"/>
                </a:rPr>
                <a:t>EaTemp</a:t>
              </a:r>
              <a:endParaRPr b="0" i="0" sz="271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4" name="Google Shape;194;p8"/>
          <p:cNvSpPr/>
          <p:nvPr/>
        </p:nvSpPr>
        <p:spPr>
          <a:xfrm rot="10800000">
            <a:off x="1628775" y="628650"/>
            <a:ext cx="5086350" cy="1962150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2026-06-14T10:23:26Z</dcterms:created>
  <dc:creator>PptxGenJS</dc:creator>
</cp:coreProperties>
</file>