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a0bd7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a0bd7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1142fe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1142fe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1142fe0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1142fe0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fe6473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fe6473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7931D"/>
                </a:solidFill>
              </a:rPr>
              <a:t>Hvad er hadtale? &gt; Medborgerskab &gt; </a:t>
            </a:r>
            <a:r>
              <a:rPr b="1" lang="da-DK">
                <a:solidFill>
                  <a:srgbClr val="F7931D"/>
                </a:solidFill>
              </a:rPr>
              <a:t>Spillet om farver - Kort</a:t>
            </a:r>
            <a:endParaRPr b="1">
              <a:solidFill>
                <a:srgbClr val="F7931D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4800">
                <a:solidFill>
                  <a:schemeClr val="dk1"/>
                </a:solidFill>
              </a:rPr>
              <a:t>Spillet om farver - Kort</a:t>
            </a:r>
            <a:endParaRPr b="1" sz="4800"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Kort der bruges i "Spillet om farver"</a:t>
            </a:r>
            <a:endParaRPr sz="240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3017" y="13932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5567" y="26444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4550" y="13932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602094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 flipH="1">
            <a:off x="714938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 xmlns:a="http://schemas.openxmlformats.org/drawingml/2006/main"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6535025" y="21098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 xmlns:a="http://schemas.openxmlformats.org/drawingml/2006/main"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4800"/>
              <a:t>?</a:t>
            </a:r>
            <a:endParaRPr b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400"/>
              <a:t>Første runde</a:t>
            </a:r>
            <a:endParaRPr sz="2400"/>
          </a:p>
        </p:txBody>
      </p:sp>
      <p:grpSp>
        <p:nvGrpSpPr>
          <p:cNvPr id="121" name="Google Shape;121;p26"/>
          <p:cNvGrpSpPr/>
          <p:nvPr/>
        </p:nvGrpSpPr>
        <p:grpSpPr>
          <a:xfrm>
            <a:off x="6338463" y="187625"/>
            <a:ext cx="2544000" cy="1653600"/>
            <a:chOff x="6338463" y="187625"/>
            <a:chExt cx="2544000" cy="1653600"/>
          </a:xfrm>
        </p:grpSpPr>
        <p:pic>
          <p:nvPicPr>
            <p:cNvPr id="122" name="Google Shape;1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92899" y="1876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6"/>
            <p:cNvSpPr txBox="1"/>
            <p:nvPr/>
          </p:nvSpPr>
          <p:spPr>
            <a:xfrm>
              <a:off x="6338463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 lang="da-DK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-DK" sz="2400">
                  <a:solidFill>
                    <a:srgbClr val="FF0000"/>
                  </a:solidFill>
                </a:rPr>
                <a:t>Røde Overbevisere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124;p26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Kunstnerisk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Uorganiserede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Optimistiske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Viser omsorg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Umotiverede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Venlige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Følelsesladede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Bliver nemt fornærmede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7"/>
          <p:cNvGrpSpPr/>
          <p:nvPr/>
        </p:nvGrpSpPr>
        <p:grpSpPr>
          <a:xfrm>
            <a:off x="6216550" y="219600"/>
            <a:ext cx="2801700" cy="1653600"/>
            <a:chOff x="5612825" y="1140125"/>
            <a:chExt cx="2801700" cy="1653600"/>
          </a:xfrm>
        </p:grpSpPr>
        <p:pic>
          <p:nvPicPr>
            <p:cNvPr id="130" name="Google Shape;13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7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 lang="da-DK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-DK" sz="2400">
                  <a:solidFill>
                    <a:srgbClr val="0000FF"/>
                  </a:solidFill>
                </a:rPr>
                <a:t>Blå Overbevisere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32" name="Google Shape;132;p27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400"/>
              <a:t>Første runde</a:t>
            </a:r>
            <a:endParaRPr sz="2400"/>
          </a:p>
        </p:txBody>
      </p:sp>
      <p:sp>
        <p:nvSpPr>
          <p:cNvPr id="133" name="Google Shape;133;p27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Videnskabelige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Organiserede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Kyniske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Selvcentrerede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Motiverede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Uvenlige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Går i forsvarsposition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Bliver ikke nemt fornærmede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8"/>
          <p:cNvGrpSpPr/>
          <p:nvPr/>
        </p:nvGrpSpPr>
        <p:grpSpPr>
          <a:xfrm>
            <a:off x="6147744" y="141463"/>
            <a:ext cx="2487910" cy="1431687"/>
            <a:chOff x="5612825" y="1140125"/>
            <a:chExt cx="2801700" cy="1653600"/>
          </a:xfrm>
        </p:grpSpPr>
        <p:pic>
          <p:nvPicPr>
            <p:cNvPr id="139" name="Google Shape;13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11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8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 lang="da-DK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-DK" sz="2400">
                  <a:solidFill>
                    <a:srgbClr val="0000FF"/>
                  </a:solidFill>
                </a:rPr>
                <a:t>Blå Overbevisere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41" name="Google Shape;141;p28"/>
          <p:cNvSpPr txBox="1"/>
          <p:nvPr/>
        </p:nvSpPr>
        <p:spPr>
          <a:xfrm>
            <a:off x="4027500" y="38975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400"/>
              <a:t>Anden runde</a:t>
            </a:r>
            <a:endParaRPr sz="2400"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1087524" y="142551"/>
            <a:ext cx="2365920" cy="1429532"/>
            <a:chOff x="6539054" y="304094"/>
            <a:chExt cx="2544000" cy="1537131"/>
          </a:xfrm>
        </p:grpSpPr>
        <p:pic>
          <p:nvPicPr>
            <p:cNvPr id="143" name="Google Shape;14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94579" y="304094"/>
              <a:ext cx="1232954" cy="710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8"/>
            <p:cNvSpPr txBox="1"/>
            <p:nvPr/>
          </p:nvSpPr>
          <p:spPr>
            <a:xfrm>
              <a:off x="6539054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 lang="da-DK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a-DK" sz="2400">
                  <a:solidFill>
                    <a:srgbClr val="FF0000"/>
                  </a:solidFill>
                </a:rPr>
                <a:t>Røde Overbevisere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45" name="Google Shape;145;p28"/>
          <p:cNvSpPr txBox="1"/>
          <p:nvPr/>
        </p:nvSpPr>
        <p:spPr>
          <a:xfrm>
            <a:off x="5573700" y="135560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Professionelle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Organiserede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Kyniske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Selvcentrerede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Motiverede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Uvenlige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>
                <a:solidFill>
                  <a:schemeClr val="dk1"/>
                </a:solidFill>
              </a:rPr>
              <a:t>Kan ikke forstå en spøg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Tænker fremad</a:t>
            </a:r>
            <a:endParaRPr sz="2400"/>
          </a:p>
        </p:txBody>
      </p:sp>
      <p:cxnSp>
        <p:nvCxnSpPr>
          <p:cNvPr id="146" name="Google Shape;146;p28"/>
          <p:cNvCxnSpPr>
            <a:stCxn id="141" idx="2"/>
          </p:cNvCxnSpPr>
          <p:nvPr/>
        </p:nvCxnSpPr>
        <p:spPr>
          <a:xfrm>
            <a:off x="4800600" y="1216550"/>
            <a:ext cx="0" cy="3844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8"/>
          <p:cNvSpPr txBox="1"/>
          <p:nvPr/>
        </p:nvSpPr>
        <p:spPr>
          <a:xfrm>
            <a:off x="776025" y="1355600"/>
            <a:ext cx="38118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Generøse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Uorganiserede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Optimistiske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Viser omsorg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Umotiverede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Venlige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Stor humoristisk sans</a:t>
            </a:r>
            <a:endParaRPr sz="2400"/>
          </a:p>
          <a:p>
            <a:pPr indent="-381000" lvl="0" marL="457200" rtl="0" algn="l" lang="da-DK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a-DK" sz="2400"/>
              <a:t>Gammeldags synspunkter</a:t>
            </a:r>
            <a:endParaRPr sz="2400"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5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 lang="da-DK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