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08a0bd7a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08a0bd7a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441142fe0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441142fe0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441142fe03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441142fe03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4ffe6473f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4ffe6473f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79" name="Google Shape;79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7" name="Google Shape;87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9" name="Google Shape;8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2" name="Google Shape;9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18.png"/><Relationship Id="rId5" Type="http://schemas.openxmlformats.org/officeDocument/2006/relationships/image" Target="../media/image20.png"/><Relationship Id="rId6" Type="http://schemas.openxmlformats.org/officeDocument/2006/relationships/image" Target="../media/image7.png"/><Relationship Id="rId7" Type="http://schemas.openxmlformats.org/officeDocument/2006/relationships/image" Target="../media/image17.png"/><Relationship Id="rId8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15.png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8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png"/><Relationship Id="rId10" Type="http://schemas.openxmlformats.org/officeDocument/2006/relationships/image" Target="../media/image5.png"/><Relationship Id="rId13" Type="http://schemas.openxmlformats.org/officeDocument/2006/relationships/image" Target="../media/image6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21.png"/><Relationship Id="rId9" Type="http://schemas.openxmlformats.org/officeDocument/2006/relationships/image" Target="../media/image3.png"/><Relationship Id="rId5" Type="http://schemas.openxmlformats.org/officeDocument/2006/relationships/image" Target="../media/image14.png"/><Relationship Id="rId6" Type="http://schemas.openxmlformats.org/officeDocument/2006/relationships/image" Target="../media/image13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/>
        </p:nvSpPr>
        <p:spPr>
          <a:xfrm>
            <a:off x="1118200" y="53850"/>
            <a:ext cx="59514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 lang="da-DK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F7931D"/>
                </a:solidFill>
              </a:rPr>
              <a:t>Hvad er hadtale? &gt; Medborgerskab &gt; </a:t>
            </a:r>
            <a:r>
              <a:rPr b="1" lang="da-DK">
                <a:solidFill>
                  <a:srgbClr val="F7931D"/>
                </a:solidFill>
              </a:rPr>
              <a:t>Spillet om farver - Kort</a:t>
            </a:r>
            <a:endParaRPr b="1">
              <a:solidFill>
                <a:srgbClr val="F7931D"/>
              </a:solidFill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1118200" y="853500"/>
            <a:ext cx="3332700" cy="272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4800">
                <a:solidFill>
                  <a:schemeClr val="dk1"/>
                </a:solidFill>
              </a:rPr>
              <a:t>Spillet om farver - Kort</a:t>
            </a:r>
            <a:endParaRPr b="1" sz="4800"/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0791" y="53850"/>
            <a:ext cx="547399" cy="45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5"/>
          <p:cNvSpPr txBox="1"/>
          <p:nvPr/>
        </p:nvSpPr>
        <p:spPr>
          <a:xfrm>
            <a:off x="1323325" y="3760488"/>
            <a:ext cx="6911400" cy="6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/>
              <a:t>Kort der bruges i "Spillet om farver"</a:t>
            </a:r>
            <a:endParaRPr sz="2400"/>
          </a:p>
        </p:txBody>
      </p:sp>
      <p:pic>
        <p:nvPicPr>
          <p:cNvPr id="110" name="Google Shape;110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13017" y="1393205"/>
            <a:ext cx="1402407" cy="80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35567" y="2644442"/>
            <a:ext cx="546422" cy="807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54550" y="1393206"/>
            <a:ext cx="1402407" cy="80795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5"/>
          <p:cNvSpPr/>
          <p:nvPr/>
        </p:nvSpPr>
        <p:spPr>
          <a:xfrm>
            <a:off x="6020946" y="850225"/>
            <a:ext cx="546600" cy="4401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 xmlns:a="http://schemas.openxmlformats.org/drawingml/2006/main"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5"/>
          <p:cNvSpPr/>
          <p:nvPr/>
        </p:nvSpPr>
        <p:spPr>
          <a:xfrm flipH="1">
            <a:off x="7149386" y="850225"/>
            <a:ext cx="546600" cy="440100"/>
          </a:xfrm>
          <a:prstGeom prst="wedgeEllipseCallout">
            <a:avLst>
              <a:gd fmla="val -20833" name="adj1"/>
              <a:gd fmla="val 62500" name="adj2"/>
            </a:avLst>
          </a:prstGeom>
          <a:solidFill>
            <a:srgbClr val="00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 xmlns:a="http://schemas.openxmlformats.org/drawingml/2006/main"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5"/>
          <p:cNvSpPr txBox="1"/>
          <p:nvPr/>
        </p:nvSpPr>
        <p:spPr>
          <a:xfrm>
            <a:off x="6535025" y="2109825"/>
            <a:ext cx="547500" cy="47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 xmlns:a="http://schemas.openxmlformats.org/drawingml/2006/main"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4800"/>
              <a:t>?</a:t>
            </a:r>
            <a:endParaRPr b="1" sz="4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6"/>
          <p:cNvSpPr txBox="1"/>
          <p:nvPr/>
        </p:nvSpPr>
        <p:spPr>
          <a:xfrm>
            <a:off x="898050" y="328200"/>
            <a:ext cx="1546200" cy="8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2400"/>
              <a:t>Første runde</a:t>
            </a:r>
            <a:endParaRPr sz="2400"/>
          </a:p>
        </p:txBody>
      </p:sp>
      <p:grpSp>
        <p:nvGrpSpPr>
          <p:cNvPr id="121" name="Google Shape;121;p26"/>
          <p:cNvGrpSpPr/>
          <p:nvPr/>
        </p:nvGrpSpPr>
        <p:grpSpPr>
          <a:xfrm>
            <a:off x="6338463" y="187625"/>
            <a:ext cx="2544000" cy="1653600"/>
            <a:chOff x="6338463" y="187625"/>
            <a:chExt cx="2544000" cy="1653600"/>
          </a:xfrm>
        </p:grpSpPr>
        <p:pic>
          <p:nvPicPr>
            <p:cNvPr id="122" name="Google Shape;122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92899" y="187625"/>
              <a:ext cx="1435125" cy="82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26"/>
            <p:cNvSpPr txBox="1"/>
            <p:nvPr/>
          </p:nvSpPr>
          <p:spPr>
            <a:xfrm>
              <a:off x="6338463" y="1014425"/>
              <a:ext cx="25440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 lang="da-DK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a-DK" sz="2400">
                  <a:solidFill>
                    <a:srgbClr val="FF0000"/>
                  </a:solidFill>
                </a:rPr>
                <a:t>Røde Overbevisere</a:t>
              </a:r>
              <a:endParaRPr sz="2400">
                <a:solidFill>
                  <a:srgbClr val="FF0000"/>
                </a:solidFill>
              </a:endParaRPr>
            </a:p>
          </p:txBody>
        </p:sp>
      </p:grpSp>
      <p:sp>
        <p:nvSpPr>
          <p:cNvPr id="124" name="Google Shape;124;p26"/>
          <p:cNvSpPr txBox="1"/>
          <p:nvPr/>
        </p:nvSpPr>
        <p:spPr>
          <a:xfrm>
            <a:off x="962525" y="1066750"/>
            <a:ext cx="3636000" cy="3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Kunstnerisk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Uorganiserede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Optimistiske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Viser omsorg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Umotiverede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Venlige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Følelsesladede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Bliver nemt fornærmede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27"/>
          <p:cNvGrpSpPr/>
          <p:nvPr/>
        </p:nvGrpSpPr>
        <p:grpSpPr>
          <a:xfrm>
            <a:off x="6216550" y="219600"/>
            <a:ext cx="2801700" cy="1653600"/>
            <a:chOff x="5612825" y="1140125"/>
            <a:chExt cx="2801700" cy="1653600"/>
          </a:xfrm>
        </p:grpSpPr>
        <p:pic>
          <p:nvPicPr>
            <p:cNvPr id="130" name="Google Shape;130;p2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96125" y="1140125"/>
              <a:ext cx="1435125" cy="82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" name="Google Shape;131;p27"/>
            <p:cNvSpPr txBox="1"/>
            <p:nvPr/>
          </p:nvSpPr>
          <p:spPr>
            <a:xfrm>
              <a:off x="5612825" y="1966925"/>
              <a:ext cx="28017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 lang="da-DK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a-DK" sz="2400">
                  <a:solidFill>
                    <a:srgbClr val="0000FF"/>
                  </a:solidFill>
                </a:rPr>
                <a:t>Blå Overbevisere</a:t>
              </a:r>
              <a:endParaRPr sz="2400">
                <a:solidFill>
                  <a:srgbClr val="0000FF"/>
                </a:solidFill>
              </a:endParaRPr>
            </a:p>
          </p:txBody>
        </p:sp>
      </p:grpSp>
      <p:sp>
        <p:nvSpPr>
          <p:cNvPr id="132" name="Google Shape;132;p27"/>
          <p:cNvSpPr txBox="1"/>
          <p:nvPr/>
        </p:nvSpPr>
        <p:spPr>
          <a:xfrm>
            <a:off x="898050" y="328200"/>
            <a:ext cx="1546200" cy="8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2400"/>
              <a:t>Første runde</a:t>
            </a:r>
            <a:endParaRPr sz="2400"/>
          </a:p>
        </p:txBody>
      </p:sp>
      <p:sp>
        <p:nvSpPr>
          <p:cNvPr id="133" name="Google Shape;133;p27"/>
          <p:cNvSpPr txBox="1"/>
          <p:nvPr/>
        </p:nvSpPr>
        <p:spPr>
          <a:xfrm>
            <a:off x="962525" y="1066750"/>
            <a:ext cx="3636000" cy="3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Videnskabelige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Organiserede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Kyniske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Selvcentrerede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Motiverede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Uvenlige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Går i forsvarsposition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Bliver ikke nemt fornærmede</a:t>
            </a:r>
            <a:endParaRPr sz="2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138;p28"/>
          <p:cNvGrpSpPr/>
          <p:nvPr/>
        </p:nvGrpSpPr>
        <p:grpSpPr>
          <a:xfrm>
            <a:off x="6147744" y="141463"/>
            <a:ext cx="2487910" cy="1431687"/>
            <a:chOff x="5612825" y="1140125"/>
            <a:chExt cx="2801700" cy="1653600"/>
          </a:xfrm>
        </p:grpSpPr>
        <p:pic>
          <p:nvPicPr>
            <p:cNvPr id="139" name="Google Shape;139;p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96111" y="1140125"/>
              <a:ext cx="1435125" cy="8268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28"/>
            <p:cNvSpPr txBox="1"/>
            <p:nvPr/>
          </p:nvSpPr>
          <p:spPr>
            <a:xfrm>
              <a:off x="5612825" y="1966925"/>
              <a:ext cx="28017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 lang="da-DK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a-DK" sz="2400">
                  <a:solidFill>
                    <a:srgbClr val="0000FF"/>
                  </a:solidFill>
                </a:rPr>
                <a:t>Blå Overbevisere</a:t>
              </a:r>
              <a:endParaRPr sz="2400">
                <a:solidFill>
                  <a:srgbClr val="0000FF"/>
                </a:solidFill>
              </a:endParaRPr>
            </a:p>
          </p:txBody>
        </p:sp>
      </p:grpSp>
      <p:sp>
        <p:nvSpPr>
          <p:cNvPr id="141" name="Google Shape;141;p28"/>
          <p:cNvSpPr txBox="1"/>
          <p:nvPr/>
        </p:nvSpPr>
        <p:spPr>
          <a:xfrm>
            <a:off x="4027500" y="389750"/>
            <a:ext cx="1546200" cy="8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2400"/>
              <a:t>Anden runde</a:t>
            </a:r>
            <a:endParaRPr sz="2400"/>
          </a:p>
        </p:txBody>
      </p:sp>
      <p:grpSp>
        <p:nvGrpSpPr>
          <p:cNvPr id="142" name="Google Shape;142;p28"/>
          <p:cNvGrpSpPr/>
          <p:nvPr/>
        </p:nvGrpSpPr>
        <p:grpSpPr>
          <a:xfrm>
            <a:off x="1087524" y="142551"/>
            <a:ext cx="2365920" cy="1429532"/>
            <a:chOff x="6539054" y="304094"/>
            <a:chExt cx="2544000" cy="1537131"/>
          </a:xfrm>
        </p:grpSpPr>
        <p:pic>
          <p:nvPicPr>
            <p:cNvPr id="143" name="Google Shape;143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194579" y="304094"/>
              <a:ext cx="1232954" cy="7103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28"/>
            <p:cNvSpPr txBox="1"/>
            <p:nvPr/>
          </p:nvSpPr>
          <p:spPr>
            <a:xfrm>
              <a:off x="6539054" y="1014425"/>
              <a:ext cx="2544000" cy="82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 lang="da-DK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da-DK" sz="2400">
                  <a:solidFill>
                    <a:srgbClr val="FF0000"/>
                  </a:solidFill>
                </a:rPr>
                <a:t>Røde Overbevisere</a:t>
              </a:r>
              <a:endParaRPr sz="2400">
                <a:solidFill>
                  <a:srgbClr val="FF0000"/>
                </a:solidFill>
              </a:endParaRPr>
            </a:p>
          </p:txBody>
        </p:sp>
      </p:grpSp>
      <p:sp>
        <p:nvSpPr>
          <p:cNvPr id="145" name="Google Shape;145;p28"/>
          <p:cNvSpPr txBox="1"/>
          <p:nvPr/>
        </p:nvSpPr>
        <p:spPr>
          <a:xfrm>
            <a:off x="5573700" y="1355600"/>
            <a:ext cx="3636000" cy="3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Professionelle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Organiserede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Kyniske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Selvcentrerede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Motiverede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Uvenlige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>
                <a:solidFill>
                  <a:schemeClr val="dk1"/>
                </a:solidFill>
              </a:rPr>
              <a:t>Kan ikke forstå en spøg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Tænker fremad</a:t>
            </a:r>
            <a:endParaRPr sz="2400"/>
          </a:p>
        </p:txBody>
      </p:sp>
      <p:cxnSp>
        <p:nvCxnSpPr>
          <p:cNvPr id="146" name="Google Shape;146;p28"/>
          <p:cNvCxnSpPr>
            <a:stCxn id="141" idx="2"/>
          </p:cNvCxnSpPr>
          <p:nvPr/>
        </p:nvCxnSpPr>
        <p:spPr>
          <a:xfrm>
            <a:off x="4800600" y="1216550"/>
            <a:ext cx="0" cy="3844500"/>
          </a:xfrm>
          <a:prstGeom prst="straightConnector1">
            <a:avLst/>
          </a:prstGeom>
          <a:noFill/>
          <a:ln cap="flat" cmpd="sng" w="762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" name="Google Shape;147;p28"/>
          <p:cNvSpPr txBox="1"/>
          <p:nvPr/>
        </p:nvSpPr>
        <p:spPr>
          <a:xfrm>
            <a:off x="776025" y="1355600"/>
            <a:ext cx="3811800" cy="356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Generøse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Uorganiserede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Optimistiske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Viser omsorg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Umotiverede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Venlige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Stor humoristisk sans</a:t>
            </a:r>
            <a:endParaRPr sz="2400"/>
          </a:p>
          <a:p>
            <a:pPr indent="-381000" lvl="0" marL="457200" rtl="0" algn="l" lang="da-DK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a-DK" sz="2400"/>
              <a:t>Gammeldags synspunkter</a:t>
            </a:r>
            <a:endParaRPr sz="2400"/>
          </a:p>
        </p:txBody>
      </p:sp>
      <p:pic>
        <p:nvPicPr>
          <p:cNvPr id="148" name="Google Shape;148;p28"/>
          <p:cNvPicPr preferRelativeResize="0"/>
          <p:nvPr/>
        </p:nvPicPr>
        <p:blipFill rotWithShape="1">
          <a:blip r:embed="rId5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9"/>
          <p:cNvPicPr preferRelativeResize="0"/>
          <p:nvPr/>
        </p:nvPicPr>
        <p:blipFill rotWithShape="1">
          <a:blip r:embed="rId3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9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3600">
                <a:solidFill>
                  <a:srgbClr val="F7931D"/>
                </a:solidFill>
              </a:rPr>
              <a:t>www.hackinghate.eu</a:t>
            </a:r>
            <a:endParaRPr b="1" sz="3600">
              <a:solidFill>
                <a:srgbClr val="F7931D"/>
              </a:solidFill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 lang="da-DK">
              <a:spcBef>
                <a:spcPts val="0"/>
              </a:spcBef>
              <a:spcAft>
                <a:spcPts val="0"/>
              </a:spcAft>
              <a:buNone/>
            </a:pPr>
            <a:r>
              <a:rPr b="1" lang="da-DK" sz="2500">
                <a:solidFill>
                  <a:srgbClr val="F7931D"/>
                </a:solidFill>
              </a:rPr>
              <a:t>#SELMA_eu</a:t>
            </a:r>
            <a:endParaRPr b="1" sz="2500">
              <a:solidFill>
                <a:srgbClr val="F7931D"/>
              </a:solidFill>
            </a:endParaRPr>
          </a:p>
        </p:txBody>
      </p:sp>
      <p:pic>
        <p:nvPicPr>
          <p:cNvPr id="161" name="Google Shape;161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9"/>
          <p:cNvPicPr preferRelativeResize="0"/>
          <p:nvPr/>
        </p:nvPicPr>
        <p:blipFill rotWithShape="1">
          <a:blip r:embed="rId9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9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