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embeddedFontLst>
    <p:embeddedFont>
      <p:font typeface="Karla" pitchFamily="2" charset="0"/>
      <p:regular r:id="rId15"/>
      <p:bold r:id="rId16"/>
    </p:embeddedFont>
    <p:embeddedFont>
      <p:font typeface="Kodchasan" panose="020B0604020202020204" charset="-34"/>
      <p:bold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7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869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tile tx="0" ty="0" sx="92000" sy="62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9046099-7924-4ae7-8277-4ce7ad252e70" descr="/home/forge/chalkie-production-workers-2/releases/77557002/backend/storage/app/render-specs/59c0aec0-77fc-4c0d-bac2-3cf790499129/img_551fd2419c81ec6a2e1f5f5f8c9e5eb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260" y="742950"/>
            <a:ext cx="3657600" cy="3657600"/>
          </a:xfrm>
          <a:prstGeom prst="roundRect">
            <a:avLst>
              <a:gd name="adj" fmla="val 3750"/>
            </a:avLst>
          </a:prstGeom>
        </p:spPr>
      </p:pic>
      <p:sp>
        <p:nvSpPr>
          <p:cNvPr id="3" name="f15cb51a-4b65-406e-9c16-6f2f6d5255dd"/>
          <p:cNvSpPr/>
          <p:nvPr/>
        </p:nvSpPr>
        <p:spPr>
          <a:xfrm>
            <a:off x="4914900" y="1531620"/>
            <a:ext cx="3829050" cy="12435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Referencias Bibliográficas</a:t>
            </a:r>
            <a:endParaRPr lang="en-US" sz="3240" dirty="0"/>
          </a:p>
        </p:txBody>
      </p:sp>
      <p:sp>
        <p:nvSpPr>
          <p:cNvPr id="4" name="96e76d46-9fde-4ba6-baaf-9c0a59e4ce53"/>
          <p:cNvSpPr/>
          <p:nvPr/>
        </p:nvSpPr>
        <p:spPr>
          <a:xfrm>
            <a:off x="4914900" y="2697480"/>
            <a:ext cx="382905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Aprende a dar crédito a las fuentes en tus investigaciones.</a:t>
            </a:r>
            <a:endParaRPr lang="en-US" sz="16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2a75a5d-c617-4007-9328-9ddaa7219cc2" descr="/home/forge/chalkie-production-workers-2/releases/77557002/backend/storage/app/render-specs/59c0aec0-77fc-4c0d-bac2-3cf790499129/img_8aa4b135f1f619ced279769b68b802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850" y="0"/>
            <a:ext cx="3486150" cy="5143500"/>
          </a:xfrm>
          <a:prstGeom prst="roundRect">
            <a:avLst>
              <a:gd name="adj" fmla="val 3934"/>
            </a:avLst>
          </a:prstGeom>
        </p:spPr>
      </p:pic>
      <p:sp>
        <p:nvSpPr>
          <p:cNvPr id="3" name="c0c06be0-6c0f-41a4-a7b9-6963f58e795a"/>
          <p:cNvSpPr/>
          <p:nvPr/>
        </p:nvSpPr>
        <p:spPr>
          <a:xfrm>
            <a:off x="285750" y="1280160"/>
            <a:ext cx="5143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¿De Quién Es Esa Idea?</a:t>
            </a:r>
            <a:endParaRPr lang="en-US" sz="2880" dirty="0"/>
          </a:p>
        </p:txBody>
      </p:sp>
      <p:sp>
        <p:nvSpPr>
          <p:cNvPr id="4" name="e05c65ce-2820-495b-99c1-585628ef6d56"/>
          <p:cNvSpPr/>
          <p:nvPr/>
        </p:nvSpPr>
        <p:spPr>
          <a:xfrm>
            <a:off x="285750" y="1897380"/>
            <a:ext cx="5143500" cy="1819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¿Alguna vez compartiste un dato asombroso sin recordar dónde lo leíste?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Cuando investigamos para el colegio, cada frase o imagen tiene un autor original. Reconocer su trabajo demuestra honestidad académica y transforma un texto simple en un trabajo confiable.</a:t>
            </a:r>
            <a:endParaRPr lang="en-US" sz="1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872cbfc-aaf2-4df9-bf90-e9c3fadb7e1a" descr="/home/forge/chalkie-production-workers-2/releases/77557002/backend/storage/app/render-specs/59c0aec0-77fc-4c0d-bac2-3cf790499129/img_7b149667e21b9a848f63c5915485957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2dff56b8-e9dd-41af-accf-9b9f51c8b05e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¿Por Qué Debemos Citar?</a:t>
            </a:r>
            <a:endParaRPr lang="en-US" sz="2880" dirty="0"/>
          </a:p>
        </p:txBody>
      </p:sp>
      <p:sp>
        <p:nvSpPr>
          <p:cNvPr id="4" name="3d400131-14ca-46ca-bd3f-e0cb2ee5aacb"/>
          <p:cNvSpPr/>
          <p:nvPr/>
        </p:nvSpPr>
        <p:spPr>
          <a:xfrm>
            <a:off x="285750" y="857250"/>
            <a:ext cx="1143000" cy="262890"/>
          </a:xfrm>
          <a:prstGeom prst="roundRect">
            <a:avLst>
              <a:gd name="adj" fmla="val 17391"/>
            </a:avLst>
          </a:prstGeom>
          <a:solidFill>
            <a:srgbClr val="2C6E49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FUNDAMENTO</a:t>
            </a:r>
            <a:endParaRPr lang="en-US" sz="1080" dirty="0"/>
          </a:p>
        </p:txBody>
      </p:sp>
      <p:sp>
        <p:nvSpPr>
          <p:cNvPr id="5" name="28403a32-71b5-4eed-b9fd-1d8d7af74895"/>
          <p:cNvSpPr/>
          <p:nvPr/>
        </p:nvSpPr>
        <p:spPr>
          <a:xfrm>
            <a:off x="285750" y="1165860"/>
            <a:ext cx="4572000" cy="12435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Una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referencia bibliográfica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es el conjunto ordenado de datos que describe el origen de la información consultada.</a:t>
            </a:r>
            <a:endParaRPr lang="en-US" sz="162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Otorga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crédito intelectual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al autor.</a:t>
            </a:r>
            <a:endParaRPr lang="en-US" sz="162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Permite a tus lectores comprobar los datos.</a:t>
            </a:r>
            <a:endParaRPr lang="en-US" sz="162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Evita el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plagio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en tus trabajos escolares.</a:t>
            </a:r>
            <a:endParaRPr lang="en-US" sz="1620" dirty="0"/>
          </a:p>
        </p:txBody>
      </p:sp>
      <p:sp>
        <p:nvSpPr>
          <p:cNvPr id="6" name="0f0cd213-2a64-4c30-a3b7-5e1aea0470f4_card"/>
          <p:cNvSpPr/>
          <p:nvPr/>
        </p:nvSpPr>
        <p:spPr>
          <a:xfrm>
            <a:off x="285750" y="3188970"/>
            <a:ext cx="4572000" cy="1348740"/>
          </a:xfrm>
          <a:prstGeom prst="roundRect">
            <a:avLst>
              <a:gd name="adj" fmla="val 6780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7" name="0f0cd213-2a64-4c30-a3b7-5e1aea0470f4_emoji"/>
          <p:cNvSpPr/>
          <p:nvPr/>
        </p:nvSpPr>
        <p:spPr>
          <a:xfrm>
            <a:off x="400050" y="333756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160" dirty="0">
                <a:solidFill>
                  <a:srgbClr val="000000"/>
                </a:solidFill>
              </a:rPr>
              <a:t>🧠</a:t>
            </a:r>
            <a:endParaRPr lang="en-US" sz="2160" dirty="0"/>
          </a:p>
        </p:txBody>
      </p:sp>
      <p:sp>
        <p:nvSpPr>
          <p:cNvPr id="8" name="0f0cd213-2a64-4c30-a3b7-5e1aea0470f4_text"/>
          <p:cNvSpPr/>
          <p:nvPr/>
        </p:nvSpPr>
        <p:spPr>
          <a:xfrm>
            <a:off x="765810" y="3303270"/>
            <a:ext cx="397764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Recuerda</a:t>
            </a:r>
            <a:endParaRPr lang="en-US" sz="144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Citar fuentes no resta originalidad a tu texto; demuestra que investigaste con seriedad.</a:t>
            </a:r>
            <a:endParaRPr lang="en-US" sz="14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aaa52b2-7364-4230-92e3-766e28b568af" descr="/home/forge/chalkie-production-workers-2/releases/77557002/backend/storage/app/render-specs/59c0aec0-77fc-4c0d-bac2-3cf790499129/img_5d332cf2ac4454d015f68c7d5752744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1588770"/>
            <a:ext cx="197739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3" name="928a7d83-8037-4653-b5e0-7d3185a1a2e6" descr="/home/forge/chalkie-production-workers-2/releases/77557002/backend/storage/app/render-specs/59c0aec0-77fc-4c0d-bac2-3cf790499129/img_1defc652f8ce44dd215d55798c70dcc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1740" y="902970"/>
            <a:ext cx="197739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4" name="d00ebb03-1681-41e1-a222-3a0be66ef822" descr="/home/forge/chalkie-production-workers-2/releases/77557002/backend/storage/app/render-specs/59c0aec0-77fc-4c0d-bac2-3cf790499129/img_6e1f2fa5226145e828eedb09e1c18fd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6300" y="1588770"/>
            <a:ext cx="1977390" cy="1714500"/>
          </a:xfrm>
          <a:prstGeom prst="roundRect">
            <a:avLst>
              <a:gd name="adj" fmla="val 8000"/>
            </a:avLst>
          </a:prstGeom>
        </p:spPr>
      </p:pic>
      <p:pic>
        <p:nvPicPr>
          <p:cNvPr id="5" name="b663efe7-708b-4910-9a3d-167b1f65edf7" descr="/home/forge/chalkie-production-workers-2/releases/77557002/backend/storage/app/render-specs/59c0aec0-77fc-4c0d-bac2-3cf790499129/img_985a212bf41610f9c846110aa4b6ef3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2290" y="902970"/>
            <a:ext cx="1977390" cy="1714500"/>
          </a:xfrm>
          <a:prstGeom prst="roundRect">
            <a:avLst>
              <a:gd name="adj" fmla="val 8000"/>
            </a:avLst>
          </a:prstGeom>
        </p:spPr>
      </p:pic>
      <p:sp>
        <p:nvSpPr>
          <p:cNvPr id="6" name="8e13b149-bfe9-43dd-920d-e9e8220d8d00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Los Cuatro Pilares Básicos</a:t>
            </a:r>
            <a:endParaRPr lang="en-US" sz="2880" dirty="0"/>
          </a:p>
        </p:txBody>
      </p:sp>
      <p:sp>
        <p:nvSpPr>
          <p:cNvPr id="7" name="221c184b-54a7-46ff-b63e-830fdbcdbbc1"/>
          <p:cNvSpPr/>
          <p:nvPr/>
        </p:nvSpPr>
        <p:spPr>
          <a:xfrm>
            <a:off x="285750" y="3417570"/>
            <a:ext cx="1977390" cy="1851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Autor</a:t>
            </a:r>
            <a:endParaRPr lang="en-US" sz="198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¿Quién creó la obra? Se escribe el apellido principal y las iniciales.</a:t>
            </a:r>
            <a:endParaRPr lang="en-US" sz="1980" dirty="0"/>
          </a:p>
        </p:txBody>
      </p:sp>
      <p:sp>
        <p:nvSpPr>
          <p:cNvPr id="8" name="20926b09-47a4-4c8b-a9fe-01d2a87c0edd"/>
          <p:cNvSpPr/>
          <p:nvPr/>
        </p:nvSpPr>
        <p:spPr>
          <a:xfrm>
            <a:off x="2491740" y="2731770"/>
            <a:ext cx="1977390" cy="149961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Fecha</a:t>
            </a:r>
            <a:endParaRPr lang="en-US" sz="198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¿Cuándo se publicó? Indica el año entre paréntesis.</a:t>
            </a:r>
            <a:endParaRPr lang="en-US" sz="1980" dirty="0"/>
          </a:p>
        </p:txBody>
      </p:sp>
      <p:sp>
        <p:nvSpPr>
          <p:cNvPr id="9" name="f454f0dc-dcb1-425e-86aa-5050499b4cc7"/>
          <p:cNvSpPr/>
          <p:nvPr/>
        </p:nvSpPr>
        <p:spPr>
          <a:xfrm>
            <a:off x="4686300" y="3417570"/>
            <a:ext cx="1977390" cy="1851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Título</a:t>
            </a:r>
            <a:endParaRPr lang="en-US" sz="198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¿Cómo se llama la obra? Se escribe en cursiva para libros.</a:t>
            </a:r>
            <a:endParaRPr lang="en-US" sz="1980" dirty="0"/>
          </a:p>
        </p:txBody>
      </p:sp>
      <p:sp>
        <p:nvSpPr>
          <p:cNvPr id="10" name="f054d886-3107-422d-8ec0-fecfbd52ab0e"/>
          <p:cNvSpPr/>
          <p:nvPr/>
        </p:nvSpPr>
        <p:spPr>
          <a:xfrm>
            <a:off x="6892290" y="2731770"/>
            <a:ext cx="1977390" cy="1851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Fuente</a:t>
            </a:r>
            <a:endParaRPr lang="en-US" sz="198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¿Dónde se encuentra? Editorial o enlace web para localizarlo.</a:t>
            </a:r>
            <a:endParaRPr lang="en-US" sz="19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26bc7c0-b118-4c2a-981c-850639538958" descr="/home/forge/chalkie-production-workers-2/releases/77557002/backend/storage/app/render-specs/59c0aec0-77fc-4c0d-bac2-3cf790499129/img_edf152812bd158aee642cba93811ba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bb191ddc-db23-4f52-9188-3ca7706d6346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Referenciar un Libro Impreso</a:t>
            </a:r>
            <a:endParaRPr lang="en-US" sz="2880" dirty="0"/>
          </a:p>
        </p:txBody>
      </p:sp>
      <p:sp>
        <p:nvSpPr>
          <p:cNvPr id="4" name="ef9a78e0-0f9d-4a97-ac78-2c658a3dd383"/>
          <p:cNvSpPr/>
          <p:nvPr/>
        </p:nvSpPr>
        <p:spPr>
          <a:xfrm>
            <a:off x="4286250" y="857250"/>
            <a:ext cx="1200150" cy="262890"/>
          </a:xfrm>
          <a:prstGeom prst="roundRect">
            <a:avLst>
              <a:gd name="adj" fmla="val 17391"/>
            </a:avLst>
          </a:prstGeom>
          <a:solidFill>
            <a:srgbClr val="2C6E49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GUÍA PRÁCTICA</a:t>
            </a:r>
            <a:endParaRPr lang="en-US" sz="1080" dirty="0"/>
          </a:p>
        </p:txBody>
      </p:sp>
      <p:sp>
        <p:nvSpPr>
          <p:cNvPr id="5" name="03de5991-9603-4f62-8af2-6b9784cb34b4"/>
          <p:cNvSpPr/>
          <p:nvPr/>
        </p:nvSpPr>
        <p:spPr>
          <a:xfrm>
            <a:off x="4286250" y="1165860"/>
            <a:ext cx="4572000" cy="1819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Para registrar un libro impreso, seguimos la estructura estándar del formato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APA básico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Apellido, Inicial. (Año). . Editorial.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Identifica cada dato en la portada interior o en la página legal antes de escribir tu lista final.</a:t>
            </a:r>
            <a:endParaRPr lang="en-US" sz="1620" dirty="0"/>
          </a:p>
        </p:txBody>
      </p:sp>
      <p:sp>
        <p:nvSpPr>
          <p:cNvPr id="6" name="ba0e2603-a5d5-4f8e-bf92-87b2b1a5e78d_card"/>
          <p:cNvSpPr/>
          <p:nvPr/>
        </p:nvSpPr>
        <p:spPr>
          <a:xfrm>
            <a:off x="4286250" y="2834640"/>
            <a:ext cx="4572000" cy="1101852"/>
          </a:xfrm>
          <a:prstGeom prst="roundRect">
            <a:avLst>
              <a:gd name="adj" fmla="val 8299"/>
            </a:avLst>
          </a:prstGeom>
          <a:solidFill>
            <a:srgbClr val="E1F6EF"/>
          </a:solidFill>
          <a:ln w="11430">
            <a:solidFill>
              <a:srgbClr val="084D36">
                <a:alpha val="20000"/>
              </a:srgbClr>
            </a:solidFill>
            <a:prstDash val="solid"/>
          </a:ln>
        </p:spPr>
      </p:sp>
      <p:sp>
        <p:nvSpPr>
          <p:cNvPr id="7" name="ba0e2603-a5d5-4f8e-bf92-87b2b1a5e78d_emoji"/>
          <p:cNvSpPr/>
          <p:nvPr/>
        </p:nvSpPr>
        <p:spPr>
          <a:xfrm>
            <a:off x="4400550" y="298323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160" dirty="0">
                <a:solidFill>
                  <a:srgbClr val="000000"/>
                </a:solidFill>
              </a:rPr>
              <a:t>🔍</a:t>
            </a:r>
            <a:endParaRPr lang="en-US" sz="2160" dirty="0"/>
          </a:p>
        </p:txBody>
      </p:sp>
      <p:sp>
        <p:nvSpPr>
          <p:cNvPr id="8" name="ba0e2603-a5d5-4f8e-bf92-87b2b1a5e78d_text"/>
          <p:cNvSpPr/>
          <p:nvPr/>
        </p:nvSpPr>
        <p:spPr>
          <a:xfrm>
            <a:off x="4766310" y="2948940"/>
            <a:ext cx="3977640" cy="873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84D3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Ejemplo</a:t>
            </a:r>
            <a:endParaRPr lang="en-US" sz="144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84D3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García, G. (1967). </a:t>
            </a:r>
            <a:r>
              <a:rPr lang="en-US" sz="1620" i="1" dirty="0">
                <a:solidFill>
                  <a:srgbClr val="084D3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Cien años de soledad</a:t>
            </a:r>
            <a:r>
              <a:rPr lang="en-US" sz="1620" dirty="0">
                <a:solidFill>
                  <a:srgbClr val="084D3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 Editorial Sudamericana.</a:t>
            </a:r>
            <a:endParaRPr lang="en-US" sz="14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c59a979-190d-4eaf-86a0-c9f8c8c46a36" descr="/home/forge/chalkie-production-workers-2/releases/77557002/backend/storage/app/render-specs/59c0aec0-77fc-4c0d-bac2-3cf790499129/img_00d4657354cebe827936dc415847ce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754737c3-987b-43f4-8190-662c1a547a3f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Referenciar Fuentes Digitales</a:t>
            </a:r>
            <a:endParaRPr lang="en-US" sz="2880" dirty="0"/>
          </a:p>
        </p:txBody>
      </p:sp>
      <p:sp>
        <p:nvSpPr>
          <p:cNvPr id="4" name="83183c3c-cdf5-4ebc-9bca-958f543e8057"/>
          <p:cNvSpPr/>
          <p:nvPr/>
        </p:nvSpPr>
        <p:spPr>
          <a:xfrm>
            <a:off x="285750" y="857250"/>
            <a:ext cx="1200150" cy="262890"/>
          </a:xfrm>
          <a:prstGeom prst="roundRect">
            <a:avLst>
              <a:gd name="adj" fmla="val 17391"/>
            </a:avLst>
          </a:prstGeom>
          <a:solidFill>
            <a:srgbClr val="2C6E49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GUÍA PRÁCTICA</a:t>
            </a:r>
            <a:endParaRPr lang="en-US" sz="1080" dirty="0"/>
          </a:p>
        </p:txBody>
      </p:sp>
      <p:sp>
        <p:nvSpPr>
          <p:cNvPr id="5" name="9e31f426-7597-4975-97e0-8c4493f32a8f"/>
          <p:cNvSpPr/>
          <p:nvPr/>
        </p:nvSpPr>
        <p:spPr>
          <a:xfrm>
            <a:off x="285750" y="1165860"/>
            <a:ext cx="4572000" cy="210769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internet encontramos artículos valiosos. Cuando no hay un autor individual visible, la institución u organización asume la autoría.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Estructura digital: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Autor o Entidad. (Año). . Nombre del sitio web. Enlace completo (URL).</a:t>
            </a:r>
            <a:endParaRPr lang="en-US" sz="1620" dirty="0"/>
          </a:p>
        </p:txBody>
      </p:sp>
      <p:sp>
        <p:nvSpPr>
          <p:cNvPr id="6" name="ad29471d-318b-4f3d-a521-b22cdae81c79_card"/>
          <p:cNvSpPr/>
          <p:nvPr/>
        </p:nvSpPr>
        <p:spPr>
          <a:xfrm>
            <a:off x="285750" y="3086100"/>
            <a:ext cx="4572000" cy="1348740"/>
          </a:xfrm>
          <a:prstGeom prst="roundRect">
            <a:avLst>
              <a:gd name="adj" fmla="val 6780"/>
            </a:avLst>
          </a:prstGeom>
          <a:solidFill>
            <a:srgbClr val="E1F6EF"/>
          </a:solidFill>
          <a:ln w="11430">
            <a:solidFill>
              <a:srgbClr val="084D36">
                <a:alpha val="20000"/>
              </a:srgbClr>
            </a:solidFill>
            <a:prstDash val="solid"/>
          </a:ln>
        </p:spPr>
      </p:sp>
      <p:sp>
        <p:nvSpPr>
          <p:cNvPr id="7" name="ad29471d-318b-4f3d-a521-b22cdae81c79_emoji"/>
          <p:cNvSpPr/>
          <p:nvPr/>
        </p:nvSpPr>
        <p:spPr>
          <a:xfrm>
            <a:off x="400050" y="323469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160" dirty="0">
                <a:solidFill>
                  <a:srgbClr val="000000"/>
                </a:solidFill>
              </a:rPr>
              <a:t>🔍</a:t>
            </a:r>
            <a:endParaRPr lang="en-US" sz="2160" dirty="0"/>
          </a:p>
        </p:txBody>
      </p:sp>
      <p:sp>
        <p:nvSpPr>
          <p:cNvPr id="8" name="ad29471d-318b-4f3d-a521-b22cdae81c79_text"/>
          <p:cNvSpPr/>
          <p:nvPr/>
        </p:nvSpPr>
        <p:spPr>
          <a:xfrm>
            <a:off x="765810" y="3200400"/>
            <a:ext cx="397764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84D3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Ejemplo</a:t>
            </a:r>
            <a:endParaRPr lang="en-US" sz="144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84D3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MINAE. (2022). </a:t>
            </a:r>
            <a:r>
              <a:rPr lang="en-US" sz="1620" i="1" dirty="0">
                <a:solidFill>
                  <a:srgbClr val="084D3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Biodiversidad en Costa Rica</a:t>
            </a:r>
            <a:r>
              <a:rPr lang="en-US" sz="1620" dirty="0">
                <a:solidFill>
                  <a:srgbClr val="084D3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 Sistema Nacional de Áreas de Conservación. https://www.sinac.go.cr</a:t>
            </a:r>
            <a:endParaRPr lang="en-US" sz="14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17f5639-3fd0-44e3-a4a2-28fe5169afd6" descr="/home/forge/chalkie-production-workers-2/releases/77557002/backend/storage/app/render-specs/59c0aec0-77fc-4c0d-bac2-3cf790499129/img_e786e7e81d78de335e3d93e39a8fdb6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857250"/>
            <a:ext cx="419481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3" name="2bb09708-bc34-47d3-9afd-a9cce42ddaaf" descr="/home/forge/chalkie-production-workers-2/releases/77557002/backend/storage/app/render-specs/59c0aec0-77fc-4c0d-bac2-3cf790499129/img_c0aa89e52fc878d797bcd464e03dba9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010" y="857250"/>
            <a:ext cx="419481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312179a2-0013-4eca-821f-51ab48c520e0"/>
          <p:cNvSpPr/>
          <p:nvPr/>
        </p:nvSpPr>
        <p:spPr>
          <a:xfrm>
            <a:off x="285750" y="24003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Impreso Frente a Digital</a:t>
            </a:r>
            <a:endParaRPr lang="en-US" sz="2880" dirty="0"/>
          </a:p>
        </p:txBody>
      </p:sp>
      <p:sp>
        <p:nvSpPr>
          <p:cNvPr id="5" name="63ddfcd5-3d9e-418b-ae8c-96a507ff20f7"/>
          <p:cNvSpPr/>
          <p:nvPr/>
        </p:nvSpPr>
        <p:spPr>
          <a:xfrm>
            <a:off x="285750" y="3051810"/>
            <a:ext cx="4194810" cy="79552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Libro Físico</a:t>
            </a:r>
            <a:endParaRPr lang="en-US" sz="198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Requiere la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editorial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  <a:endParaRPr lang="en-US" sz="198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Cuenta con año de tirada fijo.</a:t>
            </a:r>
            <a:endParaRPr lang="en-US" sz="198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Datos en páginas interiores.</a:t>
            </a:r>
            <a:endParaRPr lang="en-US" sz="1980" dirty="0"/>
          </a:p>
        </p:txBody>
      </p:sp>
      <p:sp>
        <p:nvSpPr>
          <p:cNvPr id="6" name="f513244e-4202-4fae-b1f1-01a1acb2e2c5"/>
          <p:cNvSpPr/>
          <p:nvPr/>
        </p:nvSpPr>
        <p:spPr>
          <a:xfrm>
            <a:off x="4652010" y="3051810"/>
            <a:ext cx="4194810" cy="79552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Artículo Web</a:t>
            </a:r>
            <a:endParaRPr lang="en-US" sz="198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Requiere la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URL completa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  <a:endParaRPr lang="en-US" sz="198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Puede citar a una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institución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  <a:endParaRPr lang="en-US" sz="198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Verifica que el sitio sea confiable.</a:t>
            </a:r>
            <a:endParaRPr lang="en-US" sz="19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440da21-5ae7-449b-8ab5-c06fe603f8e5" descr="/home/forge/chalkie-production-workers-2/releases/77557002/backend/storage/app/render-specs/59c0aec0-77fc-4c0d-bac2-3cf790499129/img_9acf55487db91d1353770878a092b6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4eb5a96e-79e8-4b90-92e2-d9cc8a1f27c7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Errores Comunes al Citar</a:t>
            </a:r>
            <a:endParaRPr lang="en-US" sz="2880" dirty="0"/>
          </a:p>
        </p:txBody>
      </p:sp>
      <p:sp>
        <p:nvSpPr>
          <p:cNvPr id="4" name="11801742-9d56-4a69-be09-55cc0a34f684"/>
          <p:cNvSpPr/>
          <p:nvPr/>
        </p:nvSpPr>
        <p:spPr>
          <a:xfrm>
            <a:off x="4286250" y="857250"/>
            <a:ext cx="1143000" cy="262890"/>
          </a:xfrm>
          <a:prstGeom prst="roundRect">
            <a:avLst>
              <a:gd name="adj" fmla="val 17391"/>
            </a:avLst>
          </a:prstGeom>
          <a:solidFill>
            <a:srgbClr val="2C6E49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FUNDAMENTO</a:t>
            </a:r>
            <a:endParaRPr lang="en-US" sz="1080" dirty="0"/>
          </a:p>
        </p:txBody>
      </p:sp>
      <p:sp>
        <p:nvSpPr>
          <p:cNvPr id="5" name="521dafbc-79e9-4b79-896c-38cfb44b46aa"/>
          <p:cNvSpPr/>
          <p:nvPr/>
        </p:nvSpPr>
        <p:spPr>
          <a:xfrm>
            <a:off x="4286250" y="1165860"/>
            <a:ext cx="4572000" cy="95554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Muchos estudiantes cometen errores frecuentes al elaborar su bibliografía final:</a:t>
            </a:r>
            <a:endParaRPr lang="en-US" sz="162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Pegar solo el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enlace azul (URL)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sin nombrar autor ni título.</a:t>
            </a:r>
            <a:endParaRPr lang="en-US" sz="162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Omitir el año de publicación.</a:t>
            </a:r>
            <a:endParaRPr lang="en-US" sz="1620" dirty="0"/>
          </a:p>
          <a:p>
            <a:pPr marL="228600" indent="-68580" algn="l">
              <a:lnSpc>
                <a:spcPts val="1944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Confundir el nombre de la imprenta con el autor real.</a:t>
            </a:r>
            <a:endParaRPr lang="en-US" sz="1620" dirty="0"/>
          </a:p>
        </p:txBody>
      </p:sp>
      <p:sp>
        <p:nvSpPr>
          <p:cNvPr id="6" name="03099c3a-4a11-47df-ba80-3ecc8cef62f8_card"/>
          <p:cNvSpPr/>
          <p:nvPr/>
        </p:nvSpPr>
        <p:spPr>
          <a:xfrm>
            <a:off x="4286250" y="3440430"/>
            <a:ext cx="4572000" cy="1348740"/>
          </a:xfrm>
          <a:prstGeom prst="roundRect">
            <a:avLst>
              <a:gd name="adj" fmla="val 6780"/>
            </a:avLst>
          </a:prstGeom>
          <a:solidFill>
            <a:srgbClr val="FCEBEB"/>
          </a:solidFill>
          <a:ln w="11430">
            <a:solidFill>
              <a:srgbClr val="460606">
                <a:alpha val="20000"/>
              </a:srgbClr>
            </a:solidFill>
            <a:prstDash val="solid"/>
          </a:ln>
        </p:spPr>
      </p:sp>
      <p:sp>
        <p:nvSpPr>
          <p:cNvPr id="7" name="03099c3a-4a11-47df-ba80-3ecc8cef62f8_emoji"/>
          <p:cNvSpPr/>
          <p:nvPr/>
        </p:nvSpPr>
        <p:spPr>
          <a:xfrm>
            <a:off x="4400550" y="358902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160" dirty="0">
                <a:solidFill>
                  <a:srgbClr val="000000"/>
                </a:solidFill>
              </a:rPr>
              <a:t>⚠️</a:t>
            </a:r>
            <a:endParaRPr lang="en-US" sz="2160" dirty="0"/>
          </a:p>
        </p:txBody>
      </p:sp>
      <p:sp>
        <p:nvSpPr>
          <p:cNvPr id="8" name="03099c3a-4a11-47df-ba80-3ecc8cef62f8_text"/>
          <p:cNvSpPr/>
          <p:nvPr/>
        </p:nvSpPr>
        <p:spPr>
          <a:xfrm>
            <a:off x="4766310" y="3554730"/>
            <a:ext cx="397764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Atención</a:t>
            </a:r>
            <a:endParaRPr lang="en-US" sz="144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enlace web suelto nunca es una referencia completa; carece de contexto y autoría.</a:t>
            </a:r>
            <a:endParaRPr lang="en-US" sz="14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feacdb9-f8e6-4e9e-9225-43aca3accc52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Ordena la Referencia</a:t>
            </a:r>
            <a:endParaRPr lang="en-US" sz="2880" dirty="0"/>
          </a:p>
        </p:txBody>
      </p:sp>
      <p:sp>
        <p:nvSpPr>
          <p:cNvPr id="3" name="f51234b9-7479-4705-946c-205813c0bf85"/>
          <p:cNvSpPr/>
          <p:nvPr/>
        </p:nvSpPr>
        <p:spPr>
          <a:xfrm>
            <a:off x="285750" y="68580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Ordena los componentes necesarios para construir una referencia bibliográfica estándar según el modelo aprendido:</a:t>
            </a:r>
            <a:endParaRPr lang="en-US" sz="1620" dirty="0"/>
          </a:p>
        </p:txBody>
      </p:sp>
      <p:sp>
        <p:nvSpPr>
          <p:cNvPr id="4" name="f5ab7c9c-ec5a-4c26-b08b-20de2888107c"/>
          <p:cNvSpPr/>
          <p:nvPr/>
        </p:nvSpPr>
        <p:spPr>
          <a:xfrm>
            <a:off x="1714500" y="165735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Autor (Apellido, Inicial)</a:t>
            </a:r>
            <a:endParaRPr lang="en-US" sz="1620" dirty="0"/>
          </a:p>
        </p:txBody>
      </p:sp>
      <p:sp>
        <p:nvSpPr>
          <p:cNvPr id="5" name="d38a5e25-ea70-4ed8-ad72-2dcac41367e9"/>
          <p:cNvSpPr/>
          <p:nvPr/>
        </p:nvSpPr>
        <p:spPr>
          <a:xfrm>
            <a:off x="1714500" y="240030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Año de publicación entre paréntesis: (2023)</a:t>
            </a:r>
            <a:endParaRPr lang="en-US" sz="1620" dirty="0"/>
          </a:p>
        </p:txBody>
      </p:sp>
      <p:sp>
        <p:nvSpPr>
          <p:cNvPr id="6" name="4e461ede-964c-4b82-bd06-410ba7154a7b"/>
          <p:cNvSpPr/>
          <p:nvPr/>
        </p:nvSpPr>
        <p:spPr>
          <a:xfrm>
            <a:off x="1714500" y="314325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Editorial o dirección URL de acceso</a:t>
            </a:r>
            <a:endParaRPr lang="en-US" sz="1620" dirty="0"/>
          </a:p>
        </p:txBody>
      </p:sp>
      <p:sp>
        <p:nvSpPr>
          <p:cNvPr id="7" name="778b447f-233f-4fe3-ba42-e6763756e0f7"/>
          <p:cNvSpPr/>
          <p:nvPr/>
        </p:nvSpPr>
        <p:spPr>
          <a:xfrm>
            <a:off x="1714500" y="388620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Título de la obra en cursiva</a:t>
            </a:r>
            <a:endParaRPr lang="en-US" sz="16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feacdb9-f8e6-4e9e-9225-43aca3accc52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Ordena la Referencia</a:t>
            </a:r>
            <a:endParaRPr lang="en-US" sz="2880" dirty="0"/>
          </a:p>
        </p:txBody>
      </p:sp>
      <p:sp>
        <p:nvSpPr>
          <p:cNvPr id="3" name="f51234b9-7479-4705-946c-205813c0bf85"/>
          <p:cNvSpPr/>
          <p:nvPr/>
        </p:nvSpPr>
        <p:spPr>
          <a:xfrm>
            <a:off x="285750" y="68580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Ordena los componentes necesarios para construir una referencia bibliográfica estándar según el modelo aprendido:</a:t>
            </a:r>
            <a:endParaRPr lang="en-US" sz="1620" dirty="0"/>
          </a:p>
        </p:txBody>
      </p:sp>
      <p:sp>
        <p:nvSpPr>
          <p:cNvPr id="4" name="f5ab7c9c-ec5a-4c26-b08b-20de2888107c"/>
          <p:cNvSpPr/>
          <p:nvPr/>
        </p:nvSpPr>
        <p:spPr>
          <a:xfrm>
            <a:off x="1714500" y="165735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Autor (Apellido, Inicial)</a:t>
            </a:r>
            <a:endParaRPr lang="en-US" sz="1620" dirty="0"/>
          </a:p>
        </p:txBody>
      </p:sp>
      <p:sp>
        <p:nvSpPr>
          <p:cNvPr id="5" name="d38a5e25-ea70-4ed8-ad72-2dcac41367e9"/>
          <p:cNvSpPr/>
          <p:nvPr/>
        </p:nvSpPr>
        <p:spPr>
          <a:xfrm>
            <a:off x="1714500" y="240030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Año de publicación entre paréntesis: (2023)</a:t>
            </a:r>
            <a:endParaRPr lang="en-US" sz="1620" dirty="0"/>
          </a:p>
        </p:txBody>
      </p:sp>
      <p:sp>
        <p:nvSpPr>
          <p:cNvPr id="6" name="4e461ede-964c-4b82-bd06-410ba7154a7b"/>
          <p:cNvSpPr/>
          <p:nvPr/>
        </p:nvSpPr>
        <p:spPr>
          <a:xfrm>
            <a:off x="1714500" y="388620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Editorial o dirección URL de acceso</a:t>
            </a:r>
            <a:endParaRPr lang="en-US" sz="1620" dirty="0"/>
          </a:p>
        </p:txBody>
      </p:sp>
      <p:sp>
        <p:nvSpPr>
          <p:cNvPr id="7" name="778b447f-233f-4fe3-ba42-e6763756e0f7"/>
          <p:cNvSpPr/>
          <p:nvPr/>
        </p:nvSpPr>
        <p:spPr>
          <a:xfrm>
            <a:off x="1714500" y="3143250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Título de la obra en cursiva</a:t>
            </a:r>
            <a:endParaRPr lang="en-US" sz="1620" dirty="0"/>
          </a:p>
        </p:txBody>
      </p:sp>
      <p:sp>
        <p:nvSpPr>
          <p:cNvPr id="8" name="8ee9b07e-b8b7-48b5-9329-e63862cc6db9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9" name="df3ac002-1a1b-453f-8511-76df08b8a3bb"/>
          <p:cNvSpPr/>
          <p:nvPr/>
        </p:nvSpPr>
        <p:spPr>
          <a:xfrm>
            <a:off x="7292340" y="152019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170" dirty="0"/>
          </a:p>
        </p:txBody>
      </p:sp>
      <p:sp>
        <p:nvSpPr>
          <p:cNvPr id="10" name="e19a084c-a64c-4bab-871a-7e60db1050b5"/>
          <p:cNvSpPr/>
          <p:nvPr/>
        </p:nvSpPr>
        <p:spPr>
          <a:xfrm>
            <a:off x="7292340" y="226314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170" dirty="0"/>
          </a:p>
        </p:txBody>
      </p:sp>
      <p:sp>
        <p:nvSpPr>
          <p:cNvPr id="11" name="ed3d4809-e83a-4f7b-9261-02e400cb5c09"/>
          <p:cNvSpPr/>
          <p:nvPr/>
        </p:nvSpPr>
        <p:spPr>
          <a:xfrm>
            <a:off x="7292340" y="300609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170" dirty="0"/>
          </a:p>
        </p:txBody>
      </p:sp>
      <p:sp>
        <p:nvSpPr>
          <p:cNvPr id="12" name="e6b2eb3d-d3d0-4d73-8232-5baa414386cf"/>
          <p:cNvSpPr/>
          <p:nvPr/>
        </p:nvSpPr>
        <p:spPr>
          <a:xfrm>
            <a:off x="7292340" y="374904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</a:t>
            </a:r>
            <a:endParaRPr lang="en-US" sz="11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bb3a2b4-5c0c-4e31-abf3-824d1a5adf2e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Comprueba Tu Aprendizaje</a:t>
            </a:r>
            <a:endParaRPr lang="en-US" sz="2880" dirty="0"/>
          </a:p>
        </p:txBody>
      </p:sp>
      <p:sp>
        <p:nvSpPr>
          <p:cNvPr id="3" name="b596293d-064f-41ad-ac1c-5da11d78ffd8"/>
          <p:cNvSpPr/>
          <p:nvPr/>
        </p:nvSpPr>
        <p:spPr>
          <a:xfrm>
            <a:off x="285750" y="68580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¿Cuál de las siguientes opciones representa una referencia bibliográfica correcta de un libro?</a:t>
            </a:r>
            <a:endParaRPr lang="en-US" sz="1620" dirty="0"/>
          </a:p>
        </p:txBody>
      </p:sp>
      <p:sp>
        <p:nvSpPr>
          <p:cNvPr id="4" name="27eea1c3-bb47-46f8-8151-9aada123650a"/>
          <p:cNvSpPr/>
          <p:nvPr/>
        </p:nvSpPr>
        <p:spPr>
          <a:xfrm>
            <a:off x="285750" y="16573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ebaab047-b363-442e-9a2c-22a332f8dd56"/>
          <p:cNvSpPr/>
          <p:nvPr/>
        </p:nvSpPr>
        <p:spPr>
          <a:xfrm>
            <a:off x="857250" y="16573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https://www.editorialalma.cr/historia-costa-rica-mora-libro</a:t>
            </a:r>
            <a:endParaRPr lang="en-US" sz="1620" dirty="0"/>
          </a:p>
        </p:txBody>
      </p:sp>
      <p:sp>
        <p:nvSpPr>
          <p:cNvPr id="6" name="f8b1c601-f5e4-4a1b-989e-b79ec734b8fe"/>
          <p:cNvSpPr/>
          <p:nvPr/>
        </p:nvSpPr>
        <p:spPr>
          <a:xfrm>
            <a:off x="285750" y="25146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2836944d-4bfd-4370-a5f9-b11d6fd1dc4f"/>
          <p:cNvSpPr/>
          <p:nvPr/>
        </p:nvSpPr>
        <p:spPr>
          <a:xfrm>
            <a:off x="857250" y="25146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Editorial Alma (2020). Mora, J. San José, Costa Rica.</a:t>
            </a:r>
            <a:endParaRPr lang="en-US" sz="1620" dirty="0"/>
          </a:p>
        </p:txBody>
      </p:sp>
      <p:sp>
        <p:nvSpPr>
          <p:cNvPr id="8" name="c8c754b2-3c62-4d9f-ad18-fc0b5001b67e"/>
          <p:cNvSpPr/>
          <p:nvPr/>
        </p:nvSpPr>
        <p:spPr>
          <a:xfrm>
            <a:off x="285750" y="33718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e5821ced-d6c1-4d75-8f65-8f0e9aaf60a9"/>
          <p:cNvSpPr/>
          <p:nvPr/>
        </p:nvSpPr>
        <p:spPr>
          <a:xfrm>
            <a:off x="857250" y="33718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Mora, J. (2020). Historia viva de Costa Rica. Editorial Alma.</a:t>
            </a:r>
            <a:endParaRPr lang="en-US" sz="1620" dirty="0"/>
          </a:p>
        </p:txBody>
      </p:sp>
      <p:sp>
        <p:nvSpPr>
          <p:cNvPr id="10" name="a2606999-7735-4567-8323-dbeadc713aa6"/>
          <p:cNvSpPr/>
          <p:nvPr/>
        </p:nvSpPr>
        <p:spPr>
          <a:xfrm>
            <a:off x="285750" y="42291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7ed9e5c3-7d8f-4873-b818-db53caff8aa6"/>
          <p:cNvSpPr/>
          <p:nvPr/>
        </p:nvSpPr>
        <p:spPr>
          <a:xfrm>
            <a:off x="857250" y="42291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Historia viva de Costa Rica, escrito por Jorge Mora en 2020.</a:t>
            </a:r>
            <a:endParaRPr lang="en-US" sz="16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bb3a2b4-5c0c-4e31-abf3-824d1a5adf2e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Kodchasan" pitchFamily="34" charset="0"/>
                <a:ea typeface="Kodchasan" pitchFamily="34" charset="-122"/>
                <a:cs typeface="Kodchasan" pitchFamily="34" charset="-120"/>
              </a:rPr>
              <a:t>Comprueba Tu Aprendizaje</a:t>
            </a:r>
            <a:endParaRPr lang="en-US" sz="2880" dirty="0"/>
          </a:p>
        </p:txBody>
      </p:sp>
      <p:sp>
        <p:nvSpPr>
          <p:cNvPr id="3" name="b596293d-064f-41ad-ac1c-5da11d78ffd8"/>
          <p:cNvSpPr/>
          <p:nvPr/>
        </p:nvSpPr>
        <p:spPr>
          <a:xfrm>
            <a:off x="285750" y="68580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¿Cuál de las siguientes opciones representa una referencia bibliográfica correcta de un libro?</a:t>
            </a:r>
            <a:endParaRPr lang="en-US" sz="1620" dirty="0"/>
          </a:p>
        </p:txBody>
      </p:sp>
      <p:sp>
        <p:nvSpPr>
          <p:cNvPr id="4" name="27eea1c3-bb47-46f8-8151-9aada123650a"/>
          <p:cNvSpPr/>
          <p:nvPr/>
        </p:nvSpPr>
        <p:spPr>
          <a:xfrm>
            <a:off x="285750" y="16573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ebaab047-b363-442e-9a2c-22a332f8dd56"/>
          <p:cNvSpPr/>
          <p:nvPr/>
        </p:nvSpPr>
        <p:spPr>
          <a:xfrm>
            <a:off x="857250" y="16573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https://www.editorialalma.cr/historia-costa-rica-mora-libro</a:t>
            </a:r>
            <a:endParaRPr lang="en-US" sz="1620" dirty="0"/>
          </a:p>
        </p:txBody>
      </p:sp>
      <p:sp>
        <p:nvSpPr>
          <p:cNvPr id="6" name="f8b1c601-f5e4-4a1b-989e-b79ec734b8fe"/>
          <p:cNvSpPr/>
          <p:nvPr/>
        </p:nvSpPr>
        <p:spPr>
          <a:xfrm>
            <a:off x="285750" y="25146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2836944d-4bfd-4370-a5f9-b11d6fd1dc4f"/>
          <p:cNvSpPr/>
          <p:nvPr/>
        </p:nvSpPr>
        <p:spPr>
          <a:xfrm>
            <a:off x="857250" y="25146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Editorial Alma (2020). Mora, J. San José, Costa Rica.</a:t>
            </a:r>
            <a:endParaRPr lang="en-US" sz="1620" dirty="0"/>
          </a:p>
        </p:txBody>
      </p:sp>
      <p:sp>
        <p:nvSpPr>
          <p:cNvPr id="8" name="c8c754b2-3c62-4d9f-ad18-fc0b5001b67e"/>
          <p:cNvSpPr/>
          <p:nvPr/>
        </p:nvSpPr>
        <p:spPr>
          <a:xfrm>
            <a:off x="285750" y="33718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e5821ced-d6c1-4d75-8f65-8f0e9aaf60a9"/>
          <p:cNvSpPr/>
          <p:nvPr/>
        </p:nvSpPr>
        <p:spPr>
          <a:xfrm>
            <a:off x="857250" y="33718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Mora, J. (2020). Historia viva de Costa Rica. Editorial Alma.</a:t>
            </a:r>
            <a:endParaRPr lang="en-US" sz="1620" dirty="0"/>
          </a:p>
        </p:txBody>
      </p:sp>
      <p:sp>
        <p:nvSpPr>
          <p:cNvPr id="10" name="a2606999-7735-4567-8323-dbeadc713aa6"/>
          <p:cNvSpPr/>
          <p:nvPr/>
        </p:nvSpPr>
        <p:spPr>
          <a:xfrm>
            <a:off x="285750" y="42291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7ed9e5c3-7d8f-4873-b818-db53caff8aa6"/>
          <p:cNvSpPr/>
          <p:nvPr/>
        </p:nvSpPr>
        <p:spPr>
          <a:xfrm>
            <a:off x="857250" y="42291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Historia viva de Costa Rica, escrito por Jorge Mora en 2020.</a:t>
            </a:r>
            <a:endParaRPr lang="en-US" sz="1620" dirty="0"/>
          </a:p>
        </p:txBody>
      </p:sp>
      <p:sp>
        <p:nvSpPr>
          <p:cNvPr id="12" name="0fc1bfaf-c867-476b-9a60-60e9f1f45782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7e9525cb-98d3-4fce-9abf-14c41691cd75"/>
          <p:cNvSpPr/>
          <p:nvPr/>
        </p:nvSpPr>
        <p:spPr>
          <a:xfrm>
            <a:off x="8721090" y="323469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705</Words>
  <Application>Microsoft Office PowerPoint</Application>
  <PresentationFormat>Presentación en pantalla (16:9)</PresentationFormat>
  <Paragraphs>108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Karla</vt:lpstr>
      <vt:lpstr>Kodchasan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Referencias Bibliográficas</dc:title>
  <dc:subject>PptxGenJS Presentation</dc:subject>
  <dc:creator>PptxGenJS</dc:creator>
  <cp:lastModifiedBy>Cristian Humberto Porras Rodriguez</cp:lastModifiedBy>
  <cp:revision>3</cp:revision>
  <dcterms:created xsi:type="dcterms:W3CDTF">2026-09-14T01:06:28Z</dcterms:created>
  <dcterms:modified xsi:type="dcterms:W3CDTF">2026-09-14T01:11:24Z</dcterms:modified>
</cp:coreProperties>
</file>