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81" r:id="rId4"/>
    <p:sldMasterId id="2147483682" r:id="rId5"/>
    <p:sldMasterId id="2147483683" r:id="rId6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4.xml"/><Relationship Id="rId10" Type="http://schemas.openxmlformats.org/officeDocument/2006/relationships/slide" Target="slides/slide3.xml"/><Relationship Id="rId13" Type="http://schemas.openxmlformats.org/officeDocument/2006/relationships/slide" Target="slides/slide6.xml"/><Relationship Id="rId12" Type="http://schemas.openxmlformats.org/officeDocument/2006/relationships/slide" Target="slides/slide5.xml"/><Relationship Id="rId1" Type="http://schemas.openxmlformats.org/officeDocument/2006/relationships/theme" Target="theme/theme4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0" name="Google Shape;150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2" name="Google Shape;1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9" name="Google Shape;1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74ed90e0aa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74ed90e0aa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1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7" name="Google Shape;21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5" name="Google Shape;22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64" name="Google Shape;64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67" name="Google Shape;67;p15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68" name="Google Shape;68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6" name="Google Shape;76;p17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3" name="Google Shape;83;p19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4" name="Google Shape;84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87" name="Google Shape;87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1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91" name="Google Shape;91;p21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92" name="Google Shape;92;p21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93" name="Google Shape;93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96" name="Google Shape;96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00" name="Google Shape;100;p2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9" name="Google Shape;109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10" name="Google Shape;110;p2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13" name="Google Shape;113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6" name="Google Shape;116;p2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17" name="Google Shape;117;p2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0" name="Google Shape;120;p29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1" name="Google Shape;121;p29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2" name="Google Shape;122;p2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25" name="Google Shape;125;p3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28" name="Google Shape;128;p31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29" name="Google Shape;129;p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32" name="Google Shape;132;p3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33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36" name="Google Shape;136;p33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137" name="Google Shape;137;p33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38" name="Google Shape;138;p3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141" name="Google Shape;141;p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45" name="Google Shape;145;p3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4" name="Google Shape;34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5" name="Google Shape;35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8" name="Google Shape;38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11.png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9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0.xml"/><Relationship Id="rId16" Type="http://schemas.openxmlformats.org/officeDocument/2006/relationships/theme" Target="../theme/theme4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19.xml"/><Relationship Id="rId1" Type="http://schemas.openxmlformats.org/officeDocument/2006/relationships/image" Target="../media/image10.png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8.png"/><Relationship Id="rId9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1.xml"/><Relationship Id="rId16" Type="http://schemas.openxmlformats.org/officeDocument/2006/relationships/theme" Target="../theme/theme1.xml"/><Relationship Id="rId5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4.xml"/><Relationship Id="rId8" Type="http://schemas.openxmlformats.org/officeDocument/2006/relationships/slideLayout" Target="../slideLayouts/slideLayout15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2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3.xml"/><Relationship Id="rId2" Type="http://schemas.openxmlformats.org/officeDocument/2006/relationships/slideLayout" Target="../slideLayouts/slideLayout24.xml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">
            <a:alphaModFix/>
          </a:blip>
          <a:srcRect b="29" l="0" r="0" t="3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6" name="Google Shape;56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7" name="Google Shape;57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5" name="Google Shape;105;p2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6" name="Google Shape;106;p2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0.png"/><Relationship Id="rId4" Type="http://schemas.openxmlformats.org/officeDocument/2006/relationships/image" Target="../media/image19.png"/><Relationship Id="rId5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4.png"/><Relationship Id="rId4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png"/><Relationship Id="rId4" Type="http://schemas.openxmlformats.org/officeDocument/2006/relationships/image" Target="../media/image9.png"/><Relationship Id="rId5" Type="http://schemas.openxmlformats.org/officeDocument/2006/relationships/image" Target="../media/image5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1" Type="http://schemas.openxmlformats.org/officeDocument/2006/relationships/image" Target="../media/image15.png"/><Relationship Id="rId10" Type="http://schemas.openxmlformats.org/officeDocument/2006/relationships/image" Target="../media/image12.png"/><Relationship Id="rId13" Type="http://schemas.openxmlformats.org/officeDocument/2006/relationships/image" Target="../media/image18.png"/><Relationship Id="rId12" Type="http://schemas.openxmlformats.org/officeDocument/2006/relationships/image" Target="../media/image13.png"/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Relationship Id="rId4" Type="http://schemas.openxmlformats.org/officeDocument/2006/relationships/image" Target="../media/image2.png"/><Relationship Id="rId9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1.png"/><Relationship Id="rId7" Type="http://schemas.openxmlformats.org/officeDocument/2006/relationships/image" Target="../media/image16.png"/><Relationship Id="rId8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7"/>
          <p:cNvSpPr txBox="1"/>
          <p:nvPr>
            <p:ph type="ctrTitle"/>
          </p:nvPr>
        </p:nvSpPr>
        <p:spPr>
          <a:xfrm>
            <a:off x="867775" y="1095600"/>
            <a:ext cx="4255200" cy="261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lang="fi" sz="4800"/>
              <a:t>Asiayhteys </a:t>
            </a:r>
            <a:br>
              <a:rPr b="1" lang="fi" sz="4800"/>
            </a:br>
            <a:r>
              <a:rPr b="1" lang="fi" sz="4800"/>
              <a:t>ratkaisee</a:t>
            </a:r>
            <a:endParaRPr b="1" sz="4800"/>
          </a:p>
        </p:txBody>
      </p:sp>
      <p:sp>
        <p:nvSpPr>
          <p:cNvPr id="154" name="Google Shape;154;p37"/>
          <p:cNvSpPr txBox="1"/>
          <p:nvPr/>
        </p:nvSpPr>
        <p:spPr>
          <a:xfrm>
            <a:off x="988800" y="53850"/>
            <a:ext cx="8277000" cy="35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Käyttävätkö ihmiset tosiaan vihapuhetta? &gt; SOS &gt; </a:t>
            </a:r>
            <a:r>
              <a:rPr b="1" i="0" lang="fi" sz="1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Asiayhteys ratkaisee</a:t>
            </a:r>
            <a:endParaRPr b="1" i="0" sz="14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" name="Google Shape;155;p3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0800" y="53850"/>
            <a:ext cx="450498" cy="384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3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 rot="-300753">
            <a:off x="5094688" y="1460928"/>
            <a:ext cx="3572724" cy="1779669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3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7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37"/>
          <p:cNvSpPr txBox="1"/>
          <p:nvPr/>
        </p:nvSpPr>
        <p:spPr>
          <a:xfrm rot="-5400000">
            <a:off x="-1546825" y="3022925"/>
            <a:ext cx="3558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38"/>
          <p:cNvSpPr/>
          <p:nvPr/>
        </p:nvSpPr>
        <p:spPr>
          <a:xfrm>
            <a:off x="775238" y="3696050"/>
            <a:ext cx="4958687" cy="648537"/>
          </a:xfrm>
          <a:prstGeom prst="rect">
            <a:avLst/>
          </a:prstGeom>
          <a:solidFill>
            <a:srgbClr val="F2F2F2"/>
          </a:solidFill>
          <a:ln cap="flat" cmpd="sng" w="25400">
            <a:solidFill>
              <a:srgbClr val="F2F2F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5" name="Google Shape;165;p38"/>
          <p:cNvGrpSpPr/>
          <p:nvPr/>
        </p:nvGrpSpPr>
        <p:grpSpPr>
          <a:xfrm>
            <a:off x="3549924" y="1847864"/>
            <a:ext cx="5351100" cy="1222800"/>
            <a:chOff x="3549924" y="1847864"/>
            <a:chExt cx="5351100" cy="1222800"/>
          </a:xfrm>
        </p:grpSpPr>
        <p:pic>
          <p:nvPicPr>
            <p:cNvPr id="166" name="Google Shape;166;p38"/>
            <p:cNvPicPr preferRelativeResize="0"/>
            <p:nvPr/>
          </p:nvPicPr>
          <p:blipFill rotWithShape="1">
            <a:blip r:embed="rId3">
              <a:alphaModFix/>
            </a:blip>
            <a:srcRect b="36871" l="2180" r="2996" t="29028"/>
            <a:stretch/>
          </p:blipFill>
          <p:spPr>
            <a:xfrm>
              <a:off x="3549924" y="1847864"/>
              <a:ext cx="5351100" cy="1222800"/>
            </a:xfrm>
            <a:prstGeom prst="roundRect">
              <a:avLst>
                <a:gd fmla="val 16667" name="adj"/>
              </a:avLst>
            </a:prstGeom>
            <a:noFill/>
            <a:ln cap="flat" cmpd="sng" w="38100">
              <a:solidFill>
                <a:srgbClr val="76B042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67" name="Google Shape;167;p38"/>
            <p:cNvSpPr/>
            <p:nvPr/>
          </p:nvSpPr>
          <p:spPr>
            <a:xfrm>
              <a:off x="3761342" y="1945848"/>
              <a:ext cx="4982454" cy="100133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168" name="Google Shape;168;p38"/>
          <p:cNvGrpSpPr/>
          <p:nvPr/>
        </p:nvGrpSpPr>
        <p:grpSpPr>
          <a:xfrm>
            <a:off x="775238" y="205651"/>
            <a:ext cx="4425051" cy="1073098"/>
            <a:chOff x="775238" y="205651"/>
            <a:chExt cx="4425051" cy="1073098"/>
          </a:xfrm>
        </p:grpSpPr>
        <p:pic>
          <p:nvPicPr>
            <p:cNvPr id="169" name="Google Shape;169;p38"/>
            <p:cNvPicPr preferRelativeResize="0"/>
            <p:nvPr/>
          </p:nvPicPr>
          <p:blipFill rotWithShape="1">
            <a:blip r:embed="rId4">
              <a:alphaModFix/>
            </a:blip>
            <a:srcRect b="0" l="0" r="43039" t="83633"/>
            <a:stretch/>
          </p:blipFill>
          <p:spPr>
            <a:xfrm>
              <a:off x="775238" y="205651"/>
              <a:ext cx="4425051" cy="10730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0" name="Google Shape;170;p38"/>
            <p:cNvSpPr/>
            <p:nvPr/>
          </p:nvSpPr>
          <p:spPr>
            <a:xfrm>
              <a:off x="1217436" y="412666"/>
              <a:ext cx="1575001" cy="49244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71" name="Google Shape;171;p38"/>
          <p:cNvSpPr/>
          <p:nvPr/>
        </p:nvSpPr>
        <p:spPr>
          <a:xfrm>
            <a:off x="1217436" y="387280"/>
            <a:ext cx="1654620" cy="49244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FAIRY!</a:t>
            </a:r>
            <a:endParaRPr b="0" i="0" sz="2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38"/>
          <p:cNvSpPr/>
          <p:nvPr/>
        </p:nvSpPr>
        <p:spPr>
          <a:xfrm>
            <a:off x="3761342" y="1861947"/>
            <a:ext cx="498245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OMG! You’re such a FAIRY!</a:t>
            </a:r>
            <a:endParaRPr b="0" i="0" sz="3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38"/>
          <p:cNvSpPr/>
          <p:nvPr/>
        </p:nvSpPr>
        <p:spPr>
          <a:xfrm>
            <a:off x="3817614" y="2385262"/>
            <a:ext cx="2204450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3400" u="none" cap="none" strike="noStrike">
                <a:solidFill>
                  <a:srgbClr val="2BB0D4"/>
                </a:solidFill>
                <a:latin typeface="Calibri"/>
                <a:ea typeface="Calibri"/>
                <a:cs typeface="Calibri"/>
                <a:sym typeface="Calibri"/>
              </a:rPr>
              <a:t>#IHateGays</a:t>
            </a:r>
            <a:endParaRPr b="0" i="0" sz="3400" u="none" cap="none" strike="noStrike">
              <a:solidFill>
                <a:srgbClr val="2BB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38"/>
          <p:cNvSpPr/>
          <p:nvPr/>
        </p:nvSpPr>
        <p:spPr>
          <a:xfrm>
            <a:off x="763354" y="3696050"/>
            <a:ext cx="4982454" cy="61555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34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OMG! You’re such a FAIRY!</a:t>
            </a:r>
            <a:endParaRPr b="0" i="0" sz="34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38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8"/>
          <p:cNvSpPr txBox="1"/>
          <p:nvPr/>
        </p:nvSpPr>
        <p:spPr>
          <a:xfrm rot="-5400000">
            <a:off x="-1605325" y="2964425"/>
            <a:ext cx="3675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1" name="Google Shape;181;p39"/>
          <p:cNvGrpSpPr/>
          <p:nvPr/>
        </p:nvGrpSpPr>
        <p:grpSpPr>
          <a:xfrm>
            <a:off x="5868013" y="353875"/>
            <a:ext cx="2830222" cy="1798249"/>
            <a:chOff x="5868013" y="353875"/>
            <a:chExt cx="2830222" cy="1798249"/>
          </a:xfrm>
        </p:grpSpPr>
        <p:grpSp>
          <p:nvGrpSpPr>
            <p:cNvPr id="182" name="Google Shape;182;p39"/>
            <p:cNvGrpSpPr/>
            <p:nvPr/>
          </p:nvGrpSpPr>
          <p:grpSpPr>
            <a:xfrm>
              <a:off x="5868013" y="353875"/>
              <a:ext cx="2830222" cy="1798249"/>
              <a:chOff x="5868013" y="353875"/>
              <a:chExt cx="2830222" cy="1798249"/>
            </a:xfrm>
          </p:grpSpPr>
          <p:pic>
            <p:nvPicPr>
              <p:cNvPr id="183" name="Google Shape;183;p39"/>
              <p:cNvPicPr preferRelativeResize="0"/>
              <p:nvPr/>
            </p:nvPicPr>
            <p:blipFill rotWithShape="1">
              <a:blip r:embed="rId3">
                <a:alphaModFix/>
              </a:blip>
              <a:srcRect b="0" l="0" r="0" t="0"/>
              <a:stretch/>
            </p:blipFill>
            <p:spPr>
              <a:xfrm>
                <a:off x="5868013" y="353875"/>
                <a:ext cx="2830222" cy="1798249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84" name="Google Shape;184;p39"/>
              <p:cNvSpPr/>
              <p:nvPr/>
            </p:nvSpPr>
            <p:spPr>
              <a:xfrm>
                <a:off x="6011389" y="863141"/>
                <a:ext cx="2583971" cy="596482"/>
              </a:xfrm>
              <a:prstGeom prst="rect">
                <a:avLst/>
              </a:prstGeom>
              <a:solidFill>
                <a:schemeClr val="lt1"/>
              </a:solidFill>
              <a:ln>
                <a:noFill/>
              </a:ln>
            </p:spPr>
            <p:txBody>
              <a:bodyPr anchorCtr="0" anchor="ctr" bIns="45700" lIns="91425" spcFirstLastPara="1" rIns="91425" wrap="square" tIns="45700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4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185" name="Google Shape;185;p39"/>
            <p:cNvSpPr/>
            <p:nvPr/>
          </p:nvSpPr>
          <p:spPr>
            <a:xfrm>
              <a:off x="6471138" y="1524276"/>
              <a:ext cx="513471" cy="221495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86" name="Google Shape;186;p39"/>
          <p:cNvSpPr/>
          <p:nvPr/>
        </p:nvSpPr>
        <p:spPr>
          <a:xfrm>
            <a:off x="6018423" y="877209"/>
            <a:ext cx="2443298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OMG! You’re such a FAIRY!</a:t>
            </a:r>
            <a:endParaRPr b="0" i="0" sz="16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7" name="Google Shape;187;p39"/>
          <p:cNvSpPr/>
          <p:nvPr/>
        </p:nvSpPr>
        <p:spPr>
          <a:xfrm>
            <a:off x="6011389" y="1135137"/>
            <a:ext cx="1136850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600" u="none" cap="none" strike="noStrike">
                <a:solidFill>
                  <a:srgbClr val="2BB0D4"/>
                </a:solidFill>
                <a:latin typeface="Calibri"/>
                <a:ea typeface="Calibri"/>
                <a:cs typeface="Calibri"/>
                <a:sym typeface="Calibri"/>
              </a:rPr>
              <a:t>#IHateGays</a:t>
            </a:r>
            <a:endParaRPr b="0" i="0" sz="1600" u="none" cap="none" strike="noStrike">
              <a:solidFill>
                <a:srgbClr val="2BB0D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8" name="Google Shape;188;p39"/>
          <p:cNvSpPr txBox="1"/>
          <p:nvPr/>
        </p:nvSpPr>
        <p:spPr>
          <a:xfrm>
            <a:off x="6385367" y="1524276"/>
            <a:ext cx="847929" cy="25391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050" u="none" cap="none" strike="noStrik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17 Dec</a:t>
            </a:r>
            <a:endParaRPr/>
          </a:p>
        </p:txBody>
      </p:sp>
      <p:grpSp>
        <p:nvGrpSpPr>
          <p:cNvPr id="189" name="Google Shape;189;p39"/>
          <p:cNvGrpSpPr/>
          <p:nvPr/>
        </p:nvGrpSpPr>
        <p:grpSpPr>
          <a:xfrm>
            <a:off x="3316113" y="2456632"/>
            <a:ext cx="2830201" cy="2542994"/>
            <a:chOff x="3316113" y="2456632"/>
            <a:chExt cx="2830201" cy="2542994"/>
          </a:xfrm>
        </p:grpSpPr>
        <p:pic>
          <p:nvPicPr>
            <p:cNvPr id="190" name="Google Shape;190;p39"/>
            <p:cNvPicPr preferRelativeResize="0"/>
            <p:nvPr/>
          </p:nvPicPr>
          <p:blipFill rotWithShape="1">
            <a:blip r:embed="rId4">
              <a:alphaModFix/>
            </a:blip>
            <a:srcRect b="0" l="0" r="0" t="0"/>
            <a:stretch/>
          </p:blipFill>
          <p:spPr>
            <a:xfrm>
              <a:off x="3316113" y="2456632"/>
              <a:ext cx="2830201" cy="254299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1" name="Google Shape;191;p39"/>
            <p:cNvSpPr/>
            <p:nvPr/>
          </p:nvSpPr>
          <p:spPr>
            <a:xfrm>
              <a:off x="5373858" y="2952961"/>
              <a:ext cx="717453" cy="215444"/>
            </a:xfrm>
            <a:prstGeom prst="rect">
              <a:avLst/>
            </a:prstGeom>
            <a:solidFill>
              <a:schemeClr val="lt1"/>
            </a:solidFill>
            <a:ln cap="flat" cmpd="sng" w="254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2" name="Google Shape;192;p39"/>
            <p:cNvSpPr/>
            <p:nvPr/>
          </p:nvSpPr>
          <p:spPr>
            <a:xfrm>
              <a:off x="3826412" y="3868805"/>
              <a:ext cx="1681617" cy="220260"/>
            </a:xfrm>
            <a:prstGeom prst="rect">
              <a:avLst/>
            </a:prstGeom>
            <a:solidFill>
              <a:srgbClr val="F2F2F2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3" name="Google Shape;193;p39"/>
            <p:cNvSpPr/>
            <p:nvPr/>
          </p:nvSpPr>
          <p:spPr>
            <a:xfrm>
              <a:off x="5296486" y="3292847"/>
              <a:ext cx="571527" cy="215444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94" name="Google Shape;194;p39"/>
            <p:cNvSpPr/>
            <p:nvPr/>
          </p:nvSpPr>
          <p:spPr>
            <a:xfrm>
              <a:off x="4013874" y="3292847"/>
              <a:ext cx="318976" cy="22311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4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95" name="Google Shape;195;p39"/>
          <p:cNvSpPr/>
          <p:nvPr/>
        </p:nvSpPr>
        <p:spPr>
          <a:xfrm>
            <a:off x="3771656" y="3840669"/>
            <a:ext cx="1736373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11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OMG! You’re such a FAIRY!</a:t>
            </a:r>
            <a:endParaRPr b="0" i="0" sz="1100" u="none" cap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39"/>
          <p:cNvSpPr txBox="1"/>
          <p:nvPr/>
        </p:nvSpPr>
        <p:spPr>
          <a:xfrm>
            <a:off x="5188336" y="2952961"/>
            <a:ext cx="95459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9 comments</a:t>
            </a:r>
            <a:endParaRPr/>
          </a:p>
        </p:txBody>
      </p:sp>
      <p:sp>
        <p:nvSpPr>
          <p:cNvPr id="197" name="Google Shape;197;p39"/>
          <p:cNvSpPr txBox="1"/>
          <p:nvPr/>
        </p:nvSpPr>
        <p:spPr>
          <a:xfrm>
            <a:off x="5226889" y="3292847"/>
            <a:ext cx="954590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Comment</a:t>
            </a:r>
            <a:endParaRPr/>
          </a:p>
        </p:txBody>
      </p:sp>
      <p:sp>
        <p:nvSpPr>
          <p:cNvPr id="198" name="Google Shape;198;p39"/>
          <p:cNvSpPr txBox="1"/>
          <p:nvPr/>
        </p:nvSpPr>
        <p:spPr>
          <a:xfrm>
            <a:off x="3938793" y="3297808"/>
            <a:ext cx="457361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Like</a:t>
            </a:r>
            <a:endParaRPr/>
          </a:p>
        </p:txBody>
      </p:sp>
      <p:pic>
        <p:nvPicPr>
          <p:cNvPr id="199" name="Google Shape;199;p3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57625" y="290865"/>
            <a:ext cx="2336924" cy="1970826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9"/>
          <p:cNvSpPr/>
          <p:nvPr/>
        </p:nvSpPr>
        <p:spPr>
          <a:xfrm>
            <a:off x="1356690" y="1745771"/>
            <a:ext cx="1250663" cy="20774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750">
                <a:latin typeface="Calibri"/>
                <a:ea typeface="Calibri"/>
                <a:cs typeface="Calibri"/>
                <a:sym typeface="Calibri"/>
              </a:rPr>
              <a:t>My </a:t>
            </a:r>
            <a:r>
              <a:rPr b="0" i="0" lang="fi" sz="7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costume for the play!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1" name="Google Shape;201;p39"/>
          <p:cNvSpPr/>
          <p:nvPr/>
        </p:nvSpPr>
        <p:spPr>
          <a:xfrm>
            <a:off x="719209" y="1982317"/>
            <a:ext cx="636713" cy="2154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75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You FAIRY!</a:t>
            </a:r>
            <a:endParaRPr b="0" i="0" sz="75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39"/>
          <p:cNvSpPr/>
          <p:nvPr/>
        </p:nvSpPr>
        <p:spPr>
          <a:xfrm>
            <a:off x="3114125" y="171025"/>
            <a:ext cx="2488200" cy="1449600"/>
          </a:xfrm>
          <a:prstGeom prst="wedgeRectCallout">
            <a:avLst>
              <a:gd fmla="val -67783" name="adj1"/>
              <a:gd fmla="val 86767" name="adj2"/>
            </a:avLst>
          </a:prstGeom>
          <a:solidFill>
            <a:srgbClr val="FFFFFF"/>
          </a:solidFill>
          <a:ln cap="flat" cmpd="sng" w="28575">
            <a:solidFill>
              <a:srgbClr val="76B0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39"/>
          <p:cNvSpPr txBox="1"/>
          <p:nvPr/>
        </p:nvSpPr>
        <p:spPr>
          <a:xfrm>
            <a:off x="3223800" y="290150"/>
            <a:ext cx="2337000" cy="718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Yksityisviesti lähettäjän</a:t>
            </a:r>
            <a:r>
              <a:rPr lang="fi"/>
              <a:t> pikkusisko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lle, joka esittä</a:t>
            </a:r>
            <a:r>
              <a:rPr lang="fi"/>
              <a:t>ä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keijua </a:t>
            </a:r>
            <a:r>
              <a:rPr lang="fi"/>
              <a:t>kevätjuhlassa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9"/>
          <p:cNvSpPr/>
          <p:nvPr/>
        </p:nvSpPr>
        <p:spPr>
          <a:xfrm>
            <a:off x="6390550" y="2456625"/>
            <a:ext cx="2337000" cy="1562100"/>
          </a:xfrm>
          <a:prstGeom prst="wedgeRectCallout">
            <a:avLst>
              <a:gd fmla="val -19129" name="adj1"/>
              <a:gd fmla="val -95337" name="adj2"/>
            </a:avLst>
          </a:prstGeom>
          <a:solidFill>
            <a:srgbClr val="FFFFFF"/>
          </a:solidFill>
          <a:ln cap="flat" cmpd="sng" w="28575">
            <a:solidFill>
              <a:srgbClr val="76B0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39"/>
          <p:cNvSpPr txBox="1"/>
          <p:nvPr/>
        </p:nvSpPr>
        <p:spPr>
          <a:xfrm>
            <a:off x="6471138" y="2660406"/>
            <a:ext cx="2337000" cy="1154537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Heteronaisen kommentti tunnetun homopersoonan </a:t>
            </a:r>
            <a:r>
              <a:rPr lang="fi"/>
              <a:t>asukuvasta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(Twitter</a:t>
            </a:r>
            <a:r>
              <a:rPr lang="fi"/>
              <a:t>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39"/>
          <p:cNvSpPr/>
          <p:nvPr/>
        </p:nvSpPr>
        <p:spPr>
          <a:xfrm>
            <a:off x="712175" y="2845525"/>
            <a:ext cx="2379600" cy="1765200"/>
          </a:xfrm>
          <a:prstGeom prst="wedgeRectCallout">
            <a:avLst>
              <a:gd fmla="val 69405" name="adj1"/>
              <a:gd fmla="val -35554" name="adj2"/>
            </a:avLst>
          </a:prstGeom>
          <a:solidFill>
            <a:srgbClr val="FFFFFF"/>
          </a:solidFill>
          <a:ln cap="flat" cmpd="sng" w="28575">
            <a:solidFill>
              <a:srgbClr val="76B04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9"/>
          <p:cNvSpPr txBox="1"/>
          <p:nvPr/>
        </p:nvSpPr>
        <p:spPr>
          <a:xfrm>
            <a:off x="689375" y="2889625"/>
            <a:ext cx="2425200" cy="100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Homomiehen kommentti toiselle</a:t>
            </a:r>
            <a:r>
              <a:rPr lang="fi"/>
              <a:t>, joka kertoo 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juuri nostan</a:t>
            </a:r>
            <a:r>
              <a:rPr lang="fi"/>
              <a:t>eensa 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penkistä yli 100 kg. </a:t>
            </a:r>
            <a:r>
              <a:rPr lang="fi"/>
              <a:t>Nyt</a:t>
            </a:r>
            <a:r>
              <a:rPr b="0" i="0" lang="fi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”fairy” tarkoittaakin supervoimia, vahvuutta. (Facebook)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39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39"/>
          <p:cNvSpPr txBox="1"/>
          <p:nvPr/>
        </p:nvSpPr>
        <p:spPr>
          <a:xfrm rot="-5400000">
            <a:off x="-1578775" y="2990975"/>
            <a:ext cx="3621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40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fi" sz="2400">
                <a:solidFill>
                  <a:srgbClr val="76B042"/>
                </a:solidFill>
              </a:rPr>
              <a:t>Edellisissä dioissa tarkasteltiin sanaa “fairy”</a:t>
            </a:r>
            <a:endParaRPr b="1" sz="2400">
              <a:solidFill>
                <a:srgbClr val="76B042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/>
              <a:t>Mitä vastaavia esimerkkejä olet huomannut siitä, että samalla sanalla voidaan tarkoittaa eri asioita:</a:t>
            </a:r>
            <a:endParaRPr sz="2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/>
              <a:t>- eri asiayhteyksissä?</a:t>
            </a:r>
            <a:endParaRPr sz="2600"/>
          </a:p>
          <a:p>
            <a:pPr indent="-393700" lvl="0" marL="457200" rtl="0" algn="ctr">
              <a:spcBef>
                <a:spcPts val="0"/>
              </a:spcBef>
              <a:spcAft>
                <a:spcPts val="0"/>
              </a:spcAft>
              <a:buSzPts val="2600"/>
              <a:buChar char="-"/>
            </a:pPr>
            <a:r>
              <a:rPr lang="fi" sz="2600"/>
              <a:t>eri puhujan sanomana?</a:t>
            </a:r>
            <a:endParaRPr sz="260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41"/>
          <p:cNvSpPr txBox="1"/>
          <p:nvPr/>
        </p:nvSpPr>
        <p:spPr>
          <a:xfrm>
            <a:off x="1863125" y="233000"/>
            <a:ext cx="6035400" cy="8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1" i="0" lang="fi" sz="2400" u="none" cap="none" strike="noStrike">
                <a:solidFill>
                  <a:srgbClr val="76B042"/>
                </a:solidFill>
                <a:latin typeface="Arial"/>
                <a:ea typeface="Arial"/>
                <a:cs typeface="Arial"/>
                <a:sym typeface="Arial"/>
              </a:rPr>
              <a:t>Mitä tekijöitä otit huomioon arvioidessasi asiayhteyttä?</a:t>
            </a:r>
            <a:endParaRPr b="1" i="0" sz="24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41"/>
          <p:cNvSpPr txBox="1"/>
          <p:nvPr/>
        </p:nvSpPr>
        <p:spPr>
          <a:xfrm>
            <a:off x="837125" y="1553675"/>
            <a:ext cx="8087400" cy="8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Esim.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viestin muut sanat</a:t>
            </a:r>
            <a:r>
              <a:rPr lang="fi" sz="1800"/>
              <a:t> tai piilomerkitykset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fi" sz="1800">
                <a:solidFill>
                  <a:schemeClr val="dk1"/>
                </a:solidFill>
              </a:rPr>
              <a:t>kuvat tai muut visuaaliset elementit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viestin kirjoittajan identiteetti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kirjoittajan ja vastaanottajan välinen suhde, tai esiintyminen sama</a:t>
            </a:r>
            <a:r>
              <a:rPr lang="fi" sz="1800"/>
              <a:t>nlaisena / erilaisena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tapa, jolla viesti oli jaettu (esim. yksityisviesti vs. julkinen somepostaus)</a:t>
            </a:r>
            <a:endParaRPr sz="1800"/>
          </a:p>
          <a:p>
            <a:pPr indent="-3429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Char char="●"/>
            </a:pPr>
            <a:r>
              <a:rPr b="0" i="0" lang="fi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muut viestin tulkitsemiseen vaikuttaneet tekijät (omat ennakko-oletukses</a:t>
            </a:r>
            <a:r>
              <a:rPr lang="fi" sz="1800"/>
              <a:t>i ja kokemuksesi)</a:t>
            </a:r>
            <a:endParaRPr b="0" i="0" sz="18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t/>
            </a:r>
            <a:endParaRPr b="1" i="0" sz="2400" u="none" cap="none" strike="noStrike">
              <a:solidFill>
                <a:srgbClr val="76B04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41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1"/>
          <p:cNvSpPr txBox="1"/>
          <p:nvPr/>
        </p:nvSpPr>
        <p:spPr>
          <a:xfrm rot="-5400000">
            <a:off x="-1495825" y="3073925"/>
            <a:ext cx="34560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9" name="Google Shape;229;p42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fi" sz="36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www.hackinghate.eu</a:t>
            </a:r>
            <a:endParaRPr b="1" i="0" sz="36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42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00"/>
              <a:buFont typeface="Arial"/>
              <a:buNone/>
            </a:pPr>
            <a:r>
              <a:rPr b="1" i="0" lang="fi" sz="2500" u="none" cap="none" strike="noStrike">
                <a:solidFill>
                  <a:srgbClr val="F7931D"/>
                </a:solidFill>
                <a:latin typeface="Arial"/>
                <a:ea typeface="Arial"/>
                <a:cs typeface="Arial"/>
                <a:sym typeface="Arial"/>
              </a:rPr>
              <a:t>#SELMA_eu</a:t>
            </a:r>
            <a:endParaRPr b="1" i="0" sz="2500" u="none" cap="none" strike="noStrike">
              <a:solidFill>
                <a:srgbClr val="F7931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31" name="Google Shape;231;p4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2" name="Google Shape;232;p4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3" name="Google Shape;233;p42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Google Shape;234;p42"/>
          <p:cNvPicPr preferRelativeResize="0"/>
          <p:nvPr/>
        </p:nvPicPr>
        <p:blipFill rotWithShape="1">
          <a:blip r:embed="rId8">
            <a:alphaModFix/>
          </a:blip>
          <a:srcRect b="6254" l="0" r="0" t="6263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5" name="Google Shape;235;p42"/>
          <p:cNvPicPr preferRelativeResize="0"/>
          <p:nvPr/>
        </p:nvPicPr>
        <p:blipFill rotWithShape="1">
          <a:blip r:embed="rId9">
            <a:alphaModFix/>
          </a:blip>
          <a:srcRect b="0" l="0" r="0" t="0"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6" name="Google Shape;236;p42"/>
          <p:cNvPicPr preferRelativeResize="0"/>
          <p:nvPr/>
        </p:nvPicPr>
        <p:blipFill rotWithShape="1">
          <a:blip r:embed="rId10">
            <a:alphaModFix/>
          </a:blip>
          <a:srcRect b="0" l="0" r="0" t="0"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7" name="Google Shape;237;p42"/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42"/>
          <p:cNvPicPr preferRelativeResize="0"/>
          <p:nvPr/>
        </p:nvPicPr>
        <p:blipFill rotWithShape="1">
          <a:blip r:embed="rId12">
            <a:alphaModFix/>
          </a:blip>
          <a:srcRect b="0" l="0" r="0" t="0"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42"/>
          <p:cNvPicPr preferRelativeResize="0"/>
          <p:nvPr/>
        </p:nvPicPr>
        <p:blipFill rotWithShape="1">
          <a:blip r:embed="rId13">
            <a:alphaModFix/>
          </a:blip>
          <a:srcRect b="0" l="0" r="0" t="0"/>
          <a:stretch/>
        </p:blipFill>
        <p:spPr>
          <a:xfrm>
            <a:off x="54801" y="512500"/>
            <a:ext cx="388401" cy="331641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42"/>
          <p:cNvSpPr/>
          <p:nvPr/>
        </p:nvSpPr>
        <p:spPr>
          <a:xfrm rot="-5400000">
            <a:off x="-1317044" y="3331934"/>
            <a:ext cx="3125136" cy="497998"/>
          </a:xfrm>
          <a:prstGeom prst="rect">
            <a:avLst/>
          </a:prstGeom>
          <a:solidFill>
            <a:srgbClr val="76B04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42"/>
          <p:cNvSpPr txBox="1"/>
          <p:nvPr/>
        </p:nvSpPr>
        <p:spPr>
          <a:xfrm rot="-5400000">
            <a:off x="-1533175" y="3036575"/>
            <a:ext cx="35307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fi" sz="2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Sosioemotionaaliset taidot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