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ed90e0a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4ed90e0a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867775" y="1095600"/>
            <a:ext cx="42552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Asiayhteys </a:t>
            </a:r>
            <a:br>
              <a:rPr b="1" lang="fi" sz="4800"/>
            </a:br>
            <a:r>
              <a:rPr b="1" lang="fi" sz="4800"/>
              <a:t>ratkaisee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Käyttävätkö ihmiset tosiaan vihapuhetta?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Asiayhteys ratkaisee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0753">
            <a:off x="5094688" y="1460928"/>
            <a:ext cx="3572724" cy="177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 rot="-5400000">
            <a:off x="-1546825" y="3022925"/>
            <a:ext cx="355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775238" y="3696050"/>
            <a:ext cx="4958687" cy="64853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38"/>
          <p:cNvGrpSpPr/>
          <p:nvPr/>
        </p:nvGrpSpPr>
        <p:grpSpPr>
          <a:xfrm>
            <a:off x="3549924" y="1847864"/>
            <a:ext cx="5351100" cy="1222800"/>
            <a:chOff x="3549924" y="1847864"/>
            <a:chExt cx="5351100" cy="1222800"/>
          </a:xfrm>
        </p:grpSpPr>
        <p:pic>
          <p:nvPicPr>
            <p:cNvPr id="166" name="Google Shape;166;p38"/>
            <p:cNvPicPr preferRelativeResize="0"/>
            <p:nvPr/>
          </p:nvPicPr>
          <p:blipFill rotWithShape="1">
            <a:blip r:embed="rId3">
              <a:alphaModFix/>
            </a:blip>
            <a:srcRect b="36871" l="2180" r="2995" t="29027"/>
            <a:stretch/>
          </p:blipFill>
          <p:spPr>
            <a:xfrm>
              <a:off x="3549924" y="1847864"/>
              <a:ext cx="5351100" cy="12228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76B04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7" name="Google Shape;167;p38"/>
            <p:cNvSpPr/>
            <p:nvPr/>
          </p:nvSpPr>
          <p:spPr>
            <a:xfrm>
              <a:off x="3761342" y="1945848"/>
              <a:ext cx="4982454" cy="10013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38"/>
          <p:cNvGrpSpPr/>
          <p:nvPr/>
        </p:nvGrpSpPr>
        <p:grpSpPr>
          <a:xfrm>
            <a:off x="775238" y="205651"/>
            <a:ext cx="4425051" cy="1073098"/>
            <a:chOff x="775238" y="205651"/>
            <a:chExt cx="4425051" cy="1073098"/>
          </a:xfrm>
        </p:grpSpPr>
        <p:pic>
          <p:nvPicPr>
            <p:cNvPr id="169" name="Google Shape;169;p38"/>
            <p:cNvPicPr preferRelativeResize="0"/>
            <p:nvPr/>
          </p:nvPicPr>
          <p:blipFill rotWithShape="1">
            <a:blip r:embed="rId4">
              <a:alphaModFix/>
            </a:blip>
            <a:srcRect b="0" l="0" r="43038" t="83633"/>
            <a:stretch/>
          </p:blipFill>
          <p:spPr>
            <a:xfrm>
              <a:off x="775238" y="205651"/>
              <a:ext cx="4425051" cy="107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8"/>
            <p:cNvSpPr/>
            <p:nvPr/>
          </p:nvSpPr>
          <p:spPr>
            <a:xfrm>
              <a:off x="1217436" y="412666"/>
              <a:ext cx="1575001" cy="4924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38"/>
          <p:cNvSpPr/>
          <p:nvPr/>
        </p:nvSpPr>
        <p:spPr>
          <a:xfrm>
            <a:off x="1217436" y="387280"/>
            <a:ext cx="165462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FAIRY!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3761342" y="1861947"/>
            <a:ext cx="498245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OMG! You’re such a FAIRY!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8"/>
          <p:cNvSpPr/>
          <p:nvPr/>
        </p:nvSpPr>
        <p:spPr>
          <a:xfrm>
            <a:off x="3817614" y="2385262"/>
            <a:ext cx="220445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3400" u="none" cap="none" strike="noStrike">
                <a:solidFill>
                  <a:srgbClr val="2BB0D4"/>
                </a:solidFill>
                <a:latin typeface="Calibri"/>
                <a:ea typeface="Calibri"/>
                <a:cs typeface="Calibri"/>
                <a:sym typeface="Calibri"/>
              </a:rPr>
              <a:t>#IHateGays</a:t>
            </a:r>
            <a:endParaRPr b="0" i="0" sz="3400" u="none" cap="none" strike="noStrike">
              <a:solidFill>
                <a:srgbClr val="2BB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8"/>
          <p:cNvSpPr/>
          <p:nvPr/>
        </p:nvSpPr>
        <p:spPr>
          <a:xfrm>
            <a:off x="763354" y="3696050"/>
            <a:ext cx="498245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OMG! You’re such a FAIRY!</a:t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8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 rot="-5400000">
            <a:off x="-1605325" y="2964425"/>
            <a:ext cx="36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9"/>
          <p:cNvGrpSpPr/>
          <p:nvPr/>
        </p:nvGrpSpPr>
        <p:grpSpPr>
          <a:xfrm>
            <a:off x="5868013" y="353875"/>
            <a:ext cx="2830222" cy="1798249"/>
            <a:chOff x="5868013" y="353875"/>
            <a:chExt cx="2830222" cy="1798249"/>
          </a:xfrm>
        </p:grpSpPr>
        <p:grpSp>
          <p:nvGrpSpPr>
            <p:cNvPr id="182" name="Google Shape;182;p39"/>
            <p:cNvGrpSpPr/>
            <p:nvPr/>
          </p:nvGrpSpPr>
          <p:grpSpPr>
            <a:xfrm>
              <a:off x="5868013" y="353875"/>
              <a:ext cx="2830222" cy="1798249"/>
              <a:chOff x="5868013" y="353875"/>
              <a:chExt cx="2830222" cy="1798249"/>
            </a:xfrm>
          </p:grpSpPr>
          <p:pic>
            <p:nvPicPr>
              <p:cNvPr id="183" name="Google Shape;183;p3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868013" y="353875"/>
                <a:ext cx="2830222" cy="17982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Google Shape;184;p39"/>
              <p:cNvSpPr/>
              <p:nvPr/>
            </p:nvSpPr>
            <p:spPr>
              <a:xfrm>
                <a:off x="6011389" y="863141"/>
                <a:ext cx="2583971" cy="59648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85;p39"/>
            <p:cNvSpPr/>
            <p:nvPr/>
          </p:nvSpPr>
          <p:spPr>
            <a:xfrm>
              <a:off x="6471138" y="1524276"/>
              <a:ext cx="513471" cy="22149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39"/>
          <p:cNvSpPr/>
          <p:nvPr/>
        </p:nvSpPr>
        <p:spPr>
          <a:xfrm>
            <a:off x="6018423" y="877209"/>
            <a:ext cx="2443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OMG! You’re such a FAIRY!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9"/>
          <p:cNvSpPr/>
          <p:nvPr/>
        </p:nvSpPr>
        <p:spPr>
          <a:xfrm>
            <a:off x="6011389" y="1135137"/>
            <a:ext cx="11368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600" u="none" cap="none" strike="noStrike">
                <a:solidFill>
                  <a:srgbClr val="2BB0D4"/>
                </a:solidFill>
                <a:latin typeface="Calibri"/>
                <a:ea typeface="Calibri"/>
                <a:cs typeface="Calibri"/>
                <a:sym typeface="Calibri"/>
              </a:rPr>
              <a:t>#IHateGays</a:t>
            </a:r>
            <a:endParaRPr b="0" i="0" sz="1600" u="none" cap="none" strike="noStrike">
              <a:solidFill>
                <a:srgbClr val="2BB0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6385367" y="1524276"/>
            <a:ext cx="84792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17 Dec</a:t>
            </a:r>
            <a:endParaRPr/>
          </a:p>
        </p:txBody>
      </p:sp>
      <p:grpSp>
        <p:nvGrpSpPr>
          <p:cNvPr id="189" name="Google Shape;189;p39"/>
          <p:cNvGrpSpPr/>
          <p:nvPr/>
        </p:nvGrpSpPr>
        <p:grpSpPr>
          <a:xfrm>
            <a:off x="3316113" y="2456632"/>
            <a:ext cx="2830201" cy="2542994"/>
            <a:chOff x="3316113" y="2456632"/>
            <a:chExt cx="2830201" cy="2542994"/>
          </a:xfrm>
        </p:grpSpPr>
        <p:pic>
          <p:nvPicPr>
            <p:cNvPr id="190" name="Google Shape;19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16113" y="2456632"/>
              <a:ext cx="2830201" cy="2542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39"/>
            <p:cNvSpPr/>
            <p:nvPr/>
          </p:nvSpPr>
          <p:spPr>
            <a:xfrm>
              <a:off x="5373858" y="2952961"/>
              <a:ext cx="717453" cy="215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9"/>
            <p:cNvSpPr/>
            <p:nvPr/>
          </p:nvSpPr>
          <p:spPr>
            <a:xfrm>
              <a:off x="3826412" y="3868805"/>
              <a:ext cx="1681617" cy="22026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9"/>
            <p:cNvSpPr/>
            <p:nvPr/>
          </p:nvSpPr>
          <p:spPr>
            <a:xfrm>
              <a:off x="5296486" y="3292847"/>
              <a:ext cx="571527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9"/>
            <p:cNvSpPr/>
            <p:nvPr/>
          </p:nvSpPr>
          <p:spPr>
            <a:xfrm>
              <a:off x="4013874" y="3292847"/>
              <a:ext cx="318976" cy="2231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39"/>
          <p:cNvSpPr/>
          <p:nvPr/>
        </p:nvSpPr>
        <p:spPr>
          <a:xfrm>
            <a:off x="3771656" y="3840669"/>
            <a:ext cx="173637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OMG! You’re such a FAIRY!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5188336" y="2952961"/>
            <a:ext cx="9545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comments</a:t>
            </a:r>
            <a:endParaRPr/>
          </a:p>
        </p:txBody>
      </p:sp>
      <p:sp>
        <p:nvSpPr>
          <p:cNvPr id="197" name="Google Shape;197;p39"/>
          <p:cNvSpPr txBox="1"/>
          <p:nvPr/>
        </p:nvSpPr>
        <p:spPr>
          <a:xfrm>
            <a:off x="5226889" y="3292847"/>
            <a:ext cx="9545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</a:t>
            </a:r>
            <a:endParaRPr/>
          </a:p>
        </p:txBody>
      </p:sp>
      <p:sp>
        <p:nvSpPr>
          <p:cNvPr id="198" name="Google Shape;198;p39"/>
          <p:cNvSpPr txBox="1"/>
          <p:nvPr/>
        </p:nvSpPr>
        <p:spPr>
          <a:xfrm>
            <a:off x="3938793" y="3297808"/>
            <a:ext cx="45736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endParaRPr/>
          </a:p>
        </p:txBody>
      </p:sp>
      <p:pic>
        <p:nvPicPr>
          <p:cNvPr id="199" name="Google Shape;19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625" y="290865"/>
            <a:ext cx="2336924" cy="197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/>
          <p:nvPr/>
        </p:nvSpPr>
        <p:spPr>
          <a:xfrm>
            <a:off x="1356690" y="1745771"/>
            <a:ext cx="1250663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750"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b="0" i="0" lang="fi" sz="7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costume for the play!</a:t>
            </a:r>
            <a:endParaRPr b="0" i="0" sz="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/>
          <p:nvPr/>
        </p:nvSpPr>
        <p:spPr>
          <a:xfrm>
            <a:off x="719209" y="1982317"/>
            <a:ext cx="6367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FAIRY!</a:t>
            </a:r>
            <a:endParaRPr b="0" i="0" sz="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3114125" y="171025"/>
            <a:ext cx="2488200" cy="1449600"/>
          </a:xfrm>
          <a:prstGeom prst="wedgeRectCallout">
            <a:avLst>
              <a:gd fmla="val -67783" name="adj1"/>
              <a:gd fmla="val 86767" name="adj2"/>
            </a:avLst>
          </a:prstGeom>
          <a:solidFill>
            <a:srgbClr val="FFFFFF"/>
          </a:solidFill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3223800" y="290150"/>
            <a:ext cx="2337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Yksityisviesti lähettäjän</a:t>
            </a:r>
            <a:r>
              <a:rPr lang="fi"/>
              <a:t> pikkusisko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lle, joka esittä</a:t>
            </a:r>
            <a:r>
              <a:rPr lang="fi"/>
              <a:t>ä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keijua </a:t>
            </a:r>
            <a:r>
              <a:rPr lang="fi"/>
              <a:t>kevätjuhlassa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9"/>
          <p:cNvSpPr/>
          <p:nvPr/>
        </p:nvSpPr>
        <p:spPr>
          <a:xfrm>
            <a:off x="6390550" y="2456625"/>
            <a:ext cx="2337000" cy="1562100"/>
          </a:xfrm>
          <a:prstGeom prst="wedgeRectCallout">
            <a:avLst>
              <a:gd fmla="val -19129" name="adj1"/>
              <a:gd fmla="val -95337" name="adj2"/>
            </a:avLst>
          </a:prstGeom>
          <a:solidFill>
            <a:srgbClr val="FFFFFF"/>
          </a:solidFill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6471138" y="2660406"/>
            <a:ext cx="2337000" cy="1154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Heteronaisen kommentti tunnetun homopersoonan </a:t>
            </a:r>
            <a:r>
              <a:rPr lang="fi"/>
              <a:t>asukuvasta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(Twitter</a:t>
            </a:r>
            <a:r>
              <a:rPr lang="fi"/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712175" y="2845525"/>
            <a:ext cx="2379600" cy="1765200"/>
          </a:xfrm>
          <a:prstGeom prst="wedgeRectCallout">
            <a:avLst>
              <a:gd fmla="val 69405" name="adj1"/>
              <a:gd fmla="val -35554" name="adj2"/>
            </a:avLst>
          </a:prstGeom>
          <a:solidFill>
            <a:srgbClr val="FFFFFF"/>
          </a:solidFill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689375" y="2889625"/>
            <a:ext cx="24252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Homomiehen kommentti toiselle</a:t>
            </a:r>
            <a:r>
              <a:rPr lang="fi"/>
              <a:t>, joka kertoo 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juuri nostan</a:t>
            </a:r>
            <a:r>
              <a:rPr lang="fi"/>
              <a:t>eensa 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penkistä yli 100 kg. </a:t>
            </a:r>
            <a:r>
              <a:rPr lang="fi"/>
              <a:t>Nyt</a:t>
            </a: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”fairy” tarkoittaakin supervoimia, vahvuutta. (Facebook)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9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9"/>
          <p:cNvSpPr txBox="1"/>
          <p:nvPr/>
        </p:nvSpPr>
        <p:spPr>
          <a:xfrm rot="-5400000">
            <a:off x="-1578775" y="2990975"/>
            <a:ext cx="36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400">
                <a:solidFill>
                  <a:srgbClr val="76B042"/>
                </a:solidFill>
              </a:rPr>
              <a:t>Edellisissä dioissa tarkasteltiin sanaa “fairy”</a:t>
            </a:r>
            <a:endParaRPr b="1" sz="2400">
              <a:solidFill>
                <a:srgbClr val="76B04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/>
              <a:t>Mitä vastaavia esimerkkejä olet huomannut siitä, että samalla sanalla voidaan tarkoittaa eri asioita: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600"/>
              <a:t>- eri asiayhteyksissä?</a:t>
            </a:r>
            <a:endParaRPr sz="2600"/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fi" sz="2600"/>
              <a:t>eri puhujan sanomana?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/>
        </p:nvSpPr>
        <p:spPr>
          <a:xfrm>
            <a:off x="1863125" y="233000"/>
            <a:ext cx="60354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Mitä tekijöitä otit huomioon arvioidessasi asiayhteyttä?</a:t>
            </a:r>
            <a:endParaRPr b="1" i="0" sz="2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 txBox="1"/>
          <p:nvPr/>
        </p:nvSpPr>
        <p:spPr>
          <a:xfrm>
            <a:off x="837125" y="1553675"/>
            <a:ext cx="80874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Esim.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viestin muut sanat</a:t>
            </a:r>
            <a:r>
              <a:rPr lang="fi" sz="1800"/>
              <a:t> tai piilomerkitykset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>
                <a:solidFill>
                  <a:schemeClr val="dk1"/>
                </a:solidFill>
              </a:rPr>
              <a:t>kuvat tai muut visuaaliset elementit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viestin kirjoittajan identiteetti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kirjoittajan ja vastaanottajan välinen suhde, tai esiintyminen sama</a:t>
            </a:r>
            <a:r>
              <a:rPr lang="fi" sz="1800"/>
              <a:t>nlaisena / erilaisena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tapa, jolla viesti oli jaettu (esim. yksityisviesti vs. julkinen somepostaus)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muut viestin tulkitsemiseen vaikuttaneet tekijät (omat ennakko-oletukses</a:t>
            </a:r>
            <a:r>
              <a:rPr lang="fi" sz="1800"/>
              <a:t>i ja kokemuksesi)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 rot="-5400000">
            <a:off x="-1495825" y="3073925"/>
            <a:ext cx="345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/>
          <p:nvPr/>
        </p:nvSpPr>
        <p:spPr>
          <a:xfrm rot="-5400000">
            <a:off x="-1317044" y="3331934"/>
            <a:ext cx="3125136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 rot="-5400000">
            <a:off x="-1533175" y="3036575"/>
            <a:ext cx="353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