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7" r:id="rId9"/>
  </p:sldMasterIdLst>
  <p:notesMasterIdLst>
    <p:notesMasterId r:id="rId57"/>
  </p:notesMasterIdLst>
  <p:sldIdLst>
    <p:sldId id="1072" r:id="rId10"/>
    <p:sldId id="1073" r:id="rId11"/>
    <p:sldId id="1074" r:id="rId12"/>
    <p:sldId id="847" r:id="rId13"/>
    <p:sldId id="1075" r:id="rId14"/>
    <p:sldId id="799" r:id="rId15"/>
    <p:sldId id="779" r:id="rId16"/>
    <p:sldId id="780" r:id="rId17"/>
    <p:sldId id="784" r:id="rId18"/>
    <p:sldId id="1031" r:id="rId19"/>
    <p:sldId id="1097" r:id="rId20"/>
    <p:sldId id="1038" r:id="rId21"/>
    <p:sldId id="1071" r:id="rId22"/>
    <p:sldId id="1032" r:id="rId23"/>
    <p:sldId id="1086" r:id="rId24"/>
    <p:sldId id="1087" r:id="rId25"/>
    <p:sldId id="1088" r:id="rId26"/>
    <p:sldId id="955" r:id="rId27"/>
    <p:sldId id="800" r:id="rId28"/>
    <p:sldId id="862" r:id="rId29"/>
    <p:sldId id="1034" r:id="rId30"/>
    <p:sldId id="846" r:id="rId31"/>
    <p:sldId id="865" r:id="rId32"/>
    <p:sldId id="866" r:id="rId33"/>
    <p:sldId id="867" r:id="rId34"/>
    <p:sldId id="868" r:id="rId35"/>
    <p:sldId id="1089" r:id="rId36"/>
    <p:sldId id="1090" r:id="rId37"/>
    <p:sldId id="831" r:id="rId38"/>
    <p:sldId id="832" r:id="rId39"/>
    <p:sldId id="874" r:id="rId40"/>
    <p:sldId id="805" r:id="rId41"/>
    <p:sldId id="1060" r:id="rId42"/>
    <p:sldId id="1061" r:id="rId43"/>
    <p:sldId id="1069" r:id="rId44"/>
    <p:sldId id="1062" r:id="rId45"/>
    <p:sldId id="1076" r:id="rId46"/>
    <p:sldId id="1064" r:id="rId47"/>
    <p:sldId id="1065" r:id="rId48"/>
    <p:sldId id="1091" r:id="rId49"/>
    <p:sldId id="1078" r:id="rId50"/>
    <p:sldId id="1092" r:id="rId51"/>
    <p:sldId id="1046" r:id="rId52"/>
    <p:sldId id="1093" r:id="rId53"/>
    <p:sldId id="1066" r:id="rId54"/>
    <p:sldId id="1067" r:id="rId55"/>
    <p:sldId id="1068" r:id="rId56"/>
  </p:sldIdLst>
  <p:sldSz cx="9144000" cy="6858000" type="screen4x3"/>
  <p:notesSz cx="6735763" cy="9866313"/>
  <p:embeddedFontLst>
    <p:embeddedFont>
      <p:font typeface="Dosis" pitchFamily="2" charset="0"/>
      <p:regular r:id="rId58"/>
      <p:bold r:id="rId59"/>
    </p:embeddedFont>
    <p:embeddedFont>
      <p:font typeface="Dosis ExtraBold" pitchFamily="2" charset="0"/>
      <p:bold r:id="rId60"/>
    </p:embeddedFont>
    <p:embeddedFont>
      <p:font typeface="Dosis Medium" pitchFamily="2" charset="0"/>
      <p:regular r:id="rId61"/>
      <p:bold r:id="rId62"/>
    </p:embeddedFont>
    <p:embeddedFont>
      <p:font typeface="Dosis SemiBold" pitchFamily="2" charset="0"/>
      <p:regular r:id="rId63"/>
      <p:bold r:id="rId6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D9D9D9"/>
    <a:srgbClr val="DEEBF7"/>
    <a:srgbClr val="F3F6FB"/>
    <a:srgbClr val="C7E6A4"/>
    <a:srgbClr val="565F88"/>
    <a:srgbClr val="4B5377"/>
    <a:srgbClr val="424D7B"/>
    <a:srgbClr val="EBE3F1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212" autoAdjust="0"/>
    <p:restoredTop sz="87607" autoAdjust="0"/>
  </p:normalViewPr>
  <p:slideViewPr>
    <p:cSldViewPr snapToGrid="0">
      <p:cViewPr varScale="1">
        <p:scale>
          <a:sx n="96" d="100"/>
          <a:sy n="96" d="100"/>
        </p:scale>
        <p:origin x="811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font" Target="fonts/font6.fntdata"/><Relationship Id="rId68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font" Target="fonts/font1.fntdata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61" Type="http://schemas.openxmlformats.org/officeDocument/2006/relationships/font" Target="fonts/font4.fntdata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font" Target="fonts/font7.fntdata"/><Relationship Id="rId69" Type="http://schemas.microsoft.com/office/2018/10/relationships/authors" Target="author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2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font" Target="fonts/font2.fntdata"/><Relationship Id="rId67" Type="http://schemas.openxmlformats.org/officeDocument/2006/relationships/theme" Target="theme/theme1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font" Target="fonts/font3.fntdata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11/02/2026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034C716-3EAE-87EC-C656-5B2805445C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976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11/02/2026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9749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11/02/2026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33303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11/02/2026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40153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11/02/2026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311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11/02/2026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07360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11/02/2026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662560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11/02/2026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44986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11/02/2026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994768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11/02/2026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28670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11/02/2026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642143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11/02/2026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07423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0718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8.jp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27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6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37951" y="21590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87785" y="17648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6260" y="253231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9245" y="225342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Lecture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Point de langue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56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11/02/2026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1832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9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Relationship Id="rId6" Type="http://schemas.microsoft.com/office/2007/relationships/hdphoto" Target="../media/hdphoto5.wdp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Relationship Id="rId5" Type="http://schemas.microsoft.com/office/2007/relationships/hdphoto" Target="../media/hdphoto5.wdp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7" Type="http://schemas.openxmlformats.org/officeDocument/2006/relationships/image" Target="../media/image46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7" Type="http://schemas.openxmlformats.org/officeDocument/2006/relationships/image" Target="../media/image49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48.png"/><Relationship Id="rId4" Type="http://schemas.openxmlformats.org/officeDocument/2006/relationships/image" Target="../media/image5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7" Type="http://schemas.openxmlformats.org/officeDocument/2006/relationships/image" Target="../media/image48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0.xml"/><Relationship Id="rId5" Type="http://schemas.microsoft.com/office/2007/relationships/hdphoto" Target="../media/hdphoto6.wdp"/><Relationship Id="rId4" Type="http://schemas.openxmlformats.org/officeDocument/2006/relationships/image" Target="../media/image5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4.png"/><Relationship Id="rId5" Type="http://schemas.openxmlformats.org/officeDocument/2006/relationships/image" Target="../media/image24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3425C63-5F51-449B-B28B-5FB263DB50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040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MA" dirty="0"/>
              <a:t>Il convient de lancer le mode diaporama 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477052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23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29D47A5C-D49B-4010-9141-68E18066B2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4187" y="2186239"/>
            <a:ext cx="1722031" cy="3282509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2F3E0305-EC3B-4C8E-8E48-9CFFD3651B1C}"/>
              </a:ext>
            </a:extLst>
          </p:cNvPr>
          <p:cNvGrpSpPr/>
          <p:nvPr/>
        </p:nvGrpSpPr>
        <p:grpSpPr>
          <a:xfrm>
            <a:off x="3733834" y="2186239"/>
            <a:ext cx="3254130" cy="3282509"/>
            <a:chOff x="-1092602" y="0"/>
            <a:chExt cx="8836258" cy="6858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C4F9E4D-0869-4ED6-A21D-9E093D628D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2588" y="0"/>
              <a:ext cx="4471068" cy="685800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231E8B94-011F-4292-A2FC-040E87196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92602" y="0"/>
              <a:ext cx="4471068" cy="6858000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A537164-7952-40E3-B07B-BB7B20A22F57}"/>
              </a:ext>
            </a:extLst>
          </p:cNvPr>
          <p:cNvGrpSpPr/>
          <p:nvPr/>
        </p:nvGrpSpPr>
        <p:grpSpPr>
          <a:xfrm>
            <a:off x="357782" y="2186240"/>
            <a:ext cx="3254130" cy="3282509"/>
            <a:chOff x="-3161511" y="-141402"/>
            <a:chExt cx="8775511" cy="685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5AE7360C-4449-4A59-8EFE-0ADCAE26DA2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2932" y="-141402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6F4A32A5-0F6F-4474-8223-7C62FF21CEF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61511" y="-141402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3FAB45-22E0-4671-AAEA-F6142E3E4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557FB24-B439-4483-B51E-646C9A62E6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4675879-28DD-4557-BCE1-9BC8494DB0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145BCC-03D2-4DBB-A0EC-1EB036BAB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6905B03-C307-4CF9-8745-C55CC5F8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645F9B2-436A-44A1-95D9-0C166197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</a:t>
            </a: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4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Dosis SemiBold" pitchFamily="2" charset="0"/>
              </a:rPr>
              <a:t>É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Présentation du vocabulaire 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Exploitation du vocabulaire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Oral – </a:t>
            </a:r>
            <a:r>
              <a:rPr lang="fr-FR" dirty="0">
                <a:solidFill>
                  <a:srgbClr val="474F71"/>
                </a:solidFill>
                <a:sym typeface="Wingdings" panose="05000000000000000000" pitchFamily="2" charset="2"/>
              </a:rPr>
              <a:t>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Écriture – Point de langue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srgbClr val="474F71"/>
                </a:solidFill>
              </a:rPr>
              <a:t>Lecture – Lecture et compréhension des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phrases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760565" y="3889180"/>
            <a:ext cx="34680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Acte de parole</a:t>
            </a:r>
          </a:p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Lecture – Graphèmes : eu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œu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. </a:t>
            </a:r>
          </a:p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Écriture – Graphèmes : eu -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œu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795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D8806F3F-7599-25E3-D697-B60ABFB52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Les possessifs.</a:t>
            </a:r>
            <a:endParaRPr lang="fr-MA" sz="14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071172" y="5489672"/>
            <a:ext cx="5082430" cy="756000"/>
          </a:xfrm>
        </p:spPr>
        <p:txBody>
          <a:bodyPr/>
          <a:lstStyle/>
          <a:p>
            <a:r>
              <a:rPr lang="fr-FR" sz="1400" dirty="0"/>
              <a:t>Lecture et compréhension de mots comprenant les graphèmes : eu - </a:t>
            </a:r>
            <a:r>
              <a:rPr lang="fr-FR" sz="1400" dirty="0" err="1"/>
              <a:t>œu</a:t>
            </a:r>
            <a:r>
              <a:rPr lang="fr-FR" sz="1400" dirty="0"/>
              <a:t>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320205" y="2144230"/>
            <a:ext cx="1242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531471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Dialogue reprenant les actes de parole enseignés.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F5D5631-2CA7-823C-6B7E-B36CFC9B7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31CAD52-6D84-B6A3-F2CE-323C5095E57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D5D12A8-FAE8-7515-A03C-D46EBFE83AB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8A8A272-23CD-D90F-AD34-B458AD3BAED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B1240784-8592-2A04-732B-6560EBF8300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9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FBB0BF1-34ED-5F46-A256-216E568A19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40805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39066" y="2403957"/>
            <a:ext cx="1940866" cy="3099592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597912" y="2396691"/>
            <a:ext cx="1771958" cy="3099592"/>
          </a:xfr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50EA8517-B934-347F-3B76-DB59B2F336E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414A640-1E77-DE64-3529-CFF44B424FA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3E77511-379A-592B-2E21-FC04BE22F2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un dialogue en français avec Majd et Nada. </a:t>
            </a:r>
            <a:b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</a:b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Soyez attentifs.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0D873AA-6C11-A532-6195-F22E22F37FB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FDE4261-515D-1F4A-7FC0-66C1E13844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931A85-8D60-6B6C-9E3F-C876C66AE1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7613468-3E10-B145-14CA-A06CABD7AC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8635" y="2456851"/>
            <a:ext cx="3766730" cy="302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2_P3_SEM2_S4 (dialogue)">
            <a:hlinkClick r:id="" action="ppaction://media"/>
            <a:extLst>
              <a:ext uri="{FF2B5EF4-FFF2-40B4-BE49-F238E27FC236}">
                <a16:creationId xmlns:a16="http://schemas.microsoft.com/office/drawing/2014/main" id="{1F105B1C-8503-46B5-956E-EF985513270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5593" y="2231581"/>
            <a:ext cx="7952814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2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627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20C46-0B24-C8BD-5218-3C7A2F288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3BF4DBA-F02B-6899-C017-79316CD6F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Nous allons écouter le dialogue une deuxième fois.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FF751EC-2B5E-48BD-6B88-38F3C985617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EF9A797-C462-7CCB-3A89-925B766EC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4A18B3-AA84-FE64-E71E-4BF914B54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4F9CC13E-51ED-7026-27DE-27BE93E1C0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345043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2_P3_SEM2_S4 (dialogue)">
            <a:hlinkClick r:id="" action="ppaction://media"/>
            <a:extLst>
              <a:ext uri="{FF2B5EF4-FFF2-40B4-BE49-F238E27FC236}">
                <a16:creationId xmlns:a16="http://schemas.microsoft.com/office/drawing/2014/main" id="{1F105B1C-8503-46B5-956E-EF985513270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5593" y="2231581"/>
            <a:ext cx="7952814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3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2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627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</a:t>
            </a:r>
            <a:r>
              <a:rPr kumimoji="0" lang="fr-FR" sz="16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D21C8CFA-13DB-4102-83B3-32A6ACFE7F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2007" y="1711660"/>
            <a:ext cx="6439986" cy="481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7C3AF-BB2D-4DA1-5199-F9592FA64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57BD478C-0B17-5EA2-6F18-CB63403FD48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265CAB60-9803-9E85-F377-82CAD016E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BDDA32E-AF64-A18F-4A3D-80FD33533F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2901BCDD-D8C9-7B38-0556-4DDB4EF99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F0B5A7E-F1D4-4038-8B77-D5BD96F225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835" y="1930566"/>
            <a:ext cx="7430537" cy="442974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C4CB23F-72B8-43D4-F8CB-4075DAF92B1B}"/>
              </a:ext>
            </a:extLst>
          </p:cNvPr>
          <p:cNvSpPr txBox="1"/>
          <p:nvPr/>
        </p:nvSpPr>
        <p:spPr>
          <a:xfrm>
            <a:off x="2737694" y="4412255"/>
            <a:ext cx="242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9265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BB98F19-78F4-4C11-8D24-3450583C0E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577" y="3204175"/>
            <a:ext cx="3189600" cy="3189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AutoShape 4">
            <a:extLst>
              <a:ext uri="{FF2B5EF4-FFF2-40B4-BE49-F238E27FC236}">
                <a16:creationId xmlns:a16="http://schemas.microsoft.com/office/drawing/2014/main" id="{651B09B4-E6F7-2405-496F-5B69B6ED9E7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36322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utoShape 2" descr="Image générée">
            <a:extLst>
              <a:ext uri="{FF2B5EF4-FFF2-40B4-BE49-F238E27FC236}">
                <a16:creationId xmlns:a16="http://schemas.microsoft.com/office/drawing/2014/main" id="{660C9718-9219-4B07-6C86-B8A7A452AED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6FDAC28-1FA4-4089-E8A7-8332C871FA8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453135" y="2471393"/>
            <a:ext cx="1383692" cy="122418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3BF151A-9F20-284F-47E6-2D55477553F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5596217" y="2474489"/>
            <a:ext cx="1383692" cy="1224189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EA7F3CAC-BAC6-78D1-6806-16E7D40E1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2F9DBA7-3486-C7FF-9BBE-102572BB427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FD62F49-62AD-EC36-868B-34583F30C9BF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8949A25-B3E3-82E6-2D1F-FB6CB51B72FA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CF65756-330A-FF90-E81D-BCECF3CA7D9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5D18A13-26AB-0955-F0BA-C0E0FC515D15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493AE46-51E6-A6B6-9F86-EAF8A64EADE0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B89D79A-F9A0-01C3-7EF9-D7F5BB3A5A9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63224B4-F17D-517E-17DB-B0F762C83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579185B-4326-1D47-C90A-D590574236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C159D-804F-F469-60EE-E3E57E0CC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>
            <a:extLst>
              <a:ext uri="{FF2B5EF4-FFF2-40B4-BE49-F238E27FC236}">
                <a16:creationId xmlns:a16="http://schemas.microsoft.com/office/drawing/2014/main" id="{1EBEA1DC-EBC5-FF27-8775-B326FEAEB1C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8607" y="336322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utoShape 2" descr="Image générée">
            <a:extLst>
              <a:ext uri="{FF2B5EF4-FFF2-40B4-BE49-F238E27FC236}">
                <a16:creationId xmlns:a16="http://schemas.microsoft.com/office/drawing/2014/main" id="{B328DBE5-EF81-7D26-DBF9-EE35F236CB7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31230" y="327660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5BCFAAA-E242-6818-C366-2E1B3495AC31}"/>
              </a:ext>
            </a:extLst>
          </p:cNvPr>
          <p:cNvSpPr txBox="1"/>
          <p:nvPr/>
        </p:nvSpPr>
        <p:spPr>
          <a:xfrm>
            <a:off x="995876" y="2258086"/>
            <a:ext cx="7152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Les deux amis se rencontrent devant la maison. </a:t>
            </a:r>
          </a:p>
          <a:p>
            <a:pPr algn="ctr"/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Chacun demande à l’autre qui va venir à la maison ce soir.</a:t>
            </a:r>
          </a:p>
        </p:txBody>
      </p:sp>
      <p:sp>
        <p:nvSpPr>
          <p:cNvPr id="19" name="Titre 8">
            <a:extLst>
              <a:ext uri="{FF2B5EF4-FFF2-40B4-BE49-F238E27FC236}">
                <a16:creationId xmlns:a16="http://schemas.microsoft.com/office/drawing/2014/main" id="{AFE1C7B8-081B-BF7F-7964-01E05564C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 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3471282-8E93-B85F-083C-2EA007ACC6E9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DFEB04F-5650-9D96-81DB-EE2B0B09AD78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56D2BB64-7EC7-52D9-27DD-75455B83DEC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AAD0215-4CD8-BDDB-9AF6-51E57F5EE92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1EEBC821-D8FA-C577-8E70-3E35F646FB4F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F4650BC-E1FD-E11D-0DA5-7CAF45CABA53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BCCC7A1B-877B-C4A3-6DE4-5FAA8C7F883B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E66CCE0D-0E18-C7DA-E18F-D2E289865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F133A55-9685-6075-3EAB-5E04B7BFEB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7476EE98-2C7C-473F-8614-F333172A2A70}"/>
              </a:ext>
            </a:extLst>
          </p:cNvPr>
          <p:cNvGrpSpPr/>
          <p:nvPr/>
        </p:nvGrpSpPr>
        <p:grpSpPr>
          <a:xfrm>
            <a:off x="2453437" y="2887388"/>
            <a:ext cx="4237126" cy="3480426"/>
            <a:chOff x="2353195" y="2659814"/>
            <a:chExt cx="4526774" cy="3922382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172CF762-C065-4CF7-8963-CFBB0095C8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4637" y="3392596"/>
              <a:ext cx="3189600" cy="318960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BB893EEE-0F19-4FC8-A0FB-F10CBD8FE4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353195" y="2659814"/>
              <a:ext cx="1383692" cy="1224189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CF247A2D-232F-4108-9F73-98987A4840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5496277" y="2662910"/>
              <a:ext cx="1383692" cy="12241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0440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B63B2-A3B6-9BF7-230C-D089F4E41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5D30929E-E515-FBA9-DB23-40CC715A6E3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FD8C0CD-8546-CEEE-0DBD-206323ECF8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25C3D9B-648A-F62F-D441-38A5C5E4E7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3" name="AutoShape 4">
            <a:extLst>
              <a:ext uri="{FF2B5EF4-FFF2-40B4-BE49-F238E27FC236}">
                <a16:creationId xmlns:a16="http://schemas.microsoft.com/office/drawing/2014/main" id="{5EFD29EA-379C-197B-42C3-0A5A715D1D8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8607" y="336322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utoShape 2" descr="Image générée">
            <a:extLst>
              <a:ext uri="{FF2B5EF4-FFF2-40B4-BE49-F238E27FC236}">
                <a16:creationId xmlns:a16="http://schemas.microsoft.com/office/drawing/2014/main" id="{D9EC8450-D455-F5E3-5AAD-7BC3956898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31230" y="327660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4A5BE55C-4E0B-6875-1783-2C547D28B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le dialogue.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623242C3-9E36-56B7-D955-E344991EF59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182604-AA4D-AE87-FEB1-E5D835B46D25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C75B51B-C970-BDCB-AD9A-0474907A72C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A66A1CC-05EE-51B0-4B3B-B3EB8B110EB7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2317938-8615-EE61-18BE-8BA39627EA91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293ADBA-33B4-D3C7-898A-E24A51634B9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0B2350F-0197-48D0-BF3C-395B3E48EF52}"/>
              </a:ext>
            </a:extLst>
          </p:cNvPr>
          <p:cNvSpPr txBox="1"/>
          <p:nvPr/>
        </p:nvSpPr>
        <p:spPr>
          <a:xfrm>
            <a:off x="995876" y="2258086"/>
            <a:ext cx="7152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Les deux amis se rencontrent devant la maison. </a:t>
            </a:r>
          </a:p>
          <a:p>
            <a:pPr algn="ctr"/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Chacun demande à l’autre qui va venir à la maison ce soir.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C32E3A1-2173-4A5E-9848-161E6C615BDF}"/>
              </a:ext>
            </a:extLst>
          </p:cNvPr>
          <p:cNvGrpSpPr/>
          <p:nvPr/>
        </p:nvGrpSpPr>
        <p:grpSpPr>
          <a:xfrm>
            <a:off x="2453437" y="2887388"/>
            <a:ext cx="4237126" cy="3480426"/>
            <a:chOff x="2353195" y="2659814"/>
            <a:chExt cx="4526774" cy="3922382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9DE95050-962E-405F-B6B2-9D94EB9D9D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4637" y="3392596"/>
              <a:ext cx="3189600" cy="318960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82B4AB85-2D64-48BF-A91B-05BB911923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353195" y="2659814"/>
              <a:ext cx="1383692" cy="1224189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D033070B-4E2D-4886-A441-D395A4AAC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5496277" y="2662910"/>
              <a:ext cx="1383692" cy="12241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366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4EE58-8AED-5D7B-59B3-4773A1803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6493F7D0-3C35-6E4F-DD9D-92F02379325C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0B4B83-7165-8B30-A02E-A211E3AD32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" name="AutoShape 4">
            <a:extLst>
              <a:ext uri="{FF2B5EF4-FFF2-40B4-BE49-F238E27FC236}">
                <a16:creationId xmlns:a16="http://schemas.microsoft.com/office/drawing/2014/main" id="{62A6CEE4-5645-000E-399F-B9511ACDA56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98607" y="336322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AutoShape 2" descr="Image générée">
            <a:extLst>
              <a:ext uri="{FF2B5EF4-FFF2-40B4-BE49-F238E27FC236}">
                <a16:creationId xmlns:a16="http://schemas.microsoft.com/office/drawing/2014/main" id="{7EC247AE-E673-EEE9-11EA-3634947635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31230" y="327660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8" name="Titre 8">
            <a:extLst>
              <a:ext uri="{FF2B5EF4-FFF2-40B4-BE49-F238E27FC236}">
                <a16:creationId xmlns:a16="http://schemas.microsoft.com/office/drawing/2014/main" id="{60D107D6-A9A9-E9F4-87AA-54DD9DCDE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jouer le dialogue. Qui veut passer au tableau ?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E48B669F-A1A7-8300-BCCF-09DCF395CE2C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72CD9CE-E2BE-0D00-4394-31DFE2AED1D3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6B1F121-41F8-43E6-4E07-4F9A49EFE3A4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6FD938D-BED7-68D4-A3E9-2EE0CD9BB41C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E984C53-093A-CE34-35D5-A3102CFE3EF7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2719ADA-4D24-4CDC-96BE-861C6F8C9820}"/>
              </a:ext>
            </a:extLst>
          </p:cNvPr>
          <p:cNvSpPr txBox="1"/>
          <p:nvPr/>
        </p:nvSpPr>
        <p:spPr>
          <a:xfrm>
            <a:off x="995876" y="2258086"/>
            <a:ext cx="7152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Les deux amis se rencontrent devant la maison. </a:t>
            </a:r>
          </a:p>
          <a:p>
            <a:pPr algn="ctr"/>
            <a:r>
              <a:rPr lang="fr-FR" sz="200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</a:rPr>
              <a:t>Chacun demande à l’autre qui va venir à la maison ce soir.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55B94B4-DF1C-4618-8F08-049B4324B95D}"/>
              </a:ext>
            </a:extLst>
          </p:cNvPr>
          <p:cNvGrpSpPr/>
          <p:nvPr/>
        </p:nvGrpSpPr>
        <p:grpSpPr>
          <a:xfrm>
            <a:off x="2453437" y="2887388"/>
            <a:ext cx="4237126" cy="3480426"/>
            <a:chOff x="2353195" y="2659814"/>
            <a:chExt cx="4526774" cy="3922382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8525ED14-C8EA-4216-BF22-6F8AD265A2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4637" y="3392596"/>
              <a:ext cx="3189600" cy="318960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580D0374-FD00-4D18-BF5F-E2F3C016F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353195" y="2659814"/>
              <a:ext cx="1383692" cy="1224189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D347B1F-5CC0-4A71-8DCA-034A26C3A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5496277" y="2662910"/>
              <a:ext cx="1383692" cy="12241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16279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101D06-C9BD-61D1-43DE-E246714656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222056-859C-A805-976C-60F499484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0E6A0-24C2-DA6B-CF38-CB3D1B280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C2B1937B-420E-2769-7067-CBC6DE932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439348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5367790" cy="756000"/>
          </a:xfrm>
        </p:spPr>
        <p:txBody>
          <a:bodyPr/>
          <a:lstStyle/>
          <a:p>
            <a:r>
              <a:rPr lang="fr-FR" sz="1400" dirty="0"/>
              <a:t>Dialogue reprenant  les actes de parole enseignés.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Lecture et compréhension de mots comprenant les graphèmes : eu - </a:t>
            </a:r>
            <a:r>
              <a:rPr lang="fr-FR" sz="1400" dirty="0" err="1"/>
              <a:t>œu</a:t>
            </a:r>
            <a:r>
              <a:rPr lang="fr-FR" sz="1400" dirty="0"/>
              <a:t>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0" name="Titre 8">
            <a:extLst>
              <a:ext uri="{FF2B5EF4-FFF2-40B4-BE49-F238E27FC236}">
                <a16:creationId xmlns:a16="http://schemas.microsoft.com/office/drawing/2014/main" id="{EDF9D4F3-9826-E150-682E-971B493CF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D876F97-6410-B8B0-A468-4E616EC243F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BAB41FB-9459-DAE0-9B88-6C974D7DFE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0087458-33FB-A857-C7B7-A4B4B37FA14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C8DF71B1-353D-0DFB-1F7C-4D024A7FD73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139721" y="392257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Les possessifs.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317076" y="3546342"/>
            <a:ext cx="3027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Écrit : Point de langue</a:t>
            </a:r>
          </a:p>
        </p:txBody>
      </p: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utiliser les possessifs.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Soyez attentifs.</a:t>
            </a:r>
            <a:endParaRPr lang="a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F960AF-7F5B-145B-60BB-014EB8070538}"/>
              </a:ext>
            </a:extLst>
          </p:cNvPr>
          <p:cNvSpPr txBox="1"/>
          <p:nvPr/>
        </p:nvSpPr>
        <p:spPr>
          <a:xfrm>
            <a:off x="1319704" y="3013501"/>
            <a:ext cx="65045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ln w="0"/>
                <a:solidFill>
                  <a:srgbClr val="00ACA4"/>
                </a:solidFill>
                <a:latin typeface="Dosis SemiBold" pitchFamily="2" charset="0"/>
              </a:rPr>
              <a:t>Les</a:t>
            </a:r>
            <a:r>
              <a:rPr lang="fr-FR" sz="4800" b="1" dirty="0">
                <a:ln w="0"/>
                <a:solidFill>
                  <a:srgbClr val="565F88"/>
                </a:solidFill>
                <a:latin typeface="Dosis SemiBold" pitchFamily="2" charset="0"/>
              </a:rPr>
              <a:t> </a:t>
            </a:r>
            <a:r>
              <a:rPr lang="fr-FR" sz="4800" b="1" dirty="0">
                <a:ln w="0"/>
                <a:solidFill>
                  <a:srgbClr val="00ACA4"/>
                </a:solidFill>
                <a:latin typeface="Dosis SemiBold" pitchFamily="2" charset="0"/>
              </a:rPr>
              <a:t>possessifs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738A9BB-5DFE-964C-C025-6C9D21F492A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8DD2323-1D52-B002-765A-04245229E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C1BD9A9-4C83-FFA8-1D3F-C7CF82061E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505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0E667-3215-2600-3B3F-A68111F09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E7959167-3CE4-15ED-ABD5-D77C81E42F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sp>
        <p:nvSpPr>
          <p:cNvPr id="10" name="Titre 8">
            <a:extLst>
              <a:ext uri="{FF2B5EF4-FFF2-40B4-BE49-F238E27FC236}">
                <a16:creationId xmlns:a16="http://schemas.microsoft.com/office/drawing/2014/main" id="{9649266A-BF7E-BAF9-065B-B32C8B703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 Medium" pitchFamily="2" charset="0"/>
              </a:rPr>
              <a:t>Lecture de la vidéo.</a:t>
            </a:r>
            <a:endParaRPr lang="fr-MA" dirty="0">
              <a:solidFill>
                <a:schemeClr val="tx1">
                  <a:lumMod val="50000"/>
                  <a:lumOff val="50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DE76AE3-C801-C194-63AA-C0F087683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2_P2_SEM3_S4 (langue) (1)">
            <a:hlinkClick r:id="" action="ppaction://media"/>
            <a:extLst>
              <a:ext uri="{FF2B5EF4-FFF2-40B4-BE49-F238E27FC236}">
                <a16:creationId xmlns:a16="http://schemas.microsoft.com/office/drawing/2014/main" id="{25F4348B-5DAF-4D97-A732-C82A91EF13D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11723" y="2020135"/>
            <a:ext cx="7720553" cy="434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39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9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3797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4E09-8EDD-EDDF-272C-E6FE61DE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43F2E3C5-BCB2-19F0-96FA-5D9441E63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ensemble.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2F49B5A-9AC3-4B8D-ADD7-73010F49109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7292ABA-11BB-46DA-B230-E026BF8FBF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A84D43C-685A-4AC1-8DC9-4CB831E62E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36639923-6548-4EB5-AC88-D4865FC80085}"/>
              </a:ext>
            </a:extLst>
          </p:cNvPr>
          <p:cNvSpPr txBox="1"/>
          <p:nvPr/>
        </p:nvSpPr>
        <p:spPr>
          <a:xfrm>
            <a:off x="2001370" y="1456361"/>
            <a:ext cx="51412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Les possessifs</a:t>
            </a:r>
          </a:p>
        </p:txBody>
      </p:sp>
      <p:sp>
        <p:nvSpPr>
          <p:cNvPr id="7" name="Google Shape;655;p57">
            <a:extLst>
              <a:ext uri="{FF2B5EF4-FFF2-40B4-BE49-F238E27FC236}">
                <a16:creationId xmlns:a16="http://schemas.microsoft.com/office/drawing/2014/main" id="{C2CCB980-F2E3-4212-A026-574669B836A6}"/>
              </a:ext>
            </a:extLst>
          </p:cNvPr>
          <p:cNvSpPr/>
          <p:nvPr/>
        </p:nvSpPr>
        <p:spPr>
          <a:xfrm>
            <a:off x="668604" y="2071295"/>
            <a:ext cx="7806788" cy="4356144"/>
          </a:xfrm>
          <a:prstGeom prst="roundRect">
            <a:avLst>
              <a:gd name="adj" fmla="val 6643"/>
            </a:avLst>
          </a:prstGeom>
          <a:solidFill>
            <a:srgbClr val="F3F6FB"/>
          </a:solidFill>
          <a:ln w="38100" cap="flat" cmpd="sng">
            <a:solidFill>
              <a:srgbClr val="0A304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424D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0" name="Google Shape;656;p57">
            <a:extLst>
              <a:ext uri="{FF2B5EF4-FFF2-40B4-BE49-F238E27FC236}">
                <a16:creationId xmlns:a16="http://schemas.microsoft.com/office/drawing/2014/main" id="{6F84CE60-A0B2-42E1-9699-B65C2E7D29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08222"/>
              </p:ext>
            </p:extLst>
          </p:nvPr>
        </p:nvGraphicFramePr>
        <p:xfrm>
          <a:off x="859548" y="2191922"/>
          <a:ext cx="7424900" cy="411489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712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106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D7B"/>
                        </a:buClr>
                        <a:buSzPts val="1800"/>
                        <a:buFont typeface="Calibri"/>
                        <a:buNone/>
                      </a:pP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</a:rPr>
                        <a:t>La photo est </a:t>
                      </a:r>
                      <a:r>
                        <a:rPr lang="fr-FR" sz="2400" b="1" dirty="0">
                          <a:solidFill>
                            <a:srgbClr val="00ACA4"/>
                          </a:solidFill>
                          <a:latin typeface="Dosis SemiBold" pitchFamily="2" charset="0"/>
                        </a:rPr>
                        <a:t>à moi</a:t>
                      </a: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</a:rPr>
                        <a:t>.</a:t>
                      </a:r>
                      <a:endParaRPr sz="2400" b="1" dirty="0">
                        <a:solidFill>
                          <a:srgbClr val="424D7B"/>
                        </a:solidFill>
                        <a:latin typeface="Dosis SemiBold" pitchFamily="2" charset="0"/>
                      </a:endParaRPr>
                    </a:p>
                  </a:txBody>
                  <a:tcPr marL="91450" marR="91450" marT="45725" marB="45725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C’est </a:t>
                      </a:r>
                      <a:r>
                        <a:rPr lang="fr-FR" sz="2400" b="1" dirty="0">
                          <a:solidFill>
                            <a:srgbClr val="00ACA4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ma</a:t>
                      </a: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 photo.</a:t>
                      </a:r>
                      <a:endParaRPr sz="1100" dirty="0">
                        <a:latin typeface="Dosis SemiBold" pitchFamily="2" charset="0"/>
                      </a:endParaRPr>
                    </a:p>
                  </a:txBody>
                  <a:tcPr marL="91450" marR="91450" marT="45725" marB="457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06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D7B"/>
                        </a:buClr>
                        <a:buSzPts val="1800"/>
                        <a:buFont typeface="Calibri"/>
                        <a:buNone/>
                      </a:pP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</a:rPr>
                        <a:t>La photo est </a:t>
                      </a:r>
                      <a:r>
                        <a:rPr lang="fr-FR" sz="2400" b="1" dirty="0">
                          <a:solidFill>
                            <a:srgbClr val="00ACA4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à toi</a:t>
                      </a: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</a:rPr>
                        <a:t>.</a:t>
                      </a:r>
                      <a:endParaRPr sz="2400" b="1" dirty="0">
                        <a:solidFill>
                          <a:srgbClr val="424D7B"/>
                        </a:solidFill>
                        <a:latin typeface="Dosis SemiBold" pitchFamily="2" charset="0"/>
                      </a:endParaRPr>
                    </a:p>
                  </a:txBody>
                  <a:tcPr marL="91450" marR="91450" marT="45725" marB="45725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D7B"/>
                        </a:buClr>
                        <a:buSzPts val="1800"/>
                        <a:buFont typeface="Calibri"/>
                        <a:buNone/>
                      </a:pP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C’est </a:t>
                      </a:r>
                      <a:r>
                        <a:rPr lang="fr-FR" sz="2400" b="1" dirty="0">
                          <a:solidFill>
                            <a:srgbClr val="00ACA4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ta</a:t>
                      </a: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 photo.</a:t>
                      </a:r>
                      <a:endParaRPr sz="1100" dirty="0">
                        <a:latin typeface="Dosis SemiBold" pitchFamily="2" charset="0"/>
                      </a:endParaRPr>
                    </a:p>
                  </a:txBody>
                  <a:tcPr marL="91450" marR="91450" marT="45725" marB="457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6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D7B"/>
                        </a:buClr>
                        <a:buSzPts val="1800"/>
                        <a:buFont typeface="Calibri"/>
                        <a:buNone/>
                      </a:pP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</a:rPr>
                        <a:t>La photo est </a:t>
                      </a:r>
                      <a:r>
                        <a:rPr lang="fr-FR" sz="2400" b="1" dirty="0">
                          <a:solidFill>
                            <a:srgbClr val="00ACA4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à Rim</a:t>
                      </a: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</a:rPr>
                        <a:t>.</a:t>
                      </a:r>
                      <a:endParaRPr sz="2400" b="1" dirty="0">
                        <a:solidFill>
                          <a:srgbClr val="424D7B"/>
                        </a:solidFill>
                        <a:latin typeface="Dosis SemiBold" pitchFamily="2" charset="0"/>
                      </a:endParaRPr>
                    </a:p>
                  </a:txBody>
                  <a:tcPr marL="91450" marR="91450" marT="45725" marB="45725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D7B"/>
                        </a:buClr>
                        <a:buSzPts val="1800"/>
                        <a:buFont typeface="Calibri"/>
                        <a:buNone/>
                      </a:pP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C’est </a:t>
                      </a:r>
                      <a:r>
                        <a:rPr lang="fr-FR" sz="2400" b="1" dirty="0">
                          <a:solidFill>
                            <a:srgbClr val="00ACA4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sa</a:t>
                      </a: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 photo.</a:t>
                      </a:r>
                      <a:endParaRPr sz="1100" dirty="0">
                        <a:latin typeface="Dosis SemiBold" pitchFamily="2" charset="0"/>
                      </a:endParaRPr>
                    </a:p>
                  </a:txBody>
                  <a:tcPr marL="91450" marR="91450" marT="45725" marB="457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6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D7B"/>
                        </a:buClr>
                        <a:buSzPts val="1800"/>
                        <a:buFont typeface="Calibri"/>
                        <a:buNone/>
                      </a:pP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</a:rPr>
                        <a:t>Le bonnet est </a:t>
                      </a:r>
                      <a:r>
                        <a:rPr lang="fr-FR" sz="2400" b="1" dirty="0">
                          <a:solidFill>
                            <a:srgbClr val="00ACA4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à moi</a:t>
                      </a: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</a:rPr>
                        <a:t>.</a:t>
                      </a:r>
                      <a:endParaRPr sz="2400" b="1" dirty="0">
                        <a:solidFill>
                          <a:srgbClr val="424D7B"/>
                        </a:solidFill>
                        <a:latin typeface="Dosis SemiBold" pitchFamily="2" charset="0"/>
                      </a:endParaRPr>
                    </a:p>
                  </a:txBody>
                  <a:tcPr marL="91450" marR="91450" marT="45725" marB="45725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C’est </a:t>
                      </a:r>
                      <a:r>
                        <a:rPr lang="fr-FR" sz="2400" b="1" dirty="0">
                          <a:solidFill>
                            <a:srgbClr val="00ACA4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mon</a:t>
                      </a: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 bonnet.</a:t>
                      </a:r>
                      <a:endParaRPr sz="1100" dirty="0">
                        <a:latin typeface="Dosis SemiBold" pitchFamily="2" charset="0"/>
                      </a:endParaRPr>
                    </a:p>
                  </a:txBody>
                  <a:tcPr marL="91450" marR="91450" marT="45725" marB="457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6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D7B"/>
                        </a:buClr>
                        <a:buSzPts val="1800"/>
                        <a:buFont typeface="Calibri"/>
                        <a:buNone/>
                      </a:pP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</a:rPr>
                        <a:t>Le bonnet est </a:t>
                      </a:r>
                      <a:r>
                        <a:rPr lang="fr-FR" sz="2400" b="1" dirty="0">
                          <a:solidFill>
                            <a:srgbClr val="00ACA4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à toi</a:t>
                      </a: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</a:rPr>
                        <a:t>.</a:t>
                      </a:r>
                      <a:endParaRPr sz="2400" b="1" dirty="0">
                        <a:solidFill>
                          <a:srgbClr val="424D7B"/>
                        </a:solidFill>
                        <a:latin typeface="Dosis SemiBold" pitchFamily="2" charset="0"/>
                      </a:endParaRPr>
                    </a:p>
                  </a:txBody>
                  <a:tcPr marL="91450" marR="91450" marT="45725" marB="45725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D7B"/>
                        </a:buClr>
                        <a:buSzPts val="1800"/>
                        <a:buFont typeface="Calibri"/>
                        <a:buNone/>
                      </a:pP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C’est </a:t>
                      </a:r>
                      <a:r>
                        <a:rPr lang="fr-FR" sz="2400" b="1" dirty="0">
                          <a:solidFill>
                            <a:srgbClr val="00ACA4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ton</a:t>
                      </a: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 bonnet.</a:t>
                      </a:r>
                      <a:endParaRPr sz="1100" dirty="0">
                        <a:latin typeface="Dosis SemiBold" pitchFamily="2" charset="0"/>
                      </a:endParaRPr>
                    </a:p>
                  </a:txBody>
                  <a:tcPr marL="91450" marR="91450" marT="45725" marB="457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6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D7B"/>
                        </a:buClr>
                        <a:buSzPts val="1800"/>
                        <a:buFont typeface="Calibri"/>
                        <a:buNone/>
                      </a:pP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</a:rPr>
                        <a:t>Le bonnet est </a:t>
                      </a:r>
                      <a:r>
                        <a:rPr lang="fr-FR" sz="2400" b="1" dirty="0">
                          <a:solidFill>
                            <a:srgbClr val="00ACA4"/>
                          </a:solidFill>
                          <a:latin typeface="Dosis SemiBold" pitchFamily="2" charset="0"/>
                        </a:rPr>
                        <a:t>à Salim</a:t>
                      </a: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</a:rPr>
                        <a:t>.</a:t>
                      </a:r>
                      <a:endParaRPr sz="2400" b="1" dirty="0">
                        <a:solidFill>
                          <a:srgbClr val="424D7B"/>
                        </a:solidFill>
                        <a:latin typeface="Dosis SemiBold" pitchFamily="2" charset="0"/>
                      </a:endParaRPr>
                    </a:p>
                  </a:txBody>
                  <a:tcPr marL="91450" marR="91450" marT="45725" marB="45725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D7B"/>
                        </a:buClr>
                        <a:buSzPts val="1800"/>
                        <a:buFont typeface="Calibri"/>
                        <a:buNone/>
                      </a:pP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C’est </a:t>
                      </a:r>
                      <a:r>
                        <a:rPr lang="fr-FR" sz="2400" b="1" dirty="0">
                          <a:solidFill>
                            <a:srgbClr val="00ACA4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son</a:t>
                      </a: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 bonnet.</a:t>
                      </a:r>
                      <a:endParaRPr sz="1100" dirty="0">
                        <a:latin typeface="Dosis SemiBold" pitchFamily="2" charset="0"/>
                      </a:endParaRPr>
                    </a:p>
                  </a:txBody>
                  <a:tcPr marL="91450" marR="91450" marT="45725" marB="457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6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D7B"/>
                        </a:buClr>
                        <a:buSzPts val="1800"/>
                        <a:buFont typeface="Calibri"/>
                        <a:buNone/>
                      </a:pP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</a:rPr>
                        <a:t>Les roses sont </a:t>
                      </a:r>
                      <a:r>
                        <a:rPr lang="fr-FR" sz="2400" b="1" dirty="0">
                          <a:solidFill>
                            <a:srgbClr val="00ACA4"/>
                          </a:solidFill>
                          <a:latin typeface="Dosis SemiBold" pitchFamily="2" charset="0"/>
                        </a:rPr>
                        <a:t>à moi</a:t>
                      </a: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</a:rPr>
                        <a:t>.</a:t>
                      </a:r>
                      <a:endParaRPr sz="2400" b="1" dirty="0">
                        <a:solidFill>
                          <a:srgbClr val="424D7B"/>
                        </a:solidFill>
                        <a:latin typeface="Dosis SemiBold" pitchFamily="2" charset="0"/>
                      </a:endParaRPr>
                    </a:p>
                  </a:txBody>
                  <a:tcPr marL="91450" marR="91450" marT="45725" marB="45725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D7B"/>
                        </a:buClr>
                        <a:buSzPts val="1800"/>
                        <a:buFont typeface="Calibri"/>
                        <a:buNone/>
                      </a:pP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Ce sont </a:t>
                      </a:r>
                      <a:r>
                        <a:rPr lang="fr-FR" sz="2400" b="1" dirty="0">
                          <a:solidFill>
                            <a:srgbClr val="00ACA4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mes</a:t>
                      </a: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 roses.</a:t>
                      </a:r>
                      <a:endParaRPr sz="1100" dirty="0">
                        <a:latin typeface="Dosis SemiBold" pitchFamily="2" charset="0"/>
                      </a:endParaRPr>
                    </a:p>
                  </a:txBody>
                  <a:tcPr marL="91450" marR="91450" marT="45725" marB="457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6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D7B"/>
                        </a:buClr>
                        <a:buSzPts val="1800"/>
                        <a:buFont typeface="Calibri"/>
                        <a:buNone/>
                      </a:pP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</a:rPr>
                        <a:t>Les roses sont </a:t>
                      </a:r>
                      <a:r>
                        <a:rPr lang="fr-FR" sz="2400" b="1" dirty="0">
                          <a:solidFill>
                            <a:srgbClr val="00ACA4"/>
                          </a:solidFill>
                          <a:latin typeface="Dosis SemiBold" pitchFamily="2" charset="0"/>
                        </a:rPr>
                        <a:t>à toi</a:t>
                      </a: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</a:rPr>
                        <a:t>.</a:t>
                      </a:r>
                      <a:endParaRPr sz="2400" b="1" dirty="0">
                        <a:solidFill>
                          <a:srgbClr val="424D7B"/>
                        </a:solidFill>
                        <a:latin typeface="Dosis SemiBold" pitchFamily="2" charset="0"/>
                      </a:endParaRPr>
                    </a:p>
                  </a:txBody>
                  <a:tcPr marL="91450" marR="91450" marT="45725" marB="45725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D7B"/>
                        </a:buClr>
                        <a:buSzPts val="1800"/>
                        <a:buFont typeface="Calibri"/>
                        <a:buNone/>
                      </a:pP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Ce sont</a:t>
                      </a:r>
                      <a:r>
                        <a:rPr lang="fr-FR" sz="2400" b="1" dirty="0">
                          <a:solidFill>
                            <a:srgbClr val="00ACA4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 tes </a:t>
                      </a: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roses.</a:t>
                      </a:r>
                      <a:endParaRPr sz="1100" dirty="0">
                        <a:latin typeface="Dosis SemiBold" pitchFamily="2" charset="0"/>
                      </a:endParaRPr>
                    </a:p>
                  </a:txBody>
                  <a:tcPr marL="91450" marR="91450" marT="45725" marB="457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6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D7B"/>
                        </a:buClr>
                        <a:buSzPts val="1800"/>
                        <a:buFont typeface="Calibri"/>
                        <a:buNone/>
                      </a:pP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</a:rPr>
                        <a:t>Les roses sont </a:t>
                      </a:r>
                      <a:r>
                        <a:rPr lang="fr-FR" sz="2400" b="1" dirty="0">
                          <a:solidFill>
                            <a:srgbClr val="00ACA4"/>
                          </a:solidFill>
                          <a:latin typeface="Dosis SemiBold" pitchFamily="2" charset="0"/>
                        </a:rPr>
                        <a:t>à Samir</a:t>
                      </a: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</a:rPr>
                        <a:t>.</a:t>
                      </a:r>
                      <a:endParaRPr sz="2400" b="1" dirty="0">
                        <a:solidFill>
                          <a:srgbClr val="424D7B"/>
                        </a:solidFill>
                        <a:latin typeface="Dosis SemiBold" pitchFamily="2" charset="0"/>
                      </a:endParaRPr>
                    </a:p>
                  </a:txBody>
                  <a:tcPr marL="91450" marR="91450" marT="45725" marB="45725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D7B"/>
                        </a:buClr>
                        <a:buSzPts val="1800"/>
                        <a:buFont typeface="Calibri"/>
                        <a:buNone/>
                      </a:pP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Ce sont </a:t>
                      </a:r>
                      <a:r>
                        <a:rPr lang="fr-FR" sz="2400" b="1" dirty="0">
                          <a:solidFill>
                            <a:srgbClr val="00ACA4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ses</a:t>
                      </a:r>
                      <a:r>
                        <a:rPr lang="fr-FR" sz="2400" b="1" dirty="0">
                          <a:solidFill>
                            <a:srgbClr val="424D7B"/>
                          </a:solidFill>
                          <a:latin typeface="Dosis SemiBold" pitchFamily="2" charset="0"/>
                          <a:ea typeface="Calibri"/>
                          <a:cs typeface="Calibri"/>
                          <a:sym typeface="Calibri"/>
                        </a:rPr>
                        <a:t> roses.</a:t>
                      </a:r>
                      <a:endParaRPr sz="1100" dirty="0">
                        <a:latin typeface="Dosis SemiBold" pitchFamily="2" charset="0"/>
                      </a:endParaRPr>
                    </a:p>
                  </a:txBody>
                  <a:tcPr marL="91450" marR="91450" marT="45725" marB="457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007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A914A-A3C5-2768-ED88-6935D7E40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637C2AE-2054-083C-B1CC-4417AF902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par « ma » ou « mon » ? Levez la main</a:t>
            </a:r>
            <a:r>
              <a:rPr lang="fr-FR" dirty="0"/>
              <a:t>.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3EB5CA0-D6EE-986A-45A6-A31BAC0F58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C104A54-4469-A5DD-1E5A-911597CA1AA4}"/>
              </a:ext>
            </a:extLst>
          </p:cNvPr>
          <p:cNvSpPr txBox="1"/>
          <p:nvPr/>
        </p:nvSpPr>
        <p:spPr>
          <a:xfrm>
            <a:off x="890337" y="3684438"/>
            <a:ext cx="73633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oncle est gentil.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605FA99-945A-4FE2-8118-A1A4D8555909}"/>
              </a:ext>
            </a:extLst>
          </p:cNvPr>
          <p:cNvSpPr/>
          <p:nvPr/>
        </p:nvSpPr>
        <p:spPr>
          <a:xfrm>
            <a:off x="2510476" y="2220219"/>
            <a:ext cx="1625966" cy="612000"/>
          </a:xfrm>
          <a:prstGeom prst="roundRect">
            <a:avLst/>
          </a:prstGeom>
          <a:solidFill>
            <a:srgbClr val="DEEBF7"/>
          </a:solidFill>
          <a:ln>
            <a:solidFill>
              <a:srgbClr val="4B537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rgbClr val="424D7B"/>
                </a:solidFill>
                <a:latin typeface="Dosis SemiBold" panose="020B0604020202020204" charset="0"/>
              </a:rPr>
              <a:t>Ma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1F94EC3-274B-4BFD-B987-E2D1ACBEEF01}"/>
              </a:ext>
            </a:extLst>
          </p:cNvPr>
          <p:cNvSpPr/>
          <p:nvPr/>
        </p:nvSpPr>
        <p:spPr>
          <a:xfrm>
            <a:off x="5112000" y="2220219"/>
            <a:ext cx="1625966" cy="612000"/>
          </a:xfrm>
          <a:prstGeom prst="roundRect">
            <a:avLst/>
          </a:prstGeom>
          <a:solidFill>
            <a:srgbClr val="DEEBF7"/>
          </a:solidFill>
          <a:ln>
            <a:solidFill>
              <a:srgbClr val="4B537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rgbClr val="424D7B"/>
                </a:solidFill>
                <a:latin typeface="Dosis SemiBold" panose="020B0604020202020204" charset="0"/>
              </a:rPr>
              <a:t>Mon</a:t>
            </a:r>
          </a:p>
        </p:txBody>
      </p:sp>
    </p:spTree>
    <p:extLst>
      <p:ext uri="{BB962C8B-B14F-4D97-AF65-F5344CB8AC3E}">
        <p14:creationId xmlns:p14="http://schemas.microsoft.com/office/powerpoint/2010/main" val="359250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CE5A1-2673-1088-D922-6D614BEED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6A01E0EF-EC57-2493-BC8B-DA463A255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Mon oncle est gentil.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FFFF00"/>
              </a:highlight>
              <a:latin typeface="Dosis Medium" pitchFamily="2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1C97754-39CB-0292-284F-B94839A05F5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67724C6-DC32-49C0-EDEF-B0F051EAC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BF03198-C3C3-9A68-B225-42E0D41EC3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13A4E9F7-DCA6-408F-AE86-6937F6D88F21}"/>
              </a:ext>
            </a:extLst>
          </p:cNvPr>
          <p:cNvSpPr txBox="1"/>
          <p:nvPr/>
        </p:nvSpPr>
        <p:spPr>
          <a:xfrm>
            <a:off x="890337" y="3684438"/>
            <a:ext cx="73633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Mon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oncle est gentil.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3D71E09-6B10-43EA-AEC7-5457669E8A60}"/>
              </a:ext>
            </a:extLst>
          </p:cNvPr>
          <p:cNvSpPr/>
          <p:nvPr/>
        </p:nvSpPr>
        <p:spPr>
          <a:xfrm>
            <a:off x="2510476" y="2220219"/>
            <a:ext cx="1625966" cy="612000"/>
          </a:xfrm>
          <a:prstGeom prst="roundRect">
            <a:avLst/>
          </a:prstGeom>
          <a:solidFill>
            <a:srgbClr val="D9D9D9"/>
          </a:solidFill>
          <a:ln>
            <a:solidFill>
              <a:srgbClr val="4B537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 SemiBold" panose="020B0604020202020204" charset="0"/>
              </a:rPr>
              <a:t>Ma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FE500CF3-FFC3-4EAC-883E-FC79F792E1AE}"/>
              </a:ext>
            </a:extLst>
          </p:cNvPr>
          <p:cNvSpPr/>
          <p:nvPr/>
        </p:nvSpPr>
        <p:spPr>
          <a:xfrm>
            <a:off x="5112000" y="2220219"/>
            <a:ext cx="1625966" cy="612000"/>
          </a:xfrm>
          <a:prstGeom prst="roundRect">
            <a:avLst/>
          </a:prstGeom>
          <a:solidFill>
            <a:srgbClr val="DEEBF7"/>
          </a:solidFill>
          <a:ln>
            <a:solidFill>
              <a:srgbClr val="4B537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rgbClr val="424D7B"/>
                </a:solidFill>
                <a:latin typeface="Dosis SemiBold" panose="020B0604020202020204" charset="0"/>
              </a:rPr>
              <a:t>Mon</a:t>
            </a:r>
          </a:p>
        </p:txBody>
      </p:sp>
    </p:spTree>
    <p:extLst>
      <p:ext uri="{BB962C8B-B14F-4D97-AF65-F5344CB8AC3E}">
        <p14:creationId xmlns:p14="http://schemas.microsoft.com/office/powerpoint/2010/main" val="3319248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D4FCD-0C84-5596-1478-B7A26FF5F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2AA85C2-7729-A822-F449-E5A6FD095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par « ton » ou « ta » ? Levez la main</a:t>
            </a:r>
            <a:r>
              <a:rPr lang="fr-FR" dirty="0"/>
              <a:t>.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D54140F-4EFB-925B-8A31-4174056461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B193E4D-2959-D246-7CEB-76F25710A747}"/>
              </a:ext>
            </a:extLst>
          </p:cNvPr>
          <p:cNvSpPr txBox="1"/>
          <p:nvPr/>
        </p:nvSpPr>
        <p:spPr>
          <a:xfrm>
            <a:off x="1168674" y="3670590"/>
            <a:ext cx="73633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cousine va venir ce soir.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CEFFF23-D768-4B33-8FA6-03C64D9DAD30}"/>
              </a:ext>
            </a:extLst>
          </p:cNvPr>
          <p:cNvSpPr/>
          <p:nvPr/>
        </p:nvSpPr>
        <p:spPr>
          <a:xfrm>
            <a:off x="2386267" y="2607043"/>
            <a:ext cx="1625966" cy="612000"/>
          </a:xfrm>
          <a:prstGeom prst="roundRect">
            <a:avLst/>
          </a:prstGeom>
          <a:solidFill>
            <a:srgbClr val="DEEBF7"/>
          </a:solidFill>
          <a:ln>
            <a:solidFill>
              <a:srgbClr val="4B537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rgbClr val="424D7B"/>
                </a:solidFill>
                <a:latin typeface="Dosis SemiBold" panose="020B0604020202020204" charset="0"/>
              </a:rPr>
              <a:t>Ton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984AFE8-9D44-4D68-995A-E537A0E10625}"/>
              </a:ext>
            </a:extLst>
          </p:cNvPr>
          <p:cNvSpPr/>
          <p:nvPr/>
        </p:nvSpPr>
        <p:spPr>
          <a:xfrm>
            <a:off x="5131769" y="2575411"/>
            <a:ext cx="1625966" cy="612000"/>
          </a:xfrm>
          <a:prstGeom prst="roundRect">
            <a:avLst/>
          </a:prstGeom>
          <a:solidFill>
            <a:srgbClr val="DEEBF7"/>
          </a:solidFill>
          <a:ln>
            <a:solidFill>
              <a:srgbClr val="4B537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rgbClr val="424D7B"/>
                </a:solidFill>
                <a:latin typeface="Dosis SemiBold" panose="020B0604020202020204" charset="0"/>
              </a:rPr>
              <a:t>Ta</a:t>
            </a:r>
          </a:p>
        </p:txBody>
      </p:sp>
    </p:spTree>
    <p:extLst>
      <p:ext uri="{BB962C8B-B14F-4D97-AF65-F5344CB8AC3E}">
        <p14:creationId xmlns:p14="http://schemas.microsoft.com/office/powerpoint/2010/main" val="197421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B78FA-D216-0AB2-E74D-57D9F884F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EF505D8B-8E22-EC33-68BC-39C3FF6C0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Ta cousine va venir ce soir.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1CC2098-A5B0-7F82-23AE-705CCEA077B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E334887-A885-CD30-32E2-A7D45E4DE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F76DF0C-1366-5668-4F26-381368875C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C1F7FAF9-1C99-4059-8DF5-44CE656D11F2}"/>
              </a:ext>
            </a:extLst>
          </p:cNvPr>
          <p:cNvSpPr txBox="1"/>
          <p:nvPr/>
        </p:nvSpPr>
        <p:spPr>
          <a:xfrm>
            <a:off x="1168674" y="3670590"/>
            <a:ext cx="73633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Ta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 cousine va venir ce soir.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8886043-6CF6-4F3B-8FD8-2F5457267848}"/>
              </a:ext>
            </a:extLst>
          </p:cNvPr>
          <p:cNvSpPr/>
          <p:nvPr/>
        </p:nvSpPr>
        <p:spPr>
          <a:xfrm>
            <a:off x="2386267" y="2607043"/>
            <a:ext cx="1625966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4B537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 SemiBold" panose="020B0604020202020204" charset="0"/>
              </a:rPr>
              <a:t>Ton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F3A02617-EDBD-4063-900B-C4E7A966470E}"/>
              </a:ext>
            </a:extLst>
          </p:cNvPr>
          <p:cNvSpPr/>
          <p:nvPr/>
        </p:nvSpPr>
        <p:spPr>
          <a:xfrm>
            <a:off x="5131769" y="2575411"/>
            <a:ext cx="1625966" cy="612000"/>
          </a:xfrm>
          <a:prstGeom prst="roundRect">
            <a:avLst/>
          </a:prstGeom>
          <a:solidFill>
            <a:srgbClr val="DEEBF7"/>
          </a:solidFill>
          <a:ln>
            <a:solidFill>
              <a:srgbClr val="4B537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rgbClr val="424D7B"/>
                </a:solidFill>
                <a:latin typeface="Dosis SemiBold" panose="020B0604020202020204" charset="0"/>
              </a:rPr>
              <a:t>Ta</a:t>
            </a:r>
          </a:p>
        </p:txBody>
      </p:sp>
    </p:spTree>
    <p:extLst>
      <p:ext uri="{BB962C8B-B14F-4D97-AF65-F5344CB8AC3E}">
        <p14:creationId xmlns:p14="http://schemas.microsoft.com/office/powerpoint/2010/main" val="252532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D4FCD-0C84-5596-1478-B7A26FF5F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12AA85C2-7729-A822-F449-E5A6FD095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compléter la phrase par « son » ou « ses » ? Levez la main</a:t>
            </a:r>
            <a:r>
              <a:rPr lang="fr-FR" dirty="0"/>
              <a:t>. 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D54140F-4EFB-925B-8A31-4174056461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B193E4D-2959-D246-7CEB-76F25710A747}"/>
              </a:ext>
            </a:extLst>
          </p:cNvPr>
          <p:cNvSpPr txBox="1"/>
          <p:nvPr/>
        </p:nvSpPr>
        <p:spPr>
          <a:xfrm>
            <a:off x="1168674" y="3670590"/>
            <a:ext cx="73633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________ </a:t>
            </a:r>
            <a:r>
              <a:rPr lang="fr-FR" sz="4000" b="1" dirty="0">
                <a:solidFill>
                  <a:srgbClr val="424D7B"/>
                </a:solidFill>
                <a:latin typeface="Dosis SemiBold" panose="020B0604020202020204" charset="0"/>
                <a:cs typeface="Arial" panose="020B0604020202020204" pitchFamily="34" charset="0"/>
              </a:rPr>
              <a:t>grands-parents vont venir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CEFFF23-D768-4B33-8FA6-03C64D9DAD30}"/>
              </a:ext>
            </a:extLst>
          </p:cNvPr>
          <p:cNvSpPr/>
          <p:nvPr/>
        </p:nvSpPr>
        <p:spPr>
          <a:xfrm>
            <a:off x="2386267" y="2607043"/>
            <a:ext cx="1625966" cy="612000"/>
          </a:xfrm>
          <a:prstGeom prst="roundRect">
            <a:avLst/>
          </a:prstGeom>
          <a:solidFill>
            <a:srgbClr val="DEEBF7"/>
          </a:solidFill>
          <a:ln>
            <a:solidFill>
              <a:srgbClr val="4B537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rgbClr val="424D7B"/>
                </a:solidFill>
                <a:latin typeface="Dosis SemiBold" panose="020B0604020202020204" charset="0"/>
              </a:rPr>
              <a:t>Son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984AFE8-9D44-4D68-995A-E537A0E10625}"/>
              </a:ext>
            </a:extLst>
          </p:cNvPr>
          <p:cNvSpPr/>
          <p:nvPr/>
        </p:nvSpPr>
        <p:spPr>
          <a:xfrm>
            <a:off x="5131769" y="2575411"/>
            <a:ext cx="1625966" cy="612000"/>
          </a:xfrm>
          <a:prstGeom prst="roundRect">
            <a:avLst/>
          </a:prstGeom>
          <a:solidFill>
            <a:srgbClr val="DEEBF7"/>
          </a:solidFill>
          <a:ln>
            <a:solidFill>
              <a:srgbClr val="4B537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rgbClr val="424D7B"/>
                </a:solidFill>
                <a:latin typeface="Dosis SemiBold" panose="020B0604020202020204" charset="0"/>
              </a:rPr>
              <a:t>Ses</a:t>
            </a:r>
          </a:p>
        </p:txBody>
      </p:sp>
    </p:spTree>
    <p:extLst>
      <p:ext uri="{BB962C8B-B14F-4D97-AF65-F5344CB8AC3E}">
        <p14:creationId xmlns:p14="http://schemas.microsoft.com/office/powerpoint/2010/main" val="428956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B78FA-D216-0AB2-E74D-57D9F884F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EF505D8B-8E22-EC33-68BC-39C3FF6C0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Ses grands-parents vont venir.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1CC2098-A5B0-7F82-23AE-705CCEA077B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E334887-A885-CD30-32E2-A7D45E4DE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F76DF0C-1366-5668-4F26-381368875C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4EEB6ABA-2555-4BB2-B62D-24C23550018F}"/>
              </a:ext>
            </a:extLst>
          </p:cNvPr>
          <p:cNvSpPr txBox="1"/>
          <p:nvPr/>
        </p:nvSpPr>
        <p:spPr>
          <a:xfrm>
            <a:off x="1168674" y="3670590"/>
            <a:ext cx="73633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  <a:cs typeface="Arial" panose="020B0604020202020204" pitchFamily="34" charset="0"/>
              </a:rPr>
              <a:t>Ses </a:t>
            </a:r>
            <a:r>
              <a:rPr lang="fr-FR" sz="4000" b="1" dirty="0">
                <a:solidFill>
                  <a:srgbClr val="424D7B"/>
                </a:solidFill>
                <a:latin typeface="Dosis SemiBold" panose="020B0604020202020204" charset="0"/>
              </a:rPr>
              <a:t>grands-parents vont venir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  <a:cs typeface="Arial" panose="020B0604020202020204" pitchFamily="34" charset="0"/>
              </a:rPr>
              <a:t>.</a:t>
            </a: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cs typeface="Arial" panose="020B0604020202020204" pitchFamily="34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B23464D-B2AB-492A-B75E-A34D9DB1326B}"/>
              </a:ext>
            </a:extLst>
          </p:cNvPr>
          <p:cNvSpPr/>
          <p:nvPr/>
        </p:nvSpPr>
        <p:spPr>
          <a:xfrm>
            <a:off x="2386267" y="2607043"/>
            <a:ext cx="1625966" cy="61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4B537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chemeClr val="bg1">
                    <a:lumMod val="65000"/>
                  </a:schemeClr>
                </a:solidFill>
                <a:latin typeface="Dosis SemiBold" panose="020B0604020202020204" charset="0"/>
              </a:rPr>
              <a:t>Son 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5401806-BCE8-4E9F-A177-0DD879F48C55}"/>
              </a:ext>
            </a:extLst>
          </p:cNvPr>
          <p:cNvSpPr/>
          <p:nvPr/>
        </p:nvSpPr>
        <p:spPr>
          <a:xfrm>
            <a:off x="5131769" y="2575411"/>
            <a:ext cx="1625966" cy="612000"/>
          </a:xfrm>
          <a:prstGeom prst="roundRect">
            <a:avLst/>
          </a:prstGeom>
          <a:solidFill>
            <a:srgbClr val="DEEBF7"/>
          </a:solidFill>
          <a:ln>
            <a:solidFill>
              <a:srgbClr val="4B537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rgbClr val="424D7B"/>
                </a:solidFill>
                <a:latin typeface="Dosis SemiBold" panose="020B0604020202020204" charset="0"/>
              </a:rPr>
              <a:t>Ses</a:t>
            </a:r>
          </a:p>
        </p:txBody>
      </p:sp>
    </p:spTree>
    <p:extLst>
      <p:ext uri="{BB962C8B-B14F-4D97-AF65-F5344CB8AC3E}">
        <p14:creationId xmlns:p14="http://schemas.microsoft.com/office/powerpoint/2010/main" val="467989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3072887-018E-4B33-AE85-5E80177006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771" y="1676308"/>
            <a:ext cx="3277120" cy="5026649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Ouvrez le manuel à la page 69.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8A020CD-7EF8-6D95-74E0-4D4678B139A6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6869770-C5EE-1C1E-079C-81A59BF46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172760D-D2FB-0514-56C1-8883FF91F2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4C863AA-2938-BFB1-1CBE-E75561F92252}"/>
              </a:ext>
            </a:extLst>
          </p:cNvPr>
          <p:cNvSpPr/>
          <p:nvPr/>
        </p:nvSpPr>
        <p:spPr>
          <a:xfrm>
            <a:off x="2897257" y="4189633"/>
            <a:ext cx="3208149" cy="99205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E9AF1-010B-57C2-21BD-5FD0F2262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5">
            <a:extLst>
              <a:ext uri="{FF2B5EF4-FFF2-40B4-BE49-F238E27FC236}">
                <a16:creationId xmlns:a16="http://schemas.microsoft.com/office/drawing/2014/main" id="{01F9422D-507F-6A56-B4B5-942CA6AF0197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4. Je vais expliquer la consigne et passer entre les rangs pour vous aider.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FE5C404-D51F-0A3B-DB34-C11CD7E498B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129AC7F-70F0-BC14-8D32-8A504EE2E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7ED030C-6993-6CB2-7475-7BC390332B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2B6B39F6-6210-403B-660B-554B9167A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830" y="1381979"/>
            <a:ext cx="3289659" cy="328965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2A94863-C2D2-4F4F-A0C9-F372AD0672D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857" t="50000" r="1891" b="31683"/>
          <a:stretch/>
        </p:blipFill>
        <p:spPr>
          <a:xfrm>
            <a:off x="1027612" y="2473467"/>
            <a:ext cx="3622765" cy="210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74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50667-9DF4-DF2A-C062-87B8B9203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CDB346B-91B4-81F9-7610-6CDB21BF1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C668884-62DE-D631-A26D-52FB2367A133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8ED20D5-FC67-7C8D-83B2-1C34C207F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442FE60-5780-0206-32C9-5C4534BAEC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B5C54E25-11DF-4D95-AC77-51640517FB50}"/>
              </a:ext>
            </a:extLst>
          </p:cNvPr>
          <p:cNvGrpSpPr/>
          <p:nvPr/>
        </p:nvGrpSpPr>
        <p:grpSpPr>
          <a:xfrm>
            <a:off x="1493263" y="1751744"/>
            <a:ext cx="6267634" cy="4132424"/>
            <a:chOff x="1438183" y="2098766"/>
            <a:chExt cx="6267634" cy="413242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8B1B900-E710-4FF5-8D78-E7A05C65DF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857" t="50579" r="9163" b="31683"/>
            <a:stretch/>
          </p:blipFill>
          <p:spPr>
            <a:xfrm>
              <a:off x="1438183" y="2098766"/>
              <a:ext cx="6267634" cy="4132424"/>
            </a:xfrm>
            <a:prstGeom prst="rect">
              <a:avLst/>
            </a:prstGeom>
          </p:spPr>
        </p:pic>
        <p:cxnSp>
          <p:nvCxnSpPr>
            <p:cNvPr id="7" name="Connecteur droit avec flèche 6">
              <a:extLst>
                <a:ext uri="{FF2B5EF4-FFF2-40B4-BE49-F238E27FC236}">
                  <a16:creationId xmlns:a16="http://schemas.microsoft.com/office/drawing/2014/main" id="{FBEB9512-FFE0-4438-B424-40162CE878A8}"/>
                </a:ext>
              </a:extLst>
            </p:cNvPr>
            <p:cNvCxnSpPr/>
            <p:nvPr/>
          </p:nvCxnSpPr>
          <p:spPr>
            <a:xfrm>
              <a:off x="2595154" y="3596640"/>
              <a:ext cx="1637212" cy="67056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2EEE80F5-CDD8-4B26-85AA-68C4F201EC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95154" y="3596640"/>
              <a:ext cx="1637212" cy="134112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10F67714-4FEA-42B2-A4C4-EE0C7E8B37DA}"/>
                </a:ext>
              </a:extLst>
            </p:cNvPr>
            <p:cNvCxnSpPr>
              <a:cxnSpLocks/>
            </p:cNvCxnSpPr>
            <p:nvPr/>
          </p:nvCxnSpPr>
          <p:spPr>
            <a:xfrm>
              <a:off x="2595154" y="4267200"/>
              <a:ext cx="1576252" cy="661851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552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1CBA917-A7F1-D143-F376-10C3D550D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056" y="5038460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Les possessifs.</a:t>
            </a:r>
            <a:endParaRPr lang="fr-MA" sz="1400" dirty="0"/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5277419" cy="756000"/>
          </a:xfrm>
        </p:spPr>
        <p:txBody>
          <a:bodyPr/>
          <a:lstStyle/>
          <a:p>
            <a:r>
              <a:rPr lang="fr-FR" sz="1400" dirty="0"/>
              <a:t>Dialogue reprenant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35CB33E-BD6C-ABCE-F925-A7DB01A85400}"/>
              </a:ext>
            </a:extLst>
          </p:cNvPr>
          <p:cNvSpPr txBox="1"/>
          <p:nvPr/>
        </p:nvSpPr>
        <p:spPr>
          <a:xfrm>
            <a:off x="2302530" y="5136820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Lecture 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et compréhension de mots comprenant les graphèmes : eu - </a:t>
            </a:r>
            <a:r>
              <a:rPr lang="fr-FR" sz="1400" dirty="0" err="1"/>
              <a:t>œu</a:t>
            </a:r>
            <a:r>
              <a:rPr lang="fr-FR" sz="1400" dirty="0"/>
              <a:t>.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3E1B32DC-FBEB-7EC1-4919-4D891CB0C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222A991-FAE2-EB7E-5616-984F0E1319F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7BCACC1-CD1A-06E8-288E-E065EF916BC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D5BD56B-5681-0EC7-5155-C44AE85D9C2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D97DEF0C-36F2-72FC-67F4-52D5D6B127E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C9D42C34-09D5-0E75-6115-769CDEA9F5BC}"/>
              </a:ext>
            </a:extLst>
          </p:cNvPr>
          <p:cNvSpPr txBox="1">
            <a:spLocks/>
          </p:cNvSpPr>
          <p:nvPr/>
        </p:nvSpPr>
        <p:spPr>
          <a:xfrm>
            <a:off x="-2726185" y="102937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40B7EE89-207F-620F-FDA5-2CC328707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4629" y="756000"/>
            <a:ext cx="6877371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54FE9FD-81AE-18C8-B65B-A2B4F25B9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17467D9A-FC78-EBE2-5E61-77F30344078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0F5E3066-39D1-A976-AEB9-6C165C140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890203F-2E8F-2E7F-33C8-E41321EF55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6601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8D69-731B-5511-D088-32459ADA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AEECA6FF-EF83-A8BA-996A-AFAB6BD76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211" y="756000"/>
            <a:ext cx="68947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9C79C3BF-E1CA-E022-764F-8FF12C175CA3}"/>
              </a:ext>
            </a:extLst>
          </p:cNvPr>
          <p:cNvSpPr txBox="1">
            <a:spLocks/>
          </p:cNvSpPr>
          <p:nvPr/>
        </p:nvSpPr>
        <p:spPr>
          <a:xfrm>
            <a:off x="389895" y="3395446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1E865A99-B86E-1DBC-9AF4-2697C62F937D}"/>
              </a:ext>
            </a:extLst>
          </p:cNvPr>
          <p:cNvSpPr txBox="1">
            <a:spLocks/>
          </p:cNvSpPr>
          <p:nvPr/>
        </p:nvSpPr>
        <p:spPr>
          <a:xfrm>
            <a:off x="3084240" y="3429000"/>
            <a:ext cx="2975519" cy="612000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0" lang="fr-MA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j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7" name="Espace réservé du texte 15">
            <a:extLst>
              <a:ext uri="{FF2B5EF4-FFF2-40B4-BE49-F238E27FC236}">
                <a16:creationId xmlns:a16="http://schemas.microsoft.com/office/drawing/2014/main" id="{C4297C41-F7FA-3402-767B-526BAA0449F3}"/>
              </a:ext>
            </a:extLst>
          </p:cNvPr>
          <p:cNvSpPr txBox="1">
            <a:spLocks/>
          </p:cNvSpPr>
          <p:nvPr/>
        </p:nvSpPr>
        <p:spPr>
          <a:xfrm>
            <a:off x="6059759" y="3429000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d</a:t>
            </a:r>
            <a:r>
              <a:rPr lang="fr-FR" sz="4200" b="1" dirty="0"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42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x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62F122-EDF4-463A-8400-F33786319D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94222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23EFB-5D8B-F6F5-0F18-DD870639A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55767C93-E867-5ACD-C6D5-389CEF207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607" y="756000"/>
            <a:ext cx="689439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BD0B5A88-66BC-6735-BEF0-87513253033D}"/>
              </a:ext>
            </a:extLst>
          </p:cNvPr>
          <p:cNvSpPr txBox="1">
            <a:spLocks/>
          </p:cNvSpPr>
          <p:nvPr/>
        </p:nvSpPr>
        <p:spPr>
          <a:xfrm>
            <a:off x="5548707" y="3423684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b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œu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f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B43A400E-DC8E-2ACC-0913-26D6C04C3410}"/>
              </a:ext>
            </a:extLst>
          </p:cNvPr>
          <p:cNvSpPr txBox="1">
            <a:spLocks/>
          </p:cNvSpPr>
          <p:nvPr/>
        </p:nvSpPr>
        <p:spPr>
          <a:xfrm>
            <a:off x="271979" y="3423684"/>
            <a:ext cx="332331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n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œu</a:t>
            </a:r>
            <a:r>
              <a:rPr lang="fr-FR" sz="4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d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712D1AFA-BF25-4AE6-8A0D-4F3E0186C337}"/>
              </a:ext>
            </a:extLst>
          </p:cNvPr>
          <p:cNvSpPr txBox="1">
            <a:spLocks/>
          </p:cNvSpPr>
          <p:nvPr/>
        </p:nvSpPr>
        <p:spPr>
          <a:xfrm>
            <a:off x="2912571" y="3405243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c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œu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r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CEBF5DC-C3A2-4340-B0B1-232DFB0F43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1314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C5065-E835-0A45-A7DA-D492AA9D6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B3F4A8FA-F444-25EA-F21A-F9D4E23AD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982" y="756000"/>
            <a:ext cx="691101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0F6C204-CCC0-5E9F-75DA-99D50E89C837}"/>
              </a:ext>
            </a:extLst>
          </p:cNvPr>
          <p:cNvSpPr txBox="1">
            <a:spLocks/>
          </p:cNvSpPr>
          <p:nvPr/>
        </p:nvSpPr>
        <p:spPr>
          <a:xfrm>
            <a:off x="3364198" y="3481698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v</a:t>
            </a:r>
            <a:r>
              <a:rPr lang="fr-FR" sz="4000" b="1" dirty="0" err="1">
                <a:solidFill>
                  <a:srgbClr val="00ACA4"/>
                </a:solidFill>
                <a:latin typeface="Dosis SemiBold" pitchFamily="2" charset="0"/>
              </a:rPr>
              <a:t>œu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8EE33BEB-4722-9337-B3A4-0DA8AE354BA7}"/>
              </a:ext>
            </a:extLst>
          </p:cNvPr>
          <p:cNvSpPr txBox="1">
            <a:spLocks/>
          </p:cNvSpPr>
          <p:nvPr/>
        </p:nvSpPr>
        <p:spPr>
          <a:xfrm>
            <a:off x="5970399" y="3476125"/>
            <a:ext cx="243042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b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rr</a:t>
            </a:r>
            <a:r>
              <a:rPr lang="fr-FR" sz="4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0172B532-9CCA-B7A0-9267-071825526996}"/>
              </a:ext>
            </a:extLst>
          </p:cNvPr>
          <p:cNvSpPr txBox="1">
            <a:spLocks/>
          </p:cNvSpPr>
          <p:nvPr/>
        </p:nvSpPr>
        <p:spPr>
          <a:xfrm>
            <a:off x="904706" y="3481698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pl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voir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1A8C9AB-A708-46D3-ACBD-091F84459E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8715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C5065-E835-0A45-A7DA-D492AA9D6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B3F4A8FA-F444-25EA-F21A-F9D4E23AD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982" y="756000"/>
            <a:ext cx="691101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ces mots ?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0F6C204-CCC0-5E9F-75DA-99D50E89C837}"/>
              </a:ext>
            </a:extLst>
          </p:cNvPr>
          <p:cNvSpPr txBox="1">
            <a:spLocks/>
          </p:cNvSpPr>
          <p:nvPr/>
        </p:nvSpPr>
        <p:spPr>
          <a:xfrm>
            <a:off x="6049152" y="3429000"/>
            <a:ext cx="2470976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œu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f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8EE33BEB-4722-9337-B3A4-0DA8AE354BA7}"/>
              </a:ext>
            </a:extLst>
          </p:cNvPr>
          <p:cNvSpPr txBox="1">
            <a:spLocks/>
          </p:cNvSpPr>
          <p:nvPr/>
        </p:nvSpPr>
        <p:spPr>
          <a:xfrm>
            <a:off x="3333360" y="3429000"/>
            <a:ext cx="2665402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pn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eu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0172B532-9CCA-B7A0-9267-071825526996}"/>
              </a:ext>
            </a:extLst>
          </p:cNvPr>
          <p:cNvSpPr txBox="1">
            <a:spLocks/>
          </p:cNvSpPr>
          <p:nvPr/>
        </p:nvSpPr>
        <p:spPr>
          <a:xfrm>
            <a:off x="623872" y="3429000"/>
            <a:ext cx="2709488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s</a:t>
            </a:r>
            <a:r>
              <a:rPr lang="fr-FR" sz="4000" b="1" dirty="0">
                <a:solidFill>
                  <a:srgbClr val="00ACA4"/>
                </a:solidFill>
                <a:latin typeface="Dosis SemiBold" pitchFamily="2" charset="0"/>
              </a:rPr>
              <a:t>œu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r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lang="fr-MA" sz="4000" b="1" dirty="0">
              <a:solidFill>
                <a:schemeClr val="accent1">
                  <a:lumMod val="50000"/>
                </a:schemeClr>
              </a:solidFill>
              <a:latin typeface="Dosis SemiBold" pitchFamily="2" charset="0"/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FB68882-4B16-48C8-834A-88F2C15387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62170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06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A4EE3-27E8-80D8-B1BA-9B26AAF32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9E2277-A265-42A0-BD4A-F13AFD2DE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606635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 mot en silence. Écrivez le numéro de la bonne image sur l’ardoise. </a:t>
            </a:r>
            <a:r>
              <a:rPr lang="fr-FR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Personne ne lit à voix haute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B078CF2D-3BCE-6268-50D1-0D9FD9E94CC1}"/>
              </a:ext>
            </a:extLst>
          </p:cNvPr>
          <p:cNvSpPr txBox="1">
            <a:spLocks/>
          </p:cNvSpPr>
          <p:nvPr/>
        </p:nvSpPr>
        <p:spPr>
          <a:xfrm>
            <a:off x="3042675" y="2077239"/>
            <a:ext cx="332002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Une sœur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97598748-1DF3-2241-3C15-8DDE670DDF63}"/>
              </a:ext>
            </a:extLst>
          </p:cNvPr>
          <p:cNvSpPr txBox="1">
            <a:spLocks/>
          </p:cNvSpPr>
          <p:nvPr/>
        </p:nvSpPr>
        <p:spPr>
          <a:xfrm>
            <a:off x="700461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672F773E-DC64-9382-8967-842EE35A577C}"/>
              </a:ext>
            </a:extLst>
          </p:cNvPr>
          <p:cNvSpPr txBox="1">
            <a:spLocks/>
          </p:cNvSpPr>
          <p:nvPr/>
        </p:nvSpPr>
        <p:spPr>
          <a:xfrm>
            <a:off x="3372649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1D3E9823-FA87-C57F-7AFB-0E3FE06699B3}"/>
              </a:ext>
            </a:extLst>
          </p:cNvPr>
          <p:cNvSpPr txBox="1">
            <a:spLocks/>
          </p:cNvSpPr>
          <p:nvPr/>
        </p:nvSpPr>
        <p:spPr>
          <a:xfrm>
            <a:off x="5879566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AC9F-A0F3-5111-ED3D-895A9F1230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3C72F7E-603D-401C-8A5C-811BAE4109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349" y="3226510"/>
            <a:ext cx="1711300" cy="187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F26CCC3-C22F-466B-BE4D-8890682D5F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161" y="3226510"/>
            <a:ext cx="1711300" cy="187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7673CF0-53E2-43AF-ADD2-11B8E18E9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537" y="3226510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59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A4EE3-27E8-80D8-B1BA-9B26AAF32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9E2277-A265-42A0-BD4A-F13AFD2DE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Corrigez.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4BA101F2-2A08-DDF8-7FE3-03EF8F5798C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4BA101F2-2A08-DDF8-7FE3-03EF8F5798C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97598748-1DF3-2241-3C15-8DDE670DDF63}"/>
              </a:ext>
            </a:extLst>
          </p:cNvPr>
          <p:cNvSpPr txBox="1">
            <a:spLocks/>
          </p:cNvSpPr>
          <p:nvPr/>
        </p:nvSpPr>
        <p:spPr>
          <a:xfrm>
            <a:off x="700461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672F773E-DC64-9382-8967-842EE35A577C}"/>
              </a:ext>
            </a:extLst>
          </p:cNvPr>
          <p:cNvSpPr txBox="1">
            <a:spLocks/>
          </p:cNvSpPr>
          <p:nvPr/>
        </p:nvSpPr>
        <p:spPr>
          <a:xfrm>
            <a:off x="3372649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4800" b="1" dirty="0">
                <a:solidFill>
                  <a:srgbClr val="C00000"/>
                </a:solidFill>
                <a:latin typeface="Dosis" pitchFamily="2" charset="0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1D3E9823-FA87-C57F-7AFB-0E3FE06699B3}"/>
              </a:ext>
            </a:extLst>
          </p:cNvPr>
          <p:cNvSpPr txBox="1">
            <a:spLocks/>
          </p:cNvSpPr>
          <p:nvPr/>
        </p:nvSpPr>
        <p:spPr>
          <a:xfrm>
            <a:off x="5879566" y="529555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MA" sz="48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AC9F-A0F3-5111-ED3D-895A9F1230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863D0432-4802-4265-AE3C-2561395712DE}"/>
              </a:ext>
            </a:extLst>
          </p:cNvPr>
          <p:cNvSpPr txBox="1">
            <a:spLocks/>
          </p:cNvSpPr>
          <p:nvPr/>
        </p:nvSpPr>
        <p:spPr>
          <a:xfrm>
            <a:off x="3042675" y="2077239"/>
            <a:ext cx="332002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400" b="1" dirty="0">
                <a:solidFill>
                  <a:srgbClr val="C00000"/>
                </a:solidFill>
                <a:latin typeface="Dosis" pitchFamily="2" charset="0"/>
              </a:rPr>
              <a:t>Une sœur </a:t>
            </a:r>
            <a:endParaRPr lang="fr-MA" sz="4400" b="1" dirty="0">
              <a:solidFill>
                <a:srgbClr val="C00000"/>
              </a:solidFill>
              <a:latin typeface="Dosis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8B1B0EE-7030-4A9C-B0DE-C11AEBF9D8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349" y="3226510"/>
            <a:ext cx="1711300" cy="1872000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84AD348-397A-4F60-BAB0-B9285BEAF2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161" y="3226510"/>
            <a:ext cx="1711300" cy="187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FBCBE25-79C2-465E-84FE-2945549484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537" y="3226510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854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C0F68-9C7D-46BA-0ACC-FF2BB6D1D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57FBEF3D-1C56-C33C-F6B2-3DA089420A5F}"/>
              </a:ext>
            </a:extLst>
          </p:cNvPr>
          <p:cNvSpPr txBox="1">
            <a:spLocks/>
          </p:cNvSpPr>
          <p:nvPr/>
        </p:nvSpPr>
        <p:spPr>
          <a:xfrm>
            <a:off x="1099198" y="533250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0A7A761D-0DAE-2325-574F-9873EA7D123B}"/>
              </a:ext>
            </a:extLst>
          </p:cNvPr>
          <p:cNvSpPr txBox="1">
            <a:spLocks/>
          </p:cNvSpPr>
          <p:nvPr/>
        </p:nvSpPr>
        <p:spPr>
          <a:xfrm>
            <a:off x="3425037" y="525416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DF95B4EC-E30B-64A7-2F83-926E0DB6CC92}"/>
              </a:ext>
            </a:extLst>
          </p:cNvPr>
          <p:cNvSpPr txBox="1">
            <a:spLocks/>
          </p:cNvSpPr>
          <p:nvPr/>
        </p:nvSpPr>
        <p:spPr>
          <a:xfrm>
            <a:off x="5564742" y="5279305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E63B8F3-65BC-EAE2-075A-871075AD20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C4DA146D-AE25-2873-51FB-66C0DD23E1B5}"/>
              </a:ext>
            </a:extLst>
          </p:cNvPr>
          <p:cNvSpPr txBox="1">
            <a:spLocks/>
          </p:cNvSpPr>
          <p:nvPr/>
        </p:nvSpPr>
        <p:spPr>
          <a:xfrm>
            <a:off x="2887627" y="1988413"/>
            <a:ext cx="309998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Des cheveux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BA6D8E0F-19FA-19DD-0C90-CEB1EA845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0706" y="785295"/>
            <a:ext cx="6498720" cy="613199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 mot en silence. Écrivez le numéro de la bonne image sur l’ardoise. </a:t>
            </a:r>
            <a:r>
              <a:rPr lang="fr-FR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Personne ne lit à voix haute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61F5B00-0845-42BE-83E0-504D76F0FB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442" y="3293954"/>
            <a:ext cx="1711300" cy="187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FAEB085-A19E-4524-A230-EAB049A9F6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898" y="3293954"/>
            <a:ext cx="1711300" cy="187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DB9C9DF-C849-4009-A10F-9BC5B08887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670" y="3303824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25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C0F68-9C7D-46BA-0ACC-FF2BB6D1D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A7E80F4-D185-B713-BADE-D105CED7396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A7E80F4-D185-B713-BADE-D105CED7396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57FBEF3D-1C56-C33C-F6B2-3DA089420A5F}"/>
              </a:ext>
            </a:extLst>
          </p:cNvPr>
          <p:cNvSpPr txBox="1">
            <a:spLocks/>
          </p:cNvSpPr>
          <p:nvPr/>
        </p:nvSpPr>
        <p:spPr>
          <a:xfrm>
            <a:off x="1099198" y="533250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0A7A761D-0DAE-2325-574F-9873EA7D123B}"/>
              </a:ext>
            </a:extLst>
          </p:cNvPr>
          <p:cNvSpPr txBox="1">
            <a:spLocks/>
          </p:cNvSpPr>
          <p:nvPr/>
        </p:nvSpPr>
        <p:spPr>
          <a:xfrm>
            <a:off x="3425037" y="5254164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48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2</a:t>
            </a: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DF95B4EC-E30B-64A7-2F83-926E0DB6CC92}"/>
              </a:ext>
            </a:extLst>
          </p:cNvPr>
          <p:cNvSpPr txBox="1">
            <a:spLocks/>
          </p:cNvSpPr>
          <p:nvPr/>
        </p:nvSpPr>
        <p:spPr>
          <a:xfrm>
            <a:off x="5564742" y="5279305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MA" sz="4800" b="1" dirty="0">
                <a:solidFill>
                  <a:srgbClr val="C00000"/>
                </a:solidFill>
                <a:latin typeface="Dosis" pitchFamily="2" charset="0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E63B8F3-65BC-EAE2-075A-871075AD20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EAD23AAA-6296-FBD9-60D8-C32ECFB2AF5B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49872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Corrigez.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9" name="Espace réservé du texte 15">
            <a:extLst>
              <a:ext uri="{FF2B5EF4-FFF2-40B4-BE49-F238E27FC236}">
                <a16:creationId xmlns:a16="http://schemas.microsoft.com/office/drawing/2014/main" id="{7566C54B-EE5E-4D83-B5C9-9A7151F69B6A}"/>
              </a:ext>
            </a:extLst>
          </p:cNvPr>
          <p:cNvSpPr txBox="1">
            <a:spLocks/>
          </p:cNvSpPr>
          <p:nvPr/>
        </p:nvSpPr>
        <p:spPr>
          <a:xfrm>
            <a:off x="2887627" y="1988413"/>
            <a:ext cx="309998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fontAlgn="auto"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fr-MA" sz="4400" b="1" dirty="0">
                <a:solidFill>
                  <a:srgbClr val="C00000"/>
                </a:solidFill>
                <a:latin typeface="Dosis" pitchFamily="2" charset="0"/>
              </a:rPr>
              <a:t>Des cheveux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F4584B9-5861-4A03-9E00-43C55EBD21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442" y="3293954"/>
            <a:ext cx="1711300" cy="1872000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775A220-E3F9-4712-B999-C4B54A7D6E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898" y="3293954"/>
            <a:ext cx="1711300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7F5A348-693E-4D3C-868F-E28BDC3539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670" y="3303824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393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AA694-DC99-21F5-6FDF-DD4469D08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E3C0C-71A1-6399-80E7-F39A6F378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498720" cy="588706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 mot en silence. Écrivez le numéro de la bonne image sur l’ardoise. </a:t>
            </a:r>
            <a:r>
              <a:rPr lang="fr-FR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Personne ne lit à voix haute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</a:t>
            </a:r>
          </a:p>
        </p:txBody>
      </p:sp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66085BE0-BCD7-0393-F95D-B8DE4FE4DB94}"/>
              </a:ext>
            </a:extLst>
          </p:cNvPr>
          <p:cNvSpPr txBox="1">
            <a:spLocks/>
          </p:cNvSpPr>
          <p:nvPr/>
        </p:nvSpPr>
        <p:spPr>
          <a:xfrm>
            <a:off x="992014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2CE2FD5-FB47-E225-83B4-B7EB05EB12D3}"/>
              </a:ext>
            </a:extLst>
          </p:cNvPr>
          <p:cNvSpPr txBox="1">
            <a:spLocks/>
          </p:cNvSpPr>
          <p:nvPr/>
        </p:nvSpPr>
        <p:spPr>
          <a:xfrm>
            <a:off x="3372649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E5084851-8FE1-D5EE-71E9-C9AEE908AA56}"/>
              </a:ext>
            </a:extLst>
          </p:cNvPr>
          <p:cNvSpPr txBox="1">
            <a:spLocks/>
          </p:cNvSpPr>
          <p:nvPr/>
        </p:nvSpPr>
        <p:spPr>
          <a:xfrm>
            <a:off x="5526241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E6B4-3AD7-6D21-19BE-A3140834A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B169DB9B-0569-A014-3E6C-6EE431481F23}"/>
              </a:ext>
            </a:extLst>
          </p:cNvPr>
          <p:cNvSpPr txBox="1">
            <a:spLocks/>
          </p:cNvSpPr>
          <p:nvPr/>
        </p:nvSpPr>
        <p:spPr>
          <a:xfrm>
            <a:off x="2912571" y="1795498"/>
            <a:ext cx="309998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44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Un œuf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819EA3D-1AEE-487B-9021-AEC729CB3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114" y="3156596"/>
            <a:ext cx="1711300" cy="187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A8C0A89-0E01-4CF7-980D-20ED86F9C6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911" y="3156596"/>
            <a:ext cx="1711300" cy="187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B282496-75BB-4A64-B458-F79ED08131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708" y="3156596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38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AA694-DC99-21F5-6FDF-DD4469D08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E9A73E6-8D6C-B293-732E-065693FFEF21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E9A73E6-8D6C-B293-732E-065693FFEF2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66085BE0-BCD7-0393-F95D-B8DE4FE4DB94}"/>
              </a:ext>
            </a:extLst>
          </p:cNvPr>
          <p:cNvSpPr txBox="1">
            <a:spLocks/>
          </p:cNvSpPr>
          <p:nvPr/>
        </p:nvSpPr>
        <p:spPr>
          <a:xfrm>
            <a:off x="992014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 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2CE2FD5-FB47-E225-83B4-B7EB05EB12D3}"/>
              </a:ext>
            </a:extLst>
          </p:cNvPr>
          <p:cNvSpPr txBox="1">
            <a:spLocks/>
          </p:cNvSpPr>
          <p:nvPr/>
        </p:nvSpPr>
        <p:spPr>
          <a:xfrm>
            <a:off x="3372649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 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E5084851-8FE1-D5EE-71E9-C9AEE908AA56}"/>
              </a:ext>
            </a:extLst>
          </p:cNvPr>
          <p:cNvSpPr txBox="1">
            <a:spLocks/>
          </p:cNvSpPr>
          <p:nvPr/>
        </p:nvSpPr>
        <p:spPr>
          <a:xfrm>
            <a:off x="5526241" y="5062502"/>
            <a:ext cx="2398701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4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 </a:t>
            </a:r>
          </a:p>
        </p:txBody>
      </p:sp>
      <p:pic>
        <p:nvPicPr>
          <p:cNvPr id="7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5C8CE6B4-3AD7-6D21-19BE-A3140834AD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957" y="696385"/>
            <a:ext cx="868659" cy="868659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5DA04513-C9E2-CECC-4C86-91F48BB1667A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49872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Corrigez.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3" name="Espace réservé du texte 15">
            <a:extLst>
              <a:ext uri="{FF2B5EF4-FFF2-40B4-BE49-F238E27FC236}">
                <a16:creationId xmlns:a16="http://schemas.microsoft.com/office/drawing/2014/main" id="{24C5F0DA-28ED-4586-9A99-96FB19806884}"/>
              </a:ext>
            </a:extLst>
          </p:cNvPr>
          <p:cNvSpPr txBox="1">
            <a:spLocks/>
          </p:cNvSpPr>
          <p:nvPr/>
        </p:nvSpPr>
        <p:spPr>
          <a:xfrm>
            <a:off x="3022009" y="1795498"/>
            <a:ext cx="309998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4400" b="1" dirty="0">
                <a:solidFill>
                  <a:srgbClr val="C00000"/>
                </a:solidFill>
                <a:latin typeface="Dosis" pitchFamily="2" charset="0"/>
              </a:rPr>
              <a:t>Un œuf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10A32B8-4164-4B6C-B12B-A8179573AF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114" y="3156596"/>
            <a:ext cx="1711300" cy="1872000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C50283D-CD26-4E60-8982-E205CA118E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911" y="3156596"/>
            <a:ext cx="1711300" cy="187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ADFE7FD-7409-4874-AA62-0ABC451597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708" y="3156596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68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C73ADB4-0EE0-4966-BD02-010CA2E53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909" y="1648154"/>
            <a:ext cx="3210868" cy="4925028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67. Vous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allez faire l’activité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4 avec votre voisin. Je vais circuler entre les rangs pour vous aider.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77EBF02-E923-BA84-F8F7-36E907F90A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5324948" y="2842938"/>
            <a:ext cx="3241578" cy="2485899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EE7AAC7-F8F0-31C5-94A1-564C82288A58}"/>
              </a:ext>
            </a:extLst>
          </p:cNvPr>
          <p:cNvSpPr/>
          <p:nvPr/>
        </p:nvSpPr>
        <p:spPr>
          <a:xfrm>
            <a:off x="1564025" y="4664596"/>
            <a:ext cx="3228752" cy="1437403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3DE48AF-F03F-1E88-5FAA-94374BA72A2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BF4CEAB-E833-D9AB-5650-9ABA0F5269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3948509-AFB5-6699-7274-C14027CEF2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231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246037C-FE52-ADBB-0AFF-24FC46A06BA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325168E2-BF8D-84B2-568B-40F2362DD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38BB879-F1D0-EDFB-D752-08650F8B14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A05AA8E-9790-4805-8E68-631ECEEC782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982" t="62424" r="10026" b="12848"/>
          <a:stretch/>
        </p:blipFill>
        <p:spPr>
          <a:xfrm>
            <a:off x="546685" y="2161307"/>
            <a:ext cx="8050630" cy="3919308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74FC2F33-1D2C-44CC-A761-FA60C70310F9}"/>
              </a:ext>
            </a:extLst>
          </p:cNvPr>
          <p:cNvCxnSpPr/>
          <p:nvPr/>
        </p:nvCxnSpPr>
        <p:spPr>
          <a:xfrm>
            <a:off x="3616036" y="3557847"/>
            <a:ext cx="3873731" cy="117209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D5B0EB22-1B26-488C-BA07-AC0ED8E0C052}"/>
              </a:ext>
            </a:extLst>
          </p:cNvPr>
          <p:cNvCxnSpPr>
            <a:cxnSpLocks/>
          </p:cNvCxnSpPr>
          <p:nvPr/>
        </p:nvCxnSpPr>
        <p:spPr>
          <a:xfrm flipH="1">
            <a:off x="1664400" y="3557847"/>
            <a:ext cx="5825367" cy="117209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FE782514-E196-4EEF-9812-8BAE4653FDFE}"/>
              </a:ext>
            </a:extLst>
          </p:cNvPr>
          <p:cNvCxnSpPr>
            <a:cxnSpLocks/>
          </p:cNvCxnSpPr>
          <p:nvPr/>
        </p:nvCxnSpPr>
        <p:spPr>
          <a:xfrm flipH="1">
            <a:off x="3616036" y="3557847"/>
            <a:ext cx="1928553" cy="117209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202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B3FB7CA5-18CA-4B22-A4C0-AA8886502E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336" y="1582465"/>
            <a:ext cx="3357927" cy="508001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Flèche : bas 4">
            <a:extLst>
              <a:ext uri="{FF2B5EF4-FFF2-40B4-BE49-F238E27FC236}">
                <a16:creationId xmlns:a16="http://schemas.microsoft.com/office/drawing/2014/main" id="{ED4AE2E9-6039-797E-69D3-E5471231D32E}"/>
              </a:ext>
            </a:extLst>
          </p:cNvPr>
          <p:cNvSpPr/>
          <p:nvPr/>
        </p:nvSpPr>
        <p:spPr>
          <a:xfrm rot="16200000">
            <a:off x="4002955" y="4275470"/>
            <a:ext cx="220134" cy="306001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Nada-Wave">
            <a:hlinkClick r:id="" action="ppaction://media"/>
            <a:extLst>
              <a:ext uri="{FF2B5EF4-FFF2-40B4-BE49-F238E27FC236}">
                <a16:creationId xmlns:a16="http://schemas.microsoft.com/office/drawing/2014/main" id="{DEF0F9E6-7A93-7801-46C8-BE5A83A0B83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2512" y="2271561"/>
            <a:ext cx="2169871" cy="346531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36F6E85-0066-3F78-0F74-28615E2240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3" r="11178" b="32393"/>
          <a:stretch>
            <a:fillRect/>
          </a:stretch>
        </p:blipFill>
        <p:spPr>
          <a:xfrm>
            <a:off x="104595" y="479996"/>
            <a:ext cx="1355834" cy="1164008"/>
          </a:xfrm>
          <a:prstGeom prst="flowChartConnector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FCF3D64-5BA2-7349-EC16-A48A0A5DF60B}"/>
              </a:ext>
            </a:extLst>
          </p:cNvPr>
          <p:cNvSpPr/>
          <p:nvPr/>
        </p:nvSpPr>
        <p:spPr>
          <a:xfrm>
            <a:off x="4416647" y="4122471"/>
            <a:ext cx="3311911" cy="649034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973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noFill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algn="l">
          <a:defRPr/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7FAB297-AC54-48CC-B03D-D864D3C0BB3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6278396-4DF5-4822-AE58-89C61EC240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DA4D67A-A4FA-48D9-8459-AFFD2F646084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purl.org/dc/dcmitype/"/>
    <ds:schemaRef ds:uri="http://www.w3.org/XML/1998/namespace"/>
    <ds:schemaRef ds:uri="f0534ec5-868f-4ce6-85c7-99f0612daa52"/>
    <ds:schemaRef ds:uri="202b3bc9-e036-45c7-aea0-06aec8cd7a4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8923</TotalTime>
  <Words>1010</Words>
  <PresentationFormat>Affichage à l'écran (4:3)</PresentationFormat>
  <Paragraphs>191</Paragraphs>
  <Slides>47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47</vt:i4>
      </vt:variant>
    </vt:vector>
  </HeadingPairs>
  <TitlesOfParts>
    <vt:vector size="62" baseType="lpstr">
      <vt:lpstr>Aptos</vt:lpstr>
      <vt:lpstr>Dosis Medium</vt:lpstr>
      <vt:lpstr>Dosis</vt:lpstr>
      <vt:lpstr>Arial</vt:lpstr>
      <vt:lpstr>Calibri</vt:lpstr>
      <vt:lpstr>Dosis ExtraBold</vt:lpstr>
      <vt:lpstr>Dosis SemiBold</vt:lpstr>
      <vt:lpstr>Aptos Display</vt:lpstr>
      <vt:lpstr>Wingdings</vt:lpstr>
      <vt:lpstr>2_Conception personnalisée</vt:lpstr>
      <vt:lpstr>00_Env-Enseignant</vt:lpstr>
      <vt:lpstr>Oral</vt:lpstr>
      <vt:lpstr>Lecture</vt:lpstr>
      <vt:lpstr>Ecriture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</vt:lpstr>
      <vt:lpstr>Bonjour les enfants ! La leçon de français commence maintenant.</vt:lpstr>
      <vt:lpstr>Aujourd’hui, nous allons apprendre un dialogue en français avec Majd et Nada.  Soyez attentifs.</vt:lpstr>
      <vt:lpstr>Lecture de la vidéo.</vt:lpstr>
      <vt:lpstr>Nous allons écouter le dialogue une deuxième fois.</vt:lpstr>
      <vt:lpstr>Lecture de la vidéo.</vt:lpstr>
      <vt:lpstr>Maintenant, on va répéter le dialogue ensemble. Je vais lire chaque réplique et vous allez répéter après moi. </vt:lpstr>
      <vt:lpstr>On continue à répéter ensemble le dialogue. </vt:lpstr>
      <vt:lpstr>Maintenant, on va jouer ce dialogue. On va le faire en 3 étapes. Soyez attentifs. </vt:lpstr>
      <vt:lpstr>Étape 1. Je vais vous expliquer la situation.  </vt:lpstr>
      <vt:lpstr>Étape 2. Chacun réfléchit silencieusement à ce qu’il va dire dans le dialogue.</vt:lpstr>
      <vt:lpstr>Étape 3. Maintenant, vous allez jouer le dialogue. Qui veut passer au tableau ? </vt:lpstr>
      <vt:lpstr>Maintenant, tout le monde participe. Jouez le dialogue avec votre voisin.</vt:lpstr>
      <vt:lpstr>Plan de la séance 4</vt:lpstr>
      <vt:lpstr>Maintenant, on va apprendre à utiliser les possessifs.  Soyez attentifs.</vt:lpstr>
      <vt:lpstr>Lecture de la vidéo.</vt:lpstr>
      <vt:lpstr>Lisons ensemble. </vt:lpstr>
      <vt:lpstr>Qui veut compléter la phrase par « ma » ou « mon » ? Levez la main. </vt:lpstr>
      <vt:lpstr>Mon oncle est gentil.</vt:lpstr>
      <vt:lpstr>Qui veut compléter la phrase par « ton » ou « ta » ? Levez la main. </vt:lpstr>
      <vt:lpstr>Ta cousine va venir ce soir.</vt:lpstr>
      <vt:lpstr>Qui veut compléter la phrase par « son » ou « ses » ? Levez la main. </vt:lpstr>
      <vt:lpstr>Ses grands-parents vont venir.</vt:lpstr>
      <vt:lpstr>Ouvrez le manuel à la page 69.</vt:lpstr>
      <vt:lpstr>Présentation PowerPoint</vt:lpstr>
      <vt:lpstr>Corrigez.</vt:lpstr>
      <vt:lpstr>Plan de la séance 4</vt:lpstr>
      <vt:lpstr>Maintenant, on va faire de la lecture. </vt:lpstr>
      <vt:lpstr>Qui veut lire ces mots ? </vt:lpstr>
      <vt:lpstr>Qui veut lire ces mots ? </vt:lpstr>
      <vt:lpstr>Qui veut lire ces mots ? </vt:lpstr>
      <vt:lpstr>Qui veut lire ces mots ? </vt:lpstr>
      <vt:lpstr>Prenez vos ardoises. </vt:lpstr>
      <vt:lpstr>Lisez ce mot en silence. Écrivez le numéro de la bonne image sur l’ardoise. Personne ne lit à voix haute. </vt:lpstr>
      <vt:lpstr>Levez les ardoises. Corrigez.</vt:lpstr>
      <vt:lpstr>Lisez ce mot en silence. Écrivez le numéro de la bonne image sur l’ardoise. Personne ne lit à voix haute. </vt:lpstr>
      <vt:lpstr>Présentation PowerPoint</vt:lpstr>
      <vt:lpstr>Lisez ce mot en silence. Écrivez le numéro de la bonne image sur l’ardoise. Personne ne lit à voix haute. </vt:lpstr>
      <vt:lpstr>Présentation PowerPoint</vt:lpstr>
      <vt:lpstr>Prenez vos livrets à la page 67. Vous allez faire l’activité 4 avec votre voisin. Je vais circuler entre les rangs pour vous aider. </vt:lpstr>
      <vt:lpstr>Présentation PowerPoint</vt:lpstr>
      <vt:lpstr>La séance d’aujourd’hui est terminée. À la maison, lisez ces mots et recopiez-les sur votre cahier.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2026-02-11T21:09:36Z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