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</p:sldMasterIdLst>
  <p:notesMasterIdLst>
    <p:notesMasterId r:id="rId57"/>
  </p:notesMasterIdLst>
  <p:sldIdLst>
    <p:sldId id="1072" r:id="rId10"/>
    <p:sldId id="1073" r:id="rId11"/>
    <p:sldId id="1074" r:id="rId12"/>
    <p:sldId id="847" r:id="rId13"/>
    <p:sldId id="1075" r:id="rId14"/>
    <p:sldId id="799" r:id="rId15"/>
    <p:sldId id="779" r:id="rId16"/>
    <p:sldId id="780" r:id="rId17"/>
    <p:sldId id="784" r:id="rId18"/>
    <p:sldId id="1031" r:id="rId19"/>
    <p:sldId id="1097" r:id="rId20"/>
    <p:sldId id="1038" r:id="rId21"/>
    <p:sldId id="1071" r:id="rId22"/>
    <p:sldId id="1032" r:id="rId23"/>
    <p:sldId id="1086" r:id="rId24"/>
    <p:sldId id="1087" r:id="rId25"/>
    <p:sldId id="1088" r:id="rId26"/>
    <p:sldId id="955" r:id="rId27"/>
    <p:sldId id="800" r:id="rId28"/>
    <p:sldId id="862" r:id="rId29"/>
    <p:sldId id="1034" r:id="rId30"/>
    <p:sldId id="846" r:id="rId31"/>
    <p:sldId id="865" r:id="rId32"/>
    <p:sldId id="866" r:id="rId33"/>
    <p:sldId id="867" r:id="rId34"/>
    <p:sldId id="868" r:id="rId35"/>
    <p:sldId id="1089" r:id="rId36"/>
    <p:sldId id="1090" r:id="rId37"/>
    <p:sldId id="831" r:id="rId38"/>
    <p:sldId id="832" r:id="rId39"/>
    <p:sldId id="874" r:id="rId40"/>
    <p:sldId id="805" r:id="rId41"/>
    <p:sldId id="1060" r:id="rId42"/>
    <p:sldId id="1061" r:id="rId43"/>
    <p:sldId id="1069" r:id="rId44"/>
    <p:sldId id="1062" r:id="rId45"/>
    <p:sldId id="1076" r:id="rId46"/>
    <p:sldId id="1064" r:id="rId47"/>
    <p:sldId id="1065" r:id="rId48"/>
    <p:sldId id="1091" r:id="rId49"/>
    <p:sldId id="1078" r:id="rId50"/>
    <p:sldId id="1092" r:id="rId51"/>
    <p:sldId id="1046" r:id="rId52"/>
    <p:sldId id="1093" r:id="rId53"/>
    <p:sldId id="1066" r:id="rId54"/>
    <p:sldId id="1067" r:id="rId55"/>
    <p:sldId id="1068" r:id="rId56"/>
  </p:sldIdLst>
  <p:sldSz cx="9144000" cy="6858000" type="screen4x3"/>
  <p:notesSz cx="6735763" cy="9866313"/>
  <p:embeddedFontLst>
    <p:embeddedFont>
      <p:font typeface="Dosis" pitchFamily="2" charset="0"/>
      <p:regular r:id="rId58"/>
      <p:bold r:id="rId59"/>
    </p:embeddedFont>
    <p:embeddedFont>
      <p:font typeface="Dosis ExtraBold" pitchFamily="2" charset="0"/>
      <p:bold r:id="rId60"/>
    </p:embeddedFont>
    <p:embeddedFont>
      <p:font typeface="Dosis Medium" pitchFamily="2" charset="0"/>
      <p:regular r:id="rId61"/>
      <p:bold r:id="rId62"/>
    </p:embeddedFont>
    <p:embeddedFont>
      <p:font typeface="Dosis SemiBold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D9D9D9"/>
    <a:srgbClr val="DEEBF7"/>
    <a:srgbClr val="F3F6FB"/>
    <a:srgbClr val="C7E6A4"/>
    <a:srgbClr val="565F88"/>
    <a:srgbClr val="4B5377"/>
    <a:srgbClr val="424D7B"/>
    <a:srgbClr val="EBE3F1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87607" autoAdjust="0"/>
  </p:normalViewPr>
  <p:slideViewPr>
    <p:cSldViewPr snapToGrid="0">
      <p:cViewPr varScale="1">
        <p:scale>
          <a:sx n="96" d="100"/>
          <a:sy n="96" d="100"/>
        </p:scale>
        <p:origin x="811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6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1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4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7.fntdata"/><Relationship Id="rId69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2.fntdata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3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7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3330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4015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62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4498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94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286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421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742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8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3425C63-5F51-449B-B28B-5FB263DB5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3_SEM2_S4 (dialogue)">
            <a:hlinkClick r:id="" action="ppaction://media"/>
            <a:extLst>
              <a:ext uri="{FF2B5EF4-FFF2-40B4-BE49-F238E27FC236}">
                <a16:creationId xmlns:a16="http://schemas.microsoft.com/office/drawing/2014/main" id="{1F105B1C-8503-46B5-956E-EF9855132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593" y="2231581"/>
            <a:ext cx="7952814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27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21C8CFA-13DB-4102-83B3-32A6ACFE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007" y="1711660"/>
            <a:ext cx="6439986" cy="48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7C3AF-BB2D-4DA1-5199-F9592FA64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7BD478C-0B17-5EA2-6F18-CB63403FD4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265CAB60-9803-9E85-F377-82CAD016E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DDA32E-AF64-A18F-4A3D-80FD3353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2901BCDD-D8C9-7B38-0556-4DDB4EF9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F0B5A7E-F1D4-4038-8B77-D5BD96F22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35" y="1930566"/>
            <a:ext cx="7430537" cy="44297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4CB23F-72B8-43D4-F8CB-4075DAF92B1B}"/>
              </a:ext>
            </a:extLst>
          </p:cNvPr>
          <p:cNvSpPr txBox="1"/>
          <p:nvPr/>
        </p:nvSpPr>
        <p:spPr>
          <a:xfrm>
            <a:off x="2737694" y="4412255"/>
            <a:ext cx="24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6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B98F19-78F4-4C11-8D24-3450583C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77" y="3204175"/>
            <a:ext cx="3189600" cy="318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FDAC28-1FA4-4089-E8A7-8332C871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53135" y="2471393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F151A-9F20-284F-47E6-2D554775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96217" y="2474489"/>
            <a:ext cx="1383692" cy="122418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EA7F3CAC-BAC6-78D1-6806-16E7D40E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2F9DBA7-3486-C7FF-9BBE-102572BB427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D62F49-62AD-EC36-868B-34583F30C9BF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8949A25-B3E3-82E6-2D1F-FB6CB51B72FA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F65756-330A-FF90-E81D-BCECF3CA7D9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5D18A13-26AB-0955-F0BA-C0E0FC515D15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93AE46-51E6-A6B6-9F86-EAF8A64EADE0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89D79A-F9A0-01C3-7EF9-D7F5BB3A5A9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63224B4-F17D-517E-17DB-B0F762C8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79185B-4326-1D47-C90A-D59057423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59D-804F-F469-60EE-E3E57E0C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EBEA1DC-EBC5-FF27-8775-B326FEAEB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B328DBE5-EF81-7D26-DBF9-EE35F236C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BCFAAA-E242-6818-C366-2E1B3495AC31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devant la maison. </a:t>
            </a:r>
          </a:p>
          <a:p>
            <a:pPr algn="ctr"/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Chacun demande à l’autre qui va venir à la maison ce soir.</a:t>
            </a:r>
          </a:p>
        </p:txBody>
      </p:sp>
      <p:sp>
        <p:nvSpPr>
          <p:cNvPr id="19" name="Titre 8">
            <a:extLst>
              <a:ext uri="{FF2B5EF4-FFF2-40B4-BE49-F238E27FC236}">
                <a16:creationId xmlns:a16="http://schemas.microsoft.com/office/drawing/2014/main" id="{AFE1C7B8-081B-BF7F-7964-01E0556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3471282-8E93-B85F-083C-2EA007ACC6E9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FEB04F-5650-9D96-81DB-EE2B0B09AD78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6D2BB64-7EC7-52D9-27DD-75455B83DE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AD0215-4CD8-BDDB-9AF6-51E57F5EE92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EEBC821-D8FA-C577-8E70-3E35F646FB4F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F4650BC-E1FD-E11D-0DA5-7CAF45CABA53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CC7A1B-877B-C4A3-6DE4-5FAA8C7F883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6CCE0D-0E18-C7DA-E18F-D2E28986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133A55-9685-6075-3EAB-5E04B7BFE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476EE98-2C7C-473F-8614-F333172A2A70}"/>
              </a:ext>
            </a:extLst>
          </p:cNvPr>
          <p:cNvGrpSpPr/>
          <p:nvPr/>
        </p:nvGrpSpPr>
        <p:grpSpPr>
          <a:xfrm>
            <a:off x="2453437" y="2887388"/>
            <a:ext cx="4237126" cy="3480426"/>
            <a:chOff x="2353195" y="2659814"/>
            <a:chExt cx="4526774" cy="392238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72CF762-C065-4CF7-8963-CFBB0095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637" y="3392596"/>
              <a:ext cx="3189600" cy="3189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B893EEE-0F19-4FC8-A0FB-F10CBD8F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353195" y="2659814"/>
              <a:ext cx="1383692" cy="122418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F247A2D-232F-4108-9F73-98987A484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496277" y="2662910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63B2-A3B6-9BF7-230C-D089F4E4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D30929E-E515-FBA9-DB23-40CC715A6E3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FD8C0CD-8546-CEEE-0DBD-206323ECF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5C3D9B-648A-F62F-D441-38A5C5E4E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id="{5EFD29EA-379C-197B-42C3-0A5A715D1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2" descr="Image générée">
            <a:extLst>
              <a:ext uri="{FF2B5EF4-FFF2-40B4-BE49-F238E27FC236}">
                <a16:creationId xmlns:a16="http://schemas.microsoft.com/office/drawing/2014/main" id="{D9EC8450-D455-F5E3-5AAD-7BC395689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4A5BE55C-4E0B-6875-1783-2C547D28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3242C3-9E36-56B7-D955-E344991EF59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182604-AA4D-AE87-FEB1-E5D835B46D2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C75B51B-C970-BDCB-AD9A-0474907A72C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A66A1CC-05EE-51B0-4B3B-B3EB8B110EB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2317938-8615-EE61-18BE-8BA39627EA9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3ADBA-33B4-D3C7-898A-E24A51634B9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0B2350F-0197-48D0-BF3C-395B3E48EF52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devant la maison. </a:t>
            </a:r>
          </a:p>
          <a:p>
            <a:pPr algn="ctr"/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Chacun demande à l’autre qui va venir à la maison ce soir.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C32E3A1-2173-4A5E-9848-161E6C615BDF}"/>
              </a:ext>
            </a:extLst>
          </p:cNvPr>
          <p:cNvGrpSpPr/>
          <p:nvPr/>
        </p:nvGrpSpPr>
        <p:grpSpPr>
          <a:xfrm>
            <a:off x="2453437" y="2887388"/>
            <a:ext cx="4237126" cy="3480426"/>
            <a:chOff x="2353195" y="2659814"/>
            <a:chExt cx="4526774" cy="3922382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9DE95050-962E-405F-B6B2-9D94EB9D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637" y="3392596"/>
              <a:ext cx="3189600" cy="3189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2B4AB85-2D64-48BF-A91B-05BB91192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353195" y="2659814"/>
              <a:ext cx="1383692" cy="122418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033070B-4E2D-4886-A441-D395A4AAC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496277" y="2662910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EE58-8AED-5D7B-59B3-4773A180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493F7D0-3C35-6E4F-DD9D-92F02379325C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0B4B83-7165-8B30-A02E-A211E3AD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62A6CEE4-5645-000E-399F-B9511ACDA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id="{7EC247AE-E673-EEE9-11EA-363494763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Titre 8">
            <a:extLst>
              <a:ext uri="{FF2B5EF4-FFF2-40B4-BE49-F238E27FC236}">
                <a16:creationId xmlns:a16="http://schemas.microsoft.com/office/drawing/2014/main" id="{60D107D6-A9A9-E9F4-87AA-54DD9DC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48B669F-A1A7-8300-BCCF-09DCF395CE2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2CD9CE-E2BE-0D00-4394-31DFE2AED1D3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6B1F121-41F8-43E6-4E07-4F9A49EFE3A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FD938D-BED7-68D4-A3E9-2EE0CD9BB41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984C53-093A-CE34-35D5-A3102CFE3EF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719ADA-4D24-4CDC-96BE-861C6F8C9820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devant la maison. </a:t>
            </a:r>
          </a:p>
          <a:p>
            <a:pPr algn="ctr"/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Chacun demande à l’autre qui va venir à la maison ce soir.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55B94B4-DF1C-4618-8F08-049B4324B95D}"/>
              </a:ext>
            </a:extLst>
          </p:cNvPr>
          <p:cNvGrpSpPr/>
          <p:nvPr/>
        </p:nvGrpSpPr>
        <p:grpSpPr>
          <a:xfrm>
            <a:off x="2453437" y="2887388"/>
            <a:ext cx="4237126" cy="3480426"/>
            <a:chOff x="2353195" y="2659814"/>
            <a:chExt cx="4526774" cy="392238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525ED14-C8EA-4216-BF22-6F8AD265A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637" y="3392596"/>
              <a:ext cx="3189600" cy="3189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80D0374-FD00-4D18-BF5F-E2F3C016F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353195" y="2659814"/>
              <a:ext cx="1383692" cy="1224189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D347B1F-5CC0-4A71-8DCA-034A26C3A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496277" y="2662910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2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reprenant 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eu - </a:t>
            </a:r>
            <a:r>
              <a:rPr lang="fr-FR" sz="1400" dirty="0" err="1"/>
              <a:t>œu</a:t>
            </a:r>
            <a:r>
              <a:rPr lang="fr-FR" sz="1400" dirty="0"/>
              <a:t>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Les possessifs.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MA" dirty="0"/>
              <a:t>Il convient de lancer le mode diaporama 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4770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utiliser les possessifs.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1319704" y="3013501"/>
            <a:ext cx="6504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Les</a:t>
            </a:r>
            <a:r>
              <a:rPr lang="fr-FR" sz="4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possessifs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SEM3_S4 (langue) (1)">
            <a:hlinkClick r:id="" action="ppaction://media"/>
            <a:extLst>
              <a:ext uri="{FF2B5EF4-FFF2-40B4-BE49-F238E27FC236}">
                <a16:creationId xmlns:a16="http://schemas.microsoft.com/office/drawing/2014/main" id="{25F4348B-5DAF-4D97-A732-C82A91EF13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723" y="2020135"/>
            <a:ext cx="7720553" cy="43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797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6639923-6548-4EB5-AC88-D4865FC80085}"/>
              </a:ext>
            </a:extLst>
          </p:cNvPr>
          <p:cNvSpPr txBox="1"/>
          <p:nvPr/>
        </p:nvSpPr>
        <p:spPr>
          <a:xfrm>
            <a:off x="2001370" y="1456361"/>
            <a:ext cx="514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Les possessifs</a:t>
            </a:r>
          </a:p>
        </p:txBody>
      </p:sp>
      <p:sp>
        <p:nvSpPr>
          <p:cNvPr id="7" name="Google Shape;655;p57">
            <a:extLst>
              <a:ext uri="{FF2B5EF4-FFF2-40B4-BE49-F238E27FC236}">
                <a16:creationId xmlns:a16="http://schemas.microsoft.com/office/drawing/2014/main" id="{C2CCB980-F2E3-4212-A026-574669B836A6}"/>
              </a:ext>
            </a:extLst>
          </p:cNvPr>
          <p:cNvSpPr/>
          <p:nvPr/>
        </p:nvSpPr>
        <p:spPr>
          <a:xfrm>
            <a:off x="668604" y="2071295"/>
            <a:ext cx="7806788" cy="4356144"/>
          </a:xfrm>
          <a:prstGeom prst="roundRect">
            <a:avLst>
              <a:gd name="adj" fmla="val 6643"/>
            </a:avLst>
          </a:prstGeom>
          <a:solidFill>
            <a:srgbClr val="F3F6FB"/>
          </a:solidFill>
          <a:ln w="38100" cap="flat" cmpd="sng">
            <a:solidFill>
              <a:srgbClr val="0A30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24D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Google Shape;656;p57">
            <a:extLst>
              <a:ext uri="{FF2B5EF4-FFF2-40B4-BE49-F238E27FC236}">
                <a16:creationId xmlns:a16="http://schemas.microsoft.com/office/drawing/2014/main" id="{6F84CE60-A0B2-42E1-9699-B65C2E7D2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8222"/>
              </p:ext>
            </p:extLst>
          </p:nvPr>
        </p:nvGraphicFramePr>
        <p:xfrm>
          <a:off x="859548" y="2191922"/>
          <a:ext cx="7424900" cy="41148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1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La photo 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</a:rPr>
                        <a:t>à moi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C’est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ma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photo.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La photo 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à toi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C’est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ta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photo.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La photo 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à Rim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C’est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sa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photo.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Le bonnet 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à moi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C’est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mon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bonnet.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Le bonnet 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à toi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C’est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ton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bonnet.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Le bonnet 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</a:rPr>
                        <a:t>à Salim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C’est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son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bonnet.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Les roses sont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</a:rPr>
                        <a:t>à moi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Ce sont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mes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roses.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Les roses sont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</a:rPr>
                        <a:t>à toi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Ce sont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tes 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roses.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Les roses sont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</a:rPr>
                        <a:t>à Samir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</a:rPr>
                        <a:t>.</a:t>
                      </a:r>
                      <a:endParaRPr sz="2400" b="1" dirty="0">
                        <a:solidFill>
                          <a:srgbClr val="424D7B"/>
                        </a:solidFill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D7B"/>
                        </a:buClr>
                        <a:buSzPts val="1800"/>
                        <a:buFont typeface="Calibri"/>
                        <a:buNone/>
                      </a:pP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Ce sont </a:t>
                      </a:r>
                      <a:r>
                        <a:rPr lang="fr-FR" sz="2400" b="1" dirty="0">
                          <a:solidFill>
                            <a:srgbClr val="00ACA4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ses</a:t>
                      </a:r>
                      <a:r>
                        <a:rPr lang="fr-FR" sz="2400" b="1" dirty="0">
                          <a:solidFill>
                            <a:srgbClr val="424D7B"/>
                          </a:solidFill>
                          <a:latin typeface="Dosis SemiBold" pitchFamily="2" charset="0"/>
                          <a:ea typeface="Calibri"/>
                          <a:cs typeface="Calibri"/>
                          <a:sym typeface="Calibri"/>
                        </a:rPr>
                        <a:t> roses.</a:t>
                      </a:r>
                      <a:endParaRPr sz="1100" dirty="0">
                        <a:latin typeface="Dosis SemiBold" pitchFamily="2" charset="0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 ma » ou « mon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890337" y="3684438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oncle est gentil.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2510476" y="2220219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Ma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Mon</a:t>
            </a: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Mon oncle est gentil.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Dosis Medium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3A4E9F7-DCA6-408F-AE86-6937F6D88F21}"/>
              </a:ext>
            </a:extLst>
          </p:cNvPr>
          <p:cNvSpPr txBox="1"/>
          <p:nvPr/>
        </p:nvSpPr>
        <p:spPr>
          <a:xfrm>
            <a:off x="890337" y="3684438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Mon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oncle est gentil.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D71E09-6B10-43EA-AEC7-5457669E8A60}"/>
              </a:ext>
            </a:extLst>
          </p:cNvPr>
          <p:cNvSpPr/>
          <p:nvPr/>
        </p:nvSpPr>
        <p:spPr>
          <a:xfrm>
            <a:off x="2510476" y="2220219"/>
            <a:ext cx="1625966" cy="612000"/>
          </a:xfrm>
          <a:prstGeom prst="roundRect">
            <a:avLst/>
          </a:prstGeom>
          <a:solidFill>
            <a:srgbClr val="D9D9D9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 SemiBold" panose="020B0604020202020204" charset="0"/>
              </a:rPr>
              <a:t>Ma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E500CF3-FFC3-4EAC-883E-FC79F792E1AE}"/>
              </a:ext>
            </a:extLst>
          </p:cNvPr>
          <p:cNvSpPr/>
          <p:nvPr/>
        </p:nvSpPr>
        <p:spPr>
          <a:xfrm>
            <a:off x="5112000" y="2220219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Mon</a:t>
            </a:r>
          </a:p>
        </p:txBody>
      </p: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 ton » ou « ta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193E4D-2959-D246-7CEB-76F25710A747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cousine va venir ce soir.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CEFFF23-D768-4B33-8FA6-03C64D9DAD30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Ton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84AFE8-9D44-4D68-995A-E537A0E10625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 cousine va venir ce soir.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1F7FAF9-1C99-4059-8DF5-44CE656D11F2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Ta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cousine va venir ce soir.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8886043-6CF6-4F3B-8FD8-2F5457267848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 SemiBold" panose="020B0604020202020204" charset="0"/>
              </a:rPr>
              <a:t>Ton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3A02617-EDBD-4063-900B-C4E7A966470E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25253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 son » ou « ses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193E4D-2959-D246-7CEB-76F25710A747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 </a:t>
            </a:r>
            <a:r>
              <a:rPr lang="fr-FR" sz="4000" b="1" dirty="0">
                <a:solidFill>
                  <a:srgbClr val="424D7B"/>
                </a:solidFill>
                <a:latin typeface="Dosis SemiBold" panose="020B0604020202020204" charset="0"/>
                <a:cs typeface="Arial" panose="020B0604020202020204" pitchFamily="34" charset="0"/>
              </a:rPr>
              <a:t>grands-parents vont venir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CEFFF23-D768-4B33-8FA6-03C64D9DAD30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Son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84AFE8-9D44-4D68-995A-E537A0E10625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Ses</a:t>
            </a:r>
          </a:p>
        </p:txBody>
      </p:sp>
    </p:spTree>
    <p:extLst>
      <p:ext uri="{BB962C8B-B14F-4D97-AF65-F5344CB8AC3E}">
        <p14:creationId xmlns:p14="http://schemas.microsoft.com/office/powerpoint/2010/main" val="42895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Ses grands-parents vont venir.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4EEB6ABA-2555-4BB2-B62D-24C23550018F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Ses </a:t>
            </a:r>
            <a:r>
              <a:rPr lang="fr-FR" sz="4000" b="1" dirty="0">
                <a:solidFill>
                  <a:srgbClr val="424D7B"/>
                </a:solidFill>
                <a:latin typeface="Dosis SemiBold" panose="020B0604020202020204" charset="0"/>
              </a:rPr>
              <a:t>grands-parents vont venir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B23464D-B2AB-492A-B75E-A34D9DB1326B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 SemiBold" panose="020B0604020202020204" charset="0"/>
              </a:rPr>
              <a:t>Son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5401806-BCE8-4E9F-A177-0DD879F48C55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DEEBF7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Ses</a:t>
            </a:r>
          </a:p>
        </p:txBody>
      </p:sp>
    </p:spTree>
    <p:extLst>
      <p:ext uri="{BB962C8B-B14F-4D97-AF65-F5344CB8AC3E}">
        <p14:creationId xmlns:p14="http://schemas.microsoft.com/office/powerpoint/2010/main" val="4679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072887-018E-4B33-AE85-5E8017700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71" y="1676308"/>
            <a:ext cx="3277120" cy="502664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69.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C863AA-2938-BFB1-1CBE-E75561F92252}"/>
              </a:ext>
            </a:extLst>
          </p:cNvPr>
          <p:cNvSpPr/>
          <p:nvPr/>
        </p:nvSpPr>
        <p:spPr>
          <a:xfrm>
            <a:off x="2897257" y="4189633"/>
            <a:ext cx="3208149" cy="9920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381979"/>
            <a:ext cx="3289659" cy="32896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A94863-C2D2-4F4F-A0C9-F372AD067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57" t="50000" r="1891" b="31683"/>
          <a:stretch/>
        </p:blipFill>
        <p:spPr>
          <a:xfrm>
            <a:off x="1027612" y="2473467"/>
            <a:ext cx="3622765" cy="21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5C54E25-11DF-4D95-AC77-51640517FB50}"/>
              </a:ext>
            </a:extLst>
          </p:cNvPr>
          <p:cNvGrpSpPr/>
          <p:nvPr/>
        </p:nvGrpSpPr>
        <p:grpSpPr>
          <a:xfrm>
            <a:off x="1493263" y="1751744"/>
            <a:ext cx="6267634" cy="4132424"/>
            <a:chOff x="1438183" y="2098766"/>
            <a:chExt cx="6267634" cy="413242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8B1B900-E710-4FF5-8D78-E7A05C65D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57" t="50579" r="9163" b="31683"/>
            <a:stretch/>
          </p:blipFill>
          <p:spPr>
            <a:xfrm>
              <a:off x="1438183" y="2098766"/>
              <a:ext cx="6267634" cy="4132424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FBEB9512-FFE0-4438-B424-40162CE878A8}"/>
                </a:ext>
              </a:extLst>
            </p:cNvPr>
            <p:cNvCxnSpPr/>
            <p:nvPr/>
          </p:nvCxnSpPr>
          <p:spPr>
            <a:xfrm>
              <a:off x="2595154" y="3596640"/>
              <a:ext cx="1637212" cy="6705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2EEE80F5-CDD8-4B26-85AA-68C4F201EC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5154" y="3596640"/>
              <a:ext cx="1637212" cy="134112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0F67714-4FEA-42B2-A4C4-EE0C7E8B37DA}"/>
                </a:ext>
              </a:extLst>
            </p:cNvPr>
            <p:cNvCxnSpPr>
              <a:cxnSpLocks/>
            </p:cNvCxnSpPr>
            <p:nvPr/>
          </p:nvCxnSpPr>
          <p:spPr>
            <a:xfrm>
              <a:off x="2595154" y="4267200"/>
              <a:ext cx="1576252" cy="66185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Les possessifs.</a:t>
            </a:r>
            <a:endParaRPr lang="fr-MA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 comprenant les graphèmes : eu - </a:t>
            </a:r>
            <a:r>
              <a:rPr lang="fr-FR" sz="1400" dirty="0" err="1"/>
              <a:t>œu</a:t>
            </a:r>
            <a:r>
              <a:rPr lang="fr-FR" sz="1400" dirty="0"/>
              <a:t>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9" y="756000"/>
            <a:ext cx="687737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1" y="756000"/>
            <a:ext cx="68947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d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x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07" y="756000"/>
            <a:ext cx="689439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548707" y="3423684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f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271979" y="3423684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712D1AFA-BF25-4AE6-8A0D-4F3E0186C337}"/>
              </a:ext>
            </a:extLst>
          </p:cNvPr>
          <p:cNvSpPr txBox="1">
            <a:spLocks/>
          </p:cNvSpPr>
          <p:nvPr/>
        </p:nvSpPr>
        <p:spPr>
          <a:xfrm>
            <a:off x="2912571" y="3405243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CEBF5DC-C3A2-4340-B0B1-232DFB0F4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982" y="756000"/>
            <a:ext cx="69110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364198" y="3481698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v</a:t>
            </a:r>
            <a:r>
              <a:rPr lang="fr-FR" sz="4000" b="1" dirty="0" err="1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970399" y="3476125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rr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904706" y="348169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voir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1A8C9AB-A708-46D3-ACBD-091F84459E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71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982" y="756000"/>
            <a:ext cx="69110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6049152" y="3429000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f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3333360" y="3429000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623872" y="3429000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œu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FB68882-4B16-48C8-834A-88F2C15387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21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0663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042675" y="2077239"/>
            <a:ext cx="33200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sœur 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C72F7E-603D-401C-8A5C-811BAE410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49" y="3226510"/>
            <a:ext cx="1711300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26CCC3-C22F-466B-BE4D-8890682D5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1" y="322651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673CF0-53E2-43AF-ADD2-11B8E18E9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37" y="3226510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9D47A5C-D49B-4010-9141-68E18066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7" y="2186239"/>
            <a:ext cx="1722031" cy="328250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F3E0305-EC3B-4C8E-8E48-9CFFD3651B1C}"/>
              </a:ext>
            </a:extLst>
          </p:cNvPr>
          <p:cNvGrpSpPr/>
          <p:nvPr/>
        </p:nvGrpSpPr>
        <p:grpSpPr>
          <a:xfrm>
            <a:off x="3733834" y="2186239"/>
            <a:ext cx="3254130" cy="3282509"/>
            <a:chOff x="-1092602" y="0"/>
            <a:chExt cx="8836258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4F9E4D-0869-4ED6-A21D-9E093D62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588" y="0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31E8B94-011F-4292-A2FC-040E87196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2602" y="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A537164-7952-40E3-B07B-BB7B20A22F57}"/>
              </a:ext>
            </a:extLst>
          </p:cNvPr>
          <p:cNvGrpSpPr/>
          <p:nvPr/>
        </p:nvGrpSpPr>
        <p:grpSpPr>
          <a:xfrm>
            <a:off x="357782" y="2186240"/>
            <a:ext cx="3254130" cy="3282509"/>
            <a:chOff x="-3161511" y="-141402"/>
            <a:chExt cx="8775511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AE7360C-4449-4A59-8EFE-0ADCAE26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32" y="-14140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F4A32A5-0F6F-4474-8223-7C62FF21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1511" y="-141402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863D0432-4802-4265-AE3C-2561395712DE}"/>
              </a:ext>
            </a:extLst>
          </p:cNvPr>
          <p:cNvSpPr txBox="1">
            <a:spLocks/>
          </p:cNvSpPr>
          <p:nvPr/>
        </p:nvSpPr>
        <p:spPr>
          <a:xfrm>
            <a:off x="3042675" y="2077239"/>
            <a:ext cx="33200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400" b="1" dirty="0">
                <a:solidFill>
                  <a:srgbClr val="C00000"/>
                </a:solidFill>
                <a:latin typeface="Dosis" pitchFamily="2" charset="0"/>
              </a:rPr>
              <a:t>Une sœur </a:t>
            </a:r>
            <a:endParaRPr lang="fr-MA" sz="4400" b="1" dirty="0">
              <a:solidFill>
                <a:srgbClr val="C00000"/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8B1B0EE-7030-4A9C-B0DE-C11AEBF9D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49" y="3226510"/>
            <a:ext cx="1711300" cy="1872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4AD348-397A-4F60-BAB0-B9285BEAF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1" y="3226510"/>
            <a:ext cx="1711300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BCBE25-79C2-465E-84FE-294554948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37" y="3226510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887627" y="1988413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cheveux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A6D8E0F-19FA-19DD-0C90-CEB1EA84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06" y="785295"/>
            <a:ext cx="6498720" cy="61319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1F5B00-0845-42BE-83E0-504D76F0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42" y="3293954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AEB085-A19E-4524-A230-EAB049A9F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98" y="3293954"/>
            <a:ext cx="1711300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B9C9DF-C849-4009-A10F-9BC5B0888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70" y="3303824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2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7566C54B-EE5E-4D83-B5C9-9A7151F69B6A}"/>
              </a:ext>
            </a:extLst>
          </p:cNvPr>
          <p:cNvSpPr txBox="1">
            <a:spLocks/>
          </p:cNvSpPr>
          <p:nvPr/>
        </p:nvSpPr>
        <p:spPr>
          <a:xfrm>
            <a:off x="2887627" y="1988413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Des cheveux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F4584B9-5861-4A03-9E00-43C55EBD2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42" y="3293954"/>
            <a:ext cx="1711300" cy="1872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75A220-E3F9-4712-B999-C4B54A7D6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98" y="3293954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F5A348-693E-4D3C-868F-E28BDC353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70" y="3303824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58870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Un œuf 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19EA3D-1AEE-487B-9021-AEC729CB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14" y="3156596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8C0A89-0E01-4CF7-980D-20ED86F9C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11" y="3156596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282496-75BB-4A64-B458-F79ED0813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08" y="3156596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DA04513-C9E2-CECC-4C86-91F48BB1667A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24C5F0DA-28ED-4586-9A99-96FB19806884}"/>
              </a:ext>
            </a:extLst>
          </p:cNvPr>
          <p:cNvSpPr txBox="1">
            <a:spLocks/>
          </p:cNvSpPr>
          <p:nvPr/>
        </p:nvSpPr>
        <p:spPr>
          <a:xfrm>
            <a:off x="3022009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Un œuf 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0A32B8-4164-4B6C-B12B-A8179573A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14" y="3156596"/>
            <a:ext cx="1711300" cy="1872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50283D-CD26-4E60-8982-E205CA118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11" y="3156596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DFE7FD-7409-4874-AA62-0ABC45159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08" y="3156596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C73ADB4-0EE0-4966-BD02-010CA2E53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09" y="1648154"/>
            <a:ext cx="3210868" cy="492502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67. Vous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allez faire l’activité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4 avec votre voisin. Je vais circuler entre les rangs pour vous aider.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324948" y="2842938"/>
            <a:ext cx="3241578" cy="248589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EE7AAC7-F8F0-31C5-94A1-564C82288A58}"/>
              </a:ext>
            </a:extLst>
          </p:cNvPr>
          <p:cNvSpPr/>
          <p:nvPr/>
        </p:nvSpPr>
        <p:spPr>
          <a:xfrm>
            <a:off x="1564025" y="4664596"/>
            <a:ext cx="3228752" cy="143740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3DE48AF-F03F-1E88-5FAA-94374BA72A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BF4CEAB-E833-D9AB-5650-9ABA0F5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948509-AFB5-6699-7274-C14027CEF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A05AA8E-9790-4805-8E68-631ECEEC78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2" t="62424" r="10026" b="12848"/>
          <a:stretch/>
        </p:blipFill>
        <p:spPr>
          <a:xfrm>
            <a:off x="546685" y="2161307"/>
            <a:ext cx="8050630" cy="3919308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FC2F33-1D2C-44CC-A761-FA60C70310F9}"/>
              </a:ext>
            </a:extLst>
          </p:cNvPr>
          <p:cNvCxnSpPr/>
          <p:nvPr/>
        </p:nvCxnSpPr>
        <p:spPr>
          <a:xfrm>
            <a:off x="3616036" y="3557847"/>
            <a:ext cx="3873731" cy="11720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5B0EB22-1B26-488C-BA07-AC0ED8E0C052}"/>
              </a:ext>
            </a:extLst>
          </p:cNvPr>
          <p:cNvCxnSpPr>
            <a:cxnSpLocks/>
          </p:cNvCxnSpPr>
          <p:nvPr/>
        </p:nvCxnSpPr>
        <p:spPr>
          <a:xfrm flipH="1">
            <a:off x="1664400" y="3557847"/>
            <a:ext cx="5825367" cy="11720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E782514-E196-4EEF-9812-8BAE4653FDFE}"/>
              </a:ext>
            </a:extLst>
          </p:cNvPr>
          <p:cNvCxnSpPr>
            <a:cxnSpLocks/>
          </p:cNvCxnSpPr>
          <p:nvPr/>
        </p:nvCxnSpPr>
        <p:spPr>
          <a:xfrm flipH="1">
            <a:off x="3616036" y="3557847"/>
            <a:ext cx="1928553" cy="11720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3FB7CA5-18CA-4B22-A4C0-AA8886502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36" y="1582465"/>
            <a:ext cx="3357927" cy="50800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4002955" y="427547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512" y="2271561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416647" y="4122471"/>
            <a:ext cx="3311911" cy="64903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Dosis SemiBold" pitchFamily="2" charset="0"/>
              </a:rPr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Oral – </a:t>
            </a: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Écriture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eu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œu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eu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œu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Les possessifs.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1172" y="5489672"/>
            <a:ext cx="5082430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eu - </a:t>
            </a:r>
            <a:r>
              <a:rPr lang="fr-FR" sz="1400" dirty="0" err="1"/>
              <a:t>œu</a:t>
            </a:r>
            <a:r>
              <a:rPr lang="fr-FR" sz="1400" dirty="0"/>
              <a:t>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31471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Majd et Nada. </a:t>
            </a:r>
            <a:b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</a:b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3_SEM2_S4 (dialogue)">
            <a:hlinkClick r:id="" action="ppaction://media"/>
            <a:extLst>
              <a:ext uri="{FF2B5EF4-FFF2-40B4-BE49-F238E27FC236}">
                <a16:creationId xmlns:a16="http://schemas.microsoft.com/office/drawing/2014/main" id="{1F105B1C-8503-46B5-956E-EF9855132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593" y="2231581"/>
            <a:ext cx="7952814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27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FAB297-AC54-48CC-B03D-D864D3C0BB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278396-4DF5-4822-AE58-89C61EC24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A4D67A-A4FA-48D9-8459-AFFD2F646084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f0534ec5-868f-4ce6-85c7-99f0612daa52"/>
    <ds:schemaRef ds:uri="202b3bc9-e036-45c7-aea0-06aec8cd7a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8923</TotalTime>
  <Words>1010</Words>
  <PresentationFormat>Affichage à l'écran (4:3)</PresentationFormat>
  <Paragraphs>191</Paragraphs>
  <Slides>47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47</vt:i4>
      </vt:variant>
    </vt:vector>
  </HeadingPairs>
  <TitlesOfParts>
    <vt:vector size="62" baseType="lpstr">
      <vt:lpstr>Aptos</vt:lpstr>
      <vt:lpstr>Dosis Medium</vt:lpstr>
      <vt:lpstr>Dosis</vt:lpstr>
      <vt:lpstr>Arial</vt:lpstr>
      <vt:lpstr>Calibri</vt:lpstr>
      <vt:lpstr>Dosis ExtraBold</vt:lpstr>
      <vt:lpstr>Dosis SemiBold</vt:lpstr>
      <vt:lpstr>Aptos Display</vt:lpstr>
      <vt:lpstr>Wingdings</vt:lpstr>
      <vt:lpstr>2_Conception personnalisée</vt:lpstr>
      <vt:lpstr>00_Env-Enseignant</vt:lpstr>
      <vt:lpstr>Oral</vt:lpstr>
      <vt:lpstr>Lecture</vt:lpstr>
      <vt:lpstr>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 avec Majd et Nada. 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apprendre à utiliser les possessifs.  Soyez attentifs.</vt:lpstr>
      <vt:lpstr>Lecture de la vidéo.</vt:lpstr>
      <vt:lpstr>Lisons ensemble. </vt:lpstr>
      <vt:lpstr>Qui veut compléter la phrase par « ma » ou « mon » ? Levez la main. </vt:lpstr>
      <vt:lpstr>Mon oncle est gentil.</vt:lpstr>
      <vt:lpstr>Qui veut compléter la phrase par « ton » ou « ta » ? Levez la main. </vt:lpstr>
      <vt:lpstr>Ta cousine va venir ce soir.</vt:lpstr>
      <vt:lpstr>Qui veut compléter la phrase par « son » ou « ses » ? Levez la main. </vt:lpstr>
      <vt:lpstr>Ses grands-parents vont venir.</vt:lpstr>
      <vt:lpstr>Ouvrez le manuel à la page 69.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Qui veut lire ces mots ? </vt:lpstr>
      <vt:lpstr>Prenez vos ardoises. </vt:lpstr>
      <vt:lpstr>Lisez ce mot en silence. Écrivez le numéro de la bonne image sur l’ardoise. Personne ne lit à voix haute. </vt:lpstr>
      <vt:lpstr>Levez les ardoises. Corrigez.</vt:lpstr>
      <vt:lpstr>Lisez ce mot en silence. Écrivez le numéro de la bonne image sur l’ardoise. Personne ne lit à voix haute. </vt:lpstr>
      <vt:lpstr>Présentation PowerPoint</vt:lpstr>
      <vt:lpstr>Lisez ce mot en silence. Écrivez le numéro de la bonne image sur l’ardoise. Personne ne lit à voix haute. </vt:lpstr>
      <vt:lpstr>Présentation PowerPoint</vt:lpstr>
      <vt:lpstr>Prenez vos livrets à la page 67. Vous allez faire l’activité 4 avec votre voisin.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2026-02-11T21:09:36Z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