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7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5c14e823e4_0_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5c14e823e4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5c14e823e4_0_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5c14e823e4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5c3f6bc2b3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5c3f6bc2b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5bcfdd4e9b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5bcfdd4e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5bcfdd4e9b_0_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5bcfdd4e9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5bcfdd4e9b_0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5bcfdd4e9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5bcfdd4e9b_0_2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5bcfdd4e9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5c14e823e4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5c14e823e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5bfdbd87bc_0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5bfdbd87b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5c14e823e4_0_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5c14e823e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5c14e823e4_0_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5c14e823e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column + image 1 DARK">
  <p:cSld name="TITLE_AND_BODY_1_1">
    <p:bg>
      <p:bgPr>
        <a:solidFill>
          <a:srgbClr val="ED4A00">
            <a:alpha val="86670"/>
          </a:srgbClr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0" name="Google Shape;170;p11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◎"/>
              <a:defRPr sz="2000">
                <a:solidFill>
                  <a:schemeClr val="lt1"/>
                </a:solidFill>
              </a:defRPr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◉"/>
              <a:defRPr sz="2000">
                <a:solidFill>
                  <a:schemeClr val="lt1"/>
                </a:solidFill>
              </a:defRPr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￮"/>
              <a:defRPr sz="2000">
                <a:solidFill>
                  <a:schemeClr val="lt1"/>
                </a:solidFill>
              </a:defRPr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1" name="Google Shape;171;p11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1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83" name="Google Shape;183;p12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84" name="Google Shape;184;p12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85" name="Google Shape;185;p12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2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2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2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2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2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2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2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2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2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2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2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 1 DARK">
  <p:cSld name="TITLE_AND_TWO_COLUMNS_2">
    <p:bg>
      <p:bgPr>
        <a:solidFill>
          <a:srgbClr val="BBCD00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8004C"/>
              </a:buClr>
              <a:buSzPts val="2400"/>
              <a:buNone/>
              <a:defRPr b="1" sz="2400">
                <a:solidFill>
                  <a:srgbClr val="E8004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3" name="Google Shape;203;p13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◎"/>
              <a:defRPr sz="1800">
                <a:solidFill>
                  <a:schemeClr val="lt1"/>
                </a:solidFill>
              </a:defRPr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◉"/>
              <a:defRPr sz="1800">
                <a:solidFill>
                  <a:schemeClr val="lt1"/>
                </a:solidFill>
              </a:defRPr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￮"/>
              <a:defRPr sz="1800">
                <a:solidFill>
                  <a:schemeClr val="lt1"/>
                </a:solidFill>
              </a:defRPr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4" name="Google Shape;204;p13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◎"/>
              <a:defRPr sz="1800">
                <a:solidFill>
                  <a:schemeClr val="lt1"/>
                </a:solidFill>
              </a:defRPr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◉"/>
              <a:defRPr sz="1800">
                <a:solidFill>
                  <a:schemeClr val="lt1"/>
                </a:solidFill>
              </a:defRPr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￮"/>
              <a:defRPr sz="1800">
                <a:solidFill>
                  <a:schemeClr val="lt1"/>
                </a:solidFill>
              </a:defRPr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5" name="Google Shape;205;p13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3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3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3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3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3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3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3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3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3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3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3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3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3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3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4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4" name="Google Shape;224;p14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5" name="Google Shape;225;p14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6" name="Google Shape;226;p14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7" name="Google Shape;227;p14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4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4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4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4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4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4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4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4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4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4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4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4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 1 DARK">
  <p:cSld name="TITLE_AND_TWO_COLUMNS_1_1">
    <p:bg>
      <p:bgPr>
        <a:solidFill>
          <a:srgbClr val="F8BB00">
            <a:alpha val="86670"/>
          </a:srgbClr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5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5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4" name="Google Shape;244;p15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5" name="Google Shape;245;p15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6" name="Google Shape;246;p15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7" name="Google Shape;247;p15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5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5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5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5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5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5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5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5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5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5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5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6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63" name="Google Shape;263;p16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6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6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6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6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6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6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6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6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6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6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6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6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6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6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 DARK">
  <p:cSld name="TITLE_ONLY_1">
    <p:bg>
      <p:bgPr>
        <a:solidFill>
          <a:srgbClr val="434343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800"/>
              <a:buNone/>
              <a:defRPr>
                <a:solidFill>
                  <a:srgbClr val="EFEFE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81" name="Google Shape;281;p17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7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7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7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7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7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7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7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7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7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7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7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7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7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7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8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8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/>
        </p:txBody>
      </p:sp>
      <p:sp>
        <p:nvSpPr>
          <p:cNvPr id="300" name="Google Shape;300;p18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8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8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8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8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8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8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8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8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8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8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8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8"/>
          <p:cNvSpPr/>
          <p:nvPr/>
        </p:nvSpPr>
        <p:spPr>
          <a:xfrm rot="10800000">
            <a:off x="-226170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8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8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 DARK">
  <p:cSld name="CAPTION_ONLY_1">
    <p:bg>
      <p:bgPr>
        <a:solidFill>
          <a:srgbClr val="999999"/>
        </a:solidFill>
      </p:bgPr>
    </p:bg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9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Clr>
                <a:srgbClr val="00D1C6"/>
              </a:buClr>
              <a:buSzPts val="1600"/>
              <a:buNone/>
              <a:defRPr sz="1600">
                <a:solidFill>
                  <a:srgbClr val="00D1C6"/>
                </a:solidFill>
              </a:defRPr>
            </a:lvl1pPr>
          </a:lstStyle>
          <a:p/>
        </p:txBody>
      </p:sp>
      <p:sp>
        <p:nvSpPr>
          <p:cNvPr id="318" name="Google Shape;318;p19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19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9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9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9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9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9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9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9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9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9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9"/>
          <p:cNvSpPr/>
          <p:nvPr/>
        </p:nvSpPr>
        <p:spPr>
          <a:xfrm rot="10800000">
            <a:off x="-226169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9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9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0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0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0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0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0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0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0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0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0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0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0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0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0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0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0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 DARK">
  <p:cSld name="TITLE_2">
    <p:bg>
      <p:bgPr>
        <a:solidFill>
          <a:srgbClr val="0B5394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3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3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 DARK">
  <p:cSld name="BLANK_2">
    <p:bg>
      <p:bgPr>
        <a:solidFill>
          <a:srgbClr val="8C1531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1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letely blank">
  <p:cSld name="BLANK_1"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2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letely blank 1 DARK">
  <p:cSld name="BLANK_1_1">
    <p:bg>
      <p:bgPr>
        <a:solidFill>
          <a:srgbClr val="434343"/>
        </a:solidFill>
      </p:bgPr>
    </p:bg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3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4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6" name="Google Shape;46;p4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47" name="Google Shape;47;p4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 1 DARK">
  <p:cSld name="TITLE_1_2">
    <p:bg>
      <p:bgPr>
        <a:solidFill>
          <a:srgbClr val="ED4A00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6" name="Google Shape;66;p5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D1C6"/>
              </a:buClr>
              <a:buSzPts val="2400"/>
              <a:buNone/>
              <a:defRPr b="1">
                <a:solidFill>
                  <a:srgbClr val="00D1C6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67" name="Google Shape;67;p5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89" name="Google Shape;89;p6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6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6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1 DARK">
  <p:cSld name="TITLE_1_1_1">
    <p:bg>
      <p:bgPr>
        <a:solidFill>
          <a:srgbClr val="434343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Char char="◎"/>
              <a:defRPr>
                <a:solidFill>
                  <a:schemeClr val="lt1"/>
                </a:solidFill>
              </a:defRPr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◉"/>
              <a:defRPr>
                <a:solidFill>
                  <a:schemeClr val="lt1"/>
                </a:solidFill>
              </a:defRPr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￮"/>
              <a:defRPr>
                <a:solidFill>
                  <a:schemeClr val="lt1"/>
                </a:solidFill>
              </a:defRPr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>
                <a:solidFill>
                  <a:schemeClr val="lt1"/>
                </a:solidFill>
              </a:defRPr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>
                <a:solidFill>
                  <a:schemeClr val="lt1"/>
                </a:solidFill>
              </a:defRPr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>
                <a:solidFill>
                  <a:schemeClr val="lt1"/>
                </a:solidFill>
              </a:defRPr>
            </a:lvl8pPr>
            <a:lvl9pPr indent="-381000" lvl="8" marL="41148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p7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22" name="Google Shape;122;p8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◎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3" name="Google Shape;123;p8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1 DARK">
  <p:cSld name="TITLE_AND_BODY_2">
    <p:bg>
      <p:bgPr>
        <a:solidFill>
          <a:srgbClr val="00ACC3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2400"/>
              <a:buNone/>
              <a:defRPr b="1" sz="2400">
                <a:solidFill>
                  <a:srgbClr val="BBCD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41" name="Google Shape;141;p9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Char char="◎"/>
              <a:defRPr sz="2400">
                <a:solidFill>
                  <a:schemeClr val="lt1"/>
                </a:solidFill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◉"/>
              <a:defRPr>
                <a:solidFill>
                  <a:schemeClr val="lt1"/>
                </a:solidFill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￮"/>
              <a:defRPr>
                <a:solidFill>
                  <a:schemeClr val="lt1"/>
                </a:solidFill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2400">
                <a:solidFill>
                  <a:schemeClr val="lt1"/>
                </a:solidFill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2400">
                <a:solidFill>
                  <a:schemeClr val="lt1"/>
                </a:solidFill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2" name="Google Shape;142;p9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BBCD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column + image">
  <p:cSld name="TITLE_AND_BODY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57" name="Google Shape;157;p10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58" name="Google Shape;158;p10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0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0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slidescarnival.com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4"/>
          <p:cNvSpPr txBox="1"/>
          <p:nvPr>
            <p:ph type="ctrTitle"/>
          </p:nvPr>
        </p:nvSpPr>
        <p:spPr>
          <a:xfrm>
            <a:off x="1520450" y="1991825"/>
            <a:ext cx="58998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Delivery </a:t>
            </a:r>
            <a:br>
              <a:rPr lang="en" sz="3600"/>
            </a:br>
            <a:r>
              <a:rPr lang="en" sz="3600"/>
              <a:t>&amp; </a:t>
            </a:r>
            <a:br>
              <a:rPr lang="en" sz="3600"/>
            </a:br>
            <a:r>
              <a:rPr lang="en" sz="3600"/>
              <a:t>Presentation Aids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3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Designing Effective Materials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8" name="Google Shape;478;p33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9" name="Google Shape;479;p33"/>
          <p:cNvSpPr txBox="1"/>
          <p:nvPr>
            <p:ph idx="1" type="body"/>
          </p:nvPr>
        </p:nvSpPr>
        <p:spPr>
          <a:xfrm>
            <a:off x="2935875" y="1525749"/>
            <a:ext cx="5275500" cy="30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Make sure your visuals are </a:t>
            </a:r>
            <a:r>
              <a:rPr b="1" lang="en" sz="1800"/>
              <a:t>appropriate &amp; supportive</a:t>
            </a:r>
            <a:r>
              <a:rPr lang="en" sz="1800"/>
              <a:t> of your speech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Aim for </a:t>
            </a:r>
            <a:r>
              <a:rPr b="1" lang="en" sz="1800"/>
              <a:t>back row comprehension</a:t>
            </a:r>
            <a:r>
              <a:rPr lang="en" sz="1800"/>
              <a:t>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Pick the proper number - don’t overwhelm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Use </a:t>
            </a:r>
            <a:r>
              <a:rPr b="1" lang="en" sz="1800"/>
              <a:t>color / type / images</a:t>
            </a:r>
            <a:r>
              <a:rPr lang="en" sz="1800"/>
              <a:t> carefully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When in doubt, remember: </a:t>
            </a:r>
            <a:br>
              <a:rPr lang="en" sz="1800"/>
            </a:br>
            <a:r>
              <a:rPr lang="en" sz="1800"/>
              <a:t>     K.I.S.S. (</a:t>
            </a:r>
            <a:r>
              <a:rPr i="1" lang="en" sz="1800"/>
              <a:t>“Keep it simple, silly!” </a:t>
            </a:r>
            <a:r>
              <a:rPr lang="en" sz="1800"/>
              <a:t>) 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E599"/>
                </a:solidFill>
              </a:rPr>
              <a:t>AS ALWAYS: </a:t>
            </a:r>
            <a:r>
              <a:rPr b="1" lang="en" sz="1800">
                <a:solidFill>
                  <a:srgbClr val="FFE599"/>
                </a:solidFill>
              </a:rPr>
              <a:t>PREPARE and PRACTICE</a:t>
            </a:r>
            <a:r>
              <a:rPr lang="en" sz="1800">
                <a:solidFill>
                  <a:srgbClr val="FFE599"/>
                </a:solidFill>
              </a:rPr>
              <a:t> with your presentation aids before speech day!</a:t>
            </a:r>
            <a:endParaRPr sz="1800">
              <a:solidFill>
                <a:srgbClr val="FFE599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4"/>
          <p:cNvSpPr txBox="1"/>
          <p:nvPr>
            <p:ph type="title"/>
          </p:nvPr>
        </p:nvSpPr>
        <p:spPr>
          <a:xfrm>
            <a:off x="4419600" y="756650"/>
            <a:ext cx="4063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Using PAs Effectively</a:t>
            </a:r>
            <a:endParaRPr b="1" sz="2400"/>
          </a:p>
        </p:txBody>
      </p:sp>
      <p:sp>
        <p:nvSpPr>
          <p:cNvPr id="485" name="Google Shape;485;p34"/>
          <p:cNvSpPr txBox="1"/>
          <p:nvPr>
            <p:ph idx="1" type="body"/>
          </p:nvPr>
        </p:nvSpPr>
        <p:spPr>
          <a:xfrm>
            <a:off x="4876800" y="13733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Timing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Handouts? 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Be aware of physical barriers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Don’t rush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Don’t distract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• Don’t talk AT the presentation aid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• Use progressive revelation </a:t>
            </a:r>
            <a:br>
              <a:rPr lang="en" sz="1600"/>
            </a:br>
            <a:r>
              <a:rPr lang="en" sz="1600"/>
              <a:t>   (one bit at a time)</a:t>
            </a:r>
            <a:endParaRPr sz="1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• Know your audience</a:t>
            </a:r>
            <a:endParaRPr sz="1600"/>
          </a:p>
        </p:txBody>
      </p:sp>
      <p:sp>
        <p:nvSpPr>
          <p:cNvPr id="486" name="Google Shape;486;p3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87" name="Google Shape;487;p34"/>
          <p:cNvPicPr preferRelativeResize="0"/>
          <p:nvPr/>
        </p:nvPicPr>
        <p:blipFill rotWithShape="1">
          <a:blip r:embed="rId3">
            <a:alphaModFix/>
          </a:blip>
          <a:srcRect b="0" l="18334" r="15162" t="0"/>
          <a:stretch/>
        </p:blipFill>
        <p:spPr>
          <a:xfrm>
            <a:off x="829925" y="1009375"/>
            <a:ext cx="3163200" cy="3170100"/>
          </a:xfrm>
          <a:prstGeom prst="ellipse">
            <a:avLst/>
          </a:prstGeom>
          <a:noFill/>
          <a:ln cap="flat" cmpd="sng" w="19050">
            <a:solidFill>
              <a:srgbClr val="ED4A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488" name="Google Shape;488;p34"/>
          <p:cNvSpPr txBox="1"/>
          <p:nvPr/>
        </p:nvSpPr>
        <p:spPr>
          <a:xfrm>
            <a:off x="1862925" y="4634275"/>
            <a:ext cx="39786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Image: astro_matt [CC BY-SA 2.0 (https://creativecommons.org/licenses/by-sa/2.0)]</a:t>
            </a:r>
            <a:endParaRPr sz="600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5"/>
          <p:cNvSpPr txBox="1"/>
          <p:nvPr>
            <p:ph type="title"/>
          </p:nvPr>
        </p:nvSpPr>
        <p:spPr>
          <a:xfrm>
            <a:off x="4572000" y="6804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ED4A00"/>
                </a:solidFill>
              </a:rPr>
              <a:t>Remember</a:t>
            </a:r>
            <a:r>
              <a:rPr b="1" lang="en">
                <a:solidFill>
                  <a:srgbClr val="ED4A00"/>
                </a:solidFill>
              </a:rPr>
              <a:t> Murphy’s Law...</a:t>
            </a:r>
            <a:endParaRPr b="1">
              <a:solidFill>
                <a:srgbClr val="ED4A00"/>
              </a:solidFill>
            </a:endParaRPr>
          </a:p>
        </p:txBody>
      </p:sp>
      <p:sp>
        <p:nvSpPr>
          <p:cNvPr id="494" name="Google Shape;494;p35"/>
          <p:cNvSpPr txBox="1"/>
          <p:nvPr>
            <p:ph idx="1" type="body"/>
          </p:nvPr>
        </p:nvSpPr>
        <p:spPr>
          <a:xfrm>
            <a:off x="4572000" y="1297149"/>
            <a:ext cx="3639600" cy="315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While ample preparation can prevent problems with PAs, sometimes you need to adapt when things go wrong:</a:t>
            </a:r>
            <a:br>
              <a:rPr lang="en" sz="1400"/>
            </a:b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Computer/tech failures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Network connections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Forgotten passwords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File formats / corruption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Adapters / dongles / drives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Microphone issues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Physical barriers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Ripped, torn, soiled, wrinkled, or missing materials</a:t>
            </a:r>
            <a:endParaRPr sz="1400"/>
          </a:p>
        </p:txBody>
      </p:sp>
      <p:sp>
        <p:nvSpPr>
          <p:cNvPr id="495" name="Google Shape;495;p3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6" name="Google Shape;496;p35"/>
          <p:cNvSpPr txBox="1"/>
          <p:nvPr/>
        </p:nvSpPr>
        <p:spPr>
          <a:xfrm>
            <a:off x="1009375" y="1835175"/>
            <a:ext cx="2770500" cy="21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“Anything that </a:t>
            </a:r>
            <a:r>
              <a:rPr b="1" i="1" lang="en" sz="24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can</a:t>
            </a:r>
            <a:r>
              <a:rPr b="1" lang="en" sz="24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 go wrong </a:t>
            </a:r>
            <a:r>
              <a:rPr b="1" i="1" lang="en" sz="24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will</a:t>
            </a:r>
            <a:r>
              <a:rPr b="1" lang="en" sz="24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 go wrong</a:t>
            </a:r>
            <a:r>
              <a:rPr lang="en" sz="24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”</a:t>
            </a:r>
            <a:endParaRPr sz="2400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6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502" name="Google Shape;502;p36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617A86"/>
                </a:solidFill>
              </a:rPr>
              <a:t>Special thanks to all the people who made and released these awesome resources for free:</a:t>
            </a:r>
            <a:endParaRPr sz="1400">
              <a:solidFill>
                <a:srgbClr val="617A86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17A86"/>
              </a:buClr>
              <a:buSzPts val="1400"/>
              <a:buChar char="◎"/>
            </a:pPr>
            <a:r>
              <a:rPr lang="en" sz="1400">
                <a:solidFill>
                  <a:srgbClr val="617A86"/>
                </a:solidFill>
              </a:rPr>
              <a:t>Presentation template by </a:t>
            </a:r>
            <a:r>
              <a:rPr lang="en" sz="1400" u="sng">
                <a:solidFill>
                  <a:srgbClr val="617A86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SlidesCarnival</a:t>
            </a:r>
            <a:endParaRPr sz="1400">
              <a:solidFill>
                <a:srgbClr val="617A86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400"/>
              <a:buChar char="◎"/>
            </a:pPr>
            <a:r>
              <a:rPr lang="en" sz="1400">
                <a:solidFill>
                  <a:srgbClr val="617A86"/>
                </a:solidFill>
              </a:rPr>
              <a:t>Photographs </a:t>
            </a:r>
            <a:r>
              <a:rPr lang="en" sz="1400"/>
              <a:t>from Wikimedia Commons</a:t>
            </a:r>
            <a:endParaRPr sz="1400">
              <a:solidFill>
                <a:srgbClr val="617A86"/>
              </a:solidFill>
            </a:endParaRPr>
          </a:p>
        </p:txBody>
      </p:sp>
      <p:sp>
        <p:nvSpPr>
          <p:cNvPr id="503" name="Google Shape;503;p3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5"/>
          <p:cNvSpPr txBox="1"/>
          <p:nvPr>
            <p:ph idx="1" type="body"/>
          </p:nvPr>
        </p:nvSpPr>
        <p:spPr>
          <a:xfrm>
            <a:off x="4419600" y="1205000"/>
            <a:ext cx="44064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Principles of dynamic </a:t>
            </a:r>
            <a:br>
              <a:rPr lang="en" sz="1800"/>
            </a:br>
            <a:r>
              <a:rPr lang="en" sz="1800"/>
              <a:t>speech delivery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Delivery styles/methods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Practice techniques</a:t>
            </a:r>
            <a:br>
              <a:rPr lang="en" sz="1800"/>
            </a:b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Types of presentation aids and associated content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Guidelines for selecting, creating, and using presentational aids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Working with technological media </a:t>
            </a:r>
            <a:endParaRPr sz="18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83" name="Google Shape;383;p2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4" name="Google Shape;384;p25"/>
          <p:cNvSpPr txBox="1"/>
          <p:nvPr/>
        </p:nvSpPr>
        <p:spPr>
          <a:xfrm>
            <a:off x="1143150" y="1798900"/>
            <a:ext cx="2576700" cy="20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ED4A00"/>
                </a:solidFill>
                <a:latin typeface="Nixie One"/>
                <a:ea typeface="Nixie One"/>
                <a:cs typeface="Nixie One"/>
                <a:sym typeface="Nixie One"/>
              </a:rPr>
              <a:t>Learning</a:t>
            </a:r>
            <a:endParaRPr sz="3600">
              <a:solidFill>
                <a:srgbClr val="ED4A00"/>
              </a:solidFill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rgbClr val="ED4A00"/>
                </a:solidFill>
                <a:latin typeface="Nixie One"/>
                <a:ea typeface="Nixie One"/>
                <a:cs typeface="Nixie One"/>
                <a:sym typeface="Nixie One"/>
              </a:rPr>
              <a:t>Objectives</a:t>
            </a:r>
            <a:endParaRPr sz="3600">
              <a:solidFill>
                <a:srgbClr val="ED4A00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6"/>
          <p:cNvSpPr txBox="1"/>
          <p:nvPr>
            <p:ph idx="1" type="body"/>
          </p:nvPr>
        </p:nvSpPr>
        <p:spPr>
          <a:xfrm>
            <a:off x="1880850" y="2072700"/>
            <a:ext cx="56034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“The interplay between the </a:t>
            </a:r>
            <a:r>
              <a:rPr i="1" lang="en" sz="1600"/>
              <a:t>verbal</a:t>
            </a:r>
            <a:r>
              <a:rPr lang="en" sz="1600"/>
              <a:t> and </a:t>
            </a:r>
            <a:r>
              <a:rPr i="1" lang="en" sz="1600"/>
              <a:t>nonverbal</a:t>
            </a:r>
            <a:r>
              <a:rPr lang="en" sz="1600"/>
              <a:t> components of your speech can either bring the message vividly to life or confuse or bore the audience. </a:t>
            </a:r>
            <a:endParaRPr sz="16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Therefore, it is best that you neither over-dramatize your speech delivery behaviors nor downplay them. </a:t>
            </a:r>
            <a:endParaRPr sz="16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This is a balance achieved through rehearsal, </a:t>
            </a:r>
            <a:br>
              <a:rPr lang="en" sz="1600"/>
            </a:br>
            <a:r>
              <a:rPr lang="en" sz="1600"/>
              <a:t>trial and error, and experience.” </a:t>
            </a:r>
            <a:r>
              <a:rPr baseline="30000" lang="en" sz="1600"/>
              <a:t>1</a:t>
            </a:r>
            <a:endParaRPr baseline="30000" sz="1600"/>
          </a:p>
        </p:txBody>
      </p:sp>
      <p:sp>
        <p:nvSpPr>
          <p:cNvPr id="390" name="Google Shape;390;p26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1" name="Google Shape;391;p26"/>
          <p:cNvSpPr txBox="1"/>
          <p:nvPr/>
        </p:nvSpPr>
        <p:spPr>
          <a:xfrm>
            <a:off x="1538600" y="4558475"/>
            <a:ext cx="5299800" cy="6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600"/>
              <a:buFont typeface="Varela Round"/>
              <a:buAutoNum type="arabicPeriod"/>
            </a:pPr>
            <a:r>
              <a:rPr lang="en" sz="6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Stand up, Speak out: The Practice and Ethics of Public Speaking. Ch. 14</a:t>
            </a:r>
            <a:endParaRPr sz="6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7" name="Google Shape;397;p27"/>
          <p:cNvSpPr txBox="1"/>
          <p:nvPr>
            <p:ph idx="4294967295" type="body"/>
          </p:nvPr>
        </p:nvSpPr>
        <p:spPr>
          <a:xfrm>
            <a:off x="936100" y="1118850"/>
            <a:ext cx="3541500" cy="27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8BB00"/>
                </a:solidFill>
              </a:rPr>
              <a:t>IMPROMPTU</a:t>
            </a:r>
            <a:endParaRPr sz="1800">
              <a:solidFill>
                <a:srgbClr val="F8BB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Made up on the spot; no time for preparation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8BB00"/>
                </a:solidFill>
              </a:rPr>
              <a:t>MANUSCRIPT</a:t>
            </a:r>
            <a:endParaRPr sz="1800">
              <a:solidFill>
                <a:srgbClr val="F8BB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lt1"/>
                </a:solidFill>
              </a:rPr>
              <a:t>Delivering from pre-written speech; use when details or language are critical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398" name="Google Shape;398;p27"/>
          <p:cNvSpPr txBox="1"/>
          <p:nvPr/>
        </p:nvSpPr>
        <p:spPr>
          <a:xfrm>
            <a:off x="1947750" y="432875"/>
            <a:ext cx="52485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Modes of Delivery</a:t>
            </a:r>
            <a:endParaRPr sz="3600">
              <a:solidFill>
                <a:schemeClr val="lt1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399" name="Google Shape;399;p27"/>
          <p:cNvSpPr txBox="1"/>
          <p:nvPr>
            <p:ph idx="4294967295" type="body"/>
          </p:nvPr>
        </p:nvSpPr>
        <p:spPr>
          <a:xfrm>
            <a:off x="4669900" y="1118850"/>
            <a:ext cx="3541500" cy="34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8BB00"/>
                </a:solidFill>
              </a:rPr>
              <a:t>MEMORIZED</a:t>
            </a:r>
            <a:endParaRPr sz="1800">
              <a:solidFill>
                <a:srgbClr val="F8BB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Speech committed to memory; used when speaker must move or notes are impractical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8BB00"/>
                </a:solidFill>
              </a:rPr>
              <a:t>EXTEMPORANEOUS</a:t>
            </a:r>
            <a:endParaRPr b="1" sz="1800">
              <a:solidFill>
                <a:srgbClr val="F8BB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Delivered off the cuff with ample preparation and notes/outline; </a:t>
            </a:r>
            <a:r>
              <a:rPr b="1" lang="en" sz="1800">
                <a:solidFill>
                  <a:schemeClr val="lt1"/>
                </a:solidFill>
              </a:rPr>
              <a:t>ideal for most speaking situations</a:t>
            </a:r>
            <a:endParaRPr b="1"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5" name="Google Shape;405;p28"/>
          <p:cNvSpPr txBox="1"/>
          <p:nvPr>
            <p:ph type="title"/>
          </p:nvPr>
        </p:nvSpPr>
        <p:spPr>
          <a:xfrm>
            <a:off x="2093000" y="515975"/>
            <a:ext cx="59661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Contexts that Affect Delivery</a:t>
            </a:r>
            <a:endParaRPr sz="3000"/>
          </a:p>
        </p:txBody>
      </p:sp>
      <p:sp>
        <p:nvSpPr>
          <p:cNvPr id="406" name="Google Shape;406;p28"/>
          <p:cNvSpPr txBox="1"/>
          <p:nvPr>
            <p:ph idx="1" type="body"/>
          </p:nvPr>
        </p:nvSpPr>
        <p:spPr>
          <a:xfrm>
            <a:off x="2346600" y="1245350"/>
            <a:ext cx="31500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8004C"/>
                </a:solidFill>
              </a:rPr>
              <a:t>THE SPACE</a:t>
            </a:r>
            <a:endParaRPr>
              <a:solidFill>
                <a:srgbClr val="E8004C"/>
              </a:solidFill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Using a lectern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Size / layout of the physical space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Speaking outside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Using a mic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Using presentation aids and/or other technology</a:t>
            </a:r>
            <a:endParaRPr/>
          </a:p>
        </p:txBody>
      </p:sp>
      <p:sp>
        <p:nvSpPr>
          <p:cNvPr id="407" name="Google Shape;407;p28"/>
          <p:cNvSpPr txBox="1"/>
          <p:nvPr>
            <p:ph idx="2" type="body"/>
          </p:nvPr>
        </p:nvSpPr>
        <p:spPr>
          <a:xfrm>
            <a:off x="5193650" y="1245350"/>
            <a:ext cx="29250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8004C"/>
                </a:solidFill>
              </a:rPr>
              <a:t>THE AUDIENCE</a:t>
            </a:r>
            <a:endParaRPr>
              <a:solidFill>
                <a:srgbClr val="E8004C"/>
              </a:solidFill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# of listeners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Familiarity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Power &amp; authority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8004C"/>
                </a:solidFill>
              </a:rPr>
              <a:t>THE SPEECH</a:t>
            </a:r>
            <a:endParaRPr>
              <a:solidFill>
                <a:srgbClr val="E8004C"/>
              </a:solidFill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Purpose: inform, entertain, persuade?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Goals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What’s at stake?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Keys to Successful Delivery</a:t>
            </a:r>
            <a:endParaRPr sz="2600"/>
          </a:p>
        </p:txBody>
      </p:sp>
      <p:sp>
        <p:nvSpPr>
          <p:cNvPr id="413" name="Google Shape;413;p29"/>
          <p:cNvSpPr txBox="1"/>
          <p:nvPr>
            <p:ph idx="1" type="body"/>
          </p:nvPr>
        </p:nvSpPr>
        <p:spPr>
          <a:xfrm>
            <a:off x="2935875" y="1525750"/>
            <a:ext cx="53967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600"/>
              </a:spcBef>
              <a:spcAft>
                <a:spcPts val="0"/>
              </a:spcAft>
              <a:buSzPts val="1500"/>
              <a:buAutoNum type="arabicPeriod"/>
            </a:pPr>
            <a:r>
              <a:rPr b="1" lang="en" sz="1500"/>
              <a:t>Be prepared;</a:t>
            </a:r>
            <a:r>
              <a:rPr lang="en" sz="1500"/>
              <a:t> have notes &amp; presentation aids ready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Aim for </a:t>
            </a:r>
            <a:r>
              <a:rPr b="1" lang="en" sz="1500"/>
              <a:t>conversational style / conversational quality</a:t>
            </a:r>
            <a:endParaRPr b="1"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Maintain appropriate </a:t>
            </a:r>
            <a:r>
              <a:rPr b="1" lang="en" sz="1500"/>
              <a:t>eye contact</a:t>
            </a:r>
            <a:r>
              <a:rPr lang="en" sz="1500"/>
              <a:t> throughout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Make use of </a:t>
            </a:r>
            <a:r>
              <a:rPr b="1" i="1" lang="en" sz="1500"/>
              <a:t>vocalics</a:t>
            </a:r>
            <a:r>
              <a:rPr i="1" lang="en" sz="1500"/>
              <a:t> </a:t>
            </a:r>
            <a:r>
              <a:rPr lang="en" sz="1500"/>
              <a:t>(rate, pitch, pauses, dynamics)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Be purposeful with </a:t>
            </a:r>
            <a:r>
              <a:rPr b="1" lang="en" sz="1500"/>
              <a:t>movement &amp; gestures</a:t>
            </a:r>
            <a:endParaRPr b="1"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b="1" lang="en" sz="1500"/>
              <a:t>Variety:</a:t>
            </a:r>
            <a:r>
              <a:rPr lang="en" sz="1500"/>
              <a:t> access a wide range of verbal, vocal, and nonverbal communication strategies</a:t>
            </a:r>
            <a:endParaRPr sz="15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E8004C"/>
                </a:solidFill>
              </a:rPr>
              <a:t>MOST IMPORTANTLY: Practice, Practice, Practice!</a:t>
            </a:r>
            <a:endParaRPr b="1" sz="1500">
              <a:solidFill>
                <a:srgbClr val="E8004C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500"/>
              <a:t>Deliver your speech several times alone and with an audience; seek feedback; use audio/video recordings to observe yourself.</a:t>
            </a:r>
            <a:endParaRPr sz="1500"/>
          </a:p>
        </p:txBody>
      </p:sp>
      <p:sp>
        <p:nvSpPr>
          <p:cNvPr id="414" name="Google Shape;414;p2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0"/>
          <p:cNvSpPr/>
          <p:nvPr/>
        </p:nvSpPr>
        <p:spPr>
          <a:xfrm>
            <a:off x="0" y="3045825"/>
            <a:ext cx="9144000" cy="2097300"/>
          </a:xfrm>
          <a:prstGeom prst="rect">
            <a:avLst/>
          </a:prstGeom>
          <a:solidFill>
            <a:srgbClr val="617A8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0"/>
          <p:cNvSpPr txBox="1"/>
          <p:nvPr>
            <p:ph type="title"/>
          </p:nvPr>
        </p:nvSpPr>
        <p:spPr>
          <a:xfrm>
            <a:off x="3227725" y="534800"/>
            <a:ext cx="5275500" cy="101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Preparing &amp; Using </a:t>
            </a:r>
            <a:br>
              <a:rPr lang="en" sz="3000"/>
            </a:br>
            <a:r>
              <a:rPr lang="en" sz="3000"/>
              <a:t>           Notes Effectively</a:t>
            </a:r>
            <a:endParaRPr sz="3000"/>
          </a:p>
        </p:txBody>
      </p:sp>
      <p:sp>
        <p:nvSpPr>
          <p:cNvPr id="421" name="Google Shape;421;p30"/>
          <p:cNvSpPr txBox="1"/>
          <p:nvPr>
            <p:ph idx="1" type="body"/>
          </p:nvPr>
        </p:nvSpPr>
        <p:spPr>
          <a:xfrm>
            <a:off x="3000300" y="1397754"/>
            <a:ext cx="5275500" cy="11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Char char="◎"/>
            </a:pPr>
            <a:r>
              <a:rPr lang="en" sz="1400"/>
              <a:t>Using notes demonstrates credibility &amp; preparation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◎"/>
            </a:pPr>
            <a:r>
              <a:rPr lang="en" sz="1400"/>
              <a:t>Reading the entire speech can be BORING and the audience may zone out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◎"/>
            </a:pPr>
            <a:r>
              <a:rPr lang="en" sz="1400"/>
              <a:t>Memorizing the speech can be dangerous! </a:t>
            </a:r>
            <a:br>
              <a:rPr lang="en" sz="1400"/>
            </a:br>
            <a:r>
              <a:rPr lang="en" sz="1400"/>
              <a:t>   What if you forget?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◎"/>
            </a:pPr>
            <a:r>
              <a:rPr lang="en" sz="1400"/>
              <a:t>Note cards vs. paper</a:t>
            </a:r>
            <a:endParaRPr sz="1400"/>
          </a:p>
        </p:txBody>
      </p:sp>
      <p:sp>
        <p:nvSpPr>
          <p:cNvPr id="422" name="Google Shape;422;p3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3" name="Google Shape;423;p30"/>
          <p:cNvSpPr/>
          <p:nvPr/>
        </p:nvSpPr>
        <p:spPr>
          <a:xfrm>
            <a:off x="886880" y="2429927"/>
            <a:ext cx="615900" cy="615900"/>
          </a:xfrm>
          <a:prstGeom prst="ellipse">
            <a:avLst/>
          </a:prstGeom>
          <a:noFill/>
          <a:ln cap="flat" cmpd="sng" w="228600">
            <a:solidFill>
              <a:srgbClr val="F8BB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30"/>
          <p:cNvSpPr/>
          <p:nvPr/>
        </p:nvSpPr>
        <p:spPr>
          <a:xfrm>
            <a:off x="1143293" y="2697349"/>
            <a:ext cx="901800" cy="9018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30"/>
          <p:cNvSpPr/>
          <p:nvPr/>
        </p:nvSpPr>
        <p:spPr>
          <a:xfrm>
            <a:off x="165736" y="4161566"/>
            <a:ext cx="1183800" cy="1183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30"/>
          <p:cNvSpPr txBox="1"/>
          <p:nvPr>
            <p:ph idx="1" type="body"/>
          </p:nvPr>
        </p:nvSpPr>
        <p:spPr>
          <a:xfrm>
            <a:off x="2028655" y="3049975"/>
            <a:ext cx="6415200" cy="58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8BB00"/>
                </a:solidFill>
                <a:latin typeface="Nixie One"/>
                <a:ea typeface="Nixie One"/>
                <a:cs typeface="Nixie One"/>
                <a:sym typeface="Nixie One"/>
              </a:rPr>
              <a:t>CONSIDER THE “5-Card Method”</a:t>
            </a:r>
            <a:endParaRPr b="1" sz="1800">
              <a:solidFill>
                <a:srgbClr val="F8BB00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427" name="Google Shape;427;p30"/>
          <p:cNvSpPr/>
          <p:nvPr/>
        </p:nvSpPr>
        <p:spPr>
          <a:xfrm>
            <a:off x="450400" y="2950000"/>
            <a:ext cx="271500" cy="271500"/>
          </a:xfrm>
          <a:prstGeom prst="ellipse">
            <a:avLst/>
          </a:prstGeom>
          <a:solidFill>
            <a:srgbClr val="E800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8" name="Google Shape;428;p30"/>
          <p:cNvGrpSpPr/>
          <p:nvPr/>
        </p:nvGrpSpPr>
        <p:grpSpPr>
          <a:xfrm>
            <a:off x="1627950" y="3718645"/>
            <a:ext cx="367547" cy="479851"/>
            <a:chOff x="2538425" y="3642445"/>
            <a:chExt cx="367547" cy="479851"/>
          </a:xfrm>
        </p:grpSpPr>
        <p:grpSp>
          <p:nvGrpSpPr>
            <p:cNvPr id="429" name="Google Shape;429;p30"/>
            <p:cNvGrpSpPr/>
            <p:nvPr/>
          </p:nvGrpSpPr>
          <p:grpSpPr>
            <a:xfrm>
              <a:off x="2538425" y="3684316"/>
              <a:ext cx="367547" cy="437980"/>
              <a:chOff x="1246775" y="910975"/>
              <a:chExt cx="439650" cy="523900"/>
            </a:xfrm>
          </p:grpSpPr>
          <p:sp>
            <p:nvSpPr>
              <p:cNvPr id="430" name="Google Shape;430;p30"/>
              <p:cNvSpPr/>
              <p:nvPr/>
            </p:nvSpPr>
            <p:spPr>
              <a:xfrm>
                <a:off x="1246775" y="970800"/>
                <a:ext cx="378575" cy="464075"/>
              </a:xfrm>
              <a:custGeom>
                <a:rect b="b" l="l" r="r" t="t"/>
                <a:pathLst>
                  <a:path extrusionOk="0" h="18563" w="15143">
                    <a:moveTo>
                      <a:pt x="782" y="1"/>
                    </a:moveTo>
                    <a:lnTo>
                      <a:pt x="636" y="25"/>
                    </a:lnTo>
                    <a:lnTo>
                      <a:pt x="489" y="50"/>
                    </a:lnTo>
                    <a:lnTo>
                      <a:pt x="343" y="123"/>
                    </a:lnTo>
                    <a:lnTo>
                      <a:pt x="220" y="221"/>
                    </a:lnTo>
                    <a:lnTo>
                      <a:pt x="123" y="318"/>
                    </a:lnTo>
                    <a:lnTo>
                      <a:pt x="74" y="465"/>
                    </a:lnTo>
                    <a:lnTo>
                      <a:pt x="25" y="587"/>
                    </a:lnTo>
                    <a:lnTo>
                      <a:pt x="1" y="758"/>
                    </a:lnTo>
                    <a:lnTo>
                      <a:pt x="1" y="17756"/>
                    </a:lnTo>
                    <a:lnTo>
                      <a:pt x="25" y="17903"/>
                    </a:lnTo>
                    <a:lnTo>
                      <a:pt x="74" y="18049"/>
                    </a:lnTo>
                    <a:lnTo>
                      <a:pt x="123" y="18196"/>
                    </a:lnTo>
                    <a:lnTo>
                      <a:pt x="220" y="18318"/>
                    </a:lnTo>
                    <a:lnTo>
                      <a:pt x="343" y="18416"/>
                    </a:lnTo>
                    <a:lnTo>
                      <a:pt x="489" y="18489"/>
                    </a:lnTo>
                    <a:lnTo>
                      <a:pt x="636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8"/>
                    </a:lnTo>
                    <a:lnTo>
                      <a:pt x="14654" y="18489"/>
                    </a:lnTo>
                    <a:lnTo>
                      <a:pt x="14801" y="18416"/>
                    </a:lnTo>
                    <a:lnTo>
                      <a:pt x="14923" y="18318"/>
                    </a:lnTo>
                    <a:lnTo>
                      <a:pt x="15021" y="18196"/>
                    </a:lnTo>
                    <a:lnTo>
                      <a:pt x="15070" y="18049"/>
                    </a:lnTo>
                    <a:lnTo>
                      <a:pt x="15118" y="17903"/>
                    </a:lnTo>
                    <a:lnTo>
                      <a:pt x="15143" y="17756"/>
                    </a:lnTo>
                    <a:lnTo>
                      <a:pt x="15143" y="16608"/>
                    </a:lnTo>
                    <a:lnTo>
                      <a:pt x="2736" y="16608"/>
                    </a:lnTo>
                    <a:lnTo>
                      <a:pt x="2589" y="16584"/>
                    </a:lnTo>
                    <a:lnTo>
                      <a:pt x="2443" y="16535"/>
                    </a:lnTo>
                    <a:lnTo>
                      <a:pt x="2296" y="16462"/>
                    </a:lnTo>
                    <a:lnTo>
                      <a:pt x="2174" y="16364"/>
                    </a:lnTo>
                    <a:lnTo>
                      <a:pt x="2077" y="16242"/>
                    </a:lnTo>
                    <a:lnTo>
                      <a:pt x="2028" y="16096"/>
                    </a:lnTo>
                    <a:lnTo>
                      <a:pt x="1979" y="15949"/>
                    </a:lnTo>
                    <a:lnTo>
                      <a:pt x="1954" y="15802"/>
                    </a:lnTo>
                    <a:lnTo>
                      <a:pt x="195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1" name="Google Shape;431;p30"/>
              <p:cNvSpPr/>
              <p:nvPr/>
            </p:nvSpPr>
            <p:spPr>
              <a:xfrm>
                <a:off x="1307825" y="910975"/>
                <a:ext cx="378600" cy="464050"/>
              </a:xfrm>
              <a:custGeom>
                <a:rect b="b" l="l" r="r" t="t"/>
                <a:pathLst>
                  <a:path extrusionOk="0" h="18562" w="15144">
                    <a:moveTo>
                      <a:pt x="782" y="0"/>
                    </a:moveTo>
                    <a:lnTo>
                      <a:pt x="636" y="25"/>
                    </a:lnTo>
                    <a:lnTo>
                      <a:pt x="489" y="74"/>
                    </a:lnTo>
                    <a:lnTo>
                      <a:pt x="343" y="147"/>
                    </a:lnTo>
                    <a:lnTo>
                      <a:pt x="221" y="244"/>
                    </a:lnTo>
                    <a:lnTo>
                      <a:pt x="123" y="342"/>
                    </a:lnTo>
                    <a:lnTo>
                      <a:pt x="74" y="489"/>
                    </a:lnTo>
                    <a:lnTo>
                      <a:pt x="25" y="635"/>
                    </a:lnTo>
                    <a:lnTo>
                      <a:pt x="1" y="782"/>
                    </a:lnTo>
                    <a:lnTo>
                      <a:pt x="1" y="17780"/>
                    </a:lnTo>
                    <a:lnTo>
                      <a:pt x="25" y="17951"/>
                    </a:lnTo>
                    <a:lnTo>
                      <a:pt x="74" y="18098"/>
                    </a:lnTo>
                    <a:lnTo>
                      <a:pt x="123" y="18220"/>
                    </a:lnTo>
                    <a:lnTo>
                      <a:pt x="221" y="18342"/>
                    </a:lnTo>
                    <a:lnTo>
                      <a:pt x="343" y="18440"/>
                    </a:lnTo>
                    <a:lnTo>
                      <a:pt x="489" y="18513"/>
                    </a:lnTo>
                    <a:lnTo>
                      <a:pt x="636" y="18562"/>
                    </a:lnTo>
                    <a:lnTo>
                      <a:pt x="14508" y="18562"/>
                    </a:lnTo>
                    <a:lnTo>
                      <a:pt x="14655" y="18513"/>
                    </a:lnTo>
                    <a:lnTo>
                      <a:pt x="14801" y="18440"/>
                    </a:lnTo>
                    <a:lnTo>
                      <a:pt x="14923" y="18342"/>
                    </a:lnTo>
                    <a:lnTo>
                      <a:pt x="15021" y="18220"/>
                    </a:lnTo>
                    <a:lnTo>
                      <a:pt x="15070" y="18098"/>
                    </a:lnTo>
                    <a:lnTo>
                      <a:pt x="15119" y="17951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6" y="3835"/>
                    </a:lnTo>
                    <a:lnTo>
                      <a:pt x="12066" y="3761"/>
                    </a:lnTo>
                    <a:lnTo>
                      <a:pt x="11846" y="3664"/>
                    </a:lnTo>
                    <a:lnTo>
                      <a:pt x="11651" y="3493"/>
                    </a:lnTo>
                    <a:lnTo>
                      <a:pt x="11504" y="3297"/>
                    </a:lnTo>
                    <a:lnTo>
                      <a:pt x="11382" y="3102"/>
                    </a:lnTo>
                    <a:lnTo>
                      <a:pt x="11309" y="2858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2" name="Google Shape;432;p30"/>
              <p:cNvSpPr/>
              <p:nvPr/>
            </p:nvSpPr>
            <p:spPr>
              <a:xfrm>
                <a:off x="1602125" y="910975"/>
                <a:ext cx="84300" cy="84275"/>
              </a:xfrm>
              <a:custGeom>
                <a:rect b="b" l="l" r="r" t="t"/>
                <a:pathLst>
                  <a:path extrusionOk="0" h="3371" w="3372">
                    <a:moveTo>
                      <a:pt x="1" y="0"/>
                    </a:moveTo>
                    <a:lnTo>
                      <a:pt x="1" y="2589"/>
                    </a:lnTo>
                    <a:lnTo>
                      <a:pt x="1" y="2760"/>
                    </a:lnTo>
                    <a:lnTo>
                      <a:pt x="50" y="2907"/>
                    </a:lnTo>
                    <a:lnTo>
                      <a:pt x="123" y="3029"/>
                    </a:lnTo>
                    <a:lnTo>
                      <a:pt x="221" y="3151"/>
                    </a:lnTo>
                    <a:lnTo>
                      <a:pt x="343" y="3249"/>
                    </a:lnTo>
                    <a:lnTo>
                      <a:pt x="465" y="3322"/>
                    </a:lnTo>
                    <a:lnTo>
                      <a:pt x="611" y="3371"/>
                    </a:lnTo>
                    <a:lnTo>
                      <a:pt x="3371" y="337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33" name="Google Shape;433;p30"/>
            <p:cNvSpPr txBox="1"/>
            <p:nvPr/>
          </p:nvSpPr>
          <p:spPr>
            <a:xfrm>
              <a:off x="2572650" y="3642445"/>
              <a:ext cx="299100" cy="35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617A86"/>
                  </a:solidFill>
                  <a:latin typeface="Varela Round"/>
                  <a:ea typeface="Varela Round"/>
                  <a:cs typeface="Varela Round"/>
                  <a:sym typeface="Varela Round"/>
                </a:rPr>
                <a:t>1</a:t>
              </a:r>
              <a:endParaRPr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endParaRPr>
            </a:p>
          </p:txBody>
        </p:sp>
      </p:grpSp>
      <p:grpSp>
        <p:nvGrpSpPr>
          <p:cNvPr id="434" name="Google Shape;434;p30"/>
          <p:cNvGrpSpPr/>
          <p:nvPr/>
        </p:nvGrpSpPr>
        <p:grpSpPr>
          <a:xfrm>
            <a:off x="3210465" y="3708170"/>
            <a:ext cx="367547" cy="479851"/>
            <a:chOff x="2538425" y="3642445"/>
            <a:chExt cx="367547" cy="479851"/>
          </a:xfrm>
        </p:grpSpPr>
        <p:grpSp>
          <p:nvGrpSpPr>
            <p:cNvPr id="435" name="Google Shape;435;p30"/>
            <p:cNvGrpSpPr/>
            <p:nvPr/>
          </p:nvGrpSpPr>
          <p:grpSpPr>
            <a:xfrm>
              <a:off x="2538425" y="3684316"/>
              <a:ext cx="367547" cy="437980"/>
              <a:chOff x="1246775" y="910975"/>
              <a:chExt cx="439650" cy="523900"/>
            </a:xfrm>
          </p:grpSpPr>
          <p:sp>
            <p:nvSpPr>
              <p:cNvPr id="436" name="Google Shape;436;p30"/>
              <p:cNvSpPr/>
              <p:nvPr/>
            </p:nvSpPr>
            <p:spPr>
              <a:xfrm>
                <a:off x="1246775" y="970800"/>
                <a:ext cx="378575" cy="464075"/>
              </a:xfrm>
              <a:custGeom>
                <a:rect b="b" l="l" r="r" t="t"/>
                <a:pathLst>
                  <a:path extrusionOk="0" h="18563" w="15143">
                    <a:moveTo>
                      <a:pt x="782" y="1"/>
                    </a:moveTo>
                    <a:lnTo>
                      <a:pt x="636" y="25"/>
                    </a:lnTo>
                    <a:lnTo>
                      <a:pt x="489" y="50"/>
                    </a:lnTo>
                    <a:lnTo>
                      <a:pt x="343" y="123"/>
                    </a:lnTo>
                    <a:lnTo>
                      <a:pt x="220" y="221"/>
                    </a:lnTo>
                    <a:lnTo>
                      <a:pt x="123" y="318"/>
                    </a:lnTo>
                    <a:lnTo>
                      <a:pt x="74" y="465"/>
                    </a:lnTo>
                    <a:lnTo>
                      <a:pt x="25" y="587"/>
                    </a:lnTo>
                    <a:lnTo>
                      <a:pt x="1" y="758"/>
                    </a:lnTo>
                    <a:lnTo>
                      <a:pt x="1" y="17756"/>
                    </a:lnTo>
                    <a:lnTo>
                      <a:pt x="25" y="17903"/>
                    </a:lnTo>
                    <a:lnTo>
                      <a:pt x="74" y="18049"/>
                    </a:lnTo>
                    <a:lnTo>
                      <a:pt x="123" y="18196"/>
                    </a:lnTo>
                    <a:lnTo>
                      <a:pt x="220" y="18318"/>
                    </a:lnTo>
                    <a:lnTo>
                      <a:pt x="343" y="18416"/>
                    </a:lnTo>
                    <a:lnTo>
                      <a:pt x="489" y="18489"/>
                    </a:lnTo>
                    <a:lnTo>
                      <a:pt x="636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8"/>
                    </a:lnTo>
                    <a:lnTo>
                      <a:pt x="14654" y="18489"/>
                    </a:lnTo>
                    <a:lnTo>
                      <a:pt x="14801" y="18416"/>
                    </a:lnTo>
                    <a:lnTo>
                      <a:pt x="14923" y="18318"/>
                    </a:lnTo>
                    <a:lnTo>
                      <a:pt x="15021" y="18196"/>
                    </a:lnTo>
                    <a:lnTo>
                      <a:pt x="15070" y="18049"/>
                    </a:lnTo>
                    <a:lnTo>
                      <a:pt x="15118" y="17903"/>
                    </a:lnTo>
                    <a:lnTo>
                      <a:pt x="15143" y="17756"/>
                    </a:lnTo>
                    <a:lnTo>
                      <a:pt x="15143" y="16608"/>
                    </a:lnTo>
                    <a:lnTo>
                      <a:pt x="2736" y="16608"/>
                    </a:lnTo>
                    <a:lnTo>
                      <a:pt x="2589" y="16584"/>
                    </a:lnTo>
                    <a:lnTo>
                      <a:pt x="2443" y="16535"/>
                    </a:lnTo>
                    <a:lnTo>
                      <a:pt x="2296" y="16462"/>
                    </a:lnTo>
                    <a:lnTo>
                      <a:pt x="2174" y="16364"/>
                    </a:lnTo>
                    <a:lnTo>
                      <a:pt x="2077" y="16242"/>
                    </a:lnTo>
                    <a:lnTo>
                      <a:pt x="2028" y="16096"/>
                    </a:lnTo>
                    <a:lnTo>
                      <a:pt x="1979" y="15949"/>
                    </a:lnTo>
                    <a:lnTo>
                      <a:pt x="1954" y="15802"/>
                    </a:lnTo>
                    <a:lnTo>
                      <a:pt x="195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7" name="Google Shape;437;p30"/>
              <p:cNvSpPr/>
              <p:nvPr/>
            </p:nvSpPr>
            <p:spPr>
              <a:xfrm>
                <a:off x="1307825" y="910975"/>
                <a:ext cx="378600" cy="464050"/>
              </a:xfrm>
              <a:custGeom>
                <a:rect b="b" l="l" r="r" t="t"/>
                <a:pathLst>
                  <a:path extrusionOk="0" h="18562" w="15144">
                    <a:moveTo>
                      <a:pt x="782" y="0"/>
                    </a:moveTo>
                    <a:lnTo>
                      <a:pt x="636" y="25"/>
                    </a:lnTo>
                    <a:lnTo>
                      <a:pt x="489" y="74"/>
                    </a:lnTo>
                    <a:lnTo>
                      <a:pt x="343" y="147"/>
                    </a:lnTo>
                    <a:lnTo>
                      <a:pt x="221" y="244"/>
                    </a:lnTo>
                    <a:lnTo>
                      <a:pt x="123" y="342"/>
                    </a:lnTo>
                    <a:lnTo>
                      <a:pt x="74" y="489"/>
                    </a:lnTo>
                    <a:lnTo>
                      <a:pt x="25" y="635"/>
                    </a:lnTo>
                    <a:lnTo>
                      <a:pt x="1" y="782"/>
                    </a:lnTo>
                    <a:lnTo>
                      <a:pt x="1" y="17780"/>
                    </a:lnTo>
                    <a:lnTo>
                      <a:pt x="25" y="17951"/>
                    </a:lnTo>
                    <a:lnTo>
                      <a:pt x="74" y="18098"/>
                    </a:lnTo>
                    <a:lnTo>
                      <a:pt x="123" y="18220"/>
                    </a:lnTo>
                    <a:lnTo>
                      <a:pt x="221" y="18342"/>
                    </a:lnTo>
                    <a:lnTo>
                      <a:pt x="343" y="18440"/>
                    </a:lnTo>
                    <a:lnTo>
                      <a:pt x="489" y="18513"/>
                    </a:lnTo>
                    <a:lnTo>
                      <a:pt x="636" y="18562"/>
                    </a:lnTo>
                    <a:lnTo>
                      <a:pt x="14508" y="18562"/>
                    </a:lnTo>
                    <a:lnTo>
                      <a:pt x="14655" y="18513"/>
                    </a:lnTo>
                    <a:lnTo>
                      <a:pt x="14801" y="18440"/>
                    </a:lnTo>
                    <a:lnTo>
                      <a:pt x="14923" y="18342"/>
                    </a:lnTo>
                    <a:lnTo>
                      <a:pt x="15021" y="18220"/>
                    </a:lnTo>
                    <a:lnTo>
                      <a:pt x="15070" y="18098"/>
                    </a:lnTo>
                    <a:lnTo>
                      <a:pt x="15119" y="17951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6" y="3835"/>
                    </a:lnTo>
                    <a:lnTo>
                      <a:pt x="12066" y="3761"/>
                    </a:lnTo>
                    <a:lnTo>
                      <a:pt x="11846" y="3664"/>
                    </a:lnTo>
                    <a:lnTo>
                      <a:pt x="11651" y="3493"/>
                    </a:lnTo>
                    <a:lnTo>
                      <a:pt x="11504" y="3297"/>
                    </a:lnTo>
                    <a:lnTo>
                      <a:pt x="11382" y="3102"/>
                    </a:lnTo>
                    <a:lnTo>
                      <a:pt x="11309" y="2858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8" name="Google Shape;438;p30"/>
              <p:cNvSpPr/>
              <p:nvPr/>
            </p:nvSpPr>
            <p:spPr>
              <a:xfrm>
                <a:off x="1602125" y="910975"/>
                <a:ext cx="84300" cy="84275"/>
              </a:xfrm>
              <a:custGeom>
                <a:rect b="b" l="l" r="r" t="t"/>
                <a:pathLst>
                  <a:path extrusionOk="0" h="3371" w="3372">
                    <a:moveTo>
                      <a:pt x="1" y="0"/>
                    </a:moveTo>
                    <a:lnTo>
                      <a:pt x="1" y="2589"/>
                    </a:lnTo>
                    <a:lnTo>
                      <a:pt x="1" y="2760"/>
                    </a:lnTo>
                    <a:lnTo>
                      <a:pt x="50" y="2907"/>
                    </a:lnTo>
                    <a:lnTo>
                      <a:pt x="123" y="3029"/>
                    </a:lnTo>
                    <a:lnTo>
                      <a:pt x="221" y="3151"/>
                    </a:lnTo>
                    <a:lnTo>
                      <a:pt x="343" y="3249"/>
                    </a:lnTo>
                    <a:lnTo>
                      <a:pt x="465" y="3322"/>
                    </a:lnTo>
                    <a:lnTo>
                      <a:pt x="611" y="3371"/>
                    </a:lnTo>
                    <a:lnTo>
                      <a:pt x="3371" y="337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39" name="Google Shape;439;p30"/>
            <p:cNvSpPr txBox="1"/>
            <p:nvPr/>
          </p:nvSpPr>
          <p:spPr>
            <a:xfrm>
              <a:off x="2572650" y="3642445"/>
              <a:ext cx="299100" cy="35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617A86"/>
                  </a:solidFill>
                  <a:latin typeface="Varela Round"/>
                  <a:ea typeface="Varela Round"/>
                  <a:cs typeface="Varela Round"/>
                  <a:sym typeface="Varela Round"/>
                </a:rPr>
                <a:t>2</a:t>
              </a:r>
              <a:endParaRPr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endParaRPr>
            </a:p>
          </p:txBody>
        </p:sp>
      </p:grpSp>
      <p:grpSp>
        <p:nvGrpSpPr>
          <p:cNvPr id="440" name="Google Shape;440;p30"/>
          <p:cNvGrpSpPr/>
          <p:nvPr/>
        </p:nvGrpSpPr>
        <p:grpSpPr>
          <a:xfrm>
            <a:off x="4713536" y="3708170"/>
            <a:ext cx="367547" cy="479851"/>
            <a:chOff x="2538425" y="3642445"/>
            <a:chExt cx="367547" cy="479851"/>
          </a:xfrm>
        </p:grpSpPr>
        <p:grpSp>
          <p:nvGrpSpPr>
            <p:cNvPr id="441" name="Google Shape;441;p30"/>
            <p:cNvGrpSpPr/>
            <p:nvPr/>
          </p:nvGrpSpPr>
          <p:grpSpPr>
            <a:xfrm>
              <a:off x="2538425" y="3684316"/>
              <a:ext cx="367547" cy="437980"/>
              <a:chOff x="1246775" y="910975"/>
              <a:chExt cx="439650" cy="523900"/>
            </a:xfrm>
          </p:grpSpPr>
          <p:sp>
            <p:nvSpPr>
              <p:cNvPr id="442" name="Google Shape;442;p30"/>
              <p:cNvSpPr/>
              <p:nvPr/>
            </p:nvSpPr>
            <p:spPr>
              <a:xfrm>
                <a:off x="1246775" y="970800"/>
                <a:ext cx="378575" cy="464075"/>
              </a:xfrm>
              <a:custGeom>
                <a:rect b="b" l="l" r="r" t="t"/>
                <a:pathLst>
                  <a:path extrusionOk="0" h="18563" w="15143">
                    <a:moveTo>
                      <a:pt x="782" y="1"/>
                    </a:moveTo>
                    <a:lnTo>
                      <a:pt x="636" y="25"/>
                    </a:lnTo>
                    <a:lnTo>
                      <a:pt x="489" y="50"/>
                    </a:lnTo>
                    <a:lnTo>
                      <a:pt x="343" y="123"/>
                    </a:lnTo>
                    <a:lnTo>
                      <a:pt x="220" y="221"/>
                    </a:lnTo>
                    <a:lnTo>
                      <a:pt x="123" y="318"/>
                    </a:lnTo>
                    <a:lnTo>
                      <a:pt x="74" y="465"/>
                    </a:lnTo>
                    <a:lnTo>
                      <a:pt x="25" y="587"/>
                    </a:lnTo>
                    <a:lnTo>
                      <a:pt x="1" y="758"/>
                    </a:lnTo>
                    <a:lnTo>
                      <a:pt x="1" y="17756"/>
                    </a:lnTo>
                    <a:lnTo>
                      <a:pt x="25" y="17903"/>
                    </a:lnTo>
                    <a:lnTo>
                      <a:pt x="74" y="18049"/>
                    </a:lnTo>
                    <a:lnTo>
                      <a:pt x="123" y="18196"/>
                    </a:lnTo>
                    <a:lnTo>
                      <a:pt x="220" y="18318"/>
                    </a:lnTo>
                    <a:lnTo>
                      <a:pt x="343" y="18416"/>
                    </a:lnTo>
                    <a:lnTo>
                      <a:pt x="489" y="18489"/>
                    </a:lnTo>
                    <a:lnTo>
                      <a:pt x="636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8"/>
                    </a:lnTo>
                    <a:lnTo>
                      <a:pt x="14654" y="18489"/>
                    </a:lnTo>
                    <a:lnTo>
                      <a:pt x="14801" y="18416"/>
                    </a:lnTo>
                    <a:lnTo>
                      <a:pt x="14923" y="18318"/>
                    </a:lnTo>
                    <a:lnTo>
                      <a:pt x="15021" y="18196"/>
                    </a:lnTo>
                    <a:lnTo>
                      <a:pt x="15070" y="18049"/>
                    </a:lnTo>
                    <a:lnTo>
                      <a:pt x="15118" y="17903"/>
                    </a:lnTo>
                    <a:lnTo>
                      <a:pt x="15143" y="17756"/>
                    </a:lnTo>
                    <a:lnTo>
                      <a:pt x="15143" y="16608"/>
                    </a:lnTo>
                    <a:lnTo>
                      <a:pt x="2736" y="16608"/>
                    </a:lnTo>
                    <a:lnTo>
                      <a:pt x="2589" y="16584"/>
                    </a:lnTo>
                    <a:lnTo>
                      <a:pt x="2443" y="16535"/>
                    </a:lnTo>
                    <a:lnTo>
                      <a:pt x="2296" y="16462"/>
                    </a:lnTo>
                    <a:lnTo>
                      <a:pt x="2174" y="16364"/>
                    </a:lnTo>
                    <a:lnTo>
                      <a:pt x="2077" y="16242"/>
                    </a:lnTo>
                    <a:lnTo>
                      <a:pt x="2028" y="16096"/>
                    </a:lnTo>
                    <a:lnTo>
                      <a:pt x="1979" y="15949"/>
                    </a:lnTo>
                    <a:lnTo>
                      <a:pt x="1954" y="15802"/>
                    </a:lnTo>
                    <a:lnTo>
                      <a:pt x="195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3" name="Google Shape;443;p30"/>
              <p:cNvSpPr/>
              <p:nvPr/>
            </p:nvSpPr>
            <p:spPr>
              <a:xfrm>
                <a:off x="1307825" y="910975"/>
                <a:ext cx="378600" cy="464050"/>
              </a:xfrm>
              <a:custGeom>
                <a:rect b="b" l="l" r="r" t="t"/>
                <a:pathLst>
                  <a:path extrusionOk="0" h="18562" w="15144">
                    <a:moveTo>
                      <a:pt x="782" y="0"/>
                    </a:moveTo>
                    <a:lnTo>
                      <a:pt x="636" y="25"/>
                    </a:lnTo>
                    <a:lnTo>
                      <a:pt x="489" y="74"/>
                    </a:lnTo>
                    <a:lnTo>
                      <a:pt x="343" y="147"/>
                    </a:lnTo>
                    <a:lnTo>
                      <a:pt x="221" y="244"/>
                    </a:lnTo>
                    <a:lnTo>
                      <a:pt x="123" y="342"/>
                    </a:lnTo>
                    <a:lnTo>
                      <a:pt x="74" y="489"/>
                    </a:lnTo>
                    <a:lnTo>
                      <a:pt x="25" y="635"/>
                    </a:lnTo>
                    <a:lnTo>
                      <a:pt x="1" y="782"/>
                    </a:lnTo>
                    <a:lnTo>
                      <a:pt x="1" y="17780"/>
                    </a:lnTo>
                    <a:lnTo>
                      <a:pt x="25" y="17951"/>
                    </a:lnTo>
                    <a:lnTo>
                      <a:pt x="74" y="18098"/>
                    </a:lnTo>
                    <a:lnTo>
                      <a:pt x="123" y="18220"/>
                    </a:lnTo>
                    <a:lnTo>
                      <a:pt x="221" y="18342"/>
                    </a:lnTo>
                    <a:lnTo>
                      <a:pt x="343" y="18440"/>
                    </a:lnTo>
                    <a:lnTo>
                      <a:pt x="489" y="18513"/>
                    </a:lnTo>
                    <a:lnTo>
                      <a:pt x="636" y="18562"/>
                    </a:lnTo>
                    <a:lnTo>
                      <a:pt x="14508" y="18562"/>
                    </a:lnTo>
                    <a:lnTo>
                      <a:pt x="14655" y="18513"/>
                    </a:lnTo>
                    <a:lnTo>
                      <a:pt x="14801" y="18440"/>
                    </a:lnTo>
                    <a:lnTo>
                      <a:pt x="14923" y="18342"/>
                    </a:lnTo>
                    <a:lnTo>
                      <a:pt x="15021" y="18220"/>
                    </a:lnTo>
                    <a:lnTo>
                      <a:pt x="15070" y="18098"/>
                    </a:lnTo>
                    <a:lnTo>
                      <a:pt x="15119" y="17951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6" y="3835"/>
                    </a:lnTo>
                    <a:lnTo>
                      <a:pt x="12066" y="3761"/>
                    </a:lnTo>
                    <a:lnTo>
                      <a:pt x="11846" y="3664"/>
                    </a:lnTo>
                    <a:lnTo>
                      <a:pt x="11651" y="3493"/>
                    </a:lnTo>
                    <a:lnTo>
                      <a:pt x="11504" y="3297"/>
                    </a:lnTo>
                    <a:lnTo>
                      <a:pt x="11382" y="3102"/>
                    </a:lnTo>
                    <a:lnTo>
                      <a:pt x="11309" y="2858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4" name="Google Shape;444;p30"/>
              <p:cNvSpPr/>
              <p:nvPr/>
            </p:nvSpPr>
            <p:spPr>
              <a:xfrm>
                <a:off x="1602125" y="910975"/>
                <a:ext cx="84300" cy="84275"/>
              </a:xfrm>
              <a:custGeom>
                <a:rect b="b" l="l" r="r" t="t"/>
                <a:pathLst>
                  <a:path extrusionOk="0" h="3371" w="3372">
                    <a:moveTo>
                      <a:pt x="1" y="0"/>
                    </a:moveTo>
                    <a:lnTo>
                      <a:pt x="1" y="2589"/>
                    </a:lnTo>
                    <a:lnTo>
                      <a:pt x="1" y="2760"/>
                    </a:lnTo>
                    <a:lnTo>
                      <a:pt x="50" y="2907"/>
                    </a:lnTo>
                    <a:lnTo>
                      <a:pt x="123" y="3029"/>
                    </a:lnTo>
                    <a:lnTo>
                      <a:pt x="221" y="3151"/>
                    </a:lnTo>
                    <a:lnTo>
                      <a:pt x="343" y="3249"/>
                    </a:lnTo>
                    <a:lnTo>
                      <a:pt x="465" y="3322"/>
                    </a:lnTo>
                    <a:lnTo>
                      <a:pt x="611" y="3371"/>
                    </a:lnTo>
                    <a:lnTo>
                      <a:pt x="3371" y="337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45" name="Google Shape;445;p30"/>
            <p:cNvSpPr txBox="1"/>
            <p:nvPr/>
          </p:nvSpPr>
          <p:spPr>
            <a:xfrm>
              <a:off x="2572650" y="3642445"/>
              <a:ext cx="299100" cy="35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617A86"/>
                  </a:solidFill>
                  <a:latin typeface="Varela Round"/>
                  <a:ea typeface="Varela Round"/>
                  <a:cs typeface="Varela Round"/>
                  <a:sym typeface="Varela Round"/>
                </a:rPr>
                <a:t>3</a:t>
              </a:r>
              <a:endParaRPr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endParaRPr>
            </a:p>
          </p:txBody>
        </p:sp>
      </p:grpSp>
      <p:grpSp>
        <p:nvGrpSpPr>
          <p:cNvPr id="446" name="Google Shape;446;p30"/>
          <p:cNvGrpSpPr/>
          <p:nvPr/>
        </p:nvGrpSpPr>
        <p:grpSpPr>
          <a:xfrm>
            <a:off x="6108525" y="3713797"/>
            <a:ext cx="367547" cy="479851"/>
            <a:chOff x="2538425" y="3642445"/>
            <a:chExt cx="367547" cy="479851"/>
          </a:xfrm>
        </p:grpSpPr>
        <p:grpSp>
          <p:nvGrpSpPr>
            <p:cNvPr id="447" name="Google Shape;447;p30"/>
            <p:cNvGrpSpPr/>
            <p:nvPr/>
          </p:nvGrpSpPr>
          <p:grpSpPr>
            <a:xfrm>
              <a:off x="2538425" y="3684316"/>
              <a:ext cx="367547" cy="437980"/>
              <a:chOff x="1246775" y="910975"/>
              <a:chExt cx="439650" cy="523900"/>
            </a:xfrm>
          </p:grpSpPr>
          <p:sp>
            <p:nvSpPr>
              <p:cNvPr id="448" name="Google Shape;448;p30"/>
              <p:cNvSpPr/>
              <p:nvPr/>
            </p:nvSpPr>
            <p:spPr>
              <a:xfrm>
                <a:off x="1246775" y="970800"/>
                <a:ext cx="378575" cy="464075"/>
              </a:xfrm>
              <a:custGeom>
                <a:rect b="b" l="l" r="r" t="t"/>
                <a:pathLst>
                  <a:path extrusionOk="0" h="18563" w="15143">
                    <a:moveTo>
                      <a:pt x="782" y="1"/>
                    </a:moveTo>
                    <a:lnTo>
                      <a:pt x="636" y="25"/>
                    </a:lnTo>
                    <a:lnTo>
                      <a:pt x="489" y="50"/>
                    </a:lnTo>
                    <a:lnTo>
                      <a:pt x="343" y="123"/>
                    </a:lnTo>
                    <a:lnTo>
                      <a:pt x="220" y="221"/>
                    </a:lnTo>
                    <a:lnTo>
                      <a:pt x="123" y="318"/>
                    </a:lnTo>
                    <a:lnTo>
                      <a:pt x="74" y="465"/>
                    </a:lnTo>
                    <a:lnTo>
                      <a:pt x="25" y="587"/>
                    </a:lnTo>
                    <a:lnTo>
                      <a:pt x="1" y="758"/>
                    </a:lnTo>
                    <a:lnTo>
                      <a:pt x="1" y="17756"/>
                    </a:lnTo>
                    <a:lnTo>
                      <a:pt x="25" y="17903"/>
                    </a:lnTo>
                    <a:lnTo>
                      <a:pt x="74" y="18049"/>
                    </a:lnTo>
                    <a:lnTo>
                      <a:pt x="123" y="18196"/>
                    </a:lnTo>
                    <a:lnTo>
                      <a:pt x="220" y="18318"/>
                    </a:lnTo>
                    <a:lnTo>
                      <a:pt x="343" y="18416"/>
                    </a:lnTo>
                    <a:lnTo>
                      <a:pt x="489" y="18489"/>
                    </a:lnTo>
                    <a:lnTo>
                      <a:pt x="636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8"/>
                    </a:lnTo>
                    <a:lnTo>
                      <a:pt x="14654" y="18489"/>
                    </a:lnTo>
                    <a:lnTo>
                      <a:pt x="14801" y="18416"/>
                    </a:lnTo>
                    <a:lnTo>
                      <a:pt x="14923" y="18318"/>
                    </a:lnTo>
                    <a:lnTo>
                      <a:pt x="15021" y="18196"/>
                    </a:lnTo>
                    <a:lnTo>
                      <a:pt x="15070" y="18049"/>
                    </a:lnTo>
                    <a:lnTo>
                      <a:pt x="15118" y="17903"/>
                    </a:lnTo>
                    <a:lnTo>
                      <a:pt x="15143" y="17756"/>
                    </a:lnTo>
                    <a:lnTo>
                      <a:pt x="15143" y="16608"/>
                    </a:lnTo>
                    <a:lnTo>
                      <a:pt x="2736" y="16608"/>
                    </a:lnTo>
                    <a:lnTo>
                      <a:pt x="2589" y="16584"/>
                    </a:lnTo>
                    <a:lnTo>
                      <a:pt x="2443" y="16535"/>
                    </a:lnTo>
                    <a:lnTo>
                      <a:pt x="2296" y="16462"/>
                    </a:lnTo>
                    <a:lnTo>
                      <a:pt x="2174" y="16364"/>
                    </a:lnTo>
                    <a:lnTo>
                      <a:pt x="2077" y="16242"/>
                    </a:lnTo>
                    <a:lnTo>
                      <a:pt x="2028" y="16096"/>
                    </a:lnTo>
                    <a:lnTo>
                      <a:pt x="1979" y="15949"/>
                    </a:lnTo>
                    <a:lnTo>
                      <a:pt x="1954" y="15802"/>
                    </a:lnTo>
                    <a:lnTo>
                      <a:pt x="195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9" name="Google Shape;449;p30"/>
              <p:cNvSpPr/>
              <p:nvPr/>
            </p:nvSpPr>
            <p:spPr>
              <a:xfrm>
                <a:off x="1307825" y="910975"/>
                <a:ext cx="378600" cy="464050"/>
              </a:xfrm>
              <a:custGeom>
                <a:rect b="b" l="l" r="r" t="t"/>
                <a:pathLst>
                  <a:path extrusionOk="0" h="18562" w="15144">
                    <a:moveTo>
                      <a:pt x="782" y="0"/>
                    </a:moveTo>
                    <a:lnTo>
                      <a:pt x="636" y="25"/>
                    </a:lnTo>
                    <a:lnTo>
                      <a:pt x="489" y="74"/>
                    </a:lnTo>
                    <a:lnTo>
                      <a:pt x="343" y="147"/>
                    </a:lnTo>
                    <a:lnTo>
                      <a:pt x="221" y="244"/>
                    </a:lnTo>
                    <a:lnTo>
                      <a:pt x="123" y="342"/>
                    </a:lnTo>
                    <a:lnTo>
                      <a:pt x="74" y="489"/>
                    </a:lnTo>
                    <a:lnTo>
                      <a:pt x="25" y="635"/>
                    </a:lnTo>
                    <a:lnTo>
                      <a:pt x="1" y="782"/>
                    </a:lnTo>
                    <a:lnTo>
                      <a:pt x="1" y="17780"/>
                    </a:lnTo>
                    <a:lnTo>
                      <a:pt x="25" y="17951"/>
                    </a:lnTo>
                    <a:lnTo>
                      <a:pt x="74" y="18098"/>
                    </a:lnTo>
                    <a:lnTo>
                      <a:pt x="123" y="18220"/>
                    </a:lnTo>
                    <a:lnTo>
                      <a:pt x="221" y="18342"/>
                    </a:lnTo>
                    <a:lnTo>
                      <a:pt x="343" y="18440"/>
                    </a:lnTo>
                    <a:lnTo>
                      <a:pt x="489" y="18513"/>
                    </a:lnTo>
                    <a:lnTo>
                      <a:pt x="636" y="18562"/>
                    </a:lnTo>
                    <a:lnTo>
                      <a:pt x="14508" y="18562"/>
                    </a:lnTo>
                    <a:lnTo>
                      <a:pt x="14655" y="18513"/>
                    </a:lnTo>
                    <a:lnTo>
                      <a:pt x="14801" y="18440"/>
                    </a:lnTo>
                    <a:lnTo>
                      <a:pt x="14923" y="18342"/>
                    </a:lnTo>
                    <a:lnTo>
                      <a:pt x="15021" y="18220"/>
                    </a:lnTo>
                    <a:lnTo>
                      <a:pt x="15070" y="18098"/>
                    </a:lnTo>
                    <a:lnTo>
                      <a:pt x="15119" y="17951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6" y="3835"/>
                    </a:lnTo>
                    <a:lnTo>
                      <a:pt x="12066" y="3761"/>
                    </a:lnTo>
                    <a:lnTo>
                      <a:pt x="11846" y="3664"/>
                    </a:lnTo>
                    <a:lnTo>
                      <a:pt x="11651" y="3493"/>
                    </a:lnTo>
                    <a:lnTo>
                      <a:pt x="11504" y="3297"/>
                    </a:lnTo>
                    <a:lnTo>
                      <a:pt x="11382" y="3102"/>
                    </a:lnTo>
                    <a:lnTo>
                      <a:pt x="11309" y="2858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0" name="Google Shape;450;p30"/>
              <p:cNvSpPr/>
              <p:nvPr/>
            </p:nvSpPr>
            <p:spPr>
              <a:xfrm>
                <a:off x="1602125" y="910975"/>
                <a:ext cx="84300" cy="84275"/>
              </a:xfrm>
              <a:custGeom>
                <a:rect b="b" l="l" r="r" t="t"/>
                <a:pathLst>
                  <a:path extrusionOk="0" h="3371" w="3372">
                    <a:moveTo>
                      <a:pt x="1" y="0"/>
                    </a:moveTo>
                    <a:lnTo>
                      <a:pt x="1" y="2589"/>
                    </a:lnTo>
                    <a:lnTo>
                      <a:pt x="1" y="2760"/>
                    </a:lnTo>
                    <a:lnTo>
                      <a:pt x="50" y="2907"/>
                    </a:lnTo>
                    <a:lnTo>
                      <a:pt x="123" y="3029"/>
                    </a:lnTo>
                    <a:lnTo>
                      <a:pt x="221" y="3151"/>
                    </a:lnTo>
                    <a:lnTo>
                      <a:pt x="343" y="3249"/>
                    </a:lnTo>
                    <a:lnTo>
                      <a:pt x="465" y="3322"/>
                    </a:lnTo>
                    <a:lnTo>
                      <a:pt x="611" y="3371"/>
                    </a:lnTo>
                    <a:lnTo>
                      <a:pt x="3371" y="337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51" name="Google Shape;451;p30"/>
            <p:cNvSpPr txBox="1"/>
            <p:nvPr/>
          </p:nvSpPr>
          <p:spPr>
            <a:xfrm>
              <a:off x="2572650" y="3642445"/>
              <a:ext cx="299100" cy="35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617A86"/>
                  </a:solidFill>
                  <a:latin typeface="Varela Round"/>
                  <a:ea typeface="Varela Round"/>
                  <a:cs typeface="Varela Round"/>
                  <a:sym typeface="Varela Round"/>
                </a:rPr>
                <a:t>4</a:t>
              </a:r>
              <a:endParaRPr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endParaRPr>
            </a:p>
          </p:txBody>
        </p:sp>
      </p:grpSp>
      <p:grpSp>
        <p:nvGrpSpPr>
          <p:cNvPr id="452" name="Google Shape;452;p30"/>
          <p:cNvGrpSpPr/>
          <p:nvPr/>
        </p:nvGrpSpPr>
        <p:grpSpPr>
          <a:xfrm>
            <a:off x="7754675" y="3718645"/>
            <a:ext cx="367547" cy="479851"/>
            <a:chOff x="2538425" y="3642445"/>
            <a:chExt cx="367547" cy="479851"/>
          </a:xfrm>
        </p:grpSpPr>
        <p:grpSp>
          <p:nvGrpSpPr>
            <p:cNvPr id="453" name="Google Shape;453;p30"/>
            <p:cNvGrpSpPr/>
            <p:nvPr/>
          </p:nvGrpSpPr>
          <p:grpSpPr>
            <a:xfrm>
              <a:off x="2538425" y="3684316"/>
              <a:ext cx="367547" cy="437980"/>
              <a:chOff x="1246775" y="910975"/>
              <a:chExt cx="439650" cy="523900"/>
            </a:xfrm>
          </p:grpSpPr>
          <p:sp>
            <p:nvSpPr>
              <p:cNvPr id="454" name="Google Shape;454;p30"/>
              <p:cNvSpPr/>
              <p:nvPr/>
            </p:nvSpPr>
            <p:spPr>
              <a:xfrm>
                <a:off x="1246775" y="970800"/>
                <a:ext cx="378575" cy="464075"/>
              </a:xfrm>
              <a:custGeom>
                <a:rect b="b" l="l" r="r" t="t"/>
                <a:pathLst>
                  <a:path extrusionOk="0" h="18563" w="15143">
                    <a:moveTo>
                      <a:pt x="782" y="1"/>
                    </a:moveTo>
                    <a:lnTo>
                      <a:pt x="636" y="25"/>
                    </a:lnTo>
                    <a:lnTo>
                      <a:pt x="489" y="50"/>
                    </a:lnTo>
                    <a:lnTo>
                      <a:pt x="343" y="123"/>
                    </a:lnTo>
                    <a:lnTo>
                      <a:pt x="220" y="221"/>
                    </a:lnTo>
                    <a:lnTo>
                      <a:pt x="123" y="318"/>
                    </a:lnTo>
                    <a:lnTo>
                      <a:pt x="74" y="465"/>
                    </a:lnTo>
                    <a:lnTo>
                      <a:pt x="25" y="587"/>
                    </a:lnTo>
                    <a:lnTo>
                      <a:pt x="1" y="758"/>
                    </a:lnTo>
                    <a:lnTo>
                      <a:pt x="1" y="17756"/>
                    </a:lnTo>
                    <a:lnTo>
                      <a:pt x="25" y="17903"/>
                    </a:lnTo>
                    <a:lnTo>
                      <a:pt x="74" y="18049"/>
                    </a:lnTo>
                    <a:lnTo>
                      <a:pt x="123" y="18196"/>
                    </a:lnTo>
                    <a:lnTo>
                      <a:pt x="220" y="18318"/>
                    </a:lnTo>
                    <a:lnTo>
                      <a:pt x="343" y="18416"/>
                    </a:lnTo>
                    <a:lnTo>
                      <a:pt x="489" y="18489"/>
                    </a:lnTo>
                    <a:lnTo>
                      <a:pt x="636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8"/>
                    </a:lnTo>
                    <a:lnTo>
                      <a:pt x="14654" y="18489"/>
                    </a:lnTo>
                    <a:lnTo>
                      <a:pt x="14801" y="18416"/>
                    </a:lnTo>
                    <a:lnTo>
                      <a:pt x="14923" y="18318"/>
                    </a:lnTo>
                    <a:lnTo>
                      <a:pt x="15021" y="18196"/>
                    </a:lnTo>
                    <a:lnTo>
                      <a:pt x="15070" y="18049"/>
                    </a:lnTo>
                    <a:lnTo>
                      <a:pt x="15118" y="17903"/>
                    </a:lnTo>
                    <a:lnTo>
                      <a:pt x="15143" y="17756"/>
                    </a:lnTo>
                    <a:lnTo>
                      <a:pt x="15143" y="16608"/>
                    </a:lnTo>
                    <a:lnTo>
                      <a:pt x="2736" y="16608"/>
                    </a:lnTo>
                    <a:lnTo>
                      <a:pt x="2589" y="16584"/>
                    </a:lnTo>
                    <a:lnTo>
                      <a:pt x="2443" y="16535"/>
                    </a:lnTo>
                    <a:lnTo>
                      <a:pt x="2296" y="16462"/>
                    </a:lnTo>
                    <a:lnTo>
                      <a:pt x="2174" y="16364"/>
                    </a:lnTo>
                    <a:lnTo>
                      <a:pt x="2077" y="16242"/>
                    </a:lnTo>
                    <a:lnTo>
                      <a:pt x="2028" y="16096"/>
                    </a:lnTo>
                    <a:lnTo>
                      <a:pt x="1979" y="15949"/>
                    </a:lnTo>
                    <a:lnTo>
                      <a:pt x="1954" y="15802"/>
                    </a:lnTo>
                    <a:lnTo>
                      <a:pt x="195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5" name="Google Shape;455;p30"/>
              <p:cNvSpPr/>
              <p:nvPr/>
            </p:nvSpPr>
            <p:spPr>
              <a:xfrm>
                <a:off x="1307825" y="910975"/>
                <a:ext cx="378600" cy="464050"/>
              </a:xfrm>
              <a:custGeom>
                <a:rect b="b" l="l" r="r" t="t"/>
                <a:pathLst>
                  <a:path extrusionOk="0" h="18562" w="15144">
                    <a:moveTo>
                      <a:pt x="782" y="0"/>
                    </a:moveTo>
                    <a:lnTo>
                      <a:pt x="636" y="25"/>
                    </a:lnTo>
                    <a:lnTo>
                      <a:pt x="489" y="74"/>
                    </a:lnTo>
                    <a:lnTo>
                      <a:pt x="343" y="147"/>
                    </a:lnTo>
                    <a:lnTo>
                      <a:pt x="221" y="244"/>
                    </a:lnTo>
                    <a:lnTo>
                      <a:pt x="123" y="342"/>
                    </a:lnTo>
                    <a:lnTo>
                      <a:pt x="74" y="489"/>
                    </a:lnTo>
                    <a:lnTo>
                      <a:pt x="25" y="635"/>
                    </a:lnTo>
                    <a:lnTo>
                      <a:pt x="1" y="782"/>
                    </a:lnTo>
                    <a:lnTo>
                      <a:pt x="1" y="17780"/>
                    </a:lnTo>
                    <a:lnTo>
                      <a:pt x="25" y="17951"/>
                    </a:lnTo>
                    <a:lnTo>
                      <a:pt x="74" y="18098"/>
                    </a:lnTo>
                    <a:lnTo>
                      <a:pt x="123" y="18220"/>
                    </a:lnTo>
                    <a:lnTo>
                      <a:pt x="221" y="18342"/>
                    </a:lnTo>
                    <a:lnTo>
                      <a:pt x="343" y="18440"/>
                    </a:lnTo>
                    <a:lnTo>
                      <a:pt x="489" y="18513"/>
                    </a:lnTo>
                    <a:lnTo>
                      <a:pt x="636" y="18562"/>
                    </a:lnTo>
                    <a:lnTo>
                      <a:pt x="14508" y="18562"/>
                    </a:lnTo>
                    <a:lnTo>
                      <a:pt x="14655" y="18513"/>
                    </a:lnTo>
                    <a:lnTo>
                      <a:pt x="14801" y="18440"/>
                    </a:lnTo>
                    <a:lnTo>
                      <a:pt x="14923" y="18342"/>
                    </a:lnTo>
                    <a:lnTo>
                      <a:pt x="15021" y="18220"/>
                    </a:lnTo>
                    <a:lnTo>
                      <a:pt x="15070" y="18098"/>
                    </a:lnTo>
                    <a:lnTo>
                      <a:pt x="15119" y="17951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6" y="3835"/>
                    </a:lnTo>
                    <a:lnTo>
                      <a:pt x="12066" y="3761"/>
                    </a:lnTo>
                    <a:lnTo>
                      <a:pt x="11846" y="3664"/>
                    </a:lnTo>
                    <a:lnTo>
                      <a:pt x="11651" y="3493"/>
                    </a:lnTo>
                    <a:lnTo>
                      <a:pt x="11504" y="3297"/>
                    </a:lnTo>
                    <a:lnTo>
                      <a:pt x="11382" y="3102"/>
                    </a:lnTo>
                    <a:lnTo>
                      <a:pt x="11309" y="2858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6" name="Google Shape;456;p30"/>
              <p:cNvSpPr/>
              <p:nvPr/>
            </p:nvSpPr>
            <p:spPr>
              <a:xfrm>
                <a:off x="1602125" y="910975"/>
                <a:ext cx="84300" cy="84275"/>
              </a:xfrm>
              <a:custGeom>
                <a:rect b="b" l="l" r="r" t="t"/>
                <a:pathLst>
                  <a:path extrusionOk="0" h="3371" w="3372">
                    <a:moveTo>
                      <a:pt x="1" y="0"/>
                    </a:moveTo>
                    <a:lnTo>
                      <a:pt x="1" y="2589"/>
                    </a:lnTo>
                    <a:lnTo>
                      <a:pt x="1" y="2760"/>
                    </a:lnTo>
                    <a:lnTo>
                      <a:pt x="50" y="2907"/>
                    </a:lnTo>
                    <a:lnTo>
                      <a:pt x="123" y="3029"/>
                    </a:lnTo>
                    <a:lnTo>
                      <a:pt x="221" y="3151"/>
                    </a:lnTo>
                    <a:lnTo>
                      <a:pt x="343" y="3249"/>
                    </a:lnTo>
                    <a:lnTo>
                      <a:pt x="465" y="3322"/>
                    </a:lnTo>
                    <a:lnTo>
                      <a:pt x="611" y="3371"/>
                    </a:lnTo>
                    <a:lnTo>
                      <a:pt x="3371" y="337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57" name="Google Shape;457;p30"/>
            <p:cNvSpPr txBox="1"/>
            <p:nvPr/>
          </p:nvSpPr>
          <p:spPr>
            <a:xfrm>
              <a:off x="2572650" y="3642445"/>
              <a:ext cx="299100" cy="35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617A86"/>
                  </a:solidFill>
                  <a:latin typeface="Varela Round"/>
                  <a:ea typeface="Varela Round"/>
                  <a:cs typeface="Varela Round"/>
                  <a:sym typeface="Varela Round"/>
                </a:rPr>
                <a:t>5</a:t>
              </a:r>
              <a:endParaRPr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endParaRPr>
            </a:p>
          </p:txBody>
        </p:sp>
      </p:grpSp>
      <p:sp>
        <p:nvSpPr>
          <p:cNvPr id="458" name="Google Shape;458;p30"/>
          <p:cNvSpPr txBox="1"/>
          <p:nvPr/>
        </p:nvSpPr>
        <p:spPr>
          <a:xfrm>
            <a:off x="1349525" y="4197900"/>
            <a:ext cx="7476300" cy="5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INTRO	   </a:t>
            </a:r>
            <a:r>
              <a:rPr lang="en" sz="1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    POINT</a:t>
            </a:r>
            <a:r>
              <a:rPr lang="en" sz="1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1     </a:t>
            </a:r>
            <a:r>
              <a:rPr lang="en" sz="1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	    POINT</a:t>
            </a:r>
            <a:r>
              <a:rPr lang="en" sz="1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2	    POINT 3       CONCLUSION</a:t>
            </a:r>
            <a:endParaRPr sz="1800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3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Presentation Aids</a:t>
            </a:r>
            <a:endParaRPr sz="3000"/>
          </a:p>
        </p:txBody>
      </p:sp>
      <p:sp>
        <p:nvSpPr>
          <p:cNvPr id="464" name="Google Shape;464;p31"/>
          <p:cNvSpPr txBox="1"/>
          <p:nvPr>
            <p:ph idx="1" type="body"/>
          </p:nvPr>
        </p:nvSpPr>
        <p:spPr>
          <a:xfrm>
            <a:off x="2935875" y="1525750"/>
            <a:ext cx="5536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Materials (visual or otherwise) that engage the audience, support the speaker’s ideas, aid in persuasion, clarify information, or communicate complex ideas.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EXAMPLES: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• Pictures		• Diagrams	• Charts/graphs 		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• Maps 		• Videos		• Music		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• Other audio	• Sound effects	• Food samples	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• Scents		• Props		• Demonstrations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• Animals/people/artifacts		• Presentation slides</a:t>
            </a:r>
            <a:endParaRPr sz="1400"/>
          </a:p>
        </p:txBody>
      </p:sp>
      <p:sp>
        <p:nvSpPr>
          <p:cNvPr id="465" name="Google Shape;465;p3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2"/>
          <p:cNvSpPr txBox="1"/>
          <p:nvPr>
            <p:ph type="title"/>
          </p:nvPr>
        </p:nvSpPr>
        <p:spPr>
          <a:xfrm>
            <a:off x="2233500" y="582774"/>
            <a:ext cx="59778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Why Use Presentation Aids?</a:t>
            </a:r>
            <a:endParaRPr sz="3000"/>
          </a:p>
        </p:txBody>
      </p:sp>
      <p:sp>
        <p:nvSpPr>
          <p:cNvPr id="471" name="Google Shape;471;p3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2" name="Google Shape;472;p32"/>
          <p:cNvSpPr txBox="1"/>
          <p:nvPr/>
        </p:nvSpPr>
        <p:spPr>
          <a:xfrm>
            <a:off x="2652275" y="1304875"/>
            <a:ext cx="55590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F8BB00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Enhance audience understanding</a:t>
            </a:r>
            <a:endParaRPr sz="1800">
              <a:solidFill>
                <a:srgbClr val="F8BB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F8BB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Clarify difficult topics</a:t>
            </a:r>
            <a:endParaRPr sz="1800">
              <a:solidFill>
                <a:srgbClr val="F8BB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F8BB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Support </a:t>
            </a: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audience </a:t>
            </a: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retention &amp; recall</a:t>
            </a:r>
            <a:endParaRPr sz="1800">
              <a:solidFill>
                <a:srgbClr val="F8BB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F8BB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  <a:t>Emphasize important points</a:t>
            </a:r>
            <a:br>
              <a:rPr lang="en" sz="1800">
                <a:solidFill>
                  <a:srgbClr val="F8BB0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endParaRPr sz="1800">
              <a:solidFill>
                <a:srgbClr val="F8BB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ED4A00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ED4A00"/>
                </a:solidFill>
                <a:latin typeface="Varela Round"/>
                <a:ea typeface="Varela Round"/>
                <a:cs typeface="Varela Round"/>
                <a:sym typeface="Varela Round"/>
              </a:rPr>
              <a:t>Entertain &amp; engage</a:t>
            </a:r>
            <a:br>
              <a:rPr lang="en" sz="1800">
                <a:solidFill>
                  <a:srgbClr val="ED4A0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endParaRPr sz="1800">
              <a:solidFill>
                <a:srgbClr val="ED4A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BBCD00"/>
                </a:solidFill>
                <a:latin typeface="Varela Round"/>
                <a:ea typeface="Varela Round"/>
                <a:cs typeface="Varela Round"/>
                <a:sym typeface="Varela Round"/>
              </a:rPr>
              <a:t>Demonstrate speaker credibility</a:t>
            </a:r>
            <a:endParaRPr sz="1800">
              <a:solidFill>
                <a:srgbClr val="BBCD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BBCD00"/>
                </a:solidFill>
                <a:latin typeface="Varela Round"/>
                <a:ea typeface="Varela Round"/>
                <a:cs typeface="Varela Round"/>
                <a:sym typeface="Varela Round"/>
              </a:rPr>
              <a:t>Show “proof” in pictures</a:t>
            </a:r>
            <a:endParaRPr sz="1800">
              <a:solidFill>
                <a:srgbClr val="BBCD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BBCD00"/>
                </a:solidFill>
                <a:latin typeface="Varela Round"/>
                <a:ea typeface="Varela Round"/>
                <a:cs typeface="Varela Round"/>
                <a:sym typeface="Varela Round"/>
              </a:rPr>
              <a:t>Illustrate knowledge of topic</a:t>
            </a:r>
            <a:endParaRPr sz="1800">
              <a:solidFill>
                <a:srgbClr val="BBCD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1800"/>
              <a:buFont typeface="Varela Round"/>
              <a:buChar char="○"/>
            </a:pPr>
            <a:r>
              <a:rPr lang="en" sz="1800">
                <a:solidFill>
                  <a:srgbClr val="BBCD00"/>
                </a:solidFill>
                <a:latin typeface="Varela Round"/>
                <a:ea typeface="Varela Round"/>
                <a:cs typeface="Varela Round"/>
                <a:sym typeface="Varela Round"/>
              </a:rPr>
              <a:t>Show you’ve prepared</a:t>
            </a:r>
            <a:endParaRPr sz="1800">
              <a:solidFill>
                <a:srgbClr val="BBCD0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8BB0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