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86" r:id="rId4"/>
    <p:sldId id="258" r:id="rId5"/>
    <p:sldId id="259" r:id="rId6"/>
    <p:sldId id="260" r:id="rId7"/>
    <p:sldId id="261" r:id="rId8"/>
    <p:sldId id="262" r:id="rId9"/>
    <p:sldId id="263" r:id="rId10"/>
    <p:sldId id="264" r:id="rId11"/>
    <p:sldId id="265" r:id="rId12"/>
    <p:sldId id="266" r:id="rId13"/>
    <p:sldId id="316" r:id="rId14"/>
    <p:sldId id="267" r:id="rId15"/>
    <p:sldId id="268" r:id="rId16"/>
    <p:sldId id="269" r:id="rId17"/>
    <p:sldId id="270" r:id="rId18"/>
    <p:sldId id="271" r:id="rId19"/>
    <p:sldId id="272" r:id="rId20"/>
    <p:sldId id="273" r:id="rId21"/>
    <p:sldId id="274" r:id="rId22"/>
    <p:sldId id="291" r:id="rId23"/>
    <p:sldId id="276" r:id="rId24"/>
    <p:sldId id="277" r:id="rId25"/>
    <p:sldId id="278" r:id="rId26"/>
    <p:sldId id="275" r:id="rId27"/>
    <p:sldId id="289" r:id="rId28"/>
    <p:sldId id="279" r:id="rId29"/>
    <p:sldId id="280" r:id="rId30"/>
    <p:sldId id="281" r:id="rId31"/>
    <p:sldId id="282" r:id="rId32"/>
    <p:sldId id="283" r:id="rId33"/>
    <p:sldId id="284" r:id="rId34"/>
    <p:sldId id="285" r:id="rId35"/>
    <p:sldId id="292" r:id="rId36"/>
    <p:sldId id="293" r:id="rId37"/>
    <p:sldId id="294" r:id="rId38"/>
    <p:sldId id="295" r:id="rId39"/>
    <p:sldId id="296" r:id="rId40"/>
    <p:sldId id="297" r:id="rId41"/>
    <p:sldId id="298" r:id="rId42"/>
    <p:sldId id="299" r:id="rId43"/>
    <p:sldId id="300" r:id="rId44"/>
    <p:sldId id="301" r:id="rId45"/>
    <p:sldId id="302" r:id="rId46"/>
    <p:sldId id="303" r:id="rId47"/>
    <p:sldId id="304" r:id="rId48"/>
    <p:sldId id="305" r:id="rId49"/>
    <p:sldId id="306" r:id="rId50"/>
    <p:sldId id="307" r:id="rId51"/>
    <p:sldId id="308" r:id="rId52"/>
    <p:sldId id="309" r:id="rId53"/>
    <p:sldId id="310" r:id="rId54"/>
    <p:sldId id="311" r:id="rId55"/>
    <p:sldId id="312" r:id="rId56"/>
    <p:sldId id="313" r:id="rId57"/>
    <p:sldId id="314" r:id="rId58"/>
    <p:sldId id="315" r:id="rId59"/>
  </p:sldIdLst>
  <p:sldSz cx="12192000" cy="6858000"/>
  <p:notesSz cx="6858000" cy="9144000"/>
  <p:defaultTextStyle>
    <a:defPPr>
      <a:defRPr lang="en-NG"/>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6" d="100"/>
          <a:sy n="66" d="100"/>
        </p:scale>
        <p:origin x="668" y="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image" Target="../media/image2.wmf"/><Relationship Id="rId1" Type="http://schemas.openxmlformats.org/officeDocument/2006/relationships/image" Target="../media/image1.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B940CE-B58D-4FB2-9EE7-B48DA08CA54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NG"/>
          </a:p>
        </p:txBody>
      </p:sp>
      <p:sp>
        <p:nvSpPr>
          <p:cNvPr id="3" name="Subtitle 2">
            <a:extLst>
              <a:ext uri="{FF2B5EF4-FFF2-40B4-BE49-F238E27FC236}">
                <a16:creationId xmlns:a16="http://schemas.microsoft.com/office/drawing/2014/main" id="{564102A4-03DA-4F93-9478-079836FB43C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NG"/>
          </a:p>
        </p:txBody>
      </p:sp>
      <p:sp>
        <p:nvSpPr>
          <p:cNvPr id="4" name="Date Placeholder 3">
            <a:extLst>
              <a:ext uri="{FF2B5EF4-FFF2-40B4-BE49-F238E27FC236}">
                <a16:creationId xmlns:a16="http://schemas.microsoft.com/office/drawing/2014/main" id="{EADCB389-216C-4334-AE9C-DD320A9BA239}"/>
              </a:ext>
            </a:extLst>
          </p:cNvPr>
          <p:cNvSpPr>
            <a:spLocks noGrp="1"/>
          </p:cNvSpPr>
          <p:nvPr>
            <p:ph type="dt" sz="half" idx="10"/>
          </p:nvPr>
        </p:nvSpPr>
        <p:spPr/>
        <p:txBody>
          <a:bodyPr/>
          <a:lstStyle/>
          <a:p>
            <a:fld id="{A0C9F61C-F3F1-4EA3-AE38-401C58B2DB9E}" type="datetimeFigureOut">
              <a:rPr lang="en-NG" smtClean="0"/>
              <a:t>09/02/2023</a:t>
            </a:fld>
            <a:endParaRPr lang="en-NG"/>
          </a:p>
        </p:txBody>
      </p:sp>
      <p:sp>
        <p:nvSpPr>
          <p:cNvPr id="5" name="Footer Placeholder 4">
            <a:extLst>
              <a:ext uri="{FF2B5EF4-FFF2-40B4-BE49-F238E27FC236}">
                <a16:creationId xmlns:a16="http://schemas.microsoft.com/office/drawing/2014/main" id="{775FBB16-80E8-411D-8504-825C2027BA3D}"/>
              </a:ext>
            </a:extLst>
          </p:cNvPr>
          <p:cNvSpPr>
            <a:spLocks noGrp="1"/>
          </p:cNvSpPr>
          <p:nvPr>
            <p:ph type="ftr" sz="quarter" idx="11"/>
          </p:nvPr>
        </p:nvSpPr>
        <p:spPr/>
        <p:txBody>
          <a:bodyPr/>
          <a:lstStyle/>
          <a:p>
            <a:endParaRPr lang="en-NG"/>
          </a:p>
        </p:txBody>
      </p:sp>
      <p:sp>
        <p:nvSpPr>
          <p:cNvPr id="6" name="Slide Number Placeholder 5">
            <a:extLst>
              <a:ext uri="{FF2B5EF4-FFF2-40B4-BE49-F238E27FC236}">
                <a16:creationId xmlns:a16="http://schemas.microsoft.com/office/drawing/2014/main" id="{CDCB7D29-0AD2-498B-987C-3B08E01D2B44}"/>
              </a:ext>
            </a:extLst>
          </p:cNvPr>
          <p:cNvSpPr>
            <a:spLocks noGrp="1"/>
          </p:cNvSpPr>
          <p:nvPr>
            <p:ph type="sldNum" sz="quarter" idx="12"/>
          </p:nvPr>
        </p:nvSpPr>
        <p:spPr/>
        <p:txBody>
          <a:bodyPr/>
          <a:lstStyle/>
          <a:p>
            <a:fld id="{145EE5A9-FFEE-4900-AB73-9FC37804D71E}" type="slidenum">
              <a:rPr lang="en-NG" smtClean="0"/>
              <a:t>‹#›</a:t>
            </a:fld>
            <a:endParaRPr lang="en-NG"/>
          </a:p>
        </p:txBody>
      </p:sp>
    </p:spTree>
    <p:extLst>
      <p:ext uri="{BB962C8B-B14F-4D97-AF65-F5344CB8AC3E}">
        <p14:creationId xmlns:p14="http://schemas.microsoft.com/office/powerpoint/2010/main" val="29995193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B8E1B1-35F5-4EA9-A963-102691398585}"/>
              </a:ext>
            </a:extLst>
          </p:cNvPr>
          <p:cNvSpPr>
            <a:spLocks noGrp="1"/>
          </p:cNvSpPr>
          <p:nvPr>
            <p:ph type="title"/>
          </p:nvPr>
        </p:nvSpPr>
        <p:spPr/>
        <p:txBody>
          <a:bodyPr/>
          <a:lstStyle/>
          <a:p>
            <a:r>
              <a:rPr lang="en-US"/>
              <a:t>Click to edit Master title style</a:t>
            </a:r>
            <a:endParaRPr lang="en-NG"/>
          </a:p>
        </p:txBody>
      </p:sp>
      <p:sp>
        <p:nvSpPr>
          <p:cNvPr id="3" name="Vertical Text Placeholder 2">
            <a:extLst>
              <a:ext uri="{FF2B5EF4-FFF2-40B4-BE49-F238E27FC236}">
                <a16:creationId xmlns:a16="http://schemas.microsoft.com/office/drawing/2014/main" id="{B162DFEA-4031-4086-82E5-3805388C25E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G"/>
          </a:p>
        </p:txBody>
      </p:sp>
      <p:sp>
        <p:nvSpPr>
          <p:cNvPr id="4" name="Date Placeholder 3">
            <a:extLst>
              <a:ext uri="{FF2B5EF4-FFF2-40B4-BE49-F238E27FC236}">
                <a16:creationId xmlns:a16="http://schemas.microsoft.com/office/drawing/2014/main" id="{AA4A0CCA-3A84-45DF-B192-E1CD889FCF77}"/>
              </a:ext>
            </a:extLst>
          </p:cNvPr>
          <p:cNvSpPr>
            <a:spLocks noGrp="1"/>
          </p:cNvSpPr>
          <p:nvPr>
            <p:ph type="dt" sz="half" idx="10"/>
          </p:nvPr>
        </p:nvSpPr>
        <p:spPr/>
        <p:txBody>
          <a:bodyPr/>
          <a:lstStyle/>
          <a:p>
            <a:fld id="{A0C9F61C-F3F1-4EA3-AE38-401C58B2DB9E}" type="datetimeFigureOut">
              <a:rPr lang="en-NG" smtClean="0"/>
              <a:t>09/02/2023</a:t>
            </a:fld>
            <a:endParaRPr lang="en-NG"/>
          </a:p>
        </p:txBody>
      </p:sp>
      <p:sp>
        <p:nvSpPr>
          <p:cNvPr id="5" name="Footer Placeholder 4">
            <a:extLst>
              <a:ext uri="{FF2B5EF4-FFF2-40B4-BE49-F238E27FC236}">
                <a16:creationId xmlns:a16="http://schemas.microsoft.com/office/drawing/2014/main" id="{CA76A406-4767-439D-930C-7A4C04335E13}"/>
              </a:ext>
            </a:extLst>
          </p:cNvPr>
          <p:cNvSpPr>
            <a:spLocks noGrp="1"/>
          </p:cNvSpPr>
          <p:nvPr>
            <p:ph type="ftr" sz="quarter" idx="11"/>
          </p:nvPr>
        </p:nvSpPr>
        <p:spPr/>
        <p:txBody>
          <a:bodyPr/>
          <a:lstStyle/>
          <a:p>
            <a:endParaRPr lang="en-NG"/>
          </a:p>
        </p:txBody>
      </p:sp>
      <p:sp>
        <p:nvSpPr>
          <p:cNvPr id="6" name="Slide Number Placeholder 5">
            <a:extLst>
              <a:ext uri="{FF2B5EF4-FFF2-40B4-BE49-F238E27FC236}">
                <a16:creationId xmlns:a16="http://schemas.microsoft.com/office/drawing/2014/main" id="{0F631D8C-1919-4E42-A839-EE1ABCA7991E}"/>
              </a:ext>
            </a:extLst>
          </p:cNvPr>
          <p:cNvSpPr>
            <a:spLocks noGrp="1"/>
          </p:cNvSpPr>
          <p:nvPr>
            <p:ph type="sldNum" sz="quarter" idx="12"/>
          </p:nvPr>
        </p:nvSpPr>
        <p:spPr/>
        <p:txBody>
          <a:bodyPr/>
          <a:lstStyle/>
          <a:p>
            <a:fld id="{145EE5A9-FFEE-4900-AB73-9FC37804D71E}" type="slidenum">
              <a:rPr lang="en-NG" smtClean="0"/>
              <a:t>‹#›</a:t>
            </a:fld>
            <a:endParaRPr lang="en-NG"/>
          </a:p>
        </p:txBody>
      </p:sp>
    </p:spTree>
    <p:extLst>
      <p:ext uri="{BB962C8B-B14F-4D97-AF65-F5344CB8AC3E}">
        <p14:creationId xmlns:p14="http://schemas.microsoft.com/office/powerpoint/2010/main" val="38092664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CC77D6F-321E-4D14-A983-15CFCD5CB92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NG"/>
          </a:p>
        </p:txBody>
      </p:sp>
      <p:sp>
        <p:nvSpPr>
          <p:cNvPr id="3" name="Vertical Text Placeholder 2">
            <a:extLst>
              <a:ext uri="{FF2B5EF4-FFF2-40B4-BE49-F238E27FC236}">
                <a16:creationId xmlns:a16="http://schemas.microsoft.com/office/drawing/2014/main" id="{DB6D62C1-C22D-47AA-9A72-72D20DE5848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G"/>
          </a:p>
        </p:txBody>
      </p:sp>
      <p:sp>
        <p:nvSpPr>
          <p:cNvPr id="4" name="Date Placeholder 3">
            <a:extLst>
              <a:ext uri="{FF2B5EF4-FFF2-40B4-BE49-F238E27FC236}">
                <a16:creationId xmlns:a16="http://schemas.microsoft.com/office/drawing/2014/main" id="{BBDAC615-6BFC-4791-8F14-7B465E6F0C11}"/>
              </a:ext>
            </a:extLst>
          </p:cNvPr>
          <p:cNvSpPr>
            <a:spLocks noGrp="1"/>
          </p:cNvSpPr>
          <p:nvPr>
            <p:ph type="dt" sz="half" idx="10"/>
          </p:nvPr>
        </p:nvSpPr>
        <p:spPr/>
        <p:txBody>
          <a:bodyPr/>
          <a:lstStyle/>
          <a:p>
            <a:fld id="{A0C9F61C-F3F1-4EA3-AE38-401C58B2DB9E}" type="datetimeFigureOut">
              <a:rPr lang="en-NG" smtClean="0"/>
              <a:t>09/02/2023</a:t>
            </a:fld>
            <a:endParaRPr lang="en-NG"/>
          </a:p>
        </p:txBody>
      </p:sp>
      <p:sp>
        <p:nvSpPr>
          <p:cNvPr id="5" name="Footer Placeholder 4">
            <a:extLst>
              <a:ext uri="{FF2B5EF4-FFF2-40B4-BE49-F238E27FC236}">
                <a16:creationId xmlns:a16="http://schemas.microsoft.com/office/drawing/2014/main" id="{26E54989-7FB4-43BF-8ED5-B0DF1C8F7CD2}"/>
              </a:ext>
            </a:extLst>
          </p:cNvPr>
          <p:cNvSpPr>
            <a:spLocks noGrp="1"/>
          </p:cNvSpPr>
          <p:nvPr>
            <p:ph type="ftr" sz="quarter" idx="11"/>
          </p:nvPr>
        </p:nvSpPr>
        <p:spPr/>
        <p:txBody>
          <a:bodyPr/>
          <a:lstStyle/>
          <a:p>
            <a:endParaRPr lang="en-NG"/>
          </a:p>
        </p:txBody>
      </p:sp>
      <p:sp>
        <p:nvSpPr>
          <p:cNvPr id="6" name="Slide Number Placeholder 5">
            <a:extLst>
              <a:ext uri="{FF2B5EF4-FFF2-40B4-BE49-F238E27FC236}">
                <a16:creationId xmlns:a16="http://schemas.microsoft.com/office/drawing/2014/main" id="{C845DA71-99BE-44A9-A1EC-784AE054FF22}"/>
              </a:ext>
            </a:extLst>
          </p:cNvPr>
          <p:cNvSpPr>
            <a:spLocks noGrp="1"/>
          </p:cNvSpPr>
          <p:nvPr>
            <p:ph type="sldNum" sz="quarter" idx="12"/>
          </p:nvPr>
        </p:nvSpPr>
        <p:spPr/>
        <p:txBody>
          <a:bodyPr/>
          <a:lstStyle/>
          <a:p>
            <a:fld id="{145EE5A9-FFEE-4900-AB73-9FC37804D71E}" type="slidenum">
              <a:rPr lang="en-NG" smtClean="0"/>
              <a:t>‹#›</a:t>
            </a:fld>
            <a:endParaRPr lang="en-NG"/>
          </a:p>
        </p:txBody>
      </p:sp>
    </p:spTree>
    <p:extLst>
      <p:ext uri="{BB962C8B-B14F-4D97-AF65-F5344CB8AC3E}">
        <p14:creationId xmlns:p14="http://schemas.microsoft.com/office/powerpoint/2010/main" val="29018933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F0FFBC-2533-42C0-B3AA-9E7EACB1710F}"/>
              </a:ext>
            </a:extLst>
          </p:cNvPr>
          <p:cNvSpPr>
            <a:spLocks noGrp="1"/>
          </p:cNvSpPr>
          <p:nvPr>
            <p:ph type="title"/>
          </p:nvPr>
        </p:nvSpPr>
        <p:spPr/>
        <p:txBody>
          <a:bodyPr/>
          <a:lstStyle/>
          <a:p>
            <a:r>
              <a:rPr lang="en-US"/>
              <a:t>Click to edit Master title style</a:t>
            </a:r>
            <a:endParaRPr lang="en-NG"/>
          </a:p>
        </p:txBody>
      </p:sp>
      <p:sp>
        <p:nvSpPr>
          <p:cNvPr id="3" name="Content Placeholder 2">
            <a:extLst>
              <a:ext uri="{FF2B5EF4-FFF2-40B4-BE49-F238E27FC236}">
                <a16:creationId xmlns:a16="http://schemas.microsoft.com/office/drawing/2014/main" id="{97564413-676F-4CCA-81CF-3B985417152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G"/>
          </a:p>
        </p:txBody>
      </p:sp>
      <p:sp>
        <p:nvSpPr>
          <p:cNvPr id="4" name="Date Placeholder 3">
            <a:extLst>
              <a:ext uri="{FF2B5EF4-FFF2-40B4-BE49-F238E27FC236}">
                <a16:creationId xmlns:a16="http://schemas.microsoft.com/office/drawing/2014/main" id="{16B811CF-D33C-4FA5-97C1-8E383F92CE98}"/>
              </a:ext>
            </a:extLst>
          </p:cNvPr>
          <p:cNvSpPr>
            <a:spLocks noGrp="1"/>
          </p:cNvSpPr>
          <p:nvPr>
            <p:ph type="dt" sz="half" idx="10"/>
          </p:nvPr>
        </p:nvSpPr>
        <p:spPr/>
        <p:txBody>
          <a:bodyPr/>
          <a:lstStyle/>
          <a:p>
            <a:fld id="{A0C9F61C-F3F1-4EA3-AE38-401C58B2DB9E}" type="datetimeFigureOut">
              <a:rPr lang="en-NG" smtClean="0"/>
              <a:t>09/02/2023</a:t>
            </a:fld>
            <a:endParaRPr lang="en-NG"/>
          </a:p>
        </p:txBody>
      </p:sp>
      <p:sp>
        <p:nvSpPr>
          <p:cNvPr id="5" name="Footer Placeholder 4">
            <a:extLst>
              <a:ext uri="{FF2B5EF4-FFF2-40B4-BE49-F238E27FC236}">
                <a16:creationId xmlns:a16="http://schemas.microsoft.com/office/drawing/2014/main" id="{F1F38F98-0237-4244-8DE4-579D6C495E96}"/>
              </a:ext>
            </a:extLst>
          </p:cNvPr>
          <p:cNvSpPr>
            <a:spLocks noGrp="1"/>
          </p:cNvSpPr>
          <p:nvPr>
            <p:ph type="ftr" sz="quarter" idx="11"/>
          </p:nvPr>
        </p:nvSpPr>
        <p:spPr/>
        <p:txBody>
          <a:bodyPr/>
          <a:lstStyle/>
          <a:p>
            <a:endParaRPr lang="en-NG"/>
          </a:p>
        </p:txBody>
      </p:sp>
      <p:sp>
        <p:nvSpPr>
          <p:cNvPr id="6" name="Slide Number Placeholder 5">
            <a:extLst>
              <a:ext uri="{FF2B5EF4-FFF2-40B4-BE49-F238E27FC236}">
                <a16:creationId xmlns:a16="http://schemas.microsoft.com/office/drawing/2014/main" id="{B29145E0-1451-4CAE-B593-941A22CDE514}"/>
              </a:ext>
            </a:extLst>
          </p:cNvPr>
          <p:cNvSpPr>
            <a:spLocks noGrp="1"/>
          </p:cNvSpPr>
          <p:nvPr>
            <p:ph type="sldNum" sz="quarter" idx="12"/>
          </p:nvPr>
        </p:nvSpPr>
        <p:spPr/>
        <p:txBody>
          <a:bodyPr/>
          <a:lstStyle/>
          <a:p>
            <a:fld id="{145EE5A9-FFEE-4900-AB73-9FC37804D71E}" type="slidenum">
              <a:rPr lang="en-NG" smtClean="0"/>
              <a:t>‹#›</a:t>
            </a:fld>
            <a:endParaRPr lang="en-NG"/>
          </a:p>
        </p:txBody>
      </p:sp>
    </p:spTree>
    <p:extLst>
      <p:ext uri="{BB962C8B-B14F-4D97-AF65-F5344CB8AC3E}">
        <p14:creationId xmlns:p14="http://schemas.microsoft.com/office/powerpoint/2010/main" val="39890347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2DDF6E-39BF-4F48-8518-FDD9F397AB1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NG"/>
          </a:p>
        </p:txBody>
      </p:sp>
      <p:sp>
        <p:nvSpPr>
          <p:cNvPr id="3" name="Text Placeholder 2">
            <a:extLst>
              <a:ext uri="{FF2B5EF4-FFF2-40B4-BE49-F238E27FC236}">
                <a16:creationId xmlns:a16="http://schemas.microsoft.com/office/drawing/2014/main" id="{9FE05C4A-1610-413C-BB59-EAD47DD0910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4A06A62-4CD8-457F-BA72-CA728129B516}"/>
              </a:ext>
            </a:extLst>
          </p:cNvPr>
          <p:cNvSpPr>
            <a:spLocks noGrp="1"/>
          </p:cNvSpPr>
          <p:nvPr>
            <p:ph type="dt" sz="half" idx="10"/>
          </p:nvPr>
        </p:nvSpPr>
        <p:spPr/>
        <p:txBody>
          <a:bodyPr/>
          <a:lstStyle/>
          <a:p>
            <a:fld id="{A0C9F61C-F3F1-4EA3-AE38-401C58B2DB9E}" type="datetimeFigureOut">
              <a:rPr lang="en-NG" smtClean="0"/>
              <a:t>09/02/2023</a:t>
            </a:fld>
            <a:endParaRPr lang="en-NG"/>
          </a:p>
        </p:txBody>
      </p:sp>
      <p:sp>
        <p:nvSpPr>
          <p:cNvPr id="5" name="Footer Placeholder 4">
            <a:extLst>
              <a:ext uri="{FF2B5EF4-FFF2-40B4-BE49-F238E27FC236}">
                <a16:creationId xmlns:a16="http://schemas.microsoft.com/office/drawing/2014/main" id="{272E62E9-FC3B-4CF7-8C5A-3B49900E9232}"/>
              </a:ext>
            </a:extLst>
          </p:cNvPr>
          <p:cNvSpPr>
            <a:spLocks noGrp="1"/>
          </p:cNvSpPr>
          <p:nvPr>
            <p:ph type="ftr" sz="quarter" idx="11"/>
          </p:nvPr>
        </p:nvSpPr>
        <p:spPr/>
        <p:txBody>
          <a:bodyPr/>
          <a:lstStyle/>
          <a:p>
            <a:endParaRPr lang="en-NG"/>
          </a:p>
        </p:txBody>
      </p:sp>
      <p:sp>
        <p:nvSpPr>
          <p:cNvPr id="6" name="Slide Number Placeholder 5">
            <a:extLst>
              <a:ext uri="{FF2B5EF4-FFF2-40B4-BE49-F238E27FC236}">
                <a16:creationId xmlns:a16="http://schemas.microsoft.com/office/drawing/2014/main" id="{425A6B91-FC1B-487F-B2EA-1E7EDC610B1D}"/>
              </a:ext>
            </a:extLst>
          </p:cNvPr>
          <p:cNvSpPr>
            <a:spLocks noGrp="1"/>
          </p:cNvSpPr>
          <p:nvPr>
            <p:ph type="sldNum" sz="quarter" idx="12"/>
          </p:nvPr>
        </p:nvSpPr>
        <p:spPr/>
        <p:txBody>
          <a:bodyPr/>
          <a:lstStyle/>
          <a:p>
            <a:fld id="{145EE5A9-FFEE-4900-AB73-9FC37804D71E}" type="slidenum">
              <a:rPr lang="en-NG" smtClean="0"/>
              <a:t>‹#›</a:t>
            </a:fld>
            <a:endParaRPr lang="en-NG"/>
          </a:p>
        </p:txBody>
      </p:sp>
    </p:spTree>
    <p:extLst>
      <p:ext uri="{BB962C8B-B14F-4D97-AF65-F5344CB8AC3E}">
        <p14:creationId xmlns:p14="http://schemas.microsoft.com/office/powerpoint/2010/main" val="32269246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2691F7-05DB-407D-A1DE-695B4A291F8E}"/>
              </a:ext>
            </a:extLst>
          </p:cNvPr>
          <p:cNvSpPr>
            <a:spLocks noGrp="1"/>
          </p:cNvSpPr>
          <p:nvPr>
            <p:ph type="title"/>
          </p:nvPr>
        </p:nvSpPr>
        <p:spPr/>
        <p:txBody>
          <a:bodyPr/>
          <a:lstStyle/>
          <a:p>
            <a:r>
              <a:rPr lang="en-US"/>
              <a:t>Click to edit Master title style</a:t>
            </a:r>
            <a:endParaRPr lang="en-NG"/>
          </a:p>
        </p:txBody>
      </p:sp>
      <p:sp>
        <p:nvSpPr>
          <p:cNvPr id="3" name="Content Placeholder 2">
            <a:extLst>
              <a:ext uri="{FF2B5EF4-FFF2-40B4-BE49-F238E27FC236}">
                <a16:creationId xmlns:a16="http://schemas.microsoft.com/office/drawing/2014/main" id="{C877DCCB-8FE8-4DEF-AC20-D3051832085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G"/>
          </a:p>
        </p:txBody>
      </p:sp>
      <p:sp>
        <p:nvSpPr>
          <p:cNvPr id="4" name="Content Placeholder 3">
            <a:extLst>
              <a:ext uri="{FF2B5EF4-FFF2-40B4-BE49-F238E27FC236}">
                <a16:creationId xmlns:a16="http://schemas.microsoft.com/office/drawing/2014/main" id="{320CF808-EFDE-49BE-AEE4-0E473BCD846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G"/>
          </a:p>
        </p:txBody>
      </p:sp>
      <p:sp>
        <p:nvSpPr>
          <p:cNvPr id="5" name="Date Placeholder 4">
            <a:extLst>
              <a:ext uri="{FF2B5EF4-FFF2-40B4-BE49-F238E27FC236}">
                <a16:creationId xmlns:a16="http://schemas.microsoft.com/office/drawing/2014/main" id="{65A145EC-6506-4278-BEDA-48E50EC9D079}"/>
              </a:ext>
            </a:extLst>
          </p:cNvPr>
          <p:cNvSpPr>
            <a:spLocks noGrp="1"/>
          </p:cNvSpPr>
          <p:nvPr>
            <p:ph type="dt" sz="half" idx="10"/>
          </p:nvPr>
        </p:nvSpPr>
        <p:spPr/>
        <p:txBody>
          <a:bodyPr/>
          <a:lstStyle/>
          <a:p>
            <a:fld id="{A0C9F61C-F3F1-4EA3-AE38-401C58B2DB9E}" type="datetimeFigureOut">
              <a:rPr lang="en-NG" smtClean="0"/>
              <a:t>09/02/2023</a:t>
            </a:fld>
            <a:endParaRPr lang="en-NG"/>
          </a:p>
        </p:txBody>
      </p:sp>
      <p:sp>
        <p:nvSpPr>
          <p:cNvPr id="6" name="Footer Placeholder 5">
            <a:extLst>
              <a:ext uri="{FF2B5EF4-FFF2-40B4-BE49-F238E27FC236}">
                <a16:creationId xmlns:a16="http://schemas.microsoft.com/office/drawing/2014/main" id="{58D599A5-F961-431D-864C-469D1F6E1ACE}"/>
              </a:ext>
            </a:extLst>
          </p:cNvPr>
          <p:cNvSpPr>
            <a:spLocks noGrp="1"/>
          </p:cNvSpPr>
          <p:nvPr>
            <p:ph type="ftr" sz="quarter" idx="11"/>
          </p:nvPr>
        </p:nvSpPr>
        <p:spPr/>
        <p:txBody>
          <a:bodyPr/>
          <a:lstStyle/>
          <a:p>
            <a:endParaRPr lang="en-NG"/>
          </a:p>
        </p:txBody>
      </p:sp>
      <p:sp>
        <p:nvSpPr>
          <p:cNvPr id="7" name="Slide Number Placeholder 6">
            <a:extLst>
              <a:ext uri="{FF2B5EF4-FFF2-40B4-BE49-F238E27FC236}">
                <a16:creationId xmlns:a16="http://schemas.microsoft.com/office/drawing/2014/main" id="{B4908857-8070-47E6-98D6-E98DA0F7390F}"/>
              </a:ext>
            </a:extLst>
          </p:cNvPr>
          <p:cNvSpPr>
            <a:spLocks noGrp="1"/>
          </p:cNvSpPr>
          <p:nvPr>
            <p:ph type="sldNum" sz="quarter" idx="12"/>
          </p:nvPr>
        </p:nvSpPr>
        <p:spPr/>
        <p:txBody>
          <a:bodyPr/>
          <a:lstStyle/>
          <a:p>
            <a:fld id="{145EE5A9-FFEE-4900-AB73-9FC37804D71E}" type="slidenum">
              <a:rPr lang="en-NG" smtClean="0"/>
              <a:t>‹#›</a:t>
            </a:fld>
            <a:endParaRPr lang="en-NG"/>
          </a:p>
        </p:txBody>
      </p:sp>
    </p:spTree>
    <p:extLst>
      <p:ext uri="{BB962C8B-B14F-4D97-AF65-F5344CB8AC3E}">
        <p14:creationId xmlns:p14="http://schemas.microsoft.com/office/powerpoint/2010/main" val="13406562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641BA1-9825-42D6-8346-528B8BF89CDB}"/>
              </a:ext>
            </a:extLst>
          </p:cNvPr>
          <p:cNvSpPr>
            <a:spLocks noGrp="1"/>
          </p:cNvSpPr>
          <p:nvPr>
            <p:ph type="title"/>
          </p:nvPr>
        </p:nvSpPr>
        <p:spPr>
          <a:xfrm>
            <a:off x="839788" y="365125"/>
            <a:ext cx="10515600" cy="1325563"/>
          </a:xfrm>
        </p:spPr>
        <p:txBody>
          <a:bodyPr/>
          <a:lstStyle/>
          <a:p>
            <a:r>
              <a:rPr lang="en-US"/>
              <a:t>Click to edit Master title style</a:t>
            </a:r>
            <a:endParaRPr lang="en-NG"/>
          </a:p>
        </p:txBody>
      </p:sp>
      <p:sp>
        <p:nvSpPr>
          <p:cNvPr id="3" name="Text Placeholder 2">
            <a:extLst>
              <a:ext uri="{FF2B5EF4-FFF2-40B4-BE49-F238E27FC236}">
                <a16:creationId xmlns:a16="http://schemas.microsoft.com/office/drawing/2014/main" id="{F9ADE05D-F8F6-475B-AD12-F120DE576D9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AC6C4E5-18B6-48D7-B0DF-C430E2987FD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G"/>
          </a:p>
        </p:txBody>
      </p:sp>
      <p:sp>
        <p:nvSpPr>
          <p:cNvPr id="5" name="Text Placeholder 4">
            <a:extLst>
              <a:ext uri="{FF2B5EF4-FFF2-40B4-BE49-F238E27FC236}">
                <a16:creationId xmlns:a16="http://schemas.microsoft.com/office/drawing/2014/main" id="{0F9253ED-0544-46FB-9A76-265DFF9687F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F612AE9-0A14-4D02-8F62-E57409F02C7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G"/>
          </a:p>
        </p:txBody>
      </p:sp>
      <p:sp>
        <p:nvSpPr>
          <p:cNvPr id="7" name="Date Placeholder 6">
            <a:extLst>
              <a:ext uri="{FF2B5EF4-FFF2-40B4-BE49-F238E27FC236}">
                <a16:creationId xmlns:a16="http://schemas.microsoft.com/office/drawing/2014/main" id="{28835A2A-1D22-47F0-B50E-C21A28A99081}"/>
              </a:ext>
            </a:extLst>
          </p:cNvPr>
          <p:cNvSpPr>
            <a:spLocks noGrp="1"/>
          </p:cNvSpPr>
          <p:nvPr>
            <p:ph type="dt" sz="half" idx="10"/>
          </p:nvPr>
        </p:nvSpPr>
        <p:spPr/>
        <p:txBody>
          <a:bodyPr/>
          <a:lstStyle/>
          <a:p>
            <a:fld id="{A0C9F61C-F3F1-4EA3-AE38-401C58B2DB9E}" type="datetimeFigureOut">
              <a:rPr lang="en-NG" smtClean="0"/>
              <a:t>09/02/2023</a:t>
            </a:fld>
            <a:endParaRPr lang="en-NG"/>
          </a:p>
        </p:txBody>
      </p:sp>
      <p:sp>
        <p:nvSpPr>
          <p:cNvPr id="8" name="Footer Placeholder 7">
            <a:extLst>
              <a:ext uri="{FF2B5EF4-FFF2-40B4-BE49-F238E27FC236}">
                <a16:creationId xmlns:a16="http://schemas.microsoft.com/office/drawing/2014/main" id="{9D4B2A27-34A8-49B4-87D6-8A0037AA5979}"/>
              </a:ext>
            </a:extLst>
          </p:cNvPr>
          <p:cNvSpPr>
            <a:spLocks noGrp="1"/>
          </p:cNvSpPr>
          <p:nvPr>
            <p:ph type="ftr" sz="quarter" idx="11"/>
          </p:nvPr>
        </p:nvSpPr>
        <p:spPr/>
        <p:txBody>
          <a:bodyPr/>
          <a:lstStyle/>
          <a:p>
            <a:endParaRPr lang="en-NG"/>
          </a:p>
        </p:txBody>
      </p:sp>
      <p:sp>
        <p:nvSpPr>
          <p:cNvPr id="9" name="Slide Number Placeholder 8">
            <a:extLst>
              <a:ext uri="{FF2B5EF4-FFF2-40B4-BE49-F238E27FC236}">
                <a16:creationId xmlns:a16="http://schemas.microsoft.com/office/drawing/2014/main" id="{4E5EF923-1B4F-4E86-8A90-D9E69467E3E0}"/>
              </a:ext>
            </a:extLst>
          </p:cNvPr>
          <p:cNvSpPr>
            <a:spLocks noGrp="1"/>
          </p:cNvSpPr>
          <p:nvPr>
            <p:ph type="sldNum" sz="quarter" idx="12"/>
          </p:nvPr>
        </p:nvSpPr>
        <p:spPr/>
        <p:txBody>
          <a:bodyPr/>
          <a:lstStyle/>
          <a:p>
            <a:fld id="{145EE5A9-FFEE-4900-AB73-9FC37804D71E}" type="slidenum">
              <a:rPr lang="en-NG" smtClean="0"/>
              <a:t>‹#›</a:t>
            </a:fld>
            <a:endParaRPr lang="en-NG"/>
          </a:p>
        </p:txBody>
      </p:sp>
    </p:spTree>
    <p:extLst>
      <p:ext uri="{BB962C8B-B14F-4D97-AF65-F5344CB8AC3E}">
        <p14:creationId xmlns:p14="http://schemas.microsoft.com/office/powerpoint/2010/main" val="28376201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E0D270-81A4-4AEC-90E1-3E9835B65B07}"/>
              </a:ext>
            </a:extLst>
          </p:cNvPr>
          <p:cNvSpPr>
            <a:spLocks noGrp="1"/>
          </p:cNvSpPr>
          <p:nvPr>
            <p:ph type="title"/>
          </p:nvPr>
        </p:nvSpPr>
        <p:spPr/>
        <p:txBody>
          <a:bodyPr/>
          <a:lstStyle/>
          <a:p>
            <a:r>
              <a:rPr lang="en-US"/>
              <a:t>Click to edit Master title style</a:t>
            </a:r>
            <a:endParaRPr lang="en-NG"/>
          </a:p>
        </p:txBody>
      </p:sp>
      <p:sp>
        <p:nvSpPr>
          <p:cNvPr id="3" name="Date Placeholder 2">
            <a:extLst>
              <a:ext uri="{FF2B5EF4-FFF2-40B4-BE49-F238E27FC236}">
                <a16:creationId xmlns:a16="http://schemas.microsoft.com/office/drawing/2014/main" id="{653CB7D5-2E53-4ABA-A7D4-7E0652775B3D}"/>
              </a:ext>
            </a:extLst>
          </p:cNvPr>
          <p:cNvSpPr>
            <a:spLocks noGrp="1"/>
          </p:cNvSpPr>
          <p:nvPr>
            <p:ph type="dt" sz="half" idx="10"/>
          </p:nvPr>
        </p:nvSpPr>
        <p:spPr/>
        <p:txBody>
          <a:bodyPr/>
          <a:lstStyle/>
          <a:p>
            <a:fld id="{A0C9F61C-F3F1-4EA3-AE38-401C58B2DB9E}" type="datetimeFigureOut">
              <a:rPr lang="en-NG" smtClean="0"/>
              <a:t>09/02/2023</a:t>
            </a:fld>
            <a:endParaRPr lang="en-NG"/>
          </a:p>
        </p:txBody>
      </p:sp>
      <p:sp>
        <p:nvSpPr>
          <p:cNvPr id="4" name="Footer Placeholder 3">
            <a:extLst>
              <a:ext uri="{FF2B5EF4-FFF2-40B4-BE49-F238E27FC236}">
                <a16:creationId xmlns:a16="http://schemas.microsoft.com/office/drawing/2014/main" id="{ED6FCCCA-9005-40DA-B690-483EC3099D5E}"/>
              </a:ext>
            </a:extLst>
          </p:cNvPr>
          <p:cNvSpPr>
            <a:spLocks noGrp="1"/>
          </p:cNvSpPr>
          <p:nvPr>
            <p:ph type="ftr" sz="quarter" idx="11"/>
          </p:nvPr>
        </p:nvSpPr>
        <p:spPr/>
        <p:txBody>
          <a:bodyPr/>
          <a:lstStyle/>
          <a:p>
            <a:endParaRPr lang="en-NG"/>
          </a:p>
        </p:txBody>
      </p:sp>
      <p:sp>
        <p:nvSpPr>
          <p:cNvPr id="5" name="Slide Number Placeholder 4">
            <a:extLst>
              <a:ext uri="{FF2B5EF4-FFF2-40B4-BE49-F238E27FC236}">
                <a16:creationId xmlns:a16="http://schemas.microsoft.com/office/drawing/2014/main" id="{A99D08F3-E2C2-4B98-84DB-47B559595F61}"/>
              </a:ext>
            </a:extLst>
          </p:cNvPr>
          <p:cNvSpPr>
            <a:spLocks noGrp="1"/>
          </p:cNvSpPr>
          <p:nvPr>
            <p:ph type="sldNum" sz="quarter" idx="12"/>
          </p:nvPr>
        </p:nvSpPr>
        <p:spPr/>
        <p:txBody>
          <a:bodyPr/>
          <a:lstStyle/>
          <a:p>
            <a:fld id="{145EE5A9-FFEE-4900-AB73-9FC37804D71E}" type="slidenum">
              <a:rPr lang="en-NG" smtClean="0"/>
              <a:t>‹#›</a:t>
            </a:fld>
            <a:endParaRPr lang="en-NG"/>
          </a:p>
        </p:txBody>
      </p:sp>
    </p:spTree>
    <p:extLst>
      <p:ext uri="{BB962C8B-B14F-4D97-AF65-F5344CB8AC3E}">
        <p14:creationId xmlns:p14="http://schemas.microsoft.com/office/powerpoint/2010/main" val="20126643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F13EB57-53A2-4D54-8BF0-B6B0ECC55A89}"/>
              </a:ext>
            </a:extLst>
          </p:cNvPr>
          <p:cNvSpPr>
            <a:spLocks noGrp="1"/>
          </p:cNvSpPr>
          <p:nvPr>
            <p:ph type="dt" sz="half" idx="10"/>
          </p:nvPr>
        </p:nvSpPr>
        <p:spPr/>
        <p:txBody>
          <a:bodyPr/>
          <a:lstStyle/>
          <a:p>
            <a:fld id="{A0C9F61C-F3F1-4EA3-AE38-401C58B2DB9E}" type="datetimeFigureOut">
              <a:rPr lang="en-NG" smtClean="0"/>
              <a:t>09/02/2023</a:t>
            </a:fld>
            <a:endParaRPr lang="en-NG"/>
          </a:p>
        </p:txBody>
      </p:sp>
      <p:sp>
        <p:nvSpPr>
          <p:cNvPr id="3" name="Footer Placeholder 2">
            <a:extLst>
              <a:ext uri="{FF2B5EF4-FFF2-40B4-BE49-F238E27FC236}">
                <a16:creationId xmlns:a16="http://schemas.microsoft.com/office/drawing/2014/main" id="{A6240613-220E-4DAE-A4AF-EE0841042ECB}"/>
              </a:ext>
            </a:extLst>
          </p:cNvPr>
          <p:cNvSpPr>
            <a:spLocks noGrp="1"/>
          </p:cNvSpPr>
          <p:nvPr>
            <p:ph type="ftr" sz="quarter" idx="11"/>
          </p:nvPr>
        </p:nvSpPr>
        <p:spPr/>
        <p:txBody>
          <a:bodyPr/>
          <a:lstStyle/>
          <a:p>
            <a:endParaRPr lang="en-NG"/>
          </a:p>
        </p:txBody>
      </p:sp>
      <p:sp>
        <p:nvSpPr>
          <p:cNvPr id="4" name="Slide Number Placeholder 3">
            <a:extLst>
              <a:ext uri="{FF2B5EF4-FFF2-40B4-BE49-F238E27FC236}">
                <a16:creationId xmlns:a16="http://schemas.microsoft.com/office/drawing/2014/main" id="{162EBBD6-A711-4ED6-B49A-F8F0E1CE14B4}"/>
              </a:ext>
            </a:extLst>
          </p:cNvPr>
          <p:cNvSpPr>
            <a:spLocks noGrp="1"/>
          </p:cNvSpPr>
          <p:nvPr>
            <p:ph type="sldNum" sz="quarter" idx="12"/>
          </p:nvPr>
        </p:nvSpPr>
        <p:spPr/>
        <p:txBody>
          <a:bodyPr/>
          <a:lstStyle/>
          <a:p>
            <a:fld id="{145EE5A9-FFEE-4900-AB73-9FC37804D71E}" type="slidenum">
              <a:rPr lang="en-NG" smtClean="0"/>
              <a:t>‹#›</a:t>
            </a:fld>
            <a:endParaRPr lang="en-NG"/>
          </a:p>
        </p:txBody>
      </p:sp>
    </p:spTree>
    <p:extLst>
      <p:ext uri="{BB962C8B-B14F-4D97-AF65-F5344CB8AC3E}">
        <p14:creationId xmlns:p14="http://schemas.microsoft.com/office/powerpoint/2010/main" val="3021266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05370D-ADDE-462F-BCD2-38DAE3E3F54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NG"/>
          </a:p>
        </p:txBody>
      </p:sp>
      <p:sp>
        <p:nvSpPr>
          <p:cNvPr id="3" name="Content Placeholder 2">
            <a:extLst>
              <a:ext uri="{FF2B5EF4-FFF2-40B4-BE49-F238E27FC236}">
                <a16:creationId xmlns:a16="http://schemas.microsoft.com/office/drawing/2014/main" id="{B1B7CFC1-89D3-4C43-A208-426E3311B97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G"/>
          </a:p>
        </p:txBody>
      </p:sp>
      <p:sp>
        <p:nvSpPr>
          <p:cNvPr id="4" name="Text Placeholder 3">
            <a:extLst>
              <a:ext uri="{FF2B5EF4-FFF2-40B4-BE49-F238E27FC236}">
                <a16:creationId xmlns:a16="http://schemas.microsoft.com/office/drawing/2014/main" id="{3B7956E5-2AB2-4E70-AB87-6C3FC3D21B1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3963A85-CB6C-4EF4-B912-C6FF17D2EE6F}"/>
              </a:ext>
            </a:extLst>
          </p:cNvPr>
          <p:cNvSpPr>
            <a:spLocks noGrp="1"/>
          </p:cNvSpPr>
          <p:nvPr>
            <p:ph type="dt" sz="half" idx="10"/>
          </p:nvPr>
        </p:nvSpPr>
        <p:spPr/>
        <p:txBody>
          <a:bodyPr/>
          <a:lstStyle/>
          <a:p>
            <a:fld id="{A0C9F61C-F3F1-4EA3-AE38-401C58B2DB9E}" type="datetimeFigureOut">
              <a:rPr lang="en-NG" smtClean="0"/>
              <a:t>09/02/2023</a:t>
            </a:fld>
            <a:endParaRPr lang="en-NG"/>
          </a:p>
        </p:txBody>
      </p:sp>
      <p:sp>
        <p:nvSpPr>
          <p:cNvPr id="6" name="Footer Placeholder 5">
            <a:extLst>
              <a:ext uri="{FF2B5EF4-FFF2-40B4-BE49-F238E27FC236}">
                <a16:creationId xmlns:a16="http://schemas.microsoft.com/office/drawing/2014/main" id="{B4BA6211-F811-46E2-877C-DBD76B4E4034}"/>
              </a:ext>
            </a:extLst>
          </p:cNvPr>
          <p:cNvSpPr>
            <a:spLocks noGrp="1"/>
          </p:cNvSpPr>
          <p:nvPr>
            <p:ph type="ftr" sz="quarter" idx="11"/>
          </p:nvPr>
        </p:nvSpPr>
        <p:spPr/>
        <p:txBody>
          <a:bodyPr/>
          <a:lstStyle/>
          <a:p>
            <a:endParaRPr lang="en-NG"/>
          </a:p>
        </p:txBody>
      </p:sp>
      <p:sp>
        <p:nvSpPr>
          <p:cNvPr id="7" name="Slide Number Placeholder 6">
            <a:extLst>
              <a:ext uri="{FF2B5EF4-FFF2-40B4-BE49-F238E27FC236}">
                <a16:creationId xmlns:a16="http://schemas.microsoft.com/office/drawing/2014/main" id="{CCF392C5-0406-4DE1-8C89-B18E1C90AE82}"/>
              </a:ext>
            </a:extLst>
          </p:cNvPr>
          <p:cNvSpPr>
            <a:spLocks noGrp="1"/>
          </p:cNvSpPr>
          <p:nvPr>
            <p:ph type="sldNum" sz="quarter" idx="12"/>
          </p:nvPr>
        </p:nvSpPr>
        <p:spPr/>
        <p:txBody>
          <a:bodyPr/>
          <a:lstStyle/>
          <a:p>
            <a:fld id="{145EE5A9-FFEE-4900-AB73-9FC37804D71E}" type="slidenum">
              <a:rPr lang="en-NG" smtClean="0"/>
              <a:t>‹#›</a:t>
            </a:fld>
            <a:endParaRPr lang="en-NG"/>
          </a:p>
        </p:txBody>
      </p:sp>
    </p:spTree>
    <p:extLst>
      <p:ext uri="{BB962C8B-B14F-4D97-AF65-F5344CB8AC3E}">
        <p14:creationId xmlns:p14="http://schemas.microsoft.com/office/powerpoint/2010/main" val="34624279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0CFA28-44B0-44D9-A2EC-3F2D5C691F9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NG"/>
          </a:p>
        </p:txBody>
      </p:sp>
      <p:sp>
        <p:nvSpPr>
          <p:cNvPr id="3" name="Picture Placeholder 2">
            <a:extLst>
              <a:ext uri="{FF2B5EF4-FFF2-40B4-BE49-F238E27FC236}">
                <a16:creationId xmlns:a16="http://schemas.microsoft.com/office/drawing/2014/main" id="{D69128A9-63B4-482F-9B84-99EB395F0EA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NG"/>
          </a:p>
        </p:txBody>
      </p:sp>
      <p:sp>
        <p:nvSpPr>
          <p:cNvPr id="4" name="Text Placeholder 3">
            <a:extLst>
              <a:ext uri="{FF2B5EF4-FFF2-40B4-BE49-F238E27FC236}">
                <a16:creationId xmlns:a16="http://schemas.microsoft.com/office/drawing/2014/main" id="{4DDFA1D3-73E1-448A-B18E-AE7FA7EA60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D83FDB0-DE25-4B28-A747-0BEE40A0C03D}"/>
              </a:ext>
            </a:extLst>
          </p:cNvPr>
          <p:cNvSpPr>
            <a:spLocks noGrp="1"/>
          </p:cNvSpPr>
          <p:nvPr>
            <p:ph type="dt" sz="half" idx="10"/>
          </p:nvPr>
        </p:nvSpPr>
        <p:spPr/>
        <p:txBody>
          <a:bodyPr/>
          <a:lstStyle/>
          <a:p>
            <a:fld id="{A0C9F61C-F3F1-4EA3-AE38-401C58B2DB9E}" type="datetimeFigureOut">
              <a:rPr lang="en-NG" smtClean="0"/>
              <a:t>09/02/2023</a:t>
            </a:fld>
            <a:endParaRPr lang="en-NG"/>
          </a:p>
        </p:txBody>
      </p:sp>
      <p:sp>
        <p:nvSpPr>
          <p:cNvPr id="6" name="Footer Placeholder 5">
            <a:extLst>
              <a:ext uri="{FF2B5EF4-FFF2-40B4-BE49-F238E27FC236}">
                <a16:creationId xmlns:a16="http://schemas.microsoft.com/office/drawing/2014/main" id="{3C6ADA00-738A-4501-A039-741AB60491F7}"/>
              </a:ext>
            </a:extLst>
          </p:cNvPr>
          <p:cNvSpPr>
            <a:spLocks noGrp="1"/>
          </p:cNvSpPr>
          <p:nvPr>
            <p:ph type="ftr" sz="quarter" idx="11"/>
          </p:nvPr>
        </p:nvSpPr>
        <p:spPr/>
        <p:txBody>
          <a:bodyPr/>
          <a:lstStyle/>
          <a:p>
            <a:endParaRPr lang="en-NG"/>
          </a:p>
        </p:txBody>
      </p:sp>
      <p:sp>
        <p:nvSpPr>
          <p:cNvPr id="7" name="Slide Number Placeholder 6">
            <a:extLst>
              <a:ext uri="{FF2B5EF4-FFF2-40B4-BE49-F238E27FC236}">
                <a16:creationId xmlns:a16="http://schemas.microsoft.com/office/drawing/2014/main" id="{84FE8EFE-DB81-4382-8B5F-A3C562C4A230}"/>
              </a:ext>
            </a:extLst>
          </p:cNvPr>
          <p:cNvSpPr>
            <a:spLocks noGrp="1"/>
          </p:cNvSpPr>
          <p:nvPr>
            <p:ph type="sldNum" sz="quarter" idx="12"/>
          </p:nvPr>
        </p:nvSpPr>
        <p:spPr/>
        <p:txBody>
          <a:bodyPr/>
          <a:lstStyle/>
          <a:p>
            <a:fld id="{145EE5A9-FFEE-4900-AB73-9FC37804D71E}" type="slidenum">
              <a:rPr lang="en-NG" smtClean="0"/>
              <a:t>‹#›</a:t>
            </a:fld>
            <a:endParaRPr lang="en-NG"/>
          </a:p>
        </p:txBody>
      </p:sp>
    </p:spTree>
    <p:extLst>
      <p:ext uri="{BB962C8B-B14F-4D97-AF65-F5344CB8AC3E}">
        <p14:creationId xmlns:p14="http://schemas.microsoft.com/office/powerpoint/2010/main" val="33467474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4311957-C766-43BB-ABB6-EC691AB28C6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NG"/>
          </a:p>
        </p:txBody>
      </p:sp>
      <p:sp>
        <p:nvSpPr>
          <p:cNvPr id="3" name="Text Placeholder 2">
            <a:extLst>
              <a:ext uri="{FF2B5EF4-FFF2-40B4-BE49-F238E27FC236}">
                <a16:creationId xmlns:a16="http://schemas.microsoft.com/office/drawing/2014/main" id="{8257D5B2-CF57-40D4-BDDE-3359512628B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G"/>
          </a:p>
        </p:txBody>
      </p:sp>
      <p:sp>
        <p:nvSpPr>
          <p:cNvPr id="4" name="Date Placeholder 3">
            <a:extLst>
              <a:ext uri="{FF2B5EF4-FFF2-40B4-BE49-F238E27FC236}">
                <a16:creationId xmlns:a16="http://schemas.microsoft.com/office/drawing/2014/main" id="{09198767-A6C8-4B5F-8CC6-CECF5457825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0C9F61C-F3F1-4EA3-AE38-401C58B2DB9E}" type="datetimeFigureOut">
              <a:rPr lang="en-NG" smtClean="0"/>
              <a:t>09/02/2023</a:t>
            </a:fld>
            <a:endParaRPr lang="en-NG"/>
          </a:p>
        </p:txBody>
      </p:sp>
      <p:sp>
        <p:nvSpPr>
          <p:cNvPr id="5" name="Footer Placeholder 4">
            <a:extLst>
              <a:ext uri="{FF2B5EF4-FFF2-40B4-BE49-F238E27FC236}">
                <a16:creationId xmlns:a16="http://schemas.microsoft.com/office/drawing/2014/main" id="{8AEDC872-1101-4AE6-8B07-A9CF4A5FAC2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NG"/>
          </a:p>
        </p:txBody>
      </p:sp>
      <p:sp>
        <p:nvSpPr>
          <p:cNvPr id="6" name="Slide Number Placeholder 5">
            <a:extLst>
              <a:ext uri="{FF2B5EF4-FFF2-40B4-BE49-F238E27FC236}">
                <a16:creationId xmlns:a16="http://schemas.microsoft.com/office/drawing/2014/main" id="{BAFD573E-37DB-4AA9-85D7-138FFDB533F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45EE5A9-FFEE-4900-AB73-9FC37804D71E}" type="slidenum">
              <a:rPr lang="en-NG" smtClean="0"/>
              <a:t>‹#›</a:t>
            </a:fld>
            <a:endParaRPr lang="en-NG"/>
          </a:p>
        </p:txBody>
      </p:sp>
    </p:spTree>
    <p:extLst>
      <p:ext uri="{BB962C8B-B14F-4D97-AF65-F5344CB8AC3E}">
        <p14:creationId xmlns:p14="http://schemas.microsoft.com/office/powerpoint/2010/main" val="7459116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NG"/>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oleObject" Target="../embeddings/oleObject4.bin"/><Relationship Id="rId3" Type="http://schemas.openxmlformats.org/officeDocument/2006/relationships/oleObject" Target="../embeddings/oleObject1.bin"/><Relationship Id="rId7" Type="http://schemas.openxmlformats.org/officeDocument/2006/relationships/oleObject" Target="../embeddings/oleObject3.bin"/><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2.wmf"/><Relationship Id="rId11" Type="http://schemas.openxmlformats.org/officeDocument/2006/relationships/image" Target="../media/image4.png"/><Relationship Id="rId5" Type="http://schemas.openxmlformats.org/officeDocument/2006/relationships/oleObject" Target="../embeddings/oleObject2.bin"/><Relationship Id="rId10" Type="http://schemas.openxmlformats.org/officeDocument/2006/relationships/image" Target="../media/image3.wmf"/><Relationship Id="rId4" Type="http://schemas.openxmlformats.org/officeDocument/2006/relationships/image" Target="../media/image1.wmf"/><Relationship Id="rId9" Type="http://schemas.openxmlformats.org/officeDocument/2006/relationships/oleObject" Target="../embeddings/oleObject5.bin"/></Relationships>
</file>

<file path=ppt/slides/_rels/slide2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90.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E8E297-2A9B-46FA-B48C-7FEE2F971744}"/>
              </a:ext>
            </a:extLst>
          </p:cNvPr>
          <p:cNvSpPr>
            <a:spLocks noGrp="1"/>
          </p:cNvSpPr>
          <p:nvPr>
            <p:ph type="ctrTitle"/>
          </p:nvPr>
        </p:nvSpPr>
        <p:spPr/>
        <p:txBody>
          <a:bodyPr/>
          <a:lstStyle/>
          <a:p>
            <a:r>
              <a:rPr lang="en-US" dirty="0"/>
              <a:t>STEREOCHEMISTRY</a:t>
            </a:r>
            <a:endParaRPr lang="en-NG" dirty="0"/>
          </a:p>
        </p:txBody>
      </p:sp>
      <p:sp>
        <p:nvSpPr>
          <p:cNvPr id="3" name="Rectangle 2">
            <a:extLst>
              <a:ext uri="{FF2B5EF4-FFF2-40B4-BE49-F238E27FC236}">
                <a16:creationId xmlns:a16="http://schemas.microsoft.com/office/drawing/2014/main" id="{28EF77FE-0AB2-46BB-BD35-F800219F2662}"/>
              </a:ext>
            </a:extLst>
          </p:cNvPr>
          <p:cNvSpPr/>
          <p:nvPr/>
        </p:nvSpPr>
        <p:spPr>
          <a:xfrm>
            <a:off x="4485078" y="4245361"/>
            <a:ext cx="3221844" cy="369332"/>
          </a:xfrm>
          <a:prstGeom prst="rect">
            <a:avLst/>
          </a:prstGeom>
        </p:spPr>
        <p:txBody>
          <a:bodyPr wrap="none">
            <a:spAutoFit/>
          </a:bodyPr>
          <a:lstStyle/>
          <a:p>
            <a:r>
              <a:rPr lang="en-US" dirty="0"/>
              <a:t>Conformation and Configuration</a:t>
            </a:r>
            <a:endParaRPr lang="en-NG" dirty="0"/>
          </a:p>
        </p:txBody>
      </p:sp>
    </p:spTree>
    <p:extLst>
      <p:ext uri="{BB962C8B-B14F-4D97-AF65-F5344CB8AC3E}">
        <p14:creationId xmlns:p14="http://schemas.microsoft.com/office/powerpoint/2010/main" val="33817028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9C02DFE-72E8-4DBC-9A07-88C51A6546B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7140" y="529388"/>
            <a:ext cx="11357811" cy="6035992"/>
          </a:xfrm>
          <a:prstGeom prst="rect">
            <a:avLst/>
          </a:prstGeom>
        </p:spPr>
      </p:pic>
    </p:spTree>
    <p:extLst>
      <p:ext uri="{BB962C8B-B14F-4D97-AF65-F5344CB8AC3E}">
        <p14:creationId xmlns:p14="http://schemas.microsoft.com/office/powerpoint/2010/main" val="41323350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DF57156-35AE-49EB-A701-304DDF2176A0}"/>
              </a:ext>
            </a:extLst>
          </p:cNvPr>
          <p:cNvSpPr/>
          <p:nvPr/>
        </p:nvSpPr>
        <p:spPr>
          <a:xfrm>
            <a:off x="0" y="865283"/>
            <a:ext cx="12192000" cy="461665"/>
          </a:xfrm>
          <a:prstGeom prst="rect">
            <a:avLst/>
          </a:prstGeom>
        </p:spPr>
        <p:txBody>
          <a:bodyPr wrap="square">
            <a:spAutoFit/>
          </a:bodyPr>
          <a:lstStyle/>
          <a:p>
            <a:r>
              <a:rPr lang="en-US" sz="2400" dirty="0">
                <a:latin typeface="Times New Roman" panose="02020603050405020304" pitchFamily="18" charset="0"/>
                <a:cs typeface="Times New Roman" panose="02020603050405020304" pitchFamily="18" charset="0"/>
              </a:rPr>
              <a:t>Why is a staggered conformer more stable than an eclipsed conformer? </a:t>
            </a:r>
            <a:endParaRPr lang="en-NG" sz="2400" dirty="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1B3978B3-6DB2-4F3D-A40B-44542C3316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18662" y="2213538"/>
            <a:ext cx="6224614" cy="3585062"/>
          </a:xfrm>
          <a:prstGeom prst="rect">
            <a:avLst/>
          </a:prstGeom>
        </p:spPr>
      </p:pic>
      <p:sp>
        <p:nvSpPr>
          <p:cNvPr id="5" name="Rectangle 4">
            <a:extLst>
              <a:ext uri="{FF2B5EF4-FFF2-40B4-BE49-F238E27FC236}">
                <a16:creationId xmlns:a16="http://schemas.microsoft.com/office/drawing/2014/main" id="{D10A80ED-6085-4769-91A9-229300CFCF93}"/>
              </a:ext>
            </a:extLst>
          </p:cNvPr>
          <p:cNvSpPr/>
          <p:nvPr/>
        </p:nvSpPr>
        <p:spPr>
          <a:xfrm>
            <a:off x="247846" y="1473286"/>
            <a:ext cx="2404826" cy="461665"/>
          </a:xfrm>
          <a:prstGeom prst="rect">
            <a:avLst/>
          </a:prstGeom>
        </p:spPr>
        <p:txBody>
          <a:bodyPr wrap="none">
            <a:spAutoFit/>
          </a:bodyPr>
          <a:lstStyle/>
          <a:p>
            <a:r>
              <a:rPr lang="en-US" sz="2400" dirty="0">
                <a:latin typeface="Times New Roman" panose="02020603050405020304" pitchFamily="18" charset="0"/>
                <a:cs typeface="Times New Roman" panose="02020603050405020304" pitchFamily="18" charset="0"/>
              </a:rPr>
              <a:t>Hyperconjugation</a:t>
            </a:r>
            <a:endParaRPr lang="en-NG" sz="2400" dirty="0"/>
          </a:p>
        </p:txBody>
      </p:sp>
    </p:spTree>
    <p:extLst>
      <p:ext uri="{BB962C8B-B14F-4D97-AF65-F5344CB8AC3E}">
        <p14:creationId xmlns:p14="http://schemas.microsoft.com/office/powerpoint/2010/main" val="6997321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C954230-58CA-4C05-B402-8E4219E5CB1C}"/>
              </a:ext>
            </a:extLst>
          </p:cNvPr>
          <p:cNvSpPr/>
          <p:nvPr/>
        </p:nvSpPr>
        <p:spPr>
          <a:xfrm>
            <a:off x="0" y="151401"/>
            <a:ext cx="12192000" cy="1569660"/>
          </a:xfrm>
          <a:prstGeom prst="rect">
            <a:avLst/>
          </a:prstGeom>
        </p:spPr>
        <p:txBody>
          <a:bodyPr wrap="square">
            <a:spAutoFit/>
          </a:bodyPr>
          <a:lstStyle/>
          <a:p>
            <a:r>
              <a:rPr lang="en-US" sz="2400" b="1" dirty="0"/>
              <a:t>Anti and Gauche Conformers</a:t>
            </a:r>
            <a:r>
              <a:rPr lang="en-US" sz="2400" dirty="0"/>
              <a:t> </a:t>
            </a:r>
          </a:p>
          <a:p>
            <a:r>
              <a:rPr lang="en-US" sz="2400" dirty="0"/>
              <a:t>Of the three staggered conformers of butane (C</a:t>
            </a:r>
            <a:r>
              <a:rPr lang="en-US" sz="2400" baseline="-25000" dirty="0"/>
              <a:t>4</a:t>
            </a:r>
            <a:r>
              <a:rPr lang="en-US" sz="2400" dirty="0"/>
              <a:t>H</a:t>
            </a:r>
            <a:r>
              <a:rPr lang="en-US" sz="2400" baseline="-25000" dirty="0"/>
              <a:t>10</a:t>
            </a:r>
            <a:r>
              <a:rPr lang="en-US" sz="2400" dirty="0"/>
              <a:t>), D has the two methyl groups as far apart as possible, so D is more stable (has lower energy) than the other two staggered conformers (B and F); D is called the anti conformer, and B and F are called gauche (“</a:t>
            </a:r>
            <a:r>
              <a:rPr lang="en-US" sz="2400" dirty="0" err="1"/>
              <a:t>goesh</a:t>
            </a:r>
            <a:r>
              <a:rPr lang="en-US" sz="2400" dirty="0"/>
              <a:t>”) conformers.</a:t>
            </a:r>
            <a:endParaRPr lang="en-NG" sz="2400" dirty="0"/>
          </a:p>
        </p:txBody>
      </p:sp>
      <p:pic>
        <p:nvPicPr>
          <p:cNvPr id="7" name="Picture 6">
            <a:extLst>
              <a:ext uri="{FF2B5EF4-FFF2-40B4-BE49-F238E27FC236}">
                <a16:creationId xmlns:a16="http://schemas.microsoft.com/office/drawing/2014/main" id="{F566841C-A6FF-4A0E-9EF9-AF4D53AB8F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3011" y="1626636"/>
            <a:ext cx="9403681" cy="2311519"/>
          </a:xfrm>
          <a:prstGeom prst="rect">
            <a:avLst/>
          </a:prstGeom>
        </p:spPr>
      </p:pic>
      <p:pic>
        <p:nvPicPr>
          <p:cNvPr id="9" name="Picture 8">
            <a:extLst>
              <a:ext uri="{FF2B5EF4-FFF2-40B4-BE49-F238E27FC236}">
                <a16:creationId xmlns:a16="http://schemas.microsoft.com/office/drawing/2014/main" id="{8F048665-B720-41E6-BA51-BD7F795261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93645" y="3380874"/>
            <a:ext cx="3137934" cy="2982267"/>
          </a:xfrm>
          <a:prstGeom prst="rect">
            <a:avLst/>
          </a:prstGeom>
        </p:spPr>
      </p:pic>
      <p:pic>
        <p:nvPicPr>
          <p:cNvPr id="11" name="Picture 10">
            <a:extLst>
              <a:ext uri="{FF2B5EF4-FFF2-40B4-BE49-F238E27FC236}">
                <a16:creationId xmlns:a16="http://schemas.microsoft.com/office/drawing/2014/main" id="{E148ED90-4E89-4560-96C1-49203E4D55A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997" y="3884410"/>
            <a:ext cx="8752936" cy="3021716"/>
          </a:xfrm>
          <a:prstGeom prst="rect">
            <a:avLst/>
          </a:prstGeom>
        </p:spPr>
      </p:pic>
    </p:spTree>
    <p:extLst>
      <p:ext uri="{BB962C8B-B14F-4D97-AF65-F5344CB8AC3E}">
        <p14:creationId xmlns:p14="http://schemas.microsoft.com/office/powerpoint/2010/main" val="7058426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2" name="Rectangle 1">
                <a:extLst>
                  <a:ext uri="{FF2B5EF4-FFF2-40B4-BE49-F238E27FC236}">
                    <a16:creationId xmlns:a16="http://schemas.microsoft.com/office/drawing/2014/main" id="{F60EE6EA-9CEB-4DFA-AB60-07D0B19CAC2C}"/>
                  </a:ext>
                </a:extLst>
              </p:cNvPr>
              <p:cNvSpPr/>
              <p:nvPr/>
            </p:nvSpPr>
            <p:spPr>
              <a:xfrm>
                <a:off x="0" y="451571"/>
                <a:ext cx="12192000" cy="3416320"/>
              </a:xfrm>
              <a:prstGeom prst="rect">
                <a:avLst/>
              </a:prstGeom>
            </p:spPr>
            <p:txBody>
              <a:bodyPr wrap="square">
                <a:spAutoFit/>
              </a:bodyPr>
              <a:lstStyle/>
              <a:p>
                <a:r>
                  <a:rPr lang="en-GB" sz="2400" dirty="0">
                    <a:solidFill>
                      <a:srgbClr val="241F1F"/>
                    </a:solidFill>
                  </a:rPr>
                  <a:t>The major contributions </a:t>
                </a:r>
                <a:r>
                  <a:rPr lang="en-US" sz="2400" dirty="0">
                    <a:solidFill>
                      <a:srgbClr val="241F1F"/>
                    </a:solidFill>
                  </a:rPr>
                  <a:t>to the energy difference are stabilizing interactions between the C¬H </a:t>
                </a:r>
                <a14:m>
                  <m:oMath xmlns:m="http://schemas.openxmlformats.org/officeDocument/2006/math">
                    <m:r>
                      <a:rPr lang="en-US" sz="2400" i="1" smtClean="0">
                        <a:solidFill>
                          <a:srgbClr val="241F1F"/>
                        </a:solidFill>
                        <a:ea typeface="Cambria Math" panose="02040503050406030204" pitchFamily="18" charset="0"/>
                      </a:rPr>
                      <m:t>𝜎</m:t>
                    </m:r>
                  </m:oMath>
                </a14:m>
                <a:r>
                  <a:rPr lang="en-US" sz="2400" dirty="0">
                    <a:solidFill>
                      <a:srgbClr val="241F1F"/>
                    </a:solidFill>
                  </a:rPr>
                  <a:t> bonding molecular orbital on one carbon and the CH </a:t>
                </a:r>
                <a14:m>
                  <m:oMath xmlns:m="http://schemas.openxmlformats.org/officeDocument/2006/math">
                    <a:fld id="{825F15A7-03F4-43D7-82C5-3E23DA2F108C}" type="mathplaceholder">
                      <a:rPr lang="en-US" sz="2400" i="1" smtClean="0">
                        <a:solidFill>
                          <a:srgbClr val="241F1F"/>
                        </a:solidFill>
                      </a:rPr>
                      <a:t>Type equation here.</a:t>
                    </a:fld>
                  </m:oMath>
                </a14:m>
                <a:r>
                  <a:rPr lang="en-US" sz="2400" dirty="0">
                    <a:solidFill>
                      <a:srgbClr val="241F1F"/>
                    </a:solidFill>
                  </a:rPr>
                  <a:t> </a:t>
                </a:r>
                <a14:m>
                  <m:oMath xmlns:m="http://schemas.openxmlformats.org/officeDocument/2006/math">
                    <m:r>
                      <a:rPr lang="en-US" sz="2400" i="1" dirty="0" smtClean="0">
                        <a:solidFill>
                          <a:srgbClr val="241F1F"/>
                        </a:solidFill>
                        <a:ea typeface="Cambria Math" panose="02040503050406030204" pitchFamily="18" charset="0"/>
                      </a:rPr>
                      <m:t>𝜎</m:t>
                    </m:r>
                  </m:oMath>
                </a14:m>
                <a:r>
                  <a:rPr lang="en-US" sz="2400" dirty="0">
                    <a:solidFill>
                      <a:srgbClr val="241F1F"/>
                    </a:solidFill>
                  </a:rPr>
                  <a:t>* antibonding molecular orbital on the other carbon: the electrons</a:t>
                </a:r>
                <a:r>
                  <a:rPr lang="en-US" sz="2400" dirty="0"/>
                  <a:t> in the filled bonding MO move partially into the unoccupied antibonding MO. </a:t>
                </a:r>
              </a:p>
              <a:p>
                <a:endParaRPr lang="en-US" sz="2400" dirty="0"/>
              </a:p>
              <a:p>
                <a:endParaRPr lang="en-US" sz="2400" dirty="0"/>
              </a:p>
              <a:p>
                <a:r>
                  <a:rPr lang="en-US" sz="2400" dirty="0"/>
                  <a:t>Only in a staggered conformation are the two orbitals parallel, so staggered conformers maximize these stabilizing interactions. The delocalization of electrons by the overlap of a </a:t>
                </a:r>
                <a14:m>
                  <m:oMath xmlns:m="http://schemas.openxmlformats.org/officeDocument/2006/math">
                    <m:r>
                      <a:rPr lang="en-US" sz="2400" i="1" smtClean="0">
                        <a:ea typeface="Cambria Math" panose="02040503050406030204" pitchFamily="18" charset="0"/>
                      </a:rPr>
                      <m:t>𝜎</m:t>
                    </m:r>
                  </m:oMath>
                </a14:m>
                <a:r>
                  <a:rPr lang="en-US" sz="2400" dirty="0"/>
                  <a:t> orbital with an empty orbital is </a:t>
                </a:r>
                <a:r>
                  <a:rPr lang="en-GB" sz="2400" dirty="0"/>
                  <a:t>called </a:t>
                </a:r>
                <a:r>
                  <a:rPr lang="en-GB" sz="2400" b="1" dirty="0"/>
                  <a:t>hyperconjugation.</a:t>
                </a:r>
                <a:endParaRPr lang="en-NG" sz="2400" dirty="0"/>
              </a:p>
            </p:txBody>
          </p:sp>
        </mc:Choice>
        <mc:Fallback>
          <p:sp>
            <p:nvSpPr>
              <p:cNvPr id="2" name="Rectangle 1">
                <a:extLst>
                  <a:ext uri="{FF2B5EF4-FFF2-40B4-BE49-F238E27FC236}">
                    <a16:creationId xmlns:a16="http://schemas.microsoft.com/office/drawing/2014/main" id="{F60EE6EA-9CEB-4DFA-AB60-07D0B19CAC2C}"/>
                  </a:ext>
                </a:extLst>
              </p:cNvPr>
              <p:cNvSpPr>
                <a:spLocks noRot="1" noChangeAspect="1" noMove="1" noResize="1" noEditPoints="1" noAdjustHandles="1" noChangeArrowheads="1" noChangeShapeType="1" noTextEdit="1"/>
              </p:cNvSpPr>
              <p:nvPr/>
            </p:nvSpPr>
            <p:spPr>
              <a:xfrm>
                <a:off x="0" y="451571"/>
                <a:ext cx="12192000" cy="3416320"/>
              </a:xfrm>
              <a:prstGeom prst="rect">
                <a:avLst/>
              </a:prstGeom>
              <a:blipFill>
                <a:blip r:embed="rId2"/>
                <a:stretch>
                  <a:fillRect l="-750" t="-1429" r="-500" b="-3214"/>
                </a:stretch>
              </a:blipFill>
            </p:spPr>
            <p:txBody>
              <a:bodyPr/>
              <a:lstStyle/>
              <a:p>
                <a:r>
                  <a:rPr lang="en-NG">
                    <a:noFill/>
                  </a:rPr>
                  <a:t> </a:t>
                </a:r>
              </a:p>
            </p:txBody>
          </p:sp>
        </mc:Fallback>
      </mc:AlternateContent>
    </p:spTree>
    <p:extLst>
      <p:ext uri="{BB962C8B-B14F-4D97-AF65-F5344CB8AC3E}">
        <p14:creationId xmlns:p14="http://schemas.microsoft.com/office/powerpoint/2010/main" val="30841640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88BECAA-DDA3-4F31-BBDD-3A15358107A2}"/>
              </a:ext>
            </a:extLst>
          </p:cNvPr>
          <p:cNvSpPr/>
          <p:nvPr/>
        </p:nvSpPr>
        <p:spPr>
          <a:xfrm>
            <a:off x="0" y="170130"/>
            <a:ext cx="12192000" cy="830997"/>
          </a:xfrm>
          <a:prstGeom prst="rect">
            <a:avLst/>
          </a:prstGeom>
        </p:spPr>
        <p:txBody>
          <a:bodyPr wrap="square">
            <a:spAutoFit/>
          </a:bodyPr>
          <a:lstStyle/>
          <a:p>
            <a:r>
              <a:rPr lang="en-US" sz="2400" dirty="0"/>
              <a:t>The anti and gauche conformers have different energies because of steric strain (when atoms or groups are close enough for their electron clouds to repel each other.</a:t>
            </a:r>
            <a:endParaRPr lang="en-NG" sz="2400" dirty="0"/>
          </a:p>
        </p:txBody>
      </p:sp>
      <p:sp>
        <p:nvSpPr>
          <p:cNvPr id="3" name="Rectangle 2">
            <a:extLst>
              <a:ext uri="{FF2B5EF4-FFF2-40B4-BE49-F238E27FC236}">
                <a16:creationId xmlns:a16="http://schemas.microsoft.com/office/drawing/2014/main" id="{C9DB1737-A427-4A57-9C35-A12646E49C37}"/>
              </a:ext>
            </a:extLst>
          </p:cNvPr>
          <p:cNvSpPr/>
          <p:nvPr/>
        </p:nvSpPr>
        <p:spPr>
          <a:xfrm>
            <a:off x="1" y="1304298"/>
            <a:ext cx="12191999" cy="2308324"/>
          </a:xfrm>
          <a:prstGeom prst="rect">
            <a:avLst/>
          </a:prstGeom>
        </p:spPr>
        <p:txBody>
          <a:bodyPr wrap="square">
            <a:spAutoFit/>
          </a:bodyPr>
          <a:lstStyle/>
          <a:p>
            <a:r>
              <a:rPr lang="en-US" sz="2400" dirty="0"/>
              <a:t>There is a greater steric strain in a gauche conformer because the two substituents (in this case, the two methyl groups) are closer to each other. This type of steric strain is called a gauche interaction. </a:t>
            </a:r>
          </a:p>
          <a:p>
            <a:endParaRPr lang="en-US" sz="2400" dirty="0"/>
          </a:p>
          <a:p>
            <a:r>
              <a:rPr lang="en-US" sz="2400" dirty="0"/>
              <a:t>In general, steric strain in molecules increases as the size of the interacting atoms or groups increase.</a:t>
            </a:r>
            <a:endParaRPr lang="en-NG" sz="2400" dirty="0"/>
          </a:p>
        </p:txBody>
      </p:sp>
    </p:spTree>
    <p:extLst>
      <p:ext uri="{BB962C8B-B14F-4D97-AF65-F5344CB8AC3E}">
        <p14:creationId xmlns:p14="http://schemas.microsoft.com/office/powerpoint/2010/main" val="33030814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693E723-E1C1-4DF7-95DA-1F9846CD64CE}"/>
              </a:ext>
            </a:extLst>
          </p:cNvPr>
          <p:cNvSpPr/>
          <p:nvPr/>
        </p:nvSpPr>
        <p:spPr>
          <a:xfrm>
            <a:off x="0" y="278663"/>
            <a:ext cx="12192000" cy="3416320"/>
          </a:xfrm>
          <a:prstGeom prst="rect">
            <a:avLst/>
          </a:prstGeom>
        </p:spPr>
        <p:txBody>
          <a:bodyPr wrap="square">
            <a:spAutoFit/>
          </a:bodyPr>
          <a:lstStyle/>
          <a:p>
            <a:r>
              <a:rPr lang="en-US" sz="2400" dirty="0"/>
              <a:t>Organic molecules are not static—they have many interconvertible conformers, because there is continuous rotation about all the C¬C single bonds in a molecule. </a:t>
            </a:r>
          </a:p>
          <a:p>
            <a:endParaRPr lang="en-US" sz="2400" dirty="0"/>
          </a:p>
          <a:p>
            <a:r>
              <a:rPr lang="en-US" sz="2400" dirty="0"/>
              <a:t>The relative number of molecules in a particular conformation at any one time depends on its stability—the more stable it is, the greater the number of molecules that will be in that conformation. </a:t>
            </a:r>
          </a:p>
          <a:p>
            <a:endParaRPr lang="en-US" sz="2400" dirty="0"/>
          </a:p>
          <a:p>
            <a:r>
              <a:rPr lang="en-US" sz="2400" dirty="0"/>
              <a:t>Most molecules, therefore, are in staggered conformations at any given instant, and there are more anti conformers than gauche conformers.</a:t>
            </a:r>
            <a:endParaRPr lang="en-NG" sz="2400" dirty="0"/>
          </a:p>
        </p:txBody>
      </p:sp>
    </p:spTree>
    <p:extLst>
      <p:ext uri="{BB962C8B-B14F-4D97-AF65-F5344CB8AC3E}">
        <p14:creationId xmlns:p14="http://schemas.microsoft.com/office/powerpoint/2010/main" val="25363221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BE70ACC-7D07-4EAD-9C26-5106211A728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7072"/>
            <a:ext cx="12192000" cy="6992144"/>
          </a:xfrm>
          <a:prstGeom prst="rect">
            <a:avLst/>
          </a:prstGeom>
        </p:spPr>
      </p:pic>
    </p:spTree>
    <p:extLst>
      <p:ext uri="{BB962C8B-B14F-4D97-AF65-F5344CB8AC3E}">
        <p14:creationId xmlns:p14="http://schemas.microsoft.com/office/powerpoint/2010/main" val="4088500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C55E80A-EC22-434B-9BA9-B0A7BBB82B7D}"/>
              </a:ext>
            </a:extLst>
          </p:cNvPr>
          <p:cNvSpPr/>
          <p:nvPr/>
        </p:nvSpPr>
        <p:spPr>
          <a:xfrm>
            <a:off x="0" y="137410"/>
            <a:ext cx="12192000" cy="1384995"/>
          </a:xfrm>
          <a:prstGeom prst="rect">
            <a:avLst/>
          </a:prstGeom>
        </p:spPr>
        <p:txBody>
          <a:bodyPr wrap="square">
            <a:spAutoFit/>
          </a:bodyPr>
          <a:lstStyle/>
          <a:p>
            <a:r>
              <a:rPr lang="en-US" sz="2800" dirty="0"/>
              <a:t>Conformational isomers (or conformers) are different spatial arrangements of the same compound (for example, anti and gauche conformers. They cannot be separated. Some conformers are more stable than others.</a:t>
            </a:r>
            <a:endParaRPr lang="en-NG" sz="2800" dirty="0"/>
          </a:p>
        </p:txBody>
      </p:sp>
      <p:pic>
        <p:nvPicPr>
          <p:cNvPr id="5" name="Picture 4">
            <a:extLst>
              <a:ext uri="{FF2B5EF4-FFF2-40B4-BE49-F238E27FC236}">
                <a16:creationId xmlns:a16="http://schemas.microsoft.com/office/drawing/2014/main" id="{E8BE4325-5E29-4A4A-8F28-E0E1094DE33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8307" y="1822252"/>
            <a:ext cx="10515385" cy="4568273"/>
          </a:xfrm>
          <a:prstGeom prst="rect">
            <a:avLst/>
          </a:prstGeom>
        </p:spPr>
      </p:pic>
    </p:spTree>
    <p:extLst>
      <p:ext uri="{BB962C8B-B14F-4D97-AF65-F5344CB8AC3E}">
        <p14:creationId xmlns:p14="http://schemas.microsoft.com/office/powerpoint/2010/main" val="22872088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18F6F80-97A8-4FB3-8DD3-F9BF5E970480}"/>
              </a:ext>
            </a:extLst>
          </p:cNvPr>
          <p:cNvSpPr/>
          <p:nvPr/>
        </p:nvSpPr>
        <p:spPr>
          <a:xfrm>
            <a:off x="0" y="0"/>
            <a:ext cx="12192000" cy="1384995"/>
          </a:xfrm>
          <a:prstGeom prst="rect">
            <a:avLst/>
          </a:prstGeom>
        </p:spPr>
        <p:txBody>
          <a:bodyPr wrap="square">
            <a:spAutoFit/>
          </a:bodyPr>
          <a:lstStyle/>
          <a:p>
            <a:r>
              <a:rPr lang="en-US" sz="2800" dirty="0"/>
              <a:t>Configurational isomers are different compounds (for example, cis and trans isomers). They can be separated from each other. Bonds have to be broken to interconvert compounds with different configurations.</a:t>
            </a:r>
            <a:endParaRPr lang="en-NG" sz="2800" dirty="0"/>
          </a:p>
        </p:txBody>
      </p:sp>
      <p:pic>
        <p:nvPicPr>
          <p:cNvPr id="4" name="Picture 3">
            <a:extLst>
              <a:ext uri="{FF2B5EF4-FFF2-40B4-BE49-F238E27FC236}">
                <a16:creationId xmlns:a16="http://schemas.microsoft.com/office/drawing/2014/main" id="{805E18F0-325E-4C5D-880D-5D7CE51B087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1411" y="1756511"/>
            <a:ext cx="9949178" cy="3586051"/>
          </a:xfrm>
          <a:prstGeom prst="rect">
            <a:avLst/>
          </a:prstGeom>
        </p:spPr>
      </p:pic>
      <p:sp>
        <p:nvSpPr>
          <p:cNvPr id="5" name="Rectangle 4">
            <a:extLst>
              <a:ext uri="{FF2B5EF4-FFF2-40B4-BE49-F238E27FC236}">
                <a16:creationId xmlns:a16="http://schemas.microsoft.com/office/drawing/2014/main" id="{7A0EC071-90D6-46C8-B77B-1DBE811C9DE1}"/>
              </a:ext>
            </a:extLst>
          </p:cNvPr>
          <p:cNvSpPr/>
          <p:nvPr/>
        </p:nvSpPr>
        <p:spPr>
          <a:xfrm>
            <a:off x="0" y="5903893"/>
            <a:ext cx="12192000" cy="954107"/>
          </a:xfrm>
          <a:prstGeom prst="rect">
            <a:avLst/>
          </a:prstGeom>
        </p:spPr>
        <p:txBody>
          <a:bodyPr wrap="square">
            <a:spAutoFit/>
          </a:bodyPr>
          <a:lstStyle/>
          <a:p>
            <a:r>
              <a:rPr lang="en-US" sz="2800" dirty="0"/>
              <a:t>Conventionally, chemists use the term stereoisomers to refer only to configurational isomers.</a:t>
            </a:r>
            <a:endParaRPr lang="en-NG" sz="2800" dirty="0"/>
          </a:p>
        </p:txBody>
      </p:sp>
    </p:spTree>
    <p:extLst>
      <p:ext uri="{BB962C8B-B14F-4D97-AF65-F5344CB8AC3E}">
        <p14:creationId xmlns:p14="http://schemas.microsoft.com/office/powerpoint/2010/main" val="25275633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C27C6C1-28E2-45C1-8A6E-A58112083416}"/>
              </a:ext>
            </a:extLst>
          </p:cNvPr>
          <p:cNvSpPr/>
          <p:nvPr/>
        </p:nvSpPr>
        <p:spPr>
          <a:xfrm>
            <a:off x="0" y="289350"/>
            <a:ext cx="12191999" cy="523220"/>
          </a:xfrm>
          <a:prstGeom prst="rect">
            <a:avLst/>
          </a:prstGeom>
        </p:spPr>
        <p:txBody>
          <a:bodyPr wrap="square">
            <a:spAutoFit/>
          </a:bodyPr>
          <a:lstStyle/>
          <a:p>
            <a:r>
              <a:rPr lang="en-US" sz="2800" dirty="0"/>
              <a:t>Conformational isomers due to amine inversion</a:t>
            </a:r>
            <a:endParaRPr lang="en-NG" sz="2800" dirty="0"/>
          </a:p>
        </p:txBody>
      </p:sp>
      <p:sp>
        <p:nvSpPr>
          <p:cNvPr id="3" name="Rectangle 2">
            <a:extLst>
              <a:ext uri="{FF2B5EF4-FFF2-40B4-BE49-F238E27FC236}">
                <a16:creationId xmlns:a16="http://schemas.microsoft.com/office/drawing/2014/main" id="{96A90A54-535F-47E4-A0EC-2427475A97A2}"/>
              </a:ext>
            </a:extLst>
          </p:cNvPr>
          <p:cNvSpPr/>
          <p:nvPr/>
        </p:nvSpPr>
        <p:spPr>
          <a:xfrm>
            <a:off x="0" y="890411"/>
            <a:ext cx="12191998" cy="1107996"/>
          </a:xfrm>
          <a:prstGeom prst="rect">
            <a:avLst/>
          </a:prstGeom>
        </p:spPr>
        <p:txBody>
          <a:bodyPr wrap="square">
            <a:spAutoFit/>
          </a:bodyPr>
          <a:lstStyle/>
          <a:p>
            <a:r>
              <a:rPr lang="en-US" sz="2200" dirty="0">
                <a:solidFill>
                  <a:srgbClr val="241F1F"/>
                </a:solidFill>
              </a:rPr>
              <a:t>Atoms other than carbon can be asymmetric centers. Any atom that has four different groups or atoms attached to it is an asymmetric center. For example, the following pairs of compounds, with nitrogen and phosphorus asymmetric centers, are enantiomers.</a:t>
            </a:r>
            <a:endParaRPr lang="en-NG" sz="2200" dirty="0"/>
          </a:p>
        </p:txBody>
      </p:sp>
      <p:pic>
        <p:nvPicPr>
          <p:cNvPr id="5" name="Picture 4">
            <a:extLst>
              <a:ext uri="{FF2B5EF4-FFF2-40B4-BE49-F238E27FC236}">
                <a16:creationId xmlns:a16="http://schemas.microsoft.com/office/drawing/2014/main" id="{0F88C609-8E42-4343-BEA7-65F9D70825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3723" y="2086937"/>
            <a:ext cx="9258826" cy="1533786"/>
          </a:xfrm>
          <a:prstGeom prst="rect">
            <a:avLst/>
          </a:prstGeom>
        </p:spPr>
      </p:pic>
      <p:sp>
        <p:nvSpPr>
          <p:cNvPr id="6" name="Rectangle 5">
            <a:extLst>
              <a:ext uri="{FF2B5EF4-FFF2-40B4-BE49-F238E27FC236}">
                <a16:creationId xmlns:a16="http://schemas.microsoft.com/office/drawing/2014/main" id="{C35C3BEA-18C0-412E-A023-7B637667B6FC}"/>
              </a:ext>
            </a:extLst>
          </p:cNvPr>
          <p:cNvSpPr/>
          <p:nvPr/>
        </p:nvSpPr>
        <p:spPr>
          <a:xfrm>
            <a:off x="0" y="3709253"/>
            <a:ext cx="12191998" cy="1200329"/>
          </a:xfrm>
          <a:prstGeom prst="rect">
            <a:avLst/>
          </a:prstGeom>
        </p:spPr>
        <p:txBody>
          <a:bodyPr wrap="square">
            <a:spAutoFit/>
          </a:bodyPr>
          <a:lstStyle/>
          <a:p>
            <a:r>
              <a:rPr lang="en-US" dirty="0">
                <a:solidFill>
                  <a:srgbClr val="241F1F"/>
                </a:solidFill>
                <a:latin typeface="TimesLTPro-Roman"/>
              </a:rPr>
              <a:t>If one of the four “groups” attached to nitrogen is a lone pair, the enantiomers cannot be separated because they interconvert rapidly at room temperature. This rapid interconversion is called </a:t>
            </a:r>
            <a:r>
              <a:rPr lang="en-US" b="1" dirty="0">
                <a:solidFill>
                  <a:srgbClr val="241F1F"/>
                </a:solidFill>
                <a:latin typeface="TimesLTPro-Bold"/>
              </a:rPr>
              <a:t>amine inversion</a:t>
            </a:r>
            <a:r>
              <a:rPr lang="en-US" dirty="0">
                <a:solidFill>
                  <a:srgbClr val="241F1F"/>
                </a:solidFill>
                <a:latin typeface="TimesLTPro-Roman"/>
              </a:rPr>
              <a:t>. The lone pair is necessary for inversion: quaternary ammonium ions—ions with four bonds to nitrogen and hence no lone pair—do not invert. One way to picture amine inversion is to think of an umbrella that turns inside out in a windstorm.</a:t>
            </a:r>
            <a:endParaRPr lang="en-NG" dirty="0"/>
          </a:p>
        </p:txBody>
      </p:sp>
    </p:spTree>
    <p:extLst>
      <p:ext uri="{BB962C8B-B14F-4D97-AF65-F5344CB8AC3E}">
        <p14:creationId xmlns:p14="http://schemas.microsoft.com/office/powerpoint/2010/main" val="39357528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C7FE205-F474-4A30-BC01-9ED0C74F04FA}"/>
              </a:ext>
            </a:extLst>
          </p:cNvPr>
          <p:cNvSpPr/>
          <p:nvPr/>
        </p:nvSpPr>
        <p:spPr>
          <a:xfrm>
            <a:off x="0" y="75837"/>
            <a:ext cx="12192000" cy="523220"/>
          </a:xfrm>
          <a:prstGeom prst="rect">
            <a:avLst/>
          </a:prstGeom>
        </p:spPr>
        <p:txBody>
          <a:bodyPr wrap="square">
            <a:spAutoFit/>
          </a:bodyPr>
          <a:lstStyle/>
          <a:p>
            <a:r>
              <a:rPr lang="en-US" sz="2800" b="1" dirty="0"/>
              <a:t>Stereochemistry </a:t>
            </a:r>
            <a:r>
              <a:rPr lang="en-US" sz="2800" dirty="0"/>
              <a:t>is the study of the three-dimensional structure of molecules.</a:t>
            </a:r>
            <a:endParaRPr lang="en-NG" sz="2800" dirty="0"/>
          </a:p>
        </p:txBody>
      </p:sp>
      <p:graphicFrame>
        <p:nvGraphicFramePr>
          <p:cNvPr id="3" name="Object 2">
            <a:extLst>
              <a:ext uri="{FF2B5EF4-FFF2-40B4-BE49-F238E27FC236}">
                <a16:creationId xmlns:a16="http://schemas.microsoft.com/office/drawing/2014/main" id="{1712B9E1-B0D7-42D8-9252-A075DC14219A}"/>
              </a:ext>
            </a:extLst>
          </p:cNvPr>
          <p:cNvGraphicFramePr>
            <a:graphicFrameLocks noChangeAspect="1"/>
          </p:cNvGraphicFramePr>
          <p:nvPr>
            <p:extLst>
              <p:ext uri="{D42A27DB-BD31-4B8C-83A1-F6EECF244321}">
                <p14:modId xmlns:p14="http://schemas.microsoft.com/office/powerpoint/2010/main" val="2910139769"/>
              </p:ext>
            </p:extLst>
          </p:nvPr>
        </p:nvGraphicFramePr>
        <p:xfrm>
          <a:off x="1557655" y="2604502"/>
          <a:ext cx="4538345" cy="52070"/>
        </p:xfrm>
        <a:graphic>
          <a:graphicData uri="http://schemas.openxmlformats.org/presentationml/2006/ole">
            <mc:AlternateContent xmlns:mc="http://schemas.openxmlformats.org/markup-compatibility/2006">
              <mc:Choice xmlns:v="urn:schemas-microsoft-com:vml" Requires="v">
                <p:oleObj spid="_x0000_s1175" name="ChemSketch" r:id="rId3" imgW="907560" imgH="11520" progId="ACD.ChemSketch.20">
                  <p:embed/>
                </p:oleObj>
              </mc:Choice>
              <mc:Fallback>
                <p:oleObj name="ChemSketch" r:id="rId3" imgW="907560" imgH="11520" progId="ACD.ChemSketch.20">
                  <p:embed/>
                  <p:pic>
                    <p:nvPicPr>
                      <p:cNvPr id="0" name=""/>
                      <p:cNvPicPr/>
                      <p:nvPr/>
                    </p:nvPicPr>
                    <p:blipFill>
                      <a:blip r:embed="rId4"/>
                      <a:stretch>
                        <a:fillRect/>
                      </a:stretch>
                    </p:blipFill>
                    <p:spPr>
                      <a:xfrm>
                        <a:off x="1557655" y="2604502"/>
                        <a:ext cx="4538345" cy="52070"/>
                      </a:xfrm>
                      <a:prstGeom prst="rect">
                        <a:avLst/>
                      </a:prstGeom>
                    </p:spPr>
                  </p:pic>
                </p:oleObj>
              </mc:Fallback>
            </mc:AlternateContent>
          </a:graphicData>
        </a:graphic>
      </p:graphicFrame>
      <p:sp>
        <p:nvSpPr>
          <p:cNvPr id="4" name="Rectangle 3">
            <a:extLst>
              <a:ext uri="{FF2B5EF4-FFF2-40B4-BE49-F238E27FC236}">
                <a16:creationId xmlns:a16="http://schemas.microsoft.com/office/drawing/2014/main" id="{7298D168-35E9-45A2-95D7-E09389C12B4D}"/>
              </a:ext>
            </a:extLst>
          </p:cNvPr>
          <p:cNvSpPr/>
          <p:nvPr/>
        </p:nvSpPr>
        <p:spPr>
          <a:xfrm>
            <a:off x="7539151" y="1390359"/>
            <a:ext cx="2163606" cy="375552"/>
          </a:xfrm>
          <a:prstGeom prst="rect">
            <a:avLst/>
          </a:prstGeom>
        </p:spPr>
        <p:txBody>
          <a:bodyPr wrap="none">
            <a:spAutoFit/>
          </a:bodyPr>
          <a:lstStyle/>
          <a:p>
            <a:pPr>
              <a:lnSpc>
                <a:spcPct val="107000"/>
              </a:lnSpc>
              <a:spcAft>
                <a:spcPts val="800"/>
              </a:spcAft>
            </a:pPr>
            <a:r>
              <a:rPr lang="en-US" dirty="0">
                <a:latin typeface="Calibri" panose="020F0502020204030204" pitchFamily="34" charset="0"/>
                <a:ea typeface="Calibri" panose="020F0502020204030204" pitchFamily="34" charset="0"/>
                <a:cs typeface="Times New Roman" panose="02020603050405020304" pitchFamily="18" charset="0"/>
              </a:rPr>
              <a:t>….. Zeroth dimension</a:t>
            </a:r>
            <a:endParaRPr lang="en-NG" dirty="0">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5" name="Object 4">
            <a:extLst>
              <a:ext uri="{FF2B5EF4-FFF2-40B4-BE49-F238E27FC236}">
                <a16:creationId xmlns:a16="http://schemas.microsoft.com/office/drawing/2014/main" id="{5A996437-9E4D-4369-B6C0-B48473D0B348}"/>
              </a:ext>
            </a:extLst>
          </p:cNvPr>
          <p:cNvGraphicFramePr>
            <a:graphicFrameLocks noChangeAspect="1"/>
          </p:cNvGraphicFramePr>
          <p:nvPr>
            <p:extLst>
              <p:ext uri="{D42A27DB-BD31-4B8C-83A1-F6EECF244321}">
                <p14:modId xmlns:p14="http://schemas.microsoft.com/office/powerpoint/2010/main" val="3259397437"/>
              </p:ext>
            </p:extLst>
          </p:nvPr>
        </p:nvGraphicFramePr>
        <p:xfrm>
          <a:off x="1424539" y="1390359"/>
          <a:ext cx="278746" cy="280478"/>
        </p:xfrm>
        <a:graphic>
          <a:graphicData uri="http://schemas.openxmlformats.org/presentationml/2006/ole">
            <mc:AlternateContent xmlns:mc="http://schemas.openxmlformats.org/markup-compatibility/2006">
              <mc:Choice xmlns:v="urn:schemas-microsoft-com:vml" Requires="v">
                <p:oleObj spid="_x0000_s1176" name="ChemSketch" r:id="rId5" imgW="135000" imgH="138600" progId="ACD.ChemSketch.20">
                  <p:embed/>
                </p:oleObj>
              </mc:Choice>
              <mc:Fallback>
                <p:oleObj name="ChemSketch" r:id="rId5" imgW="135000" imgH="138600" progId="ACD.ChemSketch.20">
                  <p:embed/>
                  <p:pic>
                    <p:nvPicPr>
                      <p:cNvPr id="0" name=""/>
                      <p:cNvPicPr/>
                      <p:nvPr/>
                    </p:nvPicPr>
                    <p:blipFill>
                      <a:blip r:embed="rId6"/>
                      <a:stretch>
                        <a:fillRect/>
                      </a:stretch>
                    </p:blipFill>
                    <p:spPr>
                      <a:xfrm>
                        <a:off x="1424539" y="1390359"/>
                        <a:ext cx="278746" cy="280478"/>
                      </a:xfrm>
                      <a:prstGeom prst="rect">
                        <a:avLst/>
                      </a:prstGeom>
                    </p:spPr>
                  </p:pic>
                </p:oleObj>
              </mc:Fallback>
            </mc:AlternateContent>
          </a:graphicData>
        </a:graphic>
      </p:graphicFrame>
      <p:graphicFrame>
        <p:nvGraphicFramePr>
          <p:cNvPr id="6" name="Object 5">
            <a:extLst>
              <a:ext uri="{FF2B5EF4-FFF2-40B4-BE49-F238E27FC236}">
                <a16:creationId xmlns:a16="http://schemas.microsoft.com/office/drawing/2014/main" id="{EECBDF9F-1712-4E24-9236-5FF7CA27DE60}"/>
              </a:ext>
            </a:extLst>
          </p:cNvPr>
          <p:cNvGraphicFramePr>
            <a:graphicFrameLocks noChangeAspect="1"/>
          </p:cNvGraphicFramePr>
          <p:nvPr>
            <p:extLst>
              <p:ext uri="{D42A27DB-BD31-4B8C-83A1-F6EECF244321}">
                <p14:modId xmlns:p14="http://schemas.microsoft.com/office/powerpoint/2010/main" val="3173321815"/>
              </p:ext>
            </p:extLst>
          </p:nvPr>
        </p:nvGraphicFramePr>
        <p:xfrm>
          <a:off x="1404902" y="2467805"/>
          <a:ext cx="278746" cy="280478"/>
        </p:xfrm>
        <a:graphic>
          <a:graphicData uri="http://schemas.openxmlformats.org/presentationml/2006/ole">
            <mc:AlternateContent xmlns:mc="http://schemas.openxmlformats.org/markup-compatibility/2006">
              <mc:Choice xmlns:v="urn:schemas-microsoft-com:vml" Requires="v">
                <p:oleObj spid="_x0000_s1177" name="ChemSketch" r:id="rId7" imgW="135000" imgH="138600" progId="ACD.ChemSketch.20">
                  <p:embed/>
                </p:oleObj>
              </mc:Choice>
              <mc:Fallback>
                <p:oleObj name="ChemSketch" r:id="rId7" imgW="135000" imgH="138600" progId="ACD.ChemSketch.20">
                  <p:embed/>
                  <p:pic>
                    <p:nvPicPr>
                      <p:cNvPr id="5" name="Object 4">
                        <a:extLst>
                          <a:ext uri="{FF2B5EF4-FFF2-40B4-BE49-F238E27FC236}">
                            <a16:creationId xmlns:a16="http://schemas.microsoft.com/office/drawing/2014/main" id="{5A996437-9E4D-4369-B6C0-B48473D0B348}"/>
                          </a:ext>
                        </a:extLst>
                      </p:cNvPr>
                      <p:cNvPicPr/>
                      <p:nvPr/>
                    </p:nvPicPr>
                    <p:blipFill>
                      <a:blip r:embed="rId6"/>
                      <a:stretch>
                        <a:fillRect/>
                      </a:stretch>
                    </p:blipFill>
                    <p:spPr>
                      <a:xfrm>
                        <a:off x="1404902" y="2467805"/>
                        <a:ext cx="278746" cy="280478"/>
                      </a:xfrm>
                      <a:prstGeom prst="rect">
                        <a:avLst/>
                      </a:prstGeom>
                    </p:spPr>
                  </p:pic>
                </p:oleObj>
              </mc:Fallback>
            </mc:AlternateContent>
          </a:graphicData>
        </a:graphic>
      </p:graphicFrame>
      <p:graphicFrame>
        <p:nvGraphicFramePr>
          <p:cNvPr id="7" name="Object 6">
            <a:extLst>
              <a:ext uri="{FF2B5EF4-FFF2-40B4-BE49-F238E27FC236}">
                <a16:creationId xmlns:a16="http://schemas.microsoft.com/office/drawing/2014/main" id="{72A67E28-3DC1-4DE8-AD09-73AC39EC7E9D}"/>
              </a:ext>
            </a:extLst>
          </p:cNvPr>
          <p:cNvGraphicFramePr>
            <a:graphicFrameLocks noChangeAspect="1"/>
          </p:cNvGraphicFramePr>
          <p:nvPr>
            <p:extLst>
              <p:ext uri="{D42A27DB-BD31-4B8C-83A1-F6EECF244321}">
                <p14:modId xmlns:p14="http://schemas.microsoft.com/office/powerpoint/2010/main" val="2335969260"/>
              </p:ext>
            </p:extLst>
          </p:nvPr>
        </p:nvGraphicFramePr>
        <p:xfrm>
          <a:off x="5956627" y="2464263"/>
          <a:ext cx="278746" cy="280478"/>
        </p:xfrm>
        <a:graphic>
          <a:graphicData uri="http://schemas.openxmlformats.org/presentationml/2006/ole">
            <mc:AlternateContent xmlns:mc="http://schemas.openxmlformats.org/markup-compatibility/2006">
              <mc:Choice xmlns:v="urn:schemas-microsoft-com:vml" Requires="v">
                <p:oleObj spid="_x0000_s1178" name="ChemSketch" r:id="rId8" imgW="135000" imgH="138600" progId="ACD.ChemSketch.20">
                  <p:embed/>
                </p:oleObj>
              </mc:Choice>
              <mc:Fallback>
                <p:oleObj name="ChemSketch" r:id="rId8" imgW="135000" imgH="138600" progId="ACD.ChemSketch.20">
                  <p:embed/>
                  <p:pic>
                    <p:nvPicPr>
                      <p:cNvPr id="5" name="Object 4">
                        <a:extLst>
                          <a:ext uri="{FF2B5EF4-FFF2-40B4-BE49-F238E27FC236}">
                            <a16:creationId xmlns:a16="http://schemas.microsoft.com/office/drawing/2014/main" id="{5A996437-9E4D-4369-B6C0-B48473D0B348}"/>
                          </a:ext>
                        </a:extLst>
                      </p:cNvPr>
                      <p:cNvPicPr/>
                      <p:nvPr/>
                    </p:nvPicPr>
                    <p:blipFill>
                      <a:blip r:embed="rId6"/>
                      <a:stretch>
                        <a:fillRect/>
                      </a:stretch>
                    </p:blipFill>
                    <p:spPr>
                      <a:xfrm>
                        <a:off x="5956627" y="2464263"/>
                        <a:ext cx="278746" cy="280478"/>
                      </a:xfrm>
                      <a:prstGeom prst="rect">
                        <a:avLst/>
                      </a:prstGeom>
                    </p:spPr>
                  </p:pic>
                </p:oleObj>
              </mc:Fallback>
            </mc:AlternateContent>
          </a:graphicData>
        </a:graphic>
      </p:graphicFrame>
      <p:sp>
        <p:nvSpPr>
          <p:cNvPr id="8" name="Rectangle 7">
            <a:extLst>
              <a:ext uri="{FF2B5EF4-FFF2-40B4-BE49-F238E27FC236}">
                <a16:creationId xmlns:a16="http://schemas.microsoft.com/office/drawing/2014/main" id="{4842C25C-304F-4C2B-8734-43E6D912FCB2}"/>
              </a:ext>
            </a:extLst>
          </p:cNvPr>
          <p:cNvSpPr/>
          <p:nvPr/>
        </p:nvSpPr>
        <p:spPr>
          <a:xfrm>
            <a:off x="7539151" y="2416726"/>
            <a:ext cx="1946238" cy="375552"/>
          </a:xfrm>
          <a:prstGeom prst="rect">
            <a:avLst/>
          </a:prstGeom>
        </p:spPr>
        <p:txBody>
          <a:bodyPr wrap="none">
            <a:spAutoFit/>
          </a:bodyPr>
          <a:lstStyle/>
          <a:p>
            <a:pPr>
              <a:lnSpc>
                <a:spcPct val="107000"/>
              </a:lnSpc>
              <a:spcAft>
                <a:spcPts val="800"/>
              </a:spcAft>
            </a:pPr>
            <a:r>
              <a:rPr lang="en-US" dirty="0">
                <a:latin typeface="Calibri" panose="020F0502020204030204" pitchFamily="34" charset="0"/>
                <a:ea typeface="Calibri" panose="020F0502020204030204" pitchFamily="34" charset="0"/>
                <a:cs typeface="Times New Roman" panose="02020603050405020304" pitchFamily="18" charset="0"/>
              </a:rPr>
              <a:t>….. First dimension</a:t>
            </a:r>
            <a:endParaRPr lang="en-NG" dirty="0">
              <a:latin typeface="Calibri" panose="020F0502020204030204" pitchFamily="34" charset="0"/>
              <a:ea typeface="Calibri" panose="020F0502020204030204" pitchFamily="34" charset="0"/>
              <a:cs typeface="Times New Roman" panose="02020603050405020304" pitchFamily="18" charset="0"/>
            </a:endParaRPr>
          </a:p>
        </p:txBody>
      </p:sp>
      <p:sp>
        <p:nvSpPr>
          <p:cNvPr id="13" name="Rectangle 12">
            <a:extLst>
              <a:ext uri="{FF2B5EF4-FFF2-40B4-BE49-F238E27FC236}">
                <a16:creationId xmlns:a16="http://schemas.microsoft.com/office/drawing/2014/main" id="{07DD9C33-FE47-4AAB-B6C3-94EF459461EF}"/>
              </a:ext>
            </a:extLst>
          </p:cNvPr>
          <p:cNvSpPr/>
          <p:nvPr/>
        </p:nvSpPr>
        <p:spPr>
          <a:xfrm>
            <a:off x="7539151" y="3578403"/>
            <a:ext cx="2229778" cy="375552"/>
          </a:xfrm>
          <a:prstGeom prst="rect">
            <a:avLst/>
          </a:prstGeom>
        </p:spPr>
        <p:txBody>
          <a:bodyPr wrap="none">
            <a:spAutoFit/>
          </a:bodyPr>
          <a:lstStyle/>
          <a:p>
            <a:pPr>
              <a:lnSpc>
                <a:spcPct val="107000"/>
              </a:lnSpc>
              <a:spcAft>
                <a:spcPts val="800"/>
              </a:spcAft>
            </a:pPr>
            <a:r>
              <a:rPr lang="en-US" dirty="0">
                <a:latin typeface="Calibri" panose="020F0502020204030204" pitchFamily="34" charset="0"/>
                <a:ea typeface="Calibri" panose="020F0502020204030204" pitchFamily="34" charset="0"/>
                <a:cs typeface="Times New Roman" panose="02020603050405020304" pitchFamily="18" charset="0"/>
              </a:rPr>
              <a:t>….. Second dimension</a:t>
            </a:r>
            <a:endParaRPr lang="en-NG" dirty="0">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14" name="Object 13">
            <a:extLst>
              <a:ext uri="{FF2B5EF4-FFF2-40B4-BE49-F238E27FC236}">
                <a16:creationId xmlns:a16="http://schemas.microsoft.com/office/drawing/2014/main" id="{2CE716D8-6622-416C-9DF5-A506477C5D57}"/>
              </a:ext>
            </a:extLst>
          </p:cNvPr>
          <p:cNvGraphicFramePr>
            <a:graphicFrameLocks noChangeAspect="1"/>
          </p:cNvGraphicFramePr>
          <p:nvPr>
            <p:extLst>
              <p:ext uri="{D42A27DB-BD31-4B8C-83A1-F6EECF244321}">
                <p14:modId xmlns:p14="http://schemas.microsoft.com/office/powerpoint/2010/main" val="3692305746"/>
              </p:ext>
            </p:extLst>
          </p:nvPr>
        </p:nvGraphicFramePr>
        <p:xfrm>
          <a:off x="4068897" y="3443649"/>
          <a:ext cx="1445619" cy="647088"/>
        </p:xfrm>
        <a:graphic>
          <a:graphicData uri="http://schemas.openxmlformats.org/presentationml/2006/ole">
            <mc:AlternateContent xmlns:mc="http://schemas.openxmlformats.org/markup-compatibility/2006">
              <mc:Choice xmlns:v="urn:schemas-microsoft-com:vml" Requires="v">
                <p:oleObj spid="_x0000_s1179" name="ChemSketch" r:id="rId9" imgW="834120" imgH="372960" progId="ACD.ChemSketch.20">
                  <p:embed/>
                </p:oleObj>
              </mc:Choice>
              <mc:Fallback>
                <p:oleObj name="ChemSketch" r:id="rId9" imgW="834120" imgH="372960" progId="ACD.ChemSketch.20">
                  <p:embed/>
                  <p:pic>
                    <p:nvPicPr>
                      <p:cNvPr id="0" name=""/>
                      <p:cNvPicPr/>
                      <p:nvPr/>
                    </p:nvPicPr>
                    <p:blipFill>
                      <a:blip r:embed="rId10"/>
                      <a:stretch>
                        <a:fillRect/>
                      </a:stretch>
                    </p:blipFill>
                    <p:spPr>
                      <a:xfrm>
                        <a:off x="4068897" y="3443649"/>
                        <a:ext cx="1445619" cy="647088"/>
                      </a:xfrm>
                      <a:prstGeom prst="rect">
                        <a:avLst/>
                      </a:prstGeom>
                    </p:spPr>
                  </p:pic>
                </p:oleObj>
              </mc:Fallback>
            </mc:AlternateContent>
          </a:graphicData>
        </a:graphic>
      </p:graphicFrame>
      <p:pic>
        <p:nvPicPr>
          <p:cNvPr id="16" name="Picture 15">
            <a:extLst>
              <a:ext uri="{FF2B5EF4-FFF2-40B4-BE49-F238E27FC236}">
                <a16:creationId xmlns:a16="http://schemas.microsoft.com/office/drawing/2014/main" id="{1881FDEE-206D-46E3-9892-07B54D77D617}"/>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326675" y="3191474"/>
            <a:ext cx="1435174" cy="1149409"/>
          </a:xfrm>
          <a:prstGeom prst="rect">
            <a:avLst/>
          </a:prstGeom>
        </p:spPr>
      </p:pic>
    </p:spTree>
    <p:extLst>
      <p:ext uri="{BB962C8B-B14F-4D97-AF65-F5344CB8AC3E}">
        <p14:creationId xmlns:p14="http://schemas.microsoft.com/office/powerpoint/2010/main" val="31269871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B50E897-1C07-4B4E-9F20-0D4DDA6A4DC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41660" y="687407"/>
            <a:ext cx="6594594" cy="3031894"/>
          </a:xfrm>
          <a:prstGeom prst="rect">
            <a:avLst/>
          </a:prstGeom>
        </p:spPr>
      </p:pic>
      <p:sp>
        <p:nvSpPr>
          <p:cNvPr id="3" name="Rectangle 2">
            <a:extLst>
              <a:ext uri="{FF2B5EF4-FFF2-40B4-BE49-F238E27FC236}">
                <a16:creationId xmlns:a16="http://schemas.microsoft.com/office/drawing/2014/main" id="{B4CD2F46-3C49-413F-90B9-67222D6D9352}"/>
              </a:ext>
            </a:extLst>
          </p:cNvPr>
          <p:cNvSpPr/>
          <p:nvPr/>
        </p:nvSpPr>
        <p:spPr>
          <a:xfrm>
            <a:off x="0" y="4650144"/>
            <a:ext cx="12192000" cy="1107996"/>
          </a:xfrm>
          <a:prstGeom prst="rect">
            <a:avLst/>
          </a:prstGeom>
        </p:spPr>
        <p:txBody>
          <a:bodyPr wrap="square">
            <a:spAutoFit/>
          </a:bodyPr>
          <a:lstStyle/>
          <a:p>
            <a:r>
              <a:rPr lang="en-US" sz="2200" dirty="0">
                <a:solidFill>
                  <a:srgbClr val="241F1F"/>
                </a:solidFill>
              </a:rPr>
              <a:t>The energy required for amine inversion is approximately 6 kcal/mol, about twice the energy required for rotation about a carbon–carbon single bond, but still small enough to allow the enantiomers to interconvert rapidly at room temperature. As a result, the enantiomers cannot be separated.</a:t>
            </a:r>
            <a:endParaRPr lang="en-NG" sz="2200" dirty="0"/>
          </a:p>
        </p:txBody>
      </p:sp>
    </p:spTree>
    <p:extLst>
      <p:ext uri="{BB962C8B-B14F-4D97-AF65-F5344CB8AC3E}">
        <p14:creationId xmlns:p14="http://schemas.microsoft.com/office/powerpoint/2010/main" val="17952113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9856064-30FC-415B-91C7-BBFA31F8337A}"/>
              </a:ext>
            </a:extLst>
          </p:cNvPr>
          <p:cNvSpPr/>
          <p:nvPr/>
        </p:nvSpPr>
        <p:spPr>
          <a:xfrm>
            <a:off x="0" y="214264"/>
            <a:ext cx="12192000" cy="1384995"/>
          </a:xfrm>
          <a:prstGeom prst="rect">
            <a:avLst/>
          </a:prstGeom>
        </p:spPr>
        <p:txBody>
          <a:bodyPr wrap="square">
            <a:spAutoFit/>
          </a:bodyPr>
          <a:lstStyle/>
          <a:p>
            <a:r>
              <a:rPr lang="en-US" sz="2800" b="1" dirty="0"/>
              <a:t>CIS–TRANS ISOMERS DUE TO RESTRICTED ROTATION </a:t>
            </a:r>
            <a:endParaRPr lang="en-US" sz="2800" dirty="0"/>
          </a:p>
          <a:p>
            <a:r>
              <a:rPr lang="en-US" sz="2800" dirty="0"/>
              <a:t>Cis–trans isomers are also called geometric isomers. These isomers result from restricted rotation, caused by either a cyclic structure or a double bond.</a:t>
            </a:r>
            <a:endParaRPr lang="en-NG" sz="2800" dirty="0"/>
          </a:p>
        </p:txBody>
      </p:sp>
      <p:sp>
        <p:nvSpPr>
          <p:cNvPr id="3" name="Rectangle 2">
            <a:extLst>
              <a:ext uri="{FF2B5EF4-FFF2-40B4-BE49-F238E27FC236}">
                <a16:creationId xmlns:a16="http://schemas.microsoft.com/office/drawing/2014/main" id="{8F303949-17AE-4B91-AF24-A442C825605B}"/>
              </a:ext>
            </a:extLst>
          </p:cNvPr>
          <p:cNvSpPr/>
          <p:nvPr/>
        </p:nvSpPr>
        <p:spPr>
          <a:xfrm>
            <a:off x="0" y="1760524"/>
            <a:ext cx="12191999" cy="1384995"/>
          </a:xfrm>
          <a:prstGeom prst="rect">
            <a:avLst/>
          </a:prstGeom>
        </p:spPr>
        <p:txBody>
          <a:bodyPr wrap="square">
            <a:spAutoFit/>
          </a:bodyPr>
          <a:lstStyle/>
          <a:p>
            <a:r>
              <a:rPr lang="en-US" sz="2800" b="1" dirty="0"/>
              <a:t>Cyclic Compounds </a:t>
            </a:r>
          </a:p>
          <a:p>
            <a:r>
              <a:rPr lang="en-US" sz="2800" dirty="0"/>
              <a:t>The cis isomer has its substituents on the same side of the ring; the trans isomer has its substituents on opposite sides of the ring.</a:t>
            </a:r>
            <a:endParaRPr lang="en-NG" sz="2800" dirty="0"/>
          </a:p>
        </p:txBody>
      </p:sp>
      <p:pic>
        <p:nvPicPr>
          <p:cNvPr id="5" name="Picture 4">
            <a:extLst>
              <a:ext uri="{FF2B5EF4-FFF2-40B4-BE49-F238E27FC236}">
                <a16:creationId xmlns:a16="http://schemas.microsoft.com/office/drawing/2014/main" id="{B3A48785-BBD5-4B93-9EA5-B059EDEA7BB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3417" y="3306785"/>
            <a:ext cx="10107189" cy="3551215"/>
          </a:xfrm>
          <a:prstGeom prst="rect">
            <a:avLst/>
          </a:prstGeom>
        </p:spPr>
      </p:pic>
    </p:spTree>
    <p:extLst>
      <p:ext uri="{BB962C8B-B14F-4D97-AF65-F5344CB8AC3E}">
        <p14:creationId xmlns:p14="http://schemas.microsoft.com/office/powerpoint/2010/main" val="21086998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1446D12-9D2A-4191-9F9F-365472114DFE}"/>
              </a:ext>
            </a:extLst>
          </p:cNvPr>
          <p:cNvSpPr/>
          <p:nvPr/>
        </p:nvSpPr>
        <p:spPr>
          <a:xfrm>
            <a:off x="0" y="102753"/>
            <a:ext cx="6256421" cy="523220"/>
          </a:xfrm>
          <a:prstGeom prst="rect">
            <a:avLst/>
          </a:prstGeom>
        </p:spPr>
        <p:txBody>
          <a:bodyPr wrap="square">
            <a:spAutoFit/>
          </a:bodyPr>
          <a:lstStyle/>
          <a:p>
            <a:r>
              <a:rPr lang="en-US" sz="2800" dirty="0">
                <a:latin typeface="Times New Roman" panose="02020603050405020304" pitchFamily="18" charset="0"/>
                <a:cs typeface="Times New Roman" panose="02020603050405020304" pitchFamily="18" charset="0"/>
              </a:rPr>
              <a:t>Hybrid Orbitals</a:t>
            </a:r>
            <a:endParaRPr lang="en-NG" sz="2800"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CD74DA4F-33C2-420E-AE6E-8451D78AF530}"/>
              </a:ext>
            </a:extLst>
          </p:cNvPr>
          <p:cNvSpPr/>
          <p:nvPr/>
        </p:nvSpPr>
        <p:spPr>
          <a:xfrm>
            <a:off x="0" y="798310"/>
            <a:ext cx="12192000" cy="1815882"/>
          </a:xfrm>
          <a:prstGeom prst="rect">
            <a:avLst/>
          </a:prstGeom>
        </p:spPr>
        <p:txBody>
          <a:bodyPr wrap="square">
            <a:spAutoFit/>
          </a:bodyPr>
          <a:lstStyle/>
          <a:p>
            <a:r>
              <a:rPr lang="en-US" sz="2800" dirty="0">
                <a:latin typeface="Times New Roman" panose="02020603050405020304" pitchFamily="18" charset="0"/>
                <a:cs typeface="Times New Roman" panose="02020603050405020304" pitchFamily="18" charset="0"/>
              </a:rPr>
              <a:t>If the one s and three p orbitals of the second shell (of carbon) are all combined and then apportioned into four equal orbitals, each of the four resulting orbitals will be one part s and three parts p. This type of mixed orbital is called an sp</a:t>
            </a:r>
            <a:r>
              <a:rPr lang="en-US" sz="2800" baseline="30000" dirty="0">
                <a:latin typeface="Times New Roman" panose="02020603050405020304" pitchFamily="18" charset="0"/>
                <a:cs typeface="Times New Roman" panose="02020603050405020304" pitchFamily="18" charset="0"/>
              </a:rPr>
              <a:t>3</a:t>
            </a:r>
            <a:r>
              <a:rPr lang="en-US" sz="2800" dirty="0">
                <a:latin typeface="Times New Roman" panose="02020603050405020304" pitchFamily="18" charset="0"/>
                <a:cs typeface="Times New Roman" panose="02020603050405020304" pitchFamily="18" charset="0"/>
              </a:rPr>
              <a:t>. Each sp</a:t>
            </a:r>
            <a:r>
              <a:rPr lang="en-US" sz="2800" baseline="30000" dirty="0">
                <a:latin typeface="Times New Roman" panose="02020603050405020304" pitchFamily="18" charset="0"/>
                <a:cs typeface="Times New Roman" panose="02020603050405020304" pitchFamily="18" charset="0"/>
              </a:rPr>
              <a:t>3</a:t>
            </a:r>
            <a:r>
              <a:rPr lang="en-US" sz="2800" dirty="0">
                <a:latin typeface="Times New Roman" panose="02020603050405020304" pitchFamily="18" charset="0"/>
                <a:cs typeface="Times New Roman" panose="02020603050405020304" pitchFamily="18" charset="0"/>
              </a:rPr>
              <a:t> orbital has 25% s character and 75% p character.</a:t>
            </a:r>
            <a:endParaRPr lang="en-NG" sz="2800" dirty="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390A86FA-0E5D-4736-95EF-B62847C17EB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0768" y="2994337"/>
            <a:ext cx="8411306" cy="3290960"/>
          </a:xfrm>
          <a:prstGeom prst="rect">
            <a:avLst/>
          </a:prstGeom>
        </p:spPr>
      </p:pic>
    </p:spTree>
    <p:extLst>
      <p:ext uri="{BB962C8B-B14F-4D97-AF65-F5344CB8AC3E}">
        <p14:creationId xmlns:p14="http://schemas.microsoft.com/office/powerpoint/2010/main" val="23757254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5A8A585-128B-475B-B028-B7FC7FAA5D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6205" y="2063739"/>
            <a:ext cx="9139590" cy="2435186"/>
          </a:xfrm>
          <a:prstGeom prst="rect">
            <a:avLst/>
          </a:prstGeom>
        </p:spPr>
      </p:pic>
      <p:sp>
        <p:nvSpPr>
          <p:cNvPr id="2" name="Rectangle 1">
            <a:extLst>
              <a:ext uri="{FF2B5EF4-FFF2-40B4-BE49-F238E27FC236}">
                <a16:creationId xmlns:a16="http://schemas.microsoft.com/office/drawing/2014/main" id="{282FA034-DC5C-462A-841B-F53935716FDA}"/>
              </a:ext>
            </a:extLst>
          </p:cNvPr>
          <p:cNvSpPr/>
          <p:nvPr/>
        </p:nvSpPr>
        <p:spPr>
          <a:xfrm>
            <a:off x="0" y="593641"/>
            <a:ext cx="12191999" cy="523220"/>
          </a:xfrm>
          <a:prstGeom prst="rect">
            <a:avLst/>
          </a:prstGeom>
        </p:spPr>
        <p:txBody>
          <a:bodyPr wrap="square">
            <a:spAutoFit/>
          </a:bodyPr>
          <a:lstStyle/>
          <a:p>
            <a:r>
              <a:rPr lang="en-US" sz="2800" dirty="0">
                <a:latin typeface="Times New Roman" panose="02020603050405020304" pitchFamily="18" charset="0"/>
                <a:cs typeface="Times New Roman" panose="02020603050405020304" pitchFamily="18" charset="0"/>
              </a:rPr>
              <a:t>The four sp3 orbitals are degenerate—that is, they all have the same energy.</a:t>
            </a:r>
            <a:endParaRPr lang="en-NG"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195942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A2F6F52-7A08-447A-AA0B-7D2459A8A8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6884" y="131388"/>
            <a:ext cx="5861785" cy="3098601"/>
          </a:xfrm>
          <a:prstGeom prst="rect">
            <a:avLst/>
          </a:prstGeom>
        </p:spPr>
      </p:pic>
      <p:pic>
        <p:nvPicPr>
          <p:cNvPr id="4" name="Picture 3">
            <a:extLst>
              <a:ext uri="{FF2B5EF4-FFF2-40B4-BE49-F238E27FC236}">
                <a16:creationId xmlns:a16="http://schemas.microsoft.com/office/drawing/2014/main" id="{071CF575-8F83-4211-99B8-77FD14B53E3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22157" y="3136884"/>
            <a:ext cx="9095567" cy="3658552"/>
          </a:xfrm>
          <a:prstGeom prst="rect">
            <a:avLst/>
          </a:prstGeom>
        </p:spPr>
      </p:pic>
    </p:spTree>
    <p:extLst>
      <p:ext uri="{BB962C8B-B14F-4D97-AF65-F5344CB8AC3E}">
        <p14:creationId xmlns:p14="http://schemas.microsoft.com/office/powerpoint/2010/main" val="37051375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24D9606-56FC-40EA-9599-0F1B9F4683B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38939" y="190170"/>
            <a:ext cx="7090851" cy="2476029"/>
          </a:xfrm>
          <a:prstGeom prst="rect">
            <a:avLst/>
          </a:prstGeom>
        </p:spPr>
      </p:pic>
      <p:pic>
        <p:nvPicPr>
          <p:cNvPr id="5" name="Picture 4">
            <a:extLst>
              <a:ext uri="{FF2B5EF4-FFF2-40B4-BE49-F238E27FC236}">
                <a16:creationId xmlns:a16="http://schemas.microsoft.com/office/drawing/2014/main" id="{4DCDF6ED-D30C-4209-A071-7F23AD85BC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5100" y="3341585"/>
            <a:ext cx="10341799" cy="3126591"/>
          </a:xfrm>
          <a:prstGeom prst="rect">
            <a:avLst/>
          </a:prstGeom>
        </p:spPr>
      </p:pic>
    </p:spTree>
    <p:extLst>
      <p:ext uri="{BB962C8B-B14F-4D97-AF65-F5344CB8AC3E}">
        <p14:creationId xmlns:p14="http://schemas.microsoft.com/office/powerpoint/2010/main" val="365682816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2" name="Rectangle 1">
                <a:extLst>
                  <a:ext uri="{FF2B5EF4-FFF2-40B4-BE49-F238E27FC236}">
                    <a16:creationId xmlns:a16="http://schemas.microsoft.com/office/drawing/2014/main" id="{2B31FA63-E32D-415C-B424-9A5A6EAFAF67}"/>
                  </a:ext>
                </a:extLst>
              </p:cNvPr>
              <p:cNvSpPr/>
              <p:nvPr/>
            </p:nvSpPr>
            <p:spPr>
              <a:xfrm>
                <a:off x="0" y="25983"/>
                <a:ext cx="12192000" cy="3970318"/>
              </a:xfrm>
              <a:prstGeom prst="rect">
                <a:avLst/>
              </a:prstGeom>
            </p:spPr>
            <p:txBody>
              <a:bodyPr wrap="square">
                <a:spAutoFit/>
              </a:bodyPr>
              <a:lstStyle/>
              <a:p>
                <a:r>
                  <a:rPr lang="en-GB" sz="2800" dirty="0">
                    <a:solidFill>
                      <a:srgbClr val="442787"/>
                    </a:solidFill>
                    <a:latin typeface="Times New Roman" panose="02020603050405020304" pitchFamily="18" charset="0"/>
                    <a:cs typeface="Times New Roman" panose="02020603050405020304" pitchFamily="18" charset="0"/>
                  </a:rPr>
                  <a:t>Compounds with Double Bonds</a:t>
                </a:r>
              </a:p>
              <a:p>
                <a:r>
                  <a:rPr lang="en-US" sz="2800" dirty="0">
                    <a:solidFill>
                      <a:srgbClr val="241F1F"/>
                    </a:solidFill>
                    <a:latin typeface="Times New Roman" panose="02020603050405020304" pitchFamily="18" charset="0"/>
                    <a:cs typeface="Times New Roman" panose="02020603050405020304" pitchFamily="18" charset="0"/>
                  </a:rPr>
                  <a:t>Compounds with carbon–carbon double bonds can also have cis and trans isomers. The structure of the smallest compound with a carbon–carbon double bond (ethene) shows that the double bond is composed of a </a:t>
                </a:r>
                <a14:m>
                  <m:oMath xmlns:m="http://schemas.openxmlformats.org/officeDocument/2006/math">
                    <m:r>
                      <a:rPr lang="en-US" sz="2800" i="1" smtClean="0">
                        <a:solidFill>
                          <a:srgbClr val="241F1F"/>
                        </a:solidFill>
                        <a:latin typeface="Cambria Math" panose="02040503050406030204" pitchFamily="18" charset="0"/>
                        <a:ea typeface="Cambria Math" panose="02040503050406030204" pitchFamily="18" charset="0"/>
                        <a:cs typeface="Times New Roman" panose="02020603050405020304" pitchFamily="18" charset="0"/>
                      </a:rPr>
                      <m:t>𝜎</m:t>
                    </m:r>
                  </m:oMath>
                </a14:m>
                <a:r>
                  <a:rPr lang="en-US" sz="2800" dirty="0">
                    <a:solidFill>
                      <a:srgbClr val="241F1F"/>
                    </a:solidFill>
                    <a:latin typeface="Times New Roman" panose="02020603050405020304" pitchFamily="18" charset="0"/>
                    <a:cs typeface="Times New Roman" panose="02020603050405020304" pitchFamily="18" charset="0"/>
                  </a:rPr>
                  <a:t> bond and a </a:t>
                </a:r>
                <a14:m>
                  <m:oMath xmlns:m="http://schemas.openxmlformats.org/officeDocument/2006/math">
                    <m:r>
                      <a:rPr lang="en-US" sz="2800" i="1" smtClean="0">
                        <a:solidFill>
                          <a:srgbClr val="241F1F"/>
                        </a:solidFill>
                        <a:latin typeface="Cambria Math" panose="02040503050406030204" pitchFamily="18" charset="0"/>
                        <a:ea typeface="Cambria Math" panose="02040503050406030204" pitchFamily="18" charset="0"/>
                        <a:cs typeface="Times New Roman" panose="02020603050405020304" pitchFamily="18" charset="0"/>
                      </a:rPr>
                      <m:t>𝜋</m:t>
                    </m:r>
                  </m:oMath>
                </a14:m>
                <a:r>
                  <a:rPr lang="en-US" sz="2800" dirty="0">
                    <a:solidFill>
                      <a:srgbClr val="241F1F"/>
                    </a:solidFill>
                    <a:latin typeface="Times New Roman" panose="02020603050405020304" pitchFamily="18" charset="0"/>
                    <a:cs typeface="Times New Roman" panose="02020603050405020304" pitchFamily="18" charset="0"/>
                  </a:rPr>
                  <a:t> bond. </a:t>
                </a:r>
              </a:p>
              <a:p>
                <a:endParaRPr lang="en-US" sz="2800" dirty="0">
                  <a:solidFill>
                    <a:srgbClr val="241F1F"/>
                  </a:solidFill>
                  <a:latin typeface="Times New Roman" panose="02020603050405020304" pitchFamily="18" charset="0"/>
                  <a:cs typeface="Times New Roman" panose="02020603050405020304" pitchFamily="18" charset="0"/>
                </a:endParaRPr>
              </a:p>
              <a:p>
                <a:r>
                  <a:rPr lang="en-US" sz="2800" dirty="0">
                    <a:solidFill>
                      <a:srgbClr val="241F1F"/>
                    </a:solidFill>
                    <a:latin typeface="Times New Roman" panose="02020603050405020304" pitchFamily="18" charset="0"/>
                    <a:cs typeface="Times New Roman" panose="02020603050405020304" pitchFamily="18" charset="0"/>
                  </a:rPr>
                  <a:t>We know that the </a:t>
                </a:r>
                <a14:m>
                  <m:oMath xmlns:m="http://schemas.openxmlformats.org/officeDocument/2006/math">
                    <m:r>
                      <a:rPr lang="en-US" sz="2800" i="1" dirty="0" smtClean="0">
                        <a:solidFill>
                          <a:srgbClr val="241F1F"/>
                        </a:solidFill>
                        <a:latin typeface="Cambria Math" panose="02040503050406030204" pitchFamily="18" charset="0"/>
                        <a:ea typeface="Cambria Math" panose="02040503050406030204" pitchFamily="18" charset="0"/>
                        <a:cs typeface="Times New Roman" panose="02020603050405020304" pitchFamily="18" charset="0"/>
                      </a:rPr>
                      <m:t>𝜋</m:t>
                    </m:r>
                  </m:oMath>
                </a14:m>
                <a:r>
                  <a:rPr lang="en-US" sz="2800" dirty="0">
                    <a:solidFill>
                      <a:srgbClr val="241F1F"/>
                    </a:solidFill>
                    <a:latin typeface="Times New Roman" panose="02020603050405020304" pitchFamily="18" charset="0"/>
                    <a:cs typeface="Times New Roman" panose="02020603050405020304" pitchFamily="18" charset="0"/>
                  </a:rPr>
                  <a:t> bond was formed by side-to-side overlap of two parallel </a:t>
                </a:r>
                <a14:m>
                  <m:oMath xmlns:m="http://schemas.openxmlformats.org/officeDocument/2006/math">
                    <m:r>
                      <a:rPr lang="en-US" sz="2800" i="1" dirty="0">
                        <a:solidFill>
                          <a:srgbClr val="241F1F"/>
                        </a:solidFill>
                        <a:latin typeface="Cambria Math" panose="02040503050406030204" pitchFamily="18" charset="0"/>
                        <a:ea typeface="Cambria Math" panose="02040503050406030204" pitchFamily="18" charset="0"/>
                        <a:cs typeface="Times New Roman" panose="02020603050405020304" pitchFamily="18" charset="0"/>
                      </a:rPr>
                      <m:t>𝜋</m:t>
                    </m:r>
                  </m:oMath>
                </a14:m>
                <a:r>
                  <a:rPr lang="en-US" sz="2800" i="1" dirty="0">
                    <a:solidFill>
                      <a:srgbClr val="241F1F"/>
                    </a:solidFill>
                    <a:latin typeface="Times New Roman" panose="02020603050405020304" pitchFamily="18" charset="0"/>
                    <a:cs typeface="Times New Roman" panose="02020603050405020304" pitchFamily="18" charset="0"/>
                  </a:rPr>
                  <a:t> </a:t>
                </a:r>
                <a:r>
                  <a:rPr lang="en-US" sz="2800" dirty="0">
                    <a:solidFill>
                      <a:srgbClr val="241F1F"/>
                    </a:solidFill>
                    <a:latin typeface="Times New Roman" panose="02020603050405020304" pitchFamily="18" charset="0"/>
                    <a:cs typeface="Times New Roman" panose="02020603050405020304" pitchFamily="18" charset="0"/>
                  </a:rPr>
                  <a:t>orbitals—one from each carbon. </a:t>
                </a:r>
              </a:p>
              <a:p>
                <a:endParaRPr lang="en-US" sz="2800" dirty="0">
                  <a:solidFill>
                    <a:srgbClr val="241F1F"/>
                  </a:solidFill>
                  <a:latin typeface="Times New Roman" panose="02020603050405020304" pitchFamily="18" charset="0"/>
                  <a:cs typeface="Times New Roman" panose="02020603050405020304" pitchFamily="18" charset="0"/>
                </a:endParaRPr>
              </a:p>
              <a:p>
                <a:r>
                  <a:rPr lang="en-US" sz="2800" dirty="0">
                    <a:solidFill>
                      <a:srgbClr val="241F1F"/>
                    </a:solidFill>
                    <a:latin typeface="Times New Roman" panose="02020603050405020304" pitchFamily="18" charset="0"/>
                    <a:cs typeface="Times New Roman" panose="02020603050405020304" pitchFamily="18" charset="0"/>
                  </a:rPr>
                  <a:t>Other compounds with carbon–carbon double bonds have similar structures.</a:t>
                </a:r>
              </a:p>
            </p:txBody>
          </p:sp>
        </mc:Choice>
        <mc:Fallback>
          <p:sp>
            <p:nvSpPr>
              <p:cNvPr id="2" name="Rectangle 1">
                <a:extLst>
                  <a:ext uri="{FF2B5EF4-FFF2-40B4-BE49-F238E27FC236}">
                    <a16:creationId xmlns:a16="http://schemas.microsoft.com/office/drawing/2014/main" id="{2B31FA63-E32D-415C-B424-9A5A6EAFAF67}"/>
                  </a:ext>
                </a:extLst>
              </p:cNvPr>
              <p:cNvSpPr>
                <a:spLocks noRot="1" noChangeAspect="1" noMove="1" noResize="1" noEditPoints="1" noAdjustHandles="1" noChangeArrowheads="1" noChangeShapeType="1" noTextEdit="1"/>
              </p:cNvSpPr>
              <p:nvPr/>
            </p:nvSpPr>
            <p:spPr>
              <a:xfrm>
                <a:off x="0" y="25983"/>
                <a:ext cx="12192000" cy="3970318"/>
              </a:xfrm>
              <a:prstGeom prst="rect">
                <a:avLst/>
              </a:prstGeom>
              <a:blipFill>
                <a:blip r:embed="rId2"/>
                <a:stretch>
                  <a:fillRect l="-1000" t="-1534" r="-900" b="-3221"/>
                </a:stretch>
              </a:blipFill>
            </p:spPr>
            <p:txBody>
              <a:bodyPr/>
              <a:lstStyle/>
              <a:p>
                <a:r>
                  <a:rPr lang="en-NG">
                    <a:noFill/>
                  </a:rPr>
                  <a:t> </a:t>
                </a:r>
              </a:p>
            </p:txBody>
          </p:sp>
        </mc:Fallback>
      </mc:AlternateContent>
      <p:sp>
        <p:nvSpPr>
          <p:cNvPr id="3" name="Rectangle 2">
            <a:extLst>
              <a:ext uri="{FF2B5EF4-FFF2-40B4-BE49-F238E27FC236}">
                <a16:creationId xmlns:a16="http://schemas.microsoft.com/office/drawing/2014/main" id="{DFC21F05-A0E3-4AFA-B8D9-C479F32B6EA8}"/>
              </a:ext>
            </a:extLst>
          </p:cNvPr>
          <p:cNvSpPr/>
          <p:nvPr/>
        </p:nvSpPr>
        <p:spPr>
          <a:xfrm>
            <a:off x="0" y="4261273"/>
            <a:ext cx="12192000" cy="523220"/>
          </a:xfrm>
          <a:prstGeom prst="rect">
            <a:avLst/>
          </a:prstGeom>
        </p:spPr>
        <p:txBody>
          <a:bodyPr wrap="square">
            <a:spAutoFit/>
          </a:bodyPr>
          <a:lstStyle/>
          <a:p>
            <a:r>
              <a:rPr lang="en-US" sz="2800" dirty="0">
                <a:latin typeface="Times New Roman" panose="02020603050405020304" pitchFamily="18" charset="0"/>
                <a:cs typeface="Times New Roman" panose="02020603050405020304" pitchFamily="18" charset="0"/>
              </a:rPr>
              <a:t>The carbons in ethene (also called ethylene) form two bonds with each other.</a:t>
            </a:r>
            <a:endParaRPr lang="en-NG" sz="2800" dirty="0">
              <a:latin typeface="Times New Roman" panose="020206030504050203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id="{0C197F6C-848A-4DBE-95E6-D5EB4B8905E9}"/>
              </a:ext>
            </a:extLst>
          </p:cNvPr>
          <p:cNvSpPr/>
          <p:nvPr/>
        </p:nvSpPr>
        <p:spPr>
          <a:xfrm>
            <a:off x="0" y="5146390"/>
            <a:ext cx="12192000" cy="954107"/>
          </a:xfrm>
          <a:prstGeom prst="rect">
            <a:avLst/>
          </a:prstGeom>
        </p:spPr>
        <p:txBody>
          <a:bodyPr wrap="square">
            <a:spAutoFit/>
          </a:bodyPr>
          <a:lstStyle/>
          <a:p>
            <a:r>
              <a:rPr lang="en-US" sz="2800" dirty="0">
                <a:latin typeface="Times New Roman" panose="02020603050405020304" pitchFamily="18" charset="0"/>
                <a:cs typeface="Times New Roman" panose="02020603050405020304" pitchFamily="18" charset="0"/>
              </a:rPr>
              <a:t>Each of the carbons forms four bonds, but each carbon is bonded to only three atoms.</a:t>
            </a:r>
            <a:endParaRPr lang="en-NG"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126165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CA84E4F-EA51-4738-B73A-BB361FC7F07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03630" y="0"/>
            <a:ext cx="2376074" cy="2122220"/>
          </a:xfrm>
          <a:prstGeom prst="rect">
            <a:avLst/>
          </a:prstGeom>
        </p:spPr>
      </p:pic>
      <p:pic>
        <p:nvPicPr>
          <p:cNvPr id="5" name="Picture 4">
            <a:extLst>
              <a:ext uri="{FF2B5EF4-FFF2-40B4-BE49-F238E27FC236}">
                <a16:creationId xmlns:a16="http://schemas.microsoft.com/office/drawing/2014/main" id="{BF25DBB2-BB6D-4F2B-9774-3B277957CFD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470482"/>
            <a:ext cx="9985553" cy="2268581"/>
          </a:xfrm>
          <a:prstGeom prst="rect">
            <a:avLst/>
          </a:prstGeom>
        </p:spPr>
      </p:pic>
      <p:sp>
        <p:nvSpPr>
          <p:cNvPr id="6" name="Rectangle 5">
            <a:extLst>
              <a:ext uri="{FF2B5EF4-FFF2-40B4-BE49-F238E27FC236}">
                <a16:creationId xmlns:a16="http://schemas.microsoft.com/office/drawing/2014/main" id="{733BBF75-FE4D-43A5-BB38-60545F0B931D}"/>
              </a:ext>
            </a:extLst>
          </p:cNvPr>
          <p:cNvSpPr/>
          <p:nvPr/>
        </p:nvSpPr>
        <p:spPr>
          <a:xfrm>
            <a:off x="48125" y="182879"/>
            <a:ext cx="9298004" cy="2246769"/>
          </a:xfrm>
          <a:prstGeom prst="rect">
            <a:avLst/>
          </a:prstGeom>
        </p:spPr>
        <p:txBody>
          <a:bodyPr wrap="square">
            <a:spAutoFit/>
          </a:bodyPr>
          <a:lstStyle/>
          <a:p>
            <a:r>
              <a:rPr lang="en-US" sz="2800" dirty="0">
                <a:latin typeface="Times New Roman" panose="02020603050405020304" pitchFamily="18" charset="0"/>
                <a:cs typeface="Times New Roman" panose="02020603050405020304" pitchFamily="18" charset="0"/>
              </a:rPr>
              <a:t>To bond to three atoms, each carbon hybridizes three atomic orbitals: an s orbital and two of the p orbitals. Because three orbitals are hybridized, three hybrid orbitals are formed. These are called sp2 orbitals. After hybridization, each carbon atom has three degenerate sp2 orbitals and one unhybridized p orbital</a:t>
            </a:r>
            <a:endParaRPr lang="en-NG"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2993812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Rectangle 1">
                <a:extLst>
                  <a:ext uri="{FF2B5EF4-FFF2-40B4-BE49-F238E27FC236}">
                    <a16:creationId xmlns:a16="http://schemas.microsoft.com/office/drawing/2014/main" id="{1AC79F86-AD2C-4D52-A68B-4B01EF2B6121}"/>
                  </a:ext>
                </a:extLst>
              </p:cNvPr>
              <p:cNvSpPr/>
              <p:nvPr/>
            </p:nvSpPr>
            <p:spPr>
              <a:xfrm>
                <a:off x="0" y="193648"/>
                <a:ext cx="12192000" cy="1815882"/>
              </a:xfrm>
              <a:prstGeom prst="rect">
                <a:avLst/>
              </a:prstGeom>
            </p:spPr>
            <p:txBody>
              <a:bodyPr wrap="square">
                <a:spAutoFit/>
              </a:bodyPr>
              <a:lstStyle/>
              <a:p>
                <a:r>
                  <a:rPr lang="en-US" sz="2800" dirty="0">
                    <a:solidFill>
                      <a:srgbClr val="241F1F"/>
                    </a:solidFill>
                    <a:latin typeface="Times New Roman" panose="02020603050405020304" pitchFamily="18" charset="0"/>
                    <a:cs typeface="Times New Roman" panose="02020603050405020304" pitchFamily="18" charset="0"/>
                  </a:rPr>
                  <a:t>Rotation about a double bond occurs only if the </a:t>
                </a:r>
                <a14:m>
                  <m:oMath xmlns:m="http://schemas.openxmlformats.org/officeDocument/2006/math">
                    <m:r>
                      <a:rPr lang="en-US" sz="2800" i="1" dirty="0">
                        <a:solidFill>
                          <a:srgbClr val="241F1F"/>
                        </a:solidFill>
                        <a:latin typeface="Cambria Math" panose="02040503050406030204" pitchFamily="18" charset="0"/>
                        <a:ea typeface="Cambria Math" panose="02040503050406030204" pitchFamily="18" charset="0"/>
                        <a:cs typeface="Times New Roman" panose="02020603050405020304" pitchFamily="18" charset="0"/>
                      </a:rPr>
                      <m:t>𝜋</m:t>
                    </m:r>
                  </m:oMath>
                </a14:m>
                <a:r>
                  <a:rPr lang="en-US" sz="2800" dirty="0">
                    <a:solidFill>
                      <a:srgbClr val="241F1F"/>
                    </a:solidFill>
                    <a:latin typeface="Times New Roman" panose="02020603050405020304" pitchFamily="18" charset="0"/>
                    <a:cs typeface="Times New Roman" panose="02020603050405020304" pitchFamily="18" charset="0"/>
                  </a:rPr>
                  <a:t> bond breaks—that is, only if the </a:t>
                </a:r>
                <a14:m>
                  <m:oMath xmlns:m="http://schemas.openxmlformats.org/officeDocument/2006/math">
                    <m:r>
                      <a:rPr lang="en-US" sz="2800" i="1" dirty="0">
                        <a:solidFill>
                          <a:srgbClr val="241F1F"/>
                        </a:solidFill>
                        <a:latin typeface="Cambria Math" panose="02040503050406030204" pitchFamily="18" charset="0"/>
                        <a:ea typeface="Cambria Math" panose="02040503050406030204" pitchFamily="18" charset="0"/>
                        <a:cs typeface="Times New Roman" panose="02020603050405020304" pitchFamily="18" charset="0"/>
                      </a:rPr>
                      <m:t>𝜋</m:t>
                    </m:r>
                  </m:oMath>
                </a14:m>
                <a:r>
                  <a:rPr lang="en-US" sz="2800" i="1" dirty="0">
                    <a:solidFill>
                      <a:srgbClr val="241F1F"/>
                    </a:solidFill>
                    <a:latin typeface="Times New Roman" panose="02020603050405020304" pitchFamily="18" charset="0"/>
                    <a:cs typeface="Times New Roman" panose="02020603050405020304" pitchFamily="18" charset="0"/>
                  </a:rPr>
                  <a:t> </a:t>
                </a:r>
                <a:r>
                  <a:rPr lang="en-US" sz="2800" dirty="0">
                    <a:solidFill>
                      <a:srgbClr val="241F1F"/>
                    </a:solidFill>
                    <a:latin typeface="Times New Roman" panose="02020603050405020304" pitchFamily="18" charset="0"/>
                    <a:cs typeface="Times New Roman" panose="02020603050405020304" pitchFamily="18" charset="0"/>
                  </a:rPr>
                  <a:t>orbitals are no longer parallel. Consequently, the energy barrier to rotation about a carbon–carbon double bond is much greater than the energy barrier to rotation about a carbon–carbon single bond: </a:t>
                </a:r>
                <a:r>
                  <a:rPr lang="en-GB" sz="2800" dirty="0">
                    <a:solidFill>
                      <a:srgbClr val="241F1F"/>
                    </a:solidFill>
                    <a:latin typeface="Times New Roman" panose="02020603050405020304" pitchFamily="18" charset="0"/>
                    <a:cs typeface="Times New Roman" panose="02020603050405020304" pitchFamily="18" charset="0"/>
                  </a:rPr>
                  <a:t>62 kcal/mol versus 2.9 kcal/mol.</a:t>
                </a:r>
                <a:endParaRPr lang="en-NG" sz="2800" dirty="0">
                  <a:latin typeface="Times New Roman" panose="02020603050405020304" pitchFamily="18" charset="0"/>
                  <a:cs typeface="Times New Roman" panose="02020603050405020304" pitchFamily="18" charset="0"/>
                </a:endParaRPr>
              </a:p>
            </p:txBody>
          </p:sp>
        </mc:Choice>
        <mc:Fallback xmlns="">
          <p:sp>
            <p:nvSpPr>
              <p:cNvPr id="2" name="Rectangle 1">
                <a:extLst>
                  <a:ext uri="{FF2B5EF4-FFF2-40B4-BE49-F238E27FC236}">
                    <a16:creationId xmlns:a16="http://schemas.microsoft.com/office/drawing/2014/main" id="{1AC79F86-AD2C-4D52-A68B-4B01EF2B6121}"/>
                  </a:ext>
                </a:extLst>
              </p:cNvPr>
              <p:cNvSpPr>
                <a:spLocks noRot="1" noChangeAspect="1" noMove="1" noResize="1" noEditPoints="1" noAdjustHandles="1" noChangeArrowheads="1" noChangeShapeType="1" noTextEdit="1"/>
              </p:cNvSpPr>
              <p:nvPr/>
            </p:nvSpPr>
            <p:spPr>
              <a:xfrm>
                <a:off x="0" y="193648"/>
                <a:ext cx="12192000" cy="1815882"/>
              </a:xfrm>
              <a:prstGeom prst="rect">
                <a:avLst/>
              </a:prstGeom>
              <a:blipFill>
                <a:blip r:embed="rId2"/>
                <a:stretch>
                  <a:fillRect l="-1000" t="-3691" r="-1600" b="-8389"/>
                </a:stretch>
              </a:blipFill>
            </p:spPr>
            <p:txBody>
              <a:bodyPr/>
              <a:lstStyle/>
              <a:p>
                <a:r>
                  <a:rPr lang="en-NG">
                    <a:noFill/>
                  </a:rPr>
                  <a:t> </a:t>
                </a:r>
              </a:p>
            </p:txBody>
          </p:sp>
        </mc:Fallback>
      </mc:AlternateContent>
      <p:pic>
        <p:nvPicPr>
          <p:cNvPr id="4" name="Picture 3">
            <a:extLst>
              <a:ext uri="{FF2B5EF4-FFF2-40B4-BE49-F238E27FC236}">
                <a16:creationId xmlns:a16="http://schemas.microsoft.com/office/drawing/2014/main" id="{23B3D20C-36F1-4CAB-8505-3CC23586BC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4611" y="2543475"/>
            <a:ext cx="10547991" cy="2837046"/>
          </a:xfrm>
          <a:prstGeom prst="rect">
            <a:avLst/>
          </a:prstGeom>
        </p:spPr>
      </p:pic>
    </p:spTree>
    <p:extLst>
      <p:ext uri="{BB962C8B-B14F-4D97-AF65-F5344CB8AC3E}">
        <p14:creationId xmlns:p14="http://schemas.microsoft.com/office/powerpoint/2010/main" val="219244329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7AC371E-E20C-4A92-AAB4-E5BFDC14992F}"/>
              </a:ext>
            </a:extLst>
          </p:cNvPr>
          <p:cNvSpPr/>
          <p:nvPr/>
        </p:nvSpPr>
        <p:spPr>
          <a:xfrm>
            <a:off x="0" y="0"/>
            <a:ext cx="12192000" cy="1815882"/>
          </a:xfrm>
          <a:prstGeom prst="rect">
            <a:avLst/>
          </a:prstGeom>
        </p:spPr>
        <p:txBody>
          <a:bodyPr wrap="square">
            <a:spAutoFit/>
          </a:bodyPr>
          <a:lstStyle/>
          <a:p>
            <a:r>
              <a:rPr lang="en-US" sz="2800" dirty="0">
                <a:solidFill>
                  <a:srgbClr val="241F1F"/>
                </a:solidFill>
                <a:latin typeface="Times New Roman" panose="02020603050405020304" pitchFamily="18" charset="0"/>
                <a:cs typeface="Times New Roman" panose="02020603050405020304" pitchFamily="18" charset="0"/>
              </a:rPr>
              <a:t>The high energy barrier to rotation about a carbon–carbon double bond means that a compound with a carbon–carbon double bond can have two distinct structures—the hydrogens bonded to the </a:t>
            </a:r>
            <a:r>
              <a:rPr lang="en-US" sz="2800" i="1" dirty="0">
                <a:solidFill>
                  <a:srgbClr val="241F1F"/>
                </a:solidFill>
                <a:latin typeface="Times New Roman" panose="02020603050405020304" pitchFamily="18" charset="0"/>
                <a:cs typeface="Times New Roman" panose="02020603050405020304" pitchFamily="18" charset="0"/>
              </a:rPr>
              <a:t>sp</a:t>
            </a:r>
            <a:r>
              <a:rPr lang="en-US" sz="2800" dirty="0">
                <a:solidFill>
                  <a:srgbClr val="241F1F"/>
                </a:solidFill>
                <a:latin typeface="Times New Roman" panose="02020603050405020304" pitchFamily="18" charset="0"/>
                <a:cs typeface="Times New Roman" panose="02020603050405020304" pitchFamily="18" charset="0"/>
              </a:rPr>
              <a:t>2 carbons can be on the same side (cis) of the double bond or on opposite sides (trans) of the double bond.</a:t>
            </a:r>
            <a:endParaRPr lang="en-NG" sz="2800" dirty="0">
              <a:latin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id="{0CABEFF1-4491-4EA5-A719-B5225A775FD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12949" y="1723467"/>
            <a:ext cx="7179051" cy="2871621"/>
          </a:xfrm>
          <a:prstGeom prst="rect">
            <a:avLst/>
          </a:prstGeom>
        </p:spPr>
      </p:pic>
      <p:pic>
        <p:nvPicPr>
          <p:cNvPr id="8" name="Picture 7">
            <a:extLst>
              <a:ext uri="{FF2B5EF4-FFF2-40B4-BE49-F238E27FC236}">
                <a16:creationId xmlns:a16="http://schemas.microsoft.com/office/drawing/2014/main" id="{0D6C4CC2-17FB-437F-A3C1-39E99A2AB45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4200" y="4339043"/>
            <a:ext cx="7202810" cy="2408266"/>
          </a:xfrm>
          <a:prstGeom prst="rect">
            <a:avLst/>
          </a:prstGeom>
        </p:spPr>
      </p:pic>
    </p:spTree>
    <p:extLst>
      <p:ext uri="{BB962C8B-B14F-4D97-AF65-F5344CB8AC3E}">
        <p14:creationId xmlns:p14="http://schemas.microsoft.com/office/powerpoint/2010/main" val="10345479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DFC9588-DECF-4A8B-8233-46C62AA41697}"/>
              </a:ext>
            </a:extLst>
          </p:cNvPr>
          <p:cNvSpPr/>
          <p:nvPr/>
        </p:nvSpPr>
        <p:spPr>
          <a:xfrm>
            <a:off x="182880" y="555140"/>
            <a:ext cx="12009120" cy="892552"/>
          </a:xfrm>
          <a:prstGeom prst="rect">
            <a:avLst/>
          </a:prstGeom>
        </p:spPr>
        <p:txBody>
          <a:bodyPr wrap="square">
            <a:spAutoFit/>
          </a:bodyPr>
          <a:lstStyle/>
          <a:p>
            <a:r>
              <a:rPr lang="en-US" sz="2600" dirty="0">
                <a:solidFill>
                  <a:srgbClr val="000000"/>
                </a:solidFill>
                <a:latin typeface="Times New Roman" panose="02020603050405020304" pitchFamily="18" charset="0"/>
              </a:rPr>
              <a:t>To represent molecules as three dimensional objects, we need at least one sp3- hybridized carbon. </a:t>
            </a:r>
            <a:endParaRPr lang="en-NG" sz="2600" dirty="0"/>
          </a:p>
        </p:txBody>
      </p:sp>
      <p:pic>
        <p:nvPicPr>
          <p:cNvPr id="4" name="Picture 3">
            <a:extLst>
              <a:ext uri="{FF2B5EF4-FFF2-40B4-BE49-F238E27FC236}">
                <a16:creationId xmlns:a16="http://schemas.microsoft.com/office/drawing/2014/main" id="{B81EBF25-A034-436D-BB2A-91B7F8291B4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21685" y="1295618"/>
            <a:ext cx="2121009" cy="1879697"/>
          </a:xfrm>
          <a:prstGeom prst="rect">
            <a:avLst/>
          </a:prstGeom>
        </p:spPr>
      </p:pic>
      <mc:AlternateContent xmlns:mc="http://schemas.openxmlformats.org/markup-compatibility/2006" xmlns:a14="http://schemas.microsoft.com/office/drawing/2010/main">
        <mc:Choice Requires="a14">
          <p:sp>
            <p:nvSpPr>
              <p:cNvPr id="5" name="Rectangle 4">
                <a:extLst>
                  <a:ext uri="{FF2B5EF4-FFF2-40B4-BE49-F238E27FC236}">
                    <a16:creationId xmlns:a16="http://schemas.microsoft.com/office/drawing/2014/main" id="{FE38606B-9205-4D47-BBDD-C56F8D746F37}"/>
                  </a:ext>
                </a:extLst>
              </p:cNvPr>
              <p:cNvSpPr/>
              <p:nvPr/>
            </p:nvSpPr>
            <p:spPr>
              <a:xfrm>
                <a:off x="0" y="3105835"/>
                <a:ext cx="12192000" cy="892552"/>
              </a:xfrm>
              <a:prstGeom prst="rect">
                <a:avLst/>
              </a:prstGeom>
            </p:spPr>
            <p:txBody>
              <a:bodyPr wrap="square">
                <a:spAutoFit/>
              </a:bodyPr>
              <a:lstStyle/>
              <a:p>
                <a:r>
                  <a:rPr lang="en-US" sz="2600" dirty="0"/>
                  <a:t>A carbon–carbon single bond (a </a:t>
                </a:r>
                <a14:m>
                  <m:oMath xmlns:m="http://schemas.openxmlformats.org/officeDocument/2006/math">
                    <m:r>
                      <a:rPr lang="en-NG" i="1">
                        <a:latin typeface="Cambria Math" panose="02040503050406030204" pitchFamily="18" charset="0"/>
                      </a:rPr>
                      <m:t>𝜎</m:t>
                    </m:r>
                  </m:oMath>
                </a14:m>
                <a:r>
                  <a:rPr lang="en-US" dirty="0"/>
                  <a:t> </a:t>
                </a:r>
                <a:r>
                  <a:rPr lang="en-US" sz="2600" dirty="0"/>
                  <a:t>bond) is formed when an sp3 orbital of one carbon overlaps an sp3 orbital of another carbon.</a:t>
                </a:r>
                <a:endParaRPr lang="en-NG" sz="2600" dirty="0"/>
              </a:p>
            </p:txBody>
          </p:sp>
        </mc:Choice>
        <mc:Fallback xmlns="">
          <p:sp>
            <p:nvSpPr>
              <p:cNvPr id="5" name="Rectangle 4">
                <a:extLst>
                  <a:ext uri="{FF2B5EF4-FFF2-40B4-BE49-F238E27FC236}">
                    <a16:creationId xmlns:a16="http://schemas.microsoft.com/office/drawing/2014/main" id="{FE38606B-9205-4D47-BBDD-C56F8D746F37}"/>
                  </a:ext>
                </a:extLst>
              </p:cNvPr>
              <p:cNvSpPr>
                <a:spLocks noRot="1" noChangeAspect="1" noMove="1" noResize="1" noEditPoints="1" noAdjustHandles="1" noChangeArrowheads="1" noChangeShapeType="1" noTextEdit="1"/>
              </p:cNvSpPr>
              <p:nvPr/>
            </p:nvSpPr>
            <p:spPr>
              <a:xfrm>
                <a:off x="0" y="3105835"/>
                <a:ext cx="12192000" cy="892552"/>
              </a:xfrm>
              <a:prstGeom prst="rect">
                <a:avLst/>
              </a:prstGeom>
              <a:blipFill>
                <a:blip r:embed="rId3"/>
                <a:stretch>
                  <a:fillRect l="-900" t="-5442" b="-17007"/>
                </a:stretch>
              </a:blipFill>
            </p:spPr>
            <p:txBody>
              <a:bodyPr/>
              <a:lstStyle/>
              <a:p>
                <a:r>
                  <a:rPr lang="en-NG">
                    <a:noFill/>
                  </a:rPr>
                  <a:t> </a:t>
                </a:r>
              </a:p>
            </p:txBody>
          </p:sp>
        </mc:Fallback>
      </mc:AlternateContent>
    </p:spTree>
    <p:extLst>
      <p:ext uri="{BB962C8B-B14F-4D97-AF65-F5344CB8AC3E}">
        <p14:creationId xmlns:p14="http://schemas.microsoft.com/office/powerpoint/2010/main" val="57752025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9820401-CDE6-4BE8-86BD-30BD4DBB47CF}"/>
              </a:ext>
            </a:extLst>
          </p:cNvPr>
          <p:cNvSpPr/>
          <p:nvPr/>
        </p:nvSpPr>
        <p:spPr>
          <a:xfrm>
            <a:off x="0" y="114512"/>
            <a:ext cx="12192000" cy="1384995"/>
          </a:xfrm>
          <a:prstGeom prst="rect">
            <a:avLst/>
          </a:prstGeom>
        </p:spPr>
        <p:txBody>
          <a:bodyPr wrap="square">
            <a:spAutoFit/>
          </a:bodyPr>
          <a:lstStyle/>
          <a:p>
            <a:r>
              <a:rPr lang="en-US" sz="2800" dirty="0">
                <a:solidFill>
                  <a:srgbClr val="241F1F"/>
                </a:solidFill>
                <a:latin typeface="Times New Roman" panose="02020603050405020304" pitchFamily="18" charset="0"/>
                <a:cs typeface="Times New Roman" panose="02020603050405020304" pitchFamily="18" charset="0"/>
              </a:rPr>
              <a:t>Cis and trans isomers can be separated from each other because they are different compounds with different physical properties—for example, they have different boiling points and different dipole moments.</a:t>
            </a:r>
            <a:endParaRPr lang="en-NG" sz="2800" dirty="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6895012A-A716-4DB8-8070-AFF10C21084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0800000">
            <a:off x="876250" y="1943839"/>
            <a:ext cx="8431378" cy="1727736"/>
          </a:xfrm>
          <a:prstGeom prst="rect">
            <a:avLst/>
          </a:prstGeom>
        </p:spPr>
      </p:pic>
    </p:spTree>
    <p:extLst>
      <p:ext uri="{BB962C8B-B14F-4D97-AF65-F5344CB8AC3E}">
        <p14:creationId xmlns:p14="http://schemas.microsoft.com/office/powerpoint/2010/main" val="245103291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DE10C1D-507D-4A30-87BF-EE3316E222E2}"/>
              </a:ext>
            </a:extLst>
          </p:cNvPr>
          <p:cNvSpPr/>
          <p:nvPr/>
        </p:nvSpPr>
        <p:spPr>
          <a:xfrm>
            <a:off x="0" y="181087"/>
            <a:ext cx="12192000" cy="5262979"/>
          </a:xfrm>
          <a:prstGeom prst="rect">
            <a:avLst/>
          </a:prstGeom>
        </p:spPr>
        <p:txBody>
          <a:bodyPr wrap="square">
            <a:spAutoFit/>
          </a:bodyPr>
          <a:lstStyle/>
          <a:p>
            <a:r>
              <a:rPr lang="fr-FR" sz="2800" b="1" dirty="0">
                <a:solidFill>
                  <a:srgbClr val="FF0000"/>
                </a:solidFill>
                <a:latin typeface="Times New Roman" panose="02020603050405020304" pitchFamily="18" charset="0"/>
                <a:cs typeface="Times New Roman" panose="02020603050405020304" pitchFamily="18" charset="0"/>
              </a:rPr>
              <a:t>Cis–Trans Interconversion in Vision</a:t>
            </a:r>
          </a:p>
          <a:p>
            <a:r>
              <a:rPr lang="en-US" sz="2800" dirty="0">
                <a:solidFill>
                  <a:srgbClr val="241F1F"/>
                </a:solidFill>
                <a:latin typeface="Times New Roman" panose="02020603050405020304" pitchFamily="18" charset="0"/>
                <a:cs typeface="Times New Roman" panose="02020603050405020304" pitchFamily="18" charset="0"/>
              </a:rPr>
              <a:t>Our ability to see depends in part on an interconversion of cis and trans isomers that takes place in our eyes. A protein called opsin binds to </a:t>
            </a:r>
            <a:r>
              <a:rPr lang="en-US" sz="2800" i="1" dirty="0">
                <a:solidFill>
                  <a:srgbClr val="241F1F"/>
                </a:solidFill>
                <a:latin typeface="Times New Roman" panose="02020603050405020304" pitchFamily="18" charset="0"/>
                <a:cs typeface="Times New Roman" panose="02020603050405020304" pitchFamily="18" charset="0"/>
              </a:rPr>
              <a:t>cis</a:t>
            </a:r>
            <a:r>
              <a:rPr lang="en-US" sz="2800" dirty="0">
                <a:solidFill>
                  <a:srgbClr val="241F1F"/>
                </a:solidFill>
                <a:latin typeface="Times New Roman" panose="02020603050405020304" pitchFamily="18" charset="0"/>
                <a:cs typeface="Times New Roman" panose="02020603050405020304" pitchFamily="18" charset="0"/>
              </a:rPr>
              <a:t>-retinal (formed from vitamin A) in photoreceptor cells (called rod cells) in the retina to form rhodopsin. When rhodopsin absorbs light, a double bond interconverts between the cis and trans configurations, triggering a nerve impulse that plays an important role in vision.</a:t>
            </a:r>
          </a:p>
          <a:p>
            <a:endParaRPr lang="en-US" sz="2800" dirty="0">
              <a:solidFill>
                <a:srgbClr val="241F1F"/>
              </a:solidFill>
              <a:latin typeface="Times New Roman" panose="02020603050405020304" pitchFamily="18" charset="0"/>
              <a:cs typeface="Times New Roman" panose="02020603050405020304" pitchFamily="18" charset="0"/>
            </a:endParaRPr>
          </a:p>
          <a:p>
            <a:r>
              <a:rPr lang="en-US" sz="2800" i="1" dirty="0">
                <a:solidFill>
                  <a:srgbClr val="241F1F"/>
                </a:solidFill>
                <a:latin typeface="Times New Roman" panose="02020603050405020304" pitchFamily="18" charset="0"/>
                <a:cs typeface="Times New Roman" panose="02020603050405020304" pitchFamily="18" charset="0"/>
              </a:rPr>
              <a:t>trans</a:t>
            </a:r>
            <a:r>
              <a:rPr lang="en-US" sz="2800" dirty="0">
                <a:solidFill>
                  <a:srgbClr val="241F1F"/>
                </a:solidFill>
                <a:latin typeface="Times New Roman" panose="02020603050405020304" pitchFamily="18" charset="0"/>
                <a:cs typeface="Times New Roman" panose="02020603050405020304" pitchFamily="18" charset="0"/>
              </a:rPr>
              <a:t>-Retinal is then released from opsin. </a:t>
            </a:r>
            <a:r>
              <a:rPr lang="en-US" sz="2800" i="1" dirty="0">
                <a:solidFill>
                  <a:srgbClr val="241F1F"/>
                </a:solidFill>
                <a:latin typeface="Times New Roman" panose="02020603050405020304" pitchFamily="18" charset="0"/>
                <a:cs typeface="Times New Roman" panose="02020603050405020304" pitchFamily="18" charset="0"/>
              </a:rPr>
              <a:t>trans</a:t>
            </a:r>
            <a:r>
              <a:rPr lang="en-US" sz="2800" dirty="0">
                <a:solidFill>
                  <a:srgbClr val="241F1F"/>
                </a:solidFill>
                <a:latin typeface="Times New Roman" panose="02020603050405020304" pitchFamily="18" charset="0"/>
                <a:cs typeface="Times New Roman" panose="02020603050405020304" pitchFamily="18" charset="0"/>
              </a:rPr>
              <a:t>-Retinal isomerizes back to </a:t>
            </a:r>
            <a:r>
              <a:rPr lang="en-US" sz="2800" i="1" dirty="0">
                <a:solidFill>
                  <a:srgbClr val="241F1F"/>
                </a:solidFill>
                <a:latin typeface="Times New Roman" panose="02020603050405020304" pitchFamily="18" charset="0"/>
                <a:cs typeface="Times New Roman" panose="02020603050405020304" pitchFamily="18" charset="0"/>
              </a:rPr>
              <a:t>cis</a:t>
            </a:r>
            <a:r>
              <a:rPr lang="en-US" sz="2800" dirty="0">
                <a:solidFill>
                  <a:srgbClr val="241F1F"/>
                </a:solidFill>
                <a:latin typeface="Times New Roman" panose="02020603050405020304" pitchFamily="18" charset="0"/>
                <a:cs typeface="Times New Roman" panose="02020603050405020304" pitchFamily="18" charset="0"/>
              </a:rPr>
              <a:t>-retinal, and another cycle begins. To trigger the nerve impulse, a group of about 500 rod cells must register five to seven rhodopsin </a:t>
            </a:r>
            <a:r>
              <a:rPr lang="en-US" sz="2800" dirty="0" err="1">
                <a:solidFill>
                  <a:srgbClr val="241F1F"/>
                </a:solidFill>
                <a:latin typeface="Times New Roman" panose="02020603050405020304" pitchFamily="18" charset="0"/>
                <a:cs typeface="Times New Roman" panose="02020603050405020304" pitchFamily="18" charset="0"/>
              </a:rPr>
              <a:t>isomerizations</a:t>
            </a:r>
            <a:r>
              <a:rPr lang="en-US" sz="2800" dirty="0">
                <a:solidFill>
                  <a:srgbClr val="241F1F"/>
                </a:solidFill>
                <a:latin typeface="Times New Roman" panose="02020603050405020304" pitchFamily="18" charset="0"/>
                <a:cs typeface="Times New Roman" panose="02020603050405020304" pitchFamily="18" charset="0"/>
              </a:rPr>
              <a:t> per cell within a few tenths of a second.</a:t>
            </a:r>
            <a:endParaRPr lang="en-NG"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4426622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40773D-15D0-4901-B4D3-E0967DCCFA9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9909" y="991402"/>
            <a:ext cx="11285474" cy="4812632"/>
          </a:xfrm>
          <a:prstGeom prst="rect">
            <a:avLst/>
          </a:prstGeom>
        </p:spPr>
      </p:pic>
    </p:spTree>
    <p:extLst>
      <p:ext uri="{BB962C8B-B14F-4D97-AF65-F5344CB8AC3E}">
        <p14:creationId xmlns:p14="http://schemas.microsoft.com/office/powerpoint/2010/main" val="117415408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8E417C0-B750-4085-B4E9-52B69A6165B9}"/>
              </a:ext>
            </a:extLst>
          </p:cNvPr>
          <p:cNvSpPr/>
          <p:nvPr/>
        </p:nvSpPr>
        <p:spPr>
          <a:xfrm>
            <a:off x="0" y="30945"/>
            <a:ext cx="12192000" cy="2554545"/>
          </a:xfrm>
          <a:prstGeom prst="rect">
            <a:avLst/>
          </a:prstGeom>
        </p:spPr>
        <p:txBody>
          <a:bodyPr wrap="square">
            <a:spAutoFit/>
          </a:bodyPr>
          <a:lstStyle/>
          <a:p>
            <a:r>
              <a:rPr lang="en-US" sz="2800" dirty="0">
                <a:solidFill>
                  <a:srgbClr val="442787"/>
                </a:solidFill>
                <a:latin typeface="Times New Roman" panose="02020603050405020304" pitchFamily="18" charset="0"/>
                <a:cs typeface="Times New Roman" panose="02020603050405020304" pitchFamily="18" charset="0"/>
              </a:rPr>
              <a:t>USING THE </a:t>
            </a:r>
            <a:r>
              <a:rPr lang="en-US" sz="2800" i="1" dirty="0">
                <a:solidFill>
                  <a:srgbClr val="442787"/>
                </a:solidFill>
                <a:latin typeface="Times New Roman" panose="02020603050405020304" pitchFamily="18" charset="0"/>
                <a:cs typeface="Times New Roman" panose="02020603050405020304" pitchFamily="18" charset="0"/>
              </a:rPr>
              <a:t>E,Z </a:t>
            </a:r>
            <a:r>
              <a:rPr lang="en-US" sz="2800" dirty="0">
                <a:solidFill>
                  <a:srgbClr val="442787"/>
                </a:solidFill>
                <a:latin typeface="Times New Roman" panose="02020603050405020304" pitchFamily="18" charset="0"/>
                <a:cs typeface="Times New Roman" panose="02020603050405020304" pitchFamily="18" charset="0"/>
              </a:rPr>
              <a:t>SYSTEM TO DISTINGUISH </a:t>
            </a:r>
            <a:r>
              <a:rPr lang="en-GB" sz="2800" dirty="0">
                <a:solidFill>
                  <a:srgbClr val="442787"/>
                </a:solidFill>
                <a:latin typeface="Times New Roman" panose="02020603050405020304" pitchFamily="18" charset="0"/>
                <a:cs typeface="Times New Roman" panose="02020603050405020304" pitchFamily="18" charset="0"/>
              </a:rPr>
              <a:t>ISOMERS</a:t>
            </a:r>
          </a:p>
          <a:p>
            <a:endParaRPr lang="en-GB" sz="2800" dirty="0">
              <a:solidFill>
                <a:srgbClr val="442787"/>
              </a:solidFill>
              <a:latin typeface="Times New Roman" panose="02020603050405020304" pitchFamily="18" charset="0"/>
              <a:cs typeface="Times New Roman" panose="02020603050405020304" pitchFamily="18" charset="0"/>
            </a:endParaRPr>
          </a:p>
          <a:p>
            <a:r>
              <a:rPr lang="en-US" sz="2600" dirty="0">
                <a:solidFill>
                  <a:srgbClr val="241F1F"/>
                </a:solidFill>
                <a:latin typeface="Times New Roman" panose="02020603050405020304" pitchFamily="18" charset="0"/>
                <a:cs typeface="Times New Roman" panose="02020603050405020304" pitchFamily="18" charset="0"/>
              </a:rPr>
              <a:t>As long as each of the </a:t>
            </a:r>
            <a:r>
              <a:rPr lang="en-US" sz="2600" i="1" dirty="0">
                <a:solidFill>
                  <a:srgbClr val="241F1F"/>
                </a:solidFill>
                <a:latin typeface="Times New Roman" panose="02020603050405020304" pitchFamily="18" charset="0"/>
                <a:cs typeface="Times New Roman" panose="02020603050405020304" pitchFamily="18" charset="0"/>
              </a:rPr>
              <a:t>sp</a:t>
            </a:r>
            <a:r>
              <a:rPr lang="en-US" sz="2600" baseline="30000" dirty="0">
                <a:solidFill>
                  <a:srgbClr val="241F1F"/>
                </a:solidFill>
                <a:latin typeface="Times New Roman" panose="02020603050405020304" pitchFamily="18" charset="0"/>
                <a:cs typeface="Times New Roman" panose="02020603050405020304" pitchFamily="18" charset="0"/>
              </a:rPr>
              <a:t>2</a:t>
            </a:r>
            <a:r>
              <a:rPr lang="en-US" sz="2600" dirty="0">
                <a:solidFill>
                  <a:srgbClr val="241F1F"/>
                </a:solidFill>
                <a:latin typeface="Times New Roman" panose="02020603050405020304" pitchFamily="18" charset="0"/>
                <a:cs typeface="Times New Roman" panose="02020603050405020304" pitchFamily="18" charset="0"/>
              </a:rPr>
              <a:t> carbons of an alkene is bonded to one hydrogen, the terms </a:t>
            </a:r>
            <a:r>
              <a:rPr lang="en-US" sz="2600" i="1" dirty="0">
                <a:solidFill>
                  <a:srgbClr val="241F1F"/>
                </a:solidFill>
                <a:latin typeface="Times New Roman" panose="02020603050405020304" pitchFamily="18" charset="0"/>
                <a:cs typeface="Times New Roman" panose="02020603050405020304" pitchFamily="18" charset="0"/>
              </a:rPr>
              <a:t>cis </a:t>
            </a:r>
            <a:r>
              <a:rPr lang="en-US" sz="2600" dirty="0">
                <a:solidFill>
                  <a:srgbClr val="241F1F"/>
                </a:solidFill>
                <a:latin typeface="Times New Roman" panose="02020603050405020304" pitchFamily="18" charset="0"/>
                <a:cs typeface="Times New Roman" panose="02020603050405020304" pitchFamily="18" charset="0"/>
              </a:rPr>
              <a:t>and </a:t>
            </a:r>
            <a:r>
              <a:rPr lang="en-US" sz="2600" i="1" dirty="0">
                <a:solidFill>
                  <a:srgbClr val="241F1F"/>
                </a:solidFill>
                <a:latin typeface="Times New Roman" panose="02020603050405020304" pitchFamily="18" charset="0"/>
                <a:cs typeface="Times New Roman" panose="02020603050405020304" pitchFamily="18" charset="0"/>
              </a:rPr>
              <a:t>trans can be used </a:t>
            </a:r>
            <a:r>
              <a:rPr lang="en-US" sz="2600" dirty="0">
                <a:solidFill>
                  <a:srgbClr val="241F1F"/>
                </a:solidFill>
                <a:latin typeface="Times New Roman" panose="02020603050405020304" pitchFamily="18" charset="0"/>
                <a:cs typeface="Times New Roman" panose="02020603050405020304" pitchFamily="18" charset="0"/>
              </a:rPr>
              <a:t>to designate its geometric isomers: </a:t>
            </a:r>
            <a:r>
              <a:rPr lang="en-US" sz="2600" i="1" dirty="0">
                <a:solidFill>
                  <a:srgbClr val="241F1F"/>
                </a:solidFill>
                <a:latin typeface="Times New Roman" panose="02020603050405020304" pitchFamily="18" charset="0"/>
                <a:cs typeface="Times New Roman" panose="02020603050405020304" pitchFamily="18" charset="0"/>
              </a:rPr>
              <a:t>if the hydrogens are on the same side of the double bond, it is the cis isomer; if the hydrogens are on opposite sides of the double bond, it is the trans isomer.</a:t>
            </a:r>
            <a:endParaRPr lang="en-NG" sz="2600" dirty="0">
              <a:latin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id="{2B11F1F1-AD89-4EEB-A107-43DCAC77290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45721" y="3148542"/>
            <a:ext cx="6895027" cy="1913965"/>
          </a:xfrm>
          <a:prstGeom prst="rect">
            <a:avLst/>
          </a:prstGeom>
        </p:spPr>
      </p:pic>
    </p:spTree>
    <p:extLst>
      <p:ext uri="{BB962C8B-B14F-4D97-AF65-F5344CB8AC3E}">
        <p14:creationId xmlns:p14="http://schemas.microsoft.com/office/powerpoint/2010/main" val="384287628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BF2C576-BD99-4B19-A3D5-33CDE9ABD673}"/>
              </a:ext>
            </a:extLst>
          </p:cNvPr>
          <p:cNvSpPr/>
          <p:nvPr/>
        </p:nvSpPr>
        <p:spPr>
          <a:xfrm>
            <a:off x="1" y="3602603"/>
            <a:ext cx="12191999" cy="954107"/>
          </a:xfrm>
          <a:prstGeom prst="rect">
            <a:avLst/>
          </a:prstGeom>
        </p:spPr>
        <p:txBody>
          <a:bodyPr wrap="square">
            <a:spAutoFit/>
          </a:bodyPr>
          <a:lstStyle/>
          <a:p>
            <a:r>
              <a:rPr lang="en-US" sz="2800" dirty="0">
                <a:solidFill>
                  <a:srgbClr val="241F1F"/>
                </a:solidFill>
                <a:latin typeface="Times New Roman" panose="02020603050405020304" pitchFamily="18" charset="0"/>
                <a:cs typeface="Times New Roman" panose="02020603050405020304" pitchFamily="18" charset="0"/>
              </a:rPr>
              <a:t>The </a:t>
            </a:r>
            <a:r>
              <a:rPr lang="en-US" sz="2800" i="1" dirty="0">
                <a:solidFill>
                  <a:srgbClr val="241F1F"/>
                </a:solidFill>
                <a:latin typeface="Times New Roman" panose="02020603050405020304" pitchFamily="18" charset="0"/>
                <a:cs typeface="Times New Roman" panose="02020603050405020304" pitchFamily="18" charset="0"/>
              </a:rPr>
              <a:t>E,Z </a:t>
            </a:r>
            <a:r>
              <a:rPr lang="en-US" sz="2800" dirty="0">
                <a:solidFill>
                  <a:srgbClr val="241F1F"/>
                </a:solidFill>
                <a:latin typeface="Times New Roman" panose="02020603050405020304" pitchFamily="18" charset="0"/>
                <a:cs typeface="Times New Roman" panose="02020603050405020304" pitchFamily="18" charset="0"/>
              </a:rPr>
              <a:t>system of nomenclature was devised for alkenes that do not have a hydrogen attached to each of the </a:t>
            </a:r>
            <a:r>
              <a:rPr lang="en-US" sz="2800" i="1" dirty="0">
                <a:solidFill>
                  <a:srgbClr val="241F1F"/>
                </a:solidFill>
                <a:latin typeface="Times New Roman" panose="02020603050405020304" pitchFamily="18" charset="0"/>
                <a:cs typeface="Times New Roman" panose="02020603050405020304" pitchFamily="18" charset="0"/>
              </a:rPr>
              <a:t>sp</a:t>
            </a:r>
            <a:r>
              <a:rPr lang="en-US" sz="2800" baseline="30000" dirty="0">
                <a:solidFill>
                  <a:srgbClr val="241F1F"/>
                </a:solidFill>
                <a:latin typeface="Times New Roman" panose="02020603050405020304" pitchFamily="18" charset="0"/>
                <a:cs typeface="Times New Roman" panose="02020603050405020304" pitchFamily="18" charset="0"/>
              </a:rPr>
              <a:t>2</a:t>
            </a:r>
            <a:r>
              <a:rPr lang="en-US" sz="2800" dirty="0">
                <a:solidFill>
                  <a:srgbClr val="241F1F"/>
                </a:solidFill>
                <a:latin typeface="Times New Roman" panose="02020603050405020304" pitchFamily="18" charset="0"/>
                <a:cs typeface="Times New Roman" panose="02020603050405020304" pitchFamily="18" charset="0"/>
              </a:rPr>
              <a:t> carbons.</a:t>
            </a:r>
            <a:endParaRPr lang="en-NG" sz="2800" dirty="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9A7DBED9-EE9F-4843-924E-8E143A15008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40309" y="1147466"/>
            <a:ext cx="5396743" cy="1614985"/>
          </a:xfrm>
          <a:prstGeom prst="rect">
            <a:avLst/>
          </a:prstGeom>
        </p:spPr>
      </p:pic>
      <p:sp>
        <p:nvSpPr>
          <p:cNvPr id="5" name="Rectangle 4">
            <a:extLst>
              <a:ext uri="{FF2B5EF4-FFF2-40B4-BE49-F238E27FC236}">
                <a16:creationId xmlns:a16="http://schemas.microsoft.com/office/drawing/2014/main" id="{E38B81E8-82BF-4716-A5D5-0163A1391B37}"/>
              </a:ext>
            </a:extLst>
          </p:cNvPr>
          <p:cNvSpPr/>
          <p:nvPr/>
        </p:nvSpPr>
        <p:spPr>
          <a:xfrm>
            <a:off x="654446" y="368827"/>
            <a:ext cx="10883107" cy="523220"/>
          </a:xfrm>
          <a:prstGeom prst="rect">
            <a:avLst/>
          </a:prstGeom>
        </p:spPr>
        <p:txBody>
          <a:bodyPr wrap="none">
            <a:spAutoFit/>
          </a:bodyPr>
          <a:lstStyle/>
          <a:p>
            <a:r>
              <a:rPr lang="en-US" sz="2800" dirty="0">
                <a:solidFill>
                  <a:srgbClr val="241F1F"/>
                </a:solidFill>
                <a:latin typeface="Times New Roman" panose="02020603050405020304" pitchFamily="18" charset="0"/>
                <a:cs typeface="Times New Roman" panose="02020603050405020304" pitchFamily="18" charset="0"/>
              </a:rPr>
              <a:t>But the </a:t>
            </a:r>
            <a:r>
              <a:rPr lang="en-US" sz="2800" i="1" dirty="0">
                <a:solidFill>
                  <a:srgbClr val="241F1F"/>
                </a:solidFill>
                <a:latin typeface="Times New Roman" panose="02020603050405020304" pitchFamily="18" charset="0"/>
                <a:cs typeface="Times New Roman" panose="02020603050405020304" pitchFamily="18" charset="0"/>
              </a:rPr>
              <a:t>cis-trans </a:t>
            </a:r>
            <a:r>
              <a:rPr lang="en-US" sz="2800" dirty="0">
                <a:solidFill>
                  <a:srgbClr val="241F1F"/>
                </a:solidFill>
                <a:latin typeface="Times New Roman" panose="02020603050405020304" pitchFamily="18" charset="0"/>
                <a:cs typeface="Times New Roman" panose="02020603050405020304" pitchFamily="18" charset="0"/>
              </a:rPr>
              <a:t>designation may be unsuitable for the following structure</a:t>
            </a:r>
            <a:endParaRPr lang="en-NG" sz="2800" dirty="0"/>
          </a:p>
        </p:txBody>
      </p:sp>
      <p:sp>
        <p:nvSpPr>
          <p:cNvPr id="3" name="Rectangle 2">
            <a:extLst>
              <a:ext uri="{FF2B5EF4-FFF2-40B4-BE49-F238E27FC236}">
                <a16:creationId xmlns:a16="http://schemas.microsoft.com/office/drawing/2014/main" id="{46406CAA-E285-4C0B-8601-5FD51A54D796}"/>
              </a:ext>
            </a:extLst>
          </p:cNvPr>
          <p:cNvSpPr/>
          <p:nvPr/>
        </p:nvSpPr>
        <p:spPr>
          <a:xfrm>
            <a:off x="-1" y="5010994"/>
            <a:ext cx="12191999" cy="1384995"/>
          </a:xfrm>
          <a:prstGeom prst="rect">
            <a:avLst/>
          </a:prstGeom>
        </p:spPr>
        <p:txBody>
          <a:bodyPr wrap="square">
            <a:spAutoFit/>
          </a:bodyPr>
          <a:lstStyle/>
          <a:p>
            <a:r>
              <a:rPr lang="en-US" sz="2800" dirty="0">
                <a:solidFill>
                  <a:srgbClr val="241F1F"/>
                </a:solidFill>
                <a:latin typeface="Times New Roman" panose="02020603050405020304" pitchFamily="18" charset="0"/>
                <a:cs typeface="Times New Roman" panose="02020603050405020304" pitchFamily="18" charset="0"/>
              </a:rPr>
              <a:t>To name an isomer by the </a:t>
            </a:r>
            <a:r>
              <a:rPr lang="en-US" sz="2800" i="1" dirty="0">
                <a:solidFill>
                  <a:srgbClr val="241F1F"/>
                </a:solidFill>
                <a:latin typeface="Times New Roman" panose="02020603050405020304" pitchFamily="18" charset="0"/>
                <a:cs typeface="Times New Roman" panose="02020603050405020304" pitchFamily="18" charset="0"/>
              </a:rPr>
              <a:t>E,Z </a:t>
            </a:r>
            <a:r>
              <a:rPr lang="en-US" sz="2800" dirty="0">
                <a:solidFill>
                  <a:srgbClr val="241F1F"/>
                </a:solidFill>
                <a:latin typeface="Times New Roman" panose="02020603050405020304" pitchFamily="18" charset="0"/>
                <a:cs typeface="Times New Roman" panose="02020603050405020304" pitchFamily="18" charset="0"/>
              </a:rPr>
              <a:t>system, we first determine the relative priorities of the two groups bonded to one of the </a:t>
            </a:r>
            <a:r>
              <a:rPr lang="en-US" sz="2800" i="1" dirty="0">
                <a:solidFill>
                  <a:srgbClr val="241F1F"/>
                </a:solidFill>
                <a:latin typeface="Times New Roman" panose="02020603050405020304" pitchFamily="18" charset="0"/>
                <a:cs typeface="Times New Roman" panose="02020603050405020304" pitchFamily="18" charset="0"/>
              </a:rPr>
              <a:t>sp</a:t>
            </a:r>
            <a:r>
              <a:rPr lang="en-US" sz="2800" baseline="30000" dirty="0">
                <a:solidFill>
                  <a:srgbClr val="241F1F"/>
                </a:solidFill>
                <a:latin typeface="Times New Roman" panose="02020603050405020304" pitchFamily="18" charset="0"/>
                <a:cs typeface="Times New Roman" panose="02020603050405020304" pitchFamily="18" charset="0"/>
              </a:rPr>
              <a:t>2</a:t>
            </a:r>
            <a:r>
              <a:rPr lang="en-US" sz="2800" dirty="0">
                <a:solidFill>
                  <a:srgbClr val="241F1F"/>
                </a:solidFill>
                <a:latin typeface="Times New Roman" panose="02020603050405020304" pitchFamily="18" charset="0"/>
                <a:cs typeface="Times New Roman" panose="02020603050405020304" pitchFamily="18" charset="0"/>
              </a:rPr>
              <a:t> carbons and then the relative priorities of the two groups bonded to the </a:t>
            </a:r>
            <a:r>
              <a:rPr lang="en-GB" sz="2800" dirty="0">
                <a:solidFill>
                  <a:srgbClr val="241F1F"/>
                </a:solidFill>
                <a:latin typeface="Times New Roman" panose="02020603050405020304" pitchFamily="18" charset="0"/>
                <a:cs typeface="Times New Roman" panose="02020603050405020304" pitchFamily="18" charset="0"/>
              </a:rPr>
              <a:t>other </a:t>
            </a:r>
            <a:r>
              <a:rPr lang="en-GB" sz="2800" i="1" dirty="0">
                <a:solidFill>
                  <a:srgbClr val="241F1F"/>
                </a:solidFill>
                <a:latin typeface="Times New Roman" panose="02020603050405020304" pitchFamily="18" charset="0"/>
                <a:cs typeface="Times New Roman" panose="02020603050405020304" pitchFamily="18" charset="0"/>
              </a:rPr>
              <a:t>sp</a:t>
            </a:r>
            <a:r>
              <a:rPr lang="en-GB" sz="2800" baseline="30000" dirty="0">
                <a:solidFill>
                  <a:srgbClr val="241F1F"/>
                </a:solidFill>
                <a:latin typeface="Times New Roman" panose="02020603050405020304" pitchFamily="18" charset="0"/>
                <a:cs typeface="Times New Roman" panose="02020603050405020304" pitchFamily="18" charset="0"/>
              </a:rPr>
              <a:t>2</a:t>
            </a:r>
            <a:r>
              <a:rPr lang="en-GB" sz="2800" dirty="0">
                <a:solidFill>
                  <a:srgbClr val="241F1F"/>
                </a:solidFill>
                <a:latin typeface="Times New Roman" panose="02020603050405020304" pitchFamily="18" charset="0"/>
                <a:cs typeface="Times New Roman" panose="02020603050405020304" pitchFamily="18" charset="0"/>
              </a:rPr>
              <a:t> carbon.</a:t>
            </a:r>
            <a:endParaRPr lang="en-NG"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9371456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1372977-BF79-417C-8AE6-AF538A5EAA9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251" y="202131"/>
            <a:ext cx="9673391" cy="3074402"/>
          </a:xfrm>
          <a:prstGeom prst="rect">
            <a:avLst/>
          </a:prstGeom>
        </p:spPr>
      </p:pic>
      <p:sp>
        <p:nvSpPr>
          <p:cNvPr id="4" name="Rectangle 3">
            <a:extLst>
              <a:ext uri="{FF2B5EF4-FFF2-40B4-BE49-F238E27FC236}">
                <a16:creationId xmlns:a16="http://schemas.microsoft.com/office/drawing/2014/main" id="{9AB3333D-3B35-4C23-AC16-2D542E6C3C26}"/>
              </a:ext>
            </a:extLst>
          </p:cNvPr>
          <p:cNvSpPr/>
          <p:nvPr/>
        </p:nvSpPr>
        <p:spPr>
          <a:xfrm>
            <a:off x="-10393" y="4243750"/>
            <a:ext cx="12212785" cy="1815882"/>
          </a:xfrm>
          <a:prstGeom prst="rect">
            <a:avLst/>
          </a:prstGeom>
        </p:spPr>
        <p:txBody>
          <a:bodyPr wrap="square">
            <a:spAutoFit/>
          </a:bodyPr>
          <a:lstStyle/>
          <a:p>
            <a:r>
              <a:rPr lang="en-US" sz="2800" dirty="0">
                <a:solidFill>
                  <a:srgbClr val="241F1F"/>
                </a:solidFill>
                <a:latin typeface="Times New Roman" panose="02020603050405020304" pitchFamily="18" charset="0"/>
                <a:cs typeface="Times New Roman" panose="02020603050405020304" pitchFamily="18" charset="0"/>
              </a:rPr>
              <a:t>When the two high-priority groups (one from each carbon) are on the same side of the double bond, the isomer is the </a:t>
            </a:r>
            <a:r>
              <a:rPr lang="en-US" sz="2800" i="1" dirty="0">
                <a:solidFill>
                  <a:srgbClr val="241F1F"/>
                </a:solidFill>
                <a:latin typeface="Times New Roman" panose="02020603050405020304" pitchFamily="18" charset="0"/>
                <a:cs typeface="Times New Roman" panose="02020603050405020304" pitchFamily="18" charset="0"/>
              </a:rPr>
              <a:t>Z </a:t>
            </a:r>
            <a:r>
              <a:rPr lang="en-US" sz="2800" dirty="0">
                <a:solidFill>
                  <a:srgbClr val="241F1F"/>
                </a:solidFill>
                <a:latin typeface="Times New Roman" panose="02020603050405020304" pitchFamily="18" charset="0"/>
                <a:cs typeface="Times New Roman" panose="02020603050405020304" pitchFamily="18" charset="0"/>
              </a:rPr>
              <a:t>isomer (</a:t>
            </a:r>
            <a:r>
              <a:rPr lang="en-US" sz="2800" i="1" dirty="0">
                <a:solidFill>
                  <a:srgbClr val="241F1F"/>
                </a:solidFill>
                <a:latin typeface="Times New Roman" panose="02020603050405020304" pitchFamily="18" charset="0"/>
                <a:cs typeface="Times New Roman" panose="02020603050405020304" pitchFamily="18" charset="0"/>
              </a:rPr>
              <a:t>Z </a:t>
            </a:r>
            <a:r>
              <a:rPr lang="en-US" sz="2800" dirty="0">
                <a:solidFill>
                  <a:srgbClr val="241F1F"/>
                </a:solidFill>
                <a:latin typeface="Times New Roman" panose="02020603050405020304" pitchFamily="18" charset="0"/>
                <a:cs typeface="Times New Roman" panose="02020603050405020304" pitchFamily="18" charset="0"/>
              </a:rPr>
              <a:t>is for </a:t>
            </a:r>
            <a:r>
              <a:rPr lang="en-US" sz="2800" i="1" dirty="0" err="1">
                <a:solidFill>
                  <a:srgbClr val="241F1F"/>
                </a:solidFill>
                <a:latin typeface="Times New Roman" panose="02020603050405020304" pitchFamily="18" charset="0"/>
                <a:cs typeface="Times New Roman" panose="02020603050405020304" pitchFamily="18" charset="0"/>
              </a:rPr>
              <a:t>zusammen</a:t>
            </a:r>
            <a:r>
              <a:rPr lang="en-US" sz="2800" dirty="0">
                <a:solidFill>
                  <a:srgbClr val="241F1F"/>
                </a:solidFill>
                <a:latin typeface="Times New Roman" panose="02020603050405020304" pitchFamily="18" charset="0"/>
                <a:cs typeface="Times New Roman" panose="02020603050405020304" pitchFamily="18" charset="0"/>
              </a:rPr>
              <a:t>, German for “together”). If the high-priority groups are on opposite sides of the double bond, the isomer is the </a:t>
            </a:r>
            <a:r>
              <a:rPr lang="en-US" sz="2800" i="1" dirty="0">
                <a:solidFill>
                  <a:srgbClr val="241F1F"/>
                </a:solidFill>
                <a:latin typeface="Times New Roman" panose="02020603050405020304" pitchFamily="18" charset="0"/>
                <a:cs typeface="Times New Roman" panose="02020603050405020304" pitchFamily="18" charset="0"/>
              </a:rPr>
              <a:t>E </a:t>
            </a:r>
            <a:r>
              <a:rPr lang="en-US" sz="2800" dirty="0">
                <a:solidFill>
                  <a:srgbClr val="241F1F"/>
                </a:solidFill>
                <a:latin typeface="Times New Roman" panose="02020603050405020304" pitchFamily="18" charset="0"/>
                <a:cs typeface="Times New Roman" panose="02020603050405020304" pitchFamily="18" charset="0"/>
              </a:rPr>
              <a:t>isomer (</a:t>
            </a:r>
            <a:r>
              <a:rPr lang="en-US" sz="2800" i="1" dirty="0">
                <a:solidFill>
                  <a:srgbClr val="241F1F"/>
                </a:solidFill>
                <a:latin typeface="Times New Roman" panose="02020603050405020304" pitchFamily="18" charset="0"/>
                <a:cs typeface="Times New Roman" panose="02020603050405020304" pitchFamily="18" charset="0"/>
              </a:rPr>
              <a:t>E </a:t>
            </a:r>
            <a:r>
              <a:rPr lang="en-US" sz="2800" dirty="0">
                <a:solidFill>
                  <a:srgbClr val="241F1F"/>
                </a:solidFill>
                <a:latin typeface="Times New Roman" panose="02020603050405020304" pitchFamily="18" charset="0"/>
                <a:cs typeface="Times New Roman" panose="02020603050405020304" pitchFamily="18" charset="0"/>
              </a:rPr>
              <a:t>is for </a:t>
            </a:r>
            <a:r>
              <a:rPr lang="en-US" sz="2800" i="1" dirty="0" err="1">
                <a:solidFill>
                  <a:srgbClr val="241F1F"/>
                </a:solidFill>
                <a:latin typeface="Times New Roman" panose="02020603050405020304" pitchFamily="18" charset="0"/>
                <a:cs typeface="Times New Roman" panose="02020603050405020304" pitchFamily="18" charset="0"/>
              </a:rPr>
              <a:t>entgegen</a:t>
            </a:r>
            <a:r>
              <a:rPr lang="en-US" sz="2800" dirty="0">
                <a:solidFill>
                  <a:srgbClr val="241F1F"/>
                </a:solidFill>
                <a:latin typeface="Times New Roman" panose="02020603050405020304" pitchFamily="18" charset="0"/>
                <a:cs typeface="Times New Roman" panose="02020603050405020304" pitchFamily="18" charset="0"/>
              </a:rPr>
              <a:t>, German for “opposite”).</a:t>
            </a:r>
            <a:endParaRPr lang="en-NG"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5789466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167E9FF-0D4C-4F4C-9D40-3B3B44947D81}"/>
              </a:ext>
            </a:extLst>
          </p:cNvPr>
          <p:cNvSpPr/>
          <p:nvPr/>
        </p:nvSpPr>
        <p:spPr>
          <a:xfrm>
            <a:off x="0" y="186455"/>
            <a:ext cx="12185583" cy="2123658"/>
          </a:xfrm>
          <a:prstGeom prst="rect">
            <a:avLst/>
          </a:prstGeom>
        </p:spPr>
        <p:txBody>
          <a:bodyPr wrap="square">
            <a:spAutoFit/>
          </a:bodyPr>
          <a:lstStyle/>
          <a:p>
            <a:r>
              <a:rPr lang="en-GB" sz="2200" dirty="0">
                <a:solidFill>
                  <a:srgbClr val="442787"/>
                </a:solidFill>
                <a:cs typeface="Times New Roman" panose="02020603050405020304" pitchFamily="18" charset="0"/>
              </a:rPr>
              <a:t>Determining Relative Priorities</a:t>
            </a:r>
          </a:p>
          <a:p>
            <a:endParaRPr lang="en-GB" sz="2200" dirty="0">
              <a:solidFill>
                <a:srgbClr val="442787"/>
              </a:solidFill>
              <a:cs typeface="Times New Roman" panose="02020603050405020304" pitchFamily="18" charset="0"/>
            </a:endParaRPr>
          </a:p>
          <a:p>
            <a:pPr marL="457200" indent="-457200">
              <a:buFont typeface="Arial" panose="020B0604020202020204" pitchFamily="34" charset="0"/>
              <a:buChar char="•"/>
            </a:pPr>
            <a:r>
              <a:rPr lang="en-US" sz="2200" dirty="0">
                <a:solidFill>
                  <a:srgbClr val="241F1F"/>
                </a:solidFill>
                <a:cs typeface="Times New Roman" panose="02020603050405020304" pitchFamily="18" charset="0"/>
              </a:rPr>
              <a:t>The relative priorities depend on the atomic numbers of the atoms bonded directly to the </a:t>
            </a:r>
            <a:r>
              <a:rPr lang="en-US" sz="2200" i="1" dirty="0">
                <a:solidFill>
                  <a:srgbClr val="241F1F"/>
                </a:solidFill>
                <a:cs typeface="Times New Roman" panose="02020603050405020304" pitchFamily="18" charset="0"/>
              </a:rPr>
              <a:t>sp</a:t>
            </a:r>
            <a:r>
              <a:rPr lang="en-US" sz="2200" i="1" baseline="30000" dirty="0">
                <a:solidFill>
                  <a:srgbClr val="241F1F"/>
                </a:solidFill>
                <a:cs typeface="Times New Roman" panose="02020603050405020304" pitchFamily="18" charset="0"/>
              </a:rPr>
              <a:t>2 </a:t>
            </a:r>
            <a:r>
              <a:rPr lang="en-US" sz="2200" dirty="0">
                <a:solidFill>
                  <a:srgbClr val="241F1F"/>
                </a:solidFill>
                <a:cs typeface="Times New Roman" panose="02020603050405020304" pitchFamily="18" charset="0"/>
              </a:rPr>
              <a:t>carbon. The greater the atomic number, the higher the priority. The isomer below on the left is the </a:t>
            </a:r>
            <a:r>
              <a:rPr lang="en-US" sz="2200" i="1" dirty="0">
                <a:solidFill>
                  <a:srgbClr val="241F1F"/>
                </a:solidFill>
                <a:cs typeface="Times New Roman" panose="02020603050405020304" pitchFamily="18" charset="0"/>
              </a:rPr>
              <a:t>Z </a:t>
            </a:r>
            <a:r>
              <a:rPr lang="en-US" sz="2200" dirty="0">
                <a:solidFill>
                  <a:srgbClr val="241F1F"/>
                </a:solidFill>
                <a:cs typeface="Times New Roman" panose="02020603050405020304" pitchFamily="18" charset="0"/>
              </a:rPr>
              <a:t>isomer:</a:t>
            </a:r>
            <a:r>
              <a:rPr lang="en-US" sz="2200" dirty="0">
                <a:solidFill>
                  <a:srgbClr val="442787"/>
                </a:solidFill>
                <a:cs typeface="Times New Roman" panose="02020603050405020304" pitchFamily="18" charset="0"/>
              </a:rPr>
              <a:t> </a:t>
            </a:r>
            <a:r>
              <a:rPr lang="en-US" sz="2200" dirty="0">
                <a:solidFill>
                  <a:srgbClr val="241F1F"/>
                </a:solidFill>
                <a:cs typeface="Times New Roman" panose="02020603050405020304" pitchFamily="18" charset="0"/>
              </a:rPr>
              <a:t>The </a:t>
            </a:r>
            <a:r>
              <a:rPr lang="en-US" sz="2200" i="1" dirty="0">
                <a:solidFill>
                  <a:srgbClr val="241F1F"/>
                </a:solidFill>
                <a:cs typeface="Times New Roman" panose="02020603050405020304" pitchFamily="18" charset="0"/>
              </a:rPr>
              <a:t>sp</a:t>
            </a:r>
            <a:r>
              <a:rPr lang="en-US" sz="2200" baseline="30000" dirty="0">
                <a:solidFill>
                  <a:srgbClr val="241F1F"/>
                </a:solidFill>
                <a:cs typeface="Times New Roman" panose="02020603050405020304" pitchFamily="18" charset="0"/>
              </a:rPr>
              <a:t>2</a:t>
            </a:r>
            <a:r>
              <a:rPr lang="en-US" sz="2200" dirty="0">
                <a:solidFill>
                  <a:srgbClr val="241F1F"/>
                </a:solidFill>
                <a:cs typeface="Times New Roman" panose="02020603050405020304" pitchFamily="18" charset="0"/>
              </a:rPr>
              <a:t> carbon on the left is bonded to a Br and to an H; Br has a greater atomic number than H, so Br</a:t>
            </a:r>
            <a:r>
              <a:rPr lang="en-US" sz="2200" b="1" dirty="0">
                <a:solidFill>
                  <a:srgbClr val="241F1F"/>
                </a:solidFill>
                <a:cs typeface="Times New Roman" panose="02020603050405020304" pitchFamily="18" charset="0"/>
              </a:rPr>
              <a:t> </a:t>
            </a:r>
            <a:r>
              <a:rPr lang="en-US" sz="2200" dirty="0">
                <a:solidFill>
                  <a:srgbClr val="241F1F"/>
                </a:solidFill>
                <a:cs typeface="Times New Roman" panose="02020603050405020304" pitchFamily="18" charset="0"/>
              </a:rPr>
              <a:t>has the higher priority.</a:t>
            </a:r>
            <a:endParaRPr lang="en-NG" sz="2200" dirty="0">
              <a:cs typeface="Times New Roman" panose="02020603050405020304" pitchFamily="18" charset="0"/>
            </a:endParaRPr>
          </a:p>
        </p:txBody>
      </p:sp>
      <p:pic>
        <p:nvPicPr>
          <p:cNvPr id="4" name="Picture 3">
            <a:extLst>
              <a:ext uri="{FF2B5EF4-FFF2-40B4-BE49-F238E27FC236}">
                <a16:creationId xmlns:a16="http://schemas.microsoft.com/office/drawing/2014/main" id="{02C98037-FCA7-42F1-A284-4EB09EF319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38207" y="2262400"/>
            <a:ext cx="5379121" cy="2000928"/>
          </a:xfrm>
          <a:prstGeom prst="rect">
            <a:avLst/>
          </a:prstGeom>
        </p:spPr>
      </p:pic>
      <p:sp>
        <p:nvSpPr>
          <p:cNvPr id="5" name="Rectangle 4">
            <a:extLst>
              <a:ext uri="{FF2B5EF4-FFF2-40B4-BE49-F238E27FC236}">
                <a16:creationId xmlns:a16="http://schemas.microsoft.com/office/drawing/2014/main" id="{A53A5C7F-6EFC-42FA-9A64-D1BE6219337D}"/>
              </a:ext>
            </a:extLst>
          </p:cNvPr>
          <p:cNvSpPr/>
          <p:nvPr/>
        </p:nvSpPr>
        <p:spPr>
          <a:xfrm>
            <a:off x="0" y="4800402"/>
            <a:ext cx="12192000" cy="1754326"/>
          </a:xfrm>
          <a:prstGeom prst="rect">
            <a:avLst/>
          </a:prstGeom>
        </p:spPr>
        <p:txBody>
          <a:bodyPr wrap="square">
            <a:spAutoFit/>
          </a:bodyPr>
          <a:lstStyle/>
          <a:p>
            <a:pPr marL="342900" indent="-342900">
              <a:buFont typeface="Arial" panose="020B0604020202020204" pitchFamily="34" charset="0"/>
              <a:buChar char="•"/>
            </a:pPr>
            <a:r>
              <a:rPr lang="en-US" sz="2200" dirty="0"/>
              <a:t>The </a:t>
            </a:r>
            <a:r>
              <a:rPr lang="en-US" sz="2200" i="1" dirty="0"/>
              <a:t>sp</a:t>
            </a:r>
            <a:r>
              <a:rPr lang="en-US" sz="2200" baseline="30000" dirty="0"/>
              <a:t>2</a:t>
            </a:r>
            <a:r>
              <a:rPr lang="en-US" sz="2200" dirty="0"/>
              <a:t> carbon on the right is bonded to a Cl and to a C; Cl has the greater atomic number, so Cl</a:t>
            </a:r>
            <a:r>
              <a:rPr lang="en-US" sz="2200" b="1" dirty="0"/>
              <a:t> </a:t>
            </a:r>
            <a:r>
              <a:rPr lang="en-US" sz="2200" dirty="0"/>
              <a:t>has the higher priority. Thus, the isomer on the left has the high-priority groups (Br and Cl) on the same side of the double bond, so it is the </a:t>
            </a:r>
            <a:r>
              <a:rPr lang="en-US" sz="2200" b="1" i="1" dirty="0"/>
              <a:t>Z </a:t>
            </a:r>
            <a:r>
              <a:rPr lang="en-US" sz="2200" b="1" dirty="0"/>
              <a:t>isomer.</a:t>
            </a:r>
            <a:r>
              <a:rPr lang="en-US" sz="2200" dirty="0"/>
              <a:t> The isomer on the right has the high-priority groups on opposite sides of the double bond, so it is the </a:t>
            </a:r>
            <a:r>
              <a:rPr lang="en-US" sz="2200" b="1" i="1" dirty="0"/>
              <a:t>E </a:t>
            </a:r>
            <a:r>
              <a:rPr lang="en-US" sz="2200" b="1" dirty="0"/>
              <a:t>isomer.</a:t>
            </a:r>
          </a:p>
          <a:p>
            <a:pPr marL="457200" indent="-457200">
              <a:buFont typeface="+mj-lt"/>
              <a:buAutoNum type="arabicPeriod"/>
            </a:pPr>
            <a:endParaRPr lang="en-US" sz="2000" b="1" dirty="0">
              <a:solidFill>
                <a:srgbClr val="241F1F"/>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2813857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6833CD9-3C28-4108-8359-51E517227CB2}"/>
              </a:ext>
            </a:extLst>
          </p:cNvPr>
          <p:cNvSpPr/>
          <p:nvPr/>
        </p:nvSpPr>
        <p:spPr>
          <a:xfrm>
            <a:off x="0" y="1615136"/>
            <a:ext cx="12192000" cy="369332"/>
          </a:xfrm>
          <a:prstGeom prst="rect">
            <a:avLst/>
          </a:prstGeom>
        </p:spPr>
        <p:txBody>
          <a:bodyPr wrap="square">
            <a:spAutoFit/>
          </a:bodyPr>
          <a:lstStyle/>
          <a:p>
            <a:pPr lvl="0"/>
            <a:endParaRPr lang="en-NG" dirty="0"/>
          </a:p>
        </p:txBody>
      </p:sp>
      <p:sp>
        <p:nvSpPr>
          <p:cNvPr id="4" name="Rectangle 3">
            <a:extLst>
              <a:ext uri="{FF2B5EF4-FFF2-40B4-BE49-F238E27FC236}">
                <a16:creationId xmlns:a16="http://schemas.microsoft.com/office/drawing/2014/main" id="{DB94BAD7-3BDB-4717-B8E1-5ECDD971C5CD}"/>
              </a:ext>
            </a:extLst>
          </p:cNvPr>
          <p:cNvSpPr/>
          <p:nvPr/>
        </p:nvSpPr>
        <p:spPr>
          <a:xfrm>
            <a:off x="0" y="49268"/>
            <a:ext cx="12192000" cy="1446550"/>
          </a:xfrm>
          <a:prstGeom prst="rect">
            <a:avLst/>
          </a:prstGeom>
        </p:spPr>
        <p:txBody>
          <a:bodyPr wrap="square">
            <a:spAutoFit/>
          </a:bodyPr>
          <a:lstStyle/>
          <a:p>
            <a:pPr marL="342900" indent="-342900">
              <a:buFont typeface="Arial" panose="020B0604020202020204" pitchFamily="34" charset="0"/>
              <a:buChar char="•"/>
            </a:pPr>
            <a:r>
              <a:rPr lang="en-US" sz="2200" dirty="0"/>
              <a:t>If the two atoms attached to an </a:t>
            </a:r>
            <a:r>
              <a:rPr lang="en-US" sz="2200" i="1" dirty="0"/>
              <a:t>sp</a:t>
            </a:r>
            <a:r>
              <a:rPr lang="en-US" sz="2200" baseline="30000" dirty="0"/>
              <a:t>2</a:t>
            </a:r>
            <a:r>
              <a:rPr lang="en-US" sz="2200" dirty="0"/>
              <a:t> carbon are the same (there is a tie), then consider the atomic numbers of the atoms that are attached to the “tied” atoms. Now we will see why the isomer below on the left is the </a:t>
            </a:r>
            <a:r>
              <a:rPr lang="en-US" sz="2200" i="1" dirty="0"/>
              <a:t>Z </a:t>
            </a:r>
            <a:r>
              <a:rPr lang="en-US" sz="2200" dirty="0"/>
              <a:t>isomer: Both atoms bonded to the </a:t>
            </a:r>
            <a:r>
              <a:rPr lang="en-US" sz="2200" i="1" dirty="0"/>
              <a:t>sp</a:t>
            </a:r>
            <a:r>
              <a:rPr lang="en-US" sz="2200" baseline="30000" dirty="0"/>
              <a:t>2</a:t>
            </a:r>
            <a:r>
              <a:rPr lang="en-US" sz="2200" dirty="0"/>
              <a:t> carbon on the left are carbons (in a CH</a:t>
            </a:r>
            <a:r>
              <a:rPr lang="en-US" sz="2200" baseline="-25000" dirty="0"/>
              <a:t>2</a:t>
            </a:r>
            <a:r>
              <a:rPr lang="en-US" sz="2200" dirty="0"/>
              <a:t>Cl group and in a CH</a:t>
            </a:r>
            <a:r>
              <a:rPr lang="en-US" sz="2200" baseline="-25000" dirty="0"/>
              <a:t>2</a:t>
            </a:r>
            <a:r>
              <a:rPr lang="en-US" sz="2200" dirty="0"/>
              <a:t>CH</a:t>
            </a:r>
            <a:r>
              <a:rPr lang="en-US" sz="2200" baseline="-25000" dirty="0"/>
              <a:t>2</a:t>
            </a:r>
            <a:r>
              <a:rPr lang="en-US" sz="2200" dirty="0"/>
              <a:t>Cl group), so there is a tie.</a:t>
            </a:r>
            <a:endParaRPr lang="en-NG" sz="2200" dirty="0"/>
          </a:p>
        </p:txBody>
      </p:sp>
      <p:pic>
        <p:nvPicPr>
          <p:cNvPr id="6" name="Picture 5">
            <a:extLst>
              <a:ext uri="{FF2B5EF4-FFF2-40B4-BE49-F238E27FC236}">
                <a16:creationId xmlns:a16="http://schemas.microsoft.com/office/drawing/2014/main" id="{BE999768-2CE7-4DFA-BCF9-6F22FECA0E4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5369" y="1560957"/>
            <a:ext cx="8510943" cy="2104966"/>
          </a:xfrm>
          <a:prstGeom prst="rect">
            <a:avLst/>
          </a:prstGeom>
        </p:spPr>
      </p:pic>
      <p:sp>
        <p:nvSpPr>
          <p:cNvPr id="7" name="Rectangle 6">
            <a:extLst>
              <a:ext uri="{FF2B5EF4-FFF2-40B4-BE49-F238E27FC236}">
                <a16:creationId xmlns:a16="http://schemas.microsoft.com/office/drawing/2014/main" id="{941D8CF8-6B01-4E9F-83B4-C27FAC730E14}"/>
              </a:ext>
            </a:extLst>
          </p:cNvPr>
          <p:cNvSpPr/>
          <p:nvPr/>
        </p:nvSpPr>
        <p:spPr>
          <a:xfrm>
            <a:off x="0" y="4102026"/>
            <a:ext cx="12191999" cy="2462213"/>
          </a:xfrm>
          <a:prstGeom prst="rect">
            <a:avLst/>
          </a:prstGeom>
        </p:spPr>
        <p:txBody>
          <a:bodyPr wrap="square">
            <a:spAutoFit/>
          </a:bodyPr>
          <a:lstStyle/>
          <a:p>
            <a:r>
              <a:rPr lang="en-US" sz="2200" dirty="0">
                <a:solidFill>
                  <a:srgbClr val="241F1F"/>
                </a:solidFill>
              </a:rPr>
              <a:t>The C of the CH</a:t>
            </a:r>
            <a:r>
              <a:rPr lang="en-US" sz="2200" baseline="-25000" dirty="0">
                <a:solidFill>
                  <a:srgbClr val="241F1F"/>
                </a:solidFill>
              </a:rPr>
              <a:t>2</a:t>
            </a:r>
            <a:r>
              <a:rPr lang="en-US" sz="2200" dirty="0">
                <a:solidFill>
                  <a:srgbClr val="241F1F"/>
                </a:solidFill>
              </a:rPr>
              <a:t>Cl group is bonded to </a:t>
            </a:r>
            <a:r>
              <a:rPr lang="en-US" sz="2200" b="1" dirty="0">
                <a:solidFill>
                  <a:srgbClr val="241F1F"/>
                </a:solidFill>
              </a:rPr>
              <a:t>Cl, H, H, </a:t>
            </a:r>
            <a:r>
              <a:rPr lang="en-US" sz="2200" dirty="0">
                <a:solidFill>
                  <a:srgbClr val="241F1F"/>
                </a:solidFill>
              </a:rPr>
              <a:t>and the C of the CH</a:t>
            </a:r>
            <a:r>
              <a:rPr lang="en-US" sz="2200" baseline="-25000" dirty="0">
                <a:solidFill>
                  <a:srgbClr val="241F1F"/>
                </a:solidFill>
              </a:rPr>
              <a:t>2</a:t>
            </a:r>
            <a:r>
              <a:rPr lang="en-US" sz="2200" dirty="0">
                <a:solidFill>
                  <a:srgbClr val="241F1F"/>
                </a:solidFill>
              </a:rPr>
              <a:t>CH</a:t>
            </a:r>
            <a:r>
              <a:rPr lang="en-US" sz="2200" baseline="-25000" dirty="0">
                <a:solidFill>
                  <a:srgbClr val="241F1F"/>
                </a:solidFill>
              </a:rPr>
              <a:t>2</a:t>
            </a:r>
            <a:r>
              <a:rPr lang="en-US" sz="2200" dirty="0">
                <a:solidFill>
                  <a:srgbClr val="241F1F"/>
                </a:solidFill>
              </a:rPr>
              <a:t>Cl group is bonded to </a:t>
            </a:r>
            <a:r>
              <a:rPr lang="en-US" sz="2200" b="1" dirty="0">
                <a:solidFill>
                  <a:srgbClr val="241F1F"/>
                </a:solidFill>
              </a:rPr>
              <a:t>C, H, H. </a:t>
            </a:r>
            <a:r>
              <a:rPr lang="en-US" sz="2200" dirty="0">
                <a:solidFill>
                  <a:srgbClr val="241F1F"/>
                </a:solidFill>
              </a:rPr>
              <a:t>Cl has a greater atomic number than C, so the CH</a:t>
            </a:r>
            <a:r>
              <a:rPr lang="en-US" sz="2200" baseline="-25000" dirty="0">
                <a:solidFill>
                  <a:srgbClr val="241F1F"/>
                </a:solidFill>
              </a:rPr>
              <a:t>2</a:t>
            </a:r>
            <a:r>
              <a:rPr lang="en-US" sz="2200" dirty="0">
                <a:solidFill>
                  <a:srgbClr val="241F1F"/>
                </a:solidFill>
              </a:rPr>
              <a:t>Cl group has the higher priority.</a:t>
            </a:r>
          </a:p>
          <a:p>
            <a:endParaRPr lang="en-US" sz="2200" dirty="0">
              <a:solidFill>
                <a:srgbClr val="241F1F"/>
              </a:solidFill>
            </a:endParaRPr>
          </a:p>
          <a:p>
            <a:r>
              <a:rPr lang="en-US" sz="2200" dirty="0">
                <a:solidFill>
                  <a:srgbClr val="241F1F"/>
                </a:solidFill>
              </a:rPr>
              <a:t>Both atoms attached to the </a:t>
            </a:r>
            <a:r>
              <a:rPr lang="en-US" sz="2200" i="1" dirty="0">
                <a:solidFill>
                  <a:srgbClr val="241F1F"/>
                </a:solidFill>
              </a:rPr>
              <a:t>sp</a:t>
            </a:r>
            <a:r>
              <a:rPr lang="en-US" sz="2200" baseline="30000" dirty="0">
                <a:solidFill>
                  <a:srgbClr val="241F1F"/>
                </a:solidFill>
              </a:rPr>
              <a:t>2</a:t>
            </a:r>
            <a:r>
              <a:rPr lang="en-US" sz="2200" dirty="0">
                <a:solidFill>
                  <a:srgbClr val="241F1F"/>
                </a:solidFill>
              </a:rPr>
              <a:t> carbon on the right are Cs (in a CH</a:t>
            </a:r>
            <a:r>
              <a:rPr lang="en-US" sz="2200" baseline="-25000" dirty="0">
                <a:solidFill>
                  <a:srgbClr val="241F1F"/>
                </a:solidFill>
              </a:rPr>
              <a:t>2</a:t>
            </a:r>
            <a:r>
              <a:rPr lang="en-US" sz="2200" dirty="0">
                <a:solidFill>
                  <a:srgbClr val="241F1F"/>
                </a:solidFill>
              </a:rPr>
              <a:t>OH group and in a CH(CH</a:t>
            </a:r>
            <a:r>
              <a:rPr lang="en-US" sz="2200" baseline="-25000" dirty="0">
                <a:solidFill>
                  <a:srgbClr val="241F1F"/>
                </a:solidFill>
              </a:rPr>
              <a:t>3</a:t>
            </a:r>
            <a:r>
              <a:rPr lang="en-US" sz="2200" dirty="0">
                <a:solidFill>
                  <a:srgbClr val="241F1F"/>
                </a:solidFill>
              </a:rPr>
              <a:t>)</a:t>
            </a:r>
            <a:r>
              <a:rPr lang="en-US" sz="2200" baseline="-25000" dirty="0">
                <a:solidFill>
                  <a:srgbClr val="241F1F"/>
                </a:solidFill>
              </a:rPr>
              <a:t>2</a:t>
            </a:r>
            <a:r>
              <a:rPr lang="en-US" sz="2200" dirty="0">
                <a:solidFill>
                  <a:srgbClr val="241F1F"/>
                </a:solidFill>
              </a:rPr>
              <a:t> group), so there is a tie on this side as well. The C of the CH</a:t>
            </a:r>
            <a:r>
              <a:rPr lang="en-US" sz="2200" baseline="-25000" dirty="0">
                <a:solidFill>
                  <a:srgbClr val="241F1F"/>
                </a:solidFill>
              </a:rPr>
              <a:t>2</a:t>
            </a:r>
            <a:r>
              <a:rPr lang="en-US" sz="2200" dirty="0">
                <a:solidFill>
                  <a:srgbClr val="241F1F"/>
                </a:solidFill>
              </a:rPr>
              <a:t>OH group is bonded to </a:t>
            </a:r>
            <a:r>
              <a:rPr lang="en-US" sz="2200" b="1" dirty="0">
                <a:solidFill>
                  <a:srgbClr val="241F1F"/>
                </a:solidFill>
              </a:rPr>
              <a:t>O, H, H, </a:t>
            </a:r>
            <a:r>
              <a:rPr lang="en-US" sz="2200" dirty="0">
                <a:solidFill>
                  <a:srgbClr val="241F1F"/>
                </a:solidFill>
              </a:rPr>
              <a:t>and the C of the CH(CH</a:t>
            </a:r>
            <a:r>
              <a:rPr lang="en-US" sz="2200" baseline="-25000" dirty="0">
                <a:solidFill>
                  <a:srgbClr val="241F1F"/>
                </a:solidFill>
              </a:rPr>
              <a:t>3</a:t>
            </a:r>
            <a:r>
              <a:rPr lang="en-US" sz="2200" dirty="0">
                <a:solidFill>
                  <a:srgbClr val="241F1F"/>
                </a:solidFill>
              </a:rPr>
              <a:t>)</a:t>
            </a:r>
            <a:r>
              <a:rPr lang="en-US" sz="2200" baseline="-25000" dirty="0">
                <a:solidFill>
                  <a:srgbClr val="241F1F"/>
                </a:solidFill>
              </a:rPr>
              <a:t>2</a:t>
            </a:r>
            <a:r>
              <a:rPr lang="en-US" sz="2200" dirty="0">
                <a:solidFill>
                  <a:srgbClr val="241F1F"/>
                </a:solidFill>
              </a:rPr>
              <a:t> group is bonded to </a:t>
            </a:r>
            <a:r>
              <a:rPr lang="en-US" sz="2200" b="1" dirty="0">
                <a:solidFill>
                  <a:srgbClr val="241F1F"/>
                </a:solidFill>
              </a:rPr>
              <a:t>C, C, H. </a:t>
            </a:r>
            <a:r>
              <a:rPr lang="en-US" sz="2200" dirty="0">
                <a:solidFill>
                  <a:srgbClr val="241F1F"/>
                </a:solidFill>
              </a:rPr>
              <a:t>Of these six atoms, O has the greatest atomic number, so </a:t>
            </a:r>
            <a:r>
              <a:rPr lang="en-US" sz="2200" b="1" dirty="0">
                <a:solidFill>
                  <a:srgbClr val="241F1F"/>
                </a:solidFill>
              </a:rPr>
              <a:t>CH</a:t>
            </a:r>
            <a:r>
              <a:rPr lang="en-US" sz="2200" b="1" baseline="-25000" dirty="0">
                <a:solidFill>
                  <a:srgbClr val="241F1F"/>
                </a:solidFill>
              </a:rPr>
              <a:t>2</a:t>
            </a:r>
            <a:r>
              <a:rPr lang="en-US" sz="2200" b="1" dirty="0">
                <a:solidFill>
                  <a:srgbClr val="241F1F"/>
                </a:solidFill>
              </a:rPr>
              <a:t>OH </a:t>
            </a:r>
            <a:r>
              <a:rPr lang="en-US" sz="2200" dirty="0">
                <a:solidFill>
                  <a:srgbClr val="241F1F"/>
                </a:solidFill>
              </a:rPr>
              <a:t>has the higher priority.</a:t>
            </a:r>
            <a:endParaRPr lang="en-NG" sz="2200" dirty="0"/>
          </a:p>
        </p:txBody>
      </p:sp>
    </p:spTree>
    <p:extLst>
      <p:ext uri="{BB962C8B-B14F-4D97-AF65-F5344CB8AC3E}">
        <p14:creationId xmlns:p14="http://schemas.microsoft.com/office/powerpoint/2010/main" val="277798706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68FC58C-8DC2-4433-820F-2FA949FCC056}"/>
              </a:ext>
            </a:extLst>
          </p:cNvPr>
          <p:cNvSpPr/>
          <p:nvPr/>
        </p:nvSpPr>
        <p:spPr>
          <a:xfrm>
            <a:off x="0" y="0"/>
            <a:ext cx="12192000" cy="1107996"/>
          </a:xfrm>
          <a:prstGeom prst="rect">
            <a:avLst/>
          </a:prstGeom>
        </p:spPr>
        <p:txBody>
          <a:bodyPr wrap="square">
            <a:spAutoFit/>
          </a:bodyPr>
          <a:lstStyle/>
          <a:p>
            <a:pPr marL="285750" indent="-285750">
              <a:buFont typeface="Arial" panose="020B0604020202020204" pitchFamily="34" charset="0"/>
              <a:buChar char="•"/>
            </a:pPr>
            <a:r>
              <a:rPr lang="en-US" sz="2200" dirty="0">
                <a:solidFill>
                  <a:srgbClr val="241F1F"/>
                </a:solidFill>
              </a:rPr>
              <a:t>If an atom is doubly bonded to another atom, the priority system treats it as if it were singly bonded to two of those atoms. If an atom is triply bonded to another atom, it is treated as if it were singly bonded to three of those atoms.</a:t>
            </a:r>
          </a:p>
        </p:txBody>
      </p:sp>
      <p:sp>
        <p:nvSpPr>
          <p:cNvPr id="3" name="Rectangle 2">
            <a:extLst>
              <a:ext uri="{FF2B5EF4-FFF2-40B4-BE49-F238E27FC236}">
                <a16:creationId xmlns:a16="http://schemas.microsoft.com/office/drawing/2014/main" id="{E95378A7-8DE3-4555-8A73-3BFE2AC675A9}"/>
              </a:ext>
            </a:extLst>
          </p:cNvPr>
          <p:cNvSpPr/>
          <p:nvPr/>
        </p:nvSpPr>
        <p:spPr>
          <a:xfrm>
            <a:off x="0" y="1254038"/>
            <a:ext cx="12192000" cy="769441"/>
          </a:xfrm>
          <a:prstGeom prst="rect">
            <a:avLst/>
          </a:prstGeom>
        </p:spPr>
        <p:txBody>
          <a:bodyPr wrap="square">
            <a:spAutoFit/>
          </a:bodyPr>
          <a:lstStyle/>
          <a:p>
            <a:r>
              <a:rPr lang="en-US" sz="2200" dirty="0">
                <a:solidFill>
                  <a:srgbClr val="241F1F"/>
                </a:solidFill>
              </a:rPr>
              <a:t>E.g., in the isomer shown below, the </a:t>
            </a:r>
            <a:r>
              <a:rPr lang="en-US" sz="2200" i="1" dirty="0">
                <a:solidFill>
                  <a:srgbClr val="241F1F"/>
                </a:solidFill>
              </a:rPr>
              <a:t>sp</a:t>
            </a:r>
            <a:r>
              <a:rPr lang="en-US" sz="2200" baseline="30000" dirty="0">
                <a:solidFill>
                  <a:srgbClr val="241F1F"/>
                </a:solidFill>
              </a:rPr>
              <a:t>2</a:t>
            </a:r>
            <a:r>
              <a:rPr lang="en-US" sz="2200" dirty="0">
                <a:solidFill>
                  <a:srgbClr val="241F1F"/>
                </a:solidFill>
              </a:rPr>
              <a:t> carbon on the left is bonded to a CH</a:t>
            </a:r>
            <a:r>
              <a:rPr lang="en-US" sz="2200" baseline="-25000" dirty="0">
                <a:solidFill>
                  <a:srgbClr val="241F1F"/>
                </a:solidFill>
              </a:rPr>
              <a:t>2</a:t>
            </a:r>
            <a:r>
              <a:rPr lang="en-US" sz="2200" dirty="0">
                <a:solidFill>
                  <a:srgbClr val="241F1F"/>
                </a:solidFill>
              </a:rPr>
              <a:t>CH</a:t>
            </a:r>
            <a:r>
              <a:rPr lang="en-US" sz="2200" baseline="-25000" dirty="0">
                <a:solidFill>
                  <a:srgbClr val="241F1F"/>
                </a:solidFill>
              </a:rPr>
              <a:t>2</a:t>
            </a:r>
            <a:r>
              <a:rPr lang="en-US" sz="2200" dirty="0">
                <a:solidFill>
                  <a:srgbClr val="241F1F"/>
                </a:solidFill>
              </a:rPr>
              <a:t>OH group and to a CH</a:t>
            </a:r>
            <a:r>
              <a:rPr lang="en-US" sz="2200" baseline="-25000" dirty="0">
                <a:solidFill>
                  <a:srgbClr val="241F1F"/>
                </a:solidFill>
              </a:rPr>
              <a:t>2</a:t>
            </a:r>
            <a:r>
              <a:rPr lang="en-US" sz="2200" dirty="0">
                <a:solidFill>
                  <a:srgbClr val="241F1F"/>
                </a:solidFill>
              </a:rPr>
              <a:t>C‚CH group</a:t>
            </a:r>
            <a:endParaRPr lang="en-NG" sz="2200" dirty="0"/>
          </a:p>
        </p:txBody>
      </p:sp>
      <p:pic>
        <p:nvPicPr>
          <p:cNvPr id="7" name="Picture 6">
            <a:extLst>
              <a:ext uri="{FF2B5EF4-FFF2-40B4-BE49-F238E27FC236}">
                <a16:creationId xmlns:a16="http://schemas.microsoft.com/office/drawing/2014/main" id="{19EF4F23-9A56-4168-A553-01CA2AA11D9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1498" y="2169521"/>
            <a:ext cx="5112772" cy="1701017"/>
          </a:xfrm>
          <a:prstGeom prst="rect">
            <a:avLst/>
          </a:prstGeom>
        </p:spPr>
      </p:pic>
      <p:sp>
        <p:nvSpPr>
          <p:cNvPr id="8" name="Rectangle 7">
            <a:extLst>
              <a:ext uri="{FF2B5EF4-FFF2-40B4-BE49-F238E27FC236}">
                <a16:creationId xmlns:a16="http://schemas.microsoft.com/office/drawing/2014/main" id="{6799B206-CDE5-4D46-8CBD-3113B9F18DC2}"/>
              </a:ext>
            </a:extLst>
          </p:cNvPr>
          <p:cNvSpPr/>
          <p:nvPr/>
        </p:nvSpPr>
        <p:spPr>
          <a:xfrm>
            <a:off x="0" y="4221272"/>
            <a:ext cx="12192000" cy="1785104"/>
          </a:xfrm>
          <a:prstGeom prst="rect">
            <a:avLst/>
          </a:prstGeom>
        </p:spPr>
        <p:txBody>
          <a:bodyPr wrap="square">
            <a:spAutoFit/>
          </a:bodyPr>
          <a:lstStyle/>
          <a:p>
            <a:r>
              <a:rPr lang="en-US" sz="2200" dirty="0">
                <a:solidFill>
                  <a:srgbClr val="241F1F"/>
                </a:solidFill>
                <a:latin typeface="Times New Roman" panose="02020603050405020304" pitchFamily="18" charset="0"/>
                <a:cs typeface="Times New Roman" panose="02020603050405020304" pitchFamily="18" charset="0"/>
              </a:rPr>
              <a:t>Because the atoms bonded to the </a:t>
            </a:r>
            <a:r>
              <a:rPr lang="en-US" sz="2200" i="1" dirty="0">
                <a:solidFill>
                  <a:srgbClr val="241F1F"/>
                </a:solidFill>
                <a:latin typeface="Times New Roman" panose="02020603050405020304" pitchFamily="18" charset="0"/>
                <a:cs typeface="Times New Roman" panose="02020603050405020304" pitchFamily="18" charset="0"/>
              </a:rPr>
              <a:t>sp</a:t>
            </a:r>
            <a:r>
              <a:rPr lang="en-US" sz="2200" baseline="30000" dirty="0">
                <a:solidFill>
                  <a:srgbClr val="241F1F"/>
                </a:solidFill>
                <a:latin typeface="Times New Roman" panose="02020603050405020304" pitchFamily="18" charset="0"/>
                <a:cs typeface="Times New Roman" panose="02020603050405020304" pitchFamily="18" charset="0"/>
              </a:rPr>
              <a:t>2</a:t>
            </a:r>
            <a:r>
              <a:rPr lang="en-US" sz="2200" dirty="0">
                <a:solidFill>
                  <a:srgbClr val="241F1F"/>
                </a:solidFill>
                <a:latin typeface="Times New Roman" panose="02020603050405020304" pitchFamily="18" charset="0"/>
                <a:cs typeface="Times New Roman" panose="02020603050405020304" pitchFamily="18" charset="0"/>
              </a:rPr>
              <a:t> carbon are both carbons, there is a tie. Each of the carbons is bonded to </a:t>
            </a:r>
            <a:r>
              <a:rPr lang="en-US" sz="2200" b="1" dirty="0">
                <a:solidFill>
                  <a:srgbClr val="241F1F"/>
                </a:solidFill>
                <a:latin typeface="Times New Roman" panose="02020603050405020304" pitchFamily="18" charset="0"/>
                <a:cs typeface="Times New Roman" panose="02020603050405020304" pitchFamily="18" charset="0"/>
              </a:rPr>
              <a:t>C, H, H, </a:t>
            </a:r>
            <a:r>
              <a:rPr lang="en-US" sz="2200" dirty="0">
                <a:solidFill>
                  <a:srgbClr val="241F1F"/>
                </a:solidFill>
                <a:latin typeface="Times New Roman" panose="02020603050405020304" pitchFamily="18" charset="0"/>
                <a:cs typeface="Times New Roman" panose="02020603050405020304" pitchFamily="18" charset="0"/>
              </a:rPr>
              <a:t>so there is another tie. We turn our attention to the groups attached to the CH</a:t>
            </a:r>
            <a:r>
              <a:rPr lang="en-US" sz="2200" baseline="-25000" dirty="0">
                <a:solidFill>
                  <a:srgbClr val="241F1F"/>
                </a:solidFill>
                <a:latin typeface="Times New Roman" panose="02020603050405020304" pitchFamily="18" charset="0"/>
                <a:cs typeface="Times New Roman" panose="02020603050405020304" pitchFamily="18" charset="0"/>
              </a:rPr>
              <a:t>2</a:t>
            </a:r>
            <a:r>
              <a:rPr lang="en-US" sz="2200" dirty="0">
                <a:solidFill>
                  <a:srgbClr val="241F1F"/>
                </a:solidFill>
                <a:latin typeface="Times New Roman" panose="02020603050405020304" pitchFamily="18" charset="0"/>
                <a:cs typeface="Times New Roman" panose="02020603050405020304" pitchFamily="18" charset="0"/>
              </a:rPr>
              <a:t> groups to break the tie. One of these groups is CH</a:t>
            </a:r>
            <a:r>
              <a:rPr lang="en-US" sz="2200" baseline="-25000" dirty="0">
                <a:solidFill>
                  <a:srgbClr val="241F1F"/>
                </a:solidFill>
                <a:latin typeface="Times New Roman" panose="02020603050405020304" pitchFamily="18" charset="0"/>
                <a:cs typeface="Times New Roman" panose="02020603050405020304" pitchFamily="18" charset="0"/>
              </a:rPr>
              <a:t>2</a:t>
            </a:r>
            <a:r>
              <a:rPr lang="en-US" sz="2200" dirty="0">
                <a:solidFill>
                  <a:srgbClr val="241F1F"/>
                </a:solidFill>
                <a:latin typeface="Times New Roman" panose="02020603050405020304" pitchFamily="18" charset="0"/>
                <a:cs typeface="Times New Roman" panose="02020603050405020304" pitchFamily="18" charset="0"/>
              </a:rPr>
              <a:t>OH, and the other is C‚CH; the C of the CH</a:t>
            </a:r>
            <a:r>
              <a:rPr lang="en-US" sz="2200" baseline="-25000" dirty="0">
                <a:solidFill>
                  <a:srgbClr val="241F1F"/>
                </a:solidFill>
                <a:latin typeface="Times New Roman" panose="02020603050405020304" pitchFamily="18" charset="0"/>
                <a:cs typeface="Times New Roman" panose="02020603050405020304" pitchFamily="18" charset="0"/>
              </a:rPr>
              <a:t>2</a:t>
            </a:r>
            <a:r>
              <a:rPr lang="en-US" sz="2200" dirty="0">
                <a:solidFill>
                  <a:srgbClr val="241F1F"/>
                </a:solidFill>
                <a:latin typeface="Times New Roman" panose="02020603050405020304" pitchFamily="18" charset="0"/>
                <a:cs typeface="Times New Roman" panose="02020603050405020304" pitchFamily="18" charset="0"/>
              </a:rPr>
              <a:t>OH group is bonded to </a:t>
            </a:r>
            <a:r>
              <a:rPr lang="en-US" sz="2200" b="1" dirty="0">
                <a:solidFill>
                  <a:srgbClr val="241F1F"/>
                </a:solidFill>
                <a:latin typeface="Times New Roman" panose="02020603050405020304" pitchFamily="18" charset="0"/>
                <a:cs typeface="Times New Roman" panose="02020603050405020304" pitchFamily="18" charset="0"/>
              </a:rPr>
              <a:t>H, H, O; </a:t>
            </a:r>
            <a:r>
              <a:rPr lang="en-US" sz="2200" dirty="0">
                <a:solidFill>
                  <a:srgbClr val="241F1F"/>
                </a:solidFill>
                <a:latin typeface="Times New Roman" panose="02020603050405020304" pitchFamily="18" charset="0"/>
                <a:cs typeface="Times New Roman" panose="02020603050405020304" pitchFamily="18" charset="0"/>
              </a:rPr>
              <a:t>the triple-bonded C is considered to be bonded to </a:t>
            </a:r>
            <a:r>
              <a:rPr lang="en-US" sz="2200" b="1" dirty="0">
                <a:solidFill>
                  <a:srgbClr val="241F1F"/>
                </a:solidFill>
                <a:latin typeface="Times New Roman" panose="02020603050405020304" pitchFamily="18" charset="0"/>
                <a:cs typeface="Times New Roman" panose="02020603050405020304" pitchFamily="18" charset="0"/>
              </a:rPr>
              <a:t>C, C, C. </a:t>
            </a:r>
            <a:r>
              <a:rPr lang="en-US" sz="2200" dirty="0">
                <a:solidFill>
                  <a:srgbClr val="241F1F"/>
                </a:solidFill>
                <a:latin typeface="Times New Roman" panose="02020603050405020304" pitchFamily="18" charset="0"/>
                <a:cs typeface="Times New Roman" panose="02020603050405020304" pitchFamily="18" charset="0"/>
              </a:rPr>
              <a:t>Of the six atoms, O has the greatest atomic number, so </a:t>
            </a:r>
            <a:r>
              <a:rPr lang="en-US" sz="2200" b="1" dirty="0">
                <a:solidFill>
                  <a:srgbClr val="241F1F"/>
                </a:solidFill>
                <a:latin typeface="Times New Roman" panose="02020603050405020304" pitchFamily="18" charset="0"/>
                <a:cs typeface="Times New Roman" panose="02020603050405020304" pitchFamily="18" charset="0"/>
              </a:rPr>
              <a:t>CH</a:t>
            </a:r>
            <a:r>
              <a:rPr lang="en-US" sz="2200" b="1" baseline="-25000" dirty="0">
                <a:solidFill>
                  <a:srgbClr val="241F1F"/>
                </a:solidFill>
                <a:latin typeface="Times New Roman" panose="02020603050405020304" pitchFamily="18" charset="0"/>
                <a:cs typeface="Times New Roman" panose="02020603050405020304" pitchFamily="18" charset="0"/>
              </a:rPr>
              <a:t>2</a:t>
            </a:r>
            <a:r>
              <a:rPr lang="en-US" sz="2200" b="1" dirty="0">
                <a:solidFill>
                  <a:srgbClr val="241F1F"/>
                </a:solidFill>
                <a:latin typeface="Times New Roman" panose="02020603050405020304" pitchFamily="18" charset="0"/>
                <a:cs typeface="Times New Roman" panose="02020603050405020304" pitchFamily="18" charset="0"/>
              </a:rPr>
              <a:t>OH </a:t>
            </a:r>
            <a:r>
              <a:rPr lang="en-US" sz="2200" dirty="0">
                <a:solidFill>
                  <a:srgbClr val="241F1F"/>
                </a:solidFill>
                <a:latin typeface="Times New Roman" panose="02020603050405020304" pitchFamily="18" charset="0"/>
                <a:cs typeface="Times New Roman" panose="02020603050405020304" pitchFamily="18" charset="0"/>
              </a:rPr>
              <a:t>has the higher priority.</a:t>
            </a:r>
            <a:endParaRPr lang="en-NG" sz="2200" dirty="0">
              <a:latin typeface="Times New Roman" panose="02020603050405020304" pitchFamily="18" charset="0"/>
              <a:cs typeface="Times New Roman" panose="02020603050405020304" pitchFamily="18" charset="0"/>
            </a:endParaRPr>
          </a:p>
        </p:txBody>
      </p:sp>
      <p:pic>
        <p:nvPicPr>
          <p:cNvPr id="9" name="Picture 8">
            <a:extLst>
              <a:ext uri="{FF2B5EF4-FFF2-40B4-BE49-F238E27FC236}">
                <a16:creationId xmlns:a16="http://schemas.microsoft.com/office/drawing/2014/main" id="{C0CE3298-0F05-4605-BF92-5110976A39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06164" y="2023479"/>
            <a:ext cx="3717011" cy="2079755"/>
          </a:xfrm>
          <a:prstGeom prst="rect">
            <a:avLst/>
          </a:prstGeom>
        </p:spPr>
      </p:pic>
    </p:spTree>
    <p:extLst>
      <p:ext uri="{BB962C8B-B14F-4D97-AF65-F5344CB8AC3E}">
        <p14:creationId xmlns:p14="http://schemas.microsoft.com/office/powerpoint/2010/main" val="112028299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8DA2661-0F1E-49FC-A204-527C09A62B3C}"/>
              </a:ext>
            </a:extLst>
          </p:cNvPr>
          <p:cNvSpPr/>
          <p:nvPr/>
        </p:nvSpPr>
        <p:spPr>
          <a:xfrm>
            <a:off x="0" y="169039"/>
            <a:ext cx="12192000" cy="1785104"/>
          </a:xfrm>
          <a:prstGeom prst="rect">
            <a:avLst/>
          </a:prstGeom>
        </p:spPr>
        <p:txBody>
          <a:bodyPr wrap="square">
            <a:spAutoFit/>
          </a:bodyPr>
          <a:lstStyle/>
          <a:p>
            <a:r>
              <a:rPr lang="en-US" sz="2200" dirty="0">
                <a:solidFill>
                  <a:srgbClr val="241F1F"/>
                </a:solidFill>
              </a:rPr>
              <a:t>Both atoms bonded to the </a:t>
            </a:r>
            <a:r>
              <a:rPr lang="en-US" sz="2200" i="1" dirty="0">
                <a:solidFill>
                  <a:srgbClr val="241F1F"/>
                </a:solidFill>
              </a:rPr>
              <a:t>sp</a:t>
            </a:r>
            <a:r>
              <a:rPr lang="en-US" sz="2200" baseline="30000" dirty="0">
                <a:solidFill>
                  <a:srgbClr val="241F1F"/>
                </a:solidFill>
              </a:rPr>
              <a:t>2</a:t>
            </a:r>
            <a:r>
              <a:rPr lang="en-US" sz="2200" dirty="0">
                <a:solidFill>
                  <a:srgbClr val="241F1F"/>
                </a:solidFill>
              </a:rPr>
              <a:t> carbon below are Cs, so they are tied. The first carbon of the CH</a:t>
            </a:r>
            <a:r>
              <a:rPr lang="en-US" sz="2200" baseline="-25000" dirty="0">
                <a:solidFill>
                  <a:srgbClr val="241F1F"/>
                </a:solidFill>
              </a:rPr>
              <a:t>2</a:t>
            </a:r>
            <a:r>
              <a:rPr lang="en-US" sz="2200" dirty="0">
                <a:solidFill>
                  <a:srgbClr val="241F1F"/>
                </a:solidFill>
              </a:rPr>
              <a:t>CH</a:t>
            </a:r>
            <a:r>
              <a:rPr lang="en-US" sz="2200" baseline="-25000" dirty="0">
                <a:solidFill>
                  <a:srgbClr val="241F1F"/>
                </a:solidFill>
              </a:rPr>
              <a:t>3</a:t>
            </a:r>
            <a:r>
              <a:rPr lang="en-US" sz="2200" dirty="0">
                <a:solidFill>
                  <a:srgbClr val="241F1F"/>
                </a:solidFill>
              </a:rPr>
              <a:t> group is bonded to </a:t>
            </a:r>
            <a:r>
              <a:rPr lang="en-US" sz="2200" b="1" dirty="0">
                <a:solidFill>
                  <a:srgbClr val="241F1F"/>
                </a:solidFill>
              </a:rPr>
              <a:t>C, H, H; </a:t>
            </a:r>
            <a:r>
              <a:rPr lang="en-US" sz="2200" dirty="0">
                <a:solidFill>
                  <a:srgbClr val="241F1F"/>
                </a:solidFill>
              </a:rPr>
              <a:t>the first carbon of the CH=CH</a:t>
            </a:r>
            <a:r>
              <a:rPr lang="en-US" sz="2200" baseline="-25000" dirty="0">
                <a:solidFill>
                  <a:srgbClr val="241F1F"/>
                </a:solidFill>
              </a:rPr>
              <a:t>2</a:t>
            </a:r>
            <a:r>
              <a:rPr lang="en-US" sz="2200" dirty="0">
                <a:solidFill>
                  <a:srgbClr val="241F1F"/>
                </a:solidFill>
              </a:rPr>
              <a:t> group is bonded to an H and doubly bonded to a C, so it is considered to be bonded to </a:t>
            </a:r>
            <a:r>
              <a:rPr lang="en-US" sz="2200" b="1" dirty="0">
                <a:solidFill>
                  <a:srgbClr val="241F1F"/>
                </a:solidFill>
              </a:rPr>
              <a:t>H, C, C. </a:t>
            </a:r>
            <a:r>
              <a:rPr lang="en-US" sz="2200" dirty="0">
                <a:solidFill>
                  <a:srgbClr val="241F1F"/>
                </a:solidFill>
              </a:rPr>
              <a:t>One </a:t>
            </a:r>
            <a:r>
              <a:rPr lang="en-US" sz="2200" b="1" dirty="0">
                <a:solidFill>
                  <a:srgbClr val="241F1F"/>
                </a:solidFill>
              </a:rPr>
              <a:t>C </a:t>
            </a:r>
            <a:r>
              <a:rPr lang="en-US" sz="2200" dirty="0">
                <a:solidFill>
                  <a:srgbClr val="241F1F"/>
                </a:solidFill>
              </a:rPr>
              <a:t>cancels in each of the two groups, leaving </a:t>
            </a:r>
            <a:r>
              <a:rPr lang="en-US" sz="2200" b="1" dirty="0">
                <a:solidFill>
                  <a:srgbClr val="241F1F"/>
                </a:solidFill>
              </a:rPr>
              <a:t>H </a:t>
            </a:r>
            <a:r>
              <a:rPr lang="en-US" sz="2200" dirty="0">
                <a:solidFill>
                  <a:srgbClr val="241F1F"/>
                </a:solidFill>
              </a:rPr>
              <a:t>and </a:t>
            </a:r>
            <a:r>
              <a:rPr lang="en-US" sz="2200" b="1" dirty="0">
                <a:solidFill>
                  <a:srgbClr val="241F1F"/>
                </a:solidFill>
              </a:rPr>
              <a:t>H </a:t>
            </a:r>
            <a:r>
              <a:rPr lang="en-US" sz="2200" dirty="0">
                <a:solidFill>
                  <a:srgbClr val="241F1F"/>
                </a:solidFill>
              </a:rPr>
              <a:t>in the CH</a:t>
            </a:r>
            <a:r>
              <a:rPr lang="en-US" sz="2200" baseline="-25000" dirty="0">
                <a:solidFill>
                  <a:srgbClr val="241F1F"/>
                </a:solidFill>
              </a:rPr>
              <a:t>2</a:t>
            </a:r>
            <a:r>
              <a:rPr lang="en-US" sz="2200" dirty="0">
                <a:solidFill>
                  <a:srgbClr val="241F1F"/>
                </a:solidFill>
              </a:rPr>
              <a:t>CH</a:t>
            </a:r>
            <a:r>
              <a:rPr lang="en-US" sz="2200" baseline="-25000" dirty="0">
                <a:solidFill>
                  <a:srgbClr val="241F1F"/>
                </a:solidFill>
              </a:rPr>
              <a:t>3</a:t>
            </a:r>
            <a:r>
              <a:rPr lang="en-US" sz="2200" dirty="0">
                <a:solidFill>
                  <a:srgbClr val="241F1F"/>
                </a:solidFill>
              </a:rPr>
              <a:t> group and </a:t>
            </a:r>
            <a:r>
              <a:rPr lang="en-US" sz="2200" b="1" dirty="0">
                <a:solidFill>
                  <a:srgbClr val="241F1F"/>
                </a:solidFill>
              </a:rPr>
              <a:t>H </a:t>
            </a:r>
            <a:r>
              <a:rPr lang="en-US" sz="2200" dirty="0">
                <a:solidFill>
                  <a:srgbClr val="241F1F"/>
                </a:solidFill>
              </a:rPr>
              <a:t>and </a:t>
            </a:r>
            <a:r>
              <a:rPr lang="en-US" sz="2200" b="1" dirty="0">
                <a:solidFill>
                  <a:srgbClr val="241F1F"/>
                </a:solidFill>
              </a:rPr>
              <a:t>C </a:t>
            </a:r>
            <a:r>
              <a:rPr lang="en-US" sz="2200" dirty="0">
                <a:solidFill>
                  <a:srgbClr val="241F1F"/>
                </a:solidFill>
              </a:rPr>
              <a:t>in the CH=CH</a:t>
            </a:r>
            <a:r>
              <a:rPr lang="en-US" sz="2200" baseline="-25000" dirty="0">
                <a:solidFill>
                  <a:srgbClr val="241F1F"/>
                </a:solidFill>
              </a:rPr>
              <a:t>2</a:t>
            </a:r>
            <a:r>
              <a:rPr lang="en-US" sz="2200" dirty="0">
                <a:solidFill>
                  <a:srgbClr val="241F1F"/>
                </a:solidFill>
              </a:rPr>
              <a:t> group. C has a greater atomic number than H, so </a:t>
            </a:r>
            <a:r>
              <a:rPr lang="en-US" sz="2200" b="1" dirty="0">
                <a:solidFill>
                  <a:srgbClr val="241F1F"/>
                </a:solidFill>
              </a:rPr>
              <a:t>CH=CH</a:t>
            </a:r>
            <a:r>
              <a:rPr lang="en-US" sz="2200" baseline="-25000" dirty="0">
                <a:solidFill>
                  <a:srgbClr val="241F1F"/>
                </a:solidFill>
              </a:rPr>
              <a:t>2</a:t>
            </a:r>
            <a:r>
              <a:rPr lang="en-US" sz="2200" dirty="0">
                <a:solidFill>
                  <a:srgbClr val="241F1F"/>
                </a:solidFill>
              </a:rPr>
              <a:t> has the higher priority.</a:t>
            </a:r>
            <a:endParaRPr lang="en-NG" sz="2200" dirty="0"/>
          </a:p>
        </p:txBody>
      </p:sp>
    </p:spTree>
    <p:extLst>
      <p:ext uri="{BB962C8B-B14F-4D97-AF65-F5344CB8AC3E}">
        <p14:creationId xmlns:p14="http://schemas.microsoft.com/office/powerpoint/2010/main" val="20766723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223D506-12A2-4645-A537-2C8D7A88DCF8}"/>
              </a:ext>
            </a:extLst>
          </p:cNvPr>
          <p:cNvSpPr/>
          <p:nvPr/>
        </p:nvSpPr>
        <p:spPr>
          <a:xfrm>
            <a:off x="0" y="2382559"/>
            <a:ext cx="12192000" cy="2092881"/>
          </a:xfrm>
          <a:prstGeom prst="rect">
            <a:avLst/>
          </a:prstGeom>
        </p:spPr>
        <p:txBody>
          <a:bodyPr wrap="square">
            <a:spAutoFit/>
          </a:bodyPr>
          <a:lstStyle/>
          <a:p>
            <a:pPr algn="just"/>
            <a:r>
              <a:rPr lang="en-US" sz="2600" dirty="0">
                <a:solidFill>
                  <a:srgbClr val="241F1F"/>
                </a:solidFill>
                <a:latin typeface="Times New Roman" panose="02020603050405020304" pitchFamily="18" charset="0"/>
                <a:cs typeface="Times New Roman" panose="02020603050405020304" pitchFamily="18" charset="0"/>
              </a:rPr>
              <a:t>Interchanging two groups bonded to a carbon can have a profound effect on the physiological properties of a compound. For example, interchanging a hydrogen and a methyl group converts the active ingredient in Vicks vapor inhaler to methamphetamine, the street drug known as meth. The same change converts the active ingredient in Aleve, a common drug for pain, to a compound that is highly toxic to the liver.</a:t>
            </a:r>
            <a:endParaRPr lang="en-NG" sz="2600"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99523F18-AAA3-4F65-8DB4-4AAA64108D43}"/>
              </a:ext>
            </a:extLst>
          </p:cNvPr>
          <p:cNvSpPr/>
          <p:nvPr/>
        </p:nvSpPr>
        <p:spPr>
          <a:xfrm>
            <a:off x="0" y="220912"/>
            <a:ext cx="12192000" cy="369332"/>
          </a:xfrm>
          <a:prstGeom prst="rect">
            <a:avLst/>
          </a:prstGeom>
        </p:spPr>
        <p:txBody>
          <a:bodyPr wrap="square">
            <a:spAutoFit/>
          </a:bodyPr>
          <a:lstStyle/>
          <a:p>
            <a:r>
              <a:rPr lang="en-US" i="1" dirty="0">
                <a:solidFill>
                  <a:srgbClr val="241F1F"/>
                </a:solidFill>
                <a:latin typeface="TimesLTPro-Italic"/>
              </a:rPr>
              <a:t>ISOMERS – THE ARRANGEMENT OF ATOMS IN SPACE</a:t>
            </a:r>
            <a:endParaRPr lang="en-NG" dirty="0"/>
          </a:p>
        </p:txBody>
      </p:sp>
      <p:sp>
        <p:nvSpPr>
          <p:cNvPr id="4" name="Rectangle 3">
            <a:extLst>
              <a:ext uri="{FF2B5EF4-FFF2-40B4-BE49-F238E27FC236}">
                <a16:creationId xmlns:a16="http://schemas.microsoft.com/office/drawing/2014/main" id="{CB2851CD-F0FC-4558-9A5F-83E067016F36}"/>
              </a:ext>
            </a:extLst>
          </p:cNvPr>
          <p:cNvSpPr/>
          <p:nvPr/>
        </p:nvSpPr>
        <p:spPr>
          <a:xfrm>
            <a:off x="0" y="1040126"/>
            <a:ext cx="12192000" cy="892552"/>
          </a:xfrm>
          <a:prstGeom prst="rect">
            <a:avLst/>
          </a:prstGeom>
        </p:spPr>
        <p:txBody>
          <a:bodyPr wrap="square">
            <a:spAutoFit/>
          </a:bodyPr>
          <a:lstStyle/>
          <a:p>
            <a:r>
              <a:rPr lang="en-US" sz="2600" dirty="0">
                <a:solidFill>
                  <a:srgbClr val="000000"/>
                </a:solidFill>
                <a:latin typeface="Times New Roman" panose="02020603050405020304" pitchFamily="18" charset="0"/>
                <a:cs typeface="Times New Roman" panose="02020603050405020304" pitchFamily="18" charset="0"/>
              </a:rPr>
              <a:t>Isomers refer to c</a:t>
            </a:r>
            <a:r>
              <a:rPr lang="en-US" sz="2600" dirty="0">
                <a:latin typeface="Times New Roman" panose="02020603050405020304" pitchFamily="18" charset="0"/>
                <a:cs typeface="Times New Roman" panose="02020603050405020304" pitchFamily="18" charset="0"/>
              </a:rPr>
              <a:t>ompounds which have </a:t>
            </a:r>
            <a:r>
              <a:rPr lang="en-GB" sz="2600" dirty="0">
                <a:latin typeface="Times New Roman" panose="02020603050405020304" pitchFamily="18" charset="0"/>
                <a:cs typeface="Times New Roman" panose="02020603050405020304" pitchFamily="18" charset="0"/>
              </a:rPr>
              <a:t>different structures</a:t>
            </a:r>
            <a:r>
              <a:rPr lang="en-US" sz="2600" dirty="0">
                <a:solidFill>
                  <a:srgbClr val="000000"/>
                </a:solidFill>
                <a:latin typeface="Times New Roman" panose="02020603050405020304" pitchFamily="18" charset="0"/>
                <a:cs typeface="Times New Roman" panose="02020603050405020304" pitchFamily="18" charset="0"/>
              </a:rPr>
              <a:t> but </a:t>
            </a:r>
            <a:r>
              <a:rPr lang="en-US" sz="2600" dirty="0">
                <a:latin typeface="Times New Roman" panose="02020603050405020304" pitchFamily="18" charset="0"/>
                <a:cs typeface="Times New Roman" panose="02020603050405020304" pitchFamily="18" charset="0"/>
              </a:rPr>
              <a:t>the same molecular formula</a:t>
            </a:r>
            <a:endParaRPr lang="en-NG" sz="2600" dirty="0">
              <a:latin typeface="Times New Roman" panose="02020603050405020304" pitchFamily="18" charset="0"/>
              <a:cs typeface="Times New Roman" panose="02020603050405020304" pitchFamily="18" charset="0"/>
            </a:endParaRPr>
          </a:p>
        </p:txBody>
      </p:sp>
      <p:pic>
        <p:nvPicPr>
          <p:cNvPr id="2050" name="Picture 2" descr="All images">
            <a:extLst>
              <a:ext uri="{FF2B5EF4-FFF2-40B4-BE49-F238E27FC236}">
                <a16:creationId xmlns:a16="http://schemas.microsoft.com/office/drawing/2014/main" id="{5B0B81F8-E079-426B-AE43-22FB18AD5CB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6066" y="4646299"/>
            <a:ext cx="1666875" cy="117157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27843C58-1387-46D0-B9BE-BFA9E84A4152}"/>
              </a:ext>
            </a:extLst>
          </p:cNvPr>
          <p:cNvSpPr/>
          <p:nvPr/>
        </p:nvSpPr>
        <p:spPr>
          <a:xfrm>
            <a:off x="806066" y="5800957"/>
            <a:ext cx="2006831" cy="375552"/>
          </a:xfrm>
          <a:prstGeom prst="rect">
            <a:avLst/>
          </a:prstGeom>
        </p:spPr>
        <p:txBody>
          <a:bodyPr wrap="none">
            <a:spAutoFit/>
          </a:bodyPr>
          <a:lstStyle/>
          <a:p>
            <a:pPr>
              <a:lnSpc>
                <a:spcPct val="107000"/>
              </a:lnSpc>
              <a:spcAft>
                <a:spcPts val="800"/>
              </a:spcAft>
            </a:pPr>
            <a:r>
              <a:rPr lang="en-US" dirty="0">
                <a:latin typeface="Calibri" panose="020F0502020204030204" pitchFamily="34" charset="0"/>
                <a:ea typeface="Times New Roman" panose="02020603050405020304" pitchFamily="18" charset="0"/>
                <a:cs typeface="Times New Roman" panose="02020603050405020304" pitchFamily="18" charset="0"/>
              </a:rPr>
              <a:t>Methamphetamine</a:t>
            </a:r>
            <a:endParaRPr lang="en-NG"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9112909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AF23ACE-61CE-4779-BC67-15D5F980F4EE}"/>
              </a:ext>
            </a:extLst>
          </p:cNvPr>
          <p:cNvSpPr/>
          <p:nvPr/>
        </p:nvSpPr>
        <p:spPr>
          <a:xfrm>
            <a:off x="810352" y="193126"/>
            <a:ext cx="5389104" cy="430887"/>
          </a:xfrm>
          <a:prstGeom prst="rect">
            <a:avLst/>
          </a:prstGeom>
        </p:spPr>
        <p:txBody>
          <a:bodyPr wrap="none">
            <a:spAutoFit/>
          </a:bodyPr>
          <a:lstStyle/>
          <a:p>
            <a:r>
              <a:rPr lang="en-GB" sz="2200" dirty="0">
                <a:solidFill>
                  <a:schemeClr val="accent2"/>
                </a:solidFill>
              </a:rPr>
              <a:t>ASYMMETRIC CENTERS AND STEREOCENTERS</a:t>
            </a:r>
            <a:endParaRPr lang="en-NG" sz="2200" dirty="0">
              <a:solidFill>
                <a:schemeClr val="accent2"/>
              </a:solidFill>
            </a:endParaRPr>
          </a:p>
        </p:txBody>
      </p:sp>
      <p:sp>
        <p:nvSpPr>
          <p:cNvPr id="3" name="Rectangle 2">
            <a:extLst>
              <a:ext uri="{FF2B5EF4-FFF2-40B4-BE49-F238E27FC236}">
                <a16:creationId xmlns:a16="http://schemas.microsoft.com/office/drawing/2014/main" id="{56E43E7B-CAA0-442E-9DE6-02950B00768B}"/>
              </a:ext>
            </a:extLst>
          </p:cNvPr>
          <p:cNvSpPr/>
          <p:nvPr/>
        </p:nvSpPr>
        <p:spPr>
          <a:xfrm>
            <a:off x="0" y="624013"/>
            <a:ext cx="12192000" cy="3139321"/>
          </a:xfrm>
          <a:prstGeom prst="rect">
            <a:avLst/>
          </a:prstGeom>
        </p:spPr>
        <p:txBody>
          <a:bodyPr wrap="square">
            <a:spAutoFit/>
          </a:bodyPr>
          <a:lstStyle/>
          <a:p>
            <a:r>
              <a:rPr lang="en-US" sz="2200" dirty="0">
                <a:solidFill>
                  <a:srgbClr val="241F1F"/>
                </a:solidFill>
              </a:rPr>
              <a:t>An asymmetric center is also called a </a:t>
            </a:r>
            <a:r>
              <a:rPr lang="en-US" sz="2200" b="1" dirty="0">
                <a:solidFill>
                  <a:srgbClr val="241F1F"/>
                </a:solidFill>
              </a:rPr>
              <a:t>stereocenter </a:t>
            </a:r>
            <a:r>
              <a:rPr lang="en-US" sz="2200" dirty="0">
                <a:solidFill>
                  <a:srgbClr val="241F1F"/>
                </a:solidFill>
              </a:rPr>
              <a:t>(or a </a:t>
            </a:r>
            <a:r>
              <a:rPr lang="en-US" sz="2200" b="1" dirty="0" err="1">
                <a:solidFill>
                  <a:srgbClr val="241F1F"/>
                </a:solidFill>
              </a:rPr>
              <a:t>stereogenic</a:t>
            </a:r>
            <a:r>
              <a:rPr lang="en-US" sz="2200" b="1" dirty="0">
                <a:solidFill>
                  <a:srgbClr val="241F1F"/>
                </a:solidFill>
              </a:rPr>
              <a:t> center</a:t>
            </a:r>
            <a:r>
              <a:rPr lang="en-US" sz="2200" dirty="0">
                <a:solidFill>
                  <a:srgbClr val="241F1F"/>
                </a:solidFill>
              </a:rPr>
              <a:t>), but they do not mean quite the same thing. A stereocenter is an atom at which the interchange of two groups produces a stereoisomer. Thus, stereocenters include both</a:t>
            </a:r>
          </a:p>
          <a:p>
            <a:pPr marL="342900" indent="-342900">
              <a:buFont typeface="+mj-lt"/>
              <a:buAutoNum type="arabicPeriod"/>
            </a:pPr>
            <a:r>
              <a:rPr lang="en-US" sz="2200" i="1" dirty="0">
                <a:solidFill>
                  <a:srgbClr val="241F1F"/>
                </a:solidFill>
              </a:rPr>
              <a:t>asymmetric centers, </a:t>
            </a:r>
            <a:r>
              <a:rPr lang="en-US" sz="2200" dirty="0">
                <a:solidFill>
                  <a:srgbClr val="241F1F"/>
                </a:solidFill>
              </a:rPr>
              <a:t>where the interchange of two groups produces an enantiomer, and </a:t>
            </a:r>
          </a:p>
          <a:p>
            <a:pPr marL="342900" indent="-342900">
              <a:buFont typeface="+mj-lt"/>
              <a:buAutoNum type="arabicPeriod"/>
            </a:pPr>
            <a:r>
              <a:rPr lang="en-US" sz="2200" dirty="0">
                <a:solidFill>
                  <a:srgbClr val="241F1F"/>
                </a:solidFill>
              </a:rPr>
              <a:t>the </a:t>
            </a:r>
            <a:r>
              <a:rPr lang="en-US" sz="2200" i="1" dirty="0">
                <a:solidFill>
                  <a:srgbClr val="241F1F"/>
                </a:solidFill>
              </a:rPr>
              <a:t>sp</a:t>
            </a:r>
            <a:r>
              <a:rPr lang="en-US" sz="2200" baseline="30000" dirty="0">
                <a:solidFill>
                  <a:srgbClr val="241F1F"/>
                </a:solidFill>
              </a:rPr>
              <a:t>2</a:t>
            </a:r>
            <a:r>
              <a:rPr lang="en-US" sz="2200" dirty="0">
                <a:solidFill>
                  <a:srgbClr val="241F1F"/>
                </a:solidFill>
              </a:rPr>
              <a:t> carbons of an alkene or the </a:t>
            </a:r>
            <a:r>
              <a:rPr lang="en-US" sz="2200" i="1" dirty="0">
                <a:solidFill>
                  <a:srgbClr val="241F1F"/>
                </a:solidFill>
              </a:rPr>
              <a:t>sp</a:t>
            </a:r>
            <a:r>
              <a:rPr lang="en-US" sz="2200" baseline="30000" dirty="0">
                <a:solidFill>
                  <a:srgbClr val="241F1F"/>
                </a:solidFill>
              </a:rPr>
              <a:t>3</a:t>
            </a:r>
            <a:r>
              <a:rPr lang="en-US" sz="2200" dirty="0">
                <a:solidFill>
                  <a:srgbClr val="241F1F"/>
                </a:solidFill>
              </a:rPr>
              <a:t> carbons of a cyclic compound, where the interchange of two groups converts a cis isomer to a trans isomer or vice versa. </a:t>
            </a:r>
          </a:p>
          <a:p>
            <a:pPr marL="342900" indent="-342900">
              <a:buFont typeface="+mj-lt"/>
              <a:buAutoNum type="arabicPeriod"/>
            </a:pPr>
            <a:endParaRPr lang="en-US" sz="2200" dirty="0">
              <a:solidFill>
                <a:srgbClr val="241F1F"/>
              </a:solidFill>
            </a:endParaRPr>
          </a:p>
          <a:p>
            <a:r>
              <a:rPr lang="en-US" sz="2200" dirty="0">
                <a:solidFill>
                  <a:srgbClr val="241F1F"/>
                </a:solidFill>
              </a:rPr>
              <a:t>This means that although </a:t>
            </a:r>
            <a:r>
              <a:rPr lang="en-US" sz="2200" i="1" dirty="0">
                <a:solidFill>
                  <a:srgbClr val="241F1F"/>
                </a:solidFill>
              </a:rPr>
              <a:t>all asymmetric centers are stereocenters, </a:t>
            </a:r>
            <a:r>
              <a:rPr lang="en-US" sz="2200" dirty="0">
                <a:solidFill>
                  <a:srgbClr val="241F1F"/>
                </a:solidFill>
              </a:rPr>
              <a:t>not all stereocenters </a:t>
            </a:r>
            <a:r>
              <a:rPr lang="en-GB" sz="2200" dirty="0">
                <a:solidFill>
                  <a:srgbClr val="241F1F"/>
                </a:solidFill>
              </a:rPr>
              <a:t>are asymmetric centres.</a:t>
            </a:r>
            <a:endParaRPr lang="en-NG" sz="2200" dirty="0"/>
          </a:p>
        </p:txBody>
      </p:sp>
      <p:pic>
        <p:nvPicPr>
          <p:cNvPr id="5" name="Picture 4">
            <a:extLst>
              <a:ext uri="{FF2B5EF4-FFF2-40B4-BE49-F238E27FC236}">
                <a16:creationId xmlns:a16="http://schemas.microsoft.com/office/drawing/2014/main" id="{86B16CD4-5428-4564-8ADC-93D4C84F346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6332" y="3686333"/>
            <a:ext cx="7778709" cy="1761567"/>
          </a:xfrm>
          <a:prstGeom prst="rect">
            <a:avLst/>
          </a:prstGeom>
        </p:spPr>
      </p:pic>
    </p:spTree>
    <p:extLst>
      <p:ext uri="{BB962C8B-B14F-4D97-AF65-F5344CB8AC3E}">
        <p14:creationId xmlns:p14="http://schemas.microsoft.com/office/powerpoint/2010/main" val="427373176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D3D4A07-C56B-4FE9-867B-F92BA8F1EFAA}"/>
              </a:ext>
            </a:extLst>
          </p:cNvPr>
          <p:cNvSpPr/>
          <p:nvPr/>
        </p:nvSpPr>
        <p:spPr>
          <a:xfrm>
            <a:off x="0" y="721930"/>
            <a:ext cx="12192000" cy="2123658"/>
          </a:xfrm>
          <a:prstGeom prst="rect">
            <a:avLst/>
          </a:prstGeom>
        </p:spPr>
        <p:txBody>
          <a:bodyPr wrap="square">
            <a:spAutoFit/>
          </a:bodyPr>
          <a:lstStyle/>
          <a:p>
            <a:r>
              <a:rPr lang="en-US" sz="2200" dirty="0">
                <a:solidFill>
                  <a:srgbClr val="241F1F"/>
                </a:solidFill>
              </a:rPr>
              <a:t>How do we name the enantiomers of a compound such as 2-bromobutane so that we know which one we are talking about? </a:t>
            </a:r>
          </a:p>
          <a:p>
            <a:r>
              <a:rPr lang="en-US" sz="2200" dirty="0">
                <a:solidFill>
                  <a:srgbClr val="241F1F"/>
                </a:solidFill>
              </a:rPr>
              <a:t>We need a system of nomenclature that indicates the arrangement of the atoms or groups around the asymmetric center. Chemists use the letters </a:t>
            </a:r>
            <a:r>
              <a:rPr lang="en-US" sz="2200" i="1" dirty="0">
                <a:solidFill>
                  <a:srgbClr val="241F1F"/>
                </a:solidFill>
              </a:rPr>
              <a:t>R </a:t>
            </a:r>
            <a:r>
              <a:rPr lang="en-US" sz="2200" dirty="0">
                <a:solidFill>
                  <a:srgbClr val="241F1F"/>
                </a:solidFill>
              </a:rPr>
              <a:t>and </a:t>
            </a:r>
            <a:r>
              <a:rPr lang="en-US" sz="2200" i="1" dirty="0">
                <a:solidFill>
                  <a:srgbClr val="241F1F"/>
                </a:solidFill>
              </a:rPr>
              <a:t>S </a:t>
            </a:r>
            <a:r>
              <a:rPr lang="en-US" sz="2200" dirty="0">
                <a:solidFill>
                  <a:srgbClr val="241F1F"/>
                </a:solidFill>
              </a:rPr>
              <a:t>for this purpose. For any pair of enantiomers, one member will have the </a:t>
            </a:r>
            <a:r>
              <a:rPr lang="en-US" sz="2200" b="1" i="1" dirty="0">
                <a:solidFill>
                  <a:srgbClr val="241F1F"/>
                </a:solidFill>
              </a:rPr>
              <a:t>R </a:t>
            </a:r>
            <a:r>
              <a:rPr lang="en-US" sz="2200" b="1" dirty="0">
                <a:solidFill>
                  <a:srgbClr val="241F1F"/>
                </a:solidFill>
              </a:rPr>
              <a:t>configuration </a:t>
            </a:r>
            <a:r>
              <a:rPr lang="en-US" sz="2200" dirty="0">
                <a:solidFill>
                  <a:srgbClr val="241F1F"/>
                </a:solidFill>
              </a:rPr>
              <a:t>and the other will have the </a:t>
            </a:r>
            <a:r>
              <a:rPr lang="en-US" sz="2200" b="1" i="1" dirty="0">
                <a:solidFill>
                  <a:srgbClr val="241F1F"/>
                </a:solidFill>
              </a:rPr>
              <a:t>S </a:t>
            </a:r>
            <a:r>
              <a:rPr lang="en-US" sz="2200" b="1" dirty="0">
                <a:solidFill>
                  <a:srgbClr val="241F1F"/>
                </a:solidFill>
              </a:rPr>
              <a:t>configuration. </a:t>
            </a:r>
            <a:r>
              <a:rPr lang="en-US" sz="2200" dirty="0">
                <a:solidFill>
                  <a:srgbClr val="241F1F"/>
                </a:solidFill>
              </a:rPr>
              <a:t>This system of nomenclature is called the </a:t>
            </a:r>
            <a:r>
              <a:rPr lang="en-US" sz="2200" b="1" dirty="0">
                <a:solidFill>
                  <a:srgbClr val="241F1F"/>
                </a:solidFill>
              </a:rPr>
              <a:t>Cahn-Ingold-Prelog system </a:t>
            </a:r>
            <a:r>
              <a:rPr lang="en-US" sz="2200" dirty="0">
                <a:solidFill>
                  <a:srgbClr val="241F1F"/>
                </a:solidFill>
              </a:rPr>
              <a:t>after the three scientists who devised it.</a:t>
            </a:r>
            <a:endParaRPr lang="en-NG" sz="2200" dirty="0"/>
          </a:p>
        </p:txBody>
      </p:sp>
      <p:sp>
        <p:nvSpPr>
          <p:cNvPr id="3" name="Rectangle 2">
            <a:extLst>
              <a:ext uri="{FF2B5EF4-FFF2-40B4-BE49-F238E27FC236}">
                <a16:creationId xmlns:a16="http://schemas.microsoft.com/office/drawing/2014/main" id="{F857862C-7857-484D-A306-223F67D490C6}"/>
              </a:ext>
            </a:extLst>
          </p:cNvPr>
          <p:cNvSpPr/>
          <p:nvPr/>
        </p:nvSpPr>
        <p:spPr>
          <a:xfrm>
            <a:off x="4598623" y="231627"/>
            <a:ext cx="2024272" cy="430887"/>
          </a:xfrm>
          <a:prstGeom prst="rect">
            <a:avLst/>
          </a:prstGeom>
        </p:spPr>
        <p:txBody>
          <a:bodyPr wrap="none">
            <a:spAutoFit/>
          </a:bodyPr>
          <a:lstStyle/>
          <a:p>
            <a:r>
              <a:rPr lang="en-GB" sz="2200" dirty="0">
                <a:solidFill>
                  <a:schemeClr val="accent6">
                    <a:lumMod val="75000"/>
                  </a:schemeClr>
                </a:solidFill>
              </a:rPr>
              <a:t>THE </a:t>
            </a:r>
            <a:r>
              <a:rPr lang="en-GB" sz="2200" i="1" dirty="0">
                <a:solidFill>
                  <a:schemeClr val="accent6">
                    <a:lumMod val="75000"/>
                  </a:schemeClr>
                </a:solidFill>
              </a:rPr>
              <a:t>R,S </a:t>
            </a:r>
            <a:r>
              <a:rPr lang="en-GB" sz="2200" dirty="0">
                <a:solidFill>
                  <a:schemeClr val="accent6">
                    <a:lumMod val="75000"/>
                  </a:schemeClr>
                </a:solidFill>
              </a:rPr>
              <a:t>SYSTEM</a:t>
            </a:r>
            <a:endParaRPr lang="en-NG" sz="2200" dirty="0">
              <a:solidFill>
                <a:schemeClr val="accent6">
                  <a:lumMod val="75000"/>
                </a:schemeClr>
              </a:solidFill>
            </a:endParaRPr>
          </a:p>
        </p:txBody>
      </p:sp>
      <p:sp>
        <p:nvSpPr>
          <p:cNvPr id="4" name="Rectangle 3">
            <a:extLst>
              <a:ext uri="{FF2B5EF4-FFF2-40B4-BE49-F238E27FC236}">
                <a16:creationId xmlns:a16="http://schemas.microsoft.com/office/drawing/2014/main" id="{0CEA5472-A319-4418-B80C-8A968386DB66}"/>
              </a:ext>
            </a:extLst>
          </p:cNvPr>
          <p:cNvSpPr/>
          <p:nvPr/>
        </p:nvSpPr>
        <p:spPr>
          <a:xfrm>
            <a:off x="0" y="2905004"/>
            <a:ext cx="12192000" cy="1107996"/>
          </a:xfrm>
          <a:prstGeom prst="rect">
            <a:avLst/>
          </a:prstGeom>
        </p:spPr>
        <p:txBody>
          <a:bodyPr wrap="square">
            <a:spAutoFit/>
          </a:bodyPr>
          <a:lstStyle/>
          <a:p>
            <a:r>
              <a:rPr lang="en-GB" sz="2200" dirty="0">
                <a:solidFill>
                  <a:schemeClr val="accent2"/>
                </a:solidFill>
              </a:rPr>
              <a:t>Naming a Compound Drawn as a Perspective Formula</a:t>
            </a:r>
            <a:endParaRPr lang="en-US" sz="2200" dirty="0">
              <a:solidFill>
                <a:schemeClr val="accent2"/>
              </a:solidFill>
            </a:endParaRPr>
          </a:p>
          <a:p>
            <a:r>
              <a:rPr lang="en-US" sz="2200" dirty="0">
                <a:solidFill>
                  <a:srgbClr val="241F1F"/>
                </a:solidFill>
              </a:rPr>
              <a:t>We can use this system to determine the configuration of a compound drawn as a perspective formula. </a:t>
            </a:r>
          </a:p>
          <a:p>
            <a:r>
              <a:rPr lang="en-US" sz="2200" dirty="0">
                <a:solidFill>
                  <a:srgbClr val="241F1F"/>
                </a:solidFill>
              </a:rPr>
              <a:t>Lets use the enantiomers of 2-bromobutane as an example.</a:t>
            </a:r>
            <a:endParaRPr lang="en-NG" sz="2200" dirty="0"/>
          </a:p>
        </p:txBody>
      </p:sp>
      <p:pic>
        <p:nvPicPr>
          <p:cNvPr id="6" name="Picture 5">
            <a:extLst>
              <a:ext uri="{FF2B5EF4-FFF2-40B4-BE49-F238E27FC236}">
                <a16:creationId xmlns:a16="http://schemas.microsoft.com/office/drawing/2014/main" id="{52C790C5-86A5-4503-BC7A-67DFFDEA2A0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05073" y="4428475"/>
            <a:ext cx="5211371" cy="1951443"/>
          </a:xfrm>
          <a:prstGeom prst="rect">
            <a:avLst/>
          </a:prstGeom>
        </p:spPr>
      </p:pic>
    </p:spTree>
    <p:extLst>
      <p:ext uri="{BB962C8B-B14F-4D97-AF65-F5344CB8AC3E}">
        <p14:creationId xmlns:p14="http://schemas.microsoft.com/office/powerpoint/2010/main" val="107346092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80D9D1E-509B-4F12-832C-584D5E0DFF54}"/>
              </a:ext>
            </a:extLst>
          </p:cNvPr>
          <p:cNvSpPr/>
          <p:nvPr/>
        </p:nvSpPr>
        <p:spPr>
          <a:xfrm>
            <a:off x="0" y="230537"/>
            <a:ext cx="12192000" cy="1446550"/>
          </a:xfrm>
          <a:prstGeom prst="rect">
            <a:avLst/>
          </a:prstGeom>
        </p:spPr>
        <p:txBody>
          <a:bodyPr wrap="square">
            <a:spAutoFit/>
          </a:bodyPr>
          <a:lstStyle/>
          <a:p>
            <a:r>
              <a:rPr lang="en-US" sz="2200" b="1" dirty="0">
                <a:solidFill>
                  <a:srgbClr val="241F1F"/>
                </a:solidFill>
              </a:rPr>
              <a:t>1. Rank the groups (or atoms) bonded to the asymmetric center in order of priority. </a:t>
            </a:r>
            <a:r>
              <a:rPr lang="en-US" sz="2200" dirty="0">
                <a:solidFill>
                  <a:srgbClr val="241F1F"/>
                </a:solidFill>
              </a:rPr>
              <a:t>The atomic numbers of the </a:t>
            </a:r>
            <a:r>
              <a:rPr lang="en-US" sz="2200" i="1" dirty="0">
                <a:solidFill>
                  <a:srgbClr val="241F1F"/>
                </a:solidFill>
              </a:rPr>
              <a:t>atoms </a:t>
            </a:r>
            <a:r>
              <a:rPr lang="en-US" sz="2200" dirty="0">
                <a:solidFill>
                  <a:srgbClr val="241F1F"/>
                </a:solidFill>
              </a:rPr>
              <a:t>directly attached to the asymmetric center determine the relative priorities. The higher the atomic number of the atom, the higher the priority. If there is a tie, you need to consider the atoms to which the tied atoms are attached.</a:t>
            </a:r>
            <a:endParaRPr lang="en-NG" sz="2200" dirty="0"/>
          </a:p>
        </p:txBody>
      </p:sp>
      <p:sp>
        <p:nvSpPr>
          <p:cNvPr id="3" name="Rectangle 2">
            <a:extLst>
              <a:ext uri="{FF2B5EF4-FFF2-40B4-BE49-F238E27FC236}">
                <a16:creationId xmlns:a16="http://schemas.microsoft.com/office/drawing/2014/main" id="{49E01706-5486-4A65-A9C0-A8E3AAF635D8}"/>
              </a:ext>
            </a:extLst>
          </p:cNvPr>
          <p:cNvSpPr/>
          <p:nvPr/>
        </p:nvSpPr>
        <p:spPr>
          <a:xfrm>
            <a:off x="0" y="2064694"/>
            <a:ext cx="12192000" cy="1107996"/>
          </a:xfrm>
          <a:prstGeom prst="rect">
            <a:avLst/>
          </a:prstGeom>
        </p:spPr>
        <p:txBody>
          <a:bodyPr wrap="square">
            <a:spAutoFit/>
          </a:bodyPr>
          <a:lstStyle/>
          <a:p>
            <a:r>
              <a:rPr lang="en-US" sz="2200" dirty="0">
                <a:solidFill>
                  <a:srgbClr val="241F1F"/>
                </a:solidFill>
              </a:rPr>
              <a:t>The Cs of the methyl and ethyl group tie. Because the methyl group C is attached to H, H, and H and the ethyl group C is attached to C, H, and H, the ethyl group has the higher priority. The priorities are: </a:t>
            </a:r>
          </a:p>
          <a:p>
            <a:r>
              <a:rPr lang="en-GB" sz="2200" dirty="0">
                <a:solidFill>
                  <a:srgbClr val="241F1F"/>
                </a:solidFill>
              </a:rPr>
              <a:t>(1) bromine (2) ethyl (3) methyl (4) hydrogen.</a:t>
            </a:r>
            <a:endParaRPr lang="en-NG" sz="2200" dirty="0"/>
          </a:p>
        </p:txBody>
      </p:sp>
      <p:pic>
        <p:nvPicPr>
          <p:cNvPr id="5" name="Picture 4">
            <a:extLst>
              <a:ext uri="{FF2B5EF4-FFF2-40B4-BE49-F238E27FC236}">
                <a16:creationId xmlns:a16="http://schemas.microsoft.com/office/drawing/2014/main" id="{879036A1-236E-48B1-BC5B-98D63E94EE0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904" y="4196616"/>
            <a:ext cx="6093883" cy="2338938"/>
          </a:xfrm>
          <a:prstGeom prst="rect">
            <a:avLst/>
          </a:prstGeom>
        </p:spPr>
      </p:pic>
      <p:pic>
        <p:nvPicPr>
          <p:cNvPr id="6" name="Picture 5">
            <a:extLst>
              <a:ext uri="{FF2B5EF4-FFF2-40B4-BE49-F238E27FC236}">
                <a16:creationId xmlns:a16="http://schemas.microsoft.com/office/drawing/2014/main" id="{ADCEA3CE-16C1-44A5-BF89-22074A0DFD4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49489" y="2951306"/>
            <a:ext cx="6181112" cy="2737222"/>
          </a:xfrm>
          <a:prstGeom prst="rect">
            <a:avLst/>
          </a:prstGeom>
        </p:spPr>
      </p:pic>
    </p:spTree>
    <p:extLst>
      <p:ext uri="{BB962C8B-B14F-4D97-AF65-F5344CB8AC3E}">
        <p14:creationId xmlns:p14="http://schemas.microsoft.com/office/powerpoint/2010/main" val="11267591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951C91B-0B48-4FAC-8A1C-21DD771A9F0B}"/>
              </a:ext>
            </a:extLst>
          </p:cNvPr>
          <p:cNvSpPr/>
          <p:nvPr/>
        </p:nvSpPr>
        <p:spPr>
          <a:xfrm>
            <a:off x="0" y="132671"/>
            <a:ext cx="12192000" cy="2462213"/>
          </a:xfrm>
          <a:prstGeom prst="rect">
            <a:avLst/>
          </a:prstGeom>
        </p:spPr>
        <p:txBody>
          <a:bodyPr wrap="square">
            <a:spAutoFit/>
          </a:bodyPr>
          <a:lstStyle/>
          <a:p>
            <a:r>
              <a:rPr lang="en-US" sz="2200" b="1" dirty="0">
                <a:solidFill>
                  <a:srgbClr val="241F1F"/>
                </a:solidFill>
              </a:rPr>
              <a:t>2. If the group (or atom) with the lowest priority (4) is bonded by a hatched wedge:</a:t>
            </a:r>
          </a:p>
          <a:p>
            <a:pPr marL="514350" indent="-514350">
              <a:buFont typeface="+mj-lt"/>
              <a:buAutoNum type="romanLcPeriod"/>
            </a:pPr>
            <a:r>
              <a:rPr lang="en-US" sz="2200" dirty="0">
                <a:solidFill>
                  <a:srgbClr val="241F1F"/>
                </a:solidFill>
              </a:rPr>
              <a:t>Draw an arrow in the direction of decreasing priority—(1) to (2) to (3).</a:t>
            </a:r>
          </a:p>
          <a:p>
            <a:pPr marL="514350" indent="-514350">
              <a:buFont typeface="+mj-lt"/>
              <a:buAutoNum type="romanLcPeriod"/>
            </a:pPr>
            <a:r>
              <a:rPr lang="en-US" sz="2200" dirty="0">
                <a:solidFill>
                  <a:srgbClr val="241F1F"/>
                </a:solidFill>
              </a:rPr>
              <a:t>If the arrow points clockwise, then the compound has the </a:t>
            </a:r>
            <a:r>
              <a:rPr lang="en-US" sz="2200" i="1" dirty="0">
                <a:solidFill>
                  <a:srgbClr val="241F1F"/>
                </a:solidFill>
              </a:rPr>
              <a:t>R </a:t>
            </a:r>
            <a:r>
              <a:rPr lang="en-US" sz="2200" dirty="0">
                <a:solidFill>
                  <a:srgbClr val="241F1F"/>
                </a:solidFill>
              </a:rPr>
              <a:t>configuration (</a:t>
            </a:r>
            <a:r>
              <a:rPr lang="en-US" sz="2200" i="1" dirty="0">
                <a:solidFill>
                  <a:srgbClr val="241F1F"/>
                </a:solidFill>
              </a:rPr>
              <a:t>R </a:t>
            </a:r>
            <a:r>
              <a:rPr lang="en-US" sz="2200" dirty="0">
                <a:solidFill>
                  <a:srgbClr val="241F1F"/>
                </a:solidFill>
              </a:rPr>
              <a:t>is for </a:t>
            </a:r>
            <a:r>
              <a:rPr lang="en-US" sz="2200" i="1" dirty="0">
                <a:solidFill>
                  <a:srgbClr val="241F1F"/>
                </a:solidFill>
              </a:rPr>
              <a:t>rectus</a:t>
            </a:r>
            <a:r>
              <a:rPr lang="en-US" sz="2200" dirty="0">
                <a:solidFill>
                  <a:srgbClr val="241F1F"/>
                </a:solidFill>
              </a:rPr>
              <a:t>, which is Latin for “right”).</a:t>
            </a:r>
          </a:p>
          <a:p>
            <a:pPr marL="514350" indent="-514350">
              <a:buFont typeface="+mj-lt"/>
              <a:buAutoNum type="romanLcPeriod"/>
            </a:pPr>
            <a:r>
              <a:rPr lang="en-US" sz="2200" dirty="0">
                <a:solidFill>
                  <a:srgbClr val="241F1F"/>
                </a:solidFill>
              </a:rPr>
              <a:t>If the arrow points counterclockwise, then the compound has the </a:t>
            </a:r>
            <a:r>
              <a:rPr lang="en-US" sz="2200" i="1" dirty="0">
                <a:solidFill>
                  <a:srgbClr val="241F1F"/>
                </a:solidFill>
              </a:rPr>
              <a:t>S </a:t>
            </a:r>
            <a:r>
              <a:rPr lang="en-US" sz="2200" dirty="0">
                <a:solidFill>
                  <a:srgbClr val="241F1F"/>
                </a:solidFill>
              </a:rPr>
              <a:t>configuration (</a:t>
            </a:r>
            <a:r>
              <a:rPr lang="en-US" sz="2200" i="1" dirty="0">
                <a:solidFill>
                  <a:srgbClr val="241F1F"/>
                </a:solidFill>
              </a:rPr>
              <a:t>S </a:t>
            </a:r>
            <a:r>
              <a:rPr lang="en-US" sz="2200" dirty="0">
                <a:solidFill>
                  <a:srgbClr val="241F1F"/>
                </a:solidFill>
              </a:rPr>
              <a:t>is for </a:t>
            </a:r>
            <a:r>
              <a:rPr lang="en-US" sz="2200" i="1" dirty="0">
                <a:solidFill>
                  <a:srgbClr val="241F1F"/>
                </a:solidFill>
              </a:rPr>
              <a:t>sinister</a:t>
            </a:r>
            <a:r>
              <a:rPr lang="en-US" sz="2200" dirty="0">
                <a:solidFill>
                  <a:srgbClr val="241F1F"/>
                </a:solidFill>
              </a:rPr>
              <a:t>, which is Latin for “left”).</a:t>
            </a:r>
          </a:p>
          <a:p>
            <a:pPr marL="514350" indent="-514350">
              <a:buFont typeface="+mj-lt"/>
              <a:buAutoNum type="romanLcPeriod"/>
            </a:pPr>
            <a:r>
              <a:rPr lang="en-US" sz="2200" dirty="0">
                <a:solidFill>
                  <a:srgbClr val="241F1F"/>
                </a:solidFill>
              </a:rPr>
              <a:t>The letter </a:t>
            </a:r>
            <a:r>
              <a:rPr lang="en-US" sz="2200" i="1" dirty="0">
                <a:solidFill>
                  <a:srgbClr val="241F1F"/>
                </a:solidFill>
              </a:rPr>
              <a:t>R </a:t>
            </a:r>
            <a:r>
              <a:rPr lang="en-US" sz="2200" dirty="0">
                <a:solidFill>
                  <a:srgbClr val="241F1F"/>
                </a:solidFill>
              </a:rPr>
              <a:t>or </a:t>
            </a:r>
            <a:r>
              <a:rPr lang="en-US" sz="2200" i="1" dirty="0">
                <a:solidFill>
                  <a:srgbClr val="241F1F"/>
                </a:solidFill>
              </a:rPr>
              <a:t>S </a:t>
            </a:r>
            <a:r>
              <a:rPr lang="en-US" sz="2200" dirty="0">
                <a:solidFill>
                  <a:srgbClr val="241F1F"/>
                </a:solidFill>
              </a:rPr>
              <a:t>(in parentheses) precedes the systematic name of the compound.</a:t>
            </a:r>
            <a:endParaRPr lang="en-NG" sz="2200" dirty="0"/>
          </a:p>
        </p:txBody>
      </p:sp>
      <p:pic>
        <p:nvPicPr>
          <p:cNvPr id="5" name="Picture 4">
            <a:extLst>
              <a:ext uri="{FF2B5EF4-FFF2-40B4-BE49-F238E27FC236}">
                <a16:creationId xmlns:a16="http://schemas.microsoft.com/office/drawing/2014/main" id="{04F974C7-E8C1-4F84-9C7B-386D7E91D40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99927" y="2594884"/>
            <a:ext cx="6992146" cy="3096377"/>
          </a:xfrm>
          <a:prstGeom prst="rect">
            <a:avLst/>
          </a:prstGeom>
        </p:spPr>
      </p:pic>
    </p:spTree>
    <p:extLst>
      <p:ext uri="{BB962C8B-B14F-4D97-AF65-F5344CB8AC3E}">
        <p14:creationId xmlns:p14="http://schemas.microsoft.com/office/powerpoint/2010/main" val="84494503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DB2BECA-9A2E-42D1-8BFF-3B1F7C37708A}"/>
              </a:ext>
            </a:extLst>
          </p:cNvPr>
          <p:cNvSpPr/>
          <p:nvPr/>
        </p:nvSpPr>
        <p:spPr>
          <a:xfrm>
            <a:off x="0" y="117168"/>
            <a:ext cx="12192000" cy="2123658"/>
          </a:xfrm>
          <a:prstGeom prst="rect">
            <a:avLst/>
          </a:prstGeom>
        </p:spPr>
        <p:txBody>
          <a:bodyPr wrap="square">
            <a:spAutoFit/>
          </a:bodyPr>
          <a:lstStyle/>
          <a:p>
            <a:r>
              <a:rPr lang="en-US" sz="2200" b="1" dirty="0">
                <a:solidFill>
                  <a:srgbClr val="241F1F"/>
                </a:solidFill>
              </a:rPr>
              <a:t>3. If the group (or atom) with the lowest priority (4) is not bonded by a hatched wedge:</a:t>
            </a:r>
          </a:p>
          <a:p>
            <a:pPr marL="514350" indent="-514350">
              <a:buFont typeface="+mj-lt"/>
              <a:buAutoNum type="romanLcPeriod"/>
            </a:pPr>
            <a:r>
              <a:rPr lang="en-US" sz="2200" dirty="0">
                <a:solidFill>
                  <a:srgbClr val="241F1F"/>
                </a:solidFill>
              </a:rPr>
              <a:t>Interchange group 4 with the group that is bonded by a hatched wedge.</a:t>
            </a:r>
          </a:p>
          <a:p>
            <a:pPr marL="514350" indent="-514350">
              <a:buFont typeface="+mj-lt"/>
              <a:buAutoNum type="romanLcPeriod"/>
            </a:pPr>
            <a:r>
              <a:rPr lang="en-US" sz="2200" dirty="0">
                <a:solidFill>
                  <a:srgbClr val="241F1F"/>
                </a:solidFill>
              </a:rPr>
              <a:t>Proceed as in step 2—namely, draw an arrow from (1) to (2) to (3).</a:t>
            </a:r>
          </a:p>
          <a:p>
            <a:r>
              <a:rPr lang="en-US" sz="2200" dirty="0">
                <a:solidFill>
                  <a:srgbClr val="241F1F"/>
                </a:solidFill>
              </a:rPr>
              <a:t>Because the arrow points clockwise, the compound with the interchanged groups has the</a:t>
            </a:r>
          </a:p>
          <a:p>
            <a:r>
              <a:rPr lang="en-US" sz="2200" i="1" dirty="0">
                <a:solidFill>
                  <a:srgbClr val="241F1F"/>
                </a:solidFill>
              </a:rPr>
              <a:t>R </a:t>
            </a:r>
            <a:r>
              <a:rPr lang="en-US" sz="2200" dirty="0">
                <a:solidFill>
                  <a:srgbClr val="241F1F"/>
                </a:solidFill>
              </a:rPr>
              <a:t>configuration. Therefore, the original compound, before the groups were interchanged, has the </a:t>
            </a:r>
            <a:r>
              <a:rPr lang="en-US" sz="2200" i="1" dirty="0">
                <a:solidFill>
                  <a:srgbClr val="241F1F"/>
                </a:solidFill>
              </a:rPr>
              <a:t>S</a:t>
            </a:r>
          </a:p>
          <a:p>
            <a:r>
              <a:rPr lang="en-GB" sz="2200" dirty="0">
                <a:solidFill>
                  <a:srgbClr val="241F1F"/>
                </a:solidFill>
              </a:rPr>
              <a:t>configuration.</a:t>
            </a:r>
            <a:endParaRPr lang="en-NG" sz="2200" dirty="0"/>
          </a:p>
        </p:txBody>
      </p:sp>
      <p:pic>
        <p:nvPicPr>
          <p:cNvPr id="6" name="Picture 5">
            <a:extLst>
              <a:ext uri="{FF2B5EF4-FFF2-40B4-BE49-F238E27FC236}">
                <a16:creationId xmlns:a16="http://schemas.microsoft.com/office/drawing/2014/main" id="{E27A7A36-92B3-4C25-86DB-F28704E77E6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59258" y="2240826"/>
            <a:ext cx="8873484" cy="3083077"/>
          </a:xfrm>
          <a:prstGeom prst="rect">
            <a:avLst/>
          </a:prstGeom>
        </p:spPr>
      </p:pic>
    </p:spTree>
    <p:extLst>
      <p:ext uri="{BB962C8B-B14F-4D97-AF65-F5344CB8AC3E}">
        <p14:creationId xmlns:p14="http://schemas.microsoft.com/office/powerpoint/2010/main" val="159883781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B3A07AE-1A06-4BAF-9B1C-38CB18B87A8E}"/>
              </a:ext>
            </a:extLst>
          </p:cNvPr>
          <p:cNvSpPr/>
          <p:nvPr/>
        </p:nvSpPr>
        <p:spPr>
          <a:xfrm>
            <a:off x="0" y="0"/>
            <a:ext cx="12192000" cy="2123658"/>
          </a:xfrm>
          <a:prstGeom prst="rect">
            <a:avLst/>
          </a:prstGeom>
        </p:spPr>
        <p:txBody>
          <a:bodyPr wrap="square">
            <a:spAutoFit/>
          </a:bodyPr>
          <a:lstStyle/>
          <a:p>
            <a:r>
              <a:rPr lang="en-US" sz="2200" dirty="0">
                <a:solidFill>
                  <a:schemeClr val="accent2"/>
                </a:solidFill>
              </a:rPr>
              <a:t>Naming a Compound Drawn as a Fischer Projection</a:t>
            </a:r>
          </a:p>
          <a:p>
            <a:endParaRPr lang="en-US" sz="2200" dirty="0">
              <a:solidFill>
                <a:srgbClr val="241F1F"/>
              </a:solidFill>
            </a:endParaRPr>
          </a:p>
          <a:p>
            <a:r>
              <a:rPr lang="en-US" sz="2200" b="1" dirty="0">
                <a:solidFill>
                  <a:srgbClr val="241F1F"/>
                </a:solidFill>
              </a:rPr>
              <a:t>1. Rank the groups (or atoms) that are bonded to the asymmetric center in order of priority.</a:t>
            </a:r>
          </a:p>
          <a:p>
            <a:r>
              <a:rPr lang="en-US" sz="2200" b="1" dirty="0">
                <a:solidFill>
                  <a:srgbClr val="241F1F"/>
                </a:solidFill>
              </a:rPr>
              <a:t>2. Draw an arrow from (1) to (2) to (3). </a:t>
            </a:r>
            <a:r>
              <a:rPr lang="en-US" sz="2200" dirty="0">
                <a:solidFill>
                  <a:srgbClr val="241F1F"/>
                </a:solidFill>
              </a:rPr>
              <a:t>If the arrow points clockwise, then the compound has the </a:t>
            </a:r>
            <a:r>
              <a:rPr lang="en-US" sz="2200" i="1" dirty="0">
                <a:solidFill>
                  <a:srgbClr val="241F1F"/>
                </a:solidFill>
              </a:rPr>
              <a:t>R </a:t>
            </a:r>
            <a:r>
              <a:rPr lang="en-US" sz="2200" dirty="0">
                <a:solidFill>
                  <a:srgbClr val="241F1F"/>
                </a:solidFill>
              </a:rPr>
              <a:t>configuration; if it points counterclockwise, then the compound has the </a:t>
            </a:r>
            <a:r>
              <a:rPr lang="en-US" sz="2200" i="1" dirty="0">
                <a:solidFill>
                  <a:srgbClr val="241F1F"/>
                </a:solidFill>
              </a:rPr>
              <a:t>S </a:t>
            </a:r>
            <a:r>
              <a:rPr lang="en-US" sz="2200" dirty="0">
                <a:solidFill>
                  <a:srgbClr val="241F1F"/>
                </a:solidFill>
              </a:rPr>
              <a:t>configuration, </a:t>
            </a:r>
            <a:r>
              <a:rPr lang="en-US" sz="2200" i="1" dirty="0">
                <a:solidFill>
                  <a:srgbClr val="241F1F"/>
                </a:solidFill>
              </a:rPr>
              <a:t>provided that the group with the lowest priority (4) is on a vertical bond</a:t>
            </a:r>
            <a:r>
              <a:rPr lang="en-US" sz="2200" dirty="0">
                <a:solidFill>
                  <a:srgbClr val="241F1F"/>
                </a:solidFill>
              </a:rPr>
              <a:t>.</a:t>
            </a:r>
            <a:endParaRPr lang="en-NG" sz="2200" dirty="0"/>
          </a:p>
        </p:txBody>
      </p:sp>
      <p:pic>
        <p:nvPicPr>
          <p:cNvPr id="4" name="Picture 3">
            <a:extLst>
              <a:ext uri="{FF2B5EF4-FFF2-40B4-BE49-F238E27FC236}">
                <a16:creationId xmlns:a16="http://schemas.microsoft.com/office/drawing/2014/main" id="{B3FC3E14-5B43-4CC4-B3A6-36A1A8E1D29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30035" y="2271563"/>
            <a:ext cx="6258415" cy="2581947"/>
          </a:xfrm>
          <a:prstGeom prst="rect">
            <a:avLst/>
          </a:prstGeom>
        </p:spPr>
      </p:pic>
      <p:sp>
        <p:nvSpPr>
          <p:cNvPr id="5" name="Rectangle 4">
            <a:extLst>
              <a:ext uri="{FF2B5EF4-FFF2-40B4-BE49-F238E27FC236}">
                <a16:creationId xmlns:a16="http://schemas.microsoft.com/office/drawing/2014/main" id="{A72E1E58-6AB7-43F9-91EC-93CC28AD906C}"/>
              </a:ext>
            </a:extLst>
          </p:cNvPr>
          <p:cNvSpPr/>
          <p:nvPr/>
        </p:nvSpPr>
        <p:spPr>
          <a:xfrm>
            <a:off x="0" y="5161520"/>
            <a:ext cx="12192000" cy="1107996"/>
          </a:xfrm>
          <a:prstGeom prst="rect">
            <a:avLst/>
          </a:prstGeom>
        </p:spPr>
        <p:txBody>
          <a:bodyPr wrap="square">
            <a:spAutoFit/>
          </a:bodyPr>
          <a:lstStyle/>
          <a:p>
            <a:r>
              <a:rPr lang="en-US" sz="2200" dirty="0">
                <a:solidFill>
                  <a:srgbClr val="241F1F"/>
                </a:solidFill>
              </a:rPr>
              <a:t>If the group (or atom) with the lowest priority is on a </a:t>
            </a:r>
            <a:r>
              <a:rPr lang="en-US" sz="2200" i="1" dirty="0">
                <a:solidFill>
                  <a:srgbClr val="241F1F"/>
                </a:solidFill>
              </a:rPr>
              <a:t>horizontal bond, </a:t>
            </a:r>
            <a:r>
              <a:rPr lang="en-US" sz="2200" dirty="0">
                <a:solidFill>
                  <a:srgbClr val="241F1F"/>
                </a:solidFill>
              </a:rPr>
              <a:t>the answer you get from the direction of the arrow will be the opposite of the correct answer. For example, if the arrow points clockwise, suggesting the </a:t>
            </a:r>
            <a:r>
              <a:rPr lang="en-US" sz="2200" i="1" dirty="0">
                <a:solidFill>
                  <a:srgbClr val="241F1F"/>
                </a:solidFill>
              </a:rPr>
              <a:t>R </a:t>
            </a:r>
            <a:r>
              <a:rPr lang="en-US" sz="2200" dirty="0">
                <a:solidFill>
                  <a:srgbClr val="241F1F"/>
                </a:solidFill>
              </a:rPr>
              <a:t>configuration, then the compound actually has the </a:t>
            </a:r>
            <a:r>
              <a:rPr lang="en-US" sz="2200" i="1" dirty="0">
                <a:solidFill>
                  <a:srgbClr val="241F1F"/>
                </a:solidFill>
              </a:rPr>
              <a:t>S </a:t>
            </a:r>
            <a:r>
              <a:rPr lang="en-US" sz="2200" dirty="0">
                <a:solidFill>
                  <a:srgbClr val="241F1F"/>
                </a:solidFill>
              </a:rPr>
              <a:t>configuration.</a:t>
            </a:r>
            <a:endParaRPr lang="en-NG" sz="2200" dirty="0"/>
          </a:p>
        </p:txBody>
      </p:sp>
    </p:spTree>
    <p:extLst>
      <p:ext uri="{BB962C8B-B14F-4D97-AF65-F5344CB8AC3E}">
        <p14:creationId xmlns:p14="http://schemas.microsoft.com/office/powerpoint/2010/main" val="75612840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BDD949E-D3BC-4EAB-9E44-7922A1432A2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7942443" cy="2101817"/>
          </a:xfrm>
          <a:prstGeom prst="rect">
            <a:avLst/>
          </a:prstGeom>
        </p:spPr>
      </p:pic>
    </p:spTree>
    <p:extLst>
      <p:ext uri="{BB962C8B-B14F-4D97-AF65-F5344CB8AC3E}">
        <p14:creationId xmlns:p14="http://schemas.microsoft.com/office/powerpoint/2010/main" val="44856791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6454659-E7B2-4F65-997A-82F57CDE8246}"/>
              </a:ext>
            </a:extLst>
          </p:cNvPr>
          <p:cNvSpPr/>
          <p:nvPr/>
        </p:nvSpPr>
        <p:spPr>
          <a:xfrm>
            <a:off x="0" y="0"/>
            <a:ext cx="5333319" cy="430887"/>
          </a:xfrm>
          <a:prstGeom prst="rect">
            <a:avLst/>
          </a:prstGeom>
        </p:spPr>
        <p:txBody>
          <a:bodyPr wrap="none">
            <a:spAutoFit/>
          </a:bodyPr>
          <a:lstStyle/>
          <a:p>
            <a:r>
              <a:rPr lang="en-US" sz="2200" dirty="0">
                <a:solidFill>
                  <a:srgbClr val="442787"/>
                </a:solidFill>
              </a:rPr>
              <a:t>CHIRAL COMPOUNDS ARE OPTICALLY ACTIVE</a:t>
            </a:r>
            <a:endParaRPr lang="en-NG" sz="2200" dirty="0"/>
          </a:p>
        </p:txBody>
      </p:sp>
    </p:spTree>
    <p:extLst>
      <p:ext uri="{BB962C8B-B14F-4D97-AF65-F5344CB8AC3E}">
        <p14:creationId xmlns:p14="http://schemas.microsoft.com/office/powerpoint/2010/main" val="204223954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BC909C6-C8A2-4D19-B218-A75FB1F395E4}"/>
              </a:ext>
            </a:extLst>
          </p:cNvPr>
          <p:cNvSpPr/>
          <p:nvPr/>
        </p:nvSpPr>
        <p:spPr>
          <a:xfrm>
            <a:off x="0" y="87248"/>
            <a:ext cx="4718279" cy="430887"/>
          </a:xfrm>
          <a:prstGeom prst="rect">
            <a:avLst/>
          </a:prstGeom>
        </p:spPr>
        <p:txBody>
          <a:bodyPr wrap="none">
            <a:spAutoFit/>
          </a:bodyPr>
          <a:lstStyle/>
          <a:p>
            <a:r>
              <a:rPr lang="en-US" sz="2200" dirty="0">
                <a:solidFill>
                  <a:srgbClr val="442787"/>
                </a:solidFill>
              </a:rPr>
              <a:t>HOW SPECIFIC ROTATION IS MEASURED</a:t>
            </a:r>
            <a:endParaRPr lang="en-NG" sz="2200" dirty="0"/>
          </a:p>
        </p:txBody>
      </p:sp>
    </p:spTree>
    <p:extLst>
      <p:ext uri="{BB962C8B-B14F-4D97-AF65-F5344CB8AC3E}">
        <p14:creationId xmlns:p14="http://schemas.microsoft.com/office/powerpoint/2010/main" val="234847718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04372ED-B268-4BA1-913A-B69A39CC852A}"/>
              </a:ext>
            </a:extLst>
          </p:cNvPr>
          <p:cNvSpPr/>
          <p:nvPr/>
        </p:nvSpPr>
        <p:spPr>
          <a:xfrm>
            <a:off x="0" y="0"/>
            <a:ext cx="2886368" cy="430887"/>
          </a:xfrm>
          <a:prstGeom prst="rect">
            <a:avLst/>
          </a:prstGeom>
        </p:spPr>
        <p:txBody>
          <a:bodyPr wrap="none">
            <a:spAutoFit/>
          </a:bodyPr>
          <a:lstStyle/>
          <a:p>
            <a:r>
              <a:rPr lang="en-GB" sz="2200" dirty="0">
                <a:solidFill>
                  <a:srgbClr val="442787"/>
                </a:solidFill>
              </a:rPr>
              <a:t>ENANTIOMERIC EXCESS</a:t>
            </a:r>
            <a:endParaRPr lang="en-NG" sz="2200" dirty="0"/>
          </a:p>
        </p:txBody>
      </p:sp>
    </p:spTree>
    <p:extLst>
      <p:ext uri="{BB962C8B-B14F-4D97-AF65-F5344CB8AC3E}">
        <p14:creationId xmlns:p14="http://schemas.microsoft.com/office/powerpoint/2010/main" val="7437606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8DFB962-33C4-4C6C-831C-05F9DB35A860}"/>
              </a:ext>
            </a:extLst>
          </p:cNvPr>
          <p:cNvSpPr/>
          <p:nvPr/>
        </p:nvSpPr>
        <p:spPr>
          <a:xfrm>
            <a:off x="67377" y="140164"/>
            <a:ext cx="12192000" cy="2893100"/>
          </a:xfrm>
          <a:prstGeom prst="rect">
            <a:avLst/>
          </a:prstGeom>
        </p:spPr>
        <p:txBody>
          <a:bodyPr wrap="square">
            <a:spAutoFit/>
          </a:bodyPr>
          <a:lstStyle/>
          <a:p>
            <a:r>
              <a:rPr lang="en-US" sz="2600" dirty="0">
                <a:solidFill>
                  <a:srgbClr val="241F1F"/>
                </a:solidFill>
                <a:latin typeface="Times New Roman" panose="02020603050405020304" pitchFamily="18" charset="0"/>
                <a:cs typeface="Times New Roman" panose="02020603050405020304" pitchFamily="18" charset="0"/>
              </a:rPr>
              <a:t>Isomers fall into two main classes: </a:t>
            </a:r>
            <a:r>
              <a:rPr lang="en-US" sz="2600" i="1" dirty="0">
                <a:solidFill>
                  <a:srgbClr val="241F1F"/>
                </a:solidFill>
                <a:latin typeface="Times New Roman" panose="02020603050405020304" pitchFamily="18" charset="0"/>
                <a:cs typeface="Times New Roman" panose="02020603050405020304" pitchFamily="18" charset="0"/>
              </a:rPr>
              <a:t>constitutional isomers </a:t>
            </a:r>
            <a:r>
              <a:rPr lang="en-US" sz="2600" dirty="0">
                <a:solidFill>
                  <a:srgbClr val="241F1F"/>
                </a:solidFill>
                <a:latin typeface="Times New Roman" panose="02020603050405020304" pitchFamily="18" charset="0"/>
                <a:cs typeface="Times New Roman" panose="02020603050405020304" pitchFamily="18" charset="0"/>
              </a:rPr>
              <a:t>and </a:t>
            </a:r>
            <a:r>
              <a:rPr lang="en-US" sz="2600" i="1" dirty="0">
                <a:solidFill>
                  <a:srgbClr val="241F1F"/>
                </a:solidFill>
                <a:latin typeface="Times New Roman" panose="02020603050405020304" pitchFamily="18" charset="0"/>
                <a:cs typeface="Times New Roman" panose="02020603050405020304" pitchFamily="18" charset="0"/>
              </a:rPr>
              <a:t>stereoisomers.</a:t>
            </a:r>
          </a:p>
          <a:p>
            <a:endParaRPr lang="en-US" sz="2600" i="1" dirty="0">
              <a:solidFill>
                <a:srgbClr val="241F1F"/>
              </a:solidFill>
              <a:latin typeface="Times New Roman" panose="02020603050405020304" pitchFamily="18" charset="0"/>
              <a:cs typeface="Times New Roman" panose="02020603050405020304" pitchFamily="18" charset="0"/>
            </a:endParaRPr>
          </a:p>
          <a:p>
            <a:r>
              <a:rPr lang="en-US" sz="2600" dirty="0">
                <a:solidFill>
                  <a:srgbClr val="442787"/>
                </a:solidFill>
                <a:latin typeface="Times New Roman" panose="02020603050405020304" pitchFamily="18" charset="0"/>
                <a:cs typeface="Times New Roman" panose="02020603050405020304" pitchFamily="18" charset="0"/>
              </a:rPr>
              <a:t>■ </a:t>
            </a:r>
            <a:r>
              <a:rPr lang="en-US" sz="2600" b="1" dirty="0">
                <a:solidFill>
                  <a:srgbClr val="241F1F"/>
                </a:solidFill>
                <a:latin typeface="Times New Roman" panose="02020603050405020304" pitchFamily="18" charset="0"/>
                <a:cs typeface="Times New Roman" panose="02020603050405020304" pitchFamily="18" charset="0"/>
              </a:rPr>
              <a:t>Constitutional isomers </a:t>
            </a:r>
            <a:r>
              <a:rPr lang="en-US" sz="2600" dirty="0">
                <a:solidFill>
                  <a:srgbClr val="241F1F"/>
                </a:solidFill>
                <a:latin typeface="Times New Roman" panose="02020603050405020304" pitchFamily="18" charset="0"/>
                <a:cs typeface="Times New Roman" panose="02020603050405020304" pitchFamily="18" charset="0"/>
              </a:rPr>
              <a:t>differ in the way their atoms are connected. For example, ethanol and dimethyl ether are constitutional isomers because they both have molecular formula C</a:t>
            </a:r>
            <a:r>
              <a:rPr lang="en-US" sz="2600" baseline="-25000" dirty="0">
                <a:solidFill>
                  <a:srgbClr val="241F1F"/>
                </a:solidFill>
                <a:latin typeface="Times New Roman" panose="02020603050405020304" pitchFamily="18" charset="0"/>
                <a:cs typeface="Times New Roman" panose="02020603050405020304" pitchFamily="18" charset="0"/>
              </a:rPr>
              <a:t>2</a:t>
            </a:r>
            <a:r>
              <a:rPr lang="en-US" sz="2600" dirty="0">
                <a:solidFill>
                  <a:srgbClr val="241F1F"/>
                </a:solidFill>
                <a:latin typeface="Times New Roman" panose="02020603050405020304" pitchFamily="18" charset="0"/>
                <a:cs typeface="Times New Roman" panose="02020603050405020304" pitchFamily="18" charset="0"/>
              </a:rPr>
              <a:t>H</a:t>
            </a:r>
            <a:r>
              <a:rPr lang="en-US" sz="2600" baseline="-25000" dirty="0">
                <a:solidFill>
                  <a:srgbClr val="241F1F"/>
                </a:solidFill>
                <a:latin typeface="Times New Roman" panose="02020603050405020304" pitchFamily="18" charset="0"/>
                <a:cs typeface="Times New Roman" panose="02020603050405020304" pitchFamily="18" charset="0"/>
              </a:rPr>
              <a:t>6</a:t>
            </a:r>
            <a:r>
              <a:rPr lang="en-US" sz="2600" dirty="0">
                <a:solidFill>
                  <a:srgbClr val="241F1F"/>
                </a:solidFill>
                <a:latin typeface="Times New Roman" panose="02020603050405020304" pitchFamily="18" charset="0"/>
                <a:cs typeface="Times New Roman" panose="02020603050405020304" pitchFamily="18" charset="0"/>
              </a:rPr>
              <a:t>O, but their atoms are connected differently (the oxygen in ethanol is bonded to a carbon and to a hydrogen, whereas the oxygen in dimethyl ether is bonded to two carbons).</a:t>
            </a:r>
            <a:endParaRPr lang="en-NG" sz="2600" dirty="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B75B00F2-DBB2-4E7E-828E-A66F51D88E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9319" y="3429000"/>
            <a:ext cx="9259486" cy="2593387"/>
          </a:xfrm>
          <a:prstGeom prst="rect">
            <a:avLst/>
          </a:prstGeom>
          <a:ln>
            <a:noFill/>
          </a:ln>
          <a:effectLst>
            <a:softEdge rad="112500"/>
          </a:effectLst>
        </p:spPr>
      </p:pic>
    </p:spTree>
    <p:extLst>
      <p:ext uri="{BB962C8B-B14F-4D97-AF65-F5344CB8AC3E}">
        <p14:creationId xmlns:p14="http://schemas.microsoft.com/office/powerpoint/2010/main" val="116802222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F81536F-8D3C-49F5-A21E-7C36C050F6C6}"/>
              </a:ext>
            </a:extLst>
          </p:cNvPr>
          <p:cNvSpPr/>
          <p:nvPr/>
        </p:nvSpPr>
        <p:spPr>
          <a:xfrm>
            <a:off x="0" y="0"/>
            <a:ext cx="7703419" cy="430887"/>
          </a:xfrm>
          <a:prstGeom prst="rect">
            <a:avLst/>
          </a:prstGeom>
        </p:spPr>
        <p:txBody>
          <a:bodyPr wrap="square">
            <a:spAutoFit/>
          </a:bodyPr>
          <a:lstStyle/>
          <a:p>
            <a:r>
              <a:rPr lang="en-US" sz="2200" dirty="0">
                <a:solidFill>
                  <a:srgbClr val="442787"/>
                </a:solidFill>
              </a:rPr>
              <a:t>COMPOUNDS WITH MORE THAN ONE </a:t>
            </a:r>
            <a:r>
              <a:rPr lang="en-GB" sz="2200" dirty="0">
                <a:solidFill>
                  <a:srgbClr val="442787"/>
                </a:solidFill>
              </a:rPr>
              <a:t>ASYMMETRIC CENTER</a:t>
            </a:r>
          </a:p>
        </p:txBody>
      </p:sp>
    </p:spTree>
    <p:extLst>
      <p:ext uri="{BB962C8B-B14F-4D97-AF65-F5344CB8AC3E}">
        <p14:creationId xmlns:p14="http://schemas.microsoft.com/office/powerpoint/2010/main" val="300519305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097B0D8-744F-40AD-80C2-44C5DC1838D6}"/>
              </a:ext>
            </a:extLst>
          </p:cNvPr>
          <p:cNvSpPr/>
          <p:nvPr/>
        </p:nvSpPr>
        <p:spPr>
          <a:xfrm>
            <a:off x="0" y="0"/>
            <a:ext cx="4965462" cy="430887"/>
          </a:xfrm>
          <a:prstGeom prst="rect">
            <a:avLst/>
          </a:prstGeom>
        </p:spPr>
        <p:txBody>
          <a:bodyPr wrap="none">
            <a:spAutoFit/>
          </a:bodyPr>
          <a:lstStyle/>
          <a:p>
            <a:r>
              <a:rPr lang="en-GB" sz="2200" dirty="0">
                <a:solidFill>
                  <a:srgbClr val="442787"/>
                </a:solidFill>
              </a:rPr>
              <a:t>STEREOISOMERS OF CYCLIC COMPOUNDS</a:t>
            </a:r>
            <a:endParaRPr lang="en-NG" sz="2200" dirty="0"/>
          </a:p>
        </p:txBody>
      </p:sp>
    </p:spTree>
    <p:extLst>
      <p:ext uri="{BB962C8B-B14F-4D97-AF65-F5344CB8AC3E}">
        <p14:creationId xmlns:p14="http://schemas.microsoft.com/office/powerpoint/2010/main" val="38223470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A86DDCD-4050-4EDF-940A-9EC542E1E859}"/>
              </a:ext>
            </a:extLst>
          </p:cNvPr>
          <p:cNvSpPr/>
          <p:nvPr/>
        </p:nvSpPr>
        <p:spPr>
          <a:xfrm>
            <a:off x="0" y="0"/>
            <a:ext cx="9144000" cy="430887"/>
          </a:xfrm>
          <a:prstGeom prst="rect">
            <a:avLst/>
          </a:prstGeom>
        </p:spPr>
        <p:txBody>
          <a:bodyPr wrap="square">
            <a:spAutoFit/>
          </a:bodyPr>
          <a:lstStyle/>
          <a:p>
            <a:r>
              <a:rPr lang="en-US" sz="2200" b="1" dirty="0">
                <a:solidFill>
                  <a:srgbClr val="00B050"/>
                </a:solidFill>
              </a:rPr>
              <a:t>REGIOSELECTIVE, STEREOSELECTIVE, AND STEREOSPECIFIC REACTIONS</a:t>
            </a:r>
            <a:endParaRPr lang="en-NG" sz="2200" b="1" dirty="0">
              <a:solidFill>
                <a:srgbClr val="00B050"/>
              </a:solidFill>
            </a:endParaRPr>
          </a:p>
        </p:txBody>
      </p:sp>
      <p:sp>
        <p:nvSpPr>
          <p:cNvPr id="3" name="Rectangle 2">
            <a:extLst>
              <a:ext uri="{FF2B5EF4-FFF2-40B4-BE49-F238E27FC236}">
                <a16:creationId xmlns:a16="http://schemas.microsoft.com/office/drawing/2014/main" id="{154F02B2-053B-4FF3-A219-C32E2C24CCC4}"/>
              </a:ext>
            </a:extLst>
          </p:cNvPr>
          <p:cNvSpPr/>
          <p:nvPr/>
        </p:nvSpPr>
        <p:spPr>
          <a:xfrm>
            <a:off x="0" y="740676"/>
            <a:ext cx="12192000" cy="430887"/>
          </a:xfrm>
          <a:prstGeom prst="rect">
            <a:avLst/>
          </a:prstGeom>
        </p:spPr>
        <p:txBody>
          <a:bodyPr wrap="square">
            <a:spAutoFit/>
          </a:bodyPr>
          <a:lstStyle/>
          <a:p>
            <a:r>
              <a:rPr lang="en-US" sz="2200" dirty="0"/>
              <a:t>When we study the stereochemistry of a reaction, we are concerned with the following questions:</a:t>
            </a:r>
            <a:endParaRPr lang="en-NG" sz="2200" dirty="0"/>
          </a:p>
        </p:txBody>
      </p:sp>
      <p:sp>
        <p:nvSpPr>
          <p:cNvPr id="4" name="Rectangle 3">
            <a:extLst>
              <a:ext uri="{FF2B5EF4-FFF2-40B4-BE49-F238E27FC236}">
                <a16:creationId xmlns:a16="http://schemas.microsoft.com/office/drawing/2014/main" id="{1B594B9A-092D-4B3C-8304-C015FC88931D}"/>
              </a:ext>
            </a:extLst>
          </p:cNvPr>
          <p:cNvSpPr/>
          <p:nvPr/>
        </p:nvSpPr>
        <p:spPr>
          <a:xfrm>
            <a:off x="0" y="1206433"/>
            <a:ext cx="12192000" cy="1785104"/>
          </a:xfrm>
          <a:prstGeom prst="rect">
            <a:avLst/>
          </a:prstGeom>
        </p:spPr>
        <p:txBody>
          <a:bodyPr wrap="square">
            <a:spAutoFit/>
          </a:bodyPr>
          <a:lstStyle/>
          <a:p>
            <a:pPr marL="457200" indent="-457200">
              <a:buAutoNum type="arabicPeriod"/>
            </a:pPr>
            <a:r>
              <a:rPr lang="en-US" sz="2200" dirty="0"/>
              <a:t>If the product of a reaction can exist as two or more stereoisomers, does the reaction produce a single stereoisomer, a set of particular stereoisomers, or all possible stereoisomers? </a:t>
            </a:r>
          </a:p>
          <a:p>
            <a:pPr marL="457200" indent="-457200">
              <a:buAutoNum type="arabicPeriod"/>
            </a:pPr>
            <a:r>
              <a:rPr lang="en-US" sz="2200" dirty="0"/>
              <a:t>If the reactant can exist as two or more stereoisomers, do all stereoisomers of the reactant form the same stereoisomers of the product or does each stereoisomer of the reactant form a different stereoisomer or set of stereoisomers of the product?</a:t>
            </a:r>
            <a:endParaRPr lang="en-NG" sz="2200" dirty="0"/>
          </a:p>
        </p:txBody>
      </p:sp>
      <p:sp>
        <p:nvSpPr>
          <p:cNvPr id="5" name="Rectangle 4">
            <a:extLst>
              <a:ext uri="{FF2B5EF4-FFF2-40B4-BE49-F238E27FC236}">
                <a16:creationId xmlns:a16="http://schemas.microsoft.com/office/drawing/2014/main" id="{E9FDDC7B-02F7-4AA1-BDAC-B0E3E1D63F44}"/>
              </a:ext>
            </a:extLst>
          </p:cNvPr>
          <p:cNvSpPr/>
          <p:nvPr/>
        </p:nvSpPr>
        <p:spPr>
          <a:xfrm>
            <a:off x="0" y="3262478"/>
            <a:ext cx="12192000" cy="1446550"/>
          </a:xfrm>
          <a:prstGeom prst="rect">
            <a:avLst/>
          </a:prstGeom>
        </p:spPr>
        <p:txBody>
          <a:bodyPr wrap="square">
            <a:spAutoFit/>
          </a:bodyPr>
          <a:lstStyle/>
          <a:p>
            <a:r>
              <a:rPr lang="en-US" sz="2200" dirty="0"/>
              <a:t>A </a:t>
            </a:r>
            <a:r>
              <a:rPr lang="en-US" sz="2200" b="1" dirty="0"/>
              <a:t>regioselective reaction</a:t>
            </a:r>
            <a:r>
              <a:rPr lang="en-US" sz="2200" dirty="0"/>
              <a:t> is one in which two constitutional isomers can be obtained as products but more of one is obtained than the other. In other words, a regioselective reaction selects for a particular constitutional isomer. A reaction can be moderately regioselective, highly regioselective, or completely regioselective depending on the relative amounts of the constitutional isomers formed in the reaction.</a:t>
            </a:r>
            <a:endParaRPr lang="en-NG" sz="2200" dirty="0"/>
          </a:p>
        </p:txBody>
      </p:sp>
      <p:pic>
        <p:nvPicPr>
          <p:cNvPr id="7" name="Picture 6">
            <a:extLst>
              <a:ext uri="{FF2B5EF4-FFF2-40B4-BE49-F238E27FC236}">
                <a16:creationId xmlns:a16="http://schemas.microsoft.com/office/drawing/2014/main" id="{9FC57749-6C18-4E8E-BF37-DC1D2E15DB2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19799" y="4903777"/>
            <a:ext cx="3274786" cy="1776155"/>
          </a:xfrm>
          <a:prstGeom prst="rect">
            <a:avLst/>
          </a:prstGeom>
        </p:spPr>
      </p:pic>
    </p:spTree>
    <p:extLst>
      <p:ext uri="{BB962C8B-B14F-4D97-AF65-F5344CB8AC3E}">
        <p14:creationId xmlns:p14="http://schemas.microsoft.com/office/powerpoint/2010/main" val="192870979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AE13F26-765B-48C4-9098-283A60CE4FB7}"/>
              </a:ext>
            </a:extLst>
          </p:cNvPr>
          <p:cNvSpPr/>
          <p:nvPr/>
        </p:nvSpPr>
        <p:spPr>
          <a:xfrm>
            <a:off x="0" y="0"/>
            <a:ext cx="12192000" cy="1785104"/>
          </a:xfrm>
          <a:prstGeom prst="rect">
            <a:avLst/>
          </a:prstGeom>
        </p:spPr>
        <p:txBody>
          <a:bodyPr wrap="square">
            <a:spAutoFit/>
          </a:bodyPr>
          <a:lstStyle/>
          <a:p>
            <a:r>
              <a:rPr lang="en-US" sz="2200" dirty="0"/>
              <a:t>A </a:t>
            </a:r>
            <a:r>
              <a:rPr lang="en-US" sz="2200" b="1" dirty="0"/>
              <a:t>stereoselective reaction</a:t>
            </a:r>
            <a:r>
              <a:rPr lang="en-US" sz="2200" dirty="0"/>
              <a:t> results in the preferential formation of a stereoisomer rather than a constitutional isomer. A stereoselective reaction forms one stereoisomer preferentially over another. In other words, it selects for a particular stereoisomer. Depending on the degree of preference for a particular stereoisomer, a reaction can be described as being moderately stereoselective, highly stereoselective, or completely stereoselective.</a:t>
            </a:r>
            <a:endParaRPr lang="en-NG" sz="2200" dirty="0"/>
          </a:p>
        </p:txBody>
      </p:sp>
      <p:pic>
        <p:nvPicPr>
          <p:cNvPr id="4" name="Picture 3">
            <a:extLst>
              <a:ext uri="{FF2B5EF4-FFF2-40B4-BE49-F238E27FC236}">
                <a16:creationId xmlns:a16="http://schemas.microsoft.com/office/drawing/2014/main" id="{AA338D12-1225-4EEB-964F-DB2988BF7B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85448" y="1785104"/>
            <a:ext cx="3807712" cy="1842441"/>
          </a:xfrm>
          <a:prstGeom prst="rect">
            <a:avLst/>
          </a:prstGeom>
        </p:spPr>
      </p:pic>
      <p:sp>
        <p:nvSpPr>
          <p:cNvPr id="5" name="Rectangle 4">
            <a:extLst>
              <a:ext uri="{FF2B5EF4-FFF2-40B4-BE49-F238E27FC236}">
                <a16:creationId xmlns:a16="http://schemas.microsoft.com/office/drawing/2014/main" id="{27EF7F8D-1703-4E07-B5E1-02B48B32DBD4}"/>
              </a:ext>
            </a:extLst>
          </p:cNvPr>
          <p:cNvSpPr/>
          <p:nvPr/>
        </p:nvSpPr>
        <p:spPr>
          <a:xfrm>
            <a:off x="0" y="3570208"/>
            <a:ext cx="12192000" cy="769441"/>
          </a:xfrm>
          <a:prstGeom prst="rect">
            <a:avLst/>
          </a:prstGeom>
        </p:spPr>
        <p:txBody>
          <a:bodyPr wrap="square">
            <a:spAutoFit/>
          </a:bodyPr>
          <a:lstStyle/>
          <a:p>
            <a:r>
              <a:rPr lang="en-US" sz="2200" dirty="0"/>
              <a:t>A reaction is stereospecific if the reactant can exist as stereoisomers and each stereoisomer of the reactant forms a different stereoisomer or a different set of stereoisomers of the product.</a:t>
            </a:r>
            <a:endParaRPr lang="en-NG" sz="2200" dirty="0"/>
          </a:p>
        </p:txBody>
      </p:sp>
      <p:pic>
        <p:nvPicPr>
          <p:cNvPr id="7" name="Picture 6">
            <a:extLst>
              <a:ext uri="{FF2B5EF4-FFF2-40B4-BE49-F238E27FC236}">
                <a16:creationId xmlns:a16="http://schemas.microsoft.com/office/drawing/2014/main" id="{1B0CB53E-9574-4CF9-BFCE-30C056B49FC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75718" y="4815056"/>
            <a:ext cx="5268872" cy="1103846"/>
          </a:xfrm>
          <a:prstGeom prst="rect">
            <a:avLst/>
          </a:prstGeom>
        </p:spPr>
      </p:pic>
    </p:spTree>
    <p:extLst>
      <p:ext uri="{BB962C8B-B14F-4D97-AF65-F5344CB8AC3E}">
        <p14:creationId xmlns:p14="http://schemas.microsoft.com/office/powerpoint/2010/main" val="210022085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BAAB39A-3FA2-440C-91A3-41B34666298B}"/>
              </a:ext>
            </a:extLst>
          </p:cNvPr>
          <p:cNvSpPr/>
          <p:nvPr/>
        </p:nvSpPr>
        <p:spPr>
          <a:xfrm>
            <a:off x="0" y="1258306"/>
            <a:ext cx="12192000" cy="1446550"/>
          </a:xfrm>
          <a:prstGeom prst="rect">
            <a:avLst/>
          </a:prstGeom>
        </p:spPr>
        <p:txBody>
          <a:bodyPr wrap="square">
            <a:spAutoFit/>
          </a:bodyPr>
          <a:lstStyle/>
          <a:p>
            <a:r>
              <a:rPr lang="en-US" sz="2200" dirty="0"/>
              <a:t>In the preceding reaction, stereoisomer A forms stereoisomer B but does not form D, so the reaction is stereospecific. Because a stereospecific reaction does not form all possible stereoisomers of the product, all stereospecific reactions are also stereoselective. However, not all stereoselective reactions are stereospecific, because there are stereoselective reactions with reactants that do not have stereoisomers.</a:t>
            </a:r>
            <a:endParaRPr lang="en-NG" sz="2200" dirty="0"/>
          </a:p>
        </p:txBody>
      </p:sp>
    </p:spTree>
    <p:extLst>
      <p:ext uri="{BB962C8B-B14F-4D97-AF65-F5344CB8AC3E}">
        <p14:creationId xmlns:p14="http://schemas.microsoft.com/office/powerpoint/2010/main" val="81538915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58577329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DC49199-D141-42EF-BDAE-020A3E065AAA}"/>
              </a:ext>
            </a:extLst>
          </p:cNvPr>
          <p:cNvSpPr/>
          <p:nvPr/>
        </p:nvSpPr>
        <p:spPr>
          <a:xfrm>
            <a:off x="0" y="2413338"/>
            <a:ext cx="12192000" cy="646331"/>
          </a:xfrm>
          <a:prstGeom prst="rect">
            <a:avLst/>
          </a:prstGeom>
        </p:spPr>
        <p:txBody>
          <a:bodyPr wrap="square">
            <a:spAutoFit/>
          </a:bodyPr>
          <a:lstStyle/>
          <a:p>
            <a:r>
              <a:rPr lang="en-US" b="1" dirty="0">
                <a:latin typeface="Minion-Semibold"/>
              </a:rPr>
              <a:t>Stereoselective reactions give one predominant product because the reaction pathway has a choice. Either the pathway of lower activation energy is preferred (kinetic control) or the more stable product (thermodynamic </a:t>
            </a:r>
            <a:r>
              <a:rPr lang="en-GB" b="1" dirty="0">
                <a:latin typeface="Minion-Semibold"/>
              </a:rPr>
              <a:t>control)</a:t>
            </a:r>
            <a:endParaRPr lang="en-NG" dirty="0"/>
          </a:p>
        </p:txBody>
      </p:sp>
      <p:sp>
        <p:nvSpPr>
          <p:cNvPr id="3" name="Rectangle 2">
            <a:extLst>
              <a:ext uri="{FF2B5EF4-FFF2-40B4-BE49-F238E27FC236}">
                <a16:creationId xmlns:a16="http://schemas.microsoft.com/office/drawing/2014/main" id="{8ACA1C60-10B3-4C08-B88D-7A9655BF3D82}"/>
              </a:ext>
            </a:extLst>
          </p:cNvPr>
          <p:cNvSpPr/>
          <p:nvPr/>
        </p:nvSpPr>
        <p:spPr>
          <a:xfrm>
            <a:off x="0" y="4107384"/>
            <a:ext cx="12192000" cy="923330"/>
          </a:xfrm>
          <a:prstGeom prst="rect">
            <a:avLst/>
          </a:prstGeom>
        </p:spPr>
        <p:txBody>
          <a:bodyPr wrap="square">
            <a:spAutoFit/>
          </a:bodyPr>
          <a:lstStyle/>
          <a:p>
            <a:r>
              <a:rPr lang="en-US" b="1" dirty="0">
                <a:latin typeface="Minion-Semibold"/>
              </a:rPr>
              <a:t>Stereospecific reactions lead to the production of a single isomer as a direct result of the mechanism of the reaction and the stereochemistry of the starting material. There is no choice. The reaction gives a different </a:t>
            </a:r>
            <a:r>
              <a:rPr lang="en-US" b="1" dirty="0" err="1">
                <a:latin typeface="Minion-Semibold"/>
              </a:rPr>
              <a:t>diastereoisomer</a:t>
            </a:r>
            <a:r>
              <a:rPr lang="en-US" b="1" dirty="0">
                <a:latin typeface="Minion-Semibold"/>
              </a:rPr>
              <a:t> of the product from each stereoisomer of the starting material</a:t>
            </a:r>
            <a:endParaRPr lang="en-NG" dirty="0"/>
          </a:p>
        </p:txBody>
      </p:sp>
    </p:spTree>
    <p:extLst>
      <p:ext uri="{BB962C8B-B14F-4D97-AF65-F5344CB8AC3E}">
        <p14:creationId xmlns:p14="http://schemas.microsoft.com/office/powerpoint/2010/main" val="168950631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FEBEAFA-3601-4358-A641-04D5646843D1}"/>
              </a:ext>
            </a:extLst>
          </p:cNvPr>
          <p:cNvSpPr/>
          <p:nvPr/>
        </p:nvSpPr>
        <p:spPr>
          <a:xfrm>
            <a:off x="0" y="1028343"/>
            <a:ext cx="12192000" cy="2585323"/>
          </a:xfrm>
          <a:prstGeom prst="rect">
            <a:avLst/>
          </a:prstGeom>
        </p:spPr>
        <p:txBody>
          <a:bodyPr wrap="square">
            <a:spAutoFit/>
          </a:bodyPr>
          <a:lstStyle/>
          <a:p>
            <a:r>
              <a:rPr lang="en-US" dirty="0">
                <a:latin typeface="Minion-Regular"/>
              </a:rPr>
              <a:t>The stereospecificity of the reactions you have just met is very good evidence that E2 reactions proceed</a:t>
            </a:r>
          </a:p>
          <a:p>
            <a:r>
              <a:rPr lang="en-US" dirty="0">
                <a:latin typeface="Minion-Regular"/>
              </a:rPr>
              <a:t>through an anti-periplanar transition state. We know with which </a:t>
            </a:r>
            <a:r>
              <a:rPr lang="en-US" dirty="0" err="1">
                <a:latin typeface="Minion-Regular"/>
              </a:rPr>
              <a:t>diastereoisomer</a:t>
            </a:r>
            <a:r>
              <a:rPr lang="en-US" dirty="0">
                <a:latin typeface="Minion-Regular"/>
              </a:rPr>
              <a:t> we started,</a:t>
            </a:r>
          </a:p>
          <a:p>
            <a:r>
              <a:rPr lang="en-US" dirty="0">
                <a:latin typeface="Minion-Regular"/>
              </a:rPr>
              <a:t>and we know which alkene we get, so there is no question over the course of the reaction.</a:t>
            </a:r>
          </a:p>
          <a:p>
            <a:r>
              <a:rPr lang="en-US" dirty="0">
                <a:latin typeface="Minion-Regular"/>
              </a:rPr>
              <a:t>More evidence comes from the reactions of substituted </a:t>
            </a:r>
            <a:r>
              <a:rPr lang="en-US" dirty="0" err="1">
                <a:latin typeface="Minion-Regular"/>
              </a:rPr>
              <a:t>cyclohexanes</a:t>
            </a:r>
            <a:r>
              <a:rPr lang="en-US" dirty="0">
                <a:latin typeface="Minion-Regular"/>
              </a:rPr>
              <a:t>. You saw in Chapter 18 that</a:t>
            </a:r>
          </a:p>
          <a:p>
            <a:r>
              <a:rPr lang="en-US" dirty="0">
                <a:latin typeface="Minion-Regular"/>
              </a:rPr>
              <a:t>substituents on </a:t>
            </a:r>
            <a:r>
              <a:rPr lang="en-US" dirty="0" err="1">
                <a:latin typeface="Minion-Regular"/>
              </a:rPr>
              <a:t>cyclohexanes</a:t>
            </a:r>
            <a:r>
              <a:rPr lang="en-US" dirty="0">
                <a:latin typeface="Minion-Regular"/>
              </a:rPr>
              <a:t> can be parallel with one another only if they are both axial. An equatorial</a:t>
            </a:r>
          </a:p>
          <a:p>
            <a:r>
              <a:rPr lang="en-US" dirty="0">
                <a:latin typeface="Minion-Regular"/>
              </a:rPr>
              <a:t>C–X bond is anti-periplanar only to C–C bonds and cannot take part in an elimination. For</a:t>
            </a:r>
          </a:p>
          <a:p>
            <a:r>
              <a:rPr lang="en-US" dirty="0">
                <a:latin typeface="Minion-Regular"/>
              </a:rPr>
              <a:t>unsubstituted cyclohexyl halides treated with base, this is not a problem because, although the axial</a:t>
            </a:r>
          </a:p>
          <a:p>
            <a:r>
              <a:rPr lang="en-US" dirty="0">
                <a:latin typeface="Minion-Regular"/>
              </a:rPr>
              <a:t>conformer is less stable, there is still a significant amount present (see the table on p. 000), and elimination</a:t>
            </a:r>
          </a:p>
          <a:p>
            <a:r>
              <a:rPr lang="en-US" dirty="0">
                <a:latin typeface="Minion-Regular"/>
              </a:rPr>
              <a:t>can take place from this conformer.</a:t>
            </a:r>
            <a:endParaRPr lang="en-NG" dirty="0"/>
          </a:p>
        </p:txBody>
      </p:sp>
    </p:spTree>
    <p:extLst>
      <p:ext uri="{BB962C8B-B14F-4D97-AF65-F5344CB8AC3E}">
        <p14:creationId xmlns:p14="http://schemas.microsoft.com/office/powerpoint/2010/main" val="318920296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7891930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6BA4DAD-E350-487C-903C-2C30291F9145}"/>
              </a:ext>
            </a:extLst>
          </p:cNvPr>
          <p:cNvSpPr/>
          <p:nvPr/>
        </p:nvSpPr>
        <p:spPr>
          <a:xfrm>
            <a:off x="0" y="649781"/>
            <a:ext cx="12192000" cy="2092881"/>
          </a:xfrm>
          <a:prstGeom prst="rect">
            <a:avLst/>
          </a:prstGeom>
        </p:spPr>
        <p:txBody>
          <a:bodyPr wrap="square">
            <a:spAutoFit/>
          </a:bodyPr>
          <a:lstStyle/>
          <a:p>
            <a:pPr marL="457200" indent="-457200">
              <a:buFont typeface="Arial" panose="020B0604020202020204" pitchFamily="34" charset="0"/>
              <a:buChar char="•"/>
            </a:pPr>
            <a:r>
              <a:rPr lang="en-US" sz="2600" dirty="0">
                <a:solidFill>
                  <a:srgbClr val="241F1F"/>
                </a:solidFill>
                <a:latin typeface="Times New Roman" panose="02020603050405020304" pitchFamily="18" charset="0"/>
                <a:cs typeface="Times New Roman" panose="02020603050405020304" pitchFamily="18" charset="0"/>
              </a:rPr>
              <a:t>The atoms in </a:t>
            </a:r>
            <a:r>
              <a:rPr lang="en-US" sz="2600" b="1" dirty="0">
                <a:solidFill>
                  <a:srgbClr val="241F1F"/>
                </a:solidFill>
                <a:latin typeface="Times New Roman" panose="02020603050405020304" pitchFamily="18" charset="0"/>
                <a:cs typeface="Times New Roman" panose="02020603050405020304" pitchFamily="18" charset="0"/>
              </a:rPr>
              <a:t>stereoisomers </a:t>
            </a:r>
            <a:r>
              <a:rPr lang="en-US" sz="2600" dirty="0">
                <a:solidFill>
                  <a:srgbClr val="241F1F"/>
                </a:solidFill>
                <a:latin typeface="Times New Roman" panose="02020603050405020304" pitchFamily="18" charset="0"/>
                <a:cs typeface="Times New Roman" panose="02020603050405020304" pitchFamily="18" charset="0"/>
              </a:rPr>
              <a:t>are connected in the same way. Stereoisomers differ in the way their atoms are arranged in space. </a:t>
            </a:r>
          </a:p>
          <a:p>
            <a:endParaRPr lang="en-US" sz="2600" dirty="0">
              <a:solidFill>
                <a:srgbClr val="241F1F"/>
              </a:solidFill>
              <a:latin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r>
              <a:rPr lang="en-US" sz="2600" dirty="0">
                <a:solidFill>
                  <a:srgbClr val="241F1F"/>
                </a:solidFill>
                <a:latin typeface="Times New Roman" panose="02020603050405020304" pitchFamily="18" charset="0"/>
                <a:cs typeface="Times New Roman" panose="02020603050405020304" pitchFamily="18" charset="0"/>
              </a:rPr>
              <a:t>There are two kinds of stereoisomers: </a:t>
            </a:r>
            <a:r>
              <a:rPr lang="en-US" sz="2600" b="1" dirty="0">
                <a:solidFill>
                  <a:srgbClr val="241F1F"/>
                </a:solidFill>
                <a:latin typeface="Times New Roman" panose="02020603050405020304" pitchFamily="18" charset="0"/>
                <a:cs typeface="Times New Roman" panose="02020603050405020304" pitchFamily="18" charset="0"/>
              </a:rPr>
              <a:t>conformational</a:t>
            </a:r>
            <a:r>
              <a:rPr lang="en-US" sz="2600" dirty="0">
                <a:solidFill>
                  <a:srgbClr val="241F1F"/>
                </a:solidFill>
                <a:latin typeface="Times New Roman" panose="02020603050405020304" pitchFamily="18" charset="0"/>
                <a:cs typeface="Times New Roman" panose="02020603050405020304" pitchFamily="18" charset="0"/>
              </a:rPr>
              <a:t> isomers and </a:t>
            </a:r>
            <a:r>
              <a:rPr lang="en-GB" sz="2600" b="1" dirty="0">
                <a:solidFill>
                  <a:srgbClr val="241F1F"/>
                </a:solidFill>
                <a:latin typeface="Times New Roman" panose="02020603050405020304" pitchFamily="18" charset="0"/>
                <a:cs typeface="Times New Roman" panose="02020603050405020304" pitchFamily="18" charset="0"/>
              </a:rPr>
              <a:t>configurational</a:t>
            </a:r>
            <a:r>
              <a:rPr lang="en-GB" sz="2600" dirty="0">
                <a:solidFill>
                  <a:srgbClr val="241F1F"/>
                </a:solidFill>
                <a:latin typeface="Times New Roman" panose="02020603050405020304" pitchFamily="18" charset="0"/>
                <a:cs typeface="Times New Roman" panose="02020603050405020304" pitchFamily="18" charset="0"/>
              </a:rPr>
              <a:t> isomers.</a:t>
            </a:r>
            <a:endParaRPr lang="en-NG" sz="2600" dirty="0">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D525D1D5-E070-43DE-8DA4-6D5EF4BCB556}"/>
              </a:ext>
            </a:extLst>
          </p:cNvPr>
          <p:cNvSpPr/>
          <p:nvPr/>
        </p:nvSpPr>
        <p:spPr>
          <a:xfrm>
            <a:off x="0" y="2965154"/>
            <a:ext cx="12192000" cy="3693319"/>
          </a:xfrm>
          <a:prstGeom prst="rect">
            <a:avLst/>
          </a:prstGeom>
        </p:spPr>
        <p:txBody>
          <a:bodyPr wrap="square">
            <a:spAutoFit/>
          </a:bodyPr>
          <a:lstStyle/>
          <a:p>
            <a:r>
              <a:rPr lang="en-US" sz="2600" dirty="0">
                <a:solidFill>
                  <a:srgbClr val="442787"/>
                </a:solidFill>
                <a:latin typeface="Times New Roman" panose="02020603050405020304" pitchFamily="18" charset="0"/>
                <a:cs typeface="Times New Roman" panose="02020603050405020304" pitchFamily="18" charset="0"/>
              </a:rPr>
              <a:t>■ </a:t>
            </a:r>
            <a:r>
              <a:rPr lang="en-US" sz="2600" b="1" dirty="0">
                <a:solidFill>
                  <a:srgbClr val="241F1F"/>
                </a:solidFill>
                <a:latin typeface="Times New Roman" panose="02020603050405020304" pitchFamily="18" charset="0"/>
                <a:cs typeface="Times New Roman" panose="02020603050405020304" pitchFamily="18" charset="0"/>
              </a:rPr>
              <a:t>Conformational isomers </a:t>
            </a:r>
            <a:r>
              <a:rPr lang="en-US" sz="2600" dirty="0">
                <a:solidFill>
                  <a:srgbClr val="241F1F"/>
                </a:solidFill>
                <a:latin typeface="Times New Roman" panose="02020603050405020304" pitchFamily="18" charset="0"/>
                <a:cs typeface="Times New Roman" panose="02020603050405020304" pitchFamily="18" charset="0"/>
              </a:rPr>
              <a:t>(also called </a:t>
            </a:r>
            <a:r>
              <a:rPr lang="en-US" sz="2600" b="1" dirty="0">
                <a:solidFill>
                  <a:srgbClr val="241F1F"/>
                </a:solidFill>
                <a:latin typeface="Times New Roman" panose="02020603050405020304" pitchFamily="18" charset="0"/>
                <a:cs typeface="Times New Roman" panose="02020603050405020304" pitchFamily="18" charset="0"/>
              </a:rPr>
              <a:t>conformers</a:t>
            </a:r>
            <a:r>
              <a:rPr lang="en-US" sz="2600" dirty="0">
                <a:solidFill>
                  <a:srgbClr val="241F1F"/>
                </a:solidFill>
                <a:latin typeface="Times New Roman" panose="02020603050405020304" pitchFamily="18" charset="0"/>
                <a:cs typeface="Times New Roman" panose="02020603050405020304" pitchFamily="18" charset="0"/>
              </a:rPr>
              <a:t>) are stereoisomers that rapidly interconvert at room temperature. Because they interconvert, they cannot be separated.</a:t>
            </a:r>
          </a:p>
          <a:p>
            <a:endParaRPr lang="en-US" sz="2600" dirty="0">
              <a:solidFill>
                <a:srgbClr val="241F1F"/>
              </a:solidFill>
              <a:latin typeface="Times New Roman" panose="02020603050405020304" pitchFamily="18" charset="0"/>
              <a:cs typeface="Times New Roman" panose="02020603050405020304" pitchFamily="18" charset="0"/>
            </a:endParaRPr>
          </a:p>
          <a:p>
            <a:r>
              <a:rPr lang="en-US" sz="2600" dirty="0">
                <a:solidFill>
                  <a:srgbClr val="442787"/>
                </a:solidFill>
                <a:latin typeface="Times New Roman" panose="02020603050405020304" pitchFamily="18" charset="0"/>
                <a:cs typeface="Times New Roman" panose="02020603050405020304" pitchFamily="18" charset="0"/>
              </a:rPr>
              <a:t>■ </a:t>
            </a:r>
            <a:r>
              <a:rPr lang="en-US" sz="2600" b="1" dirty="0">
                <a:solidFill>
                  <a:srgbClr val="241F1F"/>
                </a:solidFill>
                <a:latin typeface="Times New Roman" panose="02020603050405020304" pitchFamily="18" charset="0"/>
                <a:cs typeface="Times New Roman" panose="02020603050405020304" pitchFamily="18" charset="0"/>
              </a:rPr>
              <a:t>Configurational isomers </a:t>
            </a:r>
            <a:r>
              <a:rPr lang="en-US" sz="2600" dirty="0">
                <a:solidFill>
                  <a:srgbClr val="241F1F"/>
                </a:solidFill>
                <a:latin typeface="Times New Roman" panose="02020603050405020304" pitchFamily="18" charset="0"/>
                <a:cs typeface="Times New Roman" panose="02020603050405020304" pitchFamily="18" charset="0"/>
              </a:rPr>
              <a:t>are stereoisomers that cannot interconvert unless covalent bonds are broken. Because they cannot interconvert, configurational isomers can be separated.</a:t>
            </a:r>
          </a:p>
          <a:p>
            <a:endParaRPr lang="en-US" sz="2600" dirty="0">
              <a:solidFill>
                <a:srgbClr val="241F1F"/>
              </a:solidFill>
              <a:latin typeface="Times New Roman" panose="02020603050405020304" pitchFamily="18" charset="0"/>
              <a:cs typeface="Times New Roman" panose="02020603050405020304" pitchFamily="18" charset="0"/>
            </a:endParaRPr>
          </a:p>
          <a:p>
            <a:r>
              <a:rPr lang="en-US" sz="2600" dirty="0">
                <a:solidFill>
                  <a:srgbClr val="442787"/>
                </a:solidFill>
                <a:latin typeface="Times New Roman" panose="02020603050405020304" pitchFamily="18" charset="0"/>
                <a:cs typeface="Times New Roman" panose="02020603050405020304" pitchFamily="18" charset="0"/>
              </a:rPr>
              <a:t>■ </a:t>
            </a:r>
            <a:r>
              <a:rPr lang="en-US" sz="2600" dirty="0">
                <a:solidFill>
                  <a:srgbClr val="241F1F"/>
                </a:solidFill>
                <a:latin typeface="Times New Roman" panose="02020603050405020304" pitchFamily="18" charset="0"/>
                <a:cs typeface="Times New Roman" panose="02020603050405020304" pitchFamily="18" charset="0"/>
              </a:rPr>
              <a:t>There are two kinds of </a:t>
            </a:r>
            <a:r>
              <a:rPr lang="en-US" sz="2600" b="1" dirty="0">
                <a:solidFill>
                  <a:srgbClr val="241F1F"/>
                </a:solidFill>
                <a:latin typeface="Times New Roman" panose="02020603050405020304" pitchFamily="18" charset="0"/>
                <a:cs typeface="Times New Roman" panose="02020603050405020304" pitchFamily="18" charset="0"/>
              </a:rPr>
              <a:t>conformational isomers</a:t>
            </a:r>
            <a:r>
              <a:rPr lang="en-US" sz="2600" dirty="0">
                <a:solidFill>
                  <a:srgbClr val="241F1F"/>
                </a:solidFill>
                <a:latin typeface="Times New Roman" panose="02020603050405020304" pitchFamily="18" charset="0"/>
                <a:cs typeface="Times New Roman" panose="02020603050405020304" pitchFamily="18" charset="0"/>
              </a:rPr>
              <a:t>—those due to </a:t>
            </a:r>
            <a:r>
              <a:rPr lang="en-US" sz="2600" b="1" dirty="0">
                <a:solidFill>
                  <a:srgbClr val="241F1F"/>
                </a:solidFill>
                <a:latin typeface="Times New Roman" panose="02020603050405020304" pitchFamily="18" charset="0"/>
                <a:cs typeface="Times New Roman" panose="02020603050405020304" pitchFamily="18" charset="0"/>
              </a:rPr>
              <a:t>rotation about carbon–carbon single bonds </a:t>
            </a:r>
            <a:r>
              <a:rPr lang="en-US" sz="2600" dirty="0">
                <a:solidFill>
                  <a:srgbClr val="241F1F"/>
                </a:solidFill>
                <a:latin typeface="Times New Roman" panose="02020603050405020304" pitchFamily="18" charset="0"/>
                <a:cs typeface="Times New Roman" panose="02020603050405020304" pitchFamily="18" charset="0"/>
              </a:rPr>
              <a:t>and those due to </a:t>
            </a:r>
            <a:r>
              <a:rPr lang="en-US" sz="2600" b="1" dirty="0">
                <a:solidFill>
                  <a:srgbClr val="241F1F"/>
                </a:solidFill>
                <a:latin typeface="Times New Roman" panose="02020603050405020304" pitchFamily="18" charset="0"/>
                <a:cs typeface="Times New Roman" panose="02020603050405020304" pitchFamily="18" charset="0"/>
              </a:rPr>
              <a:t>amine inversion. </a:t>
            </a:r>
            <a:endParaRPr lang="en-NG" sz="2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306376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6F83AC8-8E60-47CC-8FB7-2E2D18FFEC4B}"/>
              </a:ext>
            </a:extLst>
          </p:cNvPr>
          <p:cNvSpPr/>
          <p:nvPr/>
        </p:nvSpPr>
        <p:spPr>
          <a:xfrm>
            <a:off x="0" y="3853381"/>
            <a:ext cx="12192000" cy="1200329"/>
          </a:xfrm>
          <a:prstGeom prst="rect">
            <a:avLst/>
          </a:prstGeom>
        </p:spPr>
        <p:txBody>
          <a:bodyPr wrap="square">
            <a:spAutoFit/>
          </a:bodyPr>
          <a:lstStyle/>
          <a:p>
            <a:r>
              <a:rPr lang="en-US" dirty="0">
                <a:solidFill>
                  <a:srgbClr val="FF0000"/>
                </a:solidFill>
                <a:latin typeface="TimesLTPro-Roman"/>
              </a:rPr>
              <a:t>conformational isomers due to rotation about carbon–carbon single bonds (staggered, eclipsed, chair, boat, and so on). </a:t>
            </a:r>
          </a:p>
          <a:p>
            <a:endParaRPr lang="en-US" dirty="0">
              <a:solidFill>
                <a:srgbClr val="FF0000"/>
              </a:solidFill>
              <a:latin typeface="TimesLTPro-Roman"/>
            </a:endParaRPr>
          </a:p>
          <a:p>
            <a:r>
              <a:rPr lang="en-US" dirty="0">
                <a:solidFill>
                  <a:srgbClr val="FF0000"/>
                </a:solidFill>
                <a:latin typeface="TimesLTPro-Roman"/>
              </a:rPr>
              <a:t>amine inversion</a:t>
            </a:r>
          </a:p>
          <a:p>
            <a:r>
              <a:rPr lang="en-US" sz="800" dirty="0">
                <a:solidFill>
                  <a:srgbClr val="FF0000"/>
                </a:solidFill>
                <a:latin typeface="ZapfDingbatsStd"/>
              </a:rPr>
              <a:t>■ </a:t>
            </a:r>
            <a:r>
              <a:rPr lang="en-US" dirty="0">
                <a:solidFill>
                  <a:srgbClr val="FF0000"/>
                </a:solidFill>
                <a:latin typeface="TimesLTPro-Roman"/>
              </a:rPr>
              <a:t>There are two kinds of </a:t>
            </a:r>
            <a:r>
              <a:rPr lang="en-US" b="1" dirty="0">
                <a:solidFill>
                  <a:srgbClr val="FF0000"/>
                </a:solidFill>
                <a:latin typeface="TimesLTPro-Bold"/>
              </a:rPr>
              <a:t>configurational isomers</a:t>
            </a:r>
            <a:r>
              <a:rPr lang="en-US" dirty="0">
                <a:solidFill>
                  <a:srgbClr val="FF0000"/>
                </a:solidFill>
                <a:latin typeface="TimesLTPro-Roman"/>
              </a:rPr>
              <a:t>—</a:t>
            </a:r>
            <a:r>
              <a:rPr lang="en-US" b="1" dirty="0">
                <a:solidFill>
                  <a:srgbClr val="FF0000"/>
                </a:solidFill>
                <a:latin typeface="TimesLTPro-Bold"/>
              </a:rPr>
              <a:t>cis–trans isomers </a:t>
            </a:r>
            <a:r>
              <a:rPr lang="en-US" dirty="0">
                <a:solidFill>
                  <a:srgbClr val="FF0000"/>
                </a:solidFill>
                <a:latin typeface="TimesLTPro-Roman"/>
              </a:rPr>
              <a:t>and </a:t>
            </a:r>
            <a:r>
              <a:rPr lang="en-US" b="1" dirty="0">
                <a:solidFill>
                  <a:srgbClr val="FF0000"/>
                </a:solidFill>
                <a:latin typeface="TimesLTPro-Bold"/>
              </a:rPr>
              <a:t>isomers that contain </a:t>
            </a:r>
            <a:r>
              <a:rPr lang="en-GB" b="1" dirty="0">
                <a:solidFill>
                  <a:srgbClr val="FF0000"/>
                </a:solidFill>
                <a:latin typeface="TimesLTPro-Bold"/>
              </a:rPr>
              <a:t>asymmetric </a:t>
            </a:r>
            <a:r>
              <a:rPr lang="en-GB" b="1" dirty="0" err="1">
                <a:solidFill>
                  <a:srgbClr val="FF0000"/>
                </a:solidFill>
                <a:latin typeface="TimesLTPro-Bold"/>
              </a:rPr>
              <a:t>centers</a:t>
            </a:r>
            <a:r>
              <a:rPr lang="en-GB" b="1" dirty="0">
                <a:solidFill>
                  <a:srgbClr val="FF0000"/>
                </a:solidFill>
                <a:latin typeface="TimesLTPro-Bold"/>
              </a:rPr>
              <a:t>.</a:t>
            </a:r>
            <a:endParaRPr lang="en-NG" dirty="0">
              <a:solidFill>
                <a:srgbClr val="FF0000"/>
              </a:solidFill>
            </a:endParaRPr>
          </a:p>
        </p:txBody>
      </p:sp>
      <p:sp>
        <p:nvSpPr>
          <p:cNvPr id="3" name="Rectangle 2">
            <a:extLst>
              <a:ext uri="{FF2B5EF4-FFF2-40B4-BE49-F238E27FC236}">
                <a16:creationId xmlns:a16="http://schemas.microsoft.com/office/drawing/2014/main" id="{6C2B1248-8447-47F2-886C-D9EDDB0ED421}"/>
              </a:ext>
            </a:extLst>
          </p:cNvPr>
          <p:cNvSpPr/>
          <p:nvPr/>
        </p:nvSpPr>
        <p:spPr>
          <a:xfrm>
            <a:off x="0" y="171039"/>
            <a:ext cx="12192000" cy="892552"/>
          </a:xfrm>
          <a:prstGeom prst="rect">
            <a:avLst/>
          </a:prstGeom>
        </p:spPr>
        <p:txBody>
          <a:bodyPr wrap="square">
            <a:spAutoFit/>
          </a:bodyPr>
          <a:lstStyle/>
          <a:p>
            <a:r>
              <a:rPr lang="en-US" sz="2600" dirty="0"/>
              <a:t>As shown below, rotation about a carbon–carbon single bond can occur without any change in the amount of orbital overlap.</a:t>
            </a:r>
            <a:endParaRPr lang="en-NG" sz="2600" dirty="0"/>
          </a:p>
        </p:txBody>
      </p:sp>
      <p:pic>
        <p:nvPicPr>
          <p:cNvPr id="4" name="Picture 3">
            <a:extLst>
              <a:ext uri="{FF2B5EF4-FFF2-40B4-BE49-F238E27FC236}">
                <a16:creationId xmlns:a16="http://schemas.microsoft.com/office/drawing/2014/main" id="{5A6BED74-7A06-4E83-BFF7-4C2C0C4F98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72538" y="1727113"/>
            <a:ext cx="4276091" cy="1701887"/>
          </a:xfrm>
          <a:prstGeom prst="rect">
            <a:avLst/>
          </a:prstGeom>
        </p:spPr>
      </p:pic>
    </p:spTree>
    <p:extLst>
      <p:ext uri="{BB962C8B-B14F-4D97-AF65-F5344CB8AC3E}">
        <p14:creationId xmlns:p14="http://schemas.microsoft.com/office/powerpoint/2010/main" val="9154775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011F3B6-97A1-499A-B927-DD4EDFAB7071}"/>
              </a:ext>
            </a:extLst>
          </p:cNvPr>
          <p:cNvSpPr/>
          <p:nvPr/>
        </p:nvSpPr>
        <p:spPr>
          <a:xfrm>
            <a:off x="0" y="153013"/>
            <a:ext cx="12192000" cy="1292662"/>
          </a:xfrm>
          <a:prstGeom prst="rect">
            <a:avLst/>
          </a:prstGeom>
        </p:spPr>
        <p:txBody>
          <a:bodyPr wrap="square">
            <a:spAutoFit/>
          </a:bodyPr>
          <a:lstStyle/>
          <a:p>
            <a:r>
              <a:rPr lang="en-US" sz="2600" dirty="0"/>
              <a:t>A Newman projection assumes that the viewer is looking along the longitudinal axis of a particular C¬C bond. The carbon in front is represented by a point (where three lines are seen to intersect), and the carbon at the back is represented by a circle. </a:t>
            </a:r>
            <a:endParaRPr lang="en-NG" sz="2600" dirty="0"/>
          </a:p>
        </p:txBody>
      </p:sp>
      <p:sp>
        <p:nvSpPr>
          <p:cNvPr id="3" name="Rectangle 2">
            <a:extLst>
              <a:ext uri="{FF2B5EF4-FFF2-40B4-BE49-F238E27FC236}">
                <a16:creationId xmlns:a16="http://schemas.microsoft.com/office/drawing/2014/main" id="{C5424CFE-EEAA-449F-A8F7-FA45F3820E6F}"/>
              </a:ext>
            </a:extLst>
          </p:cNvPr>
          <p:cNvSpPr/>
          <p:nvPr/>
        </p:nvSpPr>
        <p:spPr>
          <a:xfrm>
            <a:off x="0" y="1777549"/>
            <a:ext cx="12192000" cy="492443"/>
          </a:xfrm>
          <a:prstGeom prst="rect">
            <a:avLst/>
          </a:prstGeom>
        </p:spPr>
        <p:txBody>
          <a:bodyPr wrap="square">
            <a:spAutoFit/>
          </a:bodyPr>
          <a:lstStyle/>
          <a:p>
            <a:r>
              <a:rPr lang="en-US" sz="2600" dirty="0"/>
              <a:t>The three lines emanating from each of the carbons represent its other three bonds.</a:t>
            </a:r>
            <a:endParaRPr lang="en-NG" sz="2600" dirty="0"/>
          </a:p>
        </p:txBody>
      </p:sp>
      <p:pic>
        <p:nvPicPr>
          <p:cNvPr id="5" name="Picture 4">
            <a:extLst>
              <a:ext uri="{FF2B5EF4-FFF2-40B4-BE49-F238E27FC236}">
                <a16:creationId xmlns:a16="http://schemas.microsoft.com/office/drawing/2014/main" id="{AF9908C8-AE3D-40AD-818A-4EEF7B3BCE3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459078"/>
            <a:ext cx="8419204" cy="3190952"/>
          </a:xfrm>
          <a:prstGeom prst="rect">
            <a:avLst/>
          </a:prstGeom>
        </p:spPr>
      </p:pic>
      <p:pic>
        <p:nvPicPr>
          <p:cNvPr id="7" name="Picture 6">
            <a:extLst>
              <a:ext uri="{FF2B5EF4-FFF2-40B4-BE49-F238E27FC236}">
                <a16:creationId xmlns:a16="http://schemas.microsoft.com/office/drawing/2014/main" id="{7BE744CD-EA26-4196-9FDC-E285E938C63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19204" y="2387065"/>
            <a:ext cx="3500203" cy="4317922"/>
          </a:xfrm>
          <a:prstGeom prst="rect">
            <a:avLst/>
          </a:prstGeom>
        </p:spPr>
      </p:pic>
    </p:spTree>
    <p:extLst>
      <p:ext uri="{BB962C8B-B14F-4D97-AF65-F5344CB8AC3E}">
        <p14:creationId xmlns:p14="http://schemas.microsoft.com/office/powerpoint/2010/main" val="22506413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3CF0AB2-57B9-48B6-A795-E80DDD359CC7}"/>
              </a:ext>
            </a:extLst>
          </p:cNvPr>
          <p:cNvSpPr/>
          <p:nvPr/>
        </p:nvSpPr>
        <p:spPr>
          <a:xfrm>
            <a:off x="0" y="0"/>
            <a:ext cx="12192000" cy="3046988"/>
          </a:xfrm>
          <a:prstGeom prst="rect">
            <a:avLst/>
          </a:prstGeom>
        </p:spPr>
        <p:txBody>
          <a:bodyPr wrap="square">
            <a:spAutoFit/>
          </a:bodyPr>
          <a:lstStyle/>
          <a:p>
            <a:r>
              <a:rPr lang="en-US" sz="2400" b="1" dirty="0"/>
              <a:t>Staggered and Eclipsed Conformers </a:t>
            </a:r>
          </a:p>
          <a:p>
            <a:r>
              <a:rPr lang="en-US" sz="2400" dirty="0"/>
              <a:t>Rotation about a C–C bond can produce an infinite number (a continuum) of conformers. Hence, the staggered conformer and the eclipsed conformer represent two extremes. </a:t>
            </a:r>
          </a:p>
          <a:p>
            <a:endParaRPr lang="en-US" sz="2400" dirty="0"/>
          </a:p>
          <a:p>
            <a:r>
              <a:rPr lang="en-US" sz="2400" dirty="0"/>
              <a:t>A staggered conformer is more stable, and, therefore, lower in energy, than an eclipsed conformer. Thus, rotation about a C–C bond is not completely free because an energy barrier must be overcome when rotation occurs. However, the energy barrier is small enough (2.9 kcal/mol) to allow continuous rotation at room temperature.</a:t>
            </a:r>
            <a:endParaRPr lang="en-NG" sz="2400" dirty="0"/>
          </a:p>
        </p:txBody>
      </p:sp>
      <p:sp>
        <p:nvSpPr>
          <p:cNvPr id="5" name="Rectangle 4">
            <a:extLst>
              <a:ext uri="{FF2B5EF4-FFF2-40B4-BE49-F238E27FC236}">
                <a16:creationId xmlns:a16="http://schemas.microsoft.com/office/drawing/2014/main" id="{32F8BE9D-86C2-42E0-92EC-A5BDF1AB39BF}"/>
              </a:ext>
            </a:extLst>
          </p:cNvPr>
          <p:cNvSpPr/>
          <p:nvPr/>
        </p:nvSpPr>
        <p:spPr>
          <a:xfrm>
            <a:off x="77002" y="3191371"/>
            <a:ext cx="12114998" cy="1938992"/>
          </a:xfrm>
          <a:prstGeom prst="rect">
            <a:avLst/>
          </a:prstGeom>
        </p:spPr>
        <p:txBody>
          <a:bodyPr wrap="square">
            <a:spAutoFit/>
          </a:bodyPr>
          <a:lstStyle/>
          <a:p>
            <a:r>
              <a:rPr lang="en-US" sz="2400" dirty="0"/>
              <a:t>A molecule’s conformation changes from staggered to eclipsed millions of times per second at room temperature. As a result, the conformers cannot be separated from each other. At any one time, approximately 99% of ethane molecules will be in a staggered conformation because of the staggered conformer’s greater stability, leaving only 1% in less stable conformations. </a:t>
            </a:r>
          </a:p>
          <a:p>
            <a:endParaRPr lang="en-US" sz="2400" dirty="0"/>
          </a:p>
        </p:txBody>
      </p:sp>
    </p:spTree>
    <p:extLst>
      <p:ext uri="{BB962C8B-B14F-4D97-AF65-F5344CB8AC3E}">
        <p14:creationId xmlns:p14="http://schemas.microsoft.com/office/powerpoint/2010/main" val="286663250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10972</TotalTime>
  <Words>4106</Words>
  <Application>Microsoft Office PowerPoint</Application>
  <PresentationFormat>Widescreen</PresentationFormat>
  <Paragraphs>156</Paragraphs>
  <Slides>58</Slides>
  <Notes>0</Notes>
  <HiddenSlides>0</HiddenSlides>
  <MMClips>0</MMClips>
  <ScaleCrop>false</ScaleCrop>
  <HeadingPairs>
    <vt:vector size="8" baseType="variant">
      <vt:variant>
        <vt:lpstr>Fonts Used</vt:lpstr>
      </vt:variant>
      <vt:variant>
        <vt:i4>11</vt:i4>
      </vt:variant>
      <vt:variant>
        <vt:lpstr>Theme</vt:lpstr>
      </vt:variant>
      <vt:variant>
        <vt:i4>1</vt:i4>
      </vt:variant>
      <vt:variant>
        <vt:lpstr>Embedded OLE Servers</vt:lpstr>
      </vt:variant>
      <vt:variant>
        <vt:i4>1</vt:i4>
      </vt:variant>
      <vt:variant>
        <vt:lpstr>Slide Titles</vt:lpstr>
      </vt:variant>
      <vt:variant>
        <vt:i4>58</vt:i4>
      </vt:variant>
    </vt:vector>
  </HeadingPairs>
  <TitlesOfParts>
    <vt:vector size="71" baseType="lpstr">
      <vt:lpstr>Arial</vt:lpstr>
      <vt:lpstr>Calibri</vt:lpstr>
      <vt:lpstr>Calibri Light</vt:lpstr>
      <vt:lpstr>Cambria Math</vt:lpstr>
      <vt:lpstr>Minion-Regular</vt:lpstr>
      <vt:lpstr>Minion-Semibold</vt:lpstr>
      <vt:lpstr>Times New Roman</vt:lpstr>
      <vt:lpstr>TimesLTPro-Bold</vt:lpstr>
      <vt:lpstr>TimesLTPro-Italic</vt:lpstr>
      <vt:lpstr>TimesLTPro-Roman</vt:lpstr>
      <vt:lpstr>ZapfDingbatsStd</vt:lpstr>
      <vt:lpstr>Office Theme</vt:lpstr>
      <vt:lpstr>ChemSketch</vt:lpstr>
      <vt:lpstr>STEREOCHEMISTRY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STEREOCHEMISTRY</dc:title>
  <dc:creator>Oyeintonbara Miediegha</dc:creator>
  <cp:lastModifiedBy>Oyeintonbara Miediegha</cp:lastModifiedBy>
  <cp:revision>134</cp:revision>
  <dcterms:created xsi:type="dcterms:W3CDTF">2022-12-20T14:06:40Z</dcterms:created>
  <dcterms:modified xsi:type="dcterms:W3CDTF">2023-02-10T08:03:32Z</dcterms:modified>
</cp:coreProperties>
</file>