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644" r:id="rId2"/>
    <p:sldId id="256" r:id="rId3"/>
    <p:sldId id="258" r:id="rId4"/>
    <p:sldId id="646" r:id="rId5"/>
    <p:sldId id="280" r:id="rId6"/>
    <p:sldId id="284" r:id="rId7"/>
    <p:sldId id="287" r:id="rId8"/>
    <p:sldId id="647" r:id="rId9"/>
    <p:sldId id="263" r:id="rId10"/>
    <p:sldId id="264" r:id="rId11"/>
    <p:sldId id="281" r:id="rId12"/>
    <p:sldId id="282" r:id="rId13"/>
    <p:sldId id="290" r:id="rId14"/>
    <p:sldId id="291" r:id="rId15"/>
    <p:sldId id="294" r:id="rId16"/>
    <p:sldId id="300" r:id="rId17"/>
    <p:sldId id="301" r:id="rId18"/>
    <p:sldId id="308" r:id="rId19"/>
    <p:sldId id="309" r:id="rId20"/>
    <p:sldId id="311" r:id="rId21"/>
    <p:sldId id="313" r:id="rId22"/>
    <p:sldId id="314" r:id="rId23"/>
    <p:sldId id="316" r:id="rId24"/>
    <p:sldId id="318" r:id="rId25"/>
    <p:sldId id="334" r:id="rId26"/>
    <p:sldId id="337" r:id="rId27"/>
    <p:sldId id="338" r:id="rId28"/>
    <p:sldId id="344" r:id="rId29"/>
    <p:sldId id="346" r:id="rId30"/>
    <p:sldId id="348" r:id="rId31"/>
    <p:sldId id="350" r:id="rId32"/>
    <p:sldId id="351" r:id="rId33"/>
    <p:sldId id="352" r:id="rId34"/>
    <p:sldId id="355" r:id="rId35"/>
    <p:sldId id="359" r:id="rId36"/>
    <p:sldId id="362" r:id="rId37"/>
    <p:sldId id="373" r:id="rId38"/>
    <p:sldId id="375" r:id="rId39"/>
    <p:sldId id="376" r:id="rId40"/>
    <p:sldId id="377" r:id="rId41"/>
    <p:sldId id="382" r:id="rId42"/>
    <p:sldId id="386" r:id="rId43"/>
    <p:sldId id="391" r:id="rId44"/>
    <p:sldId id="398" r:id="rId45"/>
    <p:sldId id="400" r:id="rId46"/>
    <p:sldId id="401" r:id="rId47"/>
    <p:sldId id="417" r:id="rId48"/>
    <p:sldId id="427" r:id="rId49"/>
    <p:sldId id="432" r:id="rId50"/>
    <p:sldId id="433" r:id="rId51"/>
    <p:sldId id="450" r:id="rId52"/>
    <p:sldId id="451" r:id="rId53"/>
    <p:sldId id="453" r:id="rId54"/>
    <p:sldId id="455" r:id="rId55"/>
    <p:sldId id="456" r:id="rId56"/>
    <p:sldId id="457" r:id="rId57"/>
    <p:sldId id="458" r:id="rId58"/>
    <p:sldId id="459" r:id="rId59"/>
    <p:sldId id="460" r:id="rId60"/>
    <p:sldId id="461" r:id="rId61"/>
    <p:sldId id="463" r:id="rId62"/>
    <p:sldId id="472" r:id="rId63"/>
    <p:sldId id="473" r:id="rId64"/>
    <p:sldId id="475" r:id="rId65"/>
    <p:sldId id="476" r:id="rId66"/>
    <p:sldId id="479" r:id="rId67"/>
    <p:sldId id="487" r:id="rId68"/>
    <p:sldId id="488" r:id="rId69"/>
    <p:sldId id="489" r:id="rId70"/>
    <p:sldId id="490" r:id="rId71"/>
    <p:sldId id="492" r:id="rId72"/>
    <p:sldId id="493" r:id="rId73"/>
    <p:sldId id="504" r:id="rId74"/>
    <p:sldId id="505" r:id="rId75"/>
    <p:sldId id="507" r:id="rId76"/>
    <p:sldId id="508" r:id="rId77"/>
    <p:sldId id="511" r:id="rId78"/>
    <p:sldId id="517" r:id="rId79"/>
    <p:sldId id="518" r:id="rId80"/>
    <p:sldId id="519" r:id="rId81"/>
    <p:sldId id="520" r:id="rId82"/>
    <p:sldId id="521" r:id="rId83"/>
    <p:sldId id="523" r:id="rId84"/>
    <p:sldId id="524" r:id="rId85"/>
    <p:sldId id="525" r:id="rId86"/>
    <p:sldId id="526" r:id="rId87"/>
    <p:sldId id="528" r:id="rId88"/>
    <p:sldId id="529" r:id="rId89"/>
    <p:sldId id="534" r:id="rId90"/>
    <p:sldId id="536" r:id="rId91"/>
    <p:sldId id="540" r:id="rId92"/>
    <p:sldId id="541" r:id="rId93"/>
    <p:sldId id="542" r:id="rId94"/>
    <p:sldId id="543" r:id="rId95"/>
    <p:sldId id="544" r:id="rId96"/>
    <p:sldId id="553" r:id="rId97"/>
    <p:sldId id="554" r:id="rId98"/>
    <p:sldId id="556" r:id="rId99"/>
    <p:sldId id="557" r:id="rId100"/>
    <p:sldId id="558" r:id="rId101"/>
    <p:sldId id="563" r:id="rId102"/>
    <p:sldId id="564" r:id="rId103"/>
    <p:sldId id="568" r:id="rId104"/>
    <p:sldId id="569" r:id="rId105"/>
    <p:sldId id="577" r:id="rId106"/>
    <p:sldId id="579" r:id="rId107"/>
    <p:sldId id="580" r:id="rId108"/>
    <p:sldId id="581" r:id="rId109"/>
    <p:sldId id="584" r:id="rId110"/>
    <p:sldId id="587" r:id="rId111"/>
    <p:sldId id="588" r:id="rId112"/>
    <p:sldId id="598" r:id="rId113"/>
    <p:sldId id="600" r:id="rId114"/>
    <p:sldId id="601" r:id="rId115"/>
    <p:sldId id="602" r:id="rId116"/>
    <p:sldId id="603" r:id="rId117"/>
    <p:sldId id="604" r:id="rId118"/>
    <p:sldId id="630" r:id="rId119"/>
    <p:sldId id="633" r:id="rId120"/>
    <p:sldId id="634" r:id="rId121"/>
    <p:sldId id="635" r:id="rId122"/>
    <p:sldId id="637" r:id="rId123"/>
    <p:sldId id="638" r:id="rId124"/>
    <p:sldId id="639" r:id="rId125"/>
    <p:sldId id="641" r:id="rId126"/>
    <p:sldId id="642"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87" d="100"/>
          <a:sy n="87" d="100"/>
        </p:scale>
        <p:origin x="14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C0D11-68EA-433F-A006-CCEE424D0710}" type="datetimeFigureOut">
              <a:rPr lang="en-US" smtClean="0"/>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CA803-971E-4138-8093-712B54709190}" type="slidenum">
              <a:rPr lang="en-US" smtClean="0"/>
              <a:t>‹#›</a:t>
            </a:fld>
            <a:endParaRPr lang="en-US"/>
          </a:p>
        </p:txBody>
      </p:sp>
    </p:spTree>
    <p:extLst>
      <p:ext uri="{BB962C8B-B14F-4D97-AF65-F5344CB8AC3E}">
        <p14:creationId xmlns:p14="http://schemas.microsoft.com/office/powerpoint/2010/main" val="419562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CA803-971E-4138-8093-712B54709190}" type="slidenum">
              <a:rPr lang="en-US" smtClean="0"/>
              <a:t>8</a:t>
            </a:fld>
            <a:endParaRPr lang="en-US"/>
          </a:p>
        </p:txBody>
      </p:sp>
    </p:spTree>
    <p:extLst>
      <p:ext uri="{BB962C8B-B14F-4D97-AF65-F5344CB8AC3E}">
        <p14:creationId xmlns:p14="http://schemas.microsoft.com/office/powerpoint/2010/main" val="281354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6EE827-8C56-4121-A80D-6307CAA99B1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256973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E827-8C56-4121-A80D-6307CAA99B1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146274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E827-8C56-4121-A80D-6307CAA99B1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333968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E827-8C56-4121-A80D-6307CAA99B1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240539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EE827-8C56-4121-A80D-6307CAA99B17}"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235043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6EE827-8C56-4121-A80D-6307CAA99B17}"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112678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6EE827-8C56-4121-A80D-6307CAA99B17}"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14401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EE827-8C56-4121-A80D-6307CAA99B17}"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19925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EE827-8C56-4121-A80D-6307CAA99B17}"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17809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6EE827-8C56-4121-A80D-6307CAA99B17}"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423600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6EE827-8C56-4121-A80D-6307CAA99B17}"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709B-D853-4E39-94FF-674E76494522}" type="slidenum">
              <a:rPr lang="en-US" smtClean="0"/>
              <a:t>‹#›</a:t>
            </a:fld>
            <a:endParaRPr lang="en-US"/>
          </a:p>
        </p:txBody>
      </p:sp>
    </p:spTree>
    <p:extLst>
      <p:ext uri="{BB962C8B-B14F-4D97-AF65-F5344CB8AC3E}">
        <p14:creationId xmlns:p14="http://schemas.microsoft.com/office/powerpoint/2010/main" val="299412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EE827-8C56-4121-A80D-6307CAA99B17}"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7709B-D853-4E39-94FF-674E76494522}" type="slidenum">
              <a:rPr lang="en-US" smtClean="0"/>
              <a:t>‹#›</a:t>
            </a:fld>
            <a:endParaRPr lang="en-US"/>
          </a:p>
        </p:txBody>
      </p:sp>
    </p:spTree>
    <p:extLst>
      <p:ext uri="{BB962C8B-B14F-4D97-AF65-F5344CB8AC3E}">
        <p14:creationId xmlns:p14="http://schemas.microsoft.com/office/powerpoint/2010/main" val="312492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g"/><Relationship Id="rId4" Type="http://schemas.openxmlformats.org/officeDocument/2006/relationships/image" Target="../media/image94.jpeg"/></Relationships>
</file>

<file path=ppt/slides/_rels/slide106.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8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xml"/><Relationship Id="rId4" Type="http://schemas.openxmlformats.org/officeDocument/2006/relationships/image" Target="../media/image82.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wmf"/><Relationship Id="rId4" Type="http://schemas.openxmlformats.org/officeDocument/2006/relationships/image" Target="../media/image8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helm\Desktop\Lead Teacher Projects\FLVS logo - 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267200"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23008" y="1447800"/>
            <a:ext cx="7273081" cy="2308324"/>
          </a:xfrm>
          <a:prstGeom prst="rect">
            <a:avLst/>
          </a:prstGeom>
          <a:solidFill>
            <a:schemeClr val="bg1">
              <a:alpha val="66000"/>
            </a:schemeClr>
          </a:solid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effectLst>
                  <a:outerShdw blurRad="50800" dist="39000" dir="5460000" algn="tl">
                    <a:srgbClr val="000000">
                      <a:alpha val="38000"/>
                    </a:srgbClr>
                  </a:outerShdw>
                </a:effectLst>
              </a:rPr>
              <a:t>Segment 2</a:t>
            </a:r>
          </a:p>
          <a:p>
            <a:pPr algn="ctr"/>
            <a:r>
              <a:rPr lang="en-US" sz="7200" b="1" dirty="0">
                <a:ln w="11430"/>
                <a:effectLst>
                  <a:outerShdw blurRad="50800" dist="39000" dir="5460000" algn="tl">
                    <a:srgbClr val="000000">
                      <a:alpha val="38000"/>
                    </a:srgbClr>
                  </a:outerShdw>
                </a:effectLst>
              </a:rPr>
              <a:t>Final Exam Review</a:t>
            </a:r>
            <a:endParaRPr lang="en-US" sz="3600" b="1" dirty="0">
              <a:ln w="11430"/>
              <a:effectLst>
                <a:outerShdw blurRad="50800" dist="39000" dir="5460000" algn="tl">
                  <a:srgbClr val="000000">
                    <a:alpha val="38000"/>
                  </a:srgbClr>
                </a:outerShdw>
              </a:effectLst>
            </a:endParaRPr>
          </a:p>
        </p:txBody>
      </p:sp>
      <p:sp>
        <p:nvSpPr>
          <p:cNvPr id="2" name="TextBox 1"/>
          <p:cNvSpPr txBox="1"/>
          <p:nvPr/>
        </p:nvSpPr>
        <p:spPr>
          <a:xfrm>
            <a:off x="506650" y="5486400"/>
            <a:ext cx="8305799" cy="1200329"/>
          </a:xfrm>
          <a:prstGeom prst="rect">
            <a:avLst/>
          </a:prstGeom>
          <a:noFill/>
        </p:spPr>
        <p:txBody>
          <a:bodyPr wrap="square" rtlCol="0">
            <a:spAutoFit/>
          </a:bodyPr>
          <a:lstStyle/>
          <a:p>
            <a:pPr algn="ctr"/>
            <a:r>
              <a:rPr lang="en-US" sz="2400" dirty="0">
                <a:latin typeface="Bradley Hand ITC" pitchFamily="66" charset="0"/>
              </a:rPr>
              <a:t>*We offer tutoring videos for the majority of the lessons in segment 2, if you need additional support.  Please ask your teacher for details or go to the student help site.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062" y="3985003"/>
            <a:ext cx="5514975" cy="962025"/>
          </a:xfrm>
          <a:prstGeom prst="rect">
            <a:avLst/>
          </a:prstGeom>
        </p:spPr>
      </p:pic>
    </p:spTree>
    <p:extLst>
      <p:ext uri="{BB962C8B-B14F-4D97-AF65-F5344CB8AC3E}">
        <p14:creationId xmlns:p14="http://schemas.microsoft.com/office/powerpoint/2010/main" val="110448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43000" y="3352800"/>
            <a:ext cx="66294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533400"/>
            <a:ext cx="8382000" cy="2431435"/>
          </a:xfrm>
          <a:prstGeom prst="rect">
            <a:avLst/>
          </a:prstGeom>
          <a:solidFill>
            <a:schemeClr val="bg1">
              <a:lumMod val="95000"/>
            </a:schemeClr>
          </a:solidFill>
        </p:spPr>
        <p:txBody>
          <a:bodyPr wrap="square" rtlCol="0">
            <a:spAutoFit/>
          </a:bodyPr>
          <a:lstStyle/>
          <a:p>
            <a:pPr algn="ctr"/>
            <a:r>
              <a:rPr lang="en-US" sz="3200" b="1" dirty="0">
                <a:solidFill>
                  <a:schemeClr val="accent4">
                    <a:lumMod val="75000"/>
                  </a:schemeClr>
                </a:solidFill>
                <a:latin typeface="Corbel" pitchFamily="34" charset="0"/>
              </a:rPr>
              <a:t>Instead</a:t>
            </a:r>
            <a:r>
              <a:rPr lang="en-US" sz="3200" dirty="0">
                <a:solidFill>
                  <a:schemeClr val="accent4">
                    <a:lumMod val="75000"/>
                  </a:schemeClr>
                </a:solidFill>
                <a:latin typeface="Corbel" pitchFamily="34" charset="0"/>
              </a:rPr>
              <a:t>, relative dating puts the events in sequential order; the oldest comes first, and all the rest of the events follow after, on the “</a:t>
            </a:r>
            <a:r>
              <a:rPr lang="en-US" sz="3200" i="1" dirty="0">
                <a:solidFill>
                  <a:schemeClr val="accent4">
                    <a:lumMod val="75000"/>
                  </a:schemeClr>
                </a:solidFill>
                <a:latin typeface="Corbel" pitchFamily="34" charset="0"/>
              </a:rPr>
              <a:t>relative dating timeline</a:t>
            </a:r>
            <a:r>
              <a:rPr lang="en-US" sz="3200" dirty="0">
                <a:solidFill>
                  <a:schemeClr val="accent4">
                    <a:lumMod val="75000"/>
                  </a:schemeClr>
                </a:solidFill>
                <a:latin typeface="Corbel" pitchFamily="34" charset="0"/>
              </a:rPr>
              <a:t>”.</a:t>
            </a:r>
          </a:p>
          <a:p>
            <a:endParaRPr lang="en-US" sz="2400" dirty="0">
              <a:latin typeface="Bodoni MT" pitchFamily="18" charset="0"/>
            </a:endParaRPr>
          </a:p>
        </p:txBody>
      </p:sp>
      <p:pic>
        <p:nvPicPr>
          <p:cNvPr id="1029" name="Picture 5" descr="C:\Users\lhelm\AppData\Local\Microsoft\Windows\Temporary Internet Files\Content.IE5\JG69R29L\MC9001396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971" y="5322686"/>
            <a:ext cx="943029" cy="905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helm\AppData\Local\Microsoft\Windows\Temporary Internet Files\Content.IE5\1TW6755I\MC9004381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037723"/>
            <a:ext cx="2857500" cy="2190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8569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282" y="4558352"/>
            <a:ext cx="1550194" cy="16564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lhelm\AppData\Local\Microsoft\Windows\Temporary Internet Files\Content.IE5\W30PYQ2C\MC9004455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5445" y="4425982"/>
            <a:ext cx="1708099" cy="1716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0603" y="3668391"/>
            <a:ext cx="6934200" cy="369332"/>
          </a:xfrm>
          <a:prstGeom prst="rect">
            <a:avLst/>
          </a:prstGeom>
          <a:solidFill>
            <a:schemeClr val="bg1"/>
          </a:solidFill>
        </p:spPr>
        <p:txBody>
          <a:bodyPr wrap="square" rtlCol="0">
            <a:spAutoFit/>
          </a:bodyPr>
          <a:lstStyle/>
          <a:p>
            <a:r>
              <a:rPr lang="en-US" b="1" dirty="0"/>
              <a:t>Example of relative dating (putting events in sequential order):</a:t>
            </a:r>
          </a:p>
        </p:txBody>
      </p:sp>
      <p:sp>
        <p:nvSpPr>
          <p:cNvPr id="8" name="Rectangle 7"/>
          <p:cNvSpPr/>
          <p:nvPr/>
        </p:nvSpPr>
        <p:spPr>
          <a:xfrm>
            <a:off x="2133600" y="4037723"/>
            <a:ext cx="2286000" cy="686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9058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232435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Issues:</a:t>
            </a:r>
          </a:p>
        </p:txBody>
      </p:sp>
      <p:sp>
        <p:nvSpPr>
          <p:cNvPr id="3" name="TextBox 2"/>
          <p:cNvSpPr txBox="1"/>
          <p:nvPr/>
        </p:nvSpPr>
        <p:spPr>
          <a:xfrm>
            <a:off x="685800" y="1828800"/>
            <a:ext cx="7848600" cy="3416320"/>
          </a:xfrm>
          <a:prstGeom prst="rect">
            <a:avLst/>
          </a:prstGeom>
          <a:noFill/>
        </p:spPr>
        <p:txBody>
          <a:bodyPr wrap="square" rtlCol="0">
            <a:spAutoFit/>
          </a:bodyPr>
          <a:lstStyle/>
          <a:p>
            <a:r>
              <a:rPr lang="en-US" b="1" dirty="0">
                <a:solidFill>
                  <a:srgbClr val="0070C0"/>
                </a:solidFill>
              </a:rPr>
              <a:t>“Earth contains a lot of carbon. </a:t>
            </a:r>
            <a:r>
              <a:rPr lang="en-US" dirty="0"/>
              <a:t>If all the carbon on Earth were released from its long-term storage in rocks, fossil fuels, and the deep ocean, the carbon cycle would be completely off balance.” </a:t>
            </a:r>
          </a:p>
          <a:p>
            <a:endParaRPr lang="en-US" dirty="0"/>
          </a:p>
          <a:p>
            <a:pPr algn="ctr"/>
            <a:r>
              <a:rPr lang="en-US" b="1" dirty="0">
                <a:solidFill>
                  <a:srgbClr val="0070C0"/>
                </a:solidFill>
              </a:rPr>
              <a:t>We must keep a balance between what is stored and what is released.</a:t>
            </a:r>
          </a:p>
          <a:p>
            <a:endParaRPr lang="en-US" dirty="0"/>
          </a:p>
          <a:p>
            <a:r>
              <a:rPr lang="en-US" dirty="0"/>
              <a:t>Unfortunately, carbon being released, in large amounts, into the atmosphere by people and we are not balancing that by the same amount of carbon being returned to long-term storage.</a:t>
            </a:r>
          </a:p>
          <a:p>
            <a:endParaRPr lang="en-US" dirty="0"/>
          </a:p>
          <a:p>
            <a:r>
              <a:rPr lang="en-US" dirty="0">
                <a:solidFill>
                  <a:srgbClr val="0070C0"/>
                </a:solidFill>
              </a:rPr>
              <a:t>When we are releasing lots of carbon and the balance is off, this contributes to climate change.</a:t>
            </a:r>
          </a:p>
        </p:txBody>
      </p:sp>
    </p:spTree>
    <p:extLst>
      <p:ext uri="{BB962C8B-B14F-4D97-AF65-F5344CB8AC3E}">
        <p14:creationId xmlns:p14="http://schemas.microsoft.com/office/powerpoint/2010/main" val="4101698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077200" cy="2062103"/>
          </a:xfrm>
          <a:prstGeom prst="rect">
            <a:avLst/>
          </a:prstGeom>
          <a:noFill/>
        </p:spPr>
        <p:txBody>
          <a:bodyPr wrap="square" rtlCol="0">
            <a:spAutoFit/>
          </a:bodyPr>
          <a:lstStyle/>
          <a:p>
            <a:r>
              <a:rPr lang="en-US" sz="3600" b="1" u="sng" dirty="0">
                <a:latin typeface="Castellar" pitchFamily="18" charset="0"/>
              </a:rPr>
              <a:t>QUESTION</a:t>
            </a:r>
            <a:r>
              <a:rPr lang="en-US" sz="3600" b="1" dirty="0">
                <a:latin typeface="Castellar" pitchFamily="18" charset="0"/>
              </a:rPr>
              <a:t>:</a:t>
            </a:r>
          </a:p>
          <a:p>
            <a:r>
              <a:rPr lang="en-US" dirty="0"/>
              <a:t>		</a:t>
            </a:r>
            <a:r>
              <a:rPr lang="en-US" sz="1600" dirty="0"/>
              <a:t>Alfred Wegener (a German scientist) asked a question;</a:t>
            </a:r>
          </a:p>
          <a:p>
            <a:endParaRPr lang="en-US" dirty="0"/>
          </a:p>
          <a:p>
            <a:pPr algn="ctr"/>
            <a:r>
              <a:rPr lang="en-US" sz="2800" dirty="0">
                <a:solidFill>
                  <a:schemeClr val="tx2">
                    <a:lumMod val="60000"/>
                    <a:lumOff val="40000"/>
                  </a:schemeClr>
                </a:solidFill>
                <a:latin typeface="Comic Sans MS" pitchFamily="66" charset="0"/>
              </a:rPr>
              <a:t>Do the coastlines of continents separated today show evidence that they once matched?</a:t>
            </a:r>
          </a:p>
        </p:txBody>
      </p:sp>
      <p:sp>
        <p:nvSpPr>
          <p:cNvPr id="5" name="TextBox 4"/>
          <p:cNvSpPr txBox="1"/>
          <p:nvPr/>
        </p:nvSpPr>
        <p:spPr>
          <a:xfrm>
            <a:off x="457200" y="2819400"/>
            <a:ext cx="8305800" cy="584775"/>
          </a:xfrm>
          <a:prstGeom prst="rect">
            <a:avLst/>
          </a:prstGeom>
          <a:noFill/>
        </p:spPr>
        <p:txBody>
          <a:bodyPr wrap="square" rtlCol="0">
            <a:spAutoFit/>
          </a:bodyPr>
          <a:lstStyle/>
          <a:p>
            <a:r>
              <a:rPr lang="en-US" sz="1600" dirty="0">
                <a:solidFill>
                  <a:schemeClr val="tx2">
                    <a:lumMod val="60000"/>
                    <a:lumOff val="40000"/>
                  </a:schemeClr>
                </a:solidFill>
              </a:rPr>
              <a:t>If we went around the world and looked at all of the coastlines (on different continents) would we see things that would make us believe they used to fit together (the continents).</a:t>
            </a:r>
          </a:p>
        </p:txBody>
      </p:sp>
    </p:spTree>
    <p:extLst>
      <p:ext uri="{BB962C8B-B14F-4D97-AF65-F5344CB8AC3E}">
        <p14:creationId xmlns:p14="http://schemas.microsoft.com/office/powerpoint/2010/main" val="21108926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57200"/>
            <a:ext cx="8001000" cy="3231654"/>
          </a:xfrm>
          <a:prstGeom prst="rect">
            <a:avLst/>
          </a:prstGeom>
          <a:noFill/>
        </p:spPr>
        <p:txBody>
          <a:bodyPr wrap="square" rtlCol="0">
            <a:spAutoFit/>
          </a:bodyPr>
          <a:lstStyle/>
          <a:p>
            <a:r>
              <a:rPr lang="en-US" sz="3600" b="1" u="sng" dirty="0">
                <a:latin typeface="Castellar" pitchFamily="18" charset="0"/>
              </a:rPr>
              <a:t>ANSWER</a:t>
            </a:r>
            <a:r>
              <a:rPr lang="en-US" sz="3600" b="1" dirty="0">
                <a:latin typeface="Castellar" pitchFamily="18" charset="0"/>
              </a:rPr>
              <a:t>:</a:t>
            </a:r>
          </a:p>
          <a:p>
            <a:endParaRPr lang="en-US" dirty="0"/>
          </a:p>
          <a:p>
            <a:pPr algn="ctr"/>
            <a:r>
              <a:rPr lang="en-US" sz="3600" dirty="0">
                <a:solidFill>
                  <a:schemeClr val="tx2">
                    <a:lumMod val="60000"/>
                    <a:lumOff val="40000"/>
                  </a:schemeClr>
                </a:solidFill>
              </a:rPr>
              <a:t>Yes, they do.  </a:t>
            </a:r>
          </a:p>
          <a:p>
            <a:endParaRPr lang="en-US" sz="2800" dirty="0">
              <a:solidFill>
                <a:schemeClr val="tx2">
                  <a:lumMod val="60000"/>
                  <a:lumOff val="40000"/>
                </a:schemeClr>
              </a:solidFill>
            </a:endParaRPr>
          </a:p>
          <a:p>
            <a:r>
              <a:rPr lang="en-US" dirty="0"/>
              <a:t>Wegener (and other scientists) found matching animal fossils on coastlines of different continents and also matching  geologic structures on different continents.  From that discovery he developed the:</a:t>
            </a:r>
          </a:p>
          <a:p>
            <a:pPr algn="ctr"/>
            <a:r>
              <a:rPr lang="en-US" sz="3200" dirty="0">
                <a:solidFill>
                  <a:schemeClr val="accent6">
                    <a:lumMod val="75000"/>
                  </a:schemeClr>
                </a:solidFill>
              </a:rPr>
              <a:t> </a:t>
            </a:r>
            <a:r>
              <a:rPr lang="en-US" sz="3200" b="1" dirty="0">
                <a:solidFill>
                  <a:schemeClr val="accent6">
                    <a:lumMod val="75000"/>
                  </a:schemeClr>
                </a:solidFill>
              </a:rPr>
              <a:t>“Theory of Continental Drift”</a:t>
            </a:r>
            <a:endParaRPr lang="en-US" sz="3200" dirty="0">
              <a:solidFill>
                <a:schemeClr val="accent6">
                  <a:lumMod val="75000"/>
                </a:schemeClr>
              </a:solidFill>
            </a:endParaRPr>
          </a:p>
        </p:txBody>
      </p:sp>
      <p:sp>
        <p:nvSpPr>
          <p:cNvPr id="6" name="TextBox 5"/>
          <p:cNvSpPr txBox="1"/>
          <p:nvPr/>
        </p:nvSpPr>
        <p:spPr>
          <a:xfrm>
            <a:off x="533400" y="4419600"/>
            <a:ext cx="4495800" cy="1508105"/>
          </a:xfrm>
          <a:prstGeom prst="rect">
            <a:avLst/>
          </a:prstGeom>
          <a:noFill/>
        </p:spPr>
        <p:txBody>
          <a:bodyPr wrap="square" rtlCol="0">
            <a:spAutoFit/>
          </a:bodyPr>
          <a:lstStyle/>
          <a:p>
            <a:r>
              <a:rPr lang="en-US" dirty="0">
                <a:solidFill>
                  <a:srgbClr val="92D050"/>
                </a:solidFill>
                <a:latin typeface="KaiTi" pitchFamily="49" charset="-122"/>
                <a:ea typeface="KaiTi" pitchFamily="49" charset="-122"/>
              </a:rPr>
              <a:t>Wegener proposed the idea that once upon a time all of the continents fit together like a puzzle, and were one massive continent called: </a:t>
            </a:r>
            <a:r>
              <a:rPr lang="en-US" sz="2000" b="1" dirty="0">
                <a:solidFill>
                  <a:srgbClr val="92D050"/>
                </a:solidFill>
                <a:latin typeface="Castellar" pitchFamily="18" charset="0"/>
                <a:ea typeface="KaiTi" pitchFamily="49" charset="-122"/>
              </a:rPr>
              <a:t>Pangaea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199" y="4216389"/>
            <a:ext cx="2962275" cy="1914525"/>
          </a:xfrm>
          <a:prstGeom prst="rect">
            <a:avLst/>
          </a:prstGeom>
        </p:spPr>
      </p:pic>
      <p:sp>
        <p:nvSpPr>
          <p:cNvPr id="8" name="TextBox 7"/>
          <p:cNvSpPr txBox="1"/>
          <p:nvPr/>
        </p:nvSpPr>
        <p:spPr>
          <a:xfrm>
            <a:off x="5410199" y="6130914"/>
            <a:ext cx="3429001" cy="215444"/>
          </a:xfrm>
          <a:prstGeom prst="rect">
            <a:avLst/>
          </a:prstGeom>
          <a:noFill/>
        </p:spPr>
        <p:txBody>
          <a:bodyPr wrap="square" rtlCol="0">
            <a:spAutoFit/>
          </a:bodyPr>
          <a:lstStyle/>
          <a:p>
            <a:r>
              <a:rPr lang="en-US" sz="800" dirty="0"/>
              <a:t>http://www.historyforkids.org/scienceforkids/geology/platetectonics/</a:t>
            </a:r>
          </a:p>
        </p:txBody>
      </p:sp>
      <p:cxnSp>
        <p:nvCxnSpPr>
          <p:cNvPr id="10" name="Straight Connector 9"/>
          <p:cNvCxnSpPr/>
          <p:nvPr/>
        </p:nvCxnSpPr>
        <p:spPr>
          <a:xfrm>
            <a:off x="2209800" y="3962400"/>
            <a:ext cx="4681536"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603927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91207"/>
            <a:ext cx="8686800" cy="3148322"/>
          </a:xfrm>
          <a:prstGeom prst="rect">
            <a:avLst/>
          </a:prstGeom>
        </p:spPr>
      </p:pic>
      <p:sp>
        <p:nvSpPr>
          <p:cNvPr id="3" name="TextBox 2"/>
          <p:cNvSpPr txBox="1"/>
          <p:nvPr/>
        </p:nvSpPr>
        <p:spPr>
          <a:xfrm>
            <a:off x="838200" y="304800"/>
            <a:ext cx="7696200" cy="830997"/>
          </a:xfrm>
          <a:prstGeom prst="rect">
            <a:avLst/>
          </a:prstGeom>
          <a:solidFill>
            <a:schemeClr val="bg1">
              <a:lumMod val="95000"/>
            </a:schemeClr>
          </a:solidFill>
        </p:spPr>
        <p:txBody>
          <a:bodyPr wrap="square" rtlCol="0">
            <a:spAutoFit/>
          </a:bodyPr>
          <a:lstStyle/>
          <a:p>
            <a:pPr algn="ctr"/>
            <a:r>
              <a:rPr lang="en-US" sz="4800" dirty="0">
                <a:latin typeface="KaiTi" pitchFamily="49" charset="-122"/>
                <a:ea typeface="KaiTi" pitchFamily="49" charset="-122"/>
              </a:rPr>
              <a:t>Continental Drift</a:t>
            </a:r>
          </a:p>
        </p:txBody>
      </p:sp>
    </p:spTree>
    <p:extLst>
      <p:ext uri="{BB962C8B-B14F-4D97-AF65-F5344CB8AC3E}">
        <p14:creationId xmlns:p14="http://schemas.microsoft.com/office/powerpoint/2010/main" val="21326173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772400" cy="2000548"/>
          </a:xfrm>
          <a:prstGeom prst="rect">
            <a:avLst/>
          </a:prstGeom>
          <a:noFill/>
          <a:ln w="28575">
            <a:solidFill>
              <a:schemeClr val="tx1"/>
            </a:solidFill>
            <a:prstDash val="dashDot"/>
          </a:ln>
        </p:spPr>
        <p:txBody>
          <a:bodyPr wrap="square" rtlCol="0">
            <a:spAutoFit/>
          </a:bodyPr>
          <a:lstStyle/>
          <a:p>
            <a:pPr algn="ctr"/>
            <a:r>
              <a:rPr lang="en-US" sz="2400" dirty="0">
                <a:latin typeface="Bookman Old Style" pitchFamily="18" charset="0"/>
              </a:rPr>
              <a:t>In the beginning Wegener was wrong about “</a:t>
            </a:r>
            <a:r>
              <a:rPr lang="en-US" sz="2400" i="1" dirty="0">
                <a:latin typeface="Bookman Old Style" pitchFamily="18" charset="0"/>
              </a:rPr>
              <a:t>how</a:t>
            </a:r>
            <a:r>
              <a:rPr lang="en-US" sz="2400" dirty="0">
                <a:latin typeface="Bookman Old Style" pitchFamily="18" charset="0"/>
              </a:rPr>
              <a:t>” the plates moved from Pangaea to what we see today.  He later he developed a new idea called: </a:t>
            </a:r>
          </a:p>
          <a:p>
            <a:pPr algn="ctr"/>
            <a:endParaRPr lang="en-US" sz="2400" dirty="0">
              <a:latin typeface="Bookman Old Style" pitchFamily="18" charset="0"/>
            </a:endParaRPr>
          </a:p>
          <a:p>
            <a:pPr algn="ctr"/>
            <a:r>
              <a:rPr lang="en-US" sz="2800" dirty="0">
                <a:solidFill>
                  <a:srgbClr val="FFC000"/>
                </a:solidFill>
                <a:latin typeface="Rockwell Extra Bold" pitchFamily="18" charset="0"/>
              </a:rPr>
              <a:t>The Theory of Plate Tectonics</a:t>
            </a:r>
          </a:p>
        </p:txBody>
      </p:sp>
    </p:spTree>
    <p:extLst>
      <p:ext uri="{BB962C8B-B14F-4D97-AF65-F5344CB8AC3E}">
        <p14:creationId xmlns:p14="http://schemas.microsoft.com/office/powerpoint/2010/main" val="3081498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2624436" cy="1015663"/>
          </a:xfrm>
          <a:prstGeom prst="rect">
            <a:avLst/>
          </a:prstGeom>
          <a:noFill/>
        </p:spPr>
        <p:txBody>
          <a:bodyPr wrap="none" lIns="91440" tIns="45720" rIns="91440" bIns="45720">
            <a:spAutoFit/>
          </a:bodyPr>
          <a:lstStyle/>
          <a:p>
            <a:pPr algn="ctr"/>
            <a:r>
              <a:rPr lang="en-US" sz="6000" b="1" cap="none" spc="0" dirty="0">
                <a:ln w="10541" cmpd="sng">
                  <a:solidFill>
                    <a:srgbClr val="7D7D7D">
                      <a:tint val="100000"/>
                      <a:shade val="100000"/>
                      <a:satMod val="110000"/>
                    </a:srgbClr>
                  </a:solidFill>
                  <a:prstDash val="solid"/>
                </a:ln>
                <a:solidFill>
                  <a:srgbClr val="FF0000"/>
                </a:solidFill>
                <a:effectLst/>
                <a:latin typeface="Blackadder ITC" pitchFamily="82" charset="0"/>
              </a:rPr>
              <a:t>Hotspots</a:t>
            </a:r>
          </a:p>
        </p:txBody>
      </p:sp>
      <p:pic>
        <p:nvPicPr>
          <p:cNvPr id="1026" name="Picture 2" descr="C:\Documents and Settings\lhelm\Local Settings\Temporary Internet Files\Content.IE5\BWFRN979\MC900189591[1].jpg"/>
          <p:cNvPicPr>
            <a:picLocks noChangeAspect="1" noChangeArrowheads="1"/>
          </p:cNvPicPr>
          <p:nvPr/>
        </p:nvPicPr>
        <p:blipFill>
          <a:blip r:embed="rId2" cstate="print"/>
          <a:srcRect/>
          <a:stretch>
            <a:fillRect/>
          </a:stretch>
        </p:blipFill>
        <p:spPr bwMode="auto">
          <a:xfrm>
            <a:off x="5656997" y="215563"/>
            <a:ext cx="3398799" cy="2667000"/>
          </a:xfrm>
          <a:prstGeom prst="rect">
            <a:avLst/>
          </a:prstGeom>
          <a:noFill/>
        </p:spPr>
      </p:pic>
      <p:pic>
        <p:nvPicPr>
          <p:cNvPr id="6" name="Picture 5" descr="hot spot 1.jpg"/>
          <p:cNvPicPr>
            <a:picLocks noChangeAspect="1"/>
          </p:cNvPicPr>
          <p:nvPr/>
        </p:nvPicPr>
        <p:blipFill>
          <a:blip r:embed="rId3" cstate="print"/>
          <a:stretch>
            <a:fillRect/>
          </a:stretch>
        </p:blipFill>
        <p:spPr>
          <a:xfrm>
            <a:off x="457199" y="3329380"/>
            <a:ext cx="1764431" cy="1461448"/>
          </a:xfrm>
          <a:prstGeom prst="rect">
            <a:avLst/>
          </a:prstGeom>
        </p:spPr>
      </p:pic>
      <p:pic>
        <p:nvPicPr>
          <p:cNvPr id="7" name="Picture 6" descr="hot spot 2.jpg"/>
          <p:cNvPicPr>
            <a:picLocks noChangeAspect="1"/>
          </p:cNvPicPr>
          <p:nvPr/>
        </p:nvPicPr>
        <p:blipFill>
          <a:blip r:embed="rId4" cstate="print"/>
          <a:stretch>
            <a:fillRect/>
          </a:stretch>
        </p:blipFill>
        <p:spPr>
          <a:xfrm>
            <a:off x="2667000" y="3352800"/>
            <a:ext cx="1795302" cy="1438028"/>
          </a:xfrm>
          <a:prstGeom prst="rect">
            <a:avLst/>
          </a:prstGeom>
        </p:spPr>
      </p:pic>
      <p:sp>
        <p:nvSpPr>
          <p:cNvPr id="8" name="TextBox 7"/>
          <p:cNvSpPr txBox="1"/>
          <p:nvPr/>
        </p:nvSpPr>
        <p:spPr>
          <a:xfrm>
            <a:off x="381000" y="1600200"/>
            <a:ext cx="5410200" cy="1200329"/>
          </a:xfrm>
          <a:prstGeom prst="rect">
            <a:avLst/>
          </a:prstGeom>
          <a:noFill/>
        </p:spPr>
        <p:txBody>
          <a:bodyPr wrap="square" rtlCol="0">
            <a:spAutoFit/>
          </a:bodyPr>
          <a:lstStyle/>
          <a:p>
            <a:r>
              <a:rPr lang="en-US" dirty="0"/>
              <a:t>Hotspots helped to support the theory of plate tectonics.  </a:t>
            </a:r>
          </a:p>
          <a:p>
            <a:r>
              <a:rPr lang="en-US" dirty="0"/>
              <a:t>The plate moves (very slowly) over a “plume” which is releasing magma.  As it cools it forms chains of islands.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867" y="3352800"/>
            <a:ext cx="3787105" cy="2539180"/>
          </a:xfrm>
          <a:prstGeom prst="rect">
            <a:avLst/>
          </a:prstGeom>
        </p:spPr>
      </p:pic>
    </p:spTree>
    <p:extLst>
      <p:ext uri="{BB962C8B-B14F-4D97-AF65-F5344CB8AC3E}">
        <p14:creationId xmlns:p14="http://schemas.microsoft.com/office/powerpoint/2010/main" val="38638440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772400" cy="461665"/>
          </a:xfrm>
          <a:prstGeom prst="rect">
            <a:avLst/>
          </a:prstGeom>
          <a:solidFill>
            <a:schemeClr val="bg1"/>
          </a:solidFill>
        </p:spPr>
        <p:txBody>
          <a:bodyPr wrap="square" rtlCol="0">
            <a:spAutoFit/>
          </a:bodyPr>
          <a:lstStyle/>
          <a:p>
            <a:r>
              <a:rPr lang="en-US" sz="2400" dirty="0">
                <a:solidFill>
                  <a:srgbClr val="7030A0"/>
                </a:solidFill>
                <a:latin typeface="Engravers MT" pitchFamily="18" charset="0"/>
              </a:rPr>
              <a:t>What makes the plates move?</a:t>
            </a:r>
          </a:p>
        </p:txBody>
      </p:sp>
      <p:sp>
        <p:nvSpPr>
          <p:cNvPr id="3" name="Rectangle 2"/>
          <p:cNvSpPr/>
          <p:nvPr/>
        </p:nvSpPr>
        <p:spPr>
          <a:xfrm>
            <a:off x="1998891" y="1752600"/>
            <a:ext cx="5112105" cy="923330"/>
          </a:xfrm>
          <a:prstGeom prst="rect">
            <a:avLst/>
          </a:prstGeom>
          <a:solidFill>
            <a:schemeClr val="bg1"/>
          </a:solid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Convection Cells!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321736"/>
            <a:ext cx="6757557" cy="3164789"/>
          </a:xfrm>
          <a:prstGeom prst="rect">
            <a:avLst/>
          </a:prstGeom>
        </p:spPr>
      </p:pic>
    </p:spTree>
    <p:extLst>
      <p:ext uri="{BB962C8B-B14F-4D97-AF65-F5344CB8AC3E}">
        <p14:creationId xmlns:p14="http://schemas.microsoft.com/office/powerpoint/2010/main" val="20783884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199" cy="2308324"/>
          </a:xfrm>
          <a:prstGeom prst="rect">
            <a:avLst/>
          </a:prstGeom>
          <a:noFill/>
        </p:spPr>
        <p:txBody>
          <a:bodyPr wrap="square" rtlCol="0">
            <a:spAutoFit/>
          </a:bodyPr>
          <a:lstStyle/>
          <a:p>
            <a:r>
              <a:rPr lang="en-US" dirty="0">
                <a:solidFill>
                  <a:schemeClr val="accent2">
                    <a:lumMod val="75000"/>
                  </a:schemeClr>
                </a:solidFill>
                <a:latin typeface="Bookman Old Style" pitchFamily="18" charset="0"/>
              </a:rPr>
              <a:t>“The asthenosphere of Earth acts like a conveyor belt moving slabs of lithosphere.”</a:t>
            </a:r>
          </a:p>
          <a:p>
            <a:endParaRPr lang="en-US" dirty="0">
              <a:latin typeface="Bookman Old Style" pitchFamily="18" charset="0"/>
            </a:endParaRPr>
          </a:p>
          <a:p>
            <a:endParaRPr lang="en-US" dirty="0">
              <a:latin typeface="Bookman Old Style" pitchFamily="18" charset="0"/>
            </a:endParaRPr>
          </a:p>
          <a:p>
            <a:r>
              <a:rPr lang="en-US" dirty="0">
                <a:solidFill>
                  <a:schemeClr val="accent3">
                    <a:lumMod val="75000"/>
                  </a:schemeClr>
                </a:solidFill>
                <a:latin typeface="Bookman Old Style" pitchFamily="18" charset="0"/>
              </a:rPr>
              <a:t>“Plates on Earth move as a result of convection deep within Earth.  Convection in the mantle of Earth results from the rising of hot rock material and the sinking of cooler rock material. The constant rise and fall of material leads to the formation of convection cells.”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71800"/>
            <a:ext cx="5191125" cy="3676650"/>
          </a:xfrm>
          <a:prstGeom prst="rect">
            <a:avLst/>
          </a:prstGeom>
        </p:spPr>
      </p:pic>
      <p:sp>
        <p:nvSpPr>
          <p:cNvPr id="5" name="TextBox 4"/>
          <p:cNvSpPr txBox="1"/>
          <p:nvPr/>
        </p:nvSpPr>
        <p:spPr>
          <a:xfrm>
            <a:off x="6172201" y="3733800"/>
            <a:ext cx="2666998" cy="1200329"/>
          </a:xfrm>
          <a:prstGeom prst="rect">
            <a:avLst/>
          </a:prstGeom>
          <a:noFill/>
          <a:ln>
            <a:solidFill>
              <a:schemeClr val="accent1"/>
            </a:solidFill>
          </a:ln>
        </p:spPr>
        <p:txBody>
          <a:bodyPr wrap="square" rtlCol="0">
            <a:spAutoFit/>
          </a:bodyPr>
          <a:lstStyle/>
          <a:p>
            <a:pPr algn="ctr"/>
            <a:r>
              <a:rPr lang="en-US" dirty="0"/>
              <a:t>Complete the interactive on “Discover” pg. 2 “Mechanisms of Movement” tab.</a:t>
            </a:r>
          </a:p>
        </p:txBody>
      </p:sp>
      <p:cxnSp>
        <p:nvCxnSpPr>
          <p:cNvPr id="7" name="Elbow Connector 6"/>
          <p:cNvCxnSpPr/>
          <p:nvPr/>
        </p:nvCxnSpPr>
        <p:spPr>
          <a:xfrm rot="10800000" flipV="1">
            <a:off x="5848351" y="4934129"/>
            <a:ext cx="647699" cy="4476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9089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885" y="381000"/>
            <a:ext cx="7924285" cy="923330"/>
          </a:xfrm>
          <a:prstGeom prst="rect">
            <a:avLst/>
          </a:prstGeom>
          <a:noFill/>
        </p:spPr>
        <p:txBody>
          <a:bodyPr wrap="none" lIns="91440" tIns="45720" rIns="91440" bIns="45720">
            <a:spAutoFit/>
          </a:bodyPr>
          <a:lstStyle/>
          <a:p>
            <a:pPr algn="ctr"/>
            <a:r>
              <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Types of Plate Boundaries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922" y="1676400"/>
            <a:ext cx="4991100" cy="4933950"/>
          </a:xfrm>
          <a:prstGeom prst="rect">
            <a:avLst/>
          </a:prstGeom>
        </p:spPr>
      </p:pic>
    </p:spTree>
    <p:extLst>
      <p:ext uri="{BB962C8B-B14F-4D97-AF65-F5344CB8AC3E}">
        <p14:creationId xmlns:p14="http://schemas.microsoft.com/office/powerpoint/2010/main" val="7566872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60000"/>
                    <a:lumOff val="40000"/>
                  </a:schemeClr>
                </a:solidFill>
                <a:latin typeface="Courier New" pitchFamily="49" charset="0"/>
                <a:cs typeface="Courier New" pitchFamily="49" charset="0"/>
              </a:rPr>
              <a:t>Convergent Boundary</a:t>
            </a:r>
          </a:p>
        </p:txBody>
      </p:sp>
      <p:pic>
        <p:nvPicPr>
          <p:cNvPr id="4" name="Picture 3" descr="convergent margin image.jpg"/>
          <p:cNvPicPr>
            <a:picLocks noChangeAspect="1"/>
          </p:cNvPicPr>
          <p:nvPr/>
        </p:nvPicPr>
        <p:blipFill>
          <a:blip r:embed="rId2" cstate="print"/>
          <a:stretch>
            <a:fillRect/>
          </a:stretch>
        </p:blipFill>
        <p:spPr>
          <a:xfrm>
            <a:off x="6324600" y="1676400"/>
            <a:ext cx="2105025" cy="2743200"/>
          </a:xfrm>
          <a:prstGeom prst="rect">
            <a:avLst/>
          </a:prstGeom>
        </p:spPr>
      </p:pic>
      <p:sp>
        <p:nvSpPr>
          <p:cNvPr id="6" name="TextBox 5"/>
          <p:cNvSpPr txBox="1"/>
          <p:nvPr/>
        </p:nvSpPr>
        <p:spPr>
          <a:xfrm>
            <a:off x="533400" y="1676400"/>
            <a:ext cx="4876800" cy="461665"/>
          </a:xfrm>
          <a:prstGeom prst="rect">
            <a:avLst/>
          </a:prstGeom>
          <a:solidFill>
            <a:schemeClr val="bg1">
              <a:lumMod val="95000"/>
            </a:schemeClr>
          </a:solidFill>
        </p:spPr>
        <p:txBody>
          <a:bodyPr wrap="square" rtlCol="0">
            <a:spAutoFit/>
          </a:bodyPr>
          <a:lstStyle/>
          <a:p>
            <a:r>
              <a:rPr lang="en-US" sz="2400" dirty="0"/>
              <a:t>The plates come together… converge.</a:t>
            </a:r>
          </a:p>
        </p:txBody>
      </p:sp>
      <p:sp>
        <p:nvSpPr>
          <p:cNvPr id="7" name="TextBox 6"/>
          <p:cNvSpPr txBox="1"/>
          <p:nvPr/>
        </p:nvSpPr>
        <p:spPr>
          <a:xfrm>
            <a:off x="838200" y="2667000"/>
            <a:ext cx="4038600" cy="1508105"/>
          </a:xfrm>
          <a:prstGeom prst="rect">
            <a:avLst/>
          </a:prstGeom>
          <a:noFill/>
        </p:spPr>
        <p:txBody>
          <a:bodyPr wrap="square" rtlCol="0">
            <a:spAutoFit/>
          </a:bodyPr>
          <a:lstStyle/>
          <a:p>
            <a:r>
              <a:rPr lang="en-US" sz="2000" b="1" u="sng" dirty="0">
                <a:solidFill>
                  <a:srgbClr val="FFC000"/>
                </a:solidFill>
              </a:rPr>
              <a:t>This creates</a:t>
            </a:r>
            <a:r>
              <a:rPr lang="en-US" sz="2000" b="1" dirty="0">
                <a:solidFill>
                  <a:srgbClr val="FFC000"/>
                </a:solidFill>
              </a:rPr>
              <a:t>:</a:t>
            </a:r>
          </a:p>
          <a:p>
            <a:pPr algn="ctr"/>
            <a:r>
              <a:rPr lang="en-US" dirty="0"/>
              <a:t>	</a:t>
            </a:r>
            <a:r>
              <a:rPr lang="en-US" sz="2400" dirty="0"/>
              <a:t>MOUNTAINS</a:t>
            </a:r>
          </a:p>
          <a:p>
            <a:pPr algn="ctr"/>
            <a:r>
              <a:rPr lang="en-US" sz="2400" dirty="0"/>
              <a:t>	or</a:t>
            </a:r>
          </a:p>
          <a:p>
            <a:pPr algn="ctr"/>
            <a:r>
              <a:rPr lang="en-US" sz="2400" dirty="0"/>
              <a:t>	TRENCHES</a:t>
            </a:r>
          </a:p>
        </p:txBody>
      </p:sp>
    </p:spTree>
    <p:extLst>
      <p:ext uri="{BB962C8B-B14F-4D97-AF65-F5344CB8AC3E}">
        <p14:creationId xmlns:p14="http://schemas.microsoft.com/office/powerpoint/2010/main" val="366632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0137"/>
            <a:ext cx="8305800" cy="830997"/>
          </a:xfrm>
          <a:prstGeom prst="rect">
            <a:avLst/>
          </a:prstGeom>
          <a:solidFill>
            <a:schemeClr val="bg1">
              <a:lumMod val="95000"/>
            </a:schemeClr>
          </a:solidFill>
          <a:ln w="28575">
            <a:solidFill>
              <a:schemeClr val="tx1"/>
            </a:solidFill>
            <a:prstDash val="dashDot"/>
          </a:ln>
        </p:spPr>
        <p:txBody>
          <a:bodyPr wrap="square" rtlCol="0">
            <a:spAutoFit/>
          </a:bodyPr>
          <a:lstStyle/>
          <a:p>
            <a:pPr algn="ctr"/>
            <a:r>
              <a:rPr lang="en-US" sz="2400" b="1" dirty="0">
                <a:solidFill>
                  <a:srgbClr val="FF33CC"/>
                </a:solidFill>
                <a:latin typeface="Segoe UI Light" pitchFamily="34" charset="0"/>
              </a:rPr>
              <a:t>More advanced dating techniques have allowed geologists to </a:t>
            </a:r>
          </a:p>
          <a:p>
            <a:pPr algn="ctr"/>
            <a:r>
              <a:rPr lang="en-US" sz="2400" b="1" dirty="0">
                <a:solidFill>
                  <a:srgbClr val="FF33CC"/>
                </a:solidFill>
                <a:latin typeface="Segoe UI Light" pitchFamily="34" charset="0"/>
              </a:rPr>
              <a:t>get more exact dates. </a:t>
            </a:r>
          </a:p>
        </p:txBody>
      </p:sp>
      <p:sp>
        <p:nvSpPr>
          <p:cNvPr id="6" name="TextBox 5"/>
          <p:cNvSpPr txBox="1"/>
          <p:nvPr/>
        </p:nvSpPr>
        <p:spPr>
          <a:xfrm>
            <a:off x="76200" y="2514600"/>
            <a:ext cx="8763000" cy="1846659"/>
          </a:xfrm>
          <a:prstGeom prst="rect">
            <a:avLst/>
          </a:prstGeom>
          <a:noFill/>
        </p:spPr>
        <p:txBody>
          <a:bodyPr wrap="square" rtlCol="0">
            <a:spAutoFit/>
          </a:bodyPr>
          <a:lstStyle/>
          <a:p>
            <a:r>
              <a:rPr lang="en-US" dirty="0">
                <a:latin typeface="Lucida Bright" pitchFamily="18" charset="0"/>
              </a:rPr>
              <a:t>	</a:t>
            </a:r>
          </a:p>
          <a:p>
            <a:r>
              <a:rPr lang="en-US" sz="2400" b="1" dirty="0">
                <a:solidFill>
                  <a:schemeClr val="tx2">
                    <a:lumMod val="60000"/>
                    <a:lumOff val="40000"/>
                  </a:schemeClr>
                </a:solidFill>
                <a:latin typeface="Lucida Bright" pitchFamily="18" charset="0"/>
              </a:rPr>
              <a:t>Absolute dating is the: </a:t>
            </a:r>
          </a:p>
          <a:p>
            <a:r>
              <a:rPr lang="en-US" sz="2400" dirty="0">
                <a:solidFill>
                  <a:schemeClr val="tx2">
                    <a:lumMod val="60000"/>
                    <a:lumOff val="40000"/>
                  </a:schemeClr>
                </a:solidFill>
                <a:latin typeface="Lucida Bright" pitchFamily="18" charset="0"/>
              </a:rPr>
              <a:t>	The measurement of time in definite periods of 	time and is measured with something that gives us 	a definite (exact) time.</a:t>
            </a:r>
          </a:p>
        </p:txBody>
      </p:sp>
      <p:pic>
        <p:nvPicPr>
          <p:cNvPr id="2050" name="Picture 2" descr="C:\Users\lhelm\AppData\Local\Microsoft\Windows\Temporary Internet Files\Content.IE5\1TW6755I\MC900441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8174" y="4321175"/>
            <a:ext cx="1279525" cy="1784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6800" y="4876800"/>
            <a:ext cx="3962400" cy="1107996"/>
          </a:xfrm>
          <a:prstGeom prst="rect">
            <a:avLst/>
          </a:prstGeom>
          <a:noFill/>
        </p:spPr>
        <p:txBody>
          <a:bodyPr wrap="square" rtlCol="0">
            <a:spAutoFit/>
          </a:bodyPr>
          <a:lstStyle/>
          <a:p>
            <a:pPr algn="ctr"/>
            <a:r>
              <a:rPr lang="en-US" sz="2400" dirty="0">
                <a:solidFill>
                  <a:schemeClr val="accent2">
                    <a:lumMod val="75000"/>
                  </a:schemeClr>
                </a:solidFill>
              </a:rPr>
              <a:t>It assigns specific dates to rocks and geologic events. </a:t>
            </a:r>
          </a:p>
          <a:p>
            <a:endParaRPr lang="en-US" dirty="0"/>
          </a:p>
        </p:txBody>
      </p:sp>
      <p:pic>
        <p:nvPicPr>
          <p:cNvPr id="2051" name="Picture 3" descr="C:\Users\lhelm\AppData\Local\Microsoft\Windows\Temporary Internet Files\Content.IE5\3PI6YZA2\MC900434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0" y="1295400"/>
            <a:ext cx="1206500" cy="1901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1000" y="1447800"/>
            <a:ext cx="609600" cy="381000"/>
          </a:xfrm>
          <a:prstGeom prst="rect">
            <a:avLst/>
          </a:prstGeom>
          <a:noFill/>
        </p:spPr>
        <p:txBody>
          <a:bodyPr wrap="square" rtlCol="0">
            <a:spAutoFit/>
          </a:bodyPr>
          <a:lstStyle/>
          <a:p>
            <a:r>
              <a:rPr lang="en-US" dirty="0"/>
              <a:t>SO…</a:t>
            </a:r>
          </a:p>
        </p:txBody>
      </p:sp>
    </p:spTree>
    <p:extLst>
      <p:ext uri="{BB962C8B-B14F-4D97-AF65-F5344CB8AC3E}">
        <p14:creationId xmlns:p14="http://schemas.microsoft.com/office/powerpoint/2010/main" val="26947741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C000"/>
                </a:solidFill>
                <a:latin typeface="Curlz MT" pitchFamily="82" charset="0"/>
              </a:rPr>
              <a:t>Divergent Boundary</a:t>
            </a:r>
          </a:p>
        </p:txBody>
      </p:sp>
      <p:sp>
        <p:nvSpPr>
          <p:cNvPr id="4" name="TextBox 3"/>
          <p:cNvSpPr txBox="1"/>
          <p:nvPr/>
        </p:nvSpPr>
        <p:spPr>
          <a:xfrm>
            <a:off x="381000" y="3048000"/>
            <a:ext cx="2971800" cy="523220"/>
          </a:xfrm>
          <a:prstGeom prst="rect">
            <a:avLst/>
          </a:prstGeom>
          <a:solidFill>
            <a:schemeClr val="bg1">
              <a:lumMod val="95000"/>
            </a:schemeClr>
          </a:solidFill>
        </p:spPr>
        <p:txBody>
          <a:bodyPr wrap="square" rtlCol="0">
            <a:spAutoFit/>
          </a:bodyPr>
          <a:lstStyle/>
          <a:p>
            <a:r>
              <a:rPr lang="en-US" sz="2800" dirty="0"/>
              <a:t>Plates move apart.</a:t>
            </a:r>
          </a:p>
        </p:txBody>
      </p:sp>
      <p:sp>
        <p:nvSpPr>
          <p:cNvPr id="5" name="Rectangle 4"/>
          <p:cNvSpPr/>
          <p:nvPr/>
        </p:nvSpPr>
        <p:spPr>
          <a:xfrm>
            <a:off x="3429000" y="3810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0800000">
            <a:off x="3657600" y="39624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29200" y="3810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029200" y="3962400"/>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divergent boundary.jpg"/>
          <p:cNvPicPr>
            <a:picLocks noChangeAspect="1"/>
          </p:cNvPicPr>
          <p:nvPr/>
        </p:nvPicPr>
        <p:blipFill>
          <a:blip r:embed="rId2" cstate="print"/>
          <a:stretch>
            <a:fillRect/>
          </a:stretch>
        </p:blipFill>
        <p:spPr>
          <a:xfrm>
            <a:off x="4648200" y="1295400"/>
            <a:ext cx="2514600" cy="1951393"/>
          </a:xfrm>
          <a:prstGeom prst="rect">
            <a:avLst/>
          </a:prstGeom>
        </p:spPr>
      </p:pic>
      <p:sp>
        <p:nvSpPr>
          <p:cNvPr id="10" name="TextBox 9"/>
          <p:cNvSpPr txBox="1"/>
          <p:nvPr/>
        </p:nvSpPr>
        <p:spPr>
          <a:xfrm>
            <a:off x="4876800" y="4495800"/>
            <a:ext cx="3810000" cy="369332"/>
          </a:xfrm>
          <a:prstGeom prst="rect">
            <a:avLst/>
          </a:prstGeom>
          <a:noFill/>
        </p:spPr>
        <p:txBody>
          <a:bodyPr wrap="square" rtlCol="0">
            <a:spAutoFit/>
          </a:bodyPr>
          <a:lstStyle/>
          <a:p>
            <a:r>
              <a:rPr lang="en-US" dirty="0"/>
              <a:t>…diving away from each other.</a:t>
            </a:r>
          </a:p>
        </p:txBody>
      </p:sp>
      <p:sp>
        <p:nvSpPr>
          <p:cNvPr id="11" name="TextBox 10"/>
          <p:cNvSpPr txBox="1"/>
          <p:nvPr/>
        </p:nvSpPr>
        <p:spPr>
          <a:xfrm>
            <a:off x="2590800" y="5486400"/>
            <a:ext cx="4876800" cy="769441"/>
          </a:xfrm>
          <a:prstGeom prst="rect">
            <a:avLst/>
          </a:prstGeom>
          <a:noFill/>
        </p:spPr>
        <p:txBody>
          <a:bodyPr wrap="square" rtlCol="0">
            <a:spAutoFit/>
          </a:bodyPr>
          <a:lstStyle/>
          <a:p>
            <a:r>
              <a:rPr lang="en-US" sz="2000" b="1" u="sng" dirty="0">
                <a:solidFill>
                  <a:schemeClr val="accent4">
                    <a:lumMod val="75000"/>
                  </a:schemeClr>
                </a:solidFill>
              </a:rPr>
              <a:t>This creates</a:t>
            </a:r>
            <a:r>
              <a:rPr lang="en-US" sz="2000" b="1" dirty="0">
                <a:solidFill>
                  <a:schemeClr val="accent4">
                    <a:lumMod val="75000"/>
                  </a:schemeClr>
                </a:solidFill>
              </a:rPr>
              <a:t>:</a:t>
            </a:r>
          </a:p>
          <a:p>
            <a:r>
              <a:rPr lang="en-US" dirty="0"/>
              <a:t>	</a:t>
            </a:r>
            <a:r>
              <a:rPr lang="en-US" sz="2400" b="1" dirty="0"/>
              <a:t>New crust is formed</a:t>
            </a:r>
          </a:p>
        </p:txBody>
      </p:sp>
    </p:spTree>
    <p:extLst>
      <p:ext uri="{BB962C8B-B14F-4D97-AF65-F5344CB8AC3E}">
        <p14:creationId xmlns:p14="http://schemas.microsoft.com/office/powerpoint/2010/main" val="11411500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267200"/>
            <a:ext cx="8610600" cy="369332"/>
          </a:xfrm>
          <a:prstGeom prst="rect">
            <a:avLst/>
          </a:prstGeom>
          <a:noFill/>
        </p:spPr>
        <p:txBody>
          <a:bodyPr wrap="square" rtlCol="0">
            <a:spAutoFit/>
          </a:bodyPr>
          <a:lstStyle/>
          <a:p>
            <a:r>
              <a:rPr lang="en-US" dirty="0"/>
              <a:t>When the plates move horizontally (one moves one way the other moves the opposite).</a:t>
            </a:r>
          </a:p>
        </p:txBody>
      </p:sp>
      <p:pic>
        <p:nvPicPr>
          <p:cNvPr id="5" name="Picture 4" descr="fault.jpg"/>
          <p:cNvPicPr>
            <a:picLocks noChangeAspect="1"/>
          </p:cNvPicPr>
          <p:nvPr/>
        </p:nvPicPr>
        <p:blipFill>
          <a:blip r:embed="rId2" cstate="print"/>
          <a:stretch>
            <a:fillRect/>
          </a:stretch>
        </p:blipFill>
        <p:spPr>
          <a:xfrm>
            <a:off x="1752600" y="1044196"/>
            <a:ext cx="6981825" cy="2943225"/>
          </a:xfrm>
          <a:prstGeom prst="rect">
            <a:avLst/>
          </a:prstGeom>
        </p:spPr>
      </p:pic>
      <p:sp>
        <p:nvSpPr>
          <p:cNvPr id="6" name="Rectangle 5"/>
          <p:cNvSpPr/>
          <p:nvPr/>
        </p:nvSpPr>
        <p:spPr>
          <a:xfrm>
            <a:off x="1041395" y="152400"/>
            <a:ext cx="5163721" cy="707886"/>
          </a:xfrm>
          <a:prstGeom prst="rect">
            <a:avLst/>
          </a:prstGeom>
          <a:noFill/>
        </p:spPr>
        <p:txBody>
          <a:bodyPr wrap="none" lIns="91440" tIns="45720" rIns="91440" bIns="45720">
            <a:spAutoFit/>
          </a:bodyPr>
          <a:lstStyle/>
          <a:p>
            <a:pPr algn="ctr"/>
            <a:r>
              <a:rPr lang="en-US" sz="40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Transform boundaries</a:t>
            </a: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7" name="Rectangle 6"/>
          <p:cNvSpPr/>
          <p:nvPr/>
        </p:nvSpPr>
        <p:spPr>
          <a:xfrm>
            <a:off x="6082210" y="787021"/>
            <a:ext cx="2667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a:off x="3886200" y="4953000"/>
            <a:ext cx="533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4419600" y="4953000"/>
            <a:ext cx="533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715000" y="4724400"/>
            <a:ext cx="98478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3200" y="1524000"/>
            <a:ext cx="2057400" cy="369332"/>
          </a:xfrm>
          <a:prstGeom prst="rect">
            <a:avLst/>
          </a:prstGeom>
          <a:noFill/>
        </p:spPr>
        <p:txBody>
          <a:bodyPr wrap="square" rtlCol="0">
            <a:spAutoFit/>
          </a:bodyPr>
          <a:lstStyle/>
          <a:p>
            <a:r>
              <a:rPr lang="en-US" dirty="0">
                <a:latin typeface="Engravers MT" pitchFamily="18" charset="0"/>
              </a:rPr>
              <a:t>A fault.</a:t>
            </a:r>
          </a:p>
        </p:txBody>
      </p:sp>
    </p:spTree>
    <p:extLst>
      <p:ext uri="{BB962C8B-B14F-4D97-AF65-F5344CB8AC3E}">
        <p14:creationId xmlns:p14="http://schemas.microsoft.com/office/powerpoint/2010/main" val="29043090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132" y="304800"/>
            <a:ext cx="4429739" cy="923330"/>
          </a:xfrm>
          <a:prstGeom prst="rect">
            <a:avLst/>
          </a:prstGeom>
          <a:solidFill>
            <a:schemeClr val="bg1">
              <a:lumMod val="95000"/>
            </a:schemeClr>
          </a:solid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Tectonic Plates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63" y="1371600"/>
            <a:ext cx="5705475" cy="3904335"/>
          </a:xfrm>
          <a:prstGeom prst="rect">
            <a:avLst/>
          </a:prstGeom>
        </p:spPr>
      </p:pic>
      <p:sp>
        <p:nvSpPr>
          <p:cNvPr id="4" name="TextBox 3"/>
          <p:cNvSpPr txBox="1"/>
          <p:nvPr/>
        </p:nvSpPr>
        <p:spPr>
          <a:xfrm>
            <a:off x="495301" y="5486400"/>
            <a:ext cx="8153400" cy="1200329"/>
          </a:xfrm>
          <a:prstGeom prst="rect">
            <a:avLst/>
          </a:prstGeom>
          <a:noFill/>
        </p:spPr>
        <p:txBody>
          <a:bodyPr wrap="square" rtlCol="0">
            <a:spAutoFit/>
          </a:bodyPr>
          <a:lstStyle/>
          <a:p>
            <a:pPr algn="ctr"/>
            <a:r>
              <a:rPr lang="en-US" b="1" dirty="0">
                <a:solidFill>
                  <a:schemeClr val="accent6">
                    <a:lumMod val="75000"/>
                  </a:schemeClr>
                </a:solidFill>
              </a:rPr>
              <a:t>Earth's surface has interlocking plates known as tectonic plates, or lithospheric plates. </a:t>
            </a:r>
          </a:p>
          <a:p>
            <a:pPr algn="ctr"/>
            <a:r>
              <a:rPr lang="en-US" dirty="0"/>
              <a:t>“The movement of the plates breaks the crust in various locations known as </a:t>
            </a:r>
            <a:r>
              <a:rPr lang="en-US" b="1" u="sng" dirty="0"/>
              <a:t>faults</a:t>
            </a:r>
            <a:r>
              <a:rPr lang="en-US" dirty="0"/>
              <a:t>. </a:t>
            </a:r>
          </a:p>
          <a:p>
            <a:pPr algn="ctr"/>
            <a:r>
              <a:rPr lang="en-US" dirty="0"/>
              <a:t>A fault can, but does not necessarily, indicate the edge of a tectonic plate.”</a:t>
            </a:r>
          </a:p>
        </p:txBody>
      </p:sp>
    </p:spTree>
    <p:extLst>
      <p:ext uri="{BB962C8B-B14F-4D97-AF65-F5344CB8AC3E}">
        <p14:creationId xmlns:p14="http://schemas.microsoft.com/office/powerpoint/2010/main" val="9236152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4229106" cy="923330"/>
          </a:xfrm>
          <a:prstGeom prst="rect">
            <a:avLst/>
          </a:prstGeom>
          <a:solidFill>
            <a:schemeClr val="bg1"/>
          </a:solidFill>
        </p:spPr>
        <p:txBody>
          <a:bodyPr wrap="none" lIns="91440" tIns="45720" rIns="91440" bIns="45720">
            <a:spAutoFit/>
          </a:bodyPr>
          <a:lstStyle/>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About a fault:</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3" y="2933873"/>
            <a:ext cx="4286247" cy="2479647"/>
          </a:xfrm>
          <a:prstGeom prst="rect">
            <a:avLst/>
          </a:prstGeom>
        </p:spPr>
      </p:pic>
      <p:cxnSp>
        <p:nvCxnSpPr>
          <p:cNvPr id="6" name="Straight Arrow Connector 5"/>
          <p:cNvCxnSpPr/>
          <p:nvPr/>
        </p:nvCxnSpPr>
        <p:spPr>
          <a:xfrm>
            <a:off x="2248756" y="4182702"/>
            <a:ext cx="6858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7556" y="3719899"/>
            <a:ext cx="1981200" cy="1200329"/>
          </a:xfrm>
          <a:prstGeom prst="rect">
            <a:avLst/>
          </a:prstGeom>
          <a:noFill/>
        </p:spPr>
        <p:txBody>
          <a:bodyPr wrap="square" rtlCol="0">
            <a:spAutoFit/>
          </a:bodyPr>
          <a:lstStyle/>
          <a:p>
            <a:r>
              <a:rPr lang="en-US" dirty="0"/>
              <a:t>The hanging wall is the block of rock above the angle of the fault plane.</a:t>
            </a:r>
          </a:p>
        </p:txBody>
      </p:sp>
      <p:cxnSp>
        <p:nvCxnSpPr>
          <p:cNvPr id="9" name="Straight Arrow Connector 8"/>
          <p:cNvCxnSpPr/>
          <p:nvPr/>
        </p:nvCxnSpPr>
        <p:spPr>
          <a:xfrm flipH="1">
            <a:off x="6324600" y="4182702"/>
            <a:ext cx="8001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24700" y="3581400"/>
            <a:ext cx="1866900" cy="1477328"/>
          </a:xfrm>
          <a:prstGeom prst="rect">
            <a:avLst/>
          </a:prstGeom>
          <a:noFill/>
        </p:spPr>
        <p:txBody>
          <a:bodyPr wrap="square" rtlCol="0">
            <a:spAutoFit/>
          </a:bodyPr>
          <a:lstStyle/>
          <a:p>
            <a:r>
              <a:rPr lang="en-US" dirty="0"/>
              <a:t>The footwall is the block of rock below the angle of the fault plane.</a:t>
            </a:r>
          </a:p>
          <a:p>
            <a:endParaRPr lang="en-US" dirty="0"/>
          </a:p>
        </p:txBody>
      </p:sp>
      <p:sp>
        <p:nvSpPr>
          <p:cNvPr id="14" name="TextBox 13"/>
          <p:cNvSpPr txBox="1"/>
          <p:nvPr/>
        </p:nvSpPr>
        <p:spPr>
          <a:xfrm>
            <a:off x="1527696" y="1569493"/>
            <a:ext cx="6553200" cy="1200329"/>
          </a:xfrm>
          <a:prstGeom prst="rect">
            <a:avLst/>
          </a:prstGeom>
          <a:noFill/>
        </p:spPr>
        <p:txBody>
          <a:bodyPr wrap="square" rtlCol="0">
            <a:spAutoFit/>
          </a:bodyPr>
          <a:lstStyle/>
          <a:p>
            <a:r>
              <a:rPr lang="en-US" b="1" dirty="0"/>
              <a:t>The place where two segments of Earth’s crust come in contact with each other at a fault is called the fault plane. </a:t>
            </a:r>
            <a:r>
              <a:rPr lang="en-US" dirty="0"/>
              <a:t>The fault plane is usually at an angle. </a:t>
            </a:r>
          </a:p>
          <a:p>
            <a:endParaRPr lang="en-US" dirty="0"/>
          </a:p>
        </p:txBody>
      </p:sp>
      <p:cxnSp>
        <p:nvCxnSpPr>
          <p:cNvPr id="16" name="Straight Arrow Connector 15"/>
          <p:cNvCxnSpPr/>
          <p:nvPr/>
        </p:nvCxnSpPr>
        <p:spPr>
          <a:xfrm>
            <a:off x="3537329" y="2362200"/>
            <a:ext cx="1644271" cy="1600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8200" y="6096000"/>
            <a:ext cx="7848600" cy="307777"/>
          </a:xfrm>
          <a:prstGeom prst="rect">
            <a:avLst/>
          </a:prstGeom>
          <a:noFill/>
        </p:spPr>
        <p:txBody>
          <a:bodyPr wrap="square" rtlCol="0">
            <a:spAutoFit/>
          </a:bodyPr>
          <a:lstStyle/>
          <a:p>
            <a:pPr algn="ctr"/>
            <a:r>
              <a:rPr lang="en-US" sz="1400" b="1" dirty="0"/>
              <a:t>(*The location of the fault plane determines how each side of the fault is named.)</a:t>
            </a:r>
          </a:p>
        </p:txBody>
      </p:sp>
    </p:spTree>
    <p:extLst>
      <p:ext uri="{BB962C8B-B14F-4D97-AF65-F5344CB8AC3E}">
        <p14:creationId xmlns:p14="http://schemas.microsoft.com/office/powerpoint/2010/main" val="1925913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598" y="286434"/>
            <a:ext cx="5638800" cy="646331"/>
          </a:xfrm>
          <a:prstGeom prst="rect">
            <a:avLst/>
          </a:prstGeom>
          <a:noFill/>
        </p:spPr>
        <p:txBody>
          <a:bodyPr wrap="square" rtlCol="0">
            <a:spAutoFit/>
          </a:bodyPr>
          <a:lstStyle/>
          <a:p>
            <a:pPr algn="ctr"/>
            <a:r>
              <a:rPr lang="en-US" sz="3600" b="1" u="sng" dirty="0">
                <a:solidFill>
                  <a:schemeClr val="accent6">
                    <a:lumMod val="75000"/>
                  </a:schemeClr>
                </a:solidFill>
                <a:latin typeface="Papyrus" pitchFamily="66" charset="0"/>
              </a:rPr>
              <a:t>Movement of Faults</a:t>
            </a:r>
          </a:p>
        </p:txBody>
      </p:sp>
      <p:sp>
        <p:nvSpPr>
          <p:cNvPr id="3" name="TextBox 2"/>
          <p:cNvSpPr txBox="1"/>
          <p:nvPr/>
        </p:nvSpPr>
        <p:spPr>
          <a:xfrm>
            <a:off x="1066800" y="1295400"/>
            <a:ext cx="7315200" cy="1754326"/>
          </a:xfrm>
          <a:prstGeom prst="rect">
            <a:avLst/>
          </a:prstGeom>
          <a:noFill/>
        </p:spPr>
        <p:txBody>
          <a:bodyPr wrap="square" rtlCol="0">
            <a:spAutoFit/>
          </a:bodyPr>
          <a:lstStyle/>
          <a:p>
            <a:endParaRPr lang="en-US" dirty="0"/>
          </a:p>
          <a:p>
            <a:r>
              <a:rPr lang="en-US" b="1" dirty="0">
                <a:solidFill>
                  <a:srgbClr val="0070C0"/>
                </a:solidFill>
              </a:rPr>
              <a:t>Normal Faults</a:t>
            </a:r>
          </a:p>
          <a:p>
            <a:endParaRPr lang="en-US" dirty="0"/>
          </a:p>
          <a:p>
            <a:r>
              <a:rPr lang="en-US" b="1" dirty="0">
                <a:solidFill>
                  <a:srgbClr val="0070C0"/>
                </a:solidFill>
              </a:rPr>
              <a:t>Reverse Faults</a:t>
            </a:r>
          </a:p>
          <a:p>
            <a:endParaRPr lang="en-US" dirty="0"/>
          </a:p>
          <a:p>
            <a:r>
              <a:rPr lang="en-US" b="1" dirty="0">
                <a:solidFill>
                  <a:srgbClr val="0070C0"/>
                </a:solidFill>
              </a:rPr>
              <a:t>Strike-Slip (Lateral) Faults</a:t>
            </a:r>
          </a:p>
        </p:txBody>
      </p:sp>
    </p:spTree>
    <p:extLst>
      <p:ext uri="{BB962C8B-B14F-4D97-AF65-F5344CB8AC3E}">
        <p14:creationId xmlns:p14="http://schemas.microsoft.com/office/powerpoint/2010/main" val="3194179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598" y="286434"/>
            <a:ext cx="5638800" cy="646331"/>
          </a:xfrm>
          <a:prstGeom prst="rect">
            <a:avLst/>
          </a:prstGeom>
          <a:noFill/>
        </p:spPr>
        <p:txBody>
          <a:bodyPr wrap="square" rtlCol="0">
            <a:spAutoFit/>
          </a:bodyPr>
          <a:lstStyle/>
          <a:p>
            <a:pPr algn="ctr"/>
            <a:r>
              <a:rPr lang="en-US" sz="3600" b="1" u="sng" dirty="0">
                <a:solidFill>
                  <a:schemeClr val="accent6">
                    <a:lumMod val="75000"/>
                  </a:schemeClr>
                </a:solidFill>
                <a:latin typeface="Papyrus" pitchFamily="66" charset="0"/>
              </a:rPr>
              <a:t>Movement of Faults</a:t>
            </a:r>
          </a:p>
        </p:txBody>
      </p:sp>
      <p:sp>
        <p:nvSpPr>
          <p:cNvPr id="3" name="TextBox 2"/>
          <p:cNvSpPr txBox="1"/>
          <p:nvPr/>
        </p:nvSpPr>
        <p:spPr>
          <a:xfrm>
            <a:off x="1066800" y="1295400"/>
            <a:ext cx="7315200" cy="923330"/>
          </a:xfrm>
          <a:prstGeom prst="rect">
            <a:avLst/>
          </a:prstGeom>
          <a:noFill/>
        </p:spPr>
        <p:txBody>
          <a:bodyPr wrap="square" rtlCol="0">
            <a:spAutoFit/>
          </a:bodyPr>
          <a:lstStyle/>
          <a:p>
            <a:endParaRPr lang="en-US" dirty="0"/>
          </a:p>
          <a:p>
            <a:r>
              <a:rPr lang="en-US" b="1" dirty="0">
                <a:solidFill>
                  <a:srgbClr val="0070C0"/>
                </a:solidFill>
              </a:rPr>
              <a:t>Normal Faults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13461"/>
            <a:ext cx="3690937" cy="24925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971800"/>
            <a:ext cx="1781175" cy="1190625"/>
          </a:xfrm>
          <a:prstGeom prst="rect">
            <a:avLst/>
          </a:prstGeom>
        </p:spPr>
      </p:pic>
      <p:sp>
        <p:nvSpPr>
          <p:cNvPr id="6" name="TextBox 5"/>
          <p:cNvSpPr txBox="1"/>
          <p:nvPr/>
        </p:nvSpPr>
        <p:spPr>
          <a:xfrm>
            <a:off x="288878" y="4826675"/>
            <a:ext cx="8686800" cy="1754326"/>
          </a:xfrm>
          <a:prstGeom prst="rect">
            <a:avLst/>
          </a:prstGeom>
          <a:noFill/>
        </p:spPr>
        <p:txBody>
          <a:bodyPr wrap="square" rtlCol="0">
            <a:spAutoFit/>
          </a:bodyPr>
          <a:lstStyle/>
          <a:p>
            <a:r>
              <a:rPr lang="en-US" b="1" dirty="0">
                <a:latin typeface="Century Schoolbook" pitchFamily="18" charset="0"/>
              </a:rPr>
              <a:t>Normal faults form as two segments of crust pull away from each other at divergent plate boundaries. </a:t>
            </a:r>
          </a:p>
          <a:p>
            <a:r>
              <a:rPr lang="en-US" dirty="0">
                <a:latin typeface="Century Schoolbook" pitchFamily="18" charset="0"/>
              </a:rPr>
              <a:t>The hanging wall drops down relative to the footwall, or the footwall moves up relative to the hanging wall. </a:t>
            </a:r>
          </a:p>
          <a:p>
            <a:r>
              <a:rPr lang="en-US" dirty="0">
                <a:latin typeface="Century Schoolbook" pitchFamily="18" charset="0"/>
              </a:rPr>
              <a:t>       Normal faults form as a result of a type of stress known as tension stress.</a:t>
            </a:r>
          </a:p>
          <a:p>
            <a:endParaRPr lang="en-US" dirty="0"/>
          </a:p>
        </p:txBody>
      </p:sp>
      <p:sp>
        <p:nvSpPr>
          <p:cNvPr id="7" name="Right Arrow 6"/>
          <p:cNvSpPr/>
          <p:nvPr/>
        </p:nvSpPr>
        <p:spPr>
          <a:xfrm>
            <a:off x="483928" y="6019800"/>
            <a:ext cx="24452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3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598" y="286434"/>
            <a:ext cx="5638800" cy="646331"/>
          </a:xfrm>
          <a:prstGeom prst="rect">
            <a:avLst/>
          </a:prstGeom>
          <a:noFill/>
        </p:spPr>
        <p:txBody>
          <a:bodyPr wrap="square" rtlCol="0">
            <a:spAutoFit/>
          </a:bodyPr>
          <a:lstStyle/>
          <a:p>
            <a:pPr algn="ctr"/>
            <a:r>
              <a:rPr lang="en-US" sz="3600" b="1" u="sng" dirty="0">
                <a:solidFill>
                  <a:schemeClr val="accent6">
                    <a:lumMod val="75000"/>
                  </a:schemeClr>
                </a:solidFill>
                <a:latin typeface="Papyrus" pitchFamily="66" charset="0"/>
              </a:rPr>
              <a:t>Movement of Faults</a:t>
            </a:r>
          </a:p>
        </p:txBody>
      </p:sp>
      <p:sp>
        <p:nvSpPr>
          <p:cNvPr id="3" name="TextBox 2"/>
          <p:cNvSpPr txBox="1"/>
          <p:nvPr/>
        </p:nvSpPr>
        <p:spPr>
          <a:xfrm>
            <a:off x="1066800" y="1295400"/>
            <a:ext cx="7315200" cy="923330"/>
          </a:xfrm>
          <a:prstGeom prst="rect">
            <a:avLst/>
          </a:prstGeom>
          <a:noFill/>
        </p:spPr>
        <p:txBody>
          <a:bodyPr wrap="square" rtlCol="0">
            <a:spAutoFit/>
          </a:bodyPr>
          <a:lstStyle/>
          <a:p>
            <a:endParaRPr lang="en-US" dirty="0"/>
          </a:p>
          <a:p>
            <a:r>
              <a:rPr lang="en-US" b="1" dirty="0">
                <a:solidFill>
                  <a:srgbClr val="0070C0"/>
                </a:solidFill>
              </a:rPr>
              <a:t>Reverse Faults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1" y="2112372"/>
            <a:ext cx="3690937" cy="24766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375223"/>
            <a:ext cx="1781175" cy="1141526"/>
          </a:xfrm>
          <a:prstGeom prst="rect">
            <a:avLst/>
          </a:prstGeom>
        </p:spPr>
      </p:pic>
      <p:sp>
        <p:nvSpPr>
          <p:cNvPr id="6" name="Rectangle 5"/>
          <p:cNvSpPr/>
          <p:nvPr/>
        </p:nvSpPr>
        <p:spPr>
          <a:xfrm>
            <a:off x="685800" y="2112372"/>
            <a:ext cx="3886198" cy="2476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172200" y="3505200"/>
            <a:ext cx="457200" cy="44078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631084">
            <a:off x="7496175" y="3505200"/>
            <a:ext cx="457200" cy="44078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4953000"/>
            <a:ext cx="8763000" cy="1754326"/>
          </a:xfrm>
          <a:prstGeom prst="rect">
            <a:avLst/>
          </a:prstGeom>
          <a:noFill/>
        </p:spPr>
        <p:txBody>
          <a:bodyPr wrap="square" rtlCol="0">
            <a:spAutoFit/>
          </a:bodyPr>
          <a:lstStyle/>
          <a:p>
            <a:r>
              <a:rPr lang="en-US" dirty="0">
                <a:latin typeface="Century Schoolbook" pitchFamily="18" charset="0"/>
              </a:rPr>
              <a:t>Reverse faults are also known as thrust faults. </a:t>
            </a:r>
            <a:r>
              <a:rPr lang="en-US" b="1" dirty="0">
                <a:latin typeface="Century Schoolbook" pitchFamily="18" charset="0"/>
              </a:rPr>
              <a:t>These faults occur along convergent plate boundaries, where lithospheric plates come together. </a:t>
            </a:r>
          </a:p>
          <a:p>
            <a:r>
              <a:rPr lang="en-US" dirty="0">
                <a:latin typeface="Century Schoolbook" pitchFamily="18" charset="0"/>
              </a:rPr>
              <a:t>In a reverse fault, the hanging wall is “thrust” up—that is, it moves up relative to the footwall. </a:t>
            </a:r>
          </a:p>
          <a:p>
            <a:r>
              <a:rPr lang="en-US" dirty="0">
                <a:latin typeface="Century Schoolbook" pitchFamily="18" charset="0"/>
              </a:rPr>
              <a:t>        Reverse faults form from a type of stress known as compression stress.</a:t>
            </a:r>
          </a:p>
          <a:p>
            <a:endParaRPr lang="en-US" dirty="0"/>
          </a:p>
        </p:txBody>
      </p:sp>
      <p:sp>
        <p:nvSpPr>
          <p:cNvPr id="10" name="Right Arrow 9"/>
          <p:cNvSpPr/>
          <p:nvPr/>
        </p:nvSpPr>
        <p:spPr>
          <a:xfrm>
            <a:off x="441278" y="6172200"/>
            <a:ext cx="24452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7920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598" y="286434"/>
            <a:ext cx="5638800" cy="646331"/>
          </a:xfrm>
          <a:prstGeom prst="rect">
            <a:avLst/>
          </a:prstGeom>
          <a:noFill/>
        </p:spPr>
        <p:txBody>
          <a:bodyPr wrap="square" rtlCol="0">
            <a:spAutoFit/>
          </a:bodyPr>
          <a:lstStyle/>
          <a:p>
            <a:pPr algn="ctr"/>
            <a:r>
              <a:rPr lang="en-US" sz="3600" b="1" u="sng" dirty="0">
                <a:solidFill>
                  <a:schemeClr val="accent6">
                    <a:lumMod val="75000"/>
                  </a:schemeClr>
                </a:solidFill>
                <a:latin typeface="Papyrus" pitchFamily="66" charset="0"/>
              </a:rPr>
              <a:t>Movement of Faults</a:t>
            </a:r>
          </a:p>
        </p:txBody>
      </p:sp>
      <p:sp>
        <p:nvSpPr>
          <p:cNvPr id="3" name="TextBox 2"/>
          <p:cNvSpPr txBox="1"/>
          <p:nvPr/>
        </p:nvSpPr>
        <p:spPr>
          <a:xfrm>
            <a:off x="1066800" y="1295400"/>
            <a:ext cx="7315200" cy="923330"/>
          </a:xfrm>
          <a:prstGeom prst="rect">
            <a:avLst/>
          </a:prstGeom>
          <a:noFill/>
        </p:spPr>
        <p:txBody>
          <a:bodyPr wrap="square" rtlCol="0">
            <a:spAutoFit/>
          </a:bodyPr>
          <a:lstStyle/>
          <a:p>
            <a:endParaRPr lang="en-US" dirty="0"/>
          </a:p>
          <a:p>
            <a:r>
              <a:rPr lang="en-US" b="1" dirty="0">
                <a:solidFill>
                  <a:srgbClr val="0070C0"/>
                </a:solidFill>
              </a:rPr>
              <a:t>Strike-Slip (Lateral) Faults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0"/>
            <a:ext cx="3449036" cy="24925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283" y="2895600"/>
            <a:ext cx="1709615" cy="1190625"/>
          </a:xfrm>
          <a:prstGeom prst="rect">
            <a:avLst/>
          </a:prstGeom>
        </p:spPr>
      </p:pic>
      <p:sp>
        <p:nvSpPr>
          <p:cNvPr id="6" name="TextBox 5"/>
          <p:cNvSpPr txBox="1"/>
          <p:nvPr/>
        </p:nvSpPr>
        <p:spPr>
          <a:xfrm>
            <a:off x="228600" y="5029200"/>
            <a:ext cx="8686800" cy="1754326"/>
          </a:xfrm>
          <a:prstGeom prst="rect">
            <a:avLst/>
          </a:prstGeom>
          <a:noFill/>
        </p:spPr>
        <p:txBody>
          <a:bodyPr wrap="square" rtlCol="0">
            <a:spAutoFit/>
          </a:bodyPr>
          <a:lstStyle/>
          <a:p>
            <a:r>
              <a:rPr lang="en-US" dirty="0">
                <a:latin typeface="Century Schoolbook" pitchFamily="18" charset="0"/>
              </a:rPr>
              <a:t>Strike-slip faults, also known as lateral faults, occur where two blocks of crust move past each other in opposite directions. </a:t>
            </a:r>
          </a:p>
          <a:p>
            <a:r>
              <a:rPr lang="en-US" b="1" dirty="0">
                <a:latin typeface="Century Schoolbook" pitchFamily="18" charset="0"/>
              </a:rPr>
              <a:t>Strike-slip faults are common along transform plate boundaries, where tectonic plates slide past each other. </a:t>
            </a:r>
          </a:p>
          <a:p>
            <a:r>
              <a:rPr lang="en-US" b="1" dirty="0">
                <a:latin typeface="Century Schoolbook" pitchFamily="18" charset="0"/>
              </a:rPr>
              <a:t>	</a:t>
            </a:r>
            <a:r>
              <a:rPr lang="en-US" dirty="0">
                <a:latin typeface="Century Schoolbook" pitchFamily="18" charset="0"/>
              </a:rPr>
              <a:t>Strike-slip faults form from a type of stress known as shear stress.</a:t>
            </a:r>
          </a:p>
          <a:p>
            <a:endParaRPr lang="en-US" dirty="0"/>
          </a:p>
        </p:txBody>
      </p:sp>
      <p:sp>
        <p:nvSpPr>
          <p:cNvPr id="7" name="Right Arrow 6"/>
          <p:cNvSpPr/>
          <p:nvPr/>
        </p:nvSpPr>
        <p:spPr>
          <a:xfrm>
            <a:off x="822278" y="6287069"/>
            <a:ext cx="24452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9823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084" y="228600"/>
            <a:ext cx="8515716" cy="738664"/>
          </a:xfrm>
          <a:prstGeom prst="rect">
            <a:avLst/>
          </a:prstGeom>
          <a:solidFill>
            <a:schemeClr val="accent4">
              <a:lumMod val="20000"/>
              <a:lumOff val="80000"/>
            </a:schemeClr>
          </a:solidFill>
        </p:spPr>
        <p:txBody>
          <a:bodyPr wrap="square" rtlCol="0">
            <a:spAutoFit/>
          </a:bodyPr>
          <a:lstStyle/>
          <a:p>
            <a:r>
              <a:rPr lang="en-US" sz="2400" b="1" i="1" dirty="0">
                <a:solidFill>
                  <a:srgbClr val="FF0000"/>
                </a:solidFill>
              </a:rPr>
              <a:t>Ring of Fire </a:t>
            </a:r>
            <a:r>
              <a:rPr lang="en-US" dirty="0"/>
              <a:t>– No, it’s not really a ring with fire around it; it’s the most seismically and volcanically active zone in the world.   It surrounds the Pacific Ocean</a:t>
            </a:r>
          </a:p>
        </p:txBody>
      </p:sp>
      <p:pic>
        <p:nvPicPr>
          <p:cNvPr id="4099" name="Picture 3" descr="C:\Documents and Settings\lhelm\Local Settings\Temporary Internet Files\Content.IE5\I3VS81GQ\MC900230731[1].wmf"/>
          <p:cNvPicPr>
            <a:picLocks noChangeAspect="1" noChangeArrowheads="1"/>
          </p:cNvPicPr>
          <p:nvPr/>
        </p:nvPicPr>
        <p:blipFill>
          <a:blip r:embed="rId2" cstate="print"/>
          <a:srcRect/>
          <a:stretch>
            <a:fillRect/>
          </a:stretch>
        </p:blipFill>
        <p:spPr bwMode="auto">
          <a:xfrm>
            <a:off x="56784" y="1275324"/>
            <a:ext cx="3181716" cy="1656336"/>
          </a:xfrm>
          <a:prstGeom prst="rect">
            <a:avLst/>
          </a:prstGeom>
          <a:solidFill>
            <a:schemeClr val="bg1"/>
          </a:solidFill>
        </p:spPr>
      </p:pic>
      <p:sp>
        <p:nvSpPr>
          <p:cNvPr id="13" name="Oval 12"/>
          <p:cNvSpPr/>
          <p:nvPr/>
        </p:nvSpPr>
        <p:spPr>
          <a:xfrm>
            <a:off x="247284" y="967264"/>
            <a:ext cx="2800716" cy="22130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15085" y="1275324"/>
            <a:ext cx="1647115" cy="1796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325" y="2643758"/>
            <a:ext cx="6543675" cy="4100475"/>
          </a:xfrm>
          <a:prstGeom prst="rect">
            <a:avLst/>
          </a:prstGeom>
        </p:spPr>
      </p:pic>
      <p:sp>
        <p:nvSpPr>
          <p:cNvPr id="12" name="Down Arrow 11"/>
          <p:cNvSpPr/>
          <p:nvPr/>
        </p:nvSpPr>
        <p:spPr>
          <a:xfrm rot="1189018">
            <a:off x="5200521" y="997845"/>
            <a:ext cx="762000" cy="2492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914400" y="3810000"/>
            <a:ext cx="3048000" cy="797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92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85800"/>
            <a:ext cx="6019800" cy="1015663"/>
          </a:xfrm>
          <a:prstGeom prst="rect">
            <a:avLst/>
          </a:prstGeom>
          <a:solidFill>
            <a:schemeClr val="bg1">
              <a:lumMod val="95000"/>
            </a:schemeClr>
          </a:solidFill>
        </p:spPr>
        <p:txBody>
          <a:bodyPr wrap="square" rtlCol="0">
            <a:spAutoFit/>
          </a:bodyPr>
          <a:lstStyle/>
          <a:p>
            <a:pPr algn="ctr"/>
            <a:r>
              <a:rPr lang="en-US" sz="6000" dirty="0">
                <a:latin typeface="Consolas" pitchFamily="49" charset="0"/>
              </a:rPr>
              <a:t>Earthquakes</a:t>
            </a:r>
            <a:endParaRPr lang="en-US" sz="4800" dirty="0">
              <a:latin typeface="Consolas" pitchFamily="49" charset="0"/>
            </a:endParaRPr>
          </a:p>
        </p:txBody>
      </p:sp>
      <p:pic>
        <p:nvPicPr>
          <p:cNvPr id="4098" name="Picture 2" descr="C:\Documents and Settings\lhelm\Local Settings\Temporary Internet Files\Content.IE5\BWFRN979\MC900056790[1].wmf"/>
          <p:cNvPicPr>
            <a:picLocks noChangeAspect="1" noChangeArrowheads="1"/>
          </p:cNvPicPr>
          <p:nvPr/>
        </p:nvPicPr>
        <p:blipFill>
          <a:blip r:embed="rId2" cstate="print"/>
          <a:srcRect/>
          <a:stretch>
            <a:fillRect/>
          </a:stretch>
        </p:blipFill>
        <p:spPr bwMode="auto">
          <a:xfrm>
            <a:off x="6151468" y="228599"/>
            <a:ext cx="2230532" cy="2638769"/>
          </a:xfrm>
          <a:prstGeom prst="rect">
            <a:avLst/>
          </a:prstGeom>
          <a:noFill/>
        </p:spPr>
      </p:pic>
      <p:pic>
        <p:nvPicPr>
          <p:cNvPr id="4105" name="Picture 9" descr="C:\Documents and Settings\lhelm\Local Settings\Temporary Internet Files\Content.IE5\JZI6YWZ1\MC900072717[1].gif"/>
          <p:cNvPicPr>
            <a:picLocks noChangeAspect="1" noChangeArrowheads="1"/>
          </p:cNvPicPr>
          <p:nvPr/>
        </p:nvPicPr>
        <p:blipFill>
          <a:blip r:embed="rId3" cstate="print"/>
          <a:srcRect/>
          <a:stretch>
            <a:fillRect/>
          </a:stretch>
        </p:blipFill>
        <p:spPr bwMode="auto">
          <a:xfrm>
            <a:off x="228600" y="2590800"/>
            <a:ext cx="8610600" cy="342900"/>
          </a:xfrm>
          <a:prstGeom prst="rect">
            <a:avLst/>
          </a:prstGeom>
          <a:noFill/>
        </p:spPr>
      </p:pic>
      <p:sp>
        <p:nvSpPr>
          <p:cNvPr id="2" name="TextBox 1"/>
          <p:cNvSpPr txBox="1"/>
          <p:nvPr/>
        </p:nvSpPr>
        <p:spPr>
          <a:xfrm>
            <a:off x="457200" y="3352800"/>
            <a:ext cx="8077200" cy="1200329"/>
          </a:xfrm>
          <a:prstGeom prst="rect">
            <a:avLst/>
          </a:prstGeom>
          <a:noFill/>
        </p:spPr>
        <p:txBody>
          <a:bodyPr wrap="square" rtlCol="0">
            <a:spAutoFit/>
          </a:bodyPr>
          <a:lstStyle/>
          <a:p>
            <a:r>
              <a:rPr lang="en-US" sz="2400" dirty="0"/>
              <a:t>The upper part of the Earth’s crust is pretty breakable (they call this brittle).  When it is under “stress” from movements below it can break; this is an earthquake.</a:t>
            </a:r>
          </a:p>
        </p:txBody>
      </p:sp>
    </p:spTree>
    <p:extLst>
      <p:ext uri="{BB962C8B-B14F-4D97-AF65-F5344CB8AC3E}">
        <p14:creationId xmlns:p14="http://schemas.microsoft.com/office/powerpoint/2010/main" val="29335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 y="152400"/>
            <a:ext cx="5105400" cy="461665"/>
          </a:xfrm>
          <a:prstGeom prst="rect">
            <a:avLst/>
          </a:prstGeom>
          <a:noFill/>
        </p:spPr>
        <p:txBody>
          <a:bodyPr wrap="square" rtlCol="0">
            <a:spAutoFit/>
          </a:bodyPr>
          <a:lstStyle/>
          <a:p>
            <a:r>
              <a:rPr lang="en-US" sz="2400" dirty="0">
                <a:solidFill>
                  <a:schemeClr val="accent3">
                    <a:lumMod val="75000"/>
                  </a:schemeClr>
                </a:solidFill>
                <a:latin typeface="Cooper Black" pitchFamily="18" charset="0"/>
              </a:rPr>
              <a:t>Theory of evolution</a:t>
            </a:r>
          </a:p>
        </p:txBody>
      </p:sp>
      <p:sp>
        <p:nvSpPr>
          <p:cNvPr id="3" name="TextBox 2"/>
          <p:cNvSpPr txBox="1"/>
          <p:nvPr/>
        </p:nvSpPr>
        <p:spPr>
          <a:xfrm>
            <a:off x="304800" y="1070372"/>
            <a:ext cx="8001000" cy="1200329"/>
          </a:xfrm>
          <a:prstGeom prst="rect">
            <a:avLst/>
          </a:prstGeom>
          <a:solidFill>
            <a:schemeClr val="bg1">
              <a:lumMod val="95000"/>
            </a:schemeClr>
          </a:solidFill>
        </p:spPr>
        <p:txBody>
          <a:bodyPr wrap="square" rtlCol="0">
            <a:spAutoFit/>
          </a:bodyPr>
          <a:lstStyle/>
          <a:p>
            <a:r>
              <a:rPr lang="en-US" dirty="0"/>
              <a:t>“Life on Earth did not always look the same as it does today. Life has evolved” (changed / altered). </a:t>
            </a:r>
          </a:p>
          <a:p>
            <a:r>
              <a:rPr lang="en-US" dirty="0"/>
              <a:t>“Evolution explains how new species of organisms arise or how existing organisms adapt to new conditions over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2509837"/>
            <a:ext cx="7962900" cy="1838325"/>
          </a:xfrm>
          <a:prstGeom prst="rect">
            <a:avLst/>
          </a:prstGeom>
        </p:spPr>
      </p:pic>
      <p:sp>
        <p:nvSpPr>
          <p:cNvPr id="5" name="TextBox 4"/>
          <p:cNvSpPr txBox="1"/>
          <p:nvPr/>
        </p:nvSpPr>
        <p:spPr>
          <a:xfrm>
            <a:off x="762000" y="4348162"/>
            <a:ext cx="2667000" cy="369332"/>
          </a:xfrm>
          <a:prstGeom prst="rect">
            <a:avLst/>
          </a:prstGeom>
          <a:noFill/>
        </p:spPr>
        <p:txBody>
          <a:bodyPr wrap="square" rtlCol="0">
            <a:spAutoFit/>
          </a:bodyPr>
          <a:lstStyle/>
          <a:p>
            <a:pPr algn="ctr"/>
            <a:r>
              <a:rPr lang="en-US" dirty="0"/>
              <a:t>Dinosaur</a:t>
            </a:r>
          </a:p>
        </p:txBody>
      </p:sp>
      <p:cxnSp>
        <p:nvCxnSpPr>
          <p:cNvPr id="7" name="Straight Arrow Connector 6"/>
          <p:cNvCxnSpPr/>
          <p:nvPr/>
        </p:nvCxnSpPr>
        <p:spPr>
          <a:xfrm>
            <a:off x="3048000" y="4532828"/>
            <a:ext cx="2743200" cy="8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4348162"/>
            <a:ext cx="2076450" cy="369332"/>
          </a:xfrm>
          <a:prstGeom prst="rect">
            <a:avLst/>
          </a:prstGeom>
          <a:noFill/>
        </p:spPr>
        <p:txBody>
          <a:bodyPr wrap="square" rtlCol="0">
            <a:spAutoFit/>
          </a:bodyPr>
          <a:lstStyle/>
          <a:p>
            <a:pPr algn="ctr"/>
            <a:r>
              <a:rPr lang="en-US" dirty="0"/>
              <a:t>Modern day bird</a:t>
            </a:r>
          </a:p>
        </p:txBody>
      </p:sp>
    </p:spTree>
    <p:extLst>
      <p:ext uri="{BB962C8B-B14F-4D97-AF65-F5344CB8AC3E}">
        <p14:creationId xmlns:p14="http://schemas.microsoft.com/office/powerpoint/2010/main" val="37603338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6019800" cy="1015663"/>
          </a:xfrm>
          <a:prstGeom prst="rect">
            <a:avLst/>
          </a:prstGeom>
          <a:solidFill>
            <a:schemeClr val="bg1">
              <a:lumMod val="95000"/>
            </a:schemeClr>
          </a:solidFill>
        </p:spPr>
        <p:txBody>
          <a:bodyPr wrap="square" rtlCol="0">
            <a:spAutoFit/>
          </a:bodyPr>
          <a:lstStyle/>
          <a:p>
            <a:pPr algn="ctr"/>
            <a:r>
              <a:rPr lang="en-US" sz="6000" dirty="0">
                <a:latin typeface="Consolas" pitchFamily="49" charset="0"/>
              </a:rPr>
              <a:t>Earthquakes</a:t>
            </a:r>
            <a:endParaRPr lang="en-US" sz="4800" dirty="0">
              <a:latin typeface="Consolas" pitchFamily="49" charset="0"/>
            </a:endParaRPr>
          </a:p>
        </p:txBody>
      </p:sp>
      <p:pic>
        <p:nvPicPr>
          <p:cNvPr id="4098" name="Picture 2" descr="C:\Documents and Settings\lhelm\Local Settings\Temporary Internet Files\Content.IE5\BWFRN979\MC900056790[1].wmf"/>
          <p:cNvPicPr>
            <a:picLocks noChangeAspect="1" noChangeArrowheads="1"/>
          </p:cNvPicPr>
          <p:nvPr/>
        </p:nvPicPr>
        <p:blipFill>
          <a:blip r:embed="rId2" cstate="print"/>
          <a:srcRect/>
          <a:stretch>
            <a:fillRect/>
          </a:stretch>
        </p:blipFill>
        <p:spPr bwMode="auto">
          <a:xfrm>
            <a:off x="6248400" y="228600"/>
            <a:ext cx="2667600" cy="3155832"/>
          </a:xfrm>
          <a:prstGeom prst="rect">
            <a:avLst/>
          </a:prstGeom>
          <a:noFill/>
        </p:spPr>
      </p:pic>
      <p:sp>
        <p:nvSpPr>
          <p:cNvPr id="2" name="TextBox 1"/>
          <p:cNvSpPr txBox="1"/>
          <p:nvPr/>
        </p:nvSpPr>
        <p:spPr>
          <a:xfrm>
            <a:off x="228600" y="1676400"/>
            <a:ext cx="6019800" cy="1569660"/>
          </a:xfrm>
          <a:prstGeom prst="rect">
            <a:avLst/>
          </a:prstGeom>
          <a:noFill/>
        </p:spPr>
        <p:txBody>
          <a:bodyPr wrap="square" rtlCol="0">
            <a:spAutoFit/>
          </a:bodyPr>
          <a:lstStyle/>
          <a:p>
            <a:r>
              <a:rPr lang="en-US" sz="2400" dirty="0"/>
              <a:t>Earthquakes happen along boundaries </a:t>
            </a:r>
            <a:r>
              <a:rPr lang="en-US" sz="2000" dirty="0"/>
              <a:t>(usually transform boundaries)</a:t>
            </a:r>
            <a:r>
              <a:rPr lang="en-US" sz="2400" dirty="0"/>
              <a:t>.   When the rock breaks energy is released, this is called seismic energy or waves.</a:t>
            </a:r>
          </a:p>
        </p:txBody>
      </p:sp>
      <p:sp>
        <p:nvSpPr>
          <p:cNvPr id="3" name="TextBox 2"/>
          <p:cNvSpPr txBox="1"/>
          <p:nvPr/>
        </p:nvSpPr>
        <p:spPr>
          <a:xfrm>
            <a:off x="457200" y="3886200"/>
            <a:ext cx="8382000" cy="1600438"/>
          </a:xfrm>
          <a:prstGeom prst="rect">
            <a:avLst/>
          </a:prstGeom>
          <a:noFill/>
        </p:spPr>
        <p:txBody>
          <a:bodyPr wrap="square" rtlCol="0">
            <a:spAutoFit/>
          </a:bodyPr>
          <a:lstStyle/>
          <a:p>
            <a:r>
              <a:rPr lang="en-US" sz="2000" dirty="0"/>
              <a:t>“A seismic wave is any ground movement that results from energy released during an earthquake. The point in the Earth’s crust where the rock ruptures is the focus. The point on Earth’s surface directly above the focus is the epicenter.“</a:t>
            </a:r>
          </a:p>
          <a:p>
            <a:endParaRPr lang="en-US" dirty="0"/>
          </a:p>
        </p:txBody>
      </p:sp>
      <p:cxnSp>
        <p:nvCxnSpPr>
          <p:cNvPr id="6" name="Straight Connector 5"/>
          <p:cNvCxnSpPr/>
          <p:nvPr/>
        </p:nvCxnSpPr>
        <p:spPr>
          <a:xfrm>
            <a:off x="1371600" y="3657600"/>
            <a:ext cx="4953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8075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677" y="228600"/>
            <a:ext cx="6024663"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doni MT Condensed" pitchFamily="18" charset="0"/>
              </a:rPr>
              <a:t>Two main types of waves</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doni MT Condensed" pitchFamily="18" charset="0"/>
              </a:rPr>
              <a: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doni MT Condensed" pitchFamily="18" charset="0"/>
            </a:endParaRPr>
          </a:p>
        </p:txBody>
      </p:sp>
      <p:sp>
        <p:nvSpPr>
          <p:cNvPr id="3" name="TextBox 2"/>
          <p:cNvSpPr txBox="1"/>
          <p:nvPr/>
        </p:nvSpPr>
        <p:spPr>
          <a:xfrm>
            <a:off x="990600" y="2057400"/>
            <a:ext cx="6248400" cy="1661993"/>
          </a:xfrm>
          <a:prstGeom prst="rect">
            <a:avLst/>
          </a:prstGeom>
          <a:noFill/>
        </p:spPr>
        <p:txBody>
          <a:bodyPr wrap="square" rtlCol="0">
            <a:spAutoFit/>
          </a:bodyPr>
          <a:lstStyle/>
          <a:p>
            <a:r>
              <a:rPr lang="en-US" sz="2400" b="1" dirty="0"/>
              <a:t>Body waves:</a:t>
            </a:r>
          </a:p>
          <a:p>
            <a:r>
              <a:rPr lang="en-US" dirty="0"/>
              <a:t>	</a:t>
            </a:r>
          </a:p>
          <a:p>
            <a:endParaRPr lang="en-US" dirty="0"/>
          </a:p>
          <a:p>
            <a:r>
              <a:rPr lang="en-US" sz="2400" b="1" dirty="0"/>
              <a:t>Surface waves</a:t>
            </a:r>
          </a:p>
          <a:p>
            <a:r>
              <a:rPr lang="en-US" dirty="0"/>
              <a:t>	</a:t>
            </a:r>
          </a:p>
        </p:txBody>
      </p:sp>
    </p:spTree>
    <p:extLst>
      <p:ext uri="{BB962C8B-B14F-4D97-AF65-F5344CB8AC3E}">
        <p14:creationId xmlns:p14="http://schemas.microsoft.com/office/powerpoint/2010/main" val="21815595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513" y="1463722"/>
            <a:ext cx="7467600" cy="3877985"/>
          </a:xfrm>
          <a:prstGeom prst="rect">
            <a:avLst/>
          </a:prstGeom>
          <a:noFill/>
        </p:spPr>
        <p:txBody>
          <a:bodyPr wrap="square" rtlCol="0">
            <a:spAutoFit/>
          </a:bodyPr>
          <a:lstStyle/>
          <a:p>
            <a:r>
              <a:rPr lang="en-US" sz="2400" b="1" u="sng" dirty="0">
                <a:solidFill>
                  <a:srgbClr val="00B050"/>
                </a:solidFill>
              </a:rPr>
              <a:t>P-waves:</a:t>
            </a:r>
          </a:p>
          <a:p>
            <a:endParaRPr lang="en-US" sz="2400" dirty="0">
              <a:solidFill>
                <a:srgbClr val="00B050"/>
              </a:solidFill>
            </a:endParaRPr>
          </a:p>
          <a:p>
            <a:r>
              <a:rPr lang="en-US" dirty="0">
                <a:solidFill>
                  <a:srgbClr val="0070C0"/>
                </a:solidFill>
              </a:rPr>
              <a:t>Primary waves or compression waves</a:t>
            </a:r>
            <a:br>
              <a:rPr lang="en-US" dirty="0">
                <a:solidFill>
                  <a:srgbClr val="0070C0"/>
                </a:solidFill>
              </a:rPr>
            </a:br>
            <a:endParaRPr lang="en-US" dirty="0">
              <a:solidFill>
                <a:srgbClr val="0070C0"/>
              </a:solidFill>
            </a:endParaRPr>
          </a:p>
          <a:p>
            <a:r>
              <a:rPr lang="en-US" b="1" dirty="0">
                <a:solidFill>
                  <a:srgbClr val="0070C0"/>
                </a:solidFill>
              </a:rPr>
              <a:t>Travel through the solid and liquid parts of Earth</a:t>
            </a:r>
          </a:p>
          <a:p>
            <a:endParaRPr lang="en-US" dirty="0">
              <a:solidFill>
                <a:srgbClr val="0070C0"/>
              </a:solidFill>
            </a:endParaRPr>
          </a:p>
          <a:p>
            <a:r>
              <a:rPr lang="en-US" dirty="0">
                <a:solidFill>
                  <a:srgbClr val="0070C0"/>
                </a:solidFill>
              </a:rPr>
              <a:t>Fastest earthquake waves </a:t>
            </a:r>
          </a:p>
          <a:p>
            <a:pPr lvl="1"/>
            <a:r>
              <a:rPr lang="en-US" b="1" dirty="0">
                <a:solidFill>
                  <a:srgbClr val="0070C0"/>
                </a:solidFill>
              </a:rPr>
              <a:t>Always the first waves to appear on a seismogram</a:t>
            </a:r>
          </a:p>
          <a:p>
            <a:pPr lvl="1"/>
            <a:endParaRPr lang="en-US" dirty="0">
              <a:solidFill>
                <a:srgbClr val="0070C0"/>
              </a:solidFill>
            </a:endParaRPr>
          </a:p>
          <a:p>
            <a:r>
              <a:rPr lang="en-US" dirty="0">
                <a:solidFill>
                  <a:srgbClr val="0070C0"/>
                </a:solidFill>
              </a:rPr>
              <a:t>Cause ground to move horizontally back and forth through compression. </a:t>
            </a:r>
          </a:p>
          <a:p>
            <a:endParaRPr lang="en-US" dirty="0">
              <a:solidFill>
                <a:srgbClr val="0070C0"/>
              </a:solidFill>
            </a:endParaRPr>
          </a:p>
          <a:p>
            <a:r>
              <a:rPr lang="en-US" b="1" dirty="0">
                <a:solidFill>
                  <a:srgbClr val="0070C0"/>
                </a:solidFill>
              </a:rPr>
              <a:t>P-waves bounce off the liquid core.</a:t>
            </a:r>
          </a:p>
          <a:p>
            <a:endParaRPr lang="en-US" dirty="0">
              <a:solidFill>
                <a:srgbClr val="0070C0"/>
              </a:solidFill>
            </a:endParaRPr>
          </a:p>
        </p:txBody>
      </p:sp>
      <p:sp>
        <p:nvSpPr>
          <p:cNvPr id="4" name="Rectangle 3"/>
          <p:cNvSpPr/>
          <p:nvPr/>
        </p:nvSpPr>
        <p:spPr>
          <a:xfrm>
            <a:off x="7014281" y="186449"/>
            <a:ext cx="18096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Waves</a:t>
            </a:r>
          </a:p>
        </p:txBody>
      </p:sp>
      <p:sp>
        <p:nvSpPr>
          <p:cNvPr id="5" name="TextBox 4"/>
          <p:cNvSpPr txBox="1"/>
          <p:nvPr/>
        </p:nvSpPr>
        <p:spPr>
          <a:xfrm>
            <a:off x="2209800" y="755836"/>
            <a:ext cx="3733800" cy="707886"/>
          </a:xfrm>
          <a:prstGeom prst="rect">
            <a:avLst/>
          </a:prstGeom>
          <a:noFill/>
        </p:spPr>
        <p:txBody>
          <a:bodyPr wrap="square" rtlCol="0">
            <a:spAutoFit/>
          </a:bodyPr>
          <a:lstStyle/>
          <a:p>
            <a:r>
              <a:rPr lang="en-US" sz="4000" b="1" dirty="0">
                <a:solidFill>
                  <a:schemeClr val="accent6">
                    <a:lumMod val="75000"/>
                  </a:schemeClr>
                </a:solidFill>
              </a:rPr>
              <a:t>Body waves:</a:t>
            </a:r>
          </a:p>
        </p:txBody>
      </p:sp>
    </p:spTree>
    <p:extLst>
      <p:ext uri="{BB962C8B-B14F-4D97-AF65-F5344CB8AC3E}">
        <p14:creationId xmlns:p14="http://schemas.microsoft.com/office/powerpoint/2010/main" val="16768171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47800"/>
            <a:ext cx="7467600" cy="3600986"/>
          </a:xfrm>
          <a:prstGeom prst="rect">
            <a:avLst/>
          </a:prstGeom>
          <a:noFill/>
        </p:spPr>
        <p:txBody>
          <a:bodyPr wrap="square" rtlCol="0">
            <a:spAutoFit/>
          </a:bodyPr>
          <a:lstStyle/>
          <a:p>
            <a:r>
              <a:rPr lang="en-US" sz="2400" b="1" u="sng" dirty="0">
                <a:solidFill>
                  <a:srgbClr val="00B0F0"/>
                </a:solidFill>
              </a:rPr>
              <a:t>S-waves:</a:t>
            </a:r>
            <a:r>
              <a:rPr lang="en-US" sz="2400" u="sng" dirty="0">
                <a:solidFill>
                  <a:srgbClr val="00B0F0"/>
                </a:solidFill>
              </a:rPr>
              <a:t> </a:t>
            </a:r>
          </a:p>
          <a:p>
            <a:endParaRPr lang="en-US" sz="2400" u="sng" dirty="0">
              <a:solidFill>
                <a:srgbClr val="00B0F0"/>
              </a:solidFill>
            </a:endParaRPr>
          </a:p>
          <a:p>
            <a:r>
              <a:rPr lang="en-US" dirty="0">
                <a:solidFill>
                  <a:srgbClr val="CC0066"/>
                </a:solidFill>
              </a:rPr>
              <a:t>Secondary waves or shear waves </a:t>
            </a:r>
          </a:p>
          <a:p>
            <a:endParaRPr lang="en-US" dirty="0">
              <a:solidFill>
                <a:srgbClr val="CC0066"/>
              </a:solidFill>
            </a:endParaRPr>
          </a:p>
          <a:p>
            <a:r>
              <a:rPr lang="en-US" b="1" dirty="0">
                <a:solidFill>
                  <a:srgbClr val="CC0066"/>
                </a:solidFill>
              </a:rPr>
              <a:t>Can travel through Earth’s solid portions only</a:t>
            </a:r>
          </a:p>
          <a:p>
            <a:endParaRPr lang="en-US" dirty="0">
              <a:solidFill>
                <a:srgbClr val="CC0066"/>
              </a:solidFill>
            </a:endParaRPr>
          </a:p>
          <a:p>
            <a:r>
              <a:rPr lang="en-US" dirty="0">
                <a:solidFill>
                  <a:srgbClr val="CC0066"/>
                </a:solidFill>
              </a:rPr>
              <a:t>When they hit the liquid core, S-waves are no longer able to be detected. </a:t>
            </a:r>
          </a:p>
          <a:p>
            <a:pPr lvl="1"/>
            <a:r>
              <a:rPr lang="en-US" dirty="0">
                <a:solidFill>
                  <a:srgbClr val="CC0066"/>
                </a:solidFill>
              </a:rPr>
              <a:t>A shadow zone is created where earthquake waves are not detected</a:t>
            </a:r>
          </a:p>
          <a:p>
            <a:pPr lvl="1"/>
            <a:r>
              <a:rPr lang="en-US" b="1" dirty="0">
                <a:solidFill>
                  <a:srgbClr val="CC0066"/>
                </a:solidFill>
              </a:rPr>
              <a:t>S-waves are absorbed at the core.</a:t>
            </a:r>
          </a:p>
          <a:p>
            <a:pPr lvl="1"/>
            <a:endParaRPr lang="en-US" dirty="0">
              <a:solidFill>
                <a:srgbClr val="CC0066"/>
              </a:solidFill>
            </a:endParaRPr>
          </a:p>
          <a:p>
            <a:r>
              <a:rPr lang="en-US" dirty="0">
                <a:solidFill>
                  <a:srgbClr val="CC0066"/>
                </a:solidFill>
              </a:rPr>
              <a:t>Cause ground to move back and forth in an S-shaped pattern </a:t>
            </a:r>
          </a:p>
          <a:p>
            <a:endParaRPr lang="en-US" dirty="0"/>
          </a:p>
        </p:txBody>
      </p:sp>
      <p:sp>
        <p:nvSpPr>
          <p:cNvPr id="4" name="Rectangle 3"/>
          <p:cNvSpPr/>
          <p:nvPr/>
        </p:nvSpPr>
        <p:spPr>
          <a:xfrm>
            <a:off x="7019968" y="183922"/>
            <a:ext cx="18096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Waves</a:t>
            </a:r>
          </a:p>
        </p:txBody>
      </p:sp>
      <p:sp>
        <p:nvSpPr>
          <p:cNvPr id="5" name="TextBox 4"/>
          <p:cNvSpPr txBox="1"/>
          <p:nvPr/>
        </p:nvSpPr>
        <p:spPr>
          <a:xfrm>
            <a:off x="2667000" y="183922"/>
            <a:ext cx="3733800" cy="707886"/>
          </a:xfrm>
          <a:prstGeom prst="rect">
            <a:avLst/>
          </a:prstGeom>
          <a:noFill/>
        </p:spPr>
        <p:txBody>
          <a:bodyPr wrap="square" rtlCol="0">
            <a:spAutoFit/>
          </a:bodyPr>
          <a:lstStyle/>
          <a:p>
            <a:r>
              <a:rPr lang="en-US" sz="4000" b="1" dirty="0">
                <a:solidFill>
                  <a:srgbClr val="00B050"/>
                </a:solidFill>
              </a:rPr>
              <a:t>Body waves:</a:t>
            </a:r>
          </a:p>
        </p:txBody>
      </p:sp>
    </p:spTree>
    <p:extLst>
      <p:ext uri="{BB962C8B-B14F-4D97-AF65-F5344CB8AC3E}">
        <p14:creationId xmlns:p14="http://schemas.microsoft.com/office/powerpoint/2010/main" val="31891942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8096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Waves</a:t>
            </a:r>
          </a:p>
        </p:txBody>
      </p:sp>
      <p:pic>
        <p:nvPicPr>
          <p:cNvPr id="6" name="Picture 5" descr="P wave.jpg"/>
          <p:cNvPicPr>
            <a:picLocks noChangeAspect="1"/>
          </p:cNvPicPr>
          <p:nvPr/>
        </p:nvPicPr>
        <p:blipFill>
          <a:blip r:embed="rId2" cstate="print"/>
          <a:stretch>
            <a:fillRect/>
          </a:stretch>
        </p:blipFill>
        <p:spPr>
          <a:xfrm>
            <a:off x="1981200" y="381000"/>
            <a:ext cx="6592594" cy="2581275"/>
          </a:xfrm>
          <a:prstGeom prst="rect">
            <a:avLst/>
          </a:prstGeom>
        </p:spPr>
      </p:pic>
      <p:pic>
        <p:nvPicPr>
          <p:cNvPr id="7" name="Picture 6" descr="photo credit.jpg"/>
          <p:cNvPicPr>
            <a:picLocks noChangeAspect="1"/>
          </p:cNvPicPr>
          <p:nvPr/>
        </p:nvPicPr>
        <p:blipFill>
          <a:blip r:embed="rId3" cstate="print"/>
          <a:stretch>
            <a:fillRect/>
          </a:stretch>
        </p:blipFill>
        <p:spPr>
          <a:xfrm>
            <a:off x="1981200" y="2514600"/>
            <a:ext cx="2105025" cy="428625"/>
          </a:xfrm>
          <a:prstGeom prst="rect">
            <a:avLst/>
          </a:prstGeom>
        </p:spPr>
      </p:pic>
      <p:pic>
        <p:nvPicPr>
          <p:cNvPr id="9" name="Picture 8" descr="S wave.jpg"/>
          <p:cNvPicPr>
            <a:picLocks noChangeAspect="1"/>
          </p:cNvPicPr>
          <p:nvPr/>
        </p:nvPicPr>
        <p:blipFill>
          <a:blip r:embed="rId4" cstate="print"/>
          <a:stretch>
            <a:fillRect/>
          </a:stretch>
        </p:blipFill>
        <p:spPr>
          <a:xfrm>
            <a:off x="609600" y="3460163"/>
            <a:ext cx="6934200" cy="2835862"/>
          </a:xfrm>
          <a:prstGeom prst="rect">
            <a:avLst/>
          </a:prstGeom>
        </p:spPr>
      </p:pic>
      <p:pic>
        <p:nvPicPr>
          <p:cNvPr id="10" name="Picture 9" descr="photo credit.jpg"/>
          <p:cNvPicPr>
            <a:picLocks noChangeAspect="1"/>
          </p:cNvPicPr>
          <p:nvPr/>
        </p:nvPicPr>
        <p:blipFill>
          <a:blip r:embed="rId3" cstate="print"/>
          <a:stretch>
            <a:fillRect/>
          </a:stretch>
        </p:blipFill>
        <p:spPr>
          <a:xfrm>
            <a:off x="609600" y="5867400"/>
            <a:ext cx="2105025" cy="428625"/>
          </a:xfrm>
          <a:prstGeom prst="rect">
            <a:avLst/>
          </a:prstGeom>
        </p:spPr>
      </p:pic>
      <p:sp>
        <p:nvSpPr>
          <p:cNvPr id="11" name="Rectangle 10"/>
          <p:cNvSpPr/>
          <p:nvPr/>
        </p:nvSpPr>
        <p:spPr>
          <a:xfrm>
            <a:off x="1905000" y="228600"/>
            <a:ext cx="2590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3429000"/>
            <a:ext cx="2667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6519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47800"/>
            <a:ext cx="7467600" cy="3816429"/>
          </a:xfrm>
          <a:prstGeom prst="rect">
            <a:avLst/>
          </a:prstGeom>
          <a:noFill/>
        </p:spPr>
        <p:txBody>
          <a:bodyPr wrap="square" rtlCol="0">
            <a:spAutoFit/>
          </a:bodyPr>
          <a:lstStyle/>
          <a:p>
            <a:r>
              <a:rPr lang="en-US" sz="2800" b="1" dirty="0">
                <a:solidFill>
                  <a:srgbClr val="0070C0"/>
                </a:solidFill>
              </a:rPr>
              <a:t>R-waves</a:t>
            </a:r>
            <a:r>
              <a:rPr lang="en-US" sz="2800" dirty="0">
                <a:solidFill>
                  <a:srgbClr val="0070C0"/>
                </a:solidFill>
              </a:rPr>
              <a:t> (Rayleigh waves)</a:t>
            </a:r>
          </a:p>
          <a:p>
            <a:r>
              <a:rPr lang="en-US" sz="2000" dirty="0"/>
              <a:t>Cause lots of damage to the surface of the Earth, especially to buildings</a:t>
            </a:r>
          </a:p>
          <a:p>
            <a:r>
              <a:rPr lang="en-US" sz="2000" b="1" dirty="0"/>
              <a:t>Have a rolling motion</a:t>
            </a:r>
            <a:r>
              <a:rPr lang="en-US" sz="2000" dirty="0"/>
              <a:t>, like the waves of the ocean </a:t>
            </a:r>
          </a:p>
          <a:p>
            <a:endParaRPr lang="en-US" sz="2400" dirty="0"/>
          </a:p>
          <a:p>
            <a:endParaRPr lang="en-US" sz="2400" dirty="0"/>
          </a:p>
          <a:p>
            <a:r>
              <a:rPr lang="en-US" sz="2800" b="1" dirty="0">
                <a:solidFill>
                  <a:schemeClr val="accent2">
                    <a:lumMod val="75000"/>
                  </a:schemeClr>
                </a:solidFill>
              </a:rPr>
              <a:t>L-waves</a:t>
            </a:r>
            <a:r>
              <a:rPr lang="en-US" sz="2400" dirty="0"/>
              <a:t> </a:t>
            </a:r>
            <a:r>
              <a:rPr lang="en-US" sz="2400" dirty="0">
                <a:solidFill>
                  <a:schemeClr val="accent2">
                    <a:lumMod val="75000"/>
                  </a:schemeClr>
                </a:solidFill>
              </a:rPr>
              <a:t>(Love waves)</a:t>
            </a:r>
          </a:p>
          <a:p>
            <a:r>
              <a:rPr lang="en-US" sz="2000" dirty="0"/>
              <a:t>Cause lots of damage to the surface of the Earth, especially to buildings</a:t>
            </a:r>
          </a:p>
          <a:p>
            <a:r>
              <a:rPr lang="en-US" sz="2000" b="1" dirty="0"/>
              <a:t>Have a side-to-side motion </a:t>
            </a:r>
            <a:r>
              <a:rPr lang="en-US" sz="2000" dirty="0"/>
              <a:t>similar to the movement of a snake </a:t>
            </a:r>
          </a:p>
          <a:p>
            <a:endParaRPr lang="en-US" dirty="0"/>
          </a:p>
        </p:txBody>
      </p:sp>
      <p:sp>
        <p:nvSpPr>
          <p:cNvPr id="4" name="Rectangle 3"/>
          <p:cNvSpPr/>
          <p:nvPr/>
        </p:nvSpPr>
        <p:spPr>
          <a:xfrm>
            <a:off x="7019968" y="183922"/>
            <a:ext cx="18096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Waves</a:t>
            </a:r>
          </a:p>
        </p:txBody>
      </p:sp>
      <p:sp>
        <p:nvSpPr>
          <p:cNvPr id="5" name="TextBox 4"/>
          <p:cNvSpPr txBox="1"/>
          <p:nvPr/>
        </p:nvSpPr>
        <p:spPr>
          <a:xfrm>
            <a:off x="2667000" y="183922"/>
            <a:ext cx="3733800" cy="707886"/>
          </a:xfrm>
          <a:prstGeom prst="rect">
            <a:avLst/>
          </a:prstGeom>
          <a:noFill/>
        </p:spPr>
        <p:txBody>
          <a:bodyPr wrap="square" rtlCol="0">
            <a:spAutoFit/>
          </a:bodyPr>
          <a:lstStyle/>
          <a:p>
            <a:r>
              <a:rPr lang="en-US" sz="4000" b="1" dirty="0">
                <a:solidFill>
                  <a:srgbClr val="00B050"/>
                </a:solidFill>
              </a:rPr>
              <a:t>Surface waves:</a:t>
            </a:r>
          </a:p>
        </p:txBody>
      </p:sp>
    </p:spTree>
    <p:extLst>
      <p:ext uri="{BB962C8B-B14F-4D97-AF65-F5344CB8AC3E}">
        <p14:creationId xmlns:p14="http://schemas.microsoft.com/office/powerpoint/2010/main" val="18218246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8600"/>
            <a:ext cx="5333999" cy="5925024"/>
          </a:xfrm>
          <a:prstGeom prst="rect">
            <a:avLst/>
          </a:prstGeom>
        </p:spPr>
      </p:pic>
    </p:spTree>
    <p:extLst>
      <p:ext uri="{BB962C8B-B14F-4D97-AF65-F5344CB8AC3E}">
        <p14:creationId xmlns:p14="http://schemas.microsoft.com/office/powerpoint/2010/main" val="117355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534400" cy="1384995"/>
          </a:xfrm>
          <a:prstGeom prst="rect">
            <a:avLst/>
          </a:prstGeom>
          <a:solidFill>
            <a:schemeClr val="bg1">
              <a:lumMod val="95000"/>
            </a:schemeClr>
          </a:solidFill>
        </p:spPr>
        <p:txBody>
          <a:bodyPr wrap="square">
            <a:spAutoFit/>
          </a:bodyPr>
          <a:lstStyle/>
          <a:p>
            <a:r>
              <a:rPr lang="en-US" sz="2800" dirty="0">
                <a:latin typeface="Aharoni" pitchFamily="2" charset="-79"/>
                <a:cs typeface="Aharoni" pitchFamily="2" charset="-79"/>
              </a:rPr>
              <a:t>“An adaptation refers to a characteristic of an organism that allows it to survive in a particular environment. “</a:t>
            </a:r>
          </a:p>
        </p:txBody>
      </p:sp>
      <p:sp>
        <p:nvSpPr>
          <p:cNvPr id="3" name="TextBox 2"/>
          <p:cNvSpPr txBox="1"/>
          <p:nvPr/>
        </p:nvSpPr>
        <p:spPr>
          <a:xfrm>
            <a:off x="381000" y="3429000"/>
            <a:ext cx="8382000" cy="2954655"/>
          </a:xfrm>
          <a:prstGeom prst="rect">
            <a:avLst/>
          </a:prstGeom>
          <a:noFill/>
        </p:spPr>
        <p:txBody>
          <a:bodyPr wrap="square" rtlCol="0">
            <a:spAutoFit/>
          </a:bodyPr>
          <a:lstStyle/>
          <a:p>
            <a:r>
              <a:rPr lang="en-US" sz="2400" dirty="0"/>
              <a:t>When an adaptation (</a:t>
            </a:r>
            <a:r>
              <a:rPr lang="en-US" sz="2000" dirty="0">
                <a:latin typeface="Aharoni" pitchFamily="2" charset="-79"/>
                <a:cs typeface="Aharoni" pitchFamily="2" charset="-79"/>
              </a:rPr>
              <a:t>a change</a:t>
            </a:r>
            <a:r>
              <a:rPr lang="en-US" sz="2400" dirty="0"/>
              <a:t>) makes an organism more likely to survive and reproduce, the organism may pass the new adaptation on to its offspring (</a:t>
            </a:r>
            <a:r>
              <a:rPr lang="en-US" sz="2000" dirty="0">
                <a:latin typeface="Aharoni" pitchFamily="2" charset="-79"/>
                <a:cs typeface="Aharoni" pitchFamily="2" charset="-79"/>
              </a:rPr>
              <a:t>babies</a:t>
            </a:r>
            <a:r>
              <a:rPr lang="en-US" sz="2400" dirty="0"/>
              <a:t>); organisms with the new adaptation will produce more babies than organisms that don’t have the new adaptation.  This process called:</a:t>
            </a:r>
            <a:r>
              <a:rPr lang="en-US" sz="2400" dirty="0">
                <a:solidFill>
                  <a:srgbClr val="FF33CC"/>
                </a:solidFill>
              </a:rPr>
              <a:t> natural selection </a:t>
            </a:r>
            <a:r>
              <a:rPr lang="en-US" sz="2400" dirty="0"/>
              <a:t>is why some organisms with certain adaptations survive and others do not, depending on Earth's changing conditions.</a:t>
            </a:r>
          </a:p>
          <a:p>
            <a:endParaRPr lang="en-US" dirty="0"/>
          </a:p>
        </p:txBody>
      </p:sp>
      <p:pic>
        <p:nvPicPr>
          <p:cNvPr id="2050" name="Picture 2" descr="C:\Users\lhelm\AppData\Local\Microsoft\Windows\Temporary Internet Files\Content.IE5\1TW6755I\MM90039575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09901" y="1830704"/>
            <a:ext cx="2705100" cy="1217295"/>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4038600" y="3048001"/>
            <a:ext cx="457200" cy="380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43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609600"/>
            <a:ext cx="5943600" cy="923330"/>
          </a:xfrm>
          <a:prstGeom prst="rect">
            <a:avLst/>
          </a:prstGeom>
          <a:solidFill>
            <a:schemeClr val="bg1"/>
          </a:solidFill>
        </p:spPr>
        <p:txBody>
          <a:bodyPr wrap="square" rtlCol="0">
            <a:spAutoFit/>
          </a:bodyPr>
          <a:lstStyle/>
          <a:p>
            <a:r>
              <a:rPr lang="en-US" sz="5400" b="1" dirty="0">
                <a:solidFill>
                  <a:srgbClr val="002060"/>
                </a:solidFill>
                <a:latin typeface="Colonna MT" pitchFamily="82" charset="0"/>
              </a:rPr>
              <a:t>Chemical evolution:</a:t>
            </a:r>
          </a:p>
        </p:txBody>
      </p:sp>
      <p:sp>
        <p:nvSpPr>
          <p:cNvPr id="5" name="TextBox 4"/>
          <p:cNvSpPr txBox="1"/>
          <p:nvPr/>
        </p:nvSpPr>
        <p:spPr>
          <a:xfrm>
            <a:off x="1752600" y="1600200"/>
            <a:ext cx="6781800" cy="646331"/>
          </a:xfrm>
          <a:prstGeom prst="rect">
            <a:avLst/>
          </a:prstGeom>
          <a:noFill/>
        </p:spPr>
        <p:txBody>
          <a:bodyPr wrap="square" rtlCol="0">
            <a:spAutoFit/>
          </a:bodyPr>
          <a:lstStyle/>
          <a:p>
            <a:r>
              <a:rPr lang="en-US" dirty="0"/>
              <a:t>The idea that the  appearance of living systems (stuff) on Earth came from non-living molecules.</a:t>
            </a:r>
          </a:p>
        </p:txBody>
      </p:sp>
      <p:pic>
        <p:nvPicPr>
          <p:cNvPr id="3074" name="Picture 2" descr="C:\Users\lhelm\AppData\Local\Microsoft\Windows\Temporary Internet Files\Content.IE5\W30PYQ2C\MC900215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895600"/>
            <a:ext cx="1825782" cy="1881612"/>
          </a:xfrm>
          <a:prstGeom prst="rect">
            <a:avLst/>
          </a:prstGeom>
          <a:noFill/>
          <a:extLst>
            <a:ext uri="{909E8E84-426E-40DD-AFC4-6F175D3DCCD1}">
              <a14:hiddenFill xmlns:a14="http://schemas.microsoft.com/office/drawing/2010/main">
                <a:solidFill>
                  <a:srgbClr val="FFFFFF"/>
                </a:solidFill>
              </a14:hiddenFill>
            </a:ext>
          </a:extLst>
        </p:spPr>
      </p:pic>
      <p:sp>
        <p:nvSpPr>
          <p:cNvPr id="6" name="Tree"/>
          <p:cNvSpPr>
            <a:spLocks noEditPoints="1" noChangeArrowheads="1"/>
          </p:cNvSpPr>
          <p:nvPr/>
        </p:nvSpPr>
        <p:spPr bwMode="auto">
          <a:xfrm>
            <a:off x="5257800" y="274320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Right Arrow 6"/>
          <p:cNvSpPr/>
          <p:nvPr/>
        </p:nvSpPr>
        <p:spPr>
          <a:xfrm>
            <a:off x="3657600" y="3778188"/>
            <a:ext cx="1485900" cy="2604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83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helm\AppData\Local\Microsoft\Windows\Temporary Internet Files\Content.IE5\W30PYQ2C\MP900424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7484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12857" y="457200"/>
            <a:ext cx="3958135" cy="1446550"/>
          </a:xfrm>
          <a:prstGeom prst="rect">
            <a:avLst/>
          </a:prstGeom>
          <a:noFill/>
          <a:ln w="12700">
            <a:solidFill>
              <a:schemeClr val="bg1"/>
            </a:solidFill>
          </a:ln>
        </p:spPr>
        <p:txBody>
          <a:bodyPr wrap="none" lIns="91440" tIns="45720" rIns="91440" bIns="45720">
            <a:spAutoFit/>
          </a:bodyPr>
          <a:lstStyle/>
          <a:p>
            <a:pPr algn="ctr"/>
            <a:r>
              <a:rPr lang="en-US" sz="8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Oceans:</a:t>
            </a:r>
          </a:p>
        </p:txBody>
      </p:sp>
    </p:spTree>
    <p:extLst>
      <p:ext uri="{BB962C8B-B14F-4D97-AF65-F5344CB8AC3E}">
        <p14:creationId xmlns:p14="http://schemas.microsoft.com/office/powerpoint/2010/main" val="241874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8" y="1600200"/>
            <a:ext cx="7315199" cy="4912790"/>
          </a:xfrm>
          <a:prstGeom prst="rect">
            <a:avLst/>
          </a:prstGeom>
        </p:spPr>
      </p:pic>
      <p:sp>
        <p:nvSpPr>
          <p:cNvPr id="3" name="TextBox 2"/>
          <p:cNvSpPr txBox="1"/>
          <p:nvPr/>
        </p:nvSpPr>
        <p:spPr>
          <a:xfrm>
            <a:off x="533400" y="522153"/>
            <a:ext cx="7848600" cy="954107"/>
          </a:xfrm>
          <a:prstGeom prst="rect">
            <a:avLst/>
          </a:prstGeom>
          <a:solidFill>
            <a:schemeClr val="bg1"/>
          </a:solidFill>
        </p:spPr>
        <p:txBody>
          <a:bodyPr wrap="square" rtlCol="0">
            <a:spAutoFit/>
          </a:bodyPr>
          <a:lstStyle/>
          <a:p>
            <a:r>
              <a:rPr lang="en-US" sz="2800" dirty="0"/>
              <a:t>The distribution </a:t>
            </a:r>
            <a:r>
              <a:rPr lang="en-US" dirty="0"/>
              <a:t>(how it is divided or broken up)</a:t>
            </a:r>
            <a:r>
              <a:rPr lang="en-US" sz="2800" dirty="0"/>
              <a:t> of Earth's water is shown in the image below.</a:t>
            </a:r>
          </a:p>
        </p:txBody>
      </p:sp>
    </p:spTree>
    <p:extLst>
      <p:ext uri="{BB962C8B-B14F-4D97-AF65-F5344CB8AC3E}">
        <p14:creationId xmlns:p14="http://schemas.microsoft.com/office/powerpoint/2010/main" val="177132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67070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Ocean basins: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169536" cy="4392255"/>
          </a:xfrm>
          <a:prstGeom prst="rect">
            <a:avLst/>
          </a:prstGeom>
        </p:spPr>
      </p:pic>
      <p:sp>
        <p:nvSpPr>
          <p:cNvPr id="4" name="TextBox 3"/>
          <p:cNvSpPr txBox="1"/>
          <p:nvPr/>
        </p:nvSpPr>
        <p:spPr>
          <a:xfrm>
            <a:off x="304800" y="6400799"/>
            <a:ext cx="8534400" cy="369332"/>
          </a:xfrm>
          <a:prstGeom prst="rect">
            <a:avLst/>
          </a:prstGeom>
          <a:noFill/>
          <a:ln>
            <a:solidFill>
              <a:schemeClr val="accent1"/>
            </a:solidFill>
          </a:ln>
        </p:spPr>
        <p:txBody>
          <a:bodyPr wrap="square" rtlCol="0">
            <a:spAutoFit/>
          </a:bodyPr>
          <a:lstStyle/>
          <a:p>
            <a:r>
              <a:rPr lang="en-US" dirty="0"/>
              <a:t>***The image above is an interactive from:  </a:t>
            </a:r>
            <a:r>
              <a:rPr lang="en-US" b="1" dirty="0"/>
              <a:t>Lesson 1, Discover page 1, “water world” tab</a:t>
            </a:r>
          </a:p>
        </p:txBody>
      </p:sp>
      <p:pic>
        <p:nvPicPr>
          <p:cNvPr id="5123" name="Picture 3" descr="C:\Users\lhelm\AppData\Local\Microsoft\Windows\Temporary Internet Files\Content.IE5\JG69R29L\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9515"/>
            <a:ext cx="1102179" cy="110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2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67070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Ocean basins: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03445"/>
            <a:ext cx="5169536" cy="4392255"/>
          </a:xfrm>
          <a:prstGeom prst="rect">
            <a:avLst/>
          </a:prstGeom>
        </p:spPr>
      </p:pic>
      <p:sp>
        <p:nvSpPr>
          <p:cNvPr id="4" name="TextBox 3"/>
          <p:cNvSpPr txBox="1"/>
          <p:nvPr/>
        </p:nvSpPr>
        <p:spPr>
          <a:xfrm>
            <a:off x="304800" y="6400799"/>
            <a:ext cx="8534400" cy="369332"/>
          </a:xfrm>
          <a:prstGeom prst="rect">
            <a:avLst/>
          </a:prstGeom>
          <a:noFill/>
          <a:ln>
            <a:solidFill>
              <a:schemeClr val="accent1"/>
            </a:solidFill>
          </a:ln>
        </p:spPr>
        <p:txBody>
          <a:bodyPr wrap="square" rtlCol="0">
            <a:spAutoFit/>
          </a:bodyPr>
          <a:lstStyle/>
          <a:p>
            <a:r>
              <a:rPr lang="en-US" dirty="0"/>
              <a:t>***The image above is an interactive from:  </a:t>
            </a:r>
            <a:r>
              <a:rPr lang="en-US" b="1" dirty="0"/>
              <a:t>Lesson 1, Discover page 1, “water world” tab</a:t>
            </a:r>
          </a:p>
        </p:txBody>
      </p:sp>
      <p:sp>
        <p:nvSpPr>
          <p:cNvPr id="5" name="TextBox 4"/>
          <p:cNvSpPr txBox="1"/>
          <p:nvPr/>
        </p:nvSpPr>
        <p:spPr>
          <a:xfrm>
            <a:off x="5105400" y="565666"/>
            <a:ext cx="3886200" cy="369332"/>
          </a:xfrm>
          <a:prstGeom prst="rect">
            <a:avLst/>
          </a:prstGeom>
          <a:noFill/>
        </p:spPr>
        <p:txBody>
          <a:bodyPr wrap="square" rtlCol="0">
            <a:spAutoFit/>
          </a:bodyPr>
          <a:lstStyle/>
          <a:p>
            <a:r>
              <a:rPr lang="en-US" dirty="0">
                <a:solidFill>
                  <a:srgbClr val="FF0000"/>
                </a:solidFill>
                <a:latin typeface="Aharoni" pitchFamily="2" charset="-79"/>
                <a:cs typeface="Aharoni" pitchFamily="2" charset="-79"/>
              </a:rPr>
              <a:t>The areas between land masses.</a:t>
            </a:r>
          </a:p>
        </p:txBody>
      </p:sp>
      <p:cxnSp>
        <p:nvCxnSpPr>
          <p:cNvPr id="8" name="Straight Arrow Connector 7"/>
          <p:cNvCxnSpPr/>
          <p:nvPr/>
        </p:nvCxnSpPr>
        <p:spPr>
          <a:xfrm flipH="1">
            <a:off x="3962400" y="1981200"/>
            <a:ext cx="2438400" cy="373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67000" y="2355137"/>
            <a:ext cx="3756546" cy="1835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191000" y="2590800"/>
            <a:ext cx="2232546"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499168" y="2895600"/>
            <a:ext cx="2957015" cy="228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05891" y="3162300"/>
            <a:ext cx="717655" cy="571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1524000"/>
            <a:ext cx="2590800" cy="1785104"/>
          </a:xfrm>
          <a:prstGeom prst="rect">
            <a:avLst/>
          </a:prstGeom>
          <a:noFill/>
        </p:spPr>
        <p:txBody>
          <a:bodyPr wrap="square" rtlCol="0">
            <a:spAutoFit/>
          </a:bodyPr>
          <a:lstStyle/>
          <a:p>
            <a:r>
              <a:rPr lang="en-US" sz="2000" b="1" u="sng" dirty="0"/>
              <a:t>5 major ocean basins:</a:t>
            </a:r>
          </a:p>
          <a:p>
            <a:r>
              <a:rPr lang="en-US" dirty="0"/>
              <a:t>1.  Artic Ocean</a:t>
            </a:r>
          </a:p>
          <a:p>
            <a:r>
              <a:rPr lang="en-US" dirty="0"/>
              <a:t>2.  Indian Ocean</a:t>
            </a:r>
          </a:p>
          <a:p>
            <a:r>
              <a:rPr lang="en-US" dirty="0"/>
              <a:t>3.  Pacific Ocean</a:t>
            </a:r>
          </a:p>
          <a:p>
            <a:r>
              <a:rPr lang="en-US" dirty="0"/>
              <a:t>4.  Antarctica Ocean</a:t>
            </a:r>
          </a:p>
          <a:p>
            <a:r>
              <a:rPr lang="en-US" dirty="0"/>
              <a:t>5.  Atlantic Ocean</a:t>
            </a:r>
          </a:p>
        </p:txBody>
      </p:sp>
    </p:spTree>
    <p:extLst>
      <p:ext uri="{BB962C8B-B14F-4D97-AF65-F5344CB8AC3E}">
        <p14:creationId xmlns:p14="http://schemas.microsoft.com/office/powerpoint/2010/main" val="30611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257" y="-75480"/>
            <a:ext cx="5410200" cy="4044890"/>
          </a:xfrm>
          <a:prstGeom prst="rect">
            <a:avLst/>
          </a:prstGeom>
        </p:spPr>
      </p:pic>
      <p:sp>
        <p:nvSpPr>
          <p:cNvPr id="2" name="TextBox 1"/>
          <p:cNvSpPr txBox="1"/>
          <p:nvPr/>
        </p:nvSpPr>
        <p:spPr>
          <a:xfrm>
            <a:off x="838200" y="4121624"/>
            <a:ext cx="8305800" cy="2062103"/>
          </a:xfrm>
          <a:prstGeom prst="rect">
            <a:avLst/>
          </a:prstGeom>
          <a:noFill/>
        </p:spPr>
        <p:txBody>
          <a:bodyPr wrap="square" rtlCol="0">
            <a:spAutoFit/>
          </a:bodyPr>
          <a:lstStyle/>
          <a:p>
            <a:r>
              <a:rPr lang="en-US" sz="3200" dirty="0"/>
              <a:t>The ocean plays a major role in the </a:t>
            </a:r>
            <a:r>
              <a:rPr lang="en-US" sz="3200" b="1" dirty="0">
                <a:solidFill>
                  <a:schemeClr val="tx2">
                    <a:lumMod val="60000"/>
                    <a:lumOff val="40000"/>
                  </a:schemeClr>
                </a:solidFill>
              </a:rPr>
              <a:t>water cycle</a:t>
            </a:r>
            <a:r>
              <a:rPr lang="en-US" sz="3200" dirty="0"/>
              <a:t>. </a:t>
            </a:r>
          </a:p>
          <a:p>
            <a:endParaRPr lang="en-US" sz="2400" dirty="0"/>
          </a:p>
          <a:p>
            <a:pPr algn="ctr"/>
            <a:r>
              <a:rPr lang="en-US" sz="2400" dirty="0"/>
              <a:t>All life on Earth depends on the ocean in some way.  All water eventually flows into the ocean, where it evaporates and is recycled by rain back onto land.</a:t>
            </a:r>
          </a:p>
        </p:txBody>
      </p:sp>
      <p:sp>
        <p:nvSpPr>
          <p:cNvPr id="4" name="Right Arrow 3"/>
          <p:cNvSpPr/>
          <p:nvPr/>
        </p:nvSpPr>
        <p:spPr>
          <a:xfrm>
            <a:off x="304800" y="4169391"/>
            <a:ext cx="533400" cy="45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11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helm\AppData\Local\Microsoft\Windows\Temporary Internet Files\Content.IE5\JG69R29L\MP9004386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71182"/>
            <a:ext cx="8117753" cy="5404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8800" y="22746"/>
            <a:ext cx="5638800" cy="1470025"/>
          </a:xfrm>
          <a:solidFill>
            <a:schemeClr val="bg1">
              <a:lumMod val="95000"/>
              <a:alpha val="70000"/>
            </a:schemeClr>
          </a:solidFill>
          <a:ln w="12700">
            <a:solidFill>
              <a:schemeClr val="tx1"/>
            </a:solidFill>
          </a:ln>
        </p:spPr>
        <p:txBody>
          <a:bodyPr>
            <a:noAutofit/>
          </a:bodyPr>
          <a:lstStyle/>
          <a:p>
            <a:r>
              <a:rPr lang="en-US" sz="5400" dirty="0">
                <a:latin typeface="Broadway" pitchFamily="82" charset="0"/>
              </a:rPr>
              <a:t>Geologic Time</a:t>
            </a:r>
          </a:p>
        </p:txBody>
      </p:sp>
    </p:spTree>
    <p:extLst>
      <p:ext uri="{BB962C8B-B14F-4D97-AF65-F5344CB8AC3E}">
        <p14:creationId xmlns:p14="http://schemas.microsoft.com/office/powerpoint/2010/main" val="275022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lhelm\AppData\Local\Microsoft\Windows\Temporary Internet Files\Content.IE5\3PI6YZA2\MP9004277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443841"/>
            <a:ext cx="8229600" cy="3970318"/>
          </a:xfrm>
          <a:prstGeom prst="rect">
            <a:avLst/>
          </a:prstGeom>
          <a:solidFill>
            <a:schemeClr val="bg1">
              <a:lumMod val="95000"/>
              <a:alpha val="65000"/>
            </a:schemeClr>
          </a:solidFill>
        </p:spPr>
        <p:txBody>
          <a:bodyPr wrap="square">
            <a:spAutoFit/>
          </a:bodyPr>
          <a:lstStyle/>
          <a:p>
            <a:r>
              <a:rPr lang="en-US" b="1" dirty="0">
                <a:solidFill>
                  <a:srgbClr val="FF0000"/>
                </a:solidFill>
              </a:rPr>
              <a:t>Ocean water is salt water containing a variety of salts. </a:t>
            </a:r>
            <a:r>
              <a:rPr lang="en-US" dirty="0"/>
              <a:t>Salts in soils and rocks that are continually eroded from land cause the ocean's saltiness. Rivers and streams carry small amounts of salt to the ocean day after day.  As the water in the ocean is evaporated by the sun in the water cycle, the salts get left behind. Therefore, </a:t>
            </a:r>
            <a:r>
              <a:rPr lang="en-US" b="1" dirty="0"/>
              <a:t>in areas where there is a lot of evaporation, the ocean water is actually saltier.</a:t>
            </a:r>
          </a:p>
          <a:p>
            <a:endParaRPr lang="en-US" dirty="0"/>
          </a:p>
          <a:p>
            <a:r>
              <a:rPr lang="en-US" dirty="0">
                <a:solidFill>
                  <a:srgbClr val="0070C0"/>
                </a:solidFill>
              </a:rPr>
              <a:t>The amount of salt in water is a measure of its </a:t>
            </a:r>
            <a:r>
              <a:rPr lang="en-US" i="1" dirty="0">
                <a:solidFill>
                  <a:srgbClr val="0070C0"/>
                </a:solidFill>
              </a:rPr>
              <a:t>salinity</a:t>
            </a:r>
            <a:r>
              <a:rPr lang="en-US" dirty="0">
                <a:solidFill>
                  <a:srgbClr val="0070C0"/>
                </a:solidFill>
              </a:rPr>
              <a:t>. </a:t>
            </a:r>
            <a:r>
              <a:rPr lang="en-US" dirty="0"/>
              <a:t>Ocean salinity varies by climate. On average, salinity is about 3.5 percent. This means that 3.5 percent of all ocean water is made of salt. </a:t>
            </a:r>
            <a:r>
              <a:rPr lang="en-US" b="1" dirty="0"/>
              <a:t>In areas with a high evaporation rate, the salinity is higher.</a:t>
            </a:r>
            <a:r>
              <a:rPr lang="en-US" dirty="0"/>
              <a:t> When freshwater mixes with ocean water, such as where a river meets the ocean, the salinity is lower than normal.</a:t>
            </a:r>
          </a:p>
          <a:p>
            <a:endParaRPr lang="en-US" dirty="0"/>
          </a:p>
          <a:p>
            <a:r>
              <a:rPr lang="en-US" dirty="0"/>
              <a:t>Water with dissolved salts has a higher density  than freshwater without dissolved salts. </a:t>
            </a:r>
          </a:p>
        </p:txBody>
      </p:sp>
      <p:sp>
        <p:nvSpPr>
          <p:cNvPr id="3" name="TextBox 2"/>
          <p:cNvSpPr txBox="1"/>
          <p:nvPr/>
        </p:nvSpPr>
        <p:spPr>
          <a:xfrm>
            <a:off x="1905000" y="228600"/>
            <a:ext cx="5029200" cy="923330"/>
          </a:xfrm>
          <a:prstGeom prst="rect">
            <a:avLst/>
          </a:prstGeom>
          <a:noFill/>
        </p:spPr>
        <p:txBody>
          <a:bodyPr wrap="square" rtlCol="0">
            <a:spAutoFit/>
          </a:bodyPr>
          <a:lstStyle/>
          <a:p>
            <a:pPr algn="ctr"/>
            <a:r>
              <a:rPr lang="en-US" sz="5400" dirty="0">
                <a:latin typeface="Lucida Console" pitchFamily="49" charset="0"/>
              </a:rPr>
              <a:t>Salty Water</a:t>
            </a:r>
          </a:p>
        </p:txBody>
      </p:sp>
    </p:spTree>
    <p:extLst>
      <p:ext uri="{BB962C8B-B14F-4D97-AF65-F5344CB8AC3E}">
        <p14:creationId xmlns:p14="http://schemas.microsoft.com/office/powerpoint/2010/main" val="324594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0" y="3124199"/>
            <a:ext cx="7086600" cy="830997"/>
          </a:xfrm>
          <a:prstGeom prst="rect">
            <a:avLst/>
          </a:prstGeom>
          <a:noFill/>
          <a:ln>
            <a:solidFill>
              <a:schemeClr val="tx2"/>
            </a:solidFill>
          </a:ln>
        </p:spPr>
        <p:txBody>
          <a:bodyPr wrap="square" rtlCol="0">
            <a:spAutoFit/>
          </a:bodyPr>
          <a:lstStyle/>
          <a:p>
            <a:pPr algn="ctr"/>
            <a:r>
              <a:rPr lang="en-US" sz="2400" dirty="0">
                <a:solidFill>
                  <a:srgbClr val="FFC000"/>
                </a:solidFill>
              </a:rPr>
              <a:t>As it rises and sinks in the ocean, water circulates from bottom to top and back down again. </a:t>
            </a:r>
          </a:p>
        </p:txBody>
      </p:sp>
      <p:sp>
        <p:nvSpPr>
          <p:cNvPr id="4" name="Down Arrow 3"/>
          <p:cNvSpPr/>
          <p:nvPr/>
        </p:nvSpPr>
        <p:spPr>
          <a:xfrm>
            <a:off x="2895600" y="945316"/>
            <a:ext cx="1524000" cy="156928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 y="1518186"/>
            <a:ext cx="2057400" cy="646331"/>
          </a:xfrm>
          <a:prstGeom prst="rect">
            <a:avLst/>
          </a:prstGeom>
          <a:noFill/>
        </p:spPr>
        <p:txBody>
          <a:bodyPr wrap="square" rtlCol="0">
            <a:spAutoFit/>
          </a:bodyPr>
          <a:lstStyle/>
          <a:p>
            <a:r>
              <a:rPr lang="en-US" b="1" dirty="0">
                <a:solidFill>
                  <a:srgbClr val="0070C0"/>
                </a:solidFill>
              </a:rPr>
              <a:t>Cold water sinks </a:t>
            </a:r>
          </a:p>
          <a:p>
            <a:endParaRPr lang="en-US" dirty="0"/>
          </a:p>
        </p:txBody>
      </p:sp>
      <p:sp>
        <p:nvSpPr>
          <p:cNvPr id="6" name="Up Arrow 5"/>
          <p:cNvSpPr/>
          <p:nvPr/>
        </p:nvSpPr>
        <p:spPr>
          <a:xfrm>
            <a:off x="4419600" y="457200"/>
            <a:ext cx="1683792" cy="16705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03392" y="1231751"/>
            <a:ext cx="2057400" cy="646331"/>
          </a:xfrm>
          <a:prstGeom prst="rect">
            <a:avLst/>
          </a:prstGeom>
          <a:noFill/>
        </p:spPr>
        <p:txBody>
          <a:bodyPr wrap="square" rtlCol="0">
            <a:spAutoFit/>
          </a:bodyPr>
          <a:lstStyle/>
          <a:p>
            <a:r>
              <a:rPr lang="en-US" b="1" dirty="0">
                <a:solidFill>
                  <a:srgbClr val="FF0000"/>
                </a:solidFill>
              </a:rPr>
              <a:t>Warm water rises</a:t>
            </a:r>
          </a:p>
          <a:p>
            <a:endParaRPr lang="en-US" dirty="0"/>
          </a:p>
        </p:txBody>
      </p:sp>
    </p:spTree>
    <p:extLst>
      <p:ext uri="{BB962C8B-B14F-4D97-AF65-F5344CB8AC3E}">
        <p14:creationId xmlns:p14="http://schemas.microsoft.com/office/powerpoint/2010/main" val="213111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1077218"/>
          </a:xfrm>
          <a:prstGeom prst="rect">
            <a:avLst/>
          </a:prstGeom>
          <a:noFill/>
        </p:spPr>
        <p:txBody>
          <a:bodyPr wrap="square" rtlCol="0">
            <a:spAutoFit/>
          </a:bodyPr>
          <a:lstStyle/>
          <a:p>
            <a:r>
              <a:rPr lang="en-US" sz="3200" dirty="0">
                <a:solidFill>
                  <a:srgbClr val="00B050"/>
                </a:solidFill>
                <a:latin typeface="Bookman Old Style" pitchFamily="18" charset="0"/>
              </a:rPr>
              <a:t>What things impact (or cause) water movement?</a:t>
            </a:r>
          </a:p>
        </p:txBody>
      </p:sp>
      <p:pic>
        <p:nvPicPr>
          <p:cNvPr id="7170" name="Picture 2" descr="C:\Users\lhelm\AppData\Local\Microsoft\Windows\Temporary Internet Files\Content.IE5\3PI6YZA2\MM900282747[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6643688" cy="4270021"/>
          </a:xfrm>
          <a:prstGeom prst="rect">
            <a:avLst/>
          </a:prstGeom>
        </p:spPr>
      </p:pic>
      <p:sp>
        <p:nvSpPr>
          <p:cNvPr id="4" name="TextBox 3"/>
          <p:cNvSpPr txBox="1"/>
          <p:nvPr/>
        </p:nvSpPr>
        <p:spPr>
          <a:xfrm>
            <a:off x="228600" y="173503"/>
            <a:ext cx="2971800" cy="646331"/>
          </a:xfrm>
          <a:prstGeom prst="rect">
            <a:avLst/>
          </a:prstGeom>
          <a:solidFill>
            <a:schemeClr val="bg1">
              <a:lumMod val="95000"/>
            </a:schemeClr>
          </a:solidFill>
          <a:ln>
            <a:solidFill>
              <a:schemeClr val="tx1"/>
            </a:solidFill>
            <a:prstDash val="sysDash"/>
          </a:ln>
        </p:spPr>
        <p:txBody>
          <a:bodyPr wrap="square" rtlCol="0">
            <a:spAutoFit/>
          </a:bodyPr>
          <a:lstStyle/>
          <a:p>
            <a:pPr algn="ctr"/>
            <a:r>
              <a:rPr lang="en-US" sz="3600" dirty="0">
                <a:solidFill>
                  <a:schemeClr val="accent2">
                    <a:lumMod val="75000"/>
                  </a:schemeClr>
                </a:solidFill>
                <a:latin typeface="Georgia" pitchFamily="18" charset="0"/>
              </a:rPr>
              <a:t>Movement:</a:t>
            </a:r>
          </a:p>
        </p:txBody>
      </p:sp>
    </p:spTree>
    <p:extLst>
      <p:ext uri="{BB962C8B-B14F-4D97-AF65-F5344CB8AC3E}">
        <p14:creationId xmlns:p14="http://schemas.microsoft.com/office/powerpoint/2010/main" val="382076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74930"/>
            <a:ext cx="8839200" cy="6100083"/>
          </a:xfrm>
          <a:prstGeom prst="rect">
            <a:avLst/>
          </a:prstGeom>
        </p:spPr>
      </p:pic>
      <p:sp>
        <p:nvSpPr>
          <p:cNvPr id="3" name="TextBox 2"/>
          <p:cNvSpPr txBox="1"/>
          <p:nvPr/>
        </p:nvSpPr>
        <p:spPr>
          <a:xfrm>
            <a:off x="609600" y="228600"/>
            <a:ext cx="8229600" cy="646331"/>
          </a:xfrm>
          <a:prstGeom prst="rect">
            <a:avLst/>
          </a:prstGeom>
          <a:noFill/>
        </p:spPr>
        <p:txBody>
          <a:bodyPr wrap="square" rtlCol="0">
            <a:spAutoFit/>
          </a:bodyPr>
          <a:lstStyle/>
          <a:p>
            <a:r>
              <a:rPr lang="en-US" b="1" dirty="0">
                <a:solidFill>
                  <a:srgbClr val="00B0F0"/>
                </a:solidFill>
              </a:rPr>
              <a:t>** Please do this interactive activity in lesson 1, under “Discover” page 2, “The Ocean floor” tab:</a:t>
            </a:r>
          </a:p>
        </p:txBody>
      </p:sp>
    </p:spTree>
    <p:extLst>
      <p:ext uri="{BB962C8B-B14F-4D97-AF65-F5344CB8AC3E}">
        <p14:creationId xmlns:p14="http://schemas.microsoft.com/office/powerpoint/2010/main" val="292898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887" y="3374171"/>
            <a:ext cx="3048000" cy="2954655"/>
          </a:xfrm>
          <a:prstGeom prst="rect">
            <a:avLst/>
          </a:prstGeom>
          <a:noFill/>
          <a:ln>
            <a:solidFill>
              <a:schemeClr val="tx1"/>
            </a:solidFill>
          </a:ln>
        </p:spPr>
        <p:txBody>
          <a:bodyPr wrap="square" rtlCol="0">
            <a:spAutoFit/>
          </a:bodyPr>
          <a:lstStyle/>
          <a:p>
            <a:r>
              <a:rPr lang="en-US" b="1" dirty="0"/>
              <a:t>Phytoplankton</a:t>
            </a:r>
            <a:r>
              <a:rPr lang="en-US" dirty="0"/>
              <a:t> are microscopic plants at the bottom of the ocean food chain; all the other creatures in the sea depend on phytoplankton.</a:t>
            </a:r>
          </a:p>
          <a:p>
            <a:endParaRPr lang="en-US" dirty="0">
              <a:solidFill>
                <a:schemeClr val="tx2">
                  <a:lumMod val="40000"/>
                  <a:lumOff val="60000"/>
                </a:schemeClr>
              </a:solidFill>
            </a:endParaRPr>
          </a:p>
          <a:p>
            <a:pPr algn="ctr"/>
            <a:r>
              <a:rPr lang="en-US" dirty="0">
                <a:solidFill>
                  <a:schemeClr val="tx2">
                    <a:lumMod val="40000"/>
                    <a:lumOff val="60000"/>
                  </a:schemeClr>
                </a:solidFill>
              </a:rPr>
              <a:t> </a:t>
            </a:r>
            <a:r>
              <a:rPr lang="en-US" sz="2000" dirty="0">
                <a:solidFill>
                  <a:srgbClr val="FF3399"/>
                </a:solidFill>
              </a:rPr>
              <a:t>Phytoplankton are distributed by ocean currents and waves.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259" y="3175579"/>
            <a:ext cx="4717553" cy="31532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1197718" y="304800"/>
            <a:ext cx="7946282" cy="1969770"/>
          </a:xfrm>
          <a:prstGeom prst="rect">
            <a:avLst/>
          </a:prstGeom>
          <a:noFill/>
        </p:spPr>
        <p:txBody>
          <a:bodyPr wrap="square" rtlCol="0">
            <a:spAutoFit/>
          </a:bodyPr>
          <a:lstStyle/>
          <a:p>
            <a:r>
              <a:rPr lang="en-US" sz="2800" b="1" dirty="0">
                <a:solidFill>
                  <a:srgbClr val="7030A0"/>
                </a:solidFill>
              </a:rPr>
              <a:t>Currents cause movement of ocean water by a process called ocean circulation. </a:t>
            </a:r>
            <a:r>
              <a:rPr lang="en-US" sz="2400" dirty="0">
                <a:solidFill>
                  <a:srgbClr val="7030A0"/>
                </a:solidFill>
              </a:rPr>
              <a:t>The constant cycling of ocean water distributes nutrients and energy from the poles to the equator, and back again.</a:t>
            </a:r>
          </a:p>
          <a:p>
            <a:endParaRPr lang="en-US" dirty="0"/>
          </a:p>
        </p:txBody>
      </p:sp>
      <p:pic>
        <p:nvPicPr>
          <p:cNvPr id="10242" name="Picture 2" descr="C:\Users\lhelm\AppData\Local\Microsoft\Windows\Temporary Internet Files\Content.IE5\3PI6YZA2\MC9004315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969118" cy="96911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13159" y="2514600"/>
            <a:ext cx="7287841"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9067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helm\AppData\Local\Microsoft\Windows\Temporary Internet Files\Content.IE5\JG69R29L\MP9004485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405"/>
            <a:ext cx="9144000" cy="61211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helm\AppData\Local\Microsoft\Windows\Temporary Internet Files\Content.IE5\3PI6YZA2\MP9004438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1448"/>
            <a:ext cx="9144000" cy="5515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helm\AppData\Local\Microsoft\Windows\Temporary Internet Files\Content.IE5\JG69R29L\MP9004485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405"/>
            <a:ext cx="9144000" cy="6121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2233108"/>
            <a:ext cx="4343399" cy="646331"/>
          </a:xfrm>
          <a:prstGeom prst="rect">
            <a:avLst/>
          </a:prstGeom>
          <a:solidFill>
            <a:schemeClr val="bg1"/>
          </a:solidFill>
        </p:spPr>
        <p:txBody>
          <a:bodyPr wrap="square" rtlCol="0">
            <a:spAutoFit/>
          </a:bodyPr>
          <a:lstStyle/>
          <a:p>
            <a:pPr algn="ctr"/>
            <a:r>
              <a:rPr lang="en-US" dirty="0"/>
              <a:t>Upwelling's bring the cold deep water up, cooling the air (environment) around it.</a:t>
            </a:r>
          </a:p>
        </p:txBody>
      </p:sp>
      <p:pic>
        <p:nvPicPr>
          <p:cNvPr id="1029" name="Picture 5" descr="C:\Users\lhelm\AppData\Local\Microsoft\Windows\Temporary Internet Files\Content.IE5\JG69R29L\MC9004404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04878"/>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5400000">
            <a:off x="855371" y="2149448"/>
            <a:ext cx="533223" cy="463642"/>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881515" y="2865384"/>
            <a:ext cx="483642" cy="466347"/>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1" name="Down Arrow 10"/>
          <p:cNvSpPr/>
          <p:nvPr/>
        </p:nvSpPr>
        <p:spPr>
          <a:xfrm rot="10800000">
            <a:off x="1586288" y="2646265"/>
            <a:ext cx="483642" cy="466348"/>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4" name="Rectangle 3"/>
          <p:cNvSpPr/>
          <p:nvPr/>
        </p:nvSpPr>
        <p:spPr>
          <a:xfrm>
            <a:off x="1353804" y="2233108"/>
            <a:ext cx="474996" cy="28643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8646" y="2879441"/>
            <a:ext cx="483642" cy="466347"/>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5" name="TextBox 4"/>
          <p:cNvSpPr txBox="1"/>
          <p:nvPr/>
        </p:nvSpPr>
        <p:spPr>
          <a:xfrm>
            <a:off x="466349" y="4953000"/>
            <a:ext cx="8220451" cy="646331"/>
          </a:xfrm>
          <a:prstGeom prst="rect">
            <a:avLst/>
          </a:prstGeom>
          <a:noFill/>
        </p:spPr>
        <p:txBody>
          <a:bodyPr wrap="square" rtlCol="0">
            <a:spAutoFit/>
          </a:bodyPr>
          <a:lstStyle/>
          <a:p>
            <a:pPr algn="ctr"/>
            <a:r>
              <a:rPr lang="en-US" dirty="0">
                <a:latin typeface="Arial Black" pitchFamily="34" charset="0"/>
              </a:rPr>
              <a:t>The exchange of heat between the ocean and the atmosphere causes changes in weather patterns. </a:t>
            </a:r>
          </a:p>
        </p:txBody>
      </p:sp>
    </p:spTree>
    <p:extLst>
      <p:ext uri="{BB962C8B-B14F-4D97-AF65-F5344CB8AC3E}">
        <p14:creationId xmlns:p14="http://schemas.microsoft.com/office/powerpoint/2010/main" val="137030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0529" y="380999"/>
            <a:ext cx="4880952" cy="1754326"/>
          </a:xfrm>
          <a:prstGeom prst="rect">
            <a:avLst/>
          </a:prstGeom>
          <a:solidFill>
            <a:schemeClr val="bg1"/>
          </a:solid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Effects on the</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climate</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 name="TextBox 2"/>
          <p:cNvSpPr txBox="1"/>
          <p:nvPr/>
        </p:nvSpPr>
        <p:spPr>
          <a:xfrm>
            <a:off x="495304" y="2438400"/>
            <a:ext cx="8153400" cy="3724096"/>
          </a:xfrm>
          <a:prstGeom prst="rect">
            <a:avLst/>
          </a:prstGeom>
          <a:solidFill>
            <a:schemeClr val="bg1"/>
          </a:solidFill>
        </p:spPr>
        <p:txBody>
          <a:bodyPr wrap="square" rtlCol="0">
            <a:spAutoFit/>
          </a:bodyPr>
          <a:lstStyle/>
          <a:p>
            <a:r>
              <a:rPr lang="en-US" sz="2400" dirty="0">
                <a:solidFill>
                  <a:srgbClr val="00B050"/>
                </a:solidFill>
              </a:rPr>
              <a:t>Upwelling water </a:t>
            </a:r>
            <a:r>
              <a:rPr lang="en-US" sz="2400" b="1" dirty="0">
                <a:solidFill>
                  <a:srgbClr val="00B050"/>
                </a:solidFill>
              </a:rPr>
              <a:t>can change weather patterns </a:t>
            </a:r>
            <a:r>
              <a:rPr lang="en-US" sz="2400" dirty="0">
                <a:solidFill>
                  <a:srgbClr val="00B050"/>
                </a:solidFill>
              </a:rPr>
              <a:t>in an area.</a:t>
            </a:r>
          </a:p>
          <a:p>
            <a:endParaRPr lang="en-US" sz="2400" dirty="0">
              <a:solidFill>
                <a:srgbClr val="92D050"/>
              </a:solidFill>
            </a:endParaRPr>
          </a:p>
          <a:p>
            <a:r>
              <a:rPr lang="en-US" dirty="0">
                <a:solidFill>
                  <a:srgbClr val="92D050"/>
                </a:solidFill>
              </a:rPr>
              <a:t>When upwelling currents are happening often they bring the cold water up therefore cooling the air.  The closer you are to the water the more moderate your climate (it doesn’t drastically change as much as it does inland). </a:t>
            </a:r>
          </a:p>
          <a:p>
            <a:endParaRPr lang="en-US" sz="2400" dirty="0">
              <a:solidFill>
                <a:schemeClr val="accent2">
                  <a:lumMod val="75000"/>
                </a:schemeClr>
              </a:solidFill>
            </a:endParaRPr>
          </a:p>
          <a:p>
            <a:r>
              <a:rPr lang="en-US" sz="2000" dirty="0"/>
              <a:t>Remember that the ocean absorbs solar (heat) energy slowly and releases it slowly.  So once the ocean water warms, it is slow to cool off; and vice-versa.</a:t>
            </a:r>
          </a:p>
          <a:p>
            <a:endParaRPr lang="en-US" sz="2000" dirty="0"/>
          </a:p>
          <a:p>
            <a:r>
              <a:rPr lang="en-US" sz="1600" dirty="0">
                <a:solidFill>
                  <a:srgbClr val="92D050"/>
                </a:solidFill>
              </a:rPr>
              <a:t>The ocean always releases (in the form of evaporation) water molecules which impact the air, therefore impacting our weather.</a:t>
            </a:r>
          </a:p>
          <a:p>
            <a:endParaRPr lang="en-US" dirty="0"/>
          </a:p>
        </p:txBody>
      </p:sp>
      <p:pic>
        <p:nvPicPr>
          <p:cNvPr id="2050" name="Picture 2" descr="C:\Users\lhelm\AppData\Local\Microsoft\Windows\Temporary Internet Files\Content.IE5\1TW6755I\MC90043961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32858"/>
            <a:ext cx="2044238" cy="22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77421"/>
            <a:ext cx="5562600" cy="707886"/>
          </a:xfrm>
          <a:prstGeom prst="rect">
            <a:avLst/>
          </a:prstGeom>
          <a:solidFill>
            <a:schemeClr val="accent3">
              <a:lumMod val="20000"/>
              <a:lumOff val="80000"/>
            </a:schemeClr>
          </a:solidFill>
        </p:spPr>
        <p:txBody>
          <a:bodyPr wrap="square" rtlCol="0">
            <a:spAutoFit/>
          </a:bodyPr>
          <a:lstStyle/>
          <a:p>
            <a:pPr algn="ctr"/>
            <a:r>
              <a:rPr lang="en-US" sz="4000" b="1" dirty="0">
                <a:solidFill>
                  <a:srgbClr val="FFC000"/>
                </a:solidFill>
                <a:latin typeface="Courier New" pitchFamily="49" charset="0"/>
                <a:cs typeface="Courier New" pitchFamily="49" charset="0"/>
              </a:rPr>
              <a:t>Density Currents:</a:t>
            </a:r>
          </a:p>
        </p:txBody>
      </p:sp>
      <p:sp>
        <p:nvSpPr>
          <p:cNvPr id="3" name="TextBox 2"/>
          <p:cNvSpPr txBox="1"/>
          <p:nvPr/>
        </p:nvSpPr>
        <p:spPr>
          <a:xfrm>
            <a:off x="457200" y="1676400"/>
            <a:ext cx="8229600" cy="3693319"/>
          </a:xfrm>
          <a:prstGeom prst="rect">
            <a:avLst/>
          </a:prstGeom>
          <a:noFill/>
        </p:spPr>
        <p:txBody>
          <a:bodyPr wrap="square" rtlCol="0">
            <a:spAutoFit/>
          </a:bodyPr>
          <a:lstStyle/>
          <a:p>
            <a:r>
              <a:rPr lang="en-US" dirty="0">
                <a:latin typeface="Century Gothic" pitchFamily="34" charset="0"/>
              </a:rPr>
              <a:t>To most of us, when we think of density we usually think of how heavy something is.  The more mass that an abject has the more dense it is, so the heavier it is.</a:t>
            </a:r>
          </a:p>
          <a:p>
            <a:endParaRPr lang="en-US" dirty="0">
              <a:latin typeface="Century Gothic" pitchFamily="34" charset="0"/>
            </a:endParaRPr>
          </a:p>
          <a:p>
            <a:r>
              <a:rPr lang="en-US" dirty="0">
                <a:latin typeface="Century Gothic" pitchFamily="34" charset="0"/>
              </a:rPr>
              <a:t>Density currents have more mass and are therefore pulled toward the ocean bottom by gravity. </a:t>
            </a:r>
          </a:p>
          <a:p>
            <a:endParaRPr lang="en-US" dirty="0"/>
          </a:p>
          <a:p>
            <a:endParaRPr lang="en-US" sz="2400" b="1" dirty="0"/>
          </a:p>
          <a:p>
            <a:endParaRPr lang="en-US" sz="2400" b="1" dirty="0"/>
          </a:p>
          <a:p>
            <a:r>
              <a:rPr lang="en-US" sz="2400" b="1" dirty="0">
                <a:latin typeface="MS Gothic" pitchFamily="49" charset="-128"/>
                <a:ea typeface="MS Gothic" pitchFamily="49" charset="-128"/>
              </a:rPr>
              <a:t>REMEMBER: </a:t>
            </a:r>
            <a:r>
              <a:rPr lang="en-US" dirty="0">
                <a:latin typeface="MS Gothic" pitchFamily="49" charset="-128"/>
                <a:ea typeface="MS Gothic" pitchFamily="49" charset="-128"/>
              </a:rPr>
              <a:t>Water density is largely affected by </a:t>
            </a:r>
            <a:r>
              <a:rPr lang="en-US" dirty="0">
                <a:solidFill>
                  <a:srgbClr val="FF0000"/>
                </a:solidFill>
                <a:latin typeface="MS Gothic" pitchFamily="49" charset="-128"/>
                <a:ea typeface="MS Gothic" pitchFamily="49" charset="-128"/>
              </a:rPr>
              <a:t>temperature</a:t>
            </a:r>
            <a:r>
              <a:rPr lang="en-US" dirty="0">
                <a:latin typeface="MS Gothic" pitchFamily="49" charset="-128"/>
                <a:ea typeface="MS Gothic" pitchFamily="49" charset="-128"/>
              </a:rPr>
              <a:t> and </a:t>
            </a:r>
            <a:r>
              <a:rPr lang="en-US" dirty="0">
                <a:solidFill>
                  <a:srgbClr val="FF0000"/>
                </a:solidFill>
                <a:latin typeface="MS Gothic" pitchFamily="49" charset="-128"/>
                <a:ea typeface="MS Gothic" pitchFamily="49" charset="-128"/>
              </a:rPr>
              <a:t>salinity (the amount of salt)</a:t>
            </a:r>
            <a:r>
              <a:rPr lang="en-US" dirty="0">
                <a:latin typeface="MS Gothic" pitchFamily="49" charset="-128"/>
                <a:ea typeface="MS Gothic" pitchFamily="49" charset="-128"/>
              </a:rPr>
              <a:t>, so water which is very cold or higher in salt content sinks deep beneath the surface.</a:t>
            </a:r>
          </a:p>
        </p:txBody>
      </p:sp>
      <p:cxnSp>
        <p:nvCxnSpPr>
          <p:cNvPr id="5" name="Straight Connector 4"/>
          <p:cNvCxnSpPr/>
          <p:nvPr/>
        </p:nvCxnSpPr>
        <p:spPr>
          <a:xfrm>
            <a:off x="1828800" y="3733800"/>
            <a:ext cx="51054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9201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9" y="1577091"/>
            <a:ext cx="5257801" cy="4862477"/>
          </a:xfrm>
          <a:prstGeom prst="rect">
            <a:avLst/>
          </a:prstGeom>
        </p:spPr>
      </p:pic>
      <p:sp>
        <p:nvSpPr>
          <p:cNvPr id="3" name="TextBox 2"/>
          <p:cNvSpPr txBox="1"/>
          <p:nvPr/>
        </p:nvSpPr>
        <p:spPr>
          <a:xfrm>
            <a:off x="228600" y="76200"/>
            <a:ext cx="8610600" cy="1077218"/>
          </a:xfrm>
          <a:prstGeom prst="rect">
            <a:avLst/>
          </a:prstGeom>
          <a:solidFill>
            <a:schemeClr val="bg1"/>
          </a:solidFill>
          <a:ln w="28575">
            <a:solidFill>
              <a:srgbClr val="92D050"/>
            </a:solidFill>
          </a:ln>
        </p:spPr>
        <p:txBody>
          <a:bodyPr wrap="square" rtlCol="0">
            <a:spAutoFit/>
          </a:bodyPr>
          <a:lstStyle/>
          <a:p>
            <a:pPr algn="ctr"/>
            <a:r>
              <a:rPr lang="en-US" sz="3200" dirty="0">
                <a:solidFill>
                  <a:srgbClr val="00B0F0"/>
                </a:solidFill>
                <a:latin typeface="Britannic Bold" pitchFamily="34" charset="0"/>
              </a:rPr>
              <a:t>Wind changes directions, when moving, do to the movement of the Earth.</a:t>
            </a:r>
          </a:p>
        </p:txBody>
      </p:sp>
      <p:sp>
        <p:nvSpPr>
          <p:cNvPr id="4" name="Rectangle 3"/>
          <p:cNvSpPr/>
          <p:nvPr/>
        </p:nvSpPr>
        <p:spPr>
          <a:xfrm rot="20646869">
            <a:off x="82004" y="1594621"/>
            <a:ext cx="4110101" cy="923330"/>
          </a:xfrm>
          <a:prstGeom prst="rect">
            <a:avLst/>
          </a:prstGeom>
          <a:solidFill>
            <a:schemeClr val="bg1"/>
          </a:solid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effectLst>
                  <a:outerShdw blurRad="50800" dist="39000" dir="5460000" algn="tl">
                    <a:srgbClr val="000000">
                      <a:alpha val="38000"/>
                    </a:srgbClr>
                  </a:outerShdw>
                </a:effectLst>
              </a:rPr>
              <a:t>Coriolis</a:t>
            </a:r>
            <a:r>
              <a:rPr lang="en-US" sz="5400" b="1" cap="none" spc="0" dirty="0">
                <a:ln w="11430"/>
                <a:effectLst>
                  <a:outerShdw blurRad="50800" dist="39000" dir="5460000" algn="tl">
                    <a:srgbClr val="000000">
                      <a:alpha val="38000"/>
                    </a:srgbClr>
                  </a:outerShdw>
                </a:effectLst>
              </a:rPr>
              <a:t> Effect</a:t>
            </a:r>
          </a:p>
        </p:txBody>
      </p:sp>
    </p:spTree>
    <p:extLst>
      <p:ext uri="{BB962C8B-B14F-4D97-AF65-F5344CB8AC3E}">
        <p14:creationId xmlns:p14="http://schemas.microsoft.com/office/powerpoint/2010/main" val="402442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752600"/>
            <a:ext cx="8229600" cy="1569660"/>
          </a:xfrm>
          <a:prstGeom prst="rect">
            <a:avLst/>
          </a:prstGeom>
          <a:solidFill>
            <a:schemeClr val="bg1">
              <a:lumMod val="95000"/>
            </a:schemeClr>
          </a:solidFill>
        </p:spPr>
        <p:txBody>
          <a:bodyPr wrap="square" rtlCol="0">
            <a:spAutoFit/>
          </a:bodyPr>
          <a:lstStyle/>
          <a:p>
            <a:pPr algn="ctr"/>
            <a:r>
              <a:rPr lang="en-US" sz="2800" b="1" dirty="0">
                <a:solidFill>
                  <a:schemeClr val="accent3">
                    <a:lumMod val="75000"/>
                  </a:schemeClr>
                </a:solidFill>
                <a:latin typeface="Arial Narrow" pitchFamily="34" charset="0"/>
              </a:rPr>
              <a:t>Huge sections of time are broken down into smaller groups of time:</a:t>
            </a:r>
          </a:p>
          <a:p>
            <a:pPr algn="ctr"/>
            <a:r>
              <a:rPr lang="en-US" sz="4000" b="1" dirty="0">
                <a:solidFill>
                  <a:srgbClr val="FF0000"/>
                </a:solidFill>
                <a:latin typeface="Arial Narrow" pitchFamily="34" charset="0"/>
              </a:rPr>
              <a:t>Eons, Eras, Periods, and Epochs</a:t>
            </a:r>
          </a:p>
        </p:txBody>
      </p:sp>
      <p:cxnSp>
        <p:nvCxnSpPr>
          <p:cNvPr id="7" name="Straight Connector 6"/>
          <p:cNvCxnSpPr/>
          <p:nvPr/>
        </p:nvCxnSpPr>
        <p:spPr>
          <a:xfrm>
            <a:off x="1463159" y="3276600"/>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35266" y="228600"/>
            <a:ext cx="7627986" cy="1015663"/>
          </a:xfrm>
          <a:prstGeom prst="rect">
            <a:avLst/>
          </a:prstGeom>
          <a:noFill/>
        </p:spPr>
        <p:txBody>
          <a:bodyPr wrap="none" lIns="91440" tIns="45720" rIns="91440" bIns="45720">
            <a:spAutoFit/>
          </a:bodyPr>
          <a:lstStyle/>
          <a:p>
            <a:pPr algn="ctr"/>
            <a:r>
              <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Geologic time scale:</a:t>
            </a:r>
          </a:p>
        </p:txBody>
      </p:sp>
      <p:sp>
        <p:nvSpPr>
          <p:cNvPr id="3" name="TextBox 2"/>
          <p:cNvSpPr txBox="1"/>
          <p:nvPr/>
        </p:nvSpPr>
        <p:spPr>
          <a:xfrm>
            <a:off x="929759" y="1244263"/>
            <a:ext cx="7239000" cy="369332"/>
          </a:xfrm>
          <a:prstGeom prst="rect">
            <a:avLst/>
          </a:prstGeom>
          <a:noFill/>
        </p:spPr>
        <p:txBody>
          <a:bodyPr wrap="square" rtlCol="0">
            <a:spAutoFit/>
          </a:bodyPr>
          <a:lstStyle/>
          <a:p>
            <a:r>
              <a:rPr lang="en-US" dirty="0"/>
              <a:t>A visual display of the history (the age) of the Earth in the form of a scale</a:t>
            </a:r>
          </a:p>
        </p:txBody>
      </p:sp>
      <p:sp>
        <p:nvSpPr>
          <p:cNvPr id="4" name="Rectangle 3"/>
          <p:cNvSpPr/>
          <p:nvPr/>
        </p:nvSpPr>
        <p:spPr>
          <a:xfrm>
            <a:off x="2209800" y="5747982"/>
            <a:ext cx="390155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96141" y="41148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4114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5747982"/>
            <a:ext cx="609600" cy="65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599" y="3505200"/>
            <a:ext cx="9215651" cy="369332"/>
          </a:xfrm>
          <a:prstGeom prst="rect">
            <a:avLst/>
          </a:prstGeom>
          <a:noFill/>
        </p:spPr>
        <p:txBody>
          <a:bodyPr wrap="square" rtlCol="0">
            <a:spAutoFit/>
          </a:bodyPr>
          <a:lstStyle/>
          <a:p>
            <a:r>
              <a:rPr lang="en-US" dirty="0"/>
              <a:t>Each box represent a period of time, draw a line matching the box to the group above:</a:t>
            </a:r>
          </a:p>
        </p:txBody>
      </p:sp>
    </p:spTree>
    <p:extLst>
      <p:ext uri="{BB962C8B-B14F-4D97-AF65-F5344CB8AC3E}">
        <p14:creationId xmlns:p14="http://schemas.microsoft.com/office/powerpoint/2010/main" val="2169797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926006"/>
            <a:ext cx="4038600" cy="3019425"/>
          </a:xfrm>
          <a:prstGeom prst="rect">
            <a:avLst/>
          </a:prstGeom>
        </p:spPr>
      </p:pic>
      <p:sp>
        <p:nvSpPr>
          <p:cNvPr id="4" name="TextBox 3"/>
          <p:cNvSpPr txBox="1"/>
          <p:nvPr/>
        </p:nvSpPr>
        <p:spPr>
          <a:xfrm>
            <a:off x="304800" y="1295400"/>
            <a:ext cx="8610600" cy="2862322"/>
          </a:xfrm>
          <a:prstGeom prst="rect">
            <a:avLst/>
          </a:prstGeom>
          <a:noFill/>
          <a:ln>
            <a:noFill/>
          </a:ln>
        </p:spPr>
        <p:txBody>
          <a:bodyPr wrap="square" rtlCol="0">
            <a:spAutoFit/>
          </a:bodyPr>
          <a:lstStyle/>
          <a:p>
            <a:pPr marL="342900" indent="-342900">
              <a:buAutoNum type="arabicPeriod"/>
            </a:pPr>
            <a:r>
              <a:rPr lang="en-US" sz="2000" dirty="0">
                <a:solidFill>
                  <a:srgbClr val="FFC000"/>
                </a:solidFill>
              </a:rPr>
              <a:t>Air always moves for a high pressure area to a low pressure area.</a:t>
            </a:r>
          </a:p>
          <a:p>
            <a:pPr marL="342900" indent="-342900">
              <a:buAutoNum type="arabicPeriod"/>
            </a:pPr>
            <a:r>
              <a:rPr lang="en-US" sz="2000" dirty="0">
                <a:solidFill>
                  <a:schemeClr val="accent2">
                    <a:lumMod val="60000"/>
                    <a:lumOff val="40000"/>
                  </a:schemeClr>
                </a:solidFill>
              </a:rPr>
              <a:t>The Earth is curved and the sun hits areas on the Earth different; so it warms them different.</a:t>
            </a:r>
          </a:p>
          <a:p>
            <a:pPr marL="342900" indent="-342900">
              <a:buAutoNum type="arabicPeriod"/>
            </a:pPr>
            <a:r>
              <a:rPr lang="en-US" sz="2000" dirty="0">
                <a:solidFill>
                  <a:srgbClr val="92D050"/>
                </a:solidFill>
              </a:rPr>
              <a:t>Warm air rises and cold air sinks (cold air is more dense).  So the warm air from the equator rises, and the cold air from the poles sinks.</a:t>
            </a:r>
          </a:p>
          <a:p>
            <a:pPr marL="342900" indent="-342900">
              <a:buAutoNum type="arabicPeriod"/>
            </a:pPr>
            <a:r>
              <a:rPr lang="en-US" sz="2000" dirty="0">
                <a:solidFill>
                  <a:schemeClr val="accent6">
                    <a:lumMod val="75000"/>
                  </a:schemeClr>
                </a:solidFill>
              </a:rPr>
              <a:t>The Earth is rotating (so we get night and day), but was it does it deflects the air.</a:t>
            </a:r>
          </a:p>
          <a:p>
            <a:pPr marL="342900" indent="-342900">
              <a:buAutoNum type="arabicPeriod"/>
            </a:pPr>
            <a:r>
              <a:rPr lang="en-US" sz="2000" dirty="0">
                <a:solidFill>
                  <a:schemeClr val="tx2">
                    <a:lumMod val="60000"/>
                    <a:lumOff val="40000"/>
                  </a:schemeClr>
                </a:solidFill>
              </a:rPr>
              <a:t>Air actually moves in specific areas (globally) but to you and I (locally) it moves all over.</a:t>
            </a:r>
          </a:p>
        </p:txBody>
      </p:sp>
      <p:sp>
        <p:nvSpPr>
          <p:cNvPr id="5" name="TextBox 4"/>
          <p:cNvSpPr txBox="1"/>
          <p:nvPr/>
        </p:nvSpPr>
        <p:spPr>
          <a:xfrm>
            <a:off x="914400" y="304800"/>
            <a:ext cx="7239000" cy="461665"/>
          </a:xfrm>
          <a:prstGeom prst="rect">
            <a:avLst/>
          </a:prstGeom>
          <a:noFill/>
        </p:spPr>
        <p:txBody>
          <a:bodyPr wrap="square" rtlCol="0">
            <a:spAutoFit/>
          </a:bodyPr>
          <a:lstStyle/>
          <a:p>
            <a:r>
              <a:rPr lang="en-US" sz="2400" u="sng" dirty="0" err="1">
                <a:solidFill>
                  <a:srgbClr val="FF3399"/>
                </a:solidFill>
                <a:latin typeface="Consolas" pitchFamily="49" charset="0"/>
                <a:cs typeface="Consolas" pitchFamily="49" charset="0"/>
              </a:rPr>
              <a:t>Coriolis</a:t>
            </a:r>
            <a:r>
              <a:rPr lang="en-US" sz="2400" u="sng" dirty="0">
                <a:solidFill>
                  <a:srgbClr val="FF3399"/>
                </a:solidFill>
                <a:latin typeface="Consolas" pitchFamily="49" charset="0"/>
                <a:cs typeface="Consolas" pitchFamily="49" charset="0"/>
              </a:rPr>
              <a:t> Effect broken down… </a:t>
            </a:r>
            <a:r>
              <a:rPr lang="en-US" sz="2400" u="sng" dirty="0">
                <a:solidFill>
                  <a:schemeClr val="accent4">
                    <a:lumMod val="60000"/>
                    <a:lumOff val="40000"/>
                  </a:schemeClr>
                </a:solidFill>
                <a:latin typeface="Consolas" pitchFamily="49" charset="0"/>
                <a:cs typeface="Consolas" pitchFamily="49" charset="0"/>
              </a:rPr>
              <a:t>the basics</a:t>
            </a:r>
            <a:r>
              <a:rPr lang="en-US" sz="2400" dirty="0">
                <a:solidFill>
                  <a:srgbClr val="FF3399"/>
                </a:solidFill>
                <a:latin typeface="Consolas" pitchFamily="49" charset="0"/>
                <a:cs typeface="Consolas" pitchFamily="49" charset="0"/>
              </a:rPr>
              <a:t>!</a:t>
            </a:r>
          </a:p>
        </p:txBody>
      </p:sp>
    </p:spTree>
    <p:extLst>
      <p:ext uri="{BB962C8B-B14F-4D97-AF65-F5344CB8AC3E}">
        <p14:creationId xmlns:p14="http://schemas.microsoft.com/office/powerpoint/2010/main" val="76700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85800"/>
            <a:ext cx="5562600" cy="3554279"/>
          </a:xfrm>
          <a:prstGeom prst="rect">
            <a:avLst/>
          </a:prstGeom>
        </p:spPr>
      </p:pic>
      <p:sp>
        <p:nvSpPr>
          <p:cNvPr id="4" name="TextBox 3"/>
          <p:cNvSpPr txBox="1"/>
          <p:nvPr/>
        </p:nvSpPr>
        <p:spPr>
          <a:xfrm>
            <a:off x="304800" y="3581400"/>
            <a:ext cx="8610600" cy="1785104"/>
          </a:xfrm>
          <a:prstGeom prst="rect">
            <a:avLst/>
          </a:prstGeom>
          <a:noFill/>
        </p:spPr>
        <p:txBody>
          <a:bodyPr wrap="square" rtlCol="0">
            <a:spAutoFit/>
          </a:bodyPr>
          <a:lstStyle/>
          <a:p>
            <a:r>
              <a:rPr lang="en-US" sz="2000" dirty="0"/>
              <a:t>We’ve learned so far that the movement of ocean water occurs due to:</a:t>
            </a:r>
          </a:p>
          <a:p>
            <a:r>
              <a:rPr lang="en-US" sz="2400" dirty="0"/>
              <a:t>	1.  The </a:t>
            </a:r>
            <a:r>
              <a:rPr lang="en-US" sz="2400" b="1" dirty="0"/>
              <a:t>amount of salt </a:t>
            </a:r>
            <a:r>
              <a:rPr lang="en-US" sz="2400" dirty="0"/>
              <a:t>in the water</a:t>
            </a:r>
          </a:p>
          <a:p>
            <a:r>
              <a:rPr lang="en-US" sz="2400" dirty="0"/>
              <a:t>	2.  The </a:t>
            </a:r>
            <a:r>
              <a:rPr lang="en-US" sz="2400" b="1" dirty="0"/>
              <a:t>temperature</a:t>
            </a:r>
            <a:r>
              <a:rPr lang="en-US" sz="2400" dirty="0"/>
              <a:t> of the water</a:t>
            </a:r>
          </a:p>
          <a:p>
            <a:r>
              <a:rPr lang="en-US" sz="2400" dirty="0"/>
              <a:t>	3.  The </a:t>
            </a:r>
            <a:r>
              <a:rPr lang="en-US" sz="2400" b="1" dirty="0" err="1"/>
              <a:t>Coriolis</a:t>
            </a:r>
            <a:r>
              <a:rPr lang="en-US" sz="2400" b="1" dirty="0"/>
              <a:t> Effect </a:t>
            </a:r>
            <a:r>
              <a:rPr lang="en-US" sz="2400" dirty="0"/>
              <a:t>(the effects of the Earth’s movement)</a:t>
            </a:r>
          </a:p>
          <a:p>
            <a:r>
              <a:rPr lang="en-US" dirty="0"/>
              <a:t>	</a:t>
            </a:r>
          </a:p>
        </p:txBody>
      </p:sp>
    </p:spTree>
    <p:extLst>
      <p:ext uri="{BB962C8B-B14F-4D97-AF65-F5344CB8AC3E}">
        <p14:creationId xmlns:p14="http://schemas.microsoft.com/office/powerpoint/2010/main" val="419687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646869">
            <a:off x="656107" y="708463"/>
            <a:ext cx="2238113" cy="1200329"/>
          </a:xfrm>
          <a:prstGeom prst="rect">
            <a:avLst/>
          </a:prstGeom>
          <a:solidFill>
            <a:schemeClr val="accent1">
              <a:lumMod val="20000"/>
              <a:lumOff val="80000"/>
            </a:schemeClr>
          </a:solid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effectLst>
                  <a:outerShdw blurRad="50800" dist="39000" dir="5460000" algn="tl">
                    <a:srgbClr val="000000">
                      <a:alpha val="38000"/>
                    </a:srgbClr>
                  </a:outerShdw>
                </a:effectLst>
              </a:rPr>
              <a:t>Wind</a:t>
            </a:r>
            <a:endParaRPr lang="en-US" sz="7200" b="1" cap="none" spc="0" dirty="0">
              <a:ln w="11430"/>
              <a:effectLst>
                <a:outerShdw blurRad="50800" dist="39000" dir="5460000" algn="tl">
                  <a:srgbClr val="000000">
                    <a:alpha val="38000"/>
                  </a:srgbClr>
                </a:outerShdw>
              </a:effectLst>
            </a:endParaRPr>
          </a:p>
        </p:txBody>
      </p:sp>
      <p:sp>
        <p:nvSpPr>
          <p:cNvPr id="3" name="TextBox 2"/>
          <p:cNvSpPr txBox="1"/>
          <p:nvPr/>
        </p:nvSpPr>
        <p:spPr>
          <a:xfrm>
            <a:off x="3200400" y="914400"/>
            <a:ext cx="5181600" cy="2308324"/>
          </a:xfrm>
          <a:prstGeom prst="rect">
            <a:avLst/>
          </a:prstGeom>
          <a:noFill/>
        </p:spPr>
        <p:txBody>
          <a:bodyPr wrap="square" rtlCol="0">
            <a:spAutoFit/>
          </a:bodyPr>
          <a:lstStyle/>
          <a:p>
            <a:r>
              <a:rPr lang="en-US" sz="2400" dirty="0">
                <a:latin typeface="High Tower Text" pitchFamily="18" charset="0"/>
              </a:rPr>
              <a:t>The winds closest to the surface of the Earth affect the ocean water.</a:t>
            </a:r>
          </a:p>
          <a:p>
            <a:endParaRPr lang="en-US" sz="2400" dirty="0">
              <a:latin typeface="High Tower Text" pitchFamily="18" charset="0"/>
            </a:endParaRPr>
          </a:p>
          <a:p>
            <a:r>
              <a:rPr lang="en-US" sz="2400" dirty="0">
                <a:solidFill>
                  <a:srgbClr val="0070C0"/>
                </a:solidFill>
                <a:latin typeface="High Tower Text" pitchFamily="18" charset="0"/>
              </a:rPr>
              <a:t>Currents that are formed as a result of the wind above them are called: </a:t>
            </a:r>
            <a:r>
              <a:rPr lang="en-US" sz="2400" b="1" dirty="0">
                <a:solidFill>
                  <a:srgbClr val="0070C0"/>
                </a:solidFill>
                <a:latin typeface="High Tower Text" pitchFamily="18" charset="0"/>
              </a:rPr>
              <a:t>wind-driven currents</a:t>
            </a:r>
            <a:r>
              <a:rPr lang="en-US" sz="2400" dirty="0">
                <a:solidFill>
                  <a:srgbClr val="0070C0"/>
                </a:solidFill>
                <a:latin typeface="High Tower Text" pitchFamily="18" charset="0"/>
              </a:rPr>
              <a:t>. </a:t>
            </a:r>
          </a:p>
        </p:txBody>
      </p:sp>
      <p:sp>
        <p:nvSpPr>
          <p:cNvPr id="4" name="TextBox 3"/>
          <p:cNvSpPr txBox="1"/>
          <p:nvPr/>
        </p:nvSpPr>
        <p:spPr>
          <a:xfrm>
            <a:off x="534568" y="4343400"/>
            <a:ext cx="8228432" cy="1292662"/>
          </a:xfrm>
          <a:prstGeom prst="rect">
            <a:avLst/>
          </a:prstGeom>
          <a:solidFill>
            <a:schemeClr val="bg1">
              <a:lumMod val="95000"/>
            </a:schemeClr>
          </a:solidFill>
        </p:spPr>
        <p:txBody>
          <a:bodyPr wrap="square" rtlCol="0">
            <a:spAutoFit/>
          </a:bodyPr>
          <a:lstStyle/>
          <a:p>
            <a:r>
              <a:rPr lang="en-US" sz="2000" dirty="0"/>
              <a:t>A wind’s strength and the length of time that it blows determine the strength and direction of a surface current. Because winds are deflected by the </a:t>
            </a:r>
            <a:r>
              <a:rPr lang="en-US" sz="2000" dirty="0" err="1"/>
              <a:t>Coriolis</a:t>
            </a:r>
            <a:r>
              <a:rPr lang="en-US" sz="2000" dirty="0"/>
              <a:t> effect, surface currents follow the same pattern.</a:t>
            </a:r>
          </a:p>
          <a:p>
            <a:endParaRPr lang="en-US" dirty="0"/>
          </a:p>
        </p:txBody>
      </p:sp>
      <p:cxnSp>
        <p:nvCxnSpPr>
          <p:cNvPr id="6" name="Straight Connector 5"/>
          <p:cNvCxnSpPr/>
          <p:nvPr/>
        </p:nvCxnSpPr>
        <p:spPr>
          <a:xfrm>
            <a:off x="990600" y="3733800"/>
            <a:ext cx="76200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42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606" y="304800"/>
            <a:ext cx="2695575" cy="2924175"/>
          </a:xfrm>
          <a:prstGeom prst="rect">
            <a:avLst/>
          </a:prstGeom>
        </p:spPr>
      </p:pic>
      <p:sp>
        <p:nvSpPr>
          <p:cNvPr id="3" name="TextBox 2"/>
          <p:cNvSpPr txBox="1"/>
          <p:nvPr/>
        </p:nvSpPr>
        <p:spPr>
          <a:xfrm>
            <a:off x="609600" y="3657600"/>
            <a:ext cx="7543800" cy="2246769"/>
          </a:xfrm>
          <a:prstGeom prst="rect">
            <a:avLst/>
          </a:prstGeom>
          <a:noFill/>
          <a:ln>
            <a:solidFill>
              <a:schemeClr val="tx1"/>
            </a:solidFill>
          </a:ln>
        </p:spPr>
        <p:txBody>
          <a:bodyPr wrap="square" rtlCol="0">
            <a:spAutoFit/>
          </a:bodyPr>
          <a:lstStyle/>
          <a:p>
            <a:r>
              <a:rPr lang="en-US" sz="2800" b="1" u="sng" dirty="0"/>
              <a:t>Things move from</a:t>
            </a:r>
            <a:r>
              <a:rPr lang="en-US" sz="2800" dirty="0"/>
              <a:t>:</a:t>
            </a:r>
            <a:br>
              <a:rPr lang="en-US" sz="2800" dirty="0">
                <a:solidFill>
                  <a:srgbClr val="FF0000"/>
                </a:solidFill>
              </a:rPr>
            </a:br>
            <a:endParaRPr lang="en-US" sz="2800" dirty="0">
              <a:solidFill>
                <a:srgbClr val="FF0000"/>
              </a:solidFill>
            </a:endParaRPr>
          </a:p>
          <a:p>
            <a:pPr algn="ctr"/>
            <a:r>
              <a:rPr lang="en-US" sz="2800" dirty="0">
                <a:solidFill>
                  <a:srgbClr val="FF0000"/>
                </a:solidFill>
              </a:rPr>
              <a:t>high		low</a:t>
            </a:r>
          </a:p>
          <a:p>
            <a:pPr algn="ctr"/>
            <a:r>
              <a:rPr lang="en-US" sz="2800" dirty="0"/>
              <a:t>AND</a:t>
            </a:r>
          </a:p>
          <a:p>
            <a:pPr algn="ctr"/>
            <a:r>
              <a:rPr lang="en-US" sz="2800" dirty="0">
                <a:solidFill>
                  <a:srgbClr val="FF0000"/>
                </a:solidFill>
              </a:rPr>
              <a:t>  cold 		warm </a:t>
            </a:r>
          </a:p>
        </p:txBody>
      </p:sp>
      <p:cxnSp>
        <p:nvCxnSpPr>
          <p:cNvPr id="5" name="Straight Arrow Connector 4"/>
          <p:cNvCxnSpPr/>
          <p:nvPr/>
        </p:nvCxnSpPr>
        <p:spPr>
          <a:xfrm>
            <a:off x="3959841" y="4780984"/>
            <a:ext cx="7412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28705" y="5638800"/>
            <a:ext cx="7723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lhelm\AppData\Local\Microsoft\Windows\Temporary Internet Files\Content.IE5\W30PYQ2C\MC900441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876800"/>
            <a:ext cx="1279525"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8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85800"/>
            <a:ext cx="5562600" cy="3554279"/>
          </a:xfrm>
          <a:prstGeom prst="rect">
            <a:avLst/>
          </a:prstGeom>
        </p:spPr>
      </p:pic>
      <p:sp>
        <p:nvSpPr>
          <p:cNvPr id="4" name="TextBox 3"/>
          <p:cNvSpPr txBox="1"/>
          <p:nvPr/>
        </p:nvSpPr>
        <p:spPr>
          <a:xfrm>
            <a:off x="304800" y="3581400"/>
            <a:ext cx="8610600" cy="2154436"/>
          </a:xfrm>
          <a:prstGeom prst="rect">
            <a:avLst/>
          </a:prstGeom>
          <a:noFill/>
        </p:spPr>
        <p:txBody>
          <a:bodyPr wrap="square" rtlCol="0">
            <a:spAutoFit/>
          </a:bodyPr>
          <a:lstStyle/>
          <a:p>
            <a:r>
              <a:rPr lang="en-US" sz="2000" dirty="0"/>
              <a:t>We’ve learned so far that the movement of ocean water occurs due to:</a:t>
            </a:r>
          </a:p>
          <a:p>
            <a:r>
              <a:rPr lang="en-US" sz="2400" dirty="0"/>
              <a:t>	1.  The </a:t>
            </a:r>
            <a:r>
              <a:rPr lang="en-US" sz="2400" b="1" dirty="0"/>
              <a:t>amount of salt </a:t>
            </a:r>
            <a:r>
              <a:rPr lang="en-US" sz="2400" dirty="0"/>
              <a:t>in the water</a:t>
            </a:r>
          </a:p>
          <a:p>
            <a:r>
              <a:rPr lang="en-US" sz="2400" dirty="0"/>
              <a:t>	2.  The </a:t>
            </a:r>
            <a:r>
              <a:rPr lang="en-US" sz="2400" b="1" dirty="0"/>
              <a:t>temperature</a:t>
            </a:r>
            <a:r>
              <a:rPr lang="en-US" sz="2400" dirty="0"/>
              <a:t> of the water</a:t>
            </a:r>
          </a:p>
          <a:p>
            <a:r>
              <a:rPr lang="en-US" sz="2400" dirty="0"/>
              <a:t>	3.  The </a:t>
            </a:r>
            <a:r>
              <a:rPr lang="en-US" sz="2400" b="1" dirty="0" err="1"/>
              <a:t>Coriolis</a:t>
            </a:r>
            <a:r>
              <a:rPr lang="en-US" sz="2400" b="1" dirty="0"/>
              <a:t> Effect </a:t>
            </a:r>
            <a:r>
              <a:rPr lang="en-US" sz="2400" dirty="0"/>
              <a:t>(the effects of the Earth’s movement)</a:t>
            </a:r>
          </a:p>
          <a:p>
            <a:r>
              <a:rPr lang="en-US" sz="2400" dirty="0"/>
              <a:t>	4.  Surface </a:t>
            </a:r>
            <a:r>
              <a:rPr lang="en-US" sz="2400" b="1" dirty="0"/>
              <a:t>wind</a:t>
            </a:r>
          </a:p>
          <a:p>
            <a:r>
              <a:rPr lang="en-US" dirty="0"/>
              <a:t>	</a:t>
            </a:r>
          </a:p>
        </p:txBody>
      </p:sp>
    </p:spTree>
    <p:extLst>
      <p:ext uri="{BB962C8B-B14F-4D97-AF65-F5344CB8AC3E}">
        <p14:creationId xmlns:p14="http://schemas.microsoft.com/office/powerpoint/2010/main" val="342045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92144" y="304800"/>
            <a:ext cx="4392549" cy="830997"/>
          </a:xfrm>
          <a:prstGeom prst="rect">
            <a:avLst/>
          </a:prstGeom>
          <a:solidFill>
            <a:schemeClr val="accent2">
              <a:lumMod val="20000"/>
              <a:lumOff val="8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ras Light ITC" pitchFamily="34" charset="0"/>
              </a:rPr>
              <a:t>What is a wave?</a:t>
            </a:r>
          </a:p>
        </p:txBody>
      </p:sp>
      <p:sp>
        <p:nvSpPr>
          <p:cNvPr id="3" name="TextBox 2"/>
          <p:cNvSpPr txBox="1"/>
          <p:nvPr/>
        </p:nvSpPr>
        <p:spPr>
          <a:xfrm>
            <a:off x="317493" y="1612542"/>
            <a:ext cx="8534400" cy="1538883"/>
          </a:xfrm>
          <a:prstGeom prst="rect">
            <a:avLst/>
          </a:prstGeom>
          <a:noFill/>
          <a:ln w="6350">
            <a:noFill/>
          </a:ln>
        </p:spPr>
        <p:txBody>
          <a:bodyPr wrap="square" rtlCol="0">
            <a:spAutoFit/>
          </a:bodyPr>
          <a:lstStyle/>
          <a:p>
            <a:r>
              <a:rPr lang="ru-RU" dirty="0"/>
              <a:t>This continuous and repetitive transmission of energy from one location to the next is called a </a:t>
            </a:r>
            <a:r>
              <a:rPr lang="ru-RU" b="1" dirty="0"/>
              <a:t>wave</a:t>
            </a:r>
            <a:r>
              <a:rPr lang="ru-RU" dirty="0"/>
              <a:t>.</a:t>
            </a:r>
            <a:endParaRPr lang="en-US" dirty="0"/>
          </a:p>
          <a:p>
            <a:endParaRPr lang="en-US" dirty="0"/>
          </a:p>
          <a:p>
            <a:pPr algn="ctr"/>
            <a:r>
              <a:rPr lang="en-US" sz="2000" b="1" dirty="0">
                <a:solidFill>
                  <a:srgbClr val="FF0000"/>
                </a:solidFill>
              </a:rPr>
              <a:t>A surface wave (in the ocean) is a repetitive disturbance in the water that repeats itself in a pattern.</a:t>
            </a:r>
          </a:p>
        </p:txBody>
      </p:sp>
      <p:sp>
        <p:nvSpPr>
          <p:cNvPr id="7" name="TextBox 6"/>
          <p:cNvSpPr txBox="1"/>
          <p:nvPr/>
        </p:nvSpPr>
        <p:spPr>
          <a:xfrm>
            <a:off x="388961" y="4334708"/>
            <a:ext cx="8610600" cy="677108"/>
          </a:xfrm>
          <a:prstGeom prst="rect">
            <a:avLst/>
          </a:prstGeom>
          <a:noFill/>
        </p:spPr>
        <p:txBody>
          <a:bodyPr wrap="square" rtlCol="0">
            <a:spAutoFit/>
          </a:bodyPr>
          <a:lstStyle/>
          <a:p>
            <a:r>
              <a:rPr lang="en-US" sz="2000" b="1" dirty="0">
                <a:solidFill>
                  <a:srgbClr val="0070C0"/>
                </a:solidFill>
              </a:rPr>
              <a:t>Medium:   </a:t>
            </a:r>
            <a:r>
              <a:rPr lang="en-US" dirty="0">
                <a:solidFill>
                  <a:srgbClr val="0070C0"/>
                </a:solidFill>
              </a:rPr>
              <a:t>What the energy travels across/through/over/under</a:t>
            </a:r>
          </a:p>
          <a:p>
            <a:r>
              <a:rPr lang="en-US" dirty="0">
                <a:solidFill>
                  <a:srgbClr val="0070C0"/>
                </a:solidFill>
              </a:rPr>
              <a:t>				 </a:t>
            </a:r>
            <a:r>
              <a:rPr lang="en-US" dirty="0"/>
              <a:t>	</a:t>
            </a:r>
            <a:r>
              <a:rPr lang="en-US" sz="1400" b="1" dirty="0"/>
              <a:t>(EX: Like a car traveling on a road.)</a:t>
            </a:r>
          </a:p>
        </p:txBody>
      </p:sp>
      <p:cxnSp>
        <p:nvCxnSpPr>
          <p:cNvPr id="9" name="Straight Connector 8"/>
          <p:cNvCxnSpPr/>
          <p:nvPr/>
        </p:nvCxnSpPr>
        <p:spPr>
          <a:xfrm>
            <a:off x="317493" y="3657600"/>
            <a:ext cx="84582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17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ve parts.bmp"/>
          <p:cNvPicPr/>
          <p:nvPr/>
        </p:nvPicPr>
        <p:blipFill>
          <a:blip r:embed="rId2" cstate="print"/>
          <a:stretch>
            <a:fillRect/>
          </a:stretch>
        </p:blipFill>
        <p:spPr>
          <a:xfrm>
            <a:off x="1447800" y="1752601"/>
            <a:ext cx="5943600" cy="2840912"/>
          </a:xfrm>
          <a:prstGeom prst="rect">
            <a:avLst/>
          </a:prstGeom>
        </p:spPr>
      </p:pic>
      <p:sp>
        <p:nvSpPr>
          <p:cNvPr id="7" name="TextBox 6"/>
          <p:cNvSpPr txBox="1"/>
          <p:nvPr/>
        </p:nvSpPr>
        <p:spPr>
          <a:xfrm>
            <a:off x="2895600" y="1371600"/>
            <a:ext cx="2743200" cy="461665"/>
          </a:xfrm>
          <a:prstGeom prst="rect">
            <a:avLst/>
          </a:prstGeom>
          <a:noFill/>
        </p:spPr>
        <p:txBody>
          <a:bodyPr wrap="square" rtlCol="0">
            <a:spAutoFit/>
          </a:bodyPr>
          <a:lstStyle/>
          <a:p>
            <a:pPr algn="ctr"/>
            <a:r>
              <a:rPr lang="en-US" sz="2400" b="1" dirty="0"/>
              <a:t>Wavelength</a:t>
            </a:r>
          </a:p>
        </p:txBody>
      </p:sp>
      <p:sp>
        <p:nvSpPr>
          <p:cNvPr id="4" name="TextBox 3"/>
          <p:cNvSpPr txBox="1"/>
          <p:nvPr/>
        </p:nvSpPr>
        <p:spPr>
          <a:xfrm>
            <a:off x="2286000" y="4267200"/>
            <a:ext cx="1981200" cy="523220"/>
          </a:xfrm>
          <a:prstGeom prst="rect">
            <a:avLst/>
          </a:prstGeom>
          <a:noFill/>
        </p:spPr>
        <p:txBody>
          <a:bodyPr wrap="square" rtlCol="0">
            <a:spAutoFit/>
          </a:bodyPr>
          <a:lstStyle/>
          <a:p>
            <a:pPr algn="ctr"/>
            <a:r>
              <a:rPr lang="en-US" sz="2800" b="1" dirty="0"/>
              <a:t>Trough</a:t>
            </a:r>
          </a:p>
        </p:txBody>
      </p:sp>
      <p:sp>
        <p:nvSpPr>
          <p:cNvPr id="5" name="TextBox 4"/>
          <p:cNvSpPr txBox="1"/>
          <p:nvPr/>
        </p:nvSpPr>
        <p:spPr>
          <a:xfrm>
            <a:off x="7162800" y="2362200"/>
            <a:ext cx="1676400" cy="461665"/>
          </a:xfrm>
          <a:prstGeom prst="rect">
            <a:avLst/>
          </a:prstGeom>
          <a:noFill/>
        </p:spPr>
        <p:txBody>
          <a:bodyPr wrap="square" rtlCol="0">
            <a:spAutoFit/>
          </a:bodyPr>
          <a:lstStyle/>
          <a:p>
            <a:r>
              <a:rPr lang="en-US" sz="2400" b="1" dirty="0"/>
              <a:t>Amplitude</a:t>
            </a:r>
            <a:endParaRPr lang="en-US" b="1" dirty="0"/>
          </a:p>
        </p:txBody>
      </p:sp>
      <p:sp>
        <p:nvSpPr>
          <p:cNvPr id="8" name="TextBox 7"/>
          <p:cNvSpPr txBox="1"/>
          <p:nvPr/>
        </p:nvSpPr>
        <p:spPr>
          <a:xfrm>
            <a:off x="5715000" y="1524000"/>
            <a:ext cx="1676400" cy="461665"/>
          </a:xfrm>
          <a:prstGeom prst="rect">
            <a:avLst/>
          </a:prstGeom>
          <a:noFill/>
        </p:spPr>
        <p:txBody>
          <a:bodyPr wrap="square" rtlCol="0">
            <a:spAutoFit/>
          </a:bodyPr>
          <a:lstStyle/>
          <a:p>
            <a:r>
              <a:rPr lang="en-US" sz="2400" b="1" dirty="0"/>
              <a:t>Crest</a:t>
            </a:r>
          </a:p>
        </p:txBody>
      </p:sp>
    </p:spTree>
    <p:extLst>
      <p:ext uri="{BB962C8B-B14F-4D97-AF65-F5344CB8AC3E}">
        <p14:creationId xmlns:p14="http://schemas.microsoft.com/office/powerpoint/2010/main" val="315433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340" y="381000"/>
            <a:ext cx="506132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waves</a:t>
            </a:r>
          </a:p>
        </p:txBody>
      </p:sp>
      <p:sp>
        <p:nvSpPr>
          <p:cNvPr id="4" name="TextBox 3"/>
          <p:cNvSpPr txBox="1"/>
          <p:nvPr/>
        </p:nvSpPr>
        <p:spPr>
          <a:xfrm>
            <a:off x="533400" y="2057400"/>
            <a:ext cx="8153400" cy="1384995"/>
          </a:xfrm>
          <a:prstGeom prst="rect">
            <a:avLst/>
          </a:prstGeom>
          <a:noFill/>
        </p:spPr>
        <p:txBody>
          <a:bodyPr wrap="square" rtlCol="0">
            <a:spAutoFit/>
          </a:bodyPr>
          <a:lstStyle/>
          <a:p>
            <a:r>
              <a:rPr lang="en-US" sz="2800" dirty="0"/>
              <a:t>As a wave approaches </a:t>
            </a:r>
            <a:r>
              <a:rPr lang="en-US" dirty="0"/>
              <a:t>(gets close to) </a:t>
            </a:r>
            <a:r>
              <a:rPr lang="en-US" sz="2800" dirty="0"/>
              <a:t>the coast, the shape and slope </a:t>
            </a:r>
            <a:r>
              <a:rPr lang="en-US" dirty="0"/>
              <a:t>(angle of the wave)</a:t>
            </a:r>
            <a:r>
              <a:rPr lang="en-US" sz="2800" dirty="0"/>
              <a:t> of the shoreline region </a:t>
            </a:r>
            <a:r>
              <a:rPr lang="en-US" dirty="0"/>
              <a:t>(area) </a:t>
            </a:r>
            <a:r>
              <a:rPr lang="en-US" sz="2800" dirty="0"/>
              <a:t>determines the type of wave that forms. </a:t>
            </a:r>
          </a:p>
        </p:txBody>
      </p:sp>
    </p:spTree>
    <p:extLst>
      <p:ext uri="{BB962C8B-B14F-4D97-AF65-F5344CB8AC3E}">
        <p14:creationId xmlns:p14="http://schemas.microsoft.com/office/powerpoint/2010/main" val="19130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340" y="381000"/>
            <a:ext cx="506132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waves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1" y="2057400"/>
            <a:ext cx="9067800" cy="2108356"/>
          </a:xfrm>
          <a:prstGeom prst="rect">
            <a:avLst/>
          </a:prstGeom>
        </p:spPr>
      </p:pic>
      <p:sp>
        <p:nvSpPr>
          <p:cNvPr id="4" name="TextBox 3"/>
          <p:cNvSpPr txBox="1"/>
          <p:nvPr/>
        </p:nvSpPr>
        <p:spPr>
          <a:xfrm>
            <a:off x="990600" y="4953000"/>
            <a:ext cx="7543800" cy="1200329"/>
          </a:xfrm>
          <a:prstGeom prst="rect">
            <a:avLst/>
          </a:prstGeom>
          <a:noFill/>
        </p:spPr>
        <p:txBody>
          <a:bodyPr wrap="square" rtlCol="0">
            <a:spAutoFit/>
          </a:bodyPr>
          <a:lstStyle/>
          <a:p>
            <a:pPr algn="ctr"/>
            <a:r>
              <a:rPr lang="en-US" b="1" dirty="0"/>
              <a:t>REMEMBER:   </a:t>
            </a:r>
            <a:r>
              <a:rPr lang="en-US" dirty="0"/>
              <a:t>Once a wave gets close to the shore, the top of the wave keeps moving forward even though the bottom part slows down because it is rubbing against the bottom. </a:t>
            </a:r>
          </a:p>
          <a:p>
            <a:endParaRPr lang="en-US" dirty="0"/>
          </a:p>
        </p:txBody>
      </p:sp>
    </p:spTree>
    <p:extLst>
      <p:ext uri="{BB962C8B-B14F-4D97-AF65-F5344CB8AC3E}">
        <p14:creationId xmlns:p14="http://schemas.microsoft.com/office/powerpoint/2010/main" val="2047219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340" y="381000"/>
            <a:ext cx="506132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waves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9" y="2362200"/>
            <a:ext cx="9074304" cy="2204801"/>
          </a:xfrm>
          <a:prstGeom prst="rect">
            <a:avLst/>
          </a:prstGeom>
        </p:spPr>
      </p:pic>
      <p:sp>
        <p:nvSpPr>
          <p:cNvPr id="4" name="TextBox 3"/>
          <p:cNvSpPr txBox="1"/>
          <p:nvPr/>
        </p:nvSpPr>
        <p:spPr>
          <a:xfrm>
            <a:off x="990600" y="4953000"/>
            <a:ext cx="7543800" cy="1200329"/>
          </a:xfrm>
          <a:prstGeom prst="rect">
            <a:avLst/>
          </a:prstGeom>
          <a:noFill/>
        </p:spPr>
        <p:txBody>
          <a:bodyPr wrap="square" rtlCol="0">
            <a:spAutoFit/>
          </a:bodyPr>
          <a:lstStyle/>
          <a:p>
            <a:pPr algn="ctr"/>
            <a:r>
              <a:rPr lang="en-US" b="1" dirty="0"/>
              <a:t>REMEMBER:   </a:t>
            </a:r>
            <a:r>
              <a:rPr lang="en-US" dirty="0"/>
              <a:t>Once a wave gets close to the shore, the top of the wave keeps moving forward even though the bottom part slows down because it is rubbing against the bottom. </a:t>
            </a:r>
          </a:p>
          <a:p>
            <a:endParaRPr lang="en-US" dirty="0"/>
          </a:p>
        </p:txBody>
      </p:sp>
    </p:spTree>
    <p:extLst>
      <p:ext uri="{BB962C8B-B14F-4D97-AF65-F5344CB8AC3E}">
        <p14:creationId xmlns:p14="http://schemas.microsoft.com/office/powerpoint/2010/main" val="376960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752600"/>
            <a:ext cx="8229600" cy="1569660"/>
          </a:xfrm>
          <a:prstGeom prst="rect">
            <a:avLst/>
          </a:prstGeom>
          <a:solidFill>
            <a:schemeClr val="bg1">
              <a:lumMod val="95000"/>
            </a:schemeClr>
          </a:solidFill>
        </p:spPr>
        <p:txBody>
          <a:bodyPr wrap="square" rtlCol="0">
            <a:spAutoFit/>
          </a:bodyPr>
          <a:lstStyle/>
          <a:p>
            <a:pPr algn="ctr"/>
            <a:r>
              <a:rPr lang="en-US" sz="2800" b="1" dirty="0">
                <a:solidFill>
                  <a:schemeClr val="accent3">
                    <a:lumMod val="75000"/>
                  </a:schemeClr>
                </a:solidFill>
                <a:latin typeface="Arial Narrow" pitchFamily="34" charset="0"/>
              </a:rPr>
              <a:t>Huge sections of time are broken down into smaller groups of time:</a:t>
            </a:r>
          </a:p>
          <a:p>
            <a:pPr algn="ctr"/>
            <a:r>
              <a:rPr lang="en-US" sz="4000" b="1" dirty="0">
                <a:solidFill>
                  <a:srgbClr val="FF0000"/>
                </a:solidFill>
                <a:latin typeface="Arial Narrow" pitchFamily="34" charset="0"/>
              </a:rPr>
              <a:t>Eons, Eras, Periods, and Epochs</a:t>
            </a:r>
          </a:p>
        </p:txBody>
      </p:sp>
      <p:cxnSp>
        <p:nvCxnSpPr>
          <p:cNvPr id="7" name="Straight Connector 6"/>
          <p:cNvCxnSpPr/>
          <p:nvPr/>
        </p:nvCxnSpPr>
        <p:spPr>
          <a:xfrm>
            <a:off x="1463159" y="3276600"/>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35266" y="228600"/>
            <a:ext cx="7627986" cy="1015663"/>
          </a:xfrm>
          <a:prstGeom prst="rect">
            <a:avLst/>
          </a:prstGeom>
          <a:noFill/>
        </p:spPr>
        <p:txBody>
          <a:bodyPr wrap="none" lIns="91440" tIns="45720" rIns="91440" bIns="45720">
            <a:spAutoFit/>
          </a:bodyPr>
          <a:lstStyle/>
          <a:p>
            <a:pPr algn="ctr"/>
            <a:r>
              <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Geologic time scale:</a:t>
            </a:r>
          </a:p>
        </p:txBody>
      </p:sp>
      <p:sp>
        <p:nvSpPr>
          <p:cNvPr id="3" name="TextBox 2"/>
          <p:cNvSpPr txBox="1"/>
          <p:nvPr/>
        </p:nvSpPr>
        <p:spPr>
          <a:xfrm>
            <a:off x="929759" y="1244263"/>
            <a:ext cx="7239000" cy="369332"/>
          </a:xfrm>
          <a:prstGeom prst="rect">
            <a:avLst/>
          </a:prstGeom>
          <a:noFill/>
        </p:spPr>
        <p:txBody>
          <a:bodyPr wrap="square" rtlCol="0">
            <a:spAutoFit/>
          </a:bodyPr>
          <a:lstStyle/>
          <a:p>
            <a:r>
              <a:rPr lang="en-US" dirty="0"/>
              <a:t>A visual display of the history (the age) of the Earth in the form of a scale</a:t>
            </a:r>
          </a:p>
        </p:txBody>
      </p:sp>
      <p:sp>
        <p:nvSpPr>
          <p:cNvPr id="4" name="Rectangle 3"/>
          <p:cNvSpPr/>
          <p:nvPr/>
        </p:nvSpPr>
        <p:spPr>
          <a:xfrm>
            <a:off x="2209800" y="5747982"/>
            <a:ext cx="390155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Eon</a:t>
            </a:r>
          </a:p>
        </p:txBody>
      </p:sp>
      <p:sp>
        <p:nvSpPr>
          <p:cNvPr id="6" name="Rectangle 5"/>
          <p:cNvSpPr/>
          <p:nvPr/>
        </p:nvSpPr>
        <p:spPr>
          <a:xfrm>
            <a:off x="1496141" y="41148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Era</a:t>
            </a:r>
          </a:p>
        </p:txBody>
      </p:sp>
      <p:sp>
        <p:nvSpPr>
          <p:cNvPr id="8" name="Rectangle 7"/>
          <p:cNvSpPr/>
          <p:nvPr/>
        </p:nvSpPr>
        <p:spPr>
          <a:xfrm>
            <a:off x="5410200" y="4114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Period</a:t>
            </a:r>
            <a:endParaRPr lang="en-US" sz="2400" dirty="0"/>
          </a:p>
        </p:txBody>
      </p:sp>
      <p:sp>
        <p:nvSpPr>
          <p:cNvPr id="9" name="Rectangle 8"/>
          <p:cNvSpPr/>
          <p:nvPr/>
        </p:nvSpPr>
        <p:spPr>
          <a:xfrm>
            <a:off x="7391399" y="5943600"/>
            <a:ext cx="7773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Epoch</a:t>
            </a:r>
          </a:p>
        </p:txBody>
      </p:sp>
      <p:sp>
        <p:nvSpPr>
          <p:cNvPr id="10" name="TextBox 9"/>
          <p:cNvSpPr txBox="1"/>
          <p:nvPr/>
        </p:nvSpPr>
        <p:spPr>
          <a:xfrm>
            <a:off x="228599" y="3505200"/>
            <a:ext cx="9215651" cy="369332"/>
          </a:xfrm>
          <a:prstGeom prst="rect">
            <a:avLst/>
          </a:prstGeom>
          <a:noFill/>
        </p:spPr>
        <p:txBody>
          <a:bodyPr wrap="square" rtlCol="0">
            <a:spAutoFit/>
          </a:bodyPr>
          <a:lstStyle/>
          <a:p>
            <a:r>
              <a:rPr lang="en-US" dirty="0"/>
              <a:t>Each box represent a period of time, draw a line matching the box to the group above:</a:t>
            </a:r>
          </a:p>
        </p:txBody>
      </p:sp>
    </p:spTree>
    <p:extLst>
      <p:ext uri="{BB962C8B-B14F-4D97-AF65-F5344CB8AC3E}">
        <p14:creationId xmlns:p14="http://schemas.microsoft.com/office/powerpoint/2010/main" val="274216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340" y="381000"/>
            <a:ext cx="506132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waves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 y="2209800"/>
            <a:ext cx="9144000" cy="2162308"/>
          </a:xfrm>
          <a:prstGeom prst="rect">
            <a:avLst/>
          </a:prstGeom>
        </p:spPr>
      </p:pic>
      <p:sp>
        <p:nvSpPr>
          <p:cNvPr id="4" name="TextBox 3"/>
          <p:cNvSpPr txBox="1"/>
          <p:nvPr/>
        </p:nvSpPr>
        <p:spPr>
          <a:xfrm>
            <a:off x="990600" y="4953000"/>
            <a:ext cx="7543800" cy="1200329"/>
          </a:xfrm>
          <a:prstGeom prst="rect">
            <a:avLst/>
          </a:prstGeom>
          <a:noFill/>
        </p:spPr>
        <p:txBody>
          <a:bodyPr wrap="square" rtlCol="0">
            <a:spAutoFit/>
          </a:bodyPr>
          <a:lstStyle/>
          <a:p>
            <a:pPr algn="ctr"/>
            <a:r>
              <a:rPr lang="en-US" b="1" dirty="0"/>
              <a:t>REMEMBER:   </a:t>
            </a:r>
            <a:r>
              <a:rPr lang="en-US" dirty="0"/>
              <a:t>Once a wave gets close to the shore, the top of the wave keeps moving forward even though the bottom part slows down because it is rubbing against the bottom. </a:t>
            </a:r>
          </a:p>
          <a:p>
            <a:endParaRPr lang="en-US" dirty="0"/>
          </a:p>
        </p:txBody>
      </p:sp>
    </p:spTree>
    <p:extLst>
      <p:ext uri="{BB962C8B-B14F-4D97-AF65-F5344CB8AC3E}">
        <p14:creationId xmlns:p14="http://schemas.microsoft.com/office/powerpoint/2010/main" val="8924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50518"/>
            <a:ext cx="7848600" cy="1077218"/>
          </a:xfrm>
          <a:prstGeom prst="rect">
            <a:avLst/>
          </a:prstGeom>
          <a:noFill/>
        </p:spPr>
        <p:txBody>
          <a:bodyPr wrap="square" rtlCol="0">
            <a:spAutoFit/>
          </a:bodyPr>
          <a:lstStyle/>
          <a:p>
            <a:pPr algn="ctr"/>
            <a:r>
              <a:rPr lang="en-US" sz="3200" dirty="0"/>
              <a:t>An erosional shoreline may contain the following features: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828800"/>
            <a:ext cx="4686300" cy="4199412"/>
          </a:xfrm>
          <a:prstGeom prst="rect">
            <a:avLst/>
          </a:prstGeom>
        </p:spPr>
      </p:pic>
    </p:spTree>
    <p:extLst>
      <p:ext uri="{BB962C8B-B14F-4D97-AF65-F5344CB8AC3E}">
        <p14:creationId xmlns:p14="http://schemas.microsoft.com/office/powerpoint/2010/main" val="1722399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84278"/>
            <a:ext cx="4252913" cy="4605921"/>
          </a:xfrm>
          <a:prstGeom prst="rect">
            <a:avLst/>
          </a:prstGeom>
        </p:spPr>
      </p:pic>
      <p:sp>
        <p:nvSpPr>
          <p:cNvPr id="4" name="TextBox 3"/>
          <p:cNvSpPr txBox="1"/>
          <p:nvPr/>
        </p:nvSpPr>
        <p:spPr>
          <a:xfrm>
            <a:off x="381000" y="250518"/>
            <a:ext cx="7848600" cy="1077218"/>
          </a:xfrm>
          <a:prstGeom prst="rect">
            <a:avLst/>
          </a:prstGeom>
          <a:noFill/>
        </p:spPr>
        <p:txBody>
          <a:bodyPr wrap="square" rtlCol="0">
            <a:spAutoFit/>
          </a:bodyPr>
          <a:lstStyle/>
          <a:p>
            <a:pPr algn="ctr"/>
            <a:r>
              <a:rPr lang="en-US" sz="3200" dirty="0"/>
              <a:t>An depositional shoreline may contain the following features:</a:t>
            </a:r>
          </a:p>
        </p:txBody>
      </p:sp>
    </p:spTree>
    <p:extLst>
      <p:ext uri="{BB962C8B-B14F-4D97-AF65-F5344CB8AC3E}">
        <p14:creationId xmlns:p14="http://schemas.microsoft.com/office/powerpoint/2010/main" val="1248452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65873"/>
            <a:ext cx="2419253" cy="1323439"/>
          </a:xfrm>
          <a:prstGeom prst="rect">
            <a:avLst/>
          </a:prstGeom>
          <a:noFill/>
        </p:spPr>
        <p:txBody>
          <a:bodyPr wrap="none" lIns="91440" tIns="45720" rIns="91440" bIns="45720">
            <a:spAutoFit/>
          </a:bodyPr>
          <a:lstStyle/>
          <a:p>
            <a:pPr algn="ctr"/>
            <a:r>
              <a:rPr lang="en-US" sz="8000" b="1" cap="none" spc="0" dirty="0">
                <a:ln w="10541" cmpd="sng">
                  <a:solidFill>
                    <a:srgbClr val="7D7D7D">
                      <a:tint val="100000"/>
                      <a:shade val="100000"/>
                      <a:satMod val="110000"/>
                    </a:srgbClr>
                  </a:solidFill>
                  <a:prstDash val="solid"/>
                </a:ln>
                <a:solidFill>
                  <a:schemeClr val="accent5">
                    <a:lumMod val="60000"/>
                    <a:lumOff val="40000"/>
                  </a:schemeClr>
                </a:solidFill>
                <a:effectLst/>
              </a:rPr>
              <a:t>Tides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7377"/>
            <a:ext cx="4776788" cy="3730081"/>
          </a:xfrm>
          <a:prstGeom prst="rect">
            <a:avLst/>
          </a:prstGeom>
        </p:spPr>
      </p:pic>
      <p:sp>
        <p:nvSpPr>
          <p:cNvPr id="4" name="TextBox 3"/>
          <p:cNvSpPr txBox="1"/>
          <p:nvPr/>
        </p:nvSpPr>
        <p:spPr>
          <a:xfrm>
            <a:off x="914400" y="4648200"/>
            <a:ext cx="7010400" cy="1015663"/>
          </a:xfrm>
          <a:prstGeom prst="rect">
            <a:avLst/>
          </a:prstGeom>
          <a:solidFill>
            <a:schemeClr val="accent5">
              <a:lumMod val="20000"/>
              <a:lumOff val="80000"/>
            </a:schemeClr>
          </a:solidFill>
        </p:spPr>
        <p:txBody>
          <a:bodyPr wrap="square" rtlCol="0">
            <a:spAutoFit/>
          </a:bodyPr>
          <a:lstStyle/>
          <a:p>
            <a:pPr algn="ctr"/>
            <a:r>
              <a:rPr lang="en-US" sz="2000" dirty="0">
                <a:latin typeface="Lucida Console" pitchFamily="49" charset="0"/>
              </a:rPr>
              <a:t>Tides on Earth are caused by the gravitational interaction between the sun, Earth, and moon system.</a:t>
            </a:r>
          </a:p>
        </p:txBody>
      </p:sp>
      <p:sp>
        <p:nvSpPr>
          <p:cNvPr id="5" name="TextBox 4"/>
          <p:cNvSpPr txBox="1"/>
          <p:nvPr/>
        </p:nvSpPr>
        <p:spPr>
          <a:xfrm>
            <a:off x="914400" y="2189313"/>
            <a:ext cx="2590800" cy="923330"/>
          </a:xfrm>
          <a:prstGeom prst="rect">
            <a:avLst/>
          </a:prstGeom>
          <a:noFill/>
        </p:spPr>
        <p:txBody>
          <a:bodyPr wrap="square" rtlCol="0">
            <a:spAutoFit/>
          </a:bodyPr>
          <a:lstStyle/>
          <a:p>
            <a:r>
              <a:rPr lang="en-US" dirty="0"/>
              <a:t>A result of the changes in water levels caused by waves .</a:t>
            </a:r>
          </a:p>
        </p:txBody>
      </p:sp>
    </p:spTree>
    <p:extLst>
      <p:ext uri="{BB962C8B-B14F-4D97-AF65-F5344CB8AC3E}">
        <p14:creationId xmlns:p14="http://schemas.microsoft.com/office/powerpoint/2010/main" val="163285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122661"/>
            <a:ext cx="802020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Influences on the Tides:</a:t>
            </a:r>
          </a:p>
        </p:txBody>
      </p:sp>
      <p:sp>
        <p:nvSpPr>
          <p:cNvPr id="3" name="TextBox 2"/>
          <p:cNvSpPr txBox="1"/>
          <p:nvPr/>
        </p:nvSpPr>
        <p:spPr>
          <a:xfrm>
            <a:off x="5410200" y="1107827"/>
            <a:ext cx="3733800" cy="338554"/>
          </a:xfrm>
          <a:prstGeom prst="rect">
            <a:avLst/>
          </a:prstGeom>
          <a:noFill/>
        </p:spPr>
        <p:txBody>
          <a:bodyPr wrap="square" rtlCol="0">
            <a:spAutoFit/>
          </a:bodyPr>
          <a:lstStyle/>
          <a:p>
            <a:pPr algn="ctr"/>
            <a:r>
              <a:rPr lang="en-US" sz="1600" dirty="0"/>
              <a:t>(Highlights from the interactive)</a:t>
            </a:r>
          </a:p>
        </p:txBody>
      </p:sp>
      <p:sp>
        <p:nvSpPr>
          <p:cNvPr id="4" name="TextBox 3"/>
          <p:cNvSpPr txBox="1"/>
          <p:nvPr/>
        </p:nvSpPr>
        <p:spPr>
          <a:xfrm>
            <a:off x="457200" y="2057400"/>
            <a:ext cx="8305800" cy="2031325"/>
          </a:xfrm>
          <a:prstGeom prst="rect">
            <a:avLst/>
          </a:prstGeom>
          <a:noFill/>
        </p:spPr>
        <p:txBody>
          <a:bodyPr wrap="square" rtlCol="0">
            <a:spAutoFit/>
          </a:bodyPr>
          <a:lstStyle/>
          <a:p>
            <a:pPr marL="342900" indent="-342900">
              <a:buAutoNum type="arabicPeriod"/>
            </a:pPr>
            <a:r>
              <a:rPr lang="en-US" dirty="0"/>
              <a:t>The sun and the moon pull on the Earth’s water, creating tidal bulges.</a:t>
            </a:r>
          </a:p>
          <a:p>
            <a:pPr marL="342900" indent="-342900">
              <a:buAutoNum type="arabicPeriod"/>
            </a:pPr>
            <a:r>
              <a:rPr lang="en-US" dirty="0"/>
              <a:t>Gravity and inertial keep the Earth in orbit around the sun.</a:t>
            </a:r>
          </a:p>
          <a:p>
            <a:pPr marL="342900" indent="-342900">
              <a:buAutoNum type="arabicPeriod"/>
            </a:pPr>
            <a:r>
              <a:rPr lang="en-US" dirty="0"/>
              <a:t>Solar and lunar days determine the timing of the gravitational effects.</a:t>
            </a:r>
          </a:p>
          <a:p>
            <a:pPr marL="342900" indent="-342900">
              <a:buAutoNum type="arabicPeriod"/>
            </a:pPr>
            <a:r>
              <a:rPr lang="en-US" dirty="0"/>
              <a:t>The angle of the moon in the sky affects the tidal bulge.</a:t>
            </a:r>
          </a:p>
          <a:p>
            <a:pPr marL="342900" indent="-342900">
              <a:buAutoNum type="arabicPeriod"/>
            </a:pPr>
            <a:r>
              <a:rPr lang="en-US" dirty="0"/>
              <a:t>Tide-generating forces are created by the pull of gravity from the sun and the moon.</a:t>
            </a:r>
          </a:p>
          <a:p>
            <a:pPr marL="342900" indent="-342900">
              <a:buAutoNum type="arabicPeriod"/>
            </a:pPr>
            <a:r>
              <a:rPr lang="en-US" dirty="0">
                <a:solidFill>
                  <a:srgbClr val="FF3399"/>
                </a:solidFill>
              </a:rPr>
              <a:t>Shoreline gravity can affect tides.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88725"/>
            <a:ext cx="7284600" cy="2607350"/>
          </a:xfrm>
          <a:prstGeom prst="rect">
            <a:avLst/>
          </a:prstGeom>
        </p:spPr>
      </p:pic>
    </p:spTree>
    <p:extLst>
      <p:ext uri="{BB962C8B-B14F-4D97-AF65-F5344CB8AC3E}">
        <p14:creationId xmlns:p14="http://schemas.microsoft.com/office/powerpoint/2010/main" val="3606217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helm\AppData\Local\Microsoft\Windows\Temporary Internet Files\Content.IE5\W30PYQ2C\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50" y="1733698"/>
            <a:ext cx="4140816" cy="4140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488" y="103256"/>
            <a:ext cx="5638800" cy="707886"/>
          </a:xfrm>
          <a:prstGeom prst="rect">
            <a:avLst/>
          </a:prstGeom>
          <a:noFill/>
        </p:spPr>
        <p:txBody>
          <a:bodyPr wrap="square" rtlCol="0">
            <a:spAutoFit/>
          </a:bodyPr>
          <a:lstStyle/>
          <a:p>
            <a:r>
              <a:rPr lang="en-US" sz="4000" u="sng" dirty="0"/>
              <a:t>Types of tides</a:t>
            </a:r>
            <a:r>
              <a:rPr lang="en-US" sz="3200" dirty="0"/>
              <a:t>:</a:t>
            </a:r>
          </a:p>
        </p:txBody>
      </p:sp>
      <p:sp>
        <p:nvSpPr>
          <p:cNvPr id="3" name="Rectangle 2"/>
          <p:cNvSpPr/>
          <p:nvPr/>
        </p:nvSpPr>
        <p:spPr>
          <a:xfrm>
            <a:off x="1316696" y="690334"/>
            <a:ext cx="3390673" cy="923330"/>
          </a:xfrm>
          <a:prstGeom prst="rect">
            <a:avLst/>
          </a:prstGeom>
          <a:noFill/>
        </p:spPr>
        <p:txBody>
          <a:bodyPr wrap="none" lIns="91440" tIns="45720" rIns="91440" bIns="45720">
            <a:spAutoFit/>
          </a:bodyPr>
          <a:lstStyle/>
          <a:p>
            <a:pPr algn="ctr"/>
            <a:r>
              <a:rPr lang="en-US" sz="5400" b="1" u="sng"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Spring Tide</a:t>
            </a:r>
          </a:p>
        </p:txBody>
      </p:sp>
      <p:pic>
        <p:nvPicPr>
          <p:cNvPr id="1026" name="Picture 2" descr="C:\Users\lhelm\AppData\Local\Microsoft\Windows\Temporary Internet Files\Content.IE5\W30PYQ2C\MC9004316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3149854"/>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872" y="3631584"/>
            <a:ext cx="243416" cy="238125"/>
          </a:xfrm>
          <a:prstGeom prst="rect">
            <a:avLst/>
          </a:prstGeom>
        </p:spPr>
      </p:pic>
      <p:sp>
        <p:nvSpPr>
          <p:cNvPr id="6" name="TextBox 5"/>
          <p:cNvSpPr txBox="1"/>
          <p:nvPr/>
        </p:nvSpPr>
        <p:spPr>
          <a:xfrm>
            <a:off x="4376126" y="5364871"/>
            <a:ext cx="1087556" cy="369332"/>
          </a:xfrm>
          <a:prstGeom prst="rect">
            <a:avLst/>
          </a:prstGeom>
          <a:noFill/>
        </p:spPr>
        <p:txBody>
          <a:bodyPr wrap="square" rtlCol="0">
            <a:spAutoFit/>
          </a:bodyPr>
          <a:lstStyle/>
          <a:p>
            <a:r>
              <a:rPr lang="en-US" dirty="0"/>
              <a:t>Sun</a:t>
            </a:r>
          </a:p>
        </p:txBody>
      </p:sp>
      <p:sp>
        <p:nvSpPr>
          <p:cNvPr id="7" name="TextBox 6"/>
          <p:cNvSpPr txBox="1"/>
          <p:nvPr/>
        </p:nvSpPr>
        <p:spPr>
          <a:xfrm>
            <a:off x="5989688" y="4524728"/>
            <a:ext cx="1085850" cy="381000"/>
          </a:xfrm>
          <a:prstGeom prst="rect">
            <a:avLst/>
          </a:prstGeom>
          <a:noFill/>
        </p:spPr>
        <p:txBody>
          <a:bodyPr wrap="square" rtlCol="0">
            <a:spAutoFit/>
          </a:bodyPr>
          <a:lstStyle/>
          <a:p>
            <a:r>
              <a:rPr lang="en-US" dirty="0"/>
              <a:t>Earth</a:t>
            </a:r>
          </a:p>
        </p:txBody>
      </p:sp>
      <p:sp>
        <p:nvSpPr>
          <p:cNvPr id="8" name="TextBox 7"/>
          <p:cNvSpPr txBox="1"/>
          <p:nvPr/>
        </p:nvSpPr>
        <p:spPr>
          <a:xfrm>
            <a:off x="7696200" y="3750647"/>
            <a:ext cx="887615" cy="369332"/>
          </a:xfrm>
          <a:prstGeom prst="rect">
            <a:avLst/>
          </a:prstGeom>
          <a:noFill/>
        </p:spPr>
        <p:txBody>
          <a:bodyPr wrap="square" rtlCol="0">
            <a:spAutoFit/>
          </a:bodyPr>
          <a:lstStyle/>
          <a:p>
            <a:r>
              <a:rPr lang="en-US" dirty="0"/>
              <a:t>Moon</a:t>
            </a:r>
          </a:p>
        </p:txBody>
      </p:sp>
      <p:cxnSp>
        <p:nvCxnSpPr>
          <p:cNvPr id="10" name="Straight Arrow Connector 9"/>
          <p:cNvCxnSpPr>
            <a:stCxn id="8" idx="1"/>
          </p:cNvCxnSpPr>
          <p:nvPr/>
        </p:nvCxnSpPr>
        <p:spPr>
          <a:xfrm flipH="1" flipV="1">
            <a:off x="7338288" y="3804106"/>
            <a:ext cx="357912" cy="131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026" idx="2"/>
          </p:cNvCxnSpPr>
          <p:nvPr/>
        </p:nvCxnSpPr>
        <p:spPr>
          <a:xfrm flipH="1" flipV="1">
            <a:off x="6172200" y="4235704"/>
            <a:ext cx="52032" cy="289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984433" y="4905728"/>
            <a:ext cx="391693" cy="459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7594" y="972920"/>
            <a:ext cx="4038600" cy="646331"/>
          </a:xfrm>
          <a:prstGeom prst="rect">
            <a:avLst/>
          </a:prstGeom>
          <a:noFill/>
        </p:spPr>
        <p:txBody>
          <a:bodyPr wrap="square" rtlCol="0">
            <a:spAutoFit/>
          </a:bodyPr>
          <a:lstStyle/>
          <a:p>
            <a:r>
              <a:rPr lang="en-US" dirty="0"/>
              <a:t>- occur when the sun, Earth, and moon are all in alignment.</a:t>
            </a:r>
          </a:p>
        </p:txBody>
      </p:sp>
      <p:sp>
        <p:nvSpPr>
          <p:cNvPr id="20" name="TextBox 19"/>
          <p:cNvSpPr txBox="1"/>
          <p:nvPr/>
        </p:nvSpPr>
        <p:spPr>
          <a:xfrm>
            <a:off x="5228370" y="1619251"/>
            <a:ext cx="3860184" cy="338554"/>
          </a:xfrm>
          <a:prstGeom prst="rect">
            <a:avLst/>
          </a:prstGeom>
          <a:noFill/>
        </p:spPr>
        <p:txBody>
          <a:bodyPr wrap="square" rtlCol="0">
            <a:spAutoFit/>
          </a:bodyPr>
          <a:lstStyle/>
          <a:p>
            <a:pPr algn="ctr"/>
            <a:r>
              <a:rPr lang="en-US" sz="1600" dirty="0">
                <a:solidFill>
                  <a:srgbClr val="FF6600"/>
                </a:solidFill>
              </a:rPr>
              <a:t>(More gravitational attraction occurs)</a:t>
            </a:r>
          </a:p>
        </p:txBody>
      </p:sp>
    </p:spTree>
    <p:extLst>
      <p:ext uri="{BB962C8B-B14F-4D97-AF65-F5344CB8AC3E}">
        <p14:creationId xmlns:p14="http://schemas.microsoft.com/office/powerpoint/2010/main" val="3800553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helm\AppData\Local\Microsoft\Windows\Temporary Internet Files\Content.IE5\W30PYQ2C\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91168"/>
            <a:ext cx="4140816" cy="4140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488" y="103256"/>
            <a:ext cx="5638800" cy="707886"/>
          </a:xfrm>
          <a:prstGeom prst="rect">
            <a:avLst/>
          </a:prstGeom>
          <a:noFill/>
        </p:spPr>
        <p:txBody>
          <a:bodyPr wrap="square" rtlCol="0">
            <a:spAutoFit/>
          </a:bodyPr>
          <a:lstStyle/>
          <a:p>
            <a:r>
              <a:rPr lang="en-US" sz="4000" u="sng" dirty="0"/>
              <a:t>Types of tides</a:t>
            </a:r>
            <a:r>
              <a:rPr lang="en-US" sz="3200" dirty="0"/>
              <a:t>:</a:t>
            </a:r>
          </a:p>
        </p:txBody>
      </p:sp>
      <p:pic>
        <p:nvPicPr>
          <p:cNvPr id="1026" name="Picture 2" descr="C:\Users\lhelm\AppData\Local\Microsoft\Windows\Temporary Internet Files\Content.IE5\W30PYQ2C\MC9004316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132" y="4172303"/>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667" y="3505200"/>
            <a:ext cx="243416" cy="238125"/>
          </a:xfrm>
          <a:prstGeom prst="rect">
            <a:avLst/>
          </a:prstGeom>
        </p:spPr>
      </p:pic>
      <p:sp>
        <p:nvSpPr>
          <p:cNvPr id="6" name="TextBox 5"/>
          <p:cNvSpPr txBox="1"/>
          <p:nvPr/>
        </p:nvSpPr>
        <p:spPr>
          <a:xfrm>
            <a:off x="5243085" y="6172200"/>
            <a:ext cx="1087556" cy="369332"/>
          </a:xfrm>
          <a:prstGeom prst="rect">
            <a:avLst/>
          </a:prstGeom>
          <a:noFill/>
        </p:spPr>
        <p:txBody>
          <a:bodyPr wrap="square" rtlCol="0">
            <a:spAutoFit/>
          </a:bodyPr>
          <a:lstStyle/>
          <a:p>
            <a:r>
              <a:rPr lang="en-US" dirty="0"/>
              <a:t>Sun</a:t>
            </a:r>
          </a:p>
        </p:txBody>
      </p:sp>
      <p:sp>
        <p:nvSpPr>
          <p:cNvPr id="7" name="TextBox 6"/>
          <p:cNvSpPr txBox="1"/>
          <p:nvPr/>
        </p:nvSpPr>
        <p:spPr>
          <a:xfrm>
            <a:off x="7629891" y="4524728"/>
            <a:ext cx="1085850" cy="381000"/>
          </a:xfrm>
          <a:prstGeom prst="rect">
            <a:avLst/>
          </a:prstGeom>
          <a:noFill/>
        </p:spPr>
        <p:txBody>
          <a:bodyPr wrap="square" rtlCol="0">
            <a:spAutoFit/>
          </a:bodyPr>
          <a:lstStyle/>
          <a:p>
            <a:r>
              <a:rPr lang="en-US" dirty="0"/>
              <a:t>Earth</a:t>
            </a:r>
          </a:p>
        </p:txBody>
      </p:sp>
      <p:sp>
        <p:nvSpPr>
          <p:cNvPr id="8" name="TextBox 7"/>
          <p:cNvSpPr txBox="1"/>
          <p:nvPr/>
        </p:nvSpPr>
        <p:spPr>
          <a:xfrm>
            <a:off x="7421577" y="3427873"/>
            <a:ext cx="887615" cy="369332"/>
          </a:xfrm>
          <a:prstGeom prst="rect">
            <a:avLst/>
          </a:prstGeom>
          <a:noFill/>
        </p:spPr>
        <p:txBody>
          <a:bodyPr wrap="square" rtlCol="0">
            <a:spAutoFit/>
          </a:bodyPr>
          <a:lstStyle/>
          <a:p>
            <a:r>
              <a:rPr lang="en-US" dirty="0"/>
              <a:t>Moon</a:t>
            </a:r>
          </a:p>
        </p:txBody>
      </p:sp>
      <p:cxnSp>
        <p:nvCxnSpPr>
          <p:cNvPr id="10" name="Straight Arrow Connector 9"/>
          <p:cNvCxnSpPr/>
          <p:nvPr/>
        </p:nvCxnSpPr>
        <p:spPr>
          <a:xfrm flipH="1">
            <a:off x="7015517" y="3624262"/>
            <a:ext cx="3967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254494" y="4761576"/>
            <a:ext cx="3156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58290" y="5897723"/>
            <a:ext cx="391693" cy="459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92053" y="1088141"/>
            <a:ext cx="4038600" cy="646331"/>
          </a:xfrm>
          <a:prstGeom prst="rect">
            <a:avLst/>
          </a:prstGeom>
          <a:noFill/>
        </p:spPr>
        <p:txBody>
          <a:bodyPr wrap="square" rtlCol="0">
            <a:spAutoFit/>
          </a:bodyPr>
          <a:lstStyle/>
          <a:p>
            <a:r>
              <a:rPr lang="en-US" dirty="0"/>
              <a:t>- occur when the sun, Earth, and moon are all at right angles.</a:t>
            </a:r>
          </a:p>
        </p:txBody>
      </p:sp>
      <p:sp>
        <p:nvSpPr>
          <p:cNvPr id="17" name="Rectangle 16"/>
          <p:cNvSpPr/>
          <p:nvPr/>
        </p:nvSpPr>
        <p:spPr>
          <a:xfrm>
            <a:off x="1454404" y="811142"/>
            <a:ext cx="3092513" cy="923330"/>
          </a:xfrm>
          <a:prstGeom prst="rect">
            <a:avLst/>
          </a:prstGeom>
          <a:noFill/>
        </p:spPr>
        <p:txBody>
          <a:bodyPr wrap="none" lIns="91440" tIns="45720" rIns="91440" bIns="45720">
            <a:spAutoFit/>
          </a:bodyPr>
          <a:lstStyle/>
          <a:p>
            <a:pPr algn="ctr"/>
            <a:r>
              <a:rPr lang="en-US" sz="54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Neap Tide</a:t>
            </a:r>
          </a:p>
        </p:txBody>
      </p:sp>
      <p:sp>
        <p:nvSpPr>
          <p:cNvPr id="13" name="TextBox 12"/>
          <p:cNvSpPr txBox="1"/>
          <p:nvPr/>
        </p:nvSpPr>
        <p:spPr>
          <a:xfrm>
            <a:off x="5187000" y="1744708"/>
            <a:ext cx="3860184" cy="338554"/>
          </a:xfrm>
          <a:prstGeom prst="rect">
            <a:avLst/>
          </a:prstGeom>
          <a:noFill/>
        </p:spPr>
        <p:txBody>
          <a:bodyPr wrap="square" rtlCol="0">
            <a:spAutoFit/>
          </a:bodyPr>
          <a:lstStyle/>
          <a:p>
            <a:pPr algn="ctr"/>
            <a:r>
              <a:rPr lang="en-US" sz="1600" dirty="0">
                <a:solidFill>
                  <a:srgbClr val="FF6600"/>
                </a:solidFill>
              </a:rPr>
              <a:t>(Less gravitational attraction occurs)</a:t>
            </a:r>
          </a:p>
        </p:txBody>
      </p:sp>
    </p:spTree>
    <p:extLst>
      <p:ext uri="{BB962C8B-B14F-4D97-AF65-F5344CB8AC3E}">
        <p14:creationId xmlns:p14="http://schemas.microsoft.com/office/powerpoint/2010/main" val="2570059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894174"/>
            <a:ext cx="8001000" cy="923330"/>
          </a:xfrm>
          <a:prstGeom prst="rect">
            <a:avLst/>
          </a:prstGeom>
          <a:noFill/>
        </p:spPr>
        <p:txBody>
          <a:bodyPr wrap="square" rtlCol="0">
            <a:spAutoFit/>
          </a:bodyPr>
          <a:lstStyle/>
          <a:p>
            <a:r>
              <a:rPr lang="en-US" b="1" dirty="0">
                <a:solidFill>
                  <a:srgbClr val="FF0000"/>
                </a:solidFill>
                <a:latin typeface="Engravers MT" pitchFamily="18" charset="0"/>
              </a:rPr>
              <a:t>Claudius Ptolemy: </a:t>
            </a:r>
            <a:r>
              <a:rPr lang="en-US" b="1" dirty="0">
                <a:latin typeface="Engravers MT" pitchFamily="18" charset="0"/>
              </a:rPr>
              <a:t>	</a:t>
            </a:r>
            <a:r>
              <a:rPr lang="en-US" b="1" dirty="0"/>
              <a:t>Earth is the center. </a:t>
            </a:r>
          </a:p>
          <a:p>
            <a:pPr marL="285750" indent="-285750">
              <a:buFont typeface="Wingdings" pitchFamily="2" charset="2"/>
              <a:buChar char="Ø"/>
            </a:pPr>
            <a:r>
              <a:rPr lang="en-US" dirty="0"/>
              <a:t>	He thought that because when you look at the sky at night, you can see all the stars moving around Earth. Therefore, Earth must be at the center.</a:t>
            </a:r>
          </a:p>
        </p:txBody>
      </p:sp>
      <p:sp>
        <p:nvSpPr>
          <p:cNvPr id="3" name="TextBox 2"/>
          <p:cNvSpPr txBox="1"/>
          <p:nvPr/>
        </p:nvSpPr>
        <p:spPr>
          <a:xfrm>
            <a:off x="609600" y="3590330"/>
            <a:ext cx="7696200" cy="923330"/>
          </a:xfrm>
          <a:prstGeom prst="rect">
            <a:avLst/>
          </a:prstGeom>
          <a:noFill/>
        </p:spPr>
        <p:txBody>
          <a:bodyPr wrap="square" rtlCol="0">
            <a:spAutoFit/>
          </a:bodyPr>
          <a:lstStyle/>
          <a:p>
            <a:r>
              <a:rPr lang="en-US" b="1" dirty="0" err="1">
                <a:solidFill>
                  <a:srgbClr val="FF0000"/>
                </a:solidFill>
                <a:latin typeface="Engravers MT" pitchFamily="18" charset="0"/>
              </a:rPr>
              <a:t>Nicolaus</a:t>
            </a:r>
            <a:r>
              <a:rPr lang="en-US" b="1" dirty="0">
                <a:solidFill>
                  <a:srgbClr val="FF0000"/>
                </a:solidFill>
                <a:latin typeface="Engravers MT" pitchFamily="18" charset="0"/>
              </a:rPr>
              <a:t> Copernicus:  </a:t>
            </a:r>
            <a:r>
              <a:rPr lang="en-US" b="1" dirty="0"/>
              <a:t>The sun is the center </a:t>
            </a:r>
            <a:r>
              <a:rPr lang="en-US" dirty="0"/>
              <a:t>of the solar system.</a:t>
            </a:r>
          </a:p>
          <a:p>
            <a:pPr marL="285750" indent="-285750">
              <a:buFont typeface="Wingdings" pitchFamily="2" charset="2"/>
              <a:buChar char="Ø"/>
            </a:pPr>
            <a:r>
              <a:rPr lang="en-US" dirty="0"/>
              <a:t>	He thought that because of the observations that he had made.</a:t>
            </a:r>
          </a:p>
        </p:txBody>
      </p:sp>
      <p:sp>
        <p:nvSpPr>
          <p:cNvPr id="4" name="TextBox 3"/>
          <p:cNvSpPr txBox="1"/>
          <p:nvPr/>
        </p:nvSpPr>
        <p:spPr>
          <a:xfrm>
            <a:off x="762000" y="228600"/>
            <a:ext cx="7696200" cy="830997"/>
          </a:xfrm>
          <a:prstGeom prst="rect">
            <a:avLst/>
          </a:prstGeom>
          <a:solidFill>
            <a:schemeClr val="accent2">
              <a:lumMod val="60000"/>
              <a:lumOff val="40000"/>
            </a:schemeClr>
          </a:solidFill>
        </p:spPr>
        <p:txBody>
          <a:bodyPr wrap="square" rtlCol="0">
            <a:spAutoFit/>
          </a:bodyPr>
          <a:lstStyle/>
          <a:p>
            <a:pPr algn="ctr"/>
            <a:r>
              <a:rPr lang="en-US" sz="2400" dirty="0">
                <a:latin typeface="Engravers MT" pitchFamily="18" charset="0"/>
              </a:rPr>
              <a:t>Original thoughts on the solar system (and astronomy):</a:t>
            </a:r>
          </a:p>
        </p:txBody>
      </p:sp>
      <p:pic>
        <p:nvPicPr>
          <p:cNvPr id="1026" name="Picture 2" descr="C:\Users\lhelm\AppData\Local\Microsoft\Windows\Temporary Internet Files\Content.IE5\JG69R29L\MC9004451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815" y="3590330"/>
            <a:ext cx="1361970" cy="326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25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315200" cy="707886"/>
          </a:xfrm>
          <a:prstGeom prst="rect">
            <a:avLst/>
          </a:prstGeom>
          <a:noFill/>
        </p:spPr>
        <p:txBody>
          <a:bodyPr wrap="square" rtlCol="0">
            <a:spAutoFit/>
          </a:bodyPr>
          <a:lstStyle/>
          <a:p>
            <a:r>
              <a:rPr lang="en-US" sz="4000" dirty="0">
                <a:solidFill>
                  <a:srgbClr val="FF3300"/>
                </a:solidFill>
                <a:latin typeface="Lucida Calligraphy" pitchFamily="66" charset="0"/>
              </a:rPr>
              <a:t>Solar System Models:</a:t>
            </a:r>
          </a:p>
        </p:txBody>
      </p:sp>
      <p:sp>
        <p:nvSpPr>
          <p:cNvPr id="3" name="TextBox 2"/>
          <p:cNvSpPr txBox="1"/>
          <p:nvPr/>
        </p:nvSpPr>
        <p:spPr>
          <a:xfrm>
            <a:off x="762000" y="1839036"/>
            <a:ext cx="7543799" cy="1661993"/>
          </a:xfrm>
          <a:prstGeom prst="rect">
            <a:avLst/>
          </a:prstGeom>
          <a:noFill/>
        </p:spPr>
        <p:txBody>
          <a:bodyPr wrap="square" rtlCol="0">
            <a:spAutoFit/>
          </a:bodyPr>
          <a:lstStyle/>
          <a:p>
            <a:pPr algn="ctr"/>
            <a:r>
              <a:rPr lang="en-US" sz="2400" dirty="0">
                <a:latin typeface="Californian FB" pitchFamily="18" charset="0"/>
              </a:rPr>
              <a:t>These were created to explain observations of how planets and other objects in the night sky moved. </a:t>
            </a:r>
          </a:p>
          <a:p>
            <a:endParaRPr lang="en-US" dirty="0"/>
          </a:p>
          <a:p>
            <a:endParaRPr lang="en-US" dirty="0"/>
          </a:p>
          <a:p>
            <a:endParaRPr lang="en-US" dirty="0"/>
          </a:p>
        </p:txBody>
      </p:sp>
      <p:cxnSp>
        <p:nvCxnSpPr>
          <p:cNvPr id="5" name="Straight Connector 4"/>
          <p:cNvCxnSpPr/>
          <p:nvPr/>
        </p:nvCxnSpPr>
        <p:spPr>
          <a:xfrm>
            <a:off x="1676400" y="2977809"/>
            <a:ext cx="5486400" cy="0"/>
          </a:xfrm>
          <a:prstGeom prst="line">
            <a:avLst/>
          </a:prstGeom>
        </p:spPr>
        <p:style>
          <a:lnRef idx="2">
            <a:schemeClr val="accent4"/>
          </a:lnRef>
          <a:fillRef idx="0">
            <a:schemeClr val="accent4"/>
          </a:fillRef>
          <a:effectRef idx="1">
            <a:schemeClr val="accent4"/>
          </a:effectRef>
          <a:fontRef idx="minor">
            <a:schemeClr val="tx1"/>
          </a:fontRef>
        </p:style>
      </p:cxnSp>
      <p:pic>
        <p:nvPicPr>
          <p:cNvPr id="2050" name="Picture 2" descr="C:\Users\lhelm\AppData\Local\Microsoft\Windows\Temporary Internet Files\Content.IE5\W30PYQ2C\MP9004436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10" y="4038598"/>
            <a:ext cx="2861179" cy="2139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4038598"/>
            <a:ext cx="5638800" cy="2308324"/>
          </a:xfrm>
          <a:prstGeom prst="rect">
            <a:avLst/>
          </a:prstGeom>
          <a:solidFill>
            <a:schemeClr val="bg1"/>
          </a:solidFill>
        </p:spPr>
        <p:txBody>
          <a:bodyPr wrap="square" rtlCol="0">
            <a:spAutoFit/>
          </a:bodyPr>
          <a:lstStyle/>
          <a:p>
            <a:r>
              <a:rPr lang="en-US" dirty="0">
                <a:solidFill>
                  <a:schemeClr val="tx2">
                    <a:lumMod val="60000"/>
                    <a:lumOff val="40000"/>
                  </a:schemeClr>
                </a:solidFill>
              </a:rPr>
              <a:t>The</a:t>
            </a:r>
            <a:r>
              <a:rPr lang="en-US" dirty="0"/>
              <a:t> </a:t>
            </a:r>
            <a:r>
              <a:rPr lang="en-US" b="1" dirty="0">
                <a:solidFill>
                  <a:schemeClr val="tx2">
                    <a:lumMod val="60000"/>
                    <a:lumOff val="40000"/>
                  </a:schemeClr>
                </a:solidFill>
              </a:rPr>
              <a:t>geocentric model </a:t>
            </a:r>
            <a:r>
              <a:rPr lang="en-US" dirty="0">
                <a:solidFill>
                  <a:schemeClr val="tx2">
                    <a:lumMod val="60000"/>
                    <a:lumOff val="40000"/>
                  </a:schemeClr>
                </a:solidFill>
              </a:rPr>
              <a:t>put Earth at the center of the solar system.</a:t>
            </a:r>
            <a:r>
              <a:rPr lang="en-US" dirty="0"/>
              <a:t> </a:t>
            </a:r>
          </a:p>
          <a:p>
            <a:endParaRPr lang="en-US" dirty="0"/>
          </a:p>
          <a:p>
            <a:r>
              <a:rPr lang="en-US" dirty="0">
                <a:solidFill>
                  <a:srgbClr val="00B050"/>
                </a:solidFill>
              </a:rPr>
              <a:t>The </a:t>
            </a:r>
            <a:r>
              <a:rPr lang="en-US" b="1" dirty="0">
                <a:solidFill>
                  <a:srgbClr val="00B050"/>
                </a:solidFill>
              </a:rPr>
              <a:t>heliocentric model </a:t>
            </a:r>
            <a:r>
              <a:rPr lang="en-US" dirty="0">
                <a:solidFill>
                  <a:srgbClr val="00B050"/>
                </a:solidFill>
              </a:rPr>
              <a:t>puts the sun at the center of the solar system.</a:t>
            </a:r>
          </a:p>
          <a:p>
            <a:endParaRPr lang="en-US" dirty="0">
              <a:solidFill>
                <a:srgbClr val="00B050"/>
              </a:solidFill>
            </a:endParaRPr>
          </a:p>
          <a:p>
            <a:endParaRPr lang="en-US" dirty="0">
              <a:solidFill>
                <a:srgbClr val="00B050"/>
              </a:solidFill>
            </a:endParaRPr>
          </a:p>
          <a:p>
            <a:endParaRPr lang="en-US" dirty="0"/>
          </a:p>
        </p:txBody>
      </p:sp>
    </p:spTree>
    <p:extLst>
      <p:ext uri="{BB962C8B-B14F-4D97-AF65-F5344CB8AC3E}">
        <p14:creationId xmlns:p14="http://schemas.microsoft.com/office/powerpoint/2010/main" val="1577347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153400" cy="2246769"/>
          </a:xfrm>
          <a:prstGeom prst="rect">
            <a:avLst/>
          </a:prstGeom>
          <a:noFill/>
        </p:spPr>
        <p:txBody>
          <a:bodyPr wrap="square" rtlCol="0">
            <a:spAutoFit/>
          </a:bodyPr>
          <a:lstStyle/>
          <a:p>
            <a:r>
              <a:rPr lang="en-US" sz="2000" dirty="0"/>
              <a:t>An object orbiting another object is called a </a:t>
            </a:r>
            <a:r>
              <a:rPr lang="en-US" sz="2000" b="1" u="sng" dirty="0"/>
              <a:t>satellite</a:t>
            </a:r>
            <a:r>
              <a:rPr lang="en-US" sz="2000" dirty="0"/>
              <a:t>.</a:t>
            </a:r>
          </a:p>
          <a:p>
            <a:endParaRPr lang="en-US" sz="2000" dirty="0"/>
          </a:p>
          <a:p>
            <a:r>
              <a:rPr lang="en-US" sz="2000" dirty="0"/>
              <a:t>The length of time it takes a planet to complete its orbit defines that planet’s year and is called the </a:t>
            </a:r>
            <a:r>
              <a:rPr lang="en-US" sz="2000" b="1" u="sng" dirty="0"/>
              <a:t>revolution rate</a:t>
            </a:r>
            <a:r>
              <a:rPr lang="en-US" sz="2000" dirty="0"/>
              <a:t>. </a:t>
            </a:r>
          </a:p>
          <a:p>
            <a:endParaRPr lang="en-US" sz="2000" dirty="0"/>
          </a:p>
          <a:p>
            <a:r>
              <a:rPr lang="en-US" sz="2000" dirty="0"/>
              <a:t> The length of time it takes a planet to complete one rotation defines that planet’s day and is called the </a:t>
            </a:r>
            <a:r>
              <a:rPr lang="en-US" sz="2000" b="1" u="sng" dirty="0"/>
              <a:t>rotation rate</a:t>
            </a:r>
            <a:r>
              <a:rPr lang="en-US" sz="2000" dirty="0"/>
              <a:t>.</a:t>
            </a:r>
          </a:p>
        </p:txBody>
      </p:sp>
      <p:sp>
        <p:nvSpPr>
          <p:cNvPr id="3" name="TextBox 2"/>
          <p:cNvSpPr txBox="1"/>
          <p:nvPr/>
        </p:nvSpPr>
        <p:spPr>
          <a:xfrm>
            <a:off x="533400" y="990600"/>
            <a:ext cx="5715000" cy="769441"/>
          </a:xfrm>
          <a:prstGeom prst="rect">
            <a:avLst/>
          </a:prstGeom>
          <a:solidFill>
            <a:schemeClr val="bg1">
              <a:lumMod val="95000"/>
            </a:schemeClr>
          </a:solidFill>
        </p:spPr>
        <p:txBody>
          <a:bodyPr wrap="square" rtlCol="0">
            <a:spAutoFit/>
          </a:bodyPr>
          <a:lstStyle/>
          <a:p>
            <a:pPr algn="ctr"/>
            <a:r>
              <a:rPr lang="en-US" sz="4400" b="1" u="sng" dirty="0">
                <a:solidFill>
                  <a:srgbClr val="FF0000"/>
                </a:solidFill>
              </a:rPr>
              <a:t>VOCABULARY ALERT</a:t>
            </a:r>
            <a:r>
              <a:rPr lang="en-US" sz="4400" b="1" dirty="0">
                <a:solidFill>
                  <a:srgbClr val="FF0000"/>
                </a:solidFill>
              </a:rPr>
              <a:t>!</a:t>
            </a:r>
          </a:p>
        </p:txBody>
      </p:sp>
    </p:spTree>
    <p:extLst>
      <p:ext uri="{BB962C8B-B14F-4D97-AF65-F5344CB8AC3E}">
        <p14:creationId xmlns:p14="http://schemas.microsoft.com/office/powerpoint/2010/main" val="59886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2057400" y="304800"/>
            <a:ext cx="4495800" cy="1015663"/>
          </a:xfrm>
          <a:prstGeom prst="rect">
            <a:avLst/>
          </a:prstGeom>
          <a:solidFill>
            <a:schemeClr val="bg1"/>
          </a:solidFill>
          <a:ln>
            <a:solidFill>
              <a:schemeClr val="tx1"/>
            </a:solidFill>
            <a:prstDash val="dashDot"/>
          </a:ln>
        </p:spPr>
        <p:txBody>
          <a:bodyPr wrap="square" rtlCol="0">
            <a:spAutoFit/>
          </a:bodyPr>
          <a:lstStyle/>
          <a:p>
            <a:pPr algn="ctr"/>
            <a:r>
              <a:rPr lang="en-US" sz="6000" b="1" dirty="0">
                <a:solidFill>
                  <a:schemeClr val="tx2">
                    <a:lumMod val="60000"/>
                    <a:lumOff val="40000"/>
                  </a:schemeClr>
                </a:solidFill>
                <a:latin typeface="MS Mincho" pitchFamily="49" charset="-128"/>
                <a:ea typeface="MS Mincho" pitchFamily="49" charset="-128"/>
              </a:rPr>
              <a:t>Fossils</a:t>
            </a:r>
          </a:p>
        </p:txBody>
      </p:sp>
      <p:sp>
        <p:nvSpPr>
          <p:cNvPr id="5" name="TextBox 4"/>
          <p:cNvSpPr txBox="1"/>
          <p:nvPr/>
        </p:nvSpPr>
        <p:spPr>
          <a:xfrm>
            <a:off x="381000" y="1671935"/>
            <a:ext cx="8382000" cy="1815882"/>
          </a:xfrm>
          <a:prstGeom prst="rect">
            <a:avLst/>
          </a:prstGeom>
          <a:solidFill>
            <a:schemeClr val="bg1"/>
          </a:solidFill>
        </p:spPr>
        <p:txBody>
          <a:bodyPr wrap="square" rtlCol="0">
            <a:spAutoFit/>
          </a:bodyPr>
          <a:lstStyle/>
          <a:p>
            <a:pPr algn="ctr"/>
            <a:r>
              <a:rPr lang="en-US" sz="2800" dirty="0">
                <a:latin typeface="Arial" pitchFamily="34" charset="0"/>
                <a:cs typeface="Arial" pitchFamily="34" charset="0"/>
              </a:rPr>
              <a:t>“Fossils are rocks that formed from the remnants (what’s left) of once-living things. All living organisms, under the right conditions, can be fossilized.”</a:t>
            </a:r>
          </a:p>
        </p:txBody>
      </p:sp>
      <p:sp>
        <p:nvSpPr>
          <p:cNvPr id="2" name="Rectangle 1"/>
          <p:cNvSpPr/>
          <p:nvPr/>
        </p:nvSpPr>
        <p:spPr>
          <a:xfrm>
            <a:off x="641278" y="5486400"/>
            <a:ext cx="78782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effectLst>
                  <a:outerShdw blurRad="50800" dist="39000" dir="5460000" algn="tl">
                    <a:srgbClr val="000000">
                      <a:alpha val="38000"/>
                    </a:srgbClr>
                  </a:outerShdw>
                </a:effectLst>
              </a:rPr>
              <a:t>Name the types of fossils…</a:t>
            </a:r>
          </a:p>
        </p:txBody>
      </p:sp>
    </p:spTree>
    <p:extLst>
      <p:ext uri="{BB962C8B-B14F-4D97-AF65-F5344CB8AC3E}">
        <p14:creationId xmlns:p14="http://schemas.microsoft.com/office/powerpoint/2010/main" val="2030272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5" y="228600"/>
            <a:ext cx="4591321" cy="1754326"/>
          </a:xfrm>
          <a:prstGeom prst="rect">
            <a:avLst/>
          </a:prstGeom>
          <a:solidFill>
            <a:schemeClr val="bg2"/>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Kepler’s</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laws</a:t>
            </a: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1752600" y="1336595"/>
            <a:ext cx="6858000" cy="646331"/>
          </a:xfrm>
          <a:prstGeom prst="rect">
            <a:avLst/>
          </a:prstGeom>
          <a:solidFill>
            <a:schemeClr val="bg2"/>
          </a:solidFill>
        </p:spPr>
        <p:txBody>
          <a:bodyPr wrap="square" rtlCol="0">
            <a:spAutoFit/>
          </a:bodyPr>
          <a:lstStyle/>
          <a:p>
            <a:r>
              <a:rPr lang="en-US" dirty="0" err="1">
                <a:latin typeface="Arial Unicode MS" pitchFamily="34" charset="-128"/>
                <a:ea typeface="Arial Unicode MS" pitchFamily="34" charset="-128"/>
                <a:cs typeface="Arial Unicode MS" pitchFamily="34" charset="-128"/>
              </a:rPr>
              <a:t>Kepler’s</a:t>
            </a:r>
            <a:r>
              <a:rPr lang="en-US" dirty="0">
                <a:latin typeface="Arial Unicode MS" pitchFamily="34" charset="-128"/>
                <a:ea typeface="Arial Unicode MS" pitchFamily="34" charset="-128"/>
                <a:cs typeface="Arial Unicode MS" pitchFamily="34" charset="-128"/>
              </a:rPr>
              <a:t> laws allow you to calculate the shape and duration of a planet’s orbit.</a:t>
            </a:r>
          </a:p>
        </p:txBody>
      </p:sp>
      <p:sp>
        <p:nvSpPr>
          <p:cNvPr id="5" name="TextBox 4"/>
          <p:cNvSpPr txBox="1"/>
          <p:nvPr/>
        </p:nvSpPr>
        <p:spPr>
          <a:xfrm>
            <a:off x="2895600" y="4871829"/>
            <a:ext cx="5562600" cy="1200329"/>
          </a:xfrm>
          <a:prstGeom prst="rect">
            <a:avLst/>
          </a:prstGeom>
          <a:noFill/>
          <a:ln w="28575">
            <a:solidFill>
              <a:schemeClr val="tx1"/>
            </a:solidFill>
          </a:ln>
        </p:spPr>
        <p:txBody>
          <a:bodyPr wrap="square" rtlCol="0">
            <a:spAutoFit/>
          </a:bodyPr>
          <a:lstStyle/>
          <a:p>
            <a:r>
              <a:rPr lang="en-US" dirty="0">
                <a:latin typeface="Gungsuh" pitchFamily="18" charset="-127"/>
                <a:ea typeface="Gungsuh" pitchFamily="18" charset="-127"/>
              </a:rPr>
              <a:t>**Please use the interactive activity on Discover page 2, “</a:t>
            </a:r>
            <a:r>
              <a:rPr lang="en-US" dirty="0" err="1">
                <a:latin typeface="Gungsuh" pitchFamily="18" charset="-127"/>
                <a:ea typeface="Gungsuh" pitchFamily="18" charset="-127"/>
              </a:rPr>
              <a:t>Kepler’s</a:t>
            </a:r>
            <a:r>
              <a:rPr lang="en-US" dirty="0">
                <a:latin typeface="Gungsuh" pitchFamily="18" charset="-127"/>
                <a:ea typeface="Gungsuh" pitchFamily="18" charset="-127"/>
              </a:rPr>
              <a:t> Laws” tab to help in your understanding of these three laws.</a:t>
            </a:r>
          </a:p>
        </p:txBody>
      </p:sp>
      <p:sp>
        <p:nvSpPr>
          <p:cNvPr id="6" name="Rectangle 5"/>
          <p:cNvSpPr/>
          <p:nvPr/>
        </p:nvSpPr>
        <p:spPr>
          <a:xfrm>
            <a:off x="4701866" y="228600"/>
            <a:ext cx="3908734"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971800"/>
            <a:ext cx="2479035" cy="3309640"/>
          </a:xfrm>
          <a:prstGeom prst="rect">
            <a:avLst/>
          </a:prstGeom>
        </p:spPr>
      </p:pic>
    </p:spTree>
    <p:extLst>
      <p:ext uri="{BB962C8B-B14F-4D97-AF65-F5344CB8AC3E}">
        <p14:creationId xmlns:p14="http://schemas.microsoft.com/office/powerpoint/2010/main" val="431422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077200" cy="2554545"/>
          </a:xfrm>
          <a:prstGeom prst="rect">
            <a:avLst/>
          </a:prstGeom>
          <a:solidFill>
            <a:schemeClr val="accent1">
              <a:lumMod val="20000"/>
              <a:lumOff val="80000"/>
            </a:schemeClr>
          </a:solidFill>
        </p:spPr>
        <p:txBody>
          <a:bodyPr wrap="square" rtlCol="0">
            <a:spAutoFit/>
          </a:bodyPr>
          <a:lstStyle/>
          <a:p>
            <a:r>
              <a:rPr lang="en-US" sz="8000" dirty="0">
                <a:latin typeface="Juice ITC" pitchFamily="82" charset="0"/>
              </a:rPr>
              <a:t>For there to be gravity… does there need to be air?</a:t>
            </a:r>
          </a:p>
        </p:txBody>
      </p:sp>
      <p:pic>
        <p:nvPicPr>
          <p:cNvPr id="5122" name="Picture 2" descr="C:\Users\lhelm\AppData\Local\Microsoft\Windows\Temporary Internet Files\Content.IE5\W30PYQ2C\MC9000843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514600"/>
            <a:ext cx="4671588" cy="492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93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2667000" cy="707886"/>
          </a:xfrm>
          <a:prstGeom prst="rect">
            <a:avLst/>
          </a:prstGeom>
          <a:noFill/>
        </p:spPr>
        <p:txBody>
          <a:bodyPr wrap="square" rtlCol="0">
            <a:spAutoFit/>
          </a:bodyPr>
          <a:lstStyle/>
          <a:p>
            <a:pPr algn="ctr"/>
            <a:r>
              <a:rPr lang="en-US" sz="4000" dirty="0">
                <a:solidFill>
                  <a:schemeClr val="accent5">
                    <a:lumMod val="75000"/>
                  </a:schemeClr>
                </a:solidFill>
                <a:latin typeface="Perpetua Titling MT" pitchFamily="18" charset="0"/>
              </a:rPr>
              <a:t>Gravity-</a:t>
            </a:r>
          </a:p>
        </p:txBody>
      </p:sp>
      <p:sp>
        <p:nvSpPr>
          <p:cNvPr id="5" name="TextBox 4"/>
          <p:cNvSpPr txBox="1"/>
          <p:nvPr/>
        </p:nvSpPr>
        <p:spPr>
          <a:xfrm>
            <a:off x="2286000" y="990600"/>
            <a:ext cx="6477000" cy="830997"/>
          </a:xfrm>
          <a:prstGeom prst="rect">
            <a:avLst/>
          </a:prstGeom>
          <a:noFill/>
        </p:spPr>
        <p:txBody>
          <a:bodyPr wrap="square" rtlCol="0">
            <a:spAutoFit/>
          </a:bodyPr>
          <a:lstStyle/>
          <a:p>
            <a:r>
              <a:rPr lang="en-US" sz="2400" dirty="0"/>
              <a:t>A force of attraction between two objects that depends on </a:t>
            </a:r>
            <a:r>
              <a:rPr lang="en-US" sz="2400" b="1" dirty="0"/>
              <a:t>two</a:t>
            </a:r>
            <a:r>
              <a:rPr lang="en-US" sz="2400" dirty="0"/>
              <a:t> things: </a:t>
            </a:r>
            <a:r>
              <a:rPr lang="en-US" sz="2400" dirty="0">
                <a:solidFill>
                  <a:srgbClr val="00B050"/>
                </a:solidFill>
              </a:rPr>
              <a:t>mass</a:t>
            </a:r>
            <a:r>
              <a:rPr lang="en-US" sz="2400" dirty="0"/>
              <a:t> and </a:t>
            </a:r>
            <a:r>
              <a:rPr lang="en-US" sz="2400" dirty="0">
                <a:solidFill>
                  <a:srgbClr val="C00000"/>
                </a:solidFill>
              </a:rPr>
              <a:t>distance</a:t>
            </a:r>
            <a:r>
              <a:rPr lang="en-US" sz="2400" dirty="0"/>
              <a:t>.</a:t>
            </a:r>
          </a:p>
        </p:txBody>
      </p:sp>
      <p:sp>
        <p:nvSpPr>
          <p:cNvPr id="6" name="TextBox 5"/>
          <p:cNvSpPr txBox="1"/>
          <p:nvPr/>
        </p:nvSpPr>
        <p:spPr>
          <a:xfrm>
            <a:off x="685800" y="1981200"/>
            <a:ext cx="6781800" cy="707886"/>
          </a:xfrm>
          <a:prstGeom prst="rect">
            <a:avLst/>
          </a:prstGeom>
          <a:noFill/>
        </p:spPr>
        <p:txBody>
          <a:bodyPr wrap="square" rtlCol="0">
            <a:spAutoFit/>
          </a:bodyPr>
          <a:lstStyle/>
          <a:p>
            <a:r>
              <a:rPr lang="en-US" sz="2000" dirty="0">
                <a:solidFill>
                  <a:schemeClr val="accent4">
                    <a:lumMod val="75000"/>
                  </a:schemeClr>
                </a:solidFill>
                <a:latin typeface="Berlin Sans FB Demi" pitchFamily="34" charset="0"/>
              </a:rPr>
              <a:t>1.) </a:t>
            </a:r>
            <a:r>
              <a:rPr lang="en-US" dirty="0">
                <a:solidFill>
                  <a:schemeClr val="accent4">
                    <a:lumMod val="75000"/>
                  </a:schemeClr>
                </a:solidFill>
                <a:latin typeface="Berlin Sans FB Demi" pitchFamily="34" charset="0"/>
              </a:rPr>
              <a:t>The larger the mass the greater the gravitation attraction.</a:t>
            </a:r>
          </a:p>
          <a:p>
            <a:r>
              <a:rPr lang="en-US" sz="2000" dirty="0">
                <a:solidFill>
                  <a:schemeClr val="accent6">
                    <a:lumMod val="75000"/>
                  </a:schemeClr>
                </a:solidFill>
                <a:latin typeface="Bernard MT Condensed" pitchFamily="18" charset="0"/>
              </a:rPr>
              <a:t>2.) </a:t>
            </a:r>
            <a:r>
              <a:rPr lang="en-US" dirty="0">
                <a:solidFill>
                  <a:schemeClr val="accent6">
                    <a:lumMod val="75000"/>
                  </a:schemeClr>
                </a:solidFill>
                <a:latin typeface="Bernard MT Condensed" pitchFamily="18" charset="0"/>
              </a:rPr>
              <a:t>The closer the two objects the stronger the attraction.</a:t>
            </a:r>
          </a:p>
        </p:txBody>
      </p:sp>
      <p:sp>
        <p:nvSpPr>
          <p:cNvPr id="7" name="TextBox 6"/>
          <p:cNvSpPr txBox="1"/>
          <p:nvPr/>
        </p:nvSpPr>
        <p:spPr>
          <a:xfrm>
            <a:off x="2209800" y="3962400"/>
            <a:ext cx="4648200" cy="1754326"/>
          </a:xfrm>
          <a:prstGeom prst="rect">
            <a:avLst/>
          </a:prstGeom>
          <a:solidFill>
            <a:schemeClr val="tx2">
              <a:lumMod val="20000"/>
              <a:lumOff val="80000"/>
            </a:schemeClr>
          </a:solidFill>
        </p:spPr>
        <p:txBody>
          <a:bodyPr wrap="square" rtlCol="0">
            <a:spAutoFit/>
          </a:bodyPr>
          <a:lstStyle/>
          <a:p>
            <a:r>
              <a:rPr lang="en-US" b="1" dirty="0">
                <a:solidFill>
                  <a:srgbClr val="FF0000"/>
                </a:solidFill>
              </a:rPr>
              <a:t>Air resistance</a:t>
            </a:r>
            <a:r>
              <a:rPr lang="en-US" dirty="0">
                <a:solidFill>
                  <a:srgbClr val="FF0000"/>
                </a:solidFill>
              </a:rPr>
              <a:t> </a:t>
            </a:r>
            <a:r>
              <a:rPr lang="en-US" dirty="0"/>
              <a:t>is caused by the friction between a falling object and the particles in air. The amount of air resistance a falling object experiences is based on the shape of the object and the speed at which it falls.</a:t>
            </a:r>
          </a:p>
          <a:p>
            <a:endParaRPr lang="en-US" dirty="0"/>
          </a:p>
        </p:txBody>
      </p:sp>
      <p:cxnSp>
        <p:nvCxnSpPr>
          <p:cNvPr id="11" name="Straight Connector 10"/>
          <p:cNvCxnSpPr/>
          <p:nvPr/>
        </p:nvCxnSpPr>
        <p:spPr>
          <a:xfrm>
            <a:off x="533400" y="3124200"/>
            <a:ext cx="79248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10243" name="Picture 3" descr="C:\Documents and Settings\lhelm\Local Settings\Temporary Internet Files\Content.IE5\JZI6YWZ1\MC900071104[1].wmf"/>
          <p:cNvPicPr>
            <a:picLocks noChangeAspect="1" noChangeArrowheads="1"/>
          </p:cNvPicPr>
          <p:nvPr/>
        </p:nvPicPr>
        <p:blipFill>
          <a:blip r:embed="rId2" cstate="print"/>
          <a:srcRect/>
          <a:stretch>
            <a:fillRect/>
          </a:stretch>
        </p:blipFill>
        <p:spPr bwMode="auto">
          <a:xfrm>
            <a:off x="6400800" y="2975190"/>
            <a:ext cx="1883875" cy="3882810"/>
          </a:xfrm>
          <a:prstGeom prst="rect">
            <a:avLst/>
          </a:prstGeom>
          <a:noFill/>
        </p:spPr>
      </p:pic>
      <p:pic>
        <p:nvPicPr>
          <p:cNvPr id="10244" name="Picture 4" descr="C:\Documents and Settings\lhelm\Local Settings\Temporary Internet Files\Content.IE5\I3VS81GQ\MM900284128[1].gif"/>
          <p:cNvPicPr>
            <a:picLocks noChangeAspect="1" noChangeArrowheads="1" noCrop="1"/>
          </p:cNvPicPr>
          <p:nvPr/>
        </p:nvPicPr>
        <p:blipFill>
          <a:blip r:embed="rId3" cstate="print"/>
          <a:srcRect/>
          <a:stretch>
            <a:fillRect/>
          </a:stretch>
        </p:blipFill>
        <p:spPr bwMode="auto">
          <a:xfrm>
            <a:off x="533400" y="3276600"/>
            <a:ext cx="1839482" cy="1789315"/>
          </a:xfrm>
          <a:prstGeom prst="rect">
            <a:avLst/>
          </a:prstGeom>
          <a:noFill/>
        </p:spPr>
      </p:pic>
    </p:spTree>
    <p:extLst>
      <p:ext uri="{BB962C8B-B14F-4D97-AF65-F5344CB8AC3E}">
        <p14:creationId xmlns:p14="http://schemas.microsoft.com/office/powerpoint/2010/main" val="3005371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lhelm\Local Settings\Temporary Internet Files\Content.IE5\HZLFYLL6\MC900286941[1].wmf"/>
          <p:cNvPicPr>
            <a:picLocks noChangeAspect="1" noChangeArrowheads="1"/>
          </p:cNvPicPr>
          <p:nvPr/>
        </p:nvPicPr>
        <p:blipFill>
          <a:blip r:embed="rId2" cstate="print"/>
          <a:srcRect/>
          <a:stretch>
            <a:fillRect/>
          </a:stretch>
        </p:blipFill>
        <p:spPr bwMode="auto">
          <a:xfrm>
            <a:off x="760863" y="3588176"/>
            <a:ext cx="2507810" cy="2296562"/>
          </a:xfrm>
          <a:prstGeom prst="rect">
            <a:avLst/>
          </a:prstGeom>
          <a:noFill/>
        </p:spPr>
      </p:pic>
      <p:sp>
        <p:nvSpPr>
          <p:cNvPr id="7" name="TextBox 6"/>
          <p:cNvSpPr txBox="1"/>
          <p:nvPr/>
        </p:nvSpPr>
        <p:spPr>
          <a:xfrm>
            <a:off x="291152" y="533400"/>
            <a:ext cx="8763000" cy="1261884"/>
          </a:xfrm>
          <a:prstGeom prst="rect">
            <a:avLst/>
          </a:prstGeom>
          <a:solidFill>
            <a:schemeClr val="tx2">
              <a:lumMod val="60000"/>
              <a:lumOff val="40000"/>
              <a:alpha val="37000"/>
            </a:schemeClr>
          </a:solidFill>
        </p:spPr>
        <p:txBody>
          <a:bodyPr wrap="square" rtlCol="0">
            <a:spAutoFit/>
          </a:bodyPr>
          <a:lstStyle/>
          <a:p>
            <a:r>
              <a:rPr lang="en-US" sz="2800" b="1" u="sng" dirty="0">
                <a:solidFill>
                  <a:srgbClr val="0033CC"/>
                </a:solidFill>
                <a:latin typeface="Bell MT" pitchFamily="18" charset="0"/>
              </a:rPr>
              <a:t>Acceleration</a:t>
            </a:r>
            <a:r>
              <a:rPr lang="en-US" sz="2400" b="1" u="sng" dirty="0">
                <a:solidFill>
                  <a:srgbClr val="0033CC"/>
                </a:solidFill>
              </a:rPr>
              <a:t> </a:t>
            </a:r>
            <a:r>
              <a:rPr lang="en-US" sz="2400" b="1" dirty="0">
                <a:solidFill>
                  <a:srgbClr val="0033CC"/>
                </a:solidFill>
              </a:rPr>
              <a:t>is the rate of change in velocity.</a:t>
            </a:r>
          </a:p>
          <a:p>
            <a:r>
              <a:rPr lang="en-US" sz="2400" b="1" dirty="0">
                <a:solidFill>
                  <a:srgbClr val="7030A0"/>
                </a:solidFill>
              </a:rPr>
              <a:t>	When we are talking about the acceleration of a falling object it would be:  “… an increase in speed over time”.</a:t>
            </a:r>
            <a:endParaRPr lang="en-US" b="1" dirty="0">
              <a:solidFill>
                <a:srgbClr val="7030A0"/>
              </a:solidFill>
            </a:endParaRPr>
          </a:p>
        </p:txBody>
      </p:sp>
      <p:pic>
        <p:nvPicPr>
          <p:cNvPr id="8" name="Picture 7" descr="acceleration formula.jpg"/>
          <p:cNvPicPr>
            <a:picLocks noChangeAspect="1"/>
          </p:cNvPicPr>
          <p:nvPr/>
        </p:nvPicPr>
        <p:blipFill>
          <a:blip r:embed="rId3" cstate="print"/>
          <a:stretch>
            <a:fillRect/>
          </a:stretch>
        </p:blipFill>
        <p:spPr>
          <a:xfrm>
            <a:off x="4724400" y="4114800"/>
            <a:ext cx="3329354" cy="1088687"/>
          </a:xfrm>
          <a:prstGeom prst="rect">
            <a:avLst/>
          </a:prstGeom>
        </p:spPr>
      </p:pic>
      <p:sp>
        <p:nvSpPr>
          <p:cNvPr id="9" name="TextBox 8"/>
          <p:cNvSpPr txBox="1"/>
          <p:nvPr/>
        </p:nvSpPr>
        <p:spPr>
          <a:xfrm>
            <a:off x="838200" y="5867400"/>
            <a:ext cx="8135816" cy="707886"/>
          </a:xfrm>
          <a:prstGeom prst="rect">
            <a:avLst/>
          </a:prstGeom>
          <a:noFill/>
        </p:spPr>
        <p:txBody>
          <a:bodyPr wrap="square" rtlCol="0">
            <a:spAutoFit/>
          </a:bodyPr>
          <a:lstStyle/>
          <a:p>
            <a:r>
              <a:rPr lang="en-US" sz="2000" b="1" dirty="0"/>
              <a:t>Positive acceleration can result from an increase in speed. Negative acceleration, also called deceleration, results from a decrease in speed. </a:t>
            </a:r>
          </a:p>
        </p:txBody>
      </p:sp>
      <p:pic>
        <p:nvPicPr>
          <p:cNvPr id="2050" name="Picture 2" descr="C:\Documents and Settings\lhelm\Local Settings\Temporary Internet Files\Content.IE5\BWFRN979\MC900441361[1].png"/>
          <p:cNvPicPr>
            <a:picLocks noChangeAspect="1" noChangeArrowheads="1"/>
          </p:cNvPicPr>
          <p:nvPr/>
        </p:nvPicPr>
        <p:blipFill>
          <a:blip r:embed="rId4" cstate="print"/>
          <a:srcRect/>
          <a:stretch>
            <a:fillRect/>
          </a:stretch>
        </p:blipFill>
        <p:spPr bwMode="auto">
          <a:xfrm>
            <a:off x="228600" y="5791200"/>
            <a:ext cx="609600" cy="609600"/>
          </a:xfrm>
          <a:prstGeom prst="rect">
            <a:avLst/>
          </a:prstGeom>
          <a:noFill/>
        </p:spPr>
      </p:pic>
      <p:sp>
        <p:nvSpPr>
          <p:cNvPr id="2" name="TextBox 1"/>
          <p:cNvSpPr txBox="1"/>
          <p:nvPr/>
        </p:nvSpPr>
        <p:spPr>
          <a:xfrm>
            <a:off x="1828800" y="2286000"/>
            <a:ext cx="6858000" cy="923330"/>
          </a:xfrm>
          <a:prstGeom prst="rect">
            <a:avLst/>
          </a:prstGeom>
          <a:noFill/>
          <a:ln>
            <a:solidFill>
              <a:schemeClr val="tx1"/>
            </a:solidFill>
            <a:prstDash val="dash"/>
          </a:ln>
        </p:spPr>
        <p:txBody>
          <a:bodyPr wrap="square" rtlCol="0">
            <a:spAutoFit/>
          </a:bodyPr>
          <a:lstStyle/>
          <a:p>
            <a:r>
              <a:rPr lang="en-US" dirty="0">
                <a:solidFill>
                  <a:srgbClr val="FF5050"/>
                </a:solidFill>
              </a:rPr>
              <a:t>Acceleration of a falling object is due to gravity.  </a:t>
            </a:r>
            <a:r>
              <a:rPr lang="en-US" dirty="0"/>
              <a:t>All objects fall at a constant rate, the only reason we see them falling different is due to </a:t>
            </a:r>
            <a:r>
              <a:rPr lang="en-US" b="1" dirty="0"/>
              <a:t>other forces </a:t>
            </a:r>
            <a:r>
              <a:rPr lang="en-US" dirty="0"/>
              <a:t>acting on the objects.</a:t>
            </a:r>
          </a:p>
        </p:txBody>
      </p:sp>
    </p:spTree>
    <p:extLst>
      <p:ext uri="{BB962C8B-B14F-4D97-AF65-F5344CB8AC3E}">
        <p14:creationId xmlns:p14="http://schemas.microsoft.com/office/powerpoint/2010/main" val="230507997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latin typeface="Castellar" pitchFamily="18" charset="0"/>
              </a:rPr>
              <a:t>Newton’s laws of Motion</a:t>
            </a:r>
          </a:p>
        </p:txBody>
      </p:sp>
      <p:sp>
        <p:nvSpPr>
          <p:cNvPr id="3" name="Content Placeholder 2"/>
          <p:cNvSpPr>
            <a:spLocks noGrp="1"/>
          </p:cNvSpPr>
          <p:nvPr>
            <p:ph idx="1"/>
          </p:nvPr>
        </p:nvSpPr>
        <p:spPr/>
        <p:txBody>
          <a:bodyPr/>
          <a:lstStyle/>
          <a:p>
            <a:r>
              <a:rPr lang="en-US" b="1" dirty="0">
                <a:solidFill>
                  <a:srgbClr val="7030A0"/>
                </a:solidFill>
              </a:rPr>
              <a:t>1</a:t>
            </a:r>
            <a:r>
              <a:rPr lang="en-US" b="1" baseline="30000" dirty="0">
                <a:solidFill>
                  <a:srgbClr val="7030A0"/>
                </a:solidFill>
              </a:rPr>
              <a:t>st</a:t>
            </a:r>
            <a:r>
              <a:rPr lang="en-US" b="1" dirty="0">
                <a:solidFill>
                  <a:srgbClr val="7030A0"/>
                </a:solidFill>
              </a:rPr>
              <a:t> law:  </a:t>
            </a:r>
            <a:r>
              <a:rPr lang="en-US" sz="2400" dirty="0">
                <a:latin typeface="Bookman Old Style" pitchFamily="18" charset="0"/>
              </a:rPr>
              <a:t>An object in motion will remain in motion, at a constant velocity, unless an outside force acts on it.  And an object at rest will remain at rest unless an outside force acts on it.</a:t>
            </a:r>
          </a:p>
          <a:p>
            <a:pPr lvl="1"/>
            <a:r>
              <a:rPr lang="en-US" dirty="0">
                <a:latin typeface="Bookman Old Style" pitchFamily="18" charset="0"/>
              </a:rPr>
              <a:t>Example: </a:t>
            </a:r>
          </a:p>
        </p:txBody>
      </p:sp>
      <p:pic>
        <p:nvPicPr>
          <p:cNvPr id="6146" name="Picture 2" descr="C:\Documents and Settings\lhelm\Local Settings\Temporary Internet Files\Content.IE5\MQFJ35OU\MC900434870[1].png"/>
          <p:cNvPicPr>
            <a:picLocks noChangeAspect="1" noChangeArrowheads="1"/>
          </p:cNvPicPr>
          <p:nvPr/>
        </p:nvPicPr>
        <p:blipFill>
          <a:blip r:embed="rId2" cstate="print"/>
          <a:srcRect/>
          <a:stretch>
            <a:fillRect/>
          </a:stretch>
        </p:blipFill>
        <p:spPr bwMode="auto">
          <a:xfrm>
            <a:off x="4114800" y="3505200"/>
            <a:ext cx="1085850" cy="1085850"/>
          </a:xfrm>
          <a:prstGeom prst="rect">
            <a:avLst/>
          </a:prstGeom>
          <a:noFill/>
        </p:spPr>
      </p:pic>
      <p:sp>
        <p:nvSpPr>
          <p:cNvPr id="5" name="TextBox 4"/>
          <p:cNvSpPr txBox="1"/>
          <p:nvPr/>
        </p:nvSpPr>
        <p:spPr>
          <a:xfrm>
            <a:off x="5410200" y="3657600"/>
            <a:ext cx="3429000" cy="923330"/>
          </a:xfrm>
          <a:prstGeom prst="rect">
            <a:avLst/>
          </a:prstGeom>
          <a:noFill/>
        </p:spPr>
        <p:txBody>
          <a:bodyPr wrap="square" rtlCol="0">
            <a:spAutoFit/>
          </a:bodyPr>
          <a:lstStyle/>
          <a:p>
            <a:r>
              <a:rPr lang="en-US" dirty="0">
                <a:solidFill>
                  <a:schemeClr val="bg2">
                    <a:lumMod val="25000"/>
                  </a:schemeClr>
                </a:solidFill>
              </a:rPr>
              <a:t>This ball will sit here forever, and ever, and ever unless </a:t>
            </a:r>
            <a:r>
              <a:rPr lang="en-US" i="1" dirty="0">
                <a:solidFill>
                  <a:schemeClr val="bg2">
                    <a:lumMod val="25000"/>
                  </a:schemeClr>
                </a:solidFill>
              </a:rPr>
              <a:t>something </a:t>
            </a:r>
            <a:r>
              <a:rPr lang="en-US" dirty="0">
                <a:solidFill>
                  <a:schemeClr val="bg2">
                    <a:lumMod val="25000"/>
                  </a:schemeClr>
                </a:solidFill>
              </a:rPr>
              <a:t>acts on it; like someone kicks it.</a:t>
            </a:r>
          </a:p>
        </p:txBody>
      </p:sp>
    </p:spTree>
    <p:extLst>
      <p:ext uri="{BB962C8B-B14F-4D97-AF65-F5344CB8AC3E}">
        <p14:creationId xmlns:p14="http://schemas.microsoft.com/office/powerpoint/2010/main" val="792575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lhelm\Local Settings\Temporary Internet Files\Content.IE5\BWFRN979\MC900438694[1].jpg"/>
          <p:cNvPicPr>
            <a:picLocks noChangeAspect="1" noChangeArrowheads="1"/>
          </p:cNvPicPr>
          <p:nvPr/>
        </p:nvPicPr>
        <p:blipFill>
          <a:blip r:embed="rId2" cstate="print"/>
          <a:srcRect/>
          <a:stretch>
            <a:fillRect/>
          </a:stretch>
        </p:blipFill>
        <p:spPr bwMode="auto">
          <a:xfrm>
            <a:off x="1371600" y="1255776"/>
            <a:ext cx="6400800" cy="4346448"/>
          </a:xfrm>
          <a:prstGeom prst="rect">
            <a:avLst/>
          </a:prstGeom>
          <a:noFill/>
        </p:spPr>
      </p:pic>
      <p:sp>
        <p:nvSpPr>
          <p:cNvPr id="5" name="Down Arrow 4"/>
          <p:cNvSpPr/>
          <p:nvPr/>
        </p:nvSpPr>
        <p:spPr>
          <a:xfrm>
            <a:off x="3200400" y="1447800"/>
            <a:ext cx="7620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914400"/>
            <a:ext cx="4267200" cy="584775"/>
          </a:xfrm>
          <a:prstGeom prst="rect">
            <a:avLst/>
          </a:prstGeom>
          <a:noFill/>
        </p:spPr>
        <p:txBody>
          <a:bodyPr wrap="square" rtlCol="0">
            <a:spAutoFit/>
          </a:bodyPr>
          <a:lstStyle/>
          <a:p>
            <a:pPr algn="ctr"/>
            <a:r>
              <a:rPr lang="en-US" sz="3200" dirty="0"/>
              <a:t>Outside </a:t>
            </a:r>
            <a:r>
              <a:rPr lang="en-US" sz="3200" i="1" dirty="0">
                <a:solidFill>
                  <a:srgbClr val="FF0000"/>
                </a:solidFill>
              </a:rPr>
              <a:t>force</a:t>
            </a:r>
            <a:r>
              <a:rPr lang="en-US" sz="3200" dirty="0"/>
              <a:t> – a push!</a:t>
            </a:r>
          </a:p>
        </p:txBody>
      </p:sp>
    </p:spTree>
    <p:extLst>
      <p:ext uri="{BB962C8B-B14F-4D97-AF65-F5344CB8AC3E}">
        <p14:creationId xmlns:p14="http://schemas.microsoft.com/office/powerpoint/2010/main" val="312779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Documents and Settings\lhelm\Local Settings\Temporary Internet Files\Content.IE5\BWFRN979\MC900435636[1].wmf"/>
          <p:cNvPicPr>
            <a:picLocks noChangeAspect="1" noChangeArrowheads="1"/>
          </p:cNvPicPr>
          <p:nvPr/>
        </p:nvPicPr>
        <p:blipFill>
          <a:blip r:embed="rId2" cstate="print"/>
          <a:srcRect/>
          <a:stretch>
            <a:fillRect/>
          </a:stretch>
        </p:blipFill>
        <p:spPr bwMode="auto">
          <a:xfrm>
            <a:off x="5181600" y="5257800"/>
            <a:ext cx="1600200" cy="1600200"/>
          </a:xfrm>
          <a:prstGeom prst="rect">
            <a:avLst/>
          </a:prstGeom>
          <a:noFill/>
        </p:spPr>
      </p:pic>
      <p:sp>
        <p:nvSpPr>
          <p:cNvPr id="3" name="Content Placeholder 2"/>
          <p:cNvSpPr>
            <a:spLocks noGrp="1"/>
          </p:cNvSpPr>
          <p:nvPr>
            <p:ph idx="1"/>
          </p:nvPr>
        </p:nvSpPr>
        <p:spPr>
          <a:xfrm>
            <a:off x="304800" y="609600"/>
            <a:ext cx="8229600" cy="4525963"/>
          </a:xfrm>
        </p:spPr>
        <p:txBody>
          <a:bodyPr/>
          <a:lstStyle/>
          <a:p>
            <a:r>
              <a:rPr lang="en-US" b="1" dirty="0">
                <a:solidFill>
                  <a:srgbClr val="00B050"/>
                </a:solidFill>
              </a:rPr>
              <a:t>2</a:t>
            </a:r>
            <a:r>
              <a:rPr lang="en-US" b="1" baseline="30000" dirty="0">
                <a:solidFill>
                  <a:srgbClr val="00B050"/>
                </a:solidFill>
              </a:rPr>
              <a:t>nd</a:t>
            </a:r>
            <a:r>
              <a:rPr lang="en-US" b="1" dirty="0">
                <a:solidFill>
                  <a:srgbClr val="00B050"/>
                </a:solidFill>
              </a:rPr>
              <a:t> law: 	</a:t>
            </a:r>
            <a:r>
              <a:rPr lang="en-US" dirty="0"/>
              <a:t>Force = mass x acceleration</a:t>
            </a:r>
          </a:p>
        </p:txBody>
      </p:sp>
      <p:pic>
        <p:nvPicPr>
          <p:cNvPr id="8195" name="Picture 3" descr="C:\Documents and Settings\lhelm\Local Settings\Temporary Internet Files\Content.IE5\W4UWK930\MC900057649[1].wmf"/>
          <p:cNvPicPr>
            <a:picLocks noChangeAspect="1" noChangeArrowheads="1"/>
          </p:cNvPicPr>
          <p:nvPr/>
        </p:nvPicPr>
        <p:blipFill>
          <a:blip r:embed="rId3" cstate="print"/>
          <a:srcRect/>
          <a:stretch>
            <a:fillRect/>
          </a:stretch>
        </p:blipFill>
        <p:spPr bwMode="auto">
          <a:xfrm>
            <a:off x="2133600" y="2888161"/>
            <a:ext cx="3482632" cy="3969839"/>
          </a:xfrm>
          <a:prstGeom prst="rect">
            <a:avLst/>
          </a:prstGeom>
          <a:noFill/>
        </p:spPr>
      </p:pic>
      <p:sp>
        <p:nvSpPr>
          <p:cNvPr id="12" name="TextBox 11"/>
          <p:cNvSpPr txBox="1"/>
          <p:nvPr/>
        </p:nvSpPr>
        <p:spPr>
          <a:xfrm>
            <a:off x="4572000" y="1752600"/>
            <a:ext cx="3505200" cy="923330"/>
          </a:xfrm>
          <a:prstGeom prst="rect">
            <a:avLst/>
          </a:prstGeom>
          <a:noFill/>
        </p:spPr>
        <p:txBody>
          <a:bodyPr wrap="square" rtlCol="0">
            <a:spAutoFit/>
          </a:bodyPr>
          <a:lstStyle/>
          <a:p>
            <a:r>
              <a:rPr lang="en-US" dirty="0">
                <a:solidFill>
                  <a:schemeClr val="tx2">
                    <a:lumMod val="60000"/>
                    <a:lumOff val="40000"/>
                  </a:schemeClr>
                </a:solidFill>
                <a:latin typeface="Bell MT" pitchFamily="18" charset="0"/>
              </a:rPr>
              <a:t>Would the same "force” </a:t>
            </a:r>
            <a:r>
              <a:rPr lang="en-US" sz="1400" b="1" dirty="0">
                <a:solidFill>
                  <a:schemeClr val="tx2">
                    <a:lumMod val="60000"/>
                    <a:lumOff val="40000"/>
                  </a:schemeClr>
                </a:solidFill>
                <a:latin typeface="Bell MT" pitchFamily="18" charset="0"/>
              </a:rPr>
              <a:t>(push or pull)</a:t>
            </a:r>
            <a:r>
              <a:rPr lang="en-US" dirty="0">
                <a:solidFill>
                  <a:schemeClr val="tx2">
                    <a:lumMod val="60000"/>
                    <a:lumOff val="40000"/>
                  </a:schemeClr>
                </a:solidFill>
                <a:latin typeface="Bell MT" pitchFamily="18" charset="0"/>
              </a:rPr>
              <a:t> be used to move each guy below?</a:t>
            </a:r>
          </a:p>
          <a:p>
            <a:r>
              <a:rPr lang="en-US" dirty="0"/>
              <a:t>		         If no, why?</a:t>
            </a:r>
          </a:p>
        </p:txBody>
      </p:sp>
    </p:spTree>
    <p:extLst>
      <p:ext uri="{BB962C8B-B14F-4D97-AF65-F5344CB8AC3E}">
        <p14:creationId xmlns:p14="http://schemas.microsoft.com/office/powerpoint/2010/main" val="1269866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Documents and Settings\lhelm\Local Settings\Temporary Internet Files\Content.IE5\BWFRN979\MC900435636[1].wmf"/>
          <p:cNvPicPr>
            <a:picLocks noChangeAspect="1" noChangeArrowheads="1"/>
          </p:cNvPicPr>
          <p:nvPr/>
        </p:nvPicPr>
        <p:blipFill>
          <a:blip r:embed="rId2" cstate="print"/>
          <a:srcRect/>
          <a:stretch>
            <a:fillRect/>
          </a:stretch>
        </p:blipFill>
        <p:spPr bwMode="auto">
          <a:xfrm>
            <a:off x="2895600" y="3505200"/>
            <a:ext cx="1600200" cy="1600200"/>
          </a:xfrm>
          <a:prstGeom prst="rect">
            <a:avLst/>
          </a:prstGeom>
          <a:noFill/>
        </p:spPr>
      </p:pic>
      <p:pic>
        <p:nvPicPr>
          <p:cNvPr id="1026" name="Picture 2" descr="C:\Documents and Settings\lhelm\Local Settings\Temporary Internet Files\Content.IE5\XYL9X35D\MC900383614[1].wmf"/>
          <p:cNvPicPr>
            <a:picLocks noChangeAspect="1" noChangeArrowheads="1"/>
          </p:cNvPicPr>
          <p:nvPr/>
        </p:nvPicPr>
        <p:blipFill>
          <a:blip r:embed="rId3" cstate="print"/>
          <a:srcRect/>
          <a:stretch>
            <a:fillRect/>
          </a:stretch>
        </p:blipFill>
        <p:spPr bwMode="auto">
          <a:xfrm>
            <a:off x="228600" y="2895600"/>
            <a:ext cx="4388510" cy="3752835"/>
          </a:xfrm>
          <a:prstGeom prst="rect">
            <a:avLst/>
          </a:prstGeom>
          <a:noFill/>
        </p:spPr>
      </p:pic>
      <p:sp>
        <p:nvSpPr>
          <p:cNvPr id="8" name="Right Arrow 7"/>
          <p:cNvSpPr/>
          <p:nvPr/>
        </p:nvSpPr>
        <p:spPr>
          <a:xfrm>
            <a:off x="5334000" y="5181600"/>
            <a:ext cx="11430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1143000"/>
            <a:ext cx="7467600" cy="400110"/>
          </a:xfrm>
          <a:prstGeom prst="rect">
            <a:avLst/>
          </a:prstGeom>
          <a:noFill/>
        </p:spPr>
        <p:txBody>
          <a:bodyPr wrap="square" rtlCol="0">
            <a:spAutoFit/>
          </a:bodyPr>
          <a:lstStyle/>
          <a:p>
            <a:r>
              <a:rPr lang="en-US" sz="2000" dirty="0">
                <a:solidFill>
                  <a:srgbClr val="00B050"/>
                </a:solidFill>
                <a:latin typeface="Book Antiqua" pitchFamily="18" charset="0"/>
              </a:rPr>
              <a:t>The less mass </a:t>
            </a:r>
            <a:r>
              <a:rPr lang="en-US" sz="1400" b="1" dirty="0">
                <a:solidFill>
                  <a:srgbClr val="00B050"/>
                </a:solidFill>
                <a:latin typeface="Book Antiqua" pitchFamily="18" charset="0"/>
              </a:rPr>
              <a:t>(the boy) </a:t>
            </a:r>
            <a:r>
              <a:rPr lang="en-US" sz="2000" dirty="0">
                <a:solidFill>
                  <a:srgbClr val="00B050"/>
                </a:solidFill>
                <a:latin typeface="Book Antiqua" pitchFamily="18" charset="0"/>
              </a:rPr>
              <a:t>the less force needed for acceleration.</a:t>
            </a:r>
          </a:p>
        </p:txBody>
      </p:sp>
    </p:spTree>
    <p:extLst>
      <p:ext uri="{BB962C8B-B14F-4D97-AF65-F5344CB8AC3E}">
        <p14:creationId xmlns:p14="http://schemas.microsoft.com/office/powerpoint/2010/main" val="2689870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helm\Local Settings\Temporary Internet Files\Content.IE5\XYL9X35D\MC900383614[1].wmf"/>
          <p:cNvPicPr>
            <a:picLocks noChangeAspect="1" noChangeArrowheads="1"/>
          </p:cNvPicPr>
          <p:nvPr/>
        </p:nvPicPr>
        <p:blipFill>
          <a:blip r:embed="rId2" cstate="print"/>
          <a:stretch>
            <a:fillRect/>
          </a:stretch>
        </p:blipFill>
        <p:spPr bwMode="auto">
          <a:xfrm>
            <a:off x="533400" y="3164789"/>
            <a:ext cx="4388510" cy="3633586"/>
          </a:xfrm>
          <a:prstGeom prst="rect">
            <a:avLst/>
          </a:prstGeom>
          <a:noFill/>
        </p:spPr>
      </p:pic>
      <p:pic>
        <p:nvPicPr>
          <p:cNvPr id="8195" name="Picture 3" descr="C:\Documents and Settings\lhelm\Local Settings\Temporary Internet Files\Content.IE5\W4UWK930\MC900057649[1].wmf"/>
          <p:cNvPicPr>
            <a:picLocks noChangeAspect="1" noChangeArrowheads="1"/>
          </p:cNvPicPr>
          <p:nvPr/>
        </p:nvPicPr>
        <p:blipFill>
          <a:blip r:embed="rId3" cstate="print"/>
          <a:srcRect/>
          <a:stretch>
            <a:fillRect/>
          </a:stretch>
        </p:blipFill>
        <p:spPr bwMode="auto">
          <a:xfrm>
            <a:off x="2667000" y="1524000"/>
            <a:ext cx="3883721" cy="4427039"/>
          </a:xfrm>
          <a:prstGeom prst="rect">
            <a:avLst/>
          </a:prstGeom>
          <a:noFill/>
        </p:spPr>
      </p:pic>
      <p:sp>
        <p:nvSpPr>
          <p:cNvPr id="11" name="Right Arrow 10"/>
          <p:cNvSpPr/>
          <p:nvPr/>
        </p:nvSpPr>
        <p:spPr>
          <a:xfrm>
            <a:off x="5638800" y="5410200"/>
            <a:ext cx="11430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609600"/>
            <a:ext cx="8763000" cy="400110"/>
          </a:xfrm>
          <a:prstGeom prst="rect">
            <a:avLst/>
          </a:prstGeom>
          <a:noFill/>
        </p:spPr>
        <p:txBody>
          <a:bodyPr wrap="square" rtlCol="0">
            <a:spAutoFit/>
          </a:bodyPr>
          <a:lstStyle/>
          <a:p>
            <a:r>
              <a:rPr lang="en-US" sz="2000" dirty="0">
                <a:solidFill>
                  <a:schemeClr val="accent4">
                    <a:lumMod val="75000"/>
                  </a:schemeClr>
                </a:solidFill>
                <a:latin typeface="Book Antiqua" pitchFamily="18" charset="0"/>
              </a:rPr>
              <a:t>The greater the mass </a:t>
            </a:r>
            <a:r>
              <a:rPr lang="en-US" sz="1400" b="1" dirty="0">
                <a:solidFill>
                  <a:schemeClr val="accent4">
                    <a:lumMod val="75000"/>
                  </a:schemeClr>
                </a:solidFill>
                <a:latin typeface="Book Antiqua" pitchFamily="18" charset="0"/>
              </a:rPr>
              <a:t>(the sumo wrestler)</a:t>
            </a:r>
            <a:r>
              <a:rPr lang="en-US" dirty="0">
                <a:solidFill>
                  <a:schemeClr val="accent4">
                    <a:lumMod val="75000"/>
                  </a:schemeClr>
                </a:solidFill>
                <a:latin typeface="Book Antiqua" pitchFamily="18" charset="0"/>
              </a:rPr>
              <a:t> </a:t>
            </a:r>
            <a:r>
              <a:rPr lang="en-US" sz="2000" dirty="0">
                <a:solidFill>
                  <a:schemeClr val="accent4">
                    <a:lumMod val="75000"/>
                  </a:schemeClr>
                </a:solidFill>
                <a:latin typeface="Book Antiqua" pitchFamily="18" charset="0"/>
              </a:rPr>
              <a:t>the more force needed for acceleration.</a:t>
            </a:r>
          </a:p>
        </p:txBody>
      </p:sp>
    </p:spTree>
    <p:extLst>
      <p:ext uri="{BB962C8B-B14F-4D97-AF65-F5344CB8AC3E}">
        <p14:creationId xmlns:p14="http://schemas.microsoft.com/office/powerpoint/2010/main" val="1362375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lhelm\Local Settings\Temporary Internet Files\Content.IE5\JZI6YWZ1\MP900432922[1].jpg"/>
          <p:cNvPicPr>
            <a:picLocks noChangeAspect="1" noChangeArrowheads="1"/>
          </p:cNvPicPr>
          <p:nvPr/>
        </p:nvPicPr>
        <p:blipFill>
          <a:blip r:embed="rId2" cstate="print"/>
          <a:srcRect/>
          <a:stretch>
            <a:fillRect/>
          </a:stretch>
        </p:blipFill>
        <p:spPr bwMode="auto">
          <a:xfrm>
            <a:off x="2286000" y="1828800"/>
            <a:ext cx="6400800" cy="4267200"/>
          </a:xfrm>
          <a:prstGeom prst="rect">
            <a:avLst/>
          </a:prstGeom>
          <a:noFill/>
        </p:spPr>
      </p:pic>
      <p:sp>
        <p:nvSpPr>
          <p:cNvPr id="3" name="Content Placeholder 2"/>
          <p:cNvSpPr>
            <a:spLocks noGrp="1"/>
          </p:cNvSpPr>
          <p:nvPr>
            <p:ph idx="1"/>
          </p:nvPr>
        </p:nvSpPr>
        <p:spPr>
          <a:xfrm>
            <a:off x="381000" y="457200"/>
            <a:ext cx="8229600" cy="4525963"/>
          </a:xfrm>
        </p:spPr>
        <p:txBody>
          <a:bodyPr/>
          <a:lstStyle/>
          <a:p>
            <a:r>
              <a:rPr lang="en-US" b="1" dirty="0">
                <a:solidFill>
                  <a:srgbClr val="FFC000"/>
                </a:solidFill>
              </a:rPr>
              <a:t>3</a:t>
            </a:r>
            <a:r>
              <a:rPr lang="en-US" b="1" baseline="30000" dirty="0">
                <a:solidFill>
                  <a:srgbClr val="FFC000"/>
                </a:solidFill>
              </a:rPr>
              <a:t>rd</a:t>
            </a:r>
            <a:r>
              <a:rPr lang="en-US" b="1" dirty="0">
                <a:solidFill>
                  <a:srgbClr val="FFC000"/>
                </a:solidFill>
              </a:rPr>
              <a:t> law: 	</a:t>
            </a:r>
            <a:r>
              <a:rPr lang="en-US" dirty="0"/>
              <a:t>For every force </a:t>
            </a:r>
            <a:r>
              <a:rPr lang="en-US" sz="2000" dirty="0"/>
              <a:t>(action) </a:t>
            </a:r>
            <a:r>
              <a:rPr lang="en-US" dirty="0"/>
              <a:t>there is an equal and opposite force </a:t>
            </a:r>
            <a:r>
              <a:rPr lang="en-US" sz="2000" dirty="0"/>
              <a:t>(reaction).</a:t>
            </a:r>
            <a:endParaRPr lang="en-US" dirty="0"/>
          </a:p>
        </p:txBody>
      </p:sp>
      <p:pic>
        <p:nvPicPr>
          <p:cNvPr id="9218" name="Picture 2" descr="C:\Documents and Settings\lhelm\Local Settings\Temporary Internet Files\Content.IE5\HZLFYLL6\MC900354933[1].wmf"/>
          <p:cNvPicPr>
            <a:picLocks noChangeAspect="1" noChangeArrowheads="1"/>
          </p:cNvPicPr>
          <p:nvPr/>
        </p:nvPicPr>
        <p:blipFill>
          <a:blip r:embed="rId3" cstate="print"/>
          <a:srcRect/>
          <a:stretch>
            <a:fillRect/>
          </a:stretch>
        </p:blipFill>
        <p:spPr bwMode="auto">
          <a:xfrm rot="606369">
            <a:off x="3212734" y="2281831"/>
            <a:ext cx="5371579" cy="2352575"/>
          </a:xfrm>
          <a:prstGeom prst="rect">
            <a:avLst/>
          </a:prstGeom>
          <a:noFill/>
        </p:spPr>
      </p:pic>
      <p:sp>
        <p:nvSpPr>
          <p:cNvPr id="7" name="Right Arrow 6"/>
          <p:cNvSpPr/>
          <p:nvPr/>
        </p:nvSpPr>
        <p:spPr>
          <a:xfrm rot="8792837">
            <a:off x="3311737" y="4357298"/>
            <a:ext cx="1184109" cy="254053"/>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298867">
            <a:off x="6234265" y="2138514"/>
            <a:ext cx="838200" cy="24593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5" descr="C:\Documents and Settings\lhelm\Local Settings\Temporary Internet Files\Content.IE5\HZLFYLL6\MC900141421[1].wmf"/>
          <p:cNvPicPr>
            <a:picLocks noChangeAspect="1" noChangeArrowheads="1"/>
          </p:cNvPicPr>
          <p:nvPr/>
        </p:nvPicPr>
        <p:blipFill>
          <a:blip r:embed="rId4" cstate="print"/>
          <a:srcRect/>
          <a:stretch>
            <a:fillRect/>
          </a:stretch>
        </p:blipFill>
        <p:spPr bwMode="auto">
          <a:xfrm rot="21070883">
            <a:off x="3276600" y="1676400"/>
            <a:ext cx="2110283" cy="3124736"/>
          </a:xfrm>
          <a:prstGeom prst="rect">
            <a:avLst/>
          </a:prstGeom>
          <a:noFill/>
        </p:spPr>
      </p:pic>
      <p:sp>
        <p:nvSpPr>
          <p:cNvPr id="12" name="TextBox 11"/>
          <p:cNvSpPr txBox="1"/>
          <p:nvPr/>
        </p:nvSpPr>
        <p:spPr>
          <a:xfrm>
            <a:off x="3505200" y="4038600"/>
            <a:ext cx="1371600" cy="369332"/>
          </a:xfrm>
          <a:prstGeom prst="rect">
            <a:avLst/>
          </a:prstGeom>
          <a:solidFill>
            <a:schemeClr val="bg1"/>
          </a:solidFill>
        </p:spPr>
        <p:txBody>
          <a:bodyPr wrap="square" rtlCol="0">
            <a:spAutoFit/>
          </a:bodyPr>
          <a:lstStyle/>
          <a:p>
            <a:r>
              <a:rPr lang="en-US" dirty="0"/>
              <a:t>Diver moves</a:t>
            </a:r>
          </a:p>
        </p:txBody>
      </p:sp>
      <p:sp>
        <p:nvSpPr>
          <p:cNvPr id="11" name="Right Arrow 10"/>
          <p:cNvSpPr/>
          <p:nvPr/>
        </p:nvSpPr>
        <p:spPr>
          <a:xfrm rot="8792837">
            <a:off x="3151738" y="4082731"/>
            <a:ext cx="512924" cy="254053"/>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600" y="2209800"/>
            <a:ext cx="1524000" cy="369332"/>
          </a:xfrm>
          <a:prstGeom prst="rect">
            <a:avLst/>
          </a:prstGeom>
          <a:solidFill>
            <a:schemeClr val="bg1"/>
          </a:solidFill>
        </p:spPr>
        <p:txBody>
          <a:bodyPr wrap="square" rtlCol="0">
            <a:spAutoFit/>
          </a:bodyPr>
          <a:lstStyle/>
          <a:p>
            <a:r>
              <a:rPr lang="en-US" dirty="0"/>
              <a:t>Raft moves</a:t>
            </a:r>
          </a:p>
        </p:txBody>
      </p:sp>
      <p:sp>
        <p:nvSpPr>
          <p:cNvPr id="14" name="Right Arrow 13"/>
          <p:cNvSpPr/>
          <p:nvPr/>
        </p:nvSpPr>
        <p:spPr>
          <a:xfrm rot="19298867">
            <a:off x="7529665" y="2443314"/>
            <a:ext cx="838200" cy="24593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0" y="5410200"/>
            <a:ext cx="4724400" cy="646331"/>
          </a:xfrm>
          <a:prstGeom prst="rect">
            <a:avLst/>
          </a:prstGeom>
          <a:noFill/>
        </p:spPr>
        <p:txBody>
          <a:bodyPr wrap="square" rtlCol="0">
            <a:spAutoFit/>
          </a:bodyPr>
          <a:lstStyle/>
          <a:p>
            <a:r>
              <a:rPr lang="en-US" dirty="0">
                <a:solidFill>
                  <a:schemeClr val="bg1"/>
                </a:solidFill>
              </a:rPr>
              <a:t>Equal in speed (acceleration) and opposite in direction.</a:t>
            </a:r>
          </a:p>
        </p:txBody>
      </p:sp>
    </p:spTree>
    <p:extLst>
      <p:ext uri="{BB962C8B-B14F-4D97-AF65-F5344CB8AC3E}">
        <p14:creationId xmlns:p14="http://schemas.microsoft.com/office/powerpoint/2010/main" val="156994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81000" y="762000"/>
            <a:ext cx="7696200" cy="523220"/>
          </a:xfrm>
          <a:prstGeom prst="rect">
            <a:avLst/>
          </a:prstGeom>
          <a:noFill/>
        </p:spPr>
        <p:txBody>
          <a:bodyPr wrap="square" rtlCol="0">
            <a:spAutoFit/>
          </a:bodyPr>
          <a:lstStyle/>
          <a:p>
            <a:pPr algn="ctr"/>
            <a:r>
              <a:rPr lang="en-US" sz="2800" dirty="0">
                <a:solidFill>
                  <a:srgbClr val="FF0000"/>
                </a:solidFill>
                <a:latin typeface="Arial Black" pitchFamily="34" charset="0"/>
              </a:rPr>
              <a:t>Which is NOT a type of fossil?</a:t>
            </a:r>
          </a:p>
        </p:txBody>
      </p:sp>
      <p:sp>
        <p:nvSpPr>
          <p:cNvPr id="26" name="TextBox 25"/>
          <p:cNvSpPr txBox="1"/>
          <p:nvPr/>
        </p:nvSpPr>
        <p:spPr>
          <a:xfrm>
            <a:off x="1295400" y="2438400"/>
            <a:ext cx="5867400" cy="1815882"/>
          </a:xfrm>
          <a:prstGeom prst="rect">
            <a:avLst/>
          </a:prstGeom>
          <a:noFill/>
        </p:spPr>
        <p:txBody>
          <a:bodyPr wrap="square" rtlCol="0">
            <a:spAutoFit/>
          </a:bodyPr>
          <a:lstStyle/>
          <a:p>
            <a:r>
              <a:rPr lang="en-US" sz="2800" dirty="0"/>
              <a:t>A.) 	Cast</a:t>
            </a:r>
          </a:p>
          <a:p>
            <a:r>
              <a:rPr lang="en-US" sz="2800" dirty="0"/>
              <a:t>B.)	Crystallization</a:t>
            </a:r>
          </a:p>
          <a:p>
            <a:r>
              <a:rPr lang="en-US" sz="2800" dirty="0"/>
              <a:t>C.)	Leaf</a:t>
            </a:r>
          </a:p>
          <a:p>
            <a:r>
              <a:rPr lang="en-US" sz="2800" dirty="0"/>
              <a:t>D.)	Mold</a:t>
            </a:r>
          </a:p>
        </p:txBody>
      </p:sp>
    </p:spTree>
    <p:extLst>
      <p:ext uri="{BB962C8B-B14F-4D97-AF65-F5344CB8AC3E}">
        <p14:creationId xmlns:p14="http://schemas.microsoft.com/office/powerpoint/2010/main" val="3862643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602" y="376914"/>
            <a:ext cx="3678186" cy="1200329"/>
          </a:xfrm>
          <a:prstGeom prst="rect">
            <a:avLst/>
          </a:prstGeom>
          <a:noFill/>
        </p:spPr>
        <p:txBody>
          <a:bodyPr wrap="none" lIns="91440" tIns="45720" rIns="91440" bIns="45720">
            <a:spAutoFit/>
          </a:bodyPr>
          <a:lstStyle/>
          <a:p>
            <a:pPr algn="ct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Einstein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76914"/>
            <a:ext cx="1571625" cy="2047875"/>
          </a:xfrm>
          <a:prstGeom prst="rect">
            <a:avLst/>
          </a:prstGeom>
        </p:spPr>
      </p:pic>
      <p:sp>
        <p:nvSpPr>
          <p:cNvPr id="5" name="TextBox 4"/>
          <p:cNvSpPr txBox="1"/>
          <p:nvPr/>
        </p:nvSpPr>
        <p:spPr>
          <a:xfrm>
            <a:off x="2157602" y="2286000"/>
            <a:ext cx="6452998" cy="1200329"/>
          </a:xfrm>
          <a:prstGeom prst="rect">
            <a:avLst/>
          </a:prstGeom>
          <a:noFill/>
        </p:spPr>
        <p:txBody>
          <a:bodyPr wrap="square" rtlCol="0">
            <a:spAutoFit/>
          </a:bodyPr>
          <a:lstStyle/>
          <a:p>
            <a:r>
              <a:rPr lang="en-US" dirty="0"/>
              <a:t>Einstein says that time and space are intricately related. </a:t>
            </a:r>
          </a:p>
          <a:p>
            <a:r>
              <a:rPr lang="en-US" dirty="0"/>
              <a:t>Called the space-time continuum, time and space can be thought of as a sort of fabric.   Objects within time and space will bend this “fabric,” </a:t>
            </a:r>
            <a:r>
              <a:rPr lang="en-US" b="1" dirty="0"/>
              <a:t>creating a gravitational force.</a:t>
            </a:r>
          </a:p>
        </p:txBody>
      </p:sp>
    </p:spTree>
    <p:extLst>
      <p:ext uri="{BB962C8B-B14F-4D97-AF65-F5344CB8AC3E}">
        <p14:creationId xmlns:p14="http://schemas.microsoft.com/office/powerpoint/2010/main" val="1108313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905001"/>
            <a:ext cx="8610600" cy="3505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457200"/>
            <a:ext cx="8229600" cy="954107"/>
          </a:xfrm>
          <a:prstGeom prst="rect">
            <a:avLst/>
          </a:prstGeom>
          <a:solidFill>
            <a:schemeClr val="bg1"/>
          </a:solidFill>
        </p:spPr>
        <p:txBody>
          <a:bodyPr wrap="square" rtlCol="0">
            <a:spAutoFit/>
          </a:bodyPr>
          <a:lstStyle/>
          <a:p>
            <a:pPr algn="ctr"/>
            <a:r>
              <a:rPr lang="en-US" sz="2800" dirty="0">
                <a:latin typeface="Cooper Black" pitchFamily="18" charset="0"/>
              </a:rPr>
              <a:t>Earth has a </a:t>
            </a:r>
            <a:r>
              <a:rPr lang="en-US" sz="2800" dirty="0">
                <a:solidFill>
                  <a:srgbClr val="FF0000"/>
                </a:solidFill>
                <a:latin typeface="Cooper Black" pitchFamily="18" charset="0"/>
              </a:rPr>
              <a:t>magnetic field</a:t>
            </a:r>
            <a:r>
              <a:rPr lang="en-US" sz="2800" dirty="0">
                <a:latin typeface="Cooper Black" pitchFamily="18" charset="0"/>
              </a:rPr>
              <a:t>, called the </a:t>
            </a:r>
            <a:r>
              <a:rPr lang="en-US" sz="2800" u="sng" dirty="0">
                <a:latin typeface="Cooper Black" pitchFamily="18" charset="0"/>
              </a:rPr>
              <a:t>magnetosphere</a:t>
            </a:r>
            <a:r>
              <a:rPr lang="en-US" sz="2800" dirty="0">
                <a:latin typeface="Cooper Black" pitchFamily="18" charset="0"/>
              </a:rPr>
              <a:t>.</a:t>
            </a:r>
          </a:p>
        </p:txBody>
      </p:sp>
      <p:sp>
        <p:nvSpPr>
          <p:cNvPr id="3" name="TextBox 2"/>
          <p:cNvSpPr txBox="1"/>
          <p:nvPr/>
        </p:nvSpPr>
        <p:spPr>
          <a:xfrm>
            <a:off x="457200" y="2017931"/>
            <a:ext cx="8229600" cy="646331"/>
          </a:xfrm>
          <a:prstGeom prst="rect">
            <a:avLst/>
          </a:prstGeom>
          <a:solidFill>
            <a:schemeClr val="bg1"/>
          </a:solidFill>
        </p:spPr>
        <p:txBody>
          <a:bodyPr wrap="square" rtlCol="0">
            <a:spAutoFit/>
          </a:bodyPr>
          <a:lstStyle/>
          <a:p>
            <a:r>
              <a:rPr lang="en-US" dirty="0">
                <a:solidFill>
                  <a:srgbClr val="00B050"/>
                </a:solidFill>
                <a:latin typeface="Bookman Old Style" pitchFamily="18" charset="0"/>
              </a:rPr>
              <a:t>Earth’s magnetic field creates a sort of “shell” that protects Earth from much of the sun’s radiation.</a:t>
            </a:r>
          </a:p>
        </p:txBody>
      </p:sp>
      <p:sp>
        <p:nvSpPr>
          <p:cNvPr id="4" name="TextBox 3"/>
          <p:cNvSpPr txBox="1"/>
          <p:nvPr/>
        </p:nvSpPr>
        <p:spPr>
          <a:xfrm>
            <a:off x="494731" y="2678668"/>
            <a:ext cx="8153400" cy="369332"/>
          </a:xfrm>
          <a:prstGeom prst="rect">
            <a:avLst/>
          </a:prstGeom>
          <a:solidFill>
            <a:schemeClr val="bg1"/>
          </a:solidFill>
        </p:spPr>
        <p:txBody>
          <a:bodyPr wrap="square" rtlCol="0">
            <a:spAutoFit/>
          </a:bodyPr>
          <a:lstStyle/>
          <a:p>
            <a:r>
              <a:rPr lang="en-US" dirty="0">
                <a:solidFill>
                  <a:srgbClr val="00B050"/>
                </a:solidFill>
                <a:latin typeface="Bookman Old Style" pitchFamily="18" charset="0"/>
              </a:rPr>
              <a:t>Earth's magnetic field interacts with the radiation from the sun.</a:t>
            </a:r>
          </a:p>
        </p:txBody>
      </p:sp>
      <p:sp>
        <p:nvSpPr>
          <p:cNvPr id="5" name="TextBox 4"/>
          <p:cNvSpPr txBox="1"/>
          <p:nvPr/>
        </p:nvSpPr>
        <p:spPr>
          <a:xfrm>
            <a:off x="990600" y="3505200"/>
            <a:ext cx="7924800" cy="1292662"/>
          </a:xfrm>
          <a:prstGeom prst="rect">
            <a:avLst/>
          </a:prstGeom>
          <a:solidFill>
            <a:schemeClr val="bg1"/>
          </a:solidFill>
        </p:spPr>
        <p:txBody>
          <a:bodyPr wrap="square" rtlCol="0">
            <a:spAutoFit/>
          </a:bodyPr>
          <a:lstStyle/>
          <a:p>
            <a:r>
              <a:rPr lang="en-US" dirty="0"/>
              <a:t>Earth’s atmosphere is filled with air molecules.</a:t>
            </a:r>
            <a:br>
              <a:rPr lang="en-US" dirty="0"/>
            </a:br>
            <a:r>
              <a:rPr lang="en-US" dirty="0"/>
              <a:t>Ions from the sun collide with the air molecules in Earth’s atmosphere.</a:t>
            </a:r>
            <a:br>
              <a:rPr lang="en-US" dirty="0"/>
            </a:br>
            <a:r>
              <a:rPr lang="en-US" dirty="0"/>
              <a:t>The molecules become excited and give off light as they calm down.</a:t>
            </a:r>
          </a:p>
          <a:p>
            <a:r>
              <a:rPr lang="en-US" dirty="0"/>
              <a:t>			</a:t>
            </a:r>
            <a:r>
              <a:rPr lang="en-US" sz="2400" b="1" dirty="0">
                <a:solidFill>
                  <a:srgbClr val="0070C0"/>
                </a:solidFill>
              </a:rPr>
              <a:t>Auroras </a:t>
            </a:r>
            <a:r>
              <a:rPr lang="en-US" sz="2000" dirty="0"/>
              <a:t>(a.k.a. = Northern/Southern Lights)</a:t>
            </a:r>
          </a:p>
        </p:txBody>
      </p:sp>
    </p:spTree>
    <p:extLst>
      <p:ext uri="{BB962C8B-B14F-4D97-AF65-F5344CB8AC3E}">
        <p14:creationId xmlns:p14="http://schemas.microsoft.com/office/powerpoint/2010/main" val="1030488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6206700" cy="923330"/>
          </a:xfrm>
          <a:prstGeom prst="rect">
            <a:avLst/>
          </a:prstGeom>
          <a:solidFill>
            <a:schemeClr val="bg1">
              <a:lumMod val="95000"/>
            </a:schemeClr>
          </a:solid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Properties of the sun</a:t>
            </a:r>
          </a:p>
        </p:txBody>
      </p:sp>
      <p:sp>
        <p:nvSpPr>
          <p:cNvPr id="3" name="TextBox 2"/>
          <p:cNvSpPr txBox="1"/>
          <p:nvPr/>
        </p:nvSpPr>
        <p:spPr>
          <a:xfrm>
            <a:off x="478809" y="1828800"/>
            <a:ext cx="7848600" cy="3785652"/>
          </a:xfrm>
          <a:prstGeom prst="rect">
            <a:avLst/>
          </a:prstGeom>
          <a:noFill/>
        </p:spPr>
        <p:txBody>
          <a:bodyPr wrap="square" rtlCol="0">
            <a:spAutoFit/>
          </a:bodyPr>
          <a:lstStyle/>
          <a:p>
            <a:r>
              <a:rPr lang="en-US" sz="2400" dirty="0"/>
              <a:t>The sun is made of </a:t>
            </a:r>
            <a:r>
              <a:rPr lang="en-US" sz="2400" b="1" dirty="0">
                <a:solidFill>
                  <a:srgbClr val="FF0000"/>
                </a:solidFill>
              </a:rPr>
              <a:t>plasma</a:t>
            </a:r>
            <a:r>
              <a:rPr lang="en-US" sz="2400" dirty="0"/>
              <a:t>. </a:t>
            </a:r>
          </a:p>
          <a:p>
            <a:r>
              <a:rPr lang="en-US" dirty="0"/>
              <a:t>	Plasma is the fourth state of matter. </a:t>
            </a:r>
          </a:p>
          <a:p>
            <a:r>
              <a:rPr lang="en-US" dirty="0"/>
              <a:t>	It comprises electrons and charged atoms, known as ions.</a:t>
            </a:r>
          </a:p>
          <a:p>
            <a:endParaRPr lang="en-US" dirty="0"/>
          </a:p>
          <a:p>
            <a:r>
              <a:rPr lang="en-US" dirty="0"/>
              <a:t>The sun is made up mostly of hydrogen and some helium gasses. </a:t>
            </a:r>
          </a:p>
          <a:p>
            <a:r>
              <a:rPr lang="en-US" dirty="0"/>
              <a:t>	</a:t>
            </a:r>
            <a:r>
              <a:rPr lang="en-US" b="1" dirty="0"/>
              <a:t>The sun makes up 99.9 percent of all the matter in the solar system.</a:t>
            </a:r>
          </a:p>
          <a:p>
            <a:r>
              <a:rPr lang="en-US" b="1" dirty="0"/>
              <a:t>		</a:t>
            </a:r>
            <a:r>
              <a:rPr lang="en-US" dirty="0"/>
              <a:t>(*That means that EVERYTHING else out there is only .1% of 		the total mass – so </a:t>
            </a:r>
            <a:r>
              <a:rPr lang="en-US" b="1" dirty="0">
                <a:solidFill>
                  <a:srgbClr val="FF0000"/>
                </a:solidFill>
              </a:rPr>
              <a:t>the sun is huge</a:t>
            </a:r>
            <a:r>
              <a:rPr lang="en-US" dirty="0"/>
              <a:t>!) </a:t>
            </a:r>
          </a:p>
          <a:p>
            <a:r>
              <a:rPr lang="en-US" dirty="0"/>
              <a:t>	The sun is nearly 110 times wider than Earth. About 1 million Earths 	would fit inside the sun.</a:t>
            </a:r>
          </a:p>
          <a:p>
            <a:endParaRPr lang="en-US" b="1" dirty="0"/>
          </a:p>
          <a:p>
            <a:r>
              <a:rPr lang="en-US" dirty="0"/>
              <a:t>The </a:t>
            </a:r>
            <a:r>
              <a:rPr lang="en-US" b="1" dirty="0"/>
              <a:t>surface of the sun has a temperature of about 5,500 degrees Celsius</a:t>
            </a:r>
            <a:r>
              <a:rPr lang="en-US" dirty="0"/>
              <a:t>. At the sun’s core, temperatures are about 15 million degrees Celsius.</a:t>
            </a:r>
          </a:p>
        </p:txBody>
      </p:sp>
    </p:spTree>
    <p:extLst>
      <p:ext uri="{BB962C8B-B14F-4D97-AF65-F5344CB8AC3E}">
        <p14:creationId xmlns:p14="http://schemas.microsoft.com/office/powerpoint/2010/main" val="3601218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7543800" cy="4674825"/>
          </a:xfrm>
          <a:prstGeom prst="rect">
            <a:avLst/>
          </a:prstGeom>
        </p:spPr>
      </p:pic>
      <p:sp>
        <p:nvSpPr>
          <p:cNvPr id="3" name="Rectangle 2"/>
          <p:cNvSpPr/>
          <p:nvPr/>
        </p:nvSpPr>
        <p:spPr>
          <a:xfrm>
            <a:off x="2017762" y="381000"/>
            <a:ext cx="5032276"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Layers of the sun</a:t>
            </a:r>
          </a:p>
        </p:txBody>
      </p:sp>
      <p:sp>
        <p:nvSpPr>
          <p:cNvPr id="4" name="TextBox 3"/>
          <p:cNvSpPr txBox="1"/>
          <p:nvPr/>
        </p:nvSpPr>
        <p:spPr>
          <a:xfrm>
            <a:off x="762000" y="6286500"/>
            <a:ext cx="7924800" cy="381000"/>
          </a:xfrm>
          <a:prstGeom prst="rect">
            <a:avLst/>
          </a:prstGeom>
          <a:noFill/>
        </p:spPr>
        <p:txBody>
          <a:bodyPr wrap="square" rtlCol="0">
            <a:spAutoFit/>
          </a:bodyPr>
          <a:lstStyle/>
          <a:p>
            <a:pPr algn="ctr"/>
            <a:r>
              <a:rPr lang="en-US" dirty="0"/>
              <a:t>Lesson 3 – Discover pg. 1 – “Layers of the Sun” tab.</a:t>
            </a:r>
          </a:p>
        </p:txBody>
      </p:sp>
    </p:spTree>
    <p:extLst>
      <p:ext uri="{BB962C8B-B14F-4D97-AF65-F5344CB8AC3E}">
        <p14:creationId xmlns:p14="http://schemas.microsoft.com/office/powerpoint/2010/main" val="1878269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85800"/>
            <a:ext cx="8153400" cy="2985433"/>
          </a:xfrm>
          <a:prstGeom prst="rect">
            <a:avLst/>
          </a:prstGeom>
          <a:solidFill>
            <a:schemeClr val="accent3">
              <a:lumMod val="60000"/>
              <a:lumOff val="40000"/>
            </a:schemeClr>
          </a:solidFill>
        </p:spPr>
        <p:txBody>
          <a:bodyPr wrap="square" rtlCol="0">
            <a:spAutoFit/>
          </a:bodyPr>
          <a:lstStyle/>
          <a:p>
            <a:r>
              <a:rPr lang="en-US" sz="2400" b="1" u="sng" dirty="0">
                <a:latin typeface="Bookman Old Style" pitchFamily="18" charset="0"/>
              </a:rPr>
              <a:t>Nuclear fusion:</a:t>
            </a:r>
          </a:p>
          <a:p>
            <a:r>
              <a:rPr lang="en-US" sz="2000" dirty="0">
                <a:latin typeface="Bookman Old Style" pitchFamily="18" charset="0"/>
              </a:rPr>
              <a:t>When atoms collide </a:t>
            </a:r>
            <a:r>
              <a:rPr lang="en-US" dirty="0">
                <a:latin typeface="Bookman Old Style" pitchFamily="18" charset="0"/>
              </a:rPr>
              <a:t>(under super high pressure and temperature)</a:t>
            </a:r>
            <a:r>
              <a:rPr lang="en-US" sz="2000" dirty="0">
                <a:latin typeface="Bookman Old Style" pitchFamily="18" charset="0"/>
              </a:rPr>
              <a:t>, they can be squeezed so tightly that they fuse together. </a:t>
            </a:r>
          </a:p>
          <a:p>
            <a:r>
              <a:rPr lang="en-US" sz="2000" dirty="0">
                <a:latin typeface="Bookman Old Style" pitchFamily="18" charset="0"/>
              </a:rPr>
              <a:t>	-&gt;This fusion forms new elements. </a:t>
            </a:r>
          </a:p>
          <a:p>
            <a:endParaRPr lang="en-US" sz="2000" dirty="0">
              <a:latin typeface="Bookman Old Style" pitchFamily="18" charset="0"/>
            </a:endParaRPr>
          </a:p>
          <a:p>
            <a:endParaRPr lang="en-US" sz="2000" dirty="0">
              <a:latin typeface="Bookman Old Style" pitchFamily="18" charset="0"/>
            </a:endParaRPr>
          </a:p>
          <a:p>
            <a:r>
              <a:rPr lang="en-US" sz="2400" b="1" u="sng" dirty="0">
                <a:latin typeface="Bookman Old Style" pitchFamily="18" charset="0"/>
              </a:rPr>
              <a:t>Nuclear fission:</a:t>
            </a:r>
          </a:p>
          <a:p>
            <a:r>
              <a:rPr lang="en-US" sz="2000" dirty="0">
                <a:latin typeface="Bookman Old Style" pitchFamily="18" charset="0"/>
              </a:rPr>
              <a:t>The opposite happens as well, when atoms split apart.</a:t>
            </a:r>
          </a:p>
          <a:p>
            <a:endParaRPr lang="en-US" sz="2000" dirty="0">
              <a:latin typeface="Bookman Old Style" pitchFamily="18" charset="0"/>
            </a:endParaRPr>
          </a:p>
        </p:txBody>
      </p:sp>
    </p:spTree>
    <p:extLst>
      <p:ext uri="{BB962C8B-B14F-4D97-AF65-F5344CB8AC3E}">
        <p14:creationId xmlns:p14="http://schemas.microsoft.com/office/powerpoint/2010/main" val="55418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905001"/>
            <a:ext cx="8610600" cy="3505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457200"/>
            <a:ext cx="8229600" cy="954107"/>
          </a:xfrm>
          <a:prstGeom prst="rect">
            <a:avLst/>
          </a:prstGeom>
          <a:solidFill>
            <a:schemeClr val="bg1"/>
          </a:solidFill>
        </p:spPr>
        <p:txBody>
          <a:bodyPr wrap="square" rtlCol="0">
            <a:spAutoFit/>
          </a:bodyPr>
          <a:lstStyle/>
          <a:p>
            <a:pPr algn="ctr"/>
            <a:r>
              <a:rPr lang="en-US" sz="2800" dirty="0">
                <a:latin typeface="Cooper Black" pitchFamily="18" charset="0"/>
              </a:rPr>
              <a:t>Earth has a </a:t>
            </a:r>
            <a:r>
              <a:rPr lang="en-US" sz="2800" dirty="0">
                <a:solidFill>
                  <a:srgbClr val="FF0000"/>
                </a:solidFill>
                <a:latin typeface="Cooper Black" pitchFamily="18" charset="0"/>
              </a:rPr>
              <a:t>magnetic field</a:t>
            </a:r>
            <a:r>
              <a:rPr lang="en-US" sz="2800" dirty="0">
                <a:latin typeface="Cooper Black" pitchFamily="18" charset="0"/>
              </a:rPr>
              <a:t>, called the </a:t>
            </a:r>
            <a:r>
              <a:rPr lang="en-US" sz="2800" u="sng" dirty="0">
                <a:latin typeface="Cooper Black" pitchFamily="18" charset="0"/>
              </a:rPr>
              <a:t>magnetosphere</a:t>
            </a:r>
            <a:r>
              <a:rPr lang="en-US" sz="2800" dirty="0">
                <a:latin typeface="Cooper Black" pitchFamily="18" charset="0"/>
              </a:rPr>
              <a:t>.</a:t>
            </a:r>
          </a:p>
        </p:txBody>
      </p:sp>
      <p:sp>
        <p:nvSpPr>
          <p:cNvPr id="3" name="TextBox 2"/>
          <p:cNvSpPr txBox="1"/>
          <p:nvPr/>
        </p:nvSpPr>
        <p:spPr>
          <a:xfrm>
            <a:off x="457200" y="2017931"/>
            <a:ext cx="8229600" cy="646331"/>
          </a:xfrm>
          <a:prstGeom prst="rect">
            <a:avLst/>
          </a:prstGeom>
          <a:solidFill>
            <a:schemeClr val="bg1"/>
          </a:solidFill>
        </p:spPr>
        <p:txBody>
          <a:bodyPr wrap="square" rtlCol="0">
            <a:spAutoFit/>
          </a:bodyPr>
          <a:lstStyle/>
          <a:p>
            <a:r>
              <a:rPr lang="en-US" dirty="0">
                <a:solidFill>
                  <a:srgbClr val="00B050"/>
                </a:solidFill>
                <a:latin typeface="Bookman Old Style" pitchFamily="18" charset="0"/>
              </a:rPr>
              <a:t>Earth’s magnetic field creates a sort of “shell” that protects Earth from much of the sun’s radiation.</a:t>
            </a:r>
          </a:p>
        </p:txBody>
      </p:sp>
      <p:sp>
        <p:nvSpPr>
          <p:cNvPr id="4" name="TextBox 3"/>
          <p:cNvSpPr txBox="1"/>
          <p:nvPr/>
        </p:nvSpPr>
        <p:spPr>
          <a:xfrm>
            <a:off x="494731" y="2678668"/>
            <a:ext cx="8153400" cy="369332"/>
          </a:xfrm>
          <a:prstGeom prst="rect">
            <a:avLst/>
          </a:prstGeom>
          <a:solidFill>
            <a:schemeClr val="bg1"/>
          </a:solidFill>
        </p:spPr>
        <p:txBody>
          <a:bodyPr wrap="square" rtlCol="0">
            <a:spAutoFit/>
          </a:bodyPr>
          <a:lstStyle/>
          <a:p>
            <a:r>
              <a:rPr lang="en-US" dirty="0">
                <a:solidFill>
                  <a:srgbClr val="00B050"/>
                </a:solidFill>
                <a:latin typeface="Bookman Old Style" pitchFamily="18" charset="0"/>
              </a:rPr>
              <a:t>Earth's magnetic field interacts with the radiation from the sun.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816" y="3352800"/>
            <a:ext cx="5073183" cy="2656503"/>
          </a:xfrm>
          <a:prstGeom prst="rect">
            <a:avLst/>
          </a:prstGeom>
        </p:spPr>
      </p:pic>
      <p:sp>
        <p:nvSpPr>
          <p:cNvPr id="9" name="TextBox 8"/>
          <p:cNvSpPr txBox="1"/>
          <p:nvPr/>
        </p:nvSpPr>
        <p:spPr>
          <a:xfrm>
            <a:off x="1161765" y="6246125"/>
            <a:ext cx="6896669" cy="369332"/>
          </a:xfrm>
          <a:prstGeom prst="rect">
            <a:avLst/>
          </a:prstGeom>
          <a:noFill/>
        </p:spPr>
        <p:txBody>
          <a:bodyPr wrap="square" rtlCol="0">
            <a:spAutoFit/>
          </a:bodyPr>
          <a:lstStyle/>
          <a:p>
            <a:r>
              <a:rPr lang="en-US" dirty="0"/>
              <a:t>Plasma from the sun, known as the solar wind, travels toward Earth. </a:t>
            </a:r>
          </a:p>
        </p:txBody>
      </p:sp>
    </p:spTree>
    <p:extLst>
      <p:ext uri="{BB962C8B-B14F-4D97-AF65-F5344CB8AC3E}">
        <p14:creationId xmlns:p14="http://schemas.microsoft.com/office/powerpoint/2010/main" val="1907062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924800" cy="4585871"/>
          </a:xfrm>
          <a:prstGeom prst="rect">
            <a:avLst/>
          </a:prstGeom>
          <a:noFill/>
        </p:spPr>
        <p:txBody>
          <a:bodyPr wrap="square" rtlCol="0">
            <a:spAutoFit/>
          </a:bodyPr>
          <a:lstStyle/>
          <a:p>
            <a:r>
              <a:rPr lang="en-US" sz="2800" b="1" dirty="0">
                <a:solidFill>
                  <a:srgbClr val="FF0000"/>
                </a:solidFill>
              </a:rPr>
              <a:t>CME: </a:t>
            </a:r>
            <a:r>
              <a:rPr lang="en-US" sz="2000" dirty="0"/>
              <a:t>A coronal mass ejection, (CME), is a bubble of solar-wind gases shot from the sun’s surface. </a:t>
            </a:r>
          </a:p>
          <a:p>
            <a:endParaRPr lang="en-US" sz="2000" dirty="0"/>
          </a:p>
          <a:p>
            <a:r>
              <a:rPr lang="en-US" sz="2800" b="1" dirty="0">
                <a:solidFill>
                  <a:srgbClr val="92D050"/>
                </a:solidFill>
              </a:rPr>
              <a:t>Prominence: </a:t>
            </a:r>
            <a:r>
              <a:rPr lang="en-US" sz="2000" dirty="0"/>
              <a:t>A loop-shaped plasma ejection formed in the sun’s atmosphere.</a:t>
            </a:r>
          </a:p>
          <a:p>
            <a:endParaRPr lang="en-US" sz="2000" dirty="0"/>
          </a:p>
          <a:p>
            <a:r>
              <a:rPr lang="en-US" sz="2800" b="1" dirty="0">
                <a:solidFill>
                  <a:srgbClr val="FF5050"/>
                </a:solidFill>
              </a:rPr>
              <a:t>Sunspots: </a:t>
            </a:r>
            <a:r>
              <a:rPr lang="en-US" sz="2000" dirty="0"/>
              <a:t>Each sunspot is a location where the magnetism of the sun creates a cooler region we perceive as a dark “blemish” on the sun’s photosphere. </a:t>
            </a:r>
          </a:p>
          <a:p>
            <a:r>
              <a:rPr lang="en-US" sz="2000" dirty="0"/>
              <a:t>	</a:t>
            </a:r>
            <a:r>
              <a:rPr lang="en-US" dirty="0"/>
              <a:t>(The sunspot is still shining, just not as brightly as the rest of the sun.)</a:t>
            </a:r>
          </a:p>
          <a:p>
            <a:endParaRPr lang="en-US" sz="2000" dirty="0"/>
          </a:p>
          <a:p>
            <a:r>
              <a:rPr lang="en-US" sz="2800" b="1" dirty="0">
                <a:solidFill>
                  <a:srgbClr val="7030A0"/>
                </a:solidFill>
              </a:rPr>
              <a:t>Solar Flares: </a:t>
            </a:r>
            <a:r>
              <a:rPr lang="en-US" sz="2000" dirty="0"/>
              <a:t>A sudden explosion of charged particles from the solar atmosphere.</a:t>
            </a:r>
          </a:p>
        </p:txBody>
      </p:sp>
    </p:spTree>
    <p:extLst>
      <p:ext uri="{BB962C8B-B14F-4D97-AF65-F5344CB8AC3E}">
        <p14:creationId xmlns:p14="http://schemas.microsoft.com/office/powerpoint/2010/main" val="728049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133600"/>
            <a:ext cx="8077200" cy="523220"/>
          </a:xfrm>
          <a:prstGeom prst="rect">
            <a:avLst/>
          </a:prstGeom>
          <a:solidFill>
            <a:schemeClr val="accent4">
              <a:lumMod val="60000"/>
              <a:lumOff val="40000"/>
            </a:schemeClr>
          </a:solidFill>
        </p:spPr>
        <p:txBody>
          <a:bodyPr wrap="square" rtlCol="0">
            <a:spAutoFit/>
          </a:bodyPr>
          <a:lstStyle/>
          <a:p>
            <a:r>
              <a:rPr lang="en-US" sz="2800" dirty="0">
                <a:latin typeface="Lucida Console" pitchFamily="49" charset="0"/>
              </a:rPr>
              <a:t>What’s the difference you say… </a:t>
            </a:r>
          </a:p>
        </p:txBody>
      </p:sp>
      <p:sp>
        <p:nvSpPr>
          <p:cNvPr id="3" name="TextBox 2"/>
          <p:cNvSpPr txBox="1"/>
          <p:nvPr/>
        </p:nvSpPr>
        <p:spPr>
          <a:xfrm>
            <a:off x="381000" y="3429000"/>
            <a:ext cx="8305800" cy="3200876"/>
          </a:xfrm>
          <a:prstGeom prst="rect">
            <a:avLst/>
          </a:prstGeom>
          <a:noFill/>
        </p:spPr>
        <p:txBody>
          <a:bodyPr wrap="square" rtlCol="0">
            <a:spAutoFit/>
          </a:bodyPr>
          <a:lstStyle/>
          <a:p>
            <a:r>
              <a:rPr lang="en-US" sz="2000" b="1" u="sng" dirty="0"/>
              <a:t>A planet</a:t>
            </a:r>
          </a:p>
          <a:p>
            <a:r>
              <a:rPr lang="en-US" dirty="0"/>
              <a:t>-orbits around the sun</a:t>
            </a:r>
          </a:p>
          <a:p>
            <a:r>
              <a:rPr lang="en-US" dirty="0"/>
              <a:t>-has enough mass to be basically a round shape</a:t>
            </a:r>
          </a:p>
          <a:p>
            <a:r>
              <a:rPr lang="en-US" dirty="0"/>
              <a:t>-is not a satellite or moon of another object</a:t>
            </a:r>
          </a:p>
          <a:p>
            <a:r>
              <a:rPr lang="en-US" dirty="0"/>
              <a:t>-has enough gravity to clear away smaller objects near its orbit</a:t>
            </a:r>
          </a:p>
          <a:p>
            <a:endParaRPr lang="en-US" dirty="0"/>
          </a:p>
          <a:p>
            <a:r>
              <a:rPr lang="en-US" sz="2000" b="1" u="sng" dirty="0"/>
              <a:t>A dwarf planet</a:t>
            </a:r>
          </a:p>
          <a:p>
            <a:r>
              <a:rPr lang="en-US" dirty="0"/>
              <a:t>-orbits around the sun  (SAME)</a:t>
            </a:r>
          </a:p>
          <a:p>
            <a:r>
              <a:rPr lang="en-US" dirty="0"/>
              <a:t>-has sufficient mass to assume a nearly round shape (SAME)</a:t>
            </a:r>
          </a:p>
          <a:p>
            <a:r>
              <a:rPr lang="en-US" dirty="0"/>
              <a:t>-is not a satellite or moon of another object (SAME)</a:t>
            </a:r>
          </a:p>
          <a:p>
            <a:r>
              <a:rPr lang="en-US" dirty="0"/>
              <a:t>-does not have enough gravity to clear away smaller objects near its orbit </a:t>
            </a:r>
            <a:r>
              <a:rPr lang="en-US" b="1" dirty="0"/>
              <a:t>(</a:t>
            </a:r>
            <a:r>
              <a:rPr lang="en-US" b="1" u="sng" dirty="0"/>
              <a:t>DIFFERENT</a:t>
            </a:r>
            <a:r>
              <a:rPr lang="en-US" b="1" dirty="0"/>
              <a:t>)</a:t>
            </a:r>
          </a:p>
        </p:txBody>
      </p:sp>
      <p:sp>
        <p:nvSpPr>
          <p:cNvPr id="4" name="Rectangle 3"/>
          <p:cNvSpPr/>
          <p:nvPr/>
        </p:nvSpPr>
        <p:spPr>
          <a:xfrm>
            <a:off x="1180578" y="502812"/>
            <a:ext cx="6706643"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effectLst>
                  <a:outerShdw blurRad="50800" dist="39000" dir="5460000" algn="tl">
                    <a:srgbClr val="000000">
                      <a:alpha val="38000"/>
                    </a:srgbClr>
                  </a:outerShdw>
                </a:effectLst>
              </a:rPr>
              <a:t>Planet or a Dwarf planet?</a:t>
            </a:r>
          </a:p>
        </p:txBody>
      </p:sp>
    </p:spTree>
    <p:extLst>
      <p:ext uri="{BB962C8B-B14F-4D97-AF65-F5344CB8AC3E}">
        <p14:creationId xmlns:p14="http://schemas.microsoft.com/office/powerpoint/2010/main" val="2578229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5788829" cy="923330"/>
          </a:xfrm>
          <a:prstGeom prst="rect">
            <a:avLst/>
          </a:prstGeom>
          <a:solidFill>
            <a:schemeClr val="accent3">
              <a:lumMod val="20000"/>
              <a:lumOff val="8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Inner Planet Basics:</a:t>
            </a:r>
            <a:endParaRPr lang="en-US" sz="5400" b="1" cap="none" spc="0" dirty="0">
              <a:ln/>
              <a:solidFill>
                <a:schemeClr val="accent3"/>
              </a:solidFill>
              <a:effectLst/>
            </a:endParaRPr>
          </a:p>
        </p:txBody>
      </p:sp>
      <p:sp>
        <p:nvSpPr>
          <p:cNvPr id="4" name="TextBox 3"/>
          <p:cNvSpPr txBox="1"/>
          <p:nvPr/>
        </p:nvSpPr>
        <p:spPr>
          <a:xfrm>
            <a:off x="1676400" y="1937266"/>
            <a:ext cx="6781800" cy="2246769"/>
          </a:xfrm>
          <a:prstGeom prst="rect">
            <a:avLst/>
          </a:prstGeom>
          <a:noFill/>
          <a:ln>
            <a:solidFill>
              <a:schemeClr val="tx1"/>
            </a:solidFill>
            <a:prstDash val="dashDot"/>
          </a:ln>
        </p:spPr>
        <p:txBody>
          <a:bodyPr wrap="square" rtlCol="0">
            <a:spAutoFit/>
          </a:bodyPr>
          <a:lstStyle/>
          <a:p>
            <a:pPr marL="285750" indent="-285750">
              <a:buFont typeface="Wingdings" pitchFamily="2" charset="2"/>
              <a:buChar char="ü"/>
            </a:pPr>
            <a:r>
              <a:rPr lang="en-US" sz="2800" dirty="0"/>
              <a:t>Rock planets (Terrestrial)</a:t>
            </a:r>
          </a:p>
          <a:p>
            <a:pPr marL="285750" indent="-285750">
              <a:buFont typeface="Wingdings" pitchFamily="2" charset="2"/>
              <a:buChar char="ü"/>
            </a:pPr>
            <a:r>
              <a:rPr lang="en-US" sz="2800" dirty="0"/>
              <a:t>Few (or even no) moons</a:t>
            </a:r>
          </a:p>
          <a:p>
            <a:pPr marL="285750" indent="-285750">
              <a:buFont typeface="Wingdings" pitchFamily="2" charset="2"/>
              <a:buChar char="ü"/>
            </a:pPr>
            <a:r>
              <a:rPr lang="en-US" sz="2800" dirty="0"/>
              <a:t>Close to the Sun</a:t>
            </a:r>
          </a:p>
          <a:p>
            <a:pPr marL="285750" indent="-285750">
              <a:buFont typeface="Wingdings" pitchFamily="2" charset="2"/>
              <a:buChar char="ü"/>
            </a:pPr>
            <a:r>
              <a:rPr lang="en-US" sz="2800" dirty="0"/>
              <a:t>No rings around the planets</a:t>
            </a:r>
          </a:p>
          <a:p>
            <a:pPr marL="285750" indent="-285750">
              <a:buFont typeface="Wingdings" pitchFamily="2" charset="2"/>
              <a:buChar char="ü"/>
            </a:pPr>
            <a:r>
              <a:rPr lang="en-US" sz="2800" dirty="0"/>
              <a:t>“Smaller” in size</a:t>
            </a:r>
          </a:p>
        </p:txBody>
      </p:sp>
    </p:spTree>
    <p:extLst>
      <p:ext uri="{BB962C8B-B14F-4D97-AF65-F5344CB8AC3E}">
        <p14:creationId xmlns:p14="http://schemas.microsoft.com/office/powerpoint/2010/main" val="2004641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290" y="304800"/>
            <a:ext cx="5932651" cy="923330"/>
          </a:xfrm>
          <a:prstGeom prst="rect">
            <a:avLst/>
          </a:prstGeom>
          <a:solidFill>
            <a:schemeClr val="accent2">
              <a:lumMod val="20000"/>
              <a:lumOff val="8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rPr>
              <a:t>Outer Planet Basics:</a:t>
            </a:r>
            <a:endParaRPr lang="en-US" sz="5400" b="1" cap="none" spc="0" dirty="0">
              <a:ln/>
              <a:effectLst/>
            </a:endParaRPr>
          </a:p>
        </p:txBody>
      </p:sp>
      <p:sp>
        <p:nvSpPr>
          <p:cNvPr id="4" name="TextBox 3"/>
          <p:cNvSpPr txBox="1"/>
          <p:nvPr/>
        </p:nvSpPr>
        <p:spPr>
          <a:xfrm>
            <a:off x="1676400" y="1937266"/>
            <a:ext cx="6781800" cy="2246769"/>
          </a:xfrm>
          <a:prstGeom prst="rect">
            <a:avLst/>
          </a:prstGeom>
          <a:noFill/>
          <a:ln>
            <a:solidFill>
              <a:schemeClr val="tx1"/>
            </a:solidFill>
            <a:prstDash val="dashDot"/>
          </a:ln>
        </p:spPr>
        <p:txBody>
          <a:bodyPr wrap="square" rtlCol="0">
            <a:spAutoFit/>
          </a:bodyPr>
          <a:lstStyle/>
          <a:p>
            <a:pPr marL="285750" indent="-285750">
              <a:buFont typeface="Wingdings" pitchFamily="2" charset="2"/>
              <a:buChar char="ü"/>
            </a:pPr>
            <a:r>
              <a:rPr lang="en-US" sz="2800" dirty="0">
                <a:solidFill>
                  <a:schemeClr val="tx2">
                    <a:lumMod val="60000"/>
                    <a:lumOff val="40000"/>
                  </a:schemeClr>
                </a:solidFill>
              </a:rPr>
              <a:t>Gas planets (Jovian)</a:t>
            </a:r>
          </a:p>
          <a:p>
            <a:pPr marL="285750" indent="-285750">
              <a:buFont typeface="Wingdings" pitchFamily="2" charset="2"/>
              <a:buChar char="ü"/>
            </a:pPr>
            <a:r>
              <a:rPr lang="en-US" sz="2800" dirty="0">
                <a:solidFill>
                  <a:schemeClr val="tx2">
                    <a:lumMod val="60000"/>
                    <a:lumOff val="40000"/>
                  </a:schemeClr>
                </a:solidFill>
              </a:rPr>
              <a:t>Lots of moons</a:t>
            </a:r>
          </a:p>
          <a:p>
            <a:pPr marL="285750" indent="-285750">
              <a:buFont typeface="Wingdings" pitchFamily="2" charset="2"/>
              <a:buChar char="ü"/>
            </a:pPr>
            <a:r>
              <a:rPr lang="en-US" sz="2800" dirty="0">
                <a:solidFill>
                  <a:schemeClr val="tx2">
                    <a:lumMod val="60000"/>
                    <a:lumOff val="40000"/>
                  </a:schemeClr>
                </a:solidFill>
              </a:rPr>
              <a:t>FAR from the Sun</a:t>
            </a:r>
          </a:p>
          <a:p>
            <a:pPr marL="285750" indent="-285750">
              <a:buFont typeface="Wingdings" pitchFamily="2" charset="2"/>
              <a:buChar char="ü"/>
            </a:pPr>
            <a:r>
              <a:rPr lang="en-US" sz="2800" dirty="0">
                <a:solidFill>
                  <a:schemeClr val="tx2">
                    <a:lumMod val="60000"/>
                    <a:lumOff val="40000"/>
                  </a:schemeClr>
                </a:solidFill>
              </a:rPr>
              <a:t>Have rings</a:t>
            </a:r>
          </a:p>
          <a:p>
            <a:pPr marL="285750" indent="-285750">
              <a:buFont typeface="Wingdings" pitchFamily="2" charset="2"/>
              <a:buChar char="ü"/>
            </a:pPr>
            <a:r>
              <a:rPr lang="en-US" sz="2800" dirty="0">
                <a:solidFill>
                  <a:schemeClr val="tx2">
                    <a:lumMod val="60000"/>
                    <a:lumOff val="40000"/>
                  </a:schemeClr>
                </a:solidFill>
              </a:rPr>
              <a:t>Big planets</a:t>
            </a:r>
          </a:p>
        </p:txBody>
      </p:sp>
    </p:spTree>
    <p:extLst>
      <p:ext uri="{BB962C8B-B14F-4D97-AF65-F5344CB8AC3E}">
        <p14:creationId xmlns:p14="http://schemas.microsoft.com/office/powerpoint/2010/main" val="262118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0" y="381000"/>
            <a:ext cx="3886200" cy="28835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99" y="609600"/>
            <a:ext cx="4036325" cy="3006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4510"/>
            <a:ext cx="5041967" cy="3593490"/>
          </a:xfrm>
          <a:prstGeom prst="rect">
            <a:avLst/>
          </a:prstGeom>
        </p:spPr>
      </p:pic>
    </p:spTree>
    <p:extLst>
      <p:ext uri="{BB962C8B-B14F-4D97-AF65-F5344CB8AC3E}">
        <p14:creationId xmlns:p14="http://schemas.microsoft.com/office/powerpoint/2010/main" val="132096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3352800" cy="584775"/>
          </a:xfrm>
          <a:prstGeom prst="rect">
            <a:avLst/>
          </a:prstGeom>
          <a:noFill/>
        </p:spPr>
        <p:txBody>
          <a:bodyPr wrap="square" rtlCol="0">
            <a:spAutoFit/>
          </a:bodyPr>
          <a:lstStyle/>
          <a:p>
            <a:r>
              <a:rPr lang="en-US" sz="3200" dirty="0">
                <a:latin typeface="Bell MT" pitchFamily="18" charset="0"/>
              </a:rPr>
              <a:t>The Asteroid Belt</a:t>
            </a:r>
          </a:p>
        </p:txBody>
      </p:sp>
      <p:pic>
        <p:nvPicPr>
          <p:cNvPr id="1026" name="Picture 2" descr="C:\Users\lhelm\AppData\Local\Microsoft\Windows\Temporary Internet Files\Content.IE5\3PI6YZA2\MC9002809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181865"/>
            <a:ext cx="3209453" cy="1026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2590800"/>
            <a:ext cx="7620000" cy="1477328"/>
          </a:xfrm>
          <a:prstGeom prst="rect">
            <a:avLst/>
          </a:prstGeom>
          <a:noFill/>
        </p:spPr>
        <p:txBody>
          <a:bodyPr wrap="square" rtlCol="0">
            <a:spAutoFit/>
          </a:bodyPr>
          <a:lstStyle/>
          <a:p>
            <a:r>
              <a:rPr lang="en-US" dirty="0"/>
              <a:t>Basically it separates the inner and out planets from each other and there are about one million objects (asteroids) that make up the belt.</a:t>
            </a:r>
          </a:p>
          <a:p>
            <a:r>
              <a:rPr lang="en-US" dirty="0"/>
              <a:t>	</a:t>
            </a:r>
            <a:r>
              <a:rPr lang="en-US" dirty="0">
                <a:solidFill>
                  <a:srgbClr val="92D050"/>
                </a:solidFill>
              </a:rPr>
              <a:t>-&gt;If you added up (if it was even possible) the mass of all of the 	objects in the asteroid belt, they would even equal the mass of our 	moon.</a:t>
            </a:r>
          </a:p>
        </p:txBody>
      </p:sp>
      <p:sp>
        <p:nvSpPr>
          <p:cNvPr id="4" name="TextBox 3"/>
          <p:cNvSpPr txBox="1"/>
          <p:nvPr/>
        </p:nvSpPr>
        <p:spPr>
          <a:xfrm>
            <a:off x="685800" y="4876800"/>
            <a:ext cx="7696200" cy="707886"/>
          </a:xfrm>
          <a:prstGeom prst="rect">
            <a:avLst/>
          </a:prstGeom>
          <a:solidFill>
            <a:schemeClr val="bg1">
              <a:lumMod val="95000"/>
            </a:schemeClr>
          </a:solidFill>
        </p:spPr>
        <p:txBody>
          <a:bodyPr wrap="square" rtlCol="0">
            <a:spAutoFit/>
          </a:bodyPr>
          <a:lstStyle/>
          <a:p>
            <a:pPr algn="ctr"/>
            <a:r>
              <a:rPr lang="en-US" sz="2000" dirty="0"/>
              <a:t>An asteroid may be classified as rocky, metallic, or a combination of both.</a:t>
            </a:r>
          </a:p>
        </p:txBody>
      </p:sp>
    </p:spTree>
    <p:extLst>
      <p:ext uri="{BB962C8B-B14F-4D97-AF65-F5344CB8AC3E}">
        <p14:creationId xmlns:p14="http://schemas.microsoft.com/office/powerpoint/2010/main" val="3662833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42" y="457200"/>
            <a:ext cx="2345579"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Comets</a:t>
            </a:r>
          </a:p>
        </p:txBody>
      </p:sp>
      <p:sp>
        <p:nvSpPr>
          <p:cNvPr id="3" name="TextBox 2"/>
          <p:cNvSpPr txBox="1"/>
          <p:nvPr/>
        </p:nvSpPr>
        <p:spPr>
          <a:xfrm>
            <a:off x="2977487" y="745657"/>
            <a:ext cx="5473938" cy="646331"/>
          </a:xfrm>
          <a:prstGeom prst="rect">
            <a:avLst/>
          </a:prstGeom>
          <a:noFill/>
        </p:spPr>
        <p:txBody>
          <a:bodyPr wrap="square" rtlCol="0">
            <a:spAutoFit/>
          </a:bodyPr>
          <a:lstStyle/>
          <a:p>
            <a:r>
              <a:rPr lang="en-US" dirty="0"/>
              <a:t>A comet has a solid rocky core (center </a:t>
            </a:r>
            <a:r>
              <a:rPr lang="en-US" b="1" dirty="0"/>
              <a:t>or</a:t>
            </a:r>
            <a:r>
              <a:rPr lang="en-US" dirty="0"/>
              <a:t> </a:t>
            </a:r>
            <a:r>
              <a:rPr lang="en-US" i="1" dirty="0"/>
              <a:t>nucleus</a:t>
            </a:r>
            <a:r>
              <a:rPr lang="en-US" dirty="0"/>
              <a:t>) and is made of frozen gases on the surface.</a:t>
            </a:r>
          </a:p>
        </p:txBody>
      </p:sp>
      <p:sp>
        <p:nvSpPr>
          <p:cNvPr id="4" name="TextBox 3"/>
          <p:cNvSpPr txBox="1"/>
          <p:nvPr/>
        </p:nvSpPr>
        <p:spPr>
          <a:xfrm>
            <a:off x="304800" y="2971800"/>
            <a:ext cx="8382000" cy="1938992"/>
          </a:xfrm>
          <a:prstGeom prst="rect">
            <a:avLst/>
          </a:prstGeom>
          <a:noFill/>
        </p:spPr>
        <p:txBody>
          <a:bodyPr wrap="square" rtlCol="0">
            <a:spAutoFit/>
          </a:bodyPr>
          <a:lstStyle/>
          <a:p>
            <a:pPr algn="ctr"/>
            <a:r>
              <a:rPr lang="en-US" sz="2400" b="1" dirty="0"/>
              <a:t>Comets travel around the sun </a:t>
            </a:r>
            <a:r>
              <a:rPr lang="en-US" sz="2400" dirty="0"/>
              <a:t>and when they travel close (they pass it), the </a:t>
            </a:r>
            <a:r>
              <a:rPr lang="en-US" sz="2400" b="1" dirty="0"/>
              <a:t>frozen gases on the surface start to melt</a:t>
            </a:r>
            <a:r>
              <a:rPr lang="en-US" sz="2400" dirty="0"/>
              <a:t> (</a:t>
            </a:r>
            <a:r>
              <a:rPr lang="en-US" sz="2000" dirty="0">
                <a:solidFill>
                  <a:srgbClr val="FF0000"/>
                </a:solidFill>
              </a:rPr>
              <a:t>from the hot temperatures of the sun</a:t>
            </a:r>
            <a:r>
              <a:rPr lang="en-US" sz="2400" dirty="0"/>
              <a:t>), and we see (</a:t>
            </a:r>
            <a:r>
              <a:rPr lang="en-US" sz="2000" dirty="0"/>
              <a:t>as a result of the solar wind blowing these melting gases</a:t>
            </a:r>
            <a:r>
              <a:rPr lang="en-US" sz="2400" dirty="0"/>
              <a:t>) what appears to be </a:t>
            </a:r>
            <a:r>
              <a:rPr lang="en-US" sz="2400" b="1" dirty="0"/>
              <a:t>a tail </a:t>
            </a:r>
            <a:r>
              <a:rPr lang="en-US" sz="2400" dirty="0"/>
              <a:t>(</a:t>
            </a:r>
            <a:r>
              <a:rPr lang="en-US" sz="2000" dirty="0"/>
              <a:t>which always points away from the sun, since the solar wind it blowing from the sun</a:t>
            </a:r>
            <a:r>
              <a:rPr lang="en-US" sz="2400" dirty="0"/>
              <a:t>).</a:t>
            </a:r>
          </a:p>
        </p:txBody>
      </p:sp>
      <p:cxnSp>
        <p:nvCxnSpPr>
          <p:cNvPr id="6" name="Straight Connector 5"/>
          <p:cNvCxnSpPr/>
          <p:nvPr/>
        </p:nvCxnSpPr>
        <p:spPr>
          <a:xfrm>
            <a:off x="2362200" y="2133600"/>
            <a:ext cx="43434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79565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996" y="5673846"/>
            <a:ext cx="1820004" cy="959745"/>
          </a:xfrm>
          <a:prstGeom prst="rect">
            <a:avLst/>
          </a:prstGeom>
        </p:spPr>
      </p:pic>
      <p:sp>
        <p:nvSpPr>
          <p:cNvPr id="2" name="TextBox 1"/>
          <p:cNvSpPr txBox="1"/>
          <p:nvPr/>
        </p:nvSpPr>
        <p:spPr>
          <a:xfrm>
            <a:off x="358822" y="228600"/>
            <a:ext cx="2590800" cy="923330"/>
          </a:xfrm>
          <a:prstGeom prst="rect">
            <a:avLst/>
          </a:prstGeom>
          <a:noFill/>
        </p:spPr>
        <p:txBody>
          <a:bodyPr wrap="square" rtlCol="0">
            <a:spAutoFit/>
          </a:bodyPr>
          <a:lstStyle/>
          <a:p>
            <a:pPr algn="ctr"/>
            <a:r>
              <a:rPr lang="en-US" sz="5400" b="1" u="sng" dirty="0">
                <a:solidFill>
                  <a:srgbClr val="CC66FF"/>
                </a:solidFill>
                <a:latin typeface="Cambria Math" pitchFamily="18" charset="0"/>
                <a:ea typeface="Cambria Math" pitchFamily="18" charset="0"/>
              </a:rPr>
              <a:t>Meteors</a:t>
            </a:r>
          </a:p>
        </p:txBody>
      </p:sp>
      <p:sp>
        <p:nvSpPr>
          <p:cNvPr id="3" name="TextBox 2"/>
          <p:cNvSpPr txBox="1"/>
          <p:nvPr/>
        </p:nvSpPr>
        <p:spPr>
          <a:xfrm>
            <a:off x="685800" y="1237395"/>
            <a:ext cx="8077200" cy="1754326"/>
          </a:xfrm>
          <a:prstGeom prst="rect">
            <a:avLst/>
          </a:prstGeom>
          <a:noFill/>
        </p:spPr>
        <p:txBody>
          <a:bodyPr wrap="square" rtlCol="0">
            <a:spAutoFit/>
          </a:bodyPr>
          <a:lstStyle/>
          <a:p>
            <a:pPr algn="ctr"/>
            <a:r>
              <a:rPr lang="en-US" sz="2400" dirty="0"/>
              <a:t>They are just a streak of light that is formed when pieces of space debris </a:t>
            </a:r>
            <a:r>
              <a:rPr lang="en-US" dirty="0"/>
              <a:t>(flying stuff / tiny pieces of rock)</a:t>
            </a:r>
            <a:r>
              <a:rPr lang="en-US" sz="2000" dirty="0"/>
              <a:t>, </a:t>
            </a:r>
            <a:r>
              <a:rPr lang="en-US" sz="2400" dirty="0"/>
              <a:t>called meteoroids, burn up in Earth's atmosphere.</a:t>
            </a:r>
          </a:p>
          <a:p>
            <a:endParaRPr lang="en-US" dirty="0"/>
          </a:p>
          <a:p>
            <a:r>
              <a:rPr lang="en-US" dirty="0"/>
              <a:t>			What we think of as shooting stars. </a:t>
            </a:r>
            <a:r>
              <a:rPr lang="en-US" dirty="0">
                <a:sym typeface="Wingdings" pitchFamily="2" charset="2"/>
              </a:rPr>
              <a:t></a:t>
            </a:r>
            <a:endParaRPr lang="en-US" dirty="0"/>
          </a:p>
        </p:txBody>
      </p:sp>
      <p:sp>
        <p:nvSpPr>
          <p:cNvPr id="4" name="Right Arrow 3"/>
          <p:cNvSpPr/>
          <p:nvPr/>
        </p:nvSpPr>
        <p:spPr>
          <a:xfrm>
            <a:off x="2857500" y="2573693"/>
            <a:ext cx="533400" cy="350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8822" y="3145556"/>
            <a:ext cx="8341626" cy="923330"/>
          </a:xfrm>
          <a:prstGeom prst="rect">
            <a:avLst/>
          </a:prstGeom>
          <a:solidFill>
            <a:schemeClr val="accent4">
              <a:lumMod val="20000"/>
              <a:lumOff val="80000"/>
            </a:schemeClr>
          </a:solidFill>
        </p:spPr>
        <p:txBody>
          <a:bodyPr wrap="square" rtlCol="0">
            <a:spAutoFit/>
          </a:bodyPr>
          <a:lstStyle/>
          <a:p>
            <a:pPr algn="ctr"/>
            <a:r>
              <a:rPr lang="en-US" dirty="0">
                <a:latin typeface="Bookman Old Style" pitchFamily="18" charset="0"/>
              </a:rPr>
              <a:t>When a meteor hits our atmosphere they rub together, when they do this causes </a:t>
            </a:r>
            <a:r>
              <a:rPr lang="en-US" b="1" dirty="0">
                <a:latin typeface="Bookman Old Style" pitchFamily="18" charset="0"/>
              </a:rPr>
              <a:t>friction.</a:t>
            </a:r>
            <a:r>
              <a:rPr lang="en-US" dirty="0">
                <a:latin typeface="Bookman Old Style" pitchFamily="18" charset="0"/>
              </a:rPr>
              <a:t>  The friction </a:t>
            </a:r>
            <a:r>
              <a:rPr lang="en-US" b="1" dirty="0">
                <a:latin typeface="Bookman Old Style" pitchFamily="18" charset="0"/>
              </a:rPr>
              <a:t>causes the meteor to start to burn up </a:t>
            </a:r>
            <a:r>
              <a:rPr lang="en-US" dirty="0">
                <a:latin typeface="Bookman Old Style" pitchFamily="18" charset="0"/>
              </a:rPr>
              <a:t>and </a:t>
            </a:r>
            <a:r>
              <a:rPr lang="en-US" b="1" dirty="0">
                <a:latin typeface="Bookman Old Style" pitchFamily="18" charset="0"/>
              </a:rPr>
              <a:t>what we see is the light</a:t>
            </a:r>
            <a:r>
              <a:rPr lang="en-US" dirty="0">
                <a:latin typeface="Bookman Old Style" pitchFamily="18" charset="0"/>
              </a:rPr>
              <a:t>.</a:t>
            </a:r>
          </a:p>
        </p:txBody>
      </p:sp>
      <p:sp>
        <p:nvSpPr>
          <p:cNvPr id="6" name="TextBox 5"/>
          <p:cNvSpPr txBox="1"/>
          <p:nvPr/>
        </p:nvSpPr>
        <p:spPr>
          <a:xfrm>
            <a:off x="721057" y="5334000"/>
            <a:ext cx="5798025" cy="923330"/>
          </a:xfrm>
          <a:prstGeom prst="rect">
            <a:avLst/>
          </a:prstGeom>
          <a:noFill/>
        </p:spPr>
        <p:txBody>
          <a:bodyPr wrap="square" rtlCol="0">
            <a:spAutoFit/>
          </a:bodyPr>
          <a:lstStyle/>
          <a:p>
            <a:r>
              <a:rPr lang="en-US" dirty="0">
                <a:latin typeface="Iskoola Pota" pitchFamily="34" charset="0"/>
                <a:cs typeface="Iskoola Pota" pitchFamily="34" charset="0"/>
              </a:rPr>
              <a:t>Once a meteor hits Earth's surface, it is called a </a:t>
            </a:r>
            <a:r>
              <a:rPr lang="en-US" b="1" u="sng" dirty="0">
                <a:latin typeface="Iskoola Pota" pitchFamily="34" charset="0"/>
                <a:cs typeface="Iskoola Pota" pitchFamily="34" charset="0"/>
              </a:rPr>
              <a:t>meteorite</a:t>
            </a:r>
            <a:r>
              <a:rPr lang="en-US" dirty="0">
                <a:latin typeface="Iskoola Pota" pitchFamily="34" charset="0"/>
                <a:cs typeface="Iskoola Pota" pitchFamily="34" charset="0"/>
              </a:rPr>
              <a:t>. </a:t>
            </a:r>
            <a:br>
              <a:rPr lang="en-US" dirty="0">
                <a:latin typeface="Iskoola Pota" pitchFamily="34" charset="0"/>
                <a:cs typeface="Iskoola Pota" pitchFamily="34" charset="0"/>
              </a:rPr>
            </a:br>
            <a:r>
              <a:rPr lang="en-US" dirty="0">
                <a:latin typeface="Iskoola Pota" pitchFamily="34" charset="0"/>
                <a:cs typeface="Iskoola Pota" pitchFamily="34" charset="0"/>
              </a:rPr>
              <a:t>An </a:t>
            </a:r>
            <a:r>
              <a:rPr lang="en-US" b="1" u="sng" dirty="0">
                <a:latin typeface="Iskoola Pota" pitchFamily="34" charset="0"/>
                <a:cs typeface="Iskoola Pota" pitchFamily="34" charset="0"/>
              </a:rPr>
              <a:t>impact crater</a:t>
            </a:r>
            <a:r>
              <a:rPr lang="en-US" b="1" dirty="0">
                <a:latin typeface="Iskoola Pota" pitchFamily="34" charset="0"/>
                <a:cs typeface="Iskoola Pota" pitchFamily="34" charset="0"/>
              </a:rPr>
              <a:t> </a:t>
            </a:r>
            <a:r>
              <a:rPr lang="en-US" dirty="0">
                <a:latin typeface="Iskoola Pota" pitchFamily="34" charset="0"/>
                <a:cs typeface="Iskoola Pota" pitchFamily="34" charset="0"/>
              </a:rPr>
              <a:t>forms when one object in space collides with another object. </a:t>
            </a:r>
          </a:p>
        </p:txBody>
      </p:sp>
      <p:sp>
        <p:nvSpPr>
          <p:cNvPr id="7" name="TextBox 6"/>
          <p:cNvSpPr txBox="1"/>
          <p:nvPr/>
        </p:nvSpPr>
        <p:spPr>
          <a:xfrm>
            <a:off x="2209800" y="4808561"/>
            <a:ext cx="2362200" cy="369332"/>
          </a:xfrm>
          <a:prstGeom prst="rect">
            <a:avLst/>
          </a:prstGeom>
          <a:noFill/>
        </p:spPr>
        <p:txBody>
          <a:bodyPr wrap="square" rtlCol="0">
            <a:spAutoFit/>
          </a:bodyPr>
          <a:lstStyle/>
          <a:p>
            <a:r>
              <a:rPr lang="en-US" b="1" u="sng" dirty="0">
                <a:solidFill>
                  <a:srgbClr val="FF0000"/>
                </a:solidFill>
              </a:rPr>
              <a:t>VOCABULARY ALERT</a:t>
            </a:r>
            <a:r>
              <a:rPr lang="en-US" b="1" dirty="0">
                <a:solidFill>
                  <a:srgbClr val="FF0000"/>
                </a:solidFill>
              </a:rPr>
              <a:t>!</a:t>
            </a:r>
          </a:p>
        </p:txBody>
      </p:sp>
      <p:sp>
        <p:nvSpPr>
          <p:cNvPr id="8" name="Oval 7"/>
          <p:cNvSpPr/>
          <p:nvPr/>
        </p:nvSpPr>
        <p:spPr>
          <a:xfrm>
            <a:off x="76200" y="4648200"/>
            <a:ext cx="6705600" cy="2057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819400" y="6019800"/>
            <a:ext cx="3962400" cy="237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14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458200" cy="2462213"/>
          </a:xfrm>
          <a:prstGeom prst="rect">
            <a:avLst/>
          </a:prstGeom>
          <a:solidFill>
            <a:schemeClr val="bg1">
              <a:lumMod val="95000"/>
            </a:schemeClr>
          </a:solidFill>
        </p:spPr>
        <p:txBody>
          <a:bodyPr wrap="square" rtlCol="0">
            <a:spAutoFit/>
          </a:bodyPr>
          <a:lstStyle/>
          <a:p>
            <a:r>
              <a:rPr lang="en-US" sz="2800" dirty="0">
                <a:solidFill>
                  <a:srgbClr val="CC66FF"/>
                </a:solidFill>
                <a:latin typeface="Copperplate Gothic Light" pitchFamily="34" charset="0"/>
              </a:rPr>
              <a:t>Just like the Earth traveling around the sun, so does the moon around the Earth.</a:t>
            </a:r>
          </a:p>
          <a:p>
            <a:r>
              <a:rPr lang="en-US" dirty="0"/>
              <a:t>	</a:t>
            </a:r>
          </a:p>
          <a:p>
            <a:r>
              <a:rPr lang="en-US" dirty="0"/>
              <a:t>	</a:t>
            </a:r>
            <a:r>
              <a:rPr lang="en-US" sz="2000" dirty="0"/>
              <a:t>1. It travels in an </a:t>
            </a:r>
            <a:r>
              <a:rPr lang="en-US" sz="2000" b="1" dirty="0"/>
              <a:t>elliptical</a:t>
            </a:r>
            <a:r>
              <a:rPr lang="en-US" sz="2000" dirty="0"/>
              <a:t> (egg-shaped) </a:t>
            </a:r>
            <a:r>
              <a:rPr lang="en-US" sz="2000" b="1" dirty="0"/>
              <a:t>orbit</a:t>
            </a:r>
            <a:r>
              <a:rPr lang="en-US" sz="2000" dirty="0"/>
              <a:t>.</a:t>
            </a:r>
          </a:p>
          <a:p>
            <a:r>
              <a:rPr lang="en-US" sz="2000" dirty="0"/>
              <a:t>	2. It is </a:t>
            </a:r>
            <a:r>
              <a:rPr lang="en-US" sz="2000" b="1" dirty="0"/>
              <a:t>tilted</a:t>
            </a:r>
            <a:r>
              <a:rPr lang="en-US" sz="2000" dirty="0"/>
              <a:t> (5 degree angle) as it orbits</a:t>
            </a:r>
          </a:p>
          <a:p>
            <a:r>
              <a:rPr lang="en-US" sz="2000" dirty="0"/>
              <a:t>	3. It has a </a:t>
            </a:r>
            <a:r>
              <a:rPr lang="en-US" sz="2000" b="1" dirty="0"/>
              <a:t>apogee</a:t>
            </a:r>
            <a:r>
              <a:rPr lang="en-US" sz="2000" dirty="0"/>
              <a:t> (farthest distance from Earth) and </a:t>
            </a:r>
            <a:r>
              <a:rPr lang="en-US" sz="2000" b="1" dirty="0"/>
              <a:t>perigee</a:t>
            </a:r>
            <a:r>
              <a:rPr lang="en-US" sz="2000" dirty="0"/>
              <a:t> (closest 	distance to the Earth) in its orbit	</a:t>
            </a:r>
          </a:p>
        </p:txBody>
      </p:sp>
      <p:sp>
        <p:nvSpPr>
          <p:cNvPr id="3" name="Rectangle 2"/>
          <p:cNvSpPr/>
          <p:nvPr/>
        </p:nvSpPr>
        <p:spPr>
          <a:xfrm>
            <a:off x="2119196" y="304800"/>
            <a:ext cx="462261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Moon - Earth</a:t>
            </a:r>
          </a:p>
        </p:txBody>
      </p:sp>
    </p:spTree>
    <p:extLst>
      <p:ext uri="{BB962C8B-B14F-4D97-AF65-F5344CB8AC3E}">
        <p14:creationId xmlns:p14="http://schemas.microsoft.com/office/powerpoint/2010/main" val="1205761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458200" cy="2862322"/>
          </a:xfrm>
          <a:prstGeom prst="rect">
            <a:avLst/>
          </a:prstGeom>
          <a:solidFill>
            <a:schemeClr val="bg1">
              <a:lumMod val="95000"/>
            </a:schemeClr>
          </a:solidFill>
        </p:spPr>
        <p:txBody>
          <a:bodyPr wrap="square" rtlCol="0">
            <a:spAutoFit/>
          </a:bodyPr>
          <a:lstStyle/>
          <a:p>
            <a:endParaRPr lang="en-US" sz="2800" dirty="0">
              <a:solidFill>
                <a:srgbClr val="CC66FF"/>
              </a:solidFill>
              <a:latin typeface="Copperplate Gothic Light" pitchFamily="34" charset="0"/>
            </a:endParaRPr>
          </a:p>
          <a:p>
            <a:r>
              <a:rPr lang="en-US" sz="2800" dirty="0">
                <a:solidFill>
                  <a:srgbClr val="CC66FF"/>
                </a:solidFill>
                <a:latin typeface="Copperplate Gothic Light" pitchFamily="34" charset="0"/>
              </a:rPr>
              <a:t>During apogee:</a:t>
            </a:r>
            <a:r>
              <a:rPr lang="en-US" sz="2000" dirty="0">
                <a:latin typeface="Cambria" pitchFamily="18" charset="0"/>
              </a:rPr>
              <a:t>  The moon appears normal or smaller.</a:t>
            </a:r>
            <a:endParaRPr lang="en-US" sz="2800" dirty="0">
              <a:solidFill>
                <a:srgbClr val="CC66FF"/>
              </a:solidFill>
              <a:latin typeface="Copperplate Gothic Light" pitchFamily="34" charset="0"/>
            </a:endParaRPr>
          </a:p>
          <a:p>
            <a:endParaRPr lang="en-US" sz="2800" dirty="0">
              <a:solidFill>
                <a:srgbClr val="CC66FF"/>
              </a:solidFill>
              <a:latin typeface="Copperplate Gothic Light" pitchFamily="34" charset="0"/>
            </a:endParaRPr>
          </a:p>
          <a:p>
            <a:endParaRPr lang="en-US" sz="2800" dirty="0">
              <a:solidFill>
                <a:srgbClr val="CC66FF"/>
              </a:solidFill>
              <a:latin typeface="Copperplate Gothic Light" pitchFamily="34" charset="0"/>
            </a:endParaRPr>
          </a:p>
          <a:p>
            <a:r>
              <a:rPr lang="en-US" sz="2800" dirty="0">
                <a:solidFill>
                  <a:srgbClr val="CC66FF"/>
                </a:solidFill>
                <a:latin typeface="Copperplate Gothic Light" pitchFamily="34" charset="0"/>
              </a:rPr>
              <a:t>During Perigee: </a:t>
            </a:r>
            <a:r>
              <a:rPr lang="en-US" sz="2000" dirty="0">
                <a:latin typeface="Cambria" pitchFamily="18" charset="0"/>
              </a:rPr>
              <a:t>The moon appears much larger than normal.</a:t>
            </a:r>
            <a:endParaRPr lang="en-US" sz="2800" dirty="0">
              <a:solidFill>
                <a:srgbClr val="CC66FF"/>
              </a:solidFill>
              <a:latin typeface="Copperplate Gothic Light" pitchFamily="34" charset="0"/>
            </a:endParaRPr>
          </a:p>
          <a:p>
            <a:endParaRPr lang="en-US" sz="2000" dirty="0"/>
          </a:p>
          <a:p>
            <a:endParaRPr lang="en-US" sz="2000" dirty="0"/>
          </a:p>
        </p:txBody>
      </p:sp>
      <p:sp>
        <p:nvSpPr>
          <p:cNvPr id="3" name="Rectangle 2"/>
          <p:cNvSpPr/>
          <p:nvPr/>
        </p:nvSpPr>
        <p:spPr>
          <a:xfrm>
            <a:off x="2119196" y="304800"/>
            <a:ext cx="462261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Moon - Earth</a:t>
            </a:r>
          </a:p>
        </p:txBody>
      </p:sp>
    </p:spTree>
    <p:extLst>
      <p:ext uri="{BB962C8B-B14F-4D97-AF65-F5344CB8AC3E}">
        <p14:creationId xmlns:p14="http://schemas.microsoft.com/office/powerpoint/2010/main" val="88621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helm\AppData\Local\Microsoft\Windows\Temporary Internet Files\Content.IE5\JG69R29L\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918894" cy="5918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2970" y="381000"/>
            <a:ext cx="8001000" cy="2923877"/>
          </a:xfrm>
          <a:prstGeom prst="rect">
            <a:avLst/>
          </a:prstGeom>
          <a:solidFill>
            <a:schemeClr val="bg1"/>
          </a:solidFill>
          <a:ln>
            <a:solidFill>
              <a:schemeClr val="tx2">
                <a:lumMod val="60000"/>
                <a:lumOff val="40000"/>
              </a:schemeClr>
            </a:solidFill>
          </a:ln>
        </p:spPr>
        <p:txBody>
          <a:bodyPr wrap="square" rtlCol="0">
            <a:spAutoFit/>
          </a:bodyPr>
          <a:lstStyle/>
          <a:p>
            <a:pPr algn="ctr"/>
            <a:r>
              <a:rPr lang="en-US" sz="2800" b="1" dirty="0">
                <a:solidFill>
                  <a:schemeClr val="tx2">
                    <a:lumMod val="60000"/>
                    <a:lumOff val="40000"/>
                  </a:schemeClr>
                </a:solidFill>
              </a:rPr>
              <a:t>Earth is tilted either toward or away from the sun for almost half of the year. </a:t>
            </a:r>
          </a:p>
          <a:p>
            <a:endParaRPr lang="en-US" sz="2800" b="1" dirty="0">
              <a:solidFill>
                <a:schemeClr val="tx2">
                  <a:lumMod val="60000"/>
                  <a:lumOff val="40000"/>
                </a:schemeClr>
              </a:solidFill>
            </a:endParaRPr>
          </a:p>
          <a:p>
            <a:r>
              <a:rPr lang="en-US" dirty="0"/>
              <a:t>When any potion of Earth is tilted toward the sun, the angle of solar radiation that strikes Earth’s surface is greater—there is less atmosphere for the sun’s radiation to travel through before it reaches Earth’s surface, and we see the sun rise higher in the sky. Hence, the tilt of Earth’s rotational axis is the reason Earth experiences </a:t>
            </a:r>
            <a:r>
              <a:rPr lang="en-US" sz="2800" b="1" dirty="0"/>
              <a:t>seasonal changes</a:t>
            </a:r>
            <a:r>
              <a:rPr lang="en-US" dirty="0"/>
              <a:t>. </a:t>
            </a:r>
          </a:p>
        </p:txBody>
      </p:sp>
      <p:pic>
        <p:nvPicPr>
          <p:cNvPr id="1027" name="Picture 3" descr="C:\Users\lhelm\AppData\Local\Microsoft\Windows\Temporary Internet Files\Content.IE5\3PI6YZA2\MC90043256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45011">
            <a:off x="4724400" y="3810000"/>
            <a:ext cx="1828572" cy="182857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200400" y="44196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00400" y="4724286"/>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00400" y="5105400"/>
            <a:ext cx="1828800" cy="18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0400" y="5410200"/>
            <a:ext cx="198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81600" y="3810000"/>
            <a:ext cx="9144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00400" y="5638800"/>
            <a:ext cx="24382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701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1"/>
            <a:ext cx="8294267" cy="4306884"/>
          </a:xfrm>
          <a:prstGeom prst="rect">
            <a:avLst/>
          </a:prstGeom>
        </p:spPr>
      </p:pic>
      <p:sp>
        <p:nvSpPr>
          <p:cNvPr id="3" name="TextBox 2"/>
          <p:cNvSpPr txBox="1"/>
          <p:nvPr/>
        </p:nvSpPr>
        <p:spPr>
          <a:xfrm>
            <a:off x="374176" y="1852977"/>
            <a:ext cx="3041176" cy="584775"/>
          </a:xfrm>
          <a:prstGeom prst="rect">
            <a:avLst/>
          </a:prstGeom>
          <a:solidFill>
            <a:schemeClr val="bg1"/>
          </a:solidFill>
          <a:ln>
            <a:solidFill>
              <a:schemeClr val="tx1"/>
            </a:solidFill>
          </a:ln>
        </p:spPr>
        <p:txBody>
          <a:bodyPr wrap="square" rtlCol="0">
            <a:spAutoFit/>
          </a:bodyPr>
          <a:lstStyle/>
          <a:p>
            <a:pPr algn="ctr"/>
            <a:r>
              <a:rPr lang="en-US" sz="1600" dirty="0"/>
              <a:t>Northern hemisphere – summer (tilted toward the Sun – warmer)</a:t>
            </a:r>
          </a:p>
        </p:txBody>
      </p:sp>
      <p:sp>
        <p:nvSpPr>
          <p:cNvPr id="4" name="TextBox 3"/>
          <p:cNvSpPr txBox="1"/>
          <p:nvPr/>
        </p:nvSpPr>
        <p:spPr>
          <a:xfrm>
            <a:off x="374176" y="3657600"/>
            <a:ext cx="2369024" cy="830997"/>
          </a:xfrm>
          <a:prstGeom prst="rect">
            <a:avLst/>
          </a:prstGeom>
          <a:solidFill>
            <a:schemeClr val="bg1"/>
          </a:solidFill>
          <a:ln>
            <a:solidFill>
              <a:schemeClr val="tx1"/>
            </a:solidFill>
          </a:ln>
        </p:spPr>
        <p:txBody>
          <a:bodyPr wrap="square" rtlCol="0">
            <a:spAutoFit/>
          </a:bodyPr>
          <a:lstStyle/>
          <a:p>
            <a:r>
              <a:rPr lang="en-US" sz="1600" dirty="0"/>
              <a:t>Southern hemisphere – winter (tilted away from the Sun – colder)</a:t>
            </a:r>
          </a:p>
        </p:txBody>
      </p:sp>
      <p:cxnSp>
        <p:nvCxnSpPr>
          <p:cNvPr id="6" name="Straight Arrow Connector 5"/>
          <p:cNvCxnSpPr/>
          <p:nvPr/>
        </p:nvCxnSpPr>
        <p:spPr>
          <a:xfrm flipV="1">
            <a:off x="1676400" y="3505200"/>
            <a:ext cx="762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09800" y="2437752"/>
            <a:ext cx="228600" cy="534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1729865"/>
            <a:ext cx="2369024" cy="830997"/>
          </a:xfrm>
          <a:prstGeom prst="rect">
            <a:avLst/>
          </a:prstGeom>
          <a:solidFill>
            <a:schemeClr val="bg1"/>
          </a:solidFill>
          <a:ln>
            <a:solidFill>
              <a:schemeClr val="tx1"/>
            </a:solidFill>
          </a:ln>
        </p:spPr>
        <p:txBody>
          <a:bodyPr wrap="square" rtlCol="0">
            <a:spAutoFit/>
          </a:bodyPr>
          <a:lstStyle/>
          <a:p>
            <a:r>
              <a:rPr lang="en-US" sz="1600" dirty="0"/>
              <a:t>Northern hemisphere – winter (tilted away from the Sun – colder)</a:t>
            </a:r>
          </a:p>
        </p:txBody>
      </p:sp>
      <p:sp>
        <p:nvSpPr>
          <p:cNvPr id="10" name="TextBox 9"/>
          <p:cNvSpPr txBox="1"/>
          <p:nvPr/>
        </p:nvSpPr>
        <p:spPr>
          <a:xfrm>
            <a:off x="5912324" y="3873604"/>
            <a:ext cx="3041176" cy="584775"/>
          </a:xfrm>
          <a:prstGeom prst="rect">
            <a:avLst/>
          </a:prstGeom>
          <a:solidFill>
            <a:schemeClr val="bg1"/>
          </a:solidFill>
          <a:ln>
            <a:solidFill>
              <a:schemeClr val="tx1"/>
            </a:solidFill>
          </a:ln>
        </p:spPr>
        <p:txBody>
          <a:bodyPr wrap="square" rtlCol="0">
            <a:spAutoFit/>
          </a:bodyPr>
          <a:lstStyle/>
          <a:p>
            <a:pPr algn="ctr"/>
            <a:r>
              <a:rPr lang="en-US" sz="1600" dirty="0"/>
              <a:t>Southern hemisphere – summer (tilted toward the Sun – warmer)</a:t>
            </a:r>
          </a:p>
        </p:txBody>
      </p:sp>
      <p:cxnSp>
        <p:nvCxnSpPr>
          <p:cNvPr id="12" name="Straight Arrow Connector 11"/>
          <p:cNvCxnSpPr/>
          <p:nvPr/>
        </p:nvCxnSpPr>
        <p:spPr>
          <a:xfrm flipH="1" flipV="1">
            <a:off x="6781800" y="3657600"/>
            <a:ext cx="228600" cy="216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81800" y="2437752"/>
            <a:ext cx="228600" cy="3816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580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107287" cy="5921623"/>
          </a:xfrm>
          <a:prstGeom prst="rect">
            <a:avLst/>
          </a:prstGeom>
        </p:spPr>
      </p:pic>
      <p:cxnSp>
        <p:nvCxnSpPr>
          <p:cNvPr id="7" name="Straight Connector 6"/>
          <p:cNvCxnSpPr/>
          <p:nvPr/>
        </p:nvCxnSpPr>
        <p:spPr>
          <a:xfrm flipH="1">
            <a:off x="1905000" y="2286000"/>
            <a:ext cx="4648200" cy="1981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62800" y="20574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629400" y="2057400"/>
            <a:ext cx="609600" cy="457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114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557" y="3176918"/>
            <a:ext cx="4689044" cy="3541574"/>
          </a:xfrm>
          <a:prstGeom prst="rect">
            <a:avLst/>
          </a:prstGeom>
        </p:spPr>
      </p:pic>
      <p:pic>
        <p:nvPicPr>
          <p:cNvPr id="5" name="Picture 2" descr="C:\Users\lhelm\AppData\Local\Microsoft\Windows\Temporary Internet Files\Content.IE5\JG69R29L\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18064"/>
            <a:ext cx="4841443" cy="4841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85800"/>
            <a:ext cx="8077200" cy="646331"/>
          </a:xfrm>
          <a:prstGeom prst="rect">
            <a:avLst/>
          </a:prstGeom>
          <a:solidFill>
            <a:schemeClr val="bg1">
              <a:lumMod val="95000"/>
            </a:schemeClr>
          </a:solidFill>
          <a:ln>
            <a:solidFill>
              <a:schemeClr val="tx1"/>
            </a:solidFill>
          </a:ln>
          <a:scene3d>
            <a:camera prst="orthographicFront"/>
            <a:lightRig rig="threePt" dir="t"/>
          </a:scene3d>
          <a:sp3d>
            <a:bevelT w="165100" prst="coolSlant"/>
          </a:sp3d>
        </p:spPr>
        <p:txBody>
          <a:bodyPr wrap="square" rtlCol="0">
            <a:spAutoFit/>
          </a:bodyPr>
          <a:lstStyle/>
          <a:p>
            <a:r>
              <a:rPr lang="en-US" dirty="0"/>
              <a:t>When light strikes the surface of an object, the object is illuminated (lite up/bright); if no light strikes the surface, the object is completely dark. </a:t>
            </a:r>
          </a:p>
        </p:txBody>
      </p:sp>
      <p:sp>
        <p:nvSpPr>
          <p:cNvPr id="6" name="5-Point Star 5"/>
          <p:cNvSpPr/>
          <p:nvPr/>
        </p:nvSpPr>
        <p:spPr>
          <a:xfrm>
            <a:off x="2971800" y="5995916"/>
            <a:ext cx="228600" cy="228600"/>
          </a:xfrm>
          <a:prstGeom prst="star5">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5-Point Star 6"/>
          <p:cNvSpPr/>
          <p:nvPr/>
        </p:nvSpPr>
        <p:spPr>
          <a:xfrm>
            <a:off x="5410200" y="4579961"/>
            <a:ext cx="228600" cy="228600"/>
          </a:xfrm>
          <a:prstGeom prst="star5">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5638800" y="4343400"/>
            <a:ext cx="2209800" cy="369332"/>
          </a:xfrm>
          <a:prstGeom prst="rect">
            <a:avLst/>
          </a:prstGeom>
          <a:solidFill>
            <a:schemeClr val="bg1">
              <a:lumMod val="95000"/>
            </a:schemeClr>
          </a:solidFill>
        </p:spPr>
        <p:txBody>
          <a:bodyPr wrap="square" rtlCol="0">
            <a:spAutoFit/>
          </a:bodyPr>
          <a:lstStyle/>
          <a:p>
            <a:pPr algn="ctr"/>
            <a:r>
              <a:rPr lang="en-US" dirty="0"/>
              <a:t>Day time (bright out)</a:t>
            </a:r>
          </a:p>
        </p:txBody>
      </p:sp>
      <p:sp>
        <p:nvSpPr>
          <p:cNvPr id="9" name="TextBox 8"/>
          <p:cNvSpPr txBox="1"/>
          <p:nvPr/>
        </p:nvSpPr>
        <p:spPr>
          <a:xfrm>
            <a:off x="381000" y="5973170"/>
            <a:ext cx="2209800" cy="369332"/>
          </a:xfrm>
          <a:prstGeom prst="rect">
            <a:avLst/>
          </a:prstGeom>
          <a:solidFill>
            <a:schemeClr val="bg1">
              <a:lumMod val="95000"/>
            </a:schemeClr>
          </a:solidFill>
        </p:spPr>
        <p:txBody>
          <a:bodyPr wrap="square" rtlCol="0">
            <a:spAutoFit/>
          </a:bodyPr>
          <a:lstStyle/>
          <a:p>
            <a:pPr algn="ctr"/>
            <a:r>
              <a:rPr lang="en-US" dirty="0"/>
              <a:t>Night time (dark out)</a:t>
            </a:r>
          </a:p>
        </p:txBody>
      </p:sp>
    </p:spTree>
    <p:extLst>
      <p:ext uri="{BB962C8B-B14F-4D97-AF65-F5344CB8AC3E}">
        <p14:creationId xmlns:p14="http://schemas.microsoft.com/office/powerpoint/2010/main" val="1869534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4" y="1752600"/>
            <a:ext cx="7696200" cy="3983460"/>
          </a:xfrm>
          <a:prstGeom prst="rect">
            <a:avLst/>
          </a:prstGeom>
        </p:spPr>
      </p:pic>
      <p:sp>
        <p:nvSpPr>
          <p:cNvPr id="3" name="TextBox 2"/>
          <p:cNvSpPr txBox="1"/>
          <p:nvPr/>
        </p:nvSpPr>
        <p:spPr>
          <a:xfrm>
            <a:off x="773374" y="533400"/>
            <a:ext cx="7696200" cy="369332"/>
          </a:xfrm>
          <a:prstGeom prst="rect">
            <a:avLst/>
          </a:prstGeom>
          <a:noFill/>
        </p:spPr>
        <p:txBody>
          <a:bodyPr wrap="square" rtlCol="0">
            <a:spAutoFit/>
          </a:bodyPr>
          <a:lstStyle/>
          <a:p>
            <a:r>
              <a:rPr lang="en-US" dirty="0"/>
              <a:t>Check out the interactive on the Discover pg. 1, “Solar Eclipse 1” tab</a:t>
            </a:r>
          </a:p>
        </p:txBody>
      </p:sp>
    </p:spTree>
    <p:extLst>
      <p:ext uri="{BB962C8B-B14F-4D97-AF65-F5344CB8AC3E}">
        <p14:creationId xmlns:p14="http://schemas.microsoft.com/office/powerpoint/2010/main" val="137187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3898952"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Trace Fossils:</a:t>
            </a:r>
          </a:p>
        </p:txBody>
      </p:sp>
      <p:sp>
        <p:nvSpPr>
          <p:cNvPr id="3" name="TextBox 2"/>
          <p:cNvSpPr txBox="1"/>
          <p:nvPr/>
        </p:nvSpPr>
        <p:spPr>
          <a:xfrm>
            <a:off x="584252" y="1668270"/>
            <a:ext cx="7873948" cy="3785652"/>
          </a:xfrm>
          <a:prstGeom prst="rect">
            <a:avLst/>
          </a:prstGeom>
          <a:noFill/>
        </p:spPr>
        <p:txBody>
          <a:bodyPr wrap="square" rtlCol="0">
            <a:spAutoFit/>
          </a:bodyPr>
          <a:lstStyle/>
          <a:p>
            <a:r>
              <a:rPr lang="en-US" sz="3200" dirty="0">
                <a:solidFill>
                  <a:schemeClr val="tx2">
                    <a:lumMod val="60000"/>
                    <a:lumOff val="40000"/>
                  </a:schemeClr>
                </a:solidFill>
                <a:latin typeface="Consolas" pitchFamily="49" charset="0"/>
                <a:cs typeface="Consolas" pitchFamily="49" charset="0"/>
              </a:rPr>
              <a:t>The remains of an organism's activities but not of the organism itself. </a:t>
            </a:r>
          </a:p>
          <a:p>
            <a:endParaRPr lang="en-US" sz="2400" dirty="0"/>
          </a:p>
          <a:p>
            <a:r>
              <a:rPr lang="en-US" sz="2400" b="1" u="sng" dirty="0"/>
              <a:t>EXAMPLES:</a:t>
            </a:r>
          </a:p>
          <a:p>
            <a:r>
              <a:rPr lang="en-US" sz="2400" dirty="0"/>
              <a:t>-broken eggshells from a dinosaur's nest are trace fossils. -footprints from an organism</a:t>
            </a:r>
          </a:p>
          <a:p>
            <a:r>
              <a:rPr lang="en-US" sz="2400" dirty="0"/>
              <a:t>-chewed section of a plant</a:t>
            </a:r>
          </a:p>
          <a:p>
            <a:r>
              <a:rPr lang="en-US" sz="2400" dirty="0"/>
              <a:t>-”coprolites” fossilized dung or feces (meaning: poop)</a:t>
            </a:r>
          </a:p>
        </p:txBody>
      </p:sp>
    </p:spTree>
    <p:extLst>
      <p:ext uri="{BB962C8B-B14F-4D97-AF65-F5344CB8AC3E}">
        <p14:creationId xmlns:p14="http://schemas.microsoft.com/office/powerpoint/2010/main" val="1726764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4" y="1752600"/>
            <a:ext cx="7696200" cy="3983460"/>
          </a:xfrm>
          <a:prstGeom prst="rect">
            <a:avLst/>
          </a:prstGeom>
        </p:spPr>
      </p:pic>
      <p:sp>
        <p:nvSpPr>
          <p:cNvPr id="3" name="TextBox 2"/>
          <p:cNvSpPr txBox="1"/>
          <p:nvPr/>
        </p:nvSpPr>
        <p:spPr>
          <a:xfrm>
            <a:off x="773374" y="533400"/>
            <a:ext cx="7696200" cy="369332"/>
          </a:xfrm>
          <a:prstGeom prst="rect">
            <a:avLst/>
          </a:prstGeom>
          <a:noFill/>
        </p:spPr>
        <p:txBody>
          <a:bodyPr wrap="square" rtlCol="0">
            <a:spAutoFit/>
          </a:bodyPr>
          <a:lstStyle/>
          <a:p>
            <a:r>
              <a:rPr lang="en-US" dirty="0"/>
              <a:t>Check out the interactive on the Discover pg. 1, “Solar Eclipse 1” tab</a:t>
            </a:r>
          </a:p>
        </p:txBody>
      </p:sp>
      <p:cxnSp>
        <p:nvCxnSpPr>
          <p:cNvPr id="5" name="Straight Arrow Connector 4"/>
          <p:cNvCxnSpPr/>
          <p:nvPr/>
        </p:nvCxnSpPr>
        <p:spPr>
          <a:xfrm flipV="1">
            <a:off x="5029200" y="3581400"/>
            <a:ext cx="1752600" cy="2362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5943600"/>
            <a:ext cx="5257800" cy="400110"/>
          </a:xfrm>
          <a:prstGeom prst="rect">
            <a:avLst/>
          </a:prstGeom>
          <a:solidFill>
            <a:schemeClr val="tx2">
              <a:lumMod val="20000"/>
              <a:lumOff val="80000"/>
            </a:schemeClr>
          </a:solidFill>
        </p:spPr>
        <p:txBody>
          <a:bodyPr wrap="square" rtlCol="0">
            <a:spAutoFit/>
          </a:bodyPr>
          <a:lstStyle/>
          <a:p>
            <a:r>
              <a:rPr lang="en-US" sz="2000" b="1" dirty="0">
                <a:solidFill>
                  <a:srgbClr val="FF0000"/>
                </a:solidFill>
              </a:rPr>
              <a:t>Umbra</a:t>
            </a:r>
            <a:r>
              <a:rPr lang="en-US" dirty="0"/>
              <a:t> is the deepest and darkest part of a shadow.</a:t>
            </a:r>
          </a:p>
        </p:txBody>
      </p:sp>
    </p:spTree>
    <p:extLst>
      <p:ext uri="{BB962C8B-B14F-4D97-AF65-F5344CB8AC3E}">
        <p14:creationId xmlns:p14="http://schemas.microsoft.com/office/powerpoint/2010/main" val="224767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74" y="1752600"/>
            <a:ext cx="7696200" cy="3983460"/>
          </a:xfrm>
          <a:prstGeom prst="rect">
            <a:avLst/>
          </a:prstGeom>
        </p:spPr>
      </p:pic>
      <p:sp>
        <p:nvSpPr>
          <p:cNvPr id="3" name="TextBox 2"/>
          <p:cNvSpPr txBox="1"/>
          <p:nvPr/>
        </p:nvSpPr>
        <p:spPr>
          <a:xfrm>
            <a:off x="773374" y="533400"/>
            <a:ext cx="7696200" cy="369332"/>
          </a:xfrm>
          <a:prstGeom prst="rect">
            <a:avLst/>
          </a:prstGeom>
          <a:noFill/>
        </p:spPr>
        <p:txBody>
          <a:bodyPr wrap="square" rtlCol="0">
            <a:spAutoFit/>
          </a:bodyPr>
          <a:lstStyle/>
          <a:p>
            <a:r>
              <a:rPr lang="en-US" dirty="0"/>
              <a:t>Check out the interactive on the Discover pg. 1, “Solar Eclipse 1” tab</a:t>
            </a:r>
          </a:p>
        </p:txBody>
      </p:sp>
      <p:cxnSp>
        <p:nvCxnSpPr>
          <p:cNvPr id="5" name="Straight Arrow Connector 4"/>
          <p:cNvCxnSpPr/>
          <p:nvPr/>
        </p:nvCxnSpPr>
        <p:spPr>
          <a:xfrm flipV="1">
            <a:off x="5029200" y="3581400"/>
            <a:ext cx="1752600" cy="2362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5943600"/>
            <a:ext cx="5257800" cy="400110"/>
          </a:xfrm>
          <a:prstGeom prst="rect">
            <a:avLst/>
          </a:prstGeom>
          <a:solidFill>
            <a:schemeClr val="tx2">
              <a:lumMod val="20000"/>
              <a:lumOff val="80000"/>
            </a:schemeClr>
          </a:solidFill>
        </p:spPr>
        <p:txBody>
          <a:bodyPr wrap="square" rtlCol="0">
            <a:spAutoFit/>
          </a:bodyPr>
          <a:lstStyle/>
          <a:p>
            <a:r>
              <a:rPr lang="en-US" sz="2000" b="1" dirty="0">
                <a:solidFill>
                  <a:srgbClr val="FF0000"/>
                </a:solidFill>
              </a:rPr>
              <a:t>Umbra</a:t>
            </a:r>
            <a:r>
              <a:rPr lang="en-US" dirty="0"/>
              <a:t> is the deepest and darkest part of a shadow.</a:t>
            </a:r>
          </a:p>
        </p:txBody>
      </p:sp>
      <p:cxnSp>
        <p:nvCxnSpPr>
          <p:cNvPr id="6" name="Straight Arrow Connector 5"/>
          <p:cNvCxnSpPr/>
          <p:nvPr/>
        </p:nvCxnSpPr>
        <p:spPr>
          <a:xfrm>
            <a:off x="6172200" y="2133600"/>
            <a:ext cx="11430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0400" y="1658203"/>
            <a:ext cx="4800600" cy="677108"/>
          </a:xfrm>
          <a:prstGeom prst="rect">
            <a:avLst/>
          </a:prstGeom>
          <a:solidFill>
            <a:schemeClr val="accent1">
              <a:lumMod val="20000"/>
              <a:lumOff val="80000"/>
            </a:schemeClr>
          </a:solidFill>
        </p:spPr>
        <p:txBody>
          <a:bodyPr wrap="square" rtlCol="0">
            <a:spAutoFit/>
          </a:bodyPr>
          <a:lstStyle/>
          <a:p>
            <a:r>
              <a:rPr lang="en-US" sz="2000" b="1" dirty="0">
                <a:solidFill>
                  <a:srgbClr val="FF0000"/>
                </a:solidFill>
              </a:rPr>
              <a:t>Penumbra </a:t>
            </a:r>
            <a:r>
              <a:rPr lang="en-US" dirty="0"/>
              <a:t>forms where sunlight is partially blocked.</a:t>
            </a:r>
          </a:p>
        </p:txBody>
      </p:sp>
    </p:spTree>
    <p:extLst>
      <p:ext uri="{BB962C8B-B14F-4D97-AF65-F5344CB8AC3E}">
        <p14:creationId xmlns:p14="http://schemas.microsoft.com/office/powerpoint/2010/main" val="47821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helm\AppData\Local\Microsoft\Windows\Temporary Internet Files\Content.IE5\JG69R29L\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helm\AppData\Local\Microsoft\Windows\Temporary Internet Files\Content.IE5\W30PYQ2C\MC90043256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9718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1815" y="3378994"/>
            <a:ext cx="559242" cy="557212"/>
          </a:xfrm>
          <a:prstGeom prst="rect">
            <a:avLst/>
          </a:prstGeom>
        </p:spPr>
      </p:pic>
      <p:sp>
        <p:nvSpPr>
          <p:cNvPr id="3" name="Rectangle 2"/>
          <p:cNvSpPr/>
          <p:nvPr/>
        </p:nvSpPr>
        <p:spPr>
          <a:xfrm>
            <a:off x="505760" y="5771"/>
            <a:ext cx="8499313" cy="830997"/>
          </a:xfrm>
          <a:prstGeom prst="rect">
            <a:avLst/>
          </a:prstGeom>
          <a:solidFill>
            <a:schemeClr val="bg1">
              <a:lumMod val="95000"/>
            </a:schemeClr>
          </a:solidFill>
        </p:spPr>
        <p:txBody>
          <a:bodyPr wrap="none" lIns="91440" tIns="45720" rIns="91440" bIns="45720">
            <a:spAutoFit/>
          </a:bodyPr>
          <a:lstStyle/>
          <a:p>
            <a:pPr algn="ctr"/>
            <a:r>
              <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Solar Eclipse – the sun is blocked</a:t>
            </a:r>
          </a:p>
        </p:txBody>
      </p:sp>
    </p:spTree>
    <p:extLst>
      <p:ext uri="{BB962C8B-B14F-4D97-AF65-F5344CB8AC3E}">
        <p14:creationId xmlns:p14="http://schemas.microsoft.com/office/powerpoint/2010/main" val="308585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8534400" cy="5048918"/>
          </a:xfrm>
          <a:prstGeom prst="rect">
            <a:avLst/>
          </a:prstGeom>
        </p:spPr>
      </p:pic>
      <p:sp>
        <p:nvSpPr>
          <p:cNvPr id="3" name="Rectangle 2"/>
          <p:cNvSpPr/>
          <p:nvPr/>
        </p:nvSpPr>
        <p:spPr>
          <a:xfrm>
            <a:off x="1245377" y="304800"/>
            <a:ext cx="6805646" cy="923330"/>
          </a:xfrm>
          <a:prstGeom prst="rect">
            <a:avLst/>
          </a:prstGeom>
          <a:solidFill>
            <a:schemeClr val="bg1">
              <a:lumMod val="95000"/>
            </a:schemeClr>
          </a:solid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Total ec</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lipse of the Sun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18268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78" y="1600200"/>
            <a:ext cx="7953044" cy="5048918"/>
          </a:xfrm>
          <a:prstGeom prst="rect">
            <a:avLst/>
          </a:prstGeom>
        </p:spPr>
      </p:pic>
      <p:sp>
        <p:nvSpPr>
          <p:cNvPr id="3" name="Rectangle 2"/>
          <p:cNvSpPr/>
          <p:nvPr/>
        </p:nvSpPr>
        <p:spPr>
          <a:xfrm>
            <a:off x="1012879" y="304800"/>
            <a:ext cx="7270645" cy="923330"/>
          </a:xfrm>
          <a:prstGeom prst="rect">
            <a:avLst/>
          </a:prstGeom>
          <a:solidFill>
            <a:schemeClr val="bg1">
              <a:lumMod val="95000"/>
            </a:schemeClr>
          </a:solid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Partial ec</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lipse of the Sun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407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20" y="1600200"/>
            <a:ext cx="7949360" cy="5048918"/>
          </a:xfrm>
          <a:prstGeom prst="rect">
            <a:avLst/>
          </a:prstGeom>
          <a:ln>
            <a:solidFill>
              <a:schemeClr val="bg1"/>
            </a:solidFill>
          </a:ln>
        </p:spPr>
      </p:pic>
      <p:sp>
        <p:nvSpPr>
          <p:cNvPr id="3" name="Rectangle 2"/>
          <p:cNvSpPr/>
          <p:nvPr/>
        </p:nvSpPr>
        <p:spPr>
          <a:xfrm>
            <a:off x="798527" y="304800"/>
            <a:ext cx="7699352" cy="923330"/>
          </a:xfrm>
          <a:prstGeom prst="rect">
            <a:avLst/>
          </a:prstGeom>
          <a:solidFill>
            <a:schemeClr val="bg1">
              <a:lumMod val="95000"/>
            </a:schemeClr>
          </a:solid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Annular ec</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lipse of the Sun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ounded Rectangle 3"/>
          <p:cNvSpPr/>
          <p:nvPr/>
        </p:nvSpPr>
        <p:spPr>
          <a:xfrm>
            <a:off x="5334000" y="4648200"/>
            <a:ext cx="2895600" cy="144780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2442312">
            <a:off x="7981161" y="3584759"/>
            <a:ext cx="496879" cy="1200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226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87404"/>
            <a:ext cx="8305800" cy="6441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95400"/>
            <a:ext cx="3309938" cy="3297924"/>
          </a:xfrm>
          <a:prstGeom prst="rect">
            <a:avLst/>
          </a:prstGeom>
        </p:spPr>
      </p:pic>
      <p:sp>
        <p:nvSpPr>
          <p:cNvPr id="6" name="TextBox 5"/>
          <p:cNvSpPr txBox="1"/>
          <p:nvPr/>
        </p:nvSpPr>
        <p:spPr>
          <a:xfrm>
            <a:off x="2438400" y="187404"/>
            <a:ext cx="3886200" cy="1107996"/>
          </a:xfrm>
          <a:prstGeom prst="rect">
            <a:avLst/>
          </a:prstGeom>
          <a:noFill/>
        </p:spPr>
        <p:txBody>
          <a:bodyPr wrap="square" rtlCol="0">
            <a:spAutoFit/>
          </a:bodyPr>
          <a:lstStyle/>
          <a:p>
            <a:pPr algn="ctr"/>
            <a:r>
              <a:rPr lang="en-US" sz="6600" dirty="0">
                <a:latin typeface="Arial Narrow" pitchFamily="34" charset="0"/>
              </a:rPr>
              <a:t>The Moon</a:t>
            </a:r>
          </a:p>
        </p:txBody>
      </p:sp>
      <p:sp>
        <p:nvSpPr>
          <p:cNvPr id="7" name="TextBox 6"/>
          <p:cNvSpPr txBox="1"/>
          <p:nvPr/>
        </p:nvSpPr>
        <p:spPr>
          <a:xfrm>
            <a:off x="990600" y="4593324"/>
            <a:ext cx="7391400" cy="1815882"/>
          </a:xfrm>
          <a:prstGeom prst="rect">
            <a:avLst/>
          </a:prstGeom>
          <a:noFill/>
        </p:spPr>
        <p:txBody>
          <a:bodyPr wrap="square" rtlCol="0">
            <a:spAutoFit/>
          </a:bodyPr>
          <a:lstStyle/>
          <a:p>
            <a:pPr algn="ctr"/>
            <a:r>
              <a:rPr lang="en-US" sz="2800" dirty="0">
                <a:solidFill>
                  <a:srgbClr val="0070C0"/>
                </a:solidFill>
              </a:rPr>
              <a:t>At night we can see different shapes of the moon.  This is called: </a:t>
            </a:r>
            <a:r>
              <a:rPr lang="en-US" sz="2800" dirty="0">
                <a:solidFill>
                  <a:schemeClr val="tx2">
                    <a:lumMod val="75000"/>
                  </a:schemeClr>
                </a:solidFill>
              </a:rPr>
              <a:t>moon phases</a:t>
            </a:r>
            <a:r>
              <a:rPr lang="en-US" sz="2800" dirty="0">
                <a:solidFill>
                  <a:srgbClr val="0070C0"/>
                </a:solidFill>
              </a:rPr>
              <a:t>.  </a:t>
            </a:r>
          </a:p>
          <a:p>
            <a:pPr algn="ctr"/>
            <a:r>
              <a:rPr lang="en-US" sz="2800" dirty="0">
                <a:solidFill>
                  <a:srgbClr val="0070C0"/>
                </a:solidFill>
              </a:rPr>
              <a:t>What we are seeing is shadows that are cast on the moon.</a:t>
            </a:r>
          </a:p>
        </p:txBody>
      </p:sp>
    </p:spTree>
    <p:extLst>
      <p:ext uri="{BB962C8B-B14F-4D97-AF65-F5344CB8AC3E}">
        <p14:creationId xmlns:p14="http://schemas.microsoft.com/office/powerpoint/2010/main" val="62303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38834"/>
            <a:ext cx="8001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effectLst>
                  <a:outerShdw blurRad="50800" dist="39000" dir="5460000" algn="tl">
                    <a:srgbClr val="000000">
                      <a:alpha val="38000"/>
                    </a:srgbClr>
                  </a:outerShdw>
                </a:effectLst>
              </a:rPr>
              <a:t>All of the moons “phases” have </a:t>
            </a:r>
            <a:r>
              <a:rPr lang="en-US" sz="3600" b="1" dirty="0">
                <a:ln w="11430"/>
                <a:effectLst>
                  <a:outerShdw blurRad="50800" dist="39000" dir="5460000" algn="tl">
                    <a:srgbClr val="000000">
                      <a:alpha val="38000"/>
                    </a:srgbClr>
                  </a:outerShdw>
                </a:effectLst>
              </a:rPr>
              <a:t>names.</a:t>
            </a:r>
            <a:endParaRPr lang="en-US" sz="3600" b="1" cap="none" spc="0" dirty="0">
              <a:ln w="11430"/>
              <a:effectLst>
                <a:outerShdw blurRad="50800" dist="39000" dir="5460000" algn="tl">
                  <a:srgbClr val="000000">
                    <a:alpha val="38000"/>
                  </a:srgbClr>
                </a:outerShdw>
              </a:effectLst>
            </a:endParaRPr>
          </a:p>
        </p:txBody>
      </p:sp>
      <p:sp>
        <p:nvSpPr>
          <p:cNvPr id="5" name="TextBox 4"/>
          <p:cNvSpPr txBox="1"/>
          <p:nvPr/>
        </p:nvSpPr>
        <p:spPr>
          <a:xfrm>
            <a:off x="838200" y="1371600"/>
            <a:ext cx="7467600" cy="1200329"/>
          </a:xfrm>
          <a:prstGeom prst="rect">
            <a:avLst/>
          </a:prstGeom>
          <a:noFill/>
        </p:spPr>
        <p:txBody>
          <a:bodyPr wrap="square" rtlCol="0">
            <a:spAutoFit/>
          </a:bodyPr>
          <a:lstStyle/>
          <a:p>
            <a:r>
              <a:rPr lang="en-US" u="sng" dirty="0">
                <a:solidFill>
                  <a:srgbClr val="FF0000"/>
                </a:solidFill>
              </a:rPr>
              <a:t>According to:</a:t>
            </a:r>
          </a:p>
          <a:p>
            <a:r>
              <a:rPr lang="en-US" dirty="0"/>
              <a:t>	1. The part of the moon a person can see</a:t>
            </a:r>
          </a:p>
          <a:p>
            <a:r>
              <a:rPr lang="en-US" dirty="0"/>
              <a:t>	2. Whether the moon is </a:t>
            </a:r>
            <a:r>
              <a:rPr lang="en-US" i="1" dirty="0"/>
              <a:t>waxing</a:t>
            </a:r>
            <a:r>
              <a:rPr lang="en-US" dirty="0"/>
              <a:t> ("growing") </a:t>
            </a:r>
            <a:r>
              <a:rPr lang="en-US" b="1" dirty="0">
                <a:solidFill>
                  <a:srgbClr val="FF0000"/>
                </a:solidFill>
              </a:rPr>
              <a:t>or</a:t>
            </a:r>
            <a:r>
              <a:rPr lang="en-US" dirty="0"/>
              <a:t> </a:t>
            </a:r>
            <a:r>
              <a:rPr lang="en-US" i="1" dirty="0"/>
              <a:t>waning</a:t>
            </a:r>
            <a:r>
              <a:rPr lang="en-US" dirty="0"/>
              <a:t> ("shrinking") 	compared to the observer.</a:t>
            </a:r>
          </a:p>
        </p:txBody>
      </p:sp>
      <p:sp>
        <p:nvSpPr>
          <p:cNvPr id="6" name="TextBox 5"/>
          <p:cNvSpPr txBox="1"/>
          <p:nvPr/>
        </p:nvSpPr>
        <p:spPr>
          <a:xfrm>
            <a:off x="800100" y="3162300"/>
            <a:ext cx="7467600" cy="381000"/>
          </a:xfrm>
          <a:prstGeom prst="rect">
            <a:avLst/>
          </a:prstGeom>
          <a:noFill/>
        </p:spPr>
        <p:txBody>
          <a:bodyPr wrap="square" rtlCol="0">
            <a:spAutoFit/>
          </a:bodyPr>
          <a:lstStyle/>
          <a:p>
            <a:pPr algn="ctr"/>
            <a:r>
              <a:rPr lang="en-US" dirty="0"/>
              <a:t>**Please use the interactive on the Discover pg. 2, “Moon Phases” tab</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7" y="4267200"/>
            <a:ext cx="5648325" cy="2381250"/>
          </a:xfrm>
          <a:prstGeom prst="rect">
            <a:avLst/>
          </a:prstGeom>
        </p:spPr>
      </p:pic>
      <p:sp>
        <p:nvSpPr>
          <p:cNvPr id="8" name="Down Arrow 7"/>
          <p:cNvSpPr/>
          <p:nvPr/>
        </p:nvSpPr>
        <p:spPr>
          <a:xfrm>
            <a:off x="4229099" y="3599597"/>
            <a:ext cx="762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590800" y="2819400"/>
            <a:ext cx="42672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23219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helm\AppData\Local\Microsoft\Windows\Temporary Internet Files\Content.IE5\JG69R29L\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helm\AppData\Local\Microsoft\Windows\Temporary Internet Files\Content.IE5\W30PYQ2C\MC90043256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035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299" y="3310755"/>
            <a:ext cx="559242" cy="557212"/>
          </a:xfrm>
          <a:prstGeom prst="rect">
            <a:avLst/>
          </a:prstGeom>
        </p:spPr>
      </p:pic>
      <p:sp>
        <p:nvSpPr>
          <p:cNvPr id="3" name="Rectangle 2"/>
          <p:cNvSpPr/>
          <p:nvPr/>
        </p:nvSpPr>
        <p:spPr>
          <a:xfrm>
            <a:off x="0" y="7203"/>
            <a:ext cx="3641446" cy="830997"/>
          </a:xfrm>
          <a:prstGeom prst="rect">
            <a:avLst/>
          </a:prstGeom>
          <a:solidFill>
            <a:schemeClr val="bg1">
              <a:lumMod val="95000"/>
            </a:schemeClr>
          </a:solidFill>
        </p:spPr>
        <p:txBody>
          <a:bodyPr wrap="none" lIns="91440" tIns="45720" rIns="91440" bIns="45720">
            <a:spAutoFit/>
          </a:bodyPr>
          <a:lstStyle/>
          <a:p>
            <a:pPr algn="ctr"/>
            <a:r>
              <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Lunar Eclipse </a:t>
            </a:r>
          </a:p>
        </p:txBody>
      </p:sp>
      <p:sp>
        <p:nvSpPr>
          <p:cNvPr id="4" name="TextBox 3"/>
          <p:cNvSpPr txBox="1"/>
          <p:nvPr/>
        </p:nvSpPr>
        <p:spPr>
          <a:xfrm>
            <a:off x="3802039" y="228600"/>
            <a:ext cx="5334000" cy="400110"/>
          </a:xfrm>
          <a:prstGeom prst="rect">
            <a:avLst/>
          </a:prstGeom>
          <a:noFill/>
        </p:spPr>
        <p:txBody>
          <a:bodyPr wrap="square" rtlCol="0">
            <a:spAutoFit/>
          </a:bodyPr>
          <a:lstStyle/>
          <a:p>
            <a:r>
              <a:rPr lang="en-US" sz="2000" b="1" dirty="0"/>
              <a:t>The Earth’s shadow covers the moon. </a:t>
            </a:r>
          </a:p>
        </p:txBody>
      </p:sp>
      <p:sp>
        <p:nvSpPr>
          <p:cNvPr id="5" name="TextBox 4"/>
          <p:cNvSpPr txBox="1"/>
          <p:nvPr/>
        </p:nvSpPr>
        <p:spPr>
          <a:xfrm>
            <a:off x="533400" y="6324600"/>
            <a:ext cx="8305800" cy="381000"/>
          </a:xfrm>
          <a:prstGeom prst="rect">
            <a:avLst/>
          </a:prstGeom>
          <a:noFill/>
        </p:spPr>
        <p:txBody>
          <a:bodyPr wrap="square" rtlCol="0">
            <a:spAutoFit/>
          </a:bodyPr>
          <a:lstStyle/>
          <a:p>
            <a:pPr algn="ctr"/>
            <a:r>
              <a:rPr lang="en-US" dirty="0">
                <a:solidFill>
                  <a:srgbClr val="FF6600"/>
                </a:solidFill>
              </a:rPr>
              <a:t>Please do the interactive activity on </a:t>
            </a:r>
            <a:r>
              <a:rPr lang="en-US" b="1" dirty="0">
                <a:solidFill>
                  <a:srgbClr val="FF6600"/>
                </a:solidFill>
              </a:rPr>
              <a:t>Discover pg. 2</a:t>
            </a:r>
            <a:r>
              <a:rPr lang="en-US" dirty="0">
                <a:solidFill>
                  <a:srgbClr val="FF6600"/>
                </a:solidFill>
              </a:rPr>
              <a:t>, under the </a:t>
            </a:r>
            <a:r>
              <a:rPr lang="en-US" b="1" dirty="0">
                <a:solidFill>
                  <a:srgbClr val="FF6600"/>
                </a:solidFill>
              </a:rPr>
              <a:t>“Lunar eclipse” </a:t>
            </a:r>
            <a:r>
              <a:rPr lang="en-US" dirty="0">
                <a:solidFill>
                  <a:srgbClr val="FF6600"/>
                </a:solidFill>
              </a:rPr>
              <a:t>tab.</a:t>
            </a:r>
          </a:p>
        </p:txBody>
      </p:sp>
    </p:spTree>
    <p:extLst>
      <p:ext uri="{BB962C8B-B14F-4D97-AF65-F5344CB8AC3E}">
        <p14:creationId xmlns:p14="http://schemas.microsoft.com/office/powerpoint/2010/main" val="3205143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07073"/>
            <a:ext cx="8001000" cy="646331"/>
          </a:xfrm>
          <a:prstGeom prst="rect">
            <a:avLst/>
          </a:prstGeom>
          <a:noFill/>
        </p:spPr>
        <p:txBody>
          <a:bodyPr wrap="square" rtlCol="0">
            <a:spAutoFit/>
          </a:bodyPr>
          <a:lstStyle/>
          <a:p>
            <a:r>
              <a:rPr lang="en-US" sz="3600" dirty="0">
                <a:solidFill>
                  <a:srgbClr val="00B0F0"/>
                </a:solidFill>
                <a:latin typeface="Kristen ITC" pitchFamily="66" charset="0"/>
              </a:rPr>
              <a:t>Review of the Earth’s spheres:</a:t>
            </a:r>
          </a:p>
        </p:txBody>
      </p:sp>
      <p:sp>
        <p:nvSpPr>
          <p:cNvPr id="3" name="TextBox 2"/>
          <p:cNvSpPr txBox="1"/>
          <p:nvPr/>
        </p:nvSpPr>
        <p:spPr>
          <a:xfrm>
            <a:off x="1447800" y="1371600"/>
            <a:ext cx="7162800" cy="3785652"/>
          </a:xfrm>
          <a:prstGeom prst="rect">
            <a:avLst/>
          </a:prstGeom>
          <a:noFill/>
        </p:spPr>
        <p:txBody>
          <a:bodyPr wrap="square" rtlCol="0">
            <a:spAutoFit/>
          </a:bodyPr>
          <a:lstStyle/>
          <a:p>
            <a:r>
              <a:rPr lang="en-US" sz="2400" b="1" dirty="0">
                <a:solidFill>
                  <a:srgbClr val="92D050"/>
                </a:solidFill>
              </a:rPr>
              <a:t>Biosphere: </a:t>
            </a:r>
            <a:r>
              <a:rPr lang="en-US" sz="2400" b="1" dirty="0"/>
              <a:t>all living things on Earth</a:t>
            </a:r>
            <a:br>
              <a:rPr lang="en-US" sz="2400" b="1" dirty="0"/>
            </a:br>
            <a:endParaRPr lang="en-US" sz="2400" b="1" dirty="0"/>
          </a:p>
          <a:p>
            <a:r>
              <a:rPr lang="en-US" sz="2400" b="1" dirty="0" err="1">
                <a:solidFill>
                  <a:srgbClr val="FFC000"/>
                </a:solidFill>
              </a:rPr>
              <a:t>Cryosphere</a:t>
            </a:r>
            <a:r>
              <a:rPr lang="en-US" sz="2400" b="1" dirty="0">
                <a:solidFill>
                  <a:srgbClr val="FFC000"/>
                </a:solidFill>
              </a:rPr>
              <a:t>: </a:t>
            </a:r>
            <a:r>
              <a:rPr lang="en-US" sz="2400" b="1" dirty="0"/>
              <a:t>all ice and glacial structures on Earth</a:t>
            </a:r>
            <a:br>
              <a:rPr lang="en-US" sz="2400" b="1" dirty="0"/>
            </a:br>
            <a:endParaRPr lang="en-US" sz="2400" b="1" dirty="0"/>
          </a:p>
          <a:p>
            <a:r>
              <a:rPr lang="en-US" sz="2400" b="1" dirty="0">
                <a:solidFill>
                  <a:schemeClr val="bg2">
                    <a:lumMod val="75000"/>
                  </a:schemeClr>
                </a:solidFill>
              </a:rPr>
              <a:t>Geosphere: </a:t>
            </a:r>
            <a:r>
              <a:rPr lang="en-US" sz="2400" b="1" dirty="0"/>
              <a:t>the actual physical parts of Earth itself</a:t>
            </a:r>
            <a:br>
              <a:rPr lang="en-US" sz="2400" b="1" dirty="0"/>
            </a:br>
            <a:endParaRPr lang="en-US" sz="2400" b="1" dirty="0"/>
          </a:p>
          <a:p>
            <a:r>
              <a:rPr lang="en-US" sz="2400" b="1" dirty="0">
                <a:solidFill>
                  <a:schemeClr val="accent2">
                    <a:lumMod val="40000"/>
                    <a:lumOff val="60000"/>
                  </a:schemeClr>
                </a:solidFill>
              </a:rPr>
              <a:t>Atmosphere: </a:t>
            </a:r>
            <a:r>
              <a:rPr lang="en-US" sz="2400" b="1" dirty="0"/>
              <a:t>all the air that envelops Earth</a:t>
            </a:r>
            <a:br>
              <a:rPr lang="en-US" sz="2400" b="1" dirty="0"/>
            </a:br>
            <a:endParaRPr lang="en-US" sz="2400" b="1" dirty="0"/>
          </a:p>
          <a:p>
            <a:r>
              <a:rPr lang="en-US" sz="2400" b="1" dirty="0">
                <a:solidFill>
                  <a:schemeClr val="tx2">
                    <a:lumMod val="40000"/>
                    <a:lumOff val="60000"/>
                  </a:schemeClr>
                </a:solidFill>
              </a:rPr>
              <a:t>Hydrosphere: </a:t>
            </a:r>
            <a:r>
              <a:rPr lang="en-US" sz="2400" b="1" dirty="0"/>
              <a:t>all of the freshwater and saltwater resources of Earth</a:t>
            </a:r>
          </a:p>
        </p:txBody>
      </p:sp>
    </p:spTree>
    <p:extLst>
      <p:ext uri="{BB962C8B-B14F-4D97-AF65-F5344CB8AC3E}">
        <p14:creationId xmlns:p14="http://schemas.microsoft.com/office/powerpoint/2010/main" val="278509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463" y="152400"/>
            <a:ext cx="8763000" cy="3046988"/>
          </a:xfrm>
          <a:prstGeom prst="rect">
            <a:avLst/>
          </a:prstGeom>
          <a:noFill/>
        </p:spPr>
        <p:txBody>
          <a:bodyPr wrap="square" rtlCol="0">
            <a:spAutoFit/>
          </a:bodyPr>
          <a:lstStyle/>
          <a:p>
            <a:endParaRPr lang="en-US" sz="3200" dirty="0"/>
          </a:p>
          <a:p>
            <a:r>
              <a:rPr lang="en-US" sz="3200" b="1" dirty="0">
                <a:latin typeface="BatangChe" pitchFamily="49" charset="-127"/>
                <a:ea typeface="BatangChe" pitchFamily="49" charset="-127"/>
              </a:rPr>
              <a:t>There are two types of dating which geologists can use to make the timelines:</a:t>
            </a:r>
            <a:r>
              <a:rPr lang="en-US" sz="3200" dirty="0">
                <a:latin typeface="BatangChe" pitchFamily="49" charset="-127"/>
                <a:ea typeface="BatangChe" pitchFamily="49" charset="-127"/>
              </a:rPr>
              <a:t> </a:t>
            </a:r>
          </a:p>
          <a:p>
            <a:endParaRPr lang="en-US" sz="3200" dirty="0">
              <a:latin typeface="BatangChe" pitchFamily="49" charset="-127"/>
              <a:ea typeface="BatangChe" pitchFamily="49" charset="-127"/>
            </a:endParaRPr>
          </a:p>
          <a:p>
            <a:endParaRPr lang="en-US" sz="3200" dirty="0">
              <a:latin typeface="BatangChe" pitchFamily="49" charset="-127"/>
              <a:ea typeface="BatangChe" pitchFamily="49" charset="-127"/>
            </a:endParaRPr>
          </a:p>
          <a:p>
            <a:r>
              <a:rPr lang="en-US" sz="3200" dirty="0">
                <a:solidFill>
                  <a:srgbClr val="FF0000"/>
                </a:solidFill>
              </a:rPr>
              <a:t>	relative dating </a:t>
            </a:r>
            <a:r>
              <a:rPr lang="en-US" sz="3200" dirty="0"/>
              <a:t>and </a:t>
            </a:r>
            <a:r>
              <a:rPr lang="en-US" sz="3200" dirty="0">
                <a:solidFill>
                  <a:srgbClr val="FF0000"/>
                </a:solidFill>
              </a:rPr>
              <a:t>absolute dating</a:t>
            </a:r>
            <a:r>
              <a:rPr lang="en-US" sz="3200" dirty="0"/>
              <a:t>. </a:t>
            </a:r>
          </a:p>
        </p:txBody>
      </p:sp>
      <p:pic>
        <p:nvPicPr>
          <p:cNvPr id="1027" name="Picture 3" descr="C:\Documents and Settings\lhelm\Local Settings\Temporary Internet Files\Content.IE5\JI8PJKBM\MC900084348[1].wmf"/>
          <p:cNvPicPr>
            <a:picLocks noChangeAspect="1" noChangeArrowheads="1"/>
          </p:cNvPicPr>
          <p:nvPr/>
        </p:nvPicPr>
        <p:blipFill>
          <a:blip r:embed="rId2" cstate="print"/>
          <a:srcRect/>
          <a:stretch>
            <a:fillRect/>
          </a:stretch>
        </p:blipFill>
        <p:spPr bwMode="auto">
          <a:xfrm>
            <a:off x="6495197" y="4309659"/>
            <a:ext cx="2514600" cy="2651863"/>
          </a:xfrm>
          <a:prstGeom prst="rect">
            <a:avLst/>
          </a:prstGeom>
          <a:noFill/>
        </p:spPr>
      </p:pic>
      <p:cxnSp>
        <p:nvCxnSpPr>
          <p:cNvPr id="9" name="Straight Connector 8"/>
          <p:cNvCxnSpPr/>
          <p:nvPr/>
        </p:nvCxnSpPr>
        <p:spPr>
          <a:xfrm>
            <a:off x="1123097" y="2209800"/>
            <a:ext cx="66294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4191000"/>
            <a:ext cx="6037997" cy="954107"/>
          </a:xfrm>
          <a:prstGeom prst="rect">
            <a:avLst/>
          </a:prstGeom>
          <a:solidFill>
            <a:schemeClr val="bg1">
              <a:lumMod val="95000"/>
            </a:schemeClr>
          </a:solidFill>
        </p:spPr>
        <p:txBody>
          <a:bodyPr wrap="square" rtlCol="0">
            <a:spAutoFit/>
          </a:bodyPr>
          <a:lstStyle/>
          <a:p>
            <a:r>
              <a:rPr lang="en-US" sz="2800" dirty="0">
                <a:latin typeface="Corbel" pitchFamily="34" charset="0"/>
              </a:rPr>
              <a:t>Relative dating </a:t>
            </a:r>
            <a:r>
              <a:rPr lang="en-US" sz="2800" b="1" dirty="0">
                <a:latin typeface="Corbel" pitchFamily="34" charset="0"/>
              </a:rPr>
              <a:t>does not</a:t>
            </a:r>
            <a:r>
              <a:rPr lang="en-US" sz="2800" dirty="0">
                <a:latin typeface="Corbel" pitchFamily="34" charset="0"/>
              </a:rPr>
              <a:t> give an exact age </a:t>
            </a:r>
            <a:r>
              <a:rPr lang="en-US" sz="2000" dirty="0">
                <a:latin typeface="Corbel" pitchFamily="34" charset="0"/>
              </a:rPr>
              <a:t>(in years)</a:t>
            </a:r>
            <a:r>
              <a:rPr lang="en-US" sz="2800" dirty="0">
                <a:latin typeface="Corbel" pitchFamily="34" charset="0"/>
              </a:rPr>
              <a:t> to rocks </a:t>
            </a:r>
            <a:r>
              <a:rPr lang="en-US" sz="2800" u="sng" dirty="0">
                <a:latin typeface="Corbel" pitchFamily="34" charset="0"/>
              </a:rPr>
              <a:t>or</a:t>
            </a:r>
            <a:r>
              <a:rPr lang="en-US" sz="2800" dirty="0">
                <a:latin typeface="Corbel" pitchFamily="34" charset="0"/>
              </a:rPr>
              <a:t> geologic events…</a:t>
            </a:r>
            <a:endParaRPr lang="en-US" sz="2800" dirty="0"/>
          </a:p>
        </p:txBody>
      </p:sp>
    </p:spTree>
    <p:extLst>
      <p:ext uri="{BB962C8B-B14F-4D97-AF65-F5344CB8AC3E}">
        <p14:creationId xmlns:p14="http://schemas.microsoft.com/office/powerpoint/2010/main" val="3569763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07073"/>
            <a:ext cx="6400800" cy="646331"/>
          </a:xfrm>
          <a:prstGeom prst="rect">
            <a:avLst/>
          </a:prstGeom>
          <a:noFill/>
        </p:spPr>
        <p:txBody>
          <a:bodyPr wrap="square" rtlCol="0">
            <a:spAutoFit/>
          </a:bodyPr>
          <a:lstStyle/>
          <a:p>
            <a:r>
              <a:rPr lang="en-US" sz="3600" dirty="0">
                <a:solidFill>
                  <a:schemeClr val="accent4">
                    <a:lumMod val="60000"/>
                    <a:lumOff val="40000"/>
                  </a:schemeClr>
                </a:solidFill>
                <a:latin typeface="Kristen ITC" pitchFamily="66" charset="0"/>
              </a:rPr>
              <a:t>Layers of the Earth:</a:t>
            </a:r>
          </a:p>
        </p:txBody>
      </p:sp>
      <p:sp>
        <p:nvSpPr>
          <p:cNvPr id="3" name="TextBox 2"/>
          <p:cNvSpPr txBox="1"/>
          <p:nvPr/>
        </p:nvSpPr>
        <p:spPr>
          <a:xfrm>
            <a:off x="1600200" y="1371600"/>
            <a:ext cx="4800600" cy="3785652"/>
          </a:xfrm>
          <a:prstGeom prst="rect">
            <a:avLst/>
          </a:prstGeom>
          <a:noFill/>
        </p:spPr>
        <p:txBody>
          <a:bodyPr wrap="square" rtlCol="0">
            <a:spAutoFit/>
          </a:bodyPr>
          <a:lstStyle/>
          <a:p>
            <a:r>
              <a:rPr lang="en-US" sz="2400" b="1" dirty="0"/>
              <a:t>1.</a:t>
            </a:r>
          </a:p>
          <a:p>
            <a:endParaRPr lang="en-US" sz="2400" b="1" dirty="0"/>
          </a:p>
          <a:p>
            <a:endParaRPr lang="en-US" sz="2400" b="1" dirty="0"/>
          </a:p>
          <a:p>
            <a:r>
              <a:rPr lang="en-US" sz="2400" b="1" dirty="0"/>
              <a:t>2.</a:t>
            </a:r>
          </a:p>
          <a:p>
            <a:endParaRPr lang="en-US" sz="2400" b="1" dirty="0"/>
          </a:p>
          <a:p>
            <a:endParaRPr lang="en-US" sz="2400" b="1" dirty="0"/>
          </a:p>
          <a:p>
            <a:r>
              <a:rPr lang="en-US" sz="2400" b="1" dirty="0"/>
              <a:t>3.</a:t>
            </a:r>
          </a:p>
          <a:p>
            <a:endParaRPr lang="en-US" sz="2400" b="1" dirty="0"/>
          </a:p>
          <a:p>
            <a:endParaRPr lang="en-US" sz="2400" b="1" dirty="0"/>
          </a:p>
          <a:p>
            <a:r>
              <a:rPr lang="en-US" sz="2400" b="1" dirty="0"/>
              <a:t>4.</a:t>
            </a:r>
          </a:p>
        </p:txBody>
      </p:sp>
    </p:spTree>
    <p:extLst>
      <p:ext uri="{BB962C8B-B14F-4D97-AF65-F5344CB8AC3E}">
        <p14:creationId xmlns:p14="http://schemas.microsoft.com/office/powerpoint/2010/main" val="15935031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07073"/>
            <a:ext cx="6400800" cy="646331"/>
          </a:xfrm>
          <a:prstGeom prst="rect">
            <a:avLst/>
          </a:prstGeom>
          <a:noFill/>
        </p:spPr>
        <p:txBody>
          <a:bodyPr wrap="square" rtlCol="0">
            <a:spAutoFit/>
          </a:bodyPr>
          <a:lstStyle/>
          <a:p>
            <a:r>
              <a:rPr lang="en-US" sz="3600" dirty="0">
                <a:solidFill>
                  <a:schemeClr val="accent4">
                    <a:lumMod val="60000"/>
                    <a:lumOff val="40000"/>
                  </a:schemeClr>
                </a:solidFill>
                <a:latin typeface="Kristen ITC" pitchFamily="66" charset="0"/>
              </a:rPr>
              <a:t>Layers of the Earth:</a:t>
            </a:r>
          </a:p>
        </p:txBody>
      </p:sp>
      <p:sp>
        <p:nvSpPr>
          <p:cNvPr id="3" name="TextBox 2"/>
          <p:cNvSpPr txBox="1"/>
          <p:nvPr/>
        </p:nvSpPr>
        <p:spPr>
          <a:xfrm>
            <a:off x="1600200" y="1371600"/>
            <a:ext cx="4800600" cy="3785652"/>
          </a:xfrm>
          <a:prstGeom prst="rect">
            <a:avLst/>
          </a:prstGeom>
          <a:noFill/>
        </p:spPr>
        <p:txBody>
          <a:bodyPr wrap="square" rtlCol="0">
            <a:spAutoFit/>
          </a:bodyPr>
          <a:lstStyle/>
          <a:p>
            <a:r>
              <a:rPr lang="en-US" sz="2400" b="1" dirty="0"/>
              <a:t>1.	Crust</a:t>
            </a:r>
          </a:p>
          <a:p>
            <a:endParaRPr lang="en-US" sz="2400" b="1" dirty="0"/>
          </a:p>
          <a:p>
            <a:endParaRPr lang="en-US" sz="2400" b="1" dirty="0"/>
          </a:p>
          <a:p>
            <a:r>
              <a:rPr lang="en-US" sz="2400" b="1" dirty="0"/>
              <a:t>2.	Mantle</a:t>
            </a:r>
          </a:p>
          <a:p>
            <a:endParaRPr lang="en-US" sz="2400" b="1" dirty="0"/>
          </a:p>
          <a:p>
            <a:endParaRPr lang="en-US" sz="2400" b="1" dirty="0"/>
          </a:p>
          <a:p>
            <a:r>
              <a:rPr lang="en-US" sz="2400" b="1" dirty="0"/>
              <a:t>3.	Outer core</a:t>
            </a:r>
          </a:p>
          <a:p>
            <a:endParaRPr lang="en-US" sz="2400" b="1" dirty="0"/>
          </a:p>
          <a:p>
            <a:endParaRPr lang="en-US" sz="2400" b="1" dirty="0"/>
          </a:p>
          <a:p>
            <a:r>
              <a:rPr lang="en-US" sz="2400" b="1" dirty="0"/>
              <a:t>4.	Inner core</a:t>
            </a:r>
          </a:p>
        </p:txBody>
      </p:sp>
    </p:spTree>
    <p:extLst>
      <p:ext uri="{BB962C8B-B14F-4D97-AF65-F5344CB8AC3E}">
        <p14:creationId xmlns:p14="http://schemas.microsoft.com/office/powerpoint/2010/main" val="385354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24761"/>
            <a:ext cx="6248400" cy="5733239"/>
          </a:xfrm>
          <a:prstGeom prst="rect">
            <a:avLst/>
          </a:prstGeom>
        </p:spPr>
      </p:pic>
      <p:sp>
        <p:nvSpPr>
          <p:cNvPr id="5" name="TextBox 4"/>
          <p:cNvSpPr txBox="1"/>
          <p:nvPr/>
        </p:nvSpPr>
        <p:spPr>
          <a:xfrm>
            <a:off x="2057400" y="228600"/>
            <a:ext cx="4572000" cy="646331"/>
          </a:xfrm>
          <a:prstGeom prst="rect">
            <a:avLst/>
          </a:prstGeom>
          <a:solidFill>
            <a:schemeClr val="bg1">
              <a:lumMod val="95000"/>
            </a:schemeClr>
          </a:solidFill>
        </p:spPr>
        <p:txBody>
          <a:bodyPr wrap="square" rtlCol="0">
            <a:spAutoFit/>
          </a:bodyPr>
          <a:lstStyle/>
          <a:p>
            <a:pPr algn="ctr"/>
            <a:r>
              <a:rPr lang="en-US" sz="3600" dirty="0">
                <a:solidFill>
                  <a:schemeClr val="accent4">
                    <a:lumMod val="60000"/>
                    <a:lumOff val="40000"/>
                  </a:schemeClr>
                </a:solidFill>
                <a:latin typeface="Britannic Bold" pitchFamily="34" charset="0"/>
              </a:rPr>
              <a:t>Which is which?</a:t>
            </a:r>
          </a:p>
        </p:txBody>
      </p:sp>
    </p:spTree>
    <p:extLst>
      <p:ext uri="{BB962C8B-B14F-4D97-AF65-F5344CB8AC3E}">
        <p14:creationId xmlns:p14="http://schemas.microsoft.com/office/powerpoint/2010/main" val="955662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24761"/>
            <a:ext cx="6248400" cy="5733239"/>
          </a:xfrm>
          <a:prstGeom prst="rect">
            <a:avLst/>
          </a:prstGeom>
        </p:spPr>
      </p:pic>
      <p:sp>
        <p:nvSpPr>
          <p:cNvPr id="5" name="TextBox 4"/>
          <p:cNvSpPr txBox="1"/>
          <p:nvPr/>
        </p:nvSpPr>
        <p:spPr>
          <a:xfrm>
            <a:off x="2057400" y="228600"/>
            <a:ext cx="4572000" cy="646331"/>
          </a:xfrm>
          <a:prstGeom prst="rect">
            <a:avLst/>
          </a:prstGeom>
          <a:solidFill>
            <a:schemeClr val="bg1">
              <a:lumMod val="95000"/>
            </a:schemeClr>
          </a:solidFill>
        </p:spPr>
        <p:txBody>
          <a:bodyPr wrap="square" rtlCol="0">
            <a:spAutoFit/>
          </a:bodyPr>
          <a:lstStyle/>
          <a:p>
            <a:pPr algn="ctr"/>
            <a:r>
              <a:rPr lang="en-US" sz="3600" dirty="0">
                <a:solidFill>
                  <a:schemeClr val="accent4">
                    <a:lumMod val="60000"/>
                    <a:lumOff val="40000"/>
                  </a:schemeClr>
                </a:solidFill>
                <a:latin typeface="Britannic Bold" pitchFamily="34" charset="0"/>
              </a:rPr>
              <a:t>Which is which?</a:t>
            </a:r>
          </a:p>
        </p:txBody>
      </p:sp>
      <p:sp>
        <p:nvSpPr>
          <p:cNvPr id="2" name="TextBox 1"/>
          <p:cNvSpPr txBox="1"/>
          <p:nvPr/>
        </p:nvSpPr>
        <p:spPr>
          <a:xfrm>
            <a:off x="7585880" y="4603845"/>
            <a:ext cx="1143000" cy="461665"/>
          </a:xfrm>
          <a:prstGeom prst="rect">
            <a:avLst/>
          </a:prstGeom>
          <a:noFill/>
          <a:ln>
            <a:solidFill>
              <a:schemeClr val="accent1"/>
            </a:solidFill>
          </a:ln>
        </p:spPr>
        <p:txBody>
          <a:bodyPr wrap="square" rtlCol="0">
            <a:spAutoFit/>
          </a:bodyPr>
          <a:lstStyle/>
          <a:p>
            <a:pPr algn="ctr"/>
            <a:r>
              <a:rPr lang="en-US" sz="2400" dirty="0">
                <a:latin typeface="Aharoni" pitchFamily="2" charset="-79"/>
                <a:cs typeface="Aharoni" pitchFamily="2" charset="-79"/>
              </a:rPr>
              <a:t>Crust</a:t>
            </a:r>
          </a:p>
        </p:txBody>
      </p:sp>
      <p:sp>
        <p:nvSpPr>
          <p:cNvPr id="6" name="TextBox 5"/>
          <p:cNvSpPr txBox="1"/>
          <p:nvPr/>
        </p:nvSpPr>
        <p:spPr>
          <a:xfrm>
            <a:off x="7585880" y="3954902"/>
            <a:ext cx="1329520" cy="461665"/>
          </a:xfrm>
          <a:prstGeom prst="rect">
            <a:avLst/>
          </a:prstGeom>
          <a:noFill/>
          <a:ln>
            <a:solidFill>
              <a:schemeClr val="accent1"/>
            </a:solidFill>
          </a:ln>
        </p:spPr>
        <p:txBody>
          <a:bodyPr wrap="square" rtlCol="0">
            <a:spAutoFit/>
          </a:bodyPr>
          <a:lstStyle/>
          <a:p>
            <a:pPr algn="ctr"/>
            <a:r>
              <a:rPr lang="en-US" sz="2400" dirty="0">
                <a:latin typeface="Aharoni" pitchFamily="2" charset="-79"/>
                <a:cs typeface="Aharoni" pitchFamily="2" charset="-79"/>
              </a:rPr>
              <a:t>Mantle</a:t>
            </a:r>
          </a:p>
        </p:txBody>
      </p:sp>
      <p:sp>
        <p:nvSpPr>
          <p:cNvPr id="7" name="TextBox 6"/>
          <p:cNvSpPr txBox="1"/>
          <p:nvPr/>
        </p:nvSpPr>
        <p:spPr>
          <a:xfrm>
            <a:off x="6390564" y="1219200"/>
            <a:ext cx="1766816" cy="461665"/>
          </a:xfrm>
          <a:prstGeom prst="rect">
            <a:avLst/>
          </a:prstGeom>
          <a:noFill/>
          <a:ln>
            <a:solidFill>
              <a:schemeClr val="accent1"/>
            </a:solidFill>
          </a:ln>
        </p:spPr>
        <p:txBody>
          <a:bodyPr wrap="square" rtlCol="0">
            <a:spAutoFit/>
          </a:bodyPr>
          <a:lstStyle/>
          <a:p>
            <a:pPr algn="ctr"/>
            <a:r>
              <a:rPr lang="en-US" sz="2400" dirty="0">
                <a:latin typeface="Aharoni" pitchFamily="2" charset="-79"/>
                <a:cs typeface="Aharoni" pitchFamily="2" charset="-79"/>
              </a:rPr>
              <a:t>Outer core</a:t>
            </a:r>
          </a:p>
        </p:txBody>
      </p:sp>
      <p:sp>
        <p:nvSpPr>
          <p:cNvPr id="8" name="TextBox 7"/>
          <p:cNvSpPr txBox="1"/>
          <p:nvPr/>
        </p:nvSpPr>
        <p:spPr>
          <a:xfrm>
            <a:off x="3276600" y="909935"/>
            <a:ext cx="1766816" cy="461665"/>
          </a:xfrm>
          <a:prstGeom prst="rect">
            <a:avLst/>
          </a:prstGeom>
          <a:noFill/>
          <a:ln>
            <a:solidFill>
              <a:schemeClr val="accent1"/>
            </a:solidFill>
          </a:ln>
        </p:spPr>
        <p:txBody>
          <a:bodyPr wrap="square" rtlCol="0">
            <a:spAutoFit/>
          </a:bodyPr>
          <a:lstStyle/>
          <a:p>
            <a:pPr algn="ctr"/>
            <a:r>
              <a:rPr lang="en-US" sz="2400" dirty="0">
                <a:latin typeface="Aharoni" pitchFamily="2" charset="-79"/>
                <a:cs typeface="Aharoni" pitchFamily="2" charset="-79"/>
              </a:rPr>
              <a:t>Inner core</a:t>
            </a:r>
          </a:p>
        </p:txBody>
      </p:sp>
    </p:spTree>
    <p:extLst>
      <p:ext uri="{BB962C8B-B14F-4D97-AF65-F5344CB8AC3E}">
        <p14:creationId xmlns:p14="http://schemas.microsoft.com/office/powerpoint/2010/main" val="1683127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7533276"/>
              </p:ext>
            </p:extLst>
          </p:nvPr>
        </p:nvGraphicFramePr>
        <p:xfrm>
          <a:off x="378497" y="689380"/>
          <a:ext cx="8458200" cy="4544116"/>
        </p:xfrm>
        <a:graphic>
          <a:graphicData uri="http://schemas.openxmlformats.org/drawingml/2006/table">
            <a:tbl>
              <a:tblPr firstRow="1" bandRow="1">
                <a:tableStyleId>{BC89EF96-8CEA-46FF-86C4-4CE0E7609802}</a:tableStyleId>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762666">
                <a:tc>
                  <a:txBody>
                    <a:bodyPr/>
                    <a:lstStyle/>
                    <a:p>
                      <a:r>
                        <a:rPr lang="en-US" dirty="0"/>
                        <a:t>Layer</a:t>
                      </a:r>
                    </a:p>
                  </a:txBody>
                  <a:tcPr/>
                </a:tc>
                <a:tc>
                  <a:txBody>
                    <a:bodyPr/>
                    <a:lstStyle/>
                    <a:p>
                      <a:r>
                        <a:rPr lang="en-US" dirty="0"/>
                        <a:t>State of matter</a:t>
                      </a:r>
                    </a:p>
                  </a:txBody>
                  <a:tcPr/>
                </a:tc>
                <a:tc>
                  <a:txBody>
                    <a:bodyPr/>
                    <a:lstStyle/>
                    <a:p>
                      <a:r>
                        <a:rPr lang="en-US" dirty="0"/>
                        <a:t>Temperature</a:t>
                      </a:r>
                    </a:p>
                  </a:txBody>
                  <a:tcPr/>
                </a:tc>
                <a:tc>
                  <a:txBody>
                    <a:bodyPr/>
                    <a:lstStyle/>
                    <a:p>
                      <a:r>
                        <a:rPr lang="en-US" dirty="0"/>
                        <a:t>Thickness</a:t>
                      </a:r>
                    </a:p>
                  </a:txBody>
                  <a:tcPr/>
                </a:tc>
                <a:tc>
                  <a:txBody>
                    <a:bodyPr/>
                    <a:lstStyle/>
                    <a:p>
                      <a:r>
                        <a:rPr lang="en-US" dirty="0"/>
                        <a:t>Composition</a:t>
                      </a:r>
                    </a:p>
                  </a:txBody>
                  <a:tcPr/>
                </a:tc>
                <a:tc>
                  <a:txBody>
                    <a:bodyPr/>
                    <a:lstStyle/>
                    <a:p>
                      <a:r>
                        <a:rPr lang="en-US" dirty="0"/>
                        <a:t>Interesting</a:t>
                      </a:r>
                      <a:r>
                        <a:rPr lang="en-US" baseline="0" dirty="0"/>
                        <a:t> Fact</a:t>
                      </a:r>
                      <a:endParaRPr lang="en-US" dirty="0"/>
                    </a:p>
                  </a:txBody>
                  <a:tcPr/>
                </a:tc>
                <a:extLst>
                  <a:ext uri="{0D108BD9-81ED-4DB2-BD59-A6C34878D82A}">
                    <a16:rowId xmlns:a16="http://schemas.microsoft.com/office/drawing/2014/main" val="10000"/>
                  </a:ext>
                </a:extLst>
              </a:tr>
              <a:tr h="441862">
                <a:tc>
                  <a:txBody>
                    <a:bodyPr/>
                    <a:lstStyle/>
                    <a:p>
                      <a:r>
                        <a:rPr lang="en-US" dirty="0"/>
                        <a:t>Crust</a:t>
                      </a:r>
                    </a:p>
                  </a:txBody>
                  <a:tcPr/>
                </a:tc>
                <a:tc>
                  <a:txBody>
                    <a:bodyPr/>
                    <a:lstStyle/>
                    <a:p>
                      <a:r>
                        <a:rPr lang="en-US" dirty="0"/>
                        <a:t>Solid</a:t>
                      </a:r>
                    </a:p>
                  </a:txBody>
                  <a:tcPr/>
                </a:tc>
                <a:tc>
                  <a:txBody>
                    <a:bodyPr/>
                    <a:lstStyle/>
                    <a:p>
                      <a:r>
                        <a:rPr lang="en-US" dirty="0"/>
                        <a:t>varies</a:t>
                      </a:r>
                    </a:p>
                  </a:txBody>
                  <a:tcPr/>
                </a:tc>
                <a:tc>
                  <a:txBody>
                    <a:bodyPr/>
                    <a:lstStyle/>
                    <a:p>
                      <a:r>
                        <a:rPr lang="en-US" dirty="0"/>
                        <a:t>5 – 75 km</a:t>
                      </a:r>
                    </a:p>
                  </a:txBody>
                  <a:tcPr/>
                </a:tc>
                <a:tc>
                  <a:txBody>
                    <a:bodyPr/>
                    <a:lstStyle/>
                    <a:p>
                      <a:r>
                        <a:rPr lang="en-US" dirty="0"/>
                        <a:t>varies</a:t>
                      </a:r>
                    </a:p>
                  </a:txBody>
                  <a:tcPr/>
                </a:tc>
                <a:tc>
                  <a:txBody>
                    <a:bodyPr/>
                    <a:lstStyle/>
                    <a:p>
                      <a:r>
                        <a:rPr lang="en-US" dirty="0"/>
                        <a:t>Oceanic crust is thinner</a:t>
                      </a:r>
                    </a:p>
                  </a:txBody>
                  <a:tcPr/>
                </a:tc>
                <a:extLst>
                  <a:ext uri="{0D108BD9-81ED-4DB2-BD59-A6C34878D82A}">
                    <a16:rowId xmlns:a16="http://schemas.microsoft.com/office/drawing/2014/main" val="10001"/>
                  </a:ext>
                </a:extLst>
              </a:tr>
              <a:tr h="683427">
                <a:tc>
                  <a:txBody>
                    <a:bodyPr/>
                    <a:lstStyle/>
                    <a:p>
                      <a:r>
                        <a:rPr lang="en-US" dirty="0"/>
                        <a:t>Mantle</a:t>
                      </a:r>
                    </a:p>
                  </a:txBody>
                  <a:tcPr/>
                </a:tc>
                <a:tc>
                  <a:txBody>
                    <a:bodyPr/>
                    <a:lstStyle/>
                    <a:p>
                      <a:r>
                        <a:rPr lang="en-US" dirty="0"/>
                        <a:t>Solid</a:t>
                      </a:r>
                      <a:r>
                        <a:rPr lang="en-US" baseline="0" dirty="0"/>
                        <a:t> - plastic</a:t>
                      </a:r>
                      <a:endParaRPr lang="en-US" dirty="0"/>
                    </a:p>
                  </a:txBody>
                  <a:tcPr/>
                </a:tc>
                <a:tc>
                  <a:txBody>
                    <a:bodyPr/>
                    <a:lstStyle/>
                    <a:p>
                      <a:r>
                        <a:rPr lang="en-US" dirty="0"/>
                        <a:t>1,300 – 2,500</a:t>
                      </a:r>
                    </a:p>
                  </a:txBody>
                  <a:tcPr/>
                </a:tc>
                <a:tc>
                  <a:txBody>
                    <a:bodyPr/>
                    <a:lstStyle/>
                    <a:p>
                      <a:endParaRPr lang="en-US" dirty="0"/>
                    </a:p>
                  </a:txBody>
                  <a:tcPr/>
                </a:tc>
                <a:tc>
                  <a:txBody>
                    <a:bodyPr/>
                    <a:lstStyle/>
                    <a:p>
                      <a:r>
                        <a:rPr lang="en-US" dirty="0" err="1"/>
                        <a:t>peridotite</a:t>
                      </a:r>
                      <a:endParaRPr lang="en-US" dirty="0"/>
                    </a:p>
                  </a:txBody>
                  <a:tcPr/>
                </a:tc>
                <a:tc>
                  <a:txBody>
                    <a:bodyPr/>
                    <a:lstStyle/>
                    <a:p>
                      <a:r>
                        <a:rPr lang="en-US" dirty="0"/>
                        <a:t>Can “flow” even though it’s a solid.</a:t>
                      </a:r>
                    </a:p>
                  </a:txBody>
                  <a:tcPr/>
                </a:tc>
                <a:extLst>
                  <a:ext uri="{0D108BD9-81ED-4DB2-BD59-A6C34878D82A}">
                    <a16:rowId xmlns:a16="http://schemas.microsoft.com/office/drawing/2014/main" val="10002"/>
                  </a:ext>
                </a:extLst>
              </a:tr>
              <a:tr h="976325">
                <a:tc>
                  <a:txBody>
                    <a:bodyPr/>
                    <a:lstStyle/>
                    <a:p>
                      <a:r>
                        <a:rPr lang="en-US" dirty="0"/>
                        <a:t>Outer</a:t>
                      </a:r>
                      <a:r>
                        <a:rPr lang="en-US" baseline="0" dirty="0"/>
                        <a:t> Core</a:t>
                      </a:r>
                      <a:endParaRPr lang="en-US" dirty="0"/>
                    </a:p>
                  </a:txBody>
                  <a:tcPr/>
                </a:tc>
                <a:tc>
                  <a:txBody>
                    <a:bodyPr/>
                    <a:lstStyle/>
                    <a:p>
                      <a:r>
                        <a:rPr lang="en-US" dirty="0"/>
                        <a:t>Liquid</a:t>
                      </a:r>
                    </a:p>
                  </a:txBody>
                  <a:tcPr/>
                </a:tc>
                <a:tc>
                  <a:txBody>
                    <a:bodyPr/>
                    <a:lstStyle/>
                    <a:p>
                      <a:r>
                        <a:rPr lang="en-US" dirty="0"/>
                        <a:t>4,500 degrees Celsius</a:t>
                      </a:r>
                    </a:p>
                  </a:txBody>
                  <a:tcPr/>
                </a:tc>
                <a:tc>
                  <a:txBody>
                    <a:bodyPr/>
                    <a:lstStyle/>
                    <a:p>
                      <a:r>
                        <a:rPr lang="en-US" dirty="0"/>
                        <a:t>2,200 km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iron</a:t>
                      </a:r>
                    </a:p>
                    <a:p>
                      <a:endParaRPr lang="en-US" dirty="0"/>
                    </a:p>
                  </a:txBody>
                  <a:tcPr/>
                </a:tc>
                <a:tc>
                  <a:txBody>
                    <a:bodyPr/>
                    <a:lstStyle/>
                    <a:p>
                      <a:r>
                        <a:rPr lang="en-US" dirty="0"/>
                        <a:t>Creates a magnetic field</a:t>
                      </a:r>
                    </a:p>
                  </a:txBody>
                  <a:tcPr/>
                </a:tc>
                <a:extLst>
                  <a:ext uri="{0D108BD9-81ED-4DB2-BD59-A6C34878D82A}">
                    <a16:rowId xmlns:a16="http://schemas.microsoft.com/office/drawing/2014/main" val="10003"/>
                  </a:ext>
                </a:extLst>
              </a:tr>
              <a:tr h="976325">
                <a:tc>
                  <a:txBody>
                    <a:bodyPr/>
                    <a:lstStyle/>
                    <a:p>
                      <a:r>
                        <a:rPr lang="en-US" dirty="0"/>
                        <a:t>Inner Core</a:t>
                      </a:r>
                    </a:p>
                  </a:txBody>
                  <a:tcPr/>
                </a:tc>
                <a:tc>
                  <a:txBody>
                    <a:bodyPr/>
                    <a:lstStyle/>
                    <a:p>
                      <a:r>
                        <a:rPr lang="en-US" dirty="0"/>
                        <a:t>Solid</a:t>
                      </a:r>
                    </a:p>
                  </a:txBody>
                  <a:tcPr/>
                </a:tc>
                <a:tc>
                  <a:txBody>
                    <a:bodyPr/>
                    <a:lstStyle/>
                    <a:p>
                      <a:r>
                        <a:rPr lang="en-US" dirty="0"/>
                        <a:t>5,000 degree Celsius</a:t>
                      </a:r>
                    </a:p>
                  </a:txBody>
                  <a:tcPr/>
                </a:tc>
                <a:tc>
                  <a:txBody>
                    <a:bodyPr/>
                    <a:lstStyle/>
                    <a:p>
                      <a:r>
                        <a:rPr lang="en-US" dirty="0"/>
                        <a:t>1,250 km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iron</a:t>
                      </a:r>
                    </a:p>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37531" y="65820"/>
            <a:ext cx="6400800" cy="584775"/>
          </a:xfrm>
          <a:prstGeom prst="rect">
            <a:avLst/>
          </a:prstGeom>
          <a:noFill/>
        </p:spPr>
        <p:txBody>
          <a:bodyPr wrap="square" rtlCol="0">
            <a:spAutoFit/>
          </a:bodyPr>
          <a:lstStyle/>
          <a:p>
            <a:r>
              <a:rPr lang="en-US" sz="3200" dirty="0">
                <a:solidFill>
                  <a:schemeClr val="accent4">
                    <a:lumMod val="60000"/>
                    <a:lumOff val="40000"/>
                  </a:schemeClr>
                </a:solidFill>
                <a:latin typeface="Kristen ITC" pitchFamily="66" charset="0"/>
              </a:rPr>
              <a:t>Layers of the Earth: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19" y="5181600"/>
            <a:ext cx="7386394" cy="1603702"/>
          </a:xfrm>
          <a:prstGeom prst="rect">
            <a:avLst/>
          </a:prstGeom>
          <a:ln>
            <a:solidFill>
              <a:schemeClr val="accent1"/>
            </a:solidFill>
            <a:prstDash val="sysDash"/>
          </a:ln>
        </p:spPr>
      </p:pic>
    </p:spTree>
    <p:extLst>
      <p:ext uri="{BB962C8B-B14F-4D97-AF65-F5344CB8AC3E}">
        <p14:creationId xmlns:p14="http://schemas.microsoft.com/office/powerpoint/2010/main" val="2111755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153400" cy="800219"/>
          </a:xfrm>
          <a:prstGeom prst="rect">
            <a:avLst/>
          </a:prstGeom>
          <a:solidFill>
            <a:srgbClr val="FFCC99"/>
          </a:solidFill>
        </p:spPr>
        <p:txBody>
          <a:bodyPr wrap="square" rtlCol="0">
            <a:spAutoFit/>
          </a:bodyPr>
          <a:lstStyle/>
          <a:p>
            <a:pPr algn="ctr"/>
            <a:r>
              <a:rPr lang="en-US" sz="2800" dirty="0">
                <a:latin typeface="GungsuhChe" pitchFamily="49" charset="-127"/>
                <a:ea typeface="GungsuhChe" pitchFamily="49" charset="-127"/>
              </a:rPr>
              <a:t>Convection currents in the mantle:</a:t>
            </a:r>
          </a:p>
          <a:p>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63" y="3680430"/>
            <a:ext cx="2676525" cy="1371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05000"/>
            <a:ext cx="2657475" cy="13906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145" y="5257800"/>
            <a:ext cx="2638425" cy="1371600"/>
          </a:xfrm>
          <a:prstGeom prst="rect">
            <a:avLst/>
          </a:prstGeom>
        </p:spPr>
      </p:pic>
      <p:sp>
        <p:nvSpPr>
          <p:cNvPr id="6" name="TextBox 5"/>
          <p:cNvSpPr txBox="1"/>
          <p:nvPr/>
        </p:nvSpPr>
        <p:spPr>
          <a:xfrm>
            <a:off x="304800" y="2138660"/>
            <a:ext cx="4724400" cy="923330"/>
          </a:xfrm>
          <a:prstGeom prst="rect">
            <a:avLst/>
          </a:prstGeom>
          <a:noFill/>
        </p:spPr>
        <p:txBody>
          <a:bodyPr wrap="square" rtlCol="0">
            <a:spAutoFit/>
          </a:bodyPr>
          <a:lstStyle/>
          <a:p>
            <a:r>
              <a:rPr lang="en-US" dirty="0"/>
              <a:t>The inside of Earth is very hot. The heat creates a convection current within the mantle that flows from the core to the crust.</a:t>
            </a:r>
          </a:p>
        </p:txBody>
      </p:sp>
      <p:sp>
        <p:nvSpPr>
          <p:cNvPr id="7" name="TextBox 6"/>
          <p:cNvSpPr txBox="1"/>
          <p:nvPr/>
        </p:nvSpPr>
        <p:spPr>
          <a:xfrm>
            <a:off x="3276600" y="4043065"/>
            <a:ext cx="5638800" cy="646331"/>
          </a:xfrm>
          <a:prstGeom prst="rect">
            <a:avLst/>
          </a:prstGeom>
          <a:noFill/>
        </p:spPr>
        <p:txBody>
          <a:bodyPr wrap="square" rtlCol="0">
            <a:spAutoFit/>
          </a:bodyPr>
          <a:lstStyle/>
          <a:p>
            <a:r>
              <a:rPr lang="en-US" dirty="0"/>
              <a:t>The current cools down as it approaches Earth's surface. It begins to move horizontally along the bottom of the crust.</a:t>
            </a:r>
          </a:p>
        </p:txBody>
      </p:sp>
      <p:sp>
        <p:nvSpPr>
          <p:cNvPr id="8" name="TextBox 7"/>
          <p:cNvSpPr txBox="1"/>
          <p:nvPr/>
        </p:nvSpPr>
        <p:spPr>
          <a:xfrm>
            <a:off x="304800" y="5466602"/>
            <a:ext cx="5410200" cy="1200329"/>
          </a:xfrm>
          <a:prstGeom prst="rect">
            <a:avLst/>
          </a:prstGeom>
          <a:noFill/>
        </p:spPr>
        <p:txBody>
          <a:bodyPr wrap="square" rtlCol="0">
            <a:spAutoFit/>
          </a:bodyPr>
          <a:lstStyle/>
          <a:p>
            <a:r>
              <a:rPr lang="en-US" dirty="0"/>
              <a:t>As it continues to cool, it will descend toward the inner Earth, where the temperature increases. This increase in temperature causes the current to rise again.</a:t>
            </a:r>
          </a:p>
          <a:p>
            <a:endParaRPr lang="en-US" dirty="0"/>
          </a:p>
        </p:txBody>
      </p:sp>
    </p:spTree>
    <p:extLst>
      <p:ext uri="{BB962C8B-B14F-4D97-AF65-F5344CB8AC3E}">
        <p14:creationId xmlns:p14="http://schemas.microsoft.com/office/powerpoint/2010/main" val="21857781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4719755"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Carbon cycle:</a:t>
            </a:r>
          </a:p>
        </p:txBody>
      </p:sp>
      <p:sp>
        <p:nvSpPr>
          <p:cNvPr id="3" name="TextBox 2"/>
          <p:cNvSpPr txBox="1"/>
          <p:nvPr/>
        </p:nvSpPr>
        <p:spPr>
          <a:xfrm>
            <a:off x="1676400" y="2057400"/>
            <a:ext cx="6934200" cy="646331"/>
          </a:xfrm>
          <a:prstGeom prst="rect">
            <a:avLst/>
          </a:prstGeom>
          <a:noFill/>
        </p:spPr>
        <p:txBody>
          <a:bodyPr wrap="square" rtlCol="0">
            <a:spAutoFit/>
          </a:bodyPr>
          <a:lstStyle/>
          <a:p>
            <a:r>
              <a:rPr lang="en-US" dirty="0"/>
              <a:t>The movement of carbon (an element) between living and non-living things.</a:t>
            </a:r>
          </a:p>
        </p:txBody>
      </p:sp>
      <p:sp>
        <p:nvSpPr>
          <p:cNvPr id="4" name="TextBox 3"/>
          <p:cNvSpPr txBox="1"/>
          <p:nvPr/>
        </p:nvSpPr>
        <p:spPr>
          <a:xfrm>
            <a:off x="381000" y="3657600"/>
            <a:ext cx="8458200" cy="1200329"/>
          </a:xfrm>
          <a:prstGeom prst="rect">
            <a:avLst/>
          </a:prstGeom>
          <a:noFill/>
        </p:spPr>
        <p:txBody>
          <a:bodyPr wrap="square" rtlCol="0">
            <a:spAutoFit/>
          </a:bodyPr>
          <a:lstStyle/>
          <a:p>
            <a:r>
              <a:rPr lang="en-US" dirty="0"/>
              <a:t>Elements, like carbon, are taken (or used) from one of Earth’s spheres and then used in living organisms.  When the living organism dies, the elements (like carbon) are returned to one of the spheres. The elements are then available to be reused by other living organisms.  This process happens over and over…</a:t>
            </a:r>
          </a:p>
        </p:txBody>
      </p:sp>
    </p:spTree>
    <p:extLst>
      <p:ext uri="{BB962C8B-B14F-4D97-AF65-F5344CB8AC3E}">
        <p14:creationId xmlns:p14="http://schemas.microsoft.com/office/powerpoint/2010/main" val="1156405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67373"/>
            <a:ext cx="7258687" cy="5512236"/>
          </a:xfrm>
          <a:prstGeom prst="rect">
            <a:avLst/>
          </a:prstGeom>
        </p:spPr>
      </p:pic>
      <p:sp>
        <p:nvSpPr>
          <p:cNvPr id="3" name="TextBox 2"/>
          <p:cNvSpPr txBox="1"/>
          <p:nvPr/>
        </p:nvSpPr>
        <p:spPr>
          <a:xfrm>
            <a:off x="609600" y="228600"/>
            <a:ext cx="7924800" cy="1138773"/>
          </a:xfrm>
          <a:prstGeom prst="rect">
            <a:avLst/>
          </a:prstGeom>
          <a:noFill/>
        </p:spPr>
        <p:txBody>
          <a:bodyPr wrap="square" rtlCol="0">
            <a:spAutoFit/>
          </a:bodyPr>
          <a:lstStyle/>
          <a:p>
            <a:r>
              <a:rPr lang="en-US" sz="3200" dirty="0">
                <a:solidFill>
                  <a:schemeClr val="bg2">
                    <a:lumMod val="75000"/>
                  </a:schemeClr>
                </a:solidFill>
              </a:rPr>
              <a:t>Carbon Cycle </a:t>
            </a:r>
            <a:r>
              <a:rPr lang="en-US" dirty="0"/>
              <a:t>–  the interactive below shows how the element moves through the different Earth spheres.  		Please go to Discover pg. 1 and complete this activity under the “Earth Cycles” tab.</a:t>
            </a:r>
          </a:p>
        </p:txBody>
      </p:sp>
      <p:cxnSp>
        <p:nvCxnSpPr>
          <p:cNvPr id="5" name="Straight Arrow Connector 4"/>
          <p:cNvCxnSpPr/>
          <p:nvPr/>
        </p:nvCxnSpPr>
        <p:spPr>
          <a:xfrm>
            <a:off x="4772343" y="872642"/>
            <a:ext cx="4052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098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17212"/>
            <a:ext cx="7239000" cy="584775"/>
          </a:xfrm>
          <a:prstGeom prst="rect">
            <a:avLst/>
          </a:prstGeom>
          <a:solidFill>
            <a:schemeClr val="accent3">
              <a:lumMod val="60000"/>
              <a:lumOff val="40000"/>
            </a:schemeClr>
          </a:solidFill>
        </p:spPr>
        <p:txBody>
          <a:bodyPr wrap="square" rtlCol="0">
            <a:spAutoFit/>
          </a:bodyPr>
          <a:lstStyle/>
          <a:p>
            <a:r>
              <a:rPr lang="en-US" sz="3200" dirty="0">
                <a:latin typeface="Felix Titling" pitchFamily="82" charset="0"/>
              </a:rPr>
              <a:t>Short-Term Carbon Cycle:</a:t>
            </a:r>
          </a:p>
        </p:txBody>
      </p:sp>
      <p:sp>
        <p:nvSpPr>
          <p:cNvPr id="3" name="TextBox 2"/>
          <p:cNvSpPr txBox="1"/>
          <p:nvPr/>
        </p:nvSpPr>
        <p:spPr>
          <a:xfrm>
            <a:off x="457200" y="1371600"/>
            <a:ext cx="8077200" cy="369332"/>
          </a:xfrm>
          <a:prstGeom prst="rect">
            <a:avLst/>
          </a:prstGeom>
          <a:noFill/>
        </p:spPr>
        <p:txBody>
          <a:bodyPr wrap="square" rtlCol="0">
            <a:spAutoFit/>
          </a:bodyPr>
          <a:lstStyle/>
          <a:p>
            <a:r>
              <a:rPr lang="en-US" dirty="0"/>
              <a:t>The processing and re-distribution of the carbon in a relatively short period of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61442"/>
            <a:ext cx="5334000" cy="4423630"/>
          </a:xfrm>
          <a:prstGeom prst="rect">
            <a:avLst/>
          </a:prstGeom>
        </p:spPr>
      </p:pic>
    </p:spTree>
    <p:extLst>
      <p:ext uri="{BB962C8B-B14F-4D97-AF65-F5344CB8AC3E}">
        <p14:creationId xmlns:p14="http://schemas.microsoft.com/office/powerpoint/2010/main" val="14365588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17212"/>
            <a:ext cx="7239000" cy="584775"/>
          </a:xfrm>
          <a:prstGeom prst="rect">
            <a:avLst/>
          </a:prstGeom>
          <a:solidFill>
            <a:schemeClr val="accent2">
              <a:lumMod val="40000"/>
              <a:lumOff val="60000"/>
            </a:schemeClr>
          </a:solidFill>
        </p:spPr>
        <p:txBody>
          <a:bodyPr wrap="square" rtlCol="0">
            <a:spAutoFit/>
          </a:bodyPr>
          <a:lstStyle/>
          <a:p>
            <a:r>
              <a:rPr lang="en-US" sz="3200" dirty="0">
                <a:latin typeface="Felix Titling" pitchFamily="82" charset="0"/>
              </a:rPr>
              <a:t>Long-Term Carbon Cycle:</a:t>
            </a:r>
          </a:p>
        </p:txBody>
      </p:sp>
      <p:sp>
        <p:nvSpPr>
          <p:cNvPr id="3" name="TextBox 2"/>
          <p:cNvSpPr txBox="1"/>
          <p:nvPr/>
        </p:nvSpPr>
        <p:spPr>
          <a:xfrm>
            <a:off x="457200" y="1371600"/>
            <a:ext cx="8077200" cy="1200329"/>
          </a:xfrm>
          <a:prstGeom prst="rect">
            <a:avLst/>
          </a:prstGeom>
          <a:noFill/>
        </p:spPr>
        <p:txBody>
          <a:bodyPr wrap="square" rtlCol="0">
            <a:spAutoFit/>
          </a:bodyPr>
          <a:lstStyle/>
          <a:p>
            <a:r>
              <a:rPr lang="en-US" dirty="0"/>
              <a:t>The processing and re-distribution of the carbon over a long period of time.  </a:t>
            </a:r>
          </a:p>
          <a:p>
            <a:r>
              <a:rPr lang="en-US" dirty="0"/>
              <a:t>	This process occurs through many different methods:  diffusion, 	photosynthesis, deforestation, respiration, excretion, extraction, and 	decomposition, etc.</a:t>
            </a:r>
          </a:p>
        </p:txBody>
      </p:sp>
      <p:sp>
        <p:nvSpPr>
          <p:cNvPr id="4" name="Tree"/>
          <p:cNvSpPr>
            <a:spLocks noEditPoints="1" noChangeArrowheads="1"/>
          </p:cNvSpPr>
          <p:nvPr/>
        </p:nvSpPr>
        <p:spPr bwMode="auto">
          <a:xfrm>
            <a:off x="-447675" y="2438400"/>
            <a:ext cx="1809750" cy="44196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lhelm\AppData\Local\Microsoft\Windows\Temporary Internet Files\Content.IE5\1TW6755I\MP9004330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486400"/>
            <a:ext cx="1069848" cy="1602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380" y="5600047"/>
            <a:ext cx="2212848" cy="1479842"/>
          </a:xfrm>
          <a:prstGeom prst="rect">
            <a:avLst/>
          </a:prstGeom>
        </p:spPr>
      </p:pic>
      <p:pic>
        <p:nvPicPr>
          <p:cNvPr id="1029" name="Picture 5" descr="C:\Users\lhelm\AppData\Local\Microsoft\Windows\Temporary Internet Files\Content.IE5\W30PYQ2C\MP9004230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228" y="3604531"/>
            <a:ext cx="4951772" cy="3253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helm\AppData\Local\Microsoft\Windows\Temporary Internet Files\Content.IE5\JG69R29L\MC90005763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290" y="4108375"/>
            <a:ext cx="1810512" cy="27720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helm\AppData\Local\Microsoft\Windows\Temporary Internet Files\Content.IE5\W30PYQ2C\MC90043804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8040" y="6045404"/>
            <a:ext cx="990600" cy="9906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990600" y="31242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3000" y="2819400"/>
            <a:ext cx="1600200" cy="369332"/>
          </a:xfrm>
          <a:prstGeom prst="rect">
            <a:avLst/>
          </a:prstGeom>
          <a:noFill/>
        </p:spPr>
        <p:txBody>
          <a:bodyPr wrap="square" rtlCol="0">
            <a:spAutoFit/>
          </a:bodyPr>
          <a:lstStyle/>
          <a:p>
            <a:r>
              <a:rPr lang="en-US" dirty="0"/>
              <a:t>Trees/plants</a:t>
            </a:r>
          </a:p>
        </p:txBody>
      </p:sp>
      <p:cxnSp>
        <p:nvCxnSpPr>
          <p:cNvPr id="10" name="Straight Arrow Connector 9"/>
          <p:cNvCxnSpPr/>
          <p:nvPr/>
        </p:nvCxnSpPr>
        <p:spPr>
          <a:xfrm>
            <a:off x="1677924" y="5029200"/>
            <a:ext cx="0" cy="570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3000" y="4648200"/>
            <a:ext cx="1295400" cy="381000"/>
          </a:xfrm>
          <a:prstGeom prst="rect">
            <a:avLst/>
          </a:prstGeom>
          <a:noFill/>
        </p:spPr>
        <p:txBody>
          <a:bodyPr wrap="square" rtlCol="0">
            <a:spAutoFit/>
          </a:bodyPr>
          <a:lstStyle/>
          <a:p>
            <a:r>
              <a:rPr lang="en-US" dirty="0"/>
              <a:t>Rocks</a:t>
            </a:r>
          </a:p>
        </p:txBody>
      </p:sp>
      <p:cxnSp>
        <p:nvCxnSpPr>
          <p:cNvPr id="13" name="Straight Arrow Connector 12"/>
          <p:cNvCxnSpPr/>
          <p:nvPr/>
        </p:nvCxnSpPr>
        <p:spPr>
          <a:xfrm>
            <a:off x="2971800" y="5105400"/>
            <a:ext cx="0" cy="388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8400" y="4648200"/>
            <a:ext cx="1143000" cy="381000"/>
          </a:xfrm>
          <a:prstGeom prst="rect">
            <a:avLst/>
          </a:prstGeom>
          <a:noFill/>
        </p:spPr>
        <p:txBody>
          <a:bodyPr wrap="square" rtlCol="0">
            <a:spAutoFit/>
          </a:bodyPr>
          <a:lstStyle/>
          <a:p>
            <a:r>
              <a:rPr lang="en-US" dirty="0"/>
              <a:t>Coal</a:t>
            </a:r>
          </a:p>
        </p:txBody>
      </p:sp>
      <p:cxnSp>
        <p:nvCxnSpPr>
          <p:cNvPr id="16" name="Straight Arrow Connector 15"/>
          <p:cNvCxnSpPr/>
          <p:nvPr/>
        </p:nvCxnSpPr>
        <p:spPr>
          <a:xfrm>
            <a:off x="5715000" y="3188732"/>
            <a:ext cx="953114" cy="285667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5800" y="3188732"/>
            <a:ext cx="4343400" cy="369332"/>
          </a:xfrm>
          <a:prstGeom prst="rect">
            <a:avLst/>
          </a:prstGeom>
          <a:noFill/>
        </p:spPr>
        <p:txBody>
          <a:bodyPr wrap="square" rtlCol="0">
            <a:spAutoFit/>
          </a:bodyPr>
          <a:lstStyle/>
          <a:p>
            <a:r>
              <a:rPr lang="en-US" dirty="0"/>
              <a:t>Ocean water, shells, and plants in the ocean</a:t>
            </a:r>
          </a:p>
        </p:txBody>
      </p:sp>
      <p:cxnSp>
        <p:nvCxnSpPr>
          <p:cNvPr id="19" name="Straight Arrow Connector 18"/>
          <p:cNvCxnSpPr/>
          <p:nvPr/>
        </p:nvCxnSpPr>
        <p:spPr>
          <a:xfrm>
            <a:off x="5943600" y="3604531"/>
            <a:ext cx="2286000" cy="16953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410200" y="3604531"/>
            <a:ext cx="304800" cy="123416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4800" y="2571929"/>
            <a:ext cx="4800600" cy="307777"/>
          </a:xfrm>
          <a:prstGeom prst="rect">
            <a:avLst/>
          </a:prstGeom>
          <a:noFill/>
        </p:spPr>
        <p:txBody>
          <a:bodyPr wrap="square" rtlCol="0">
            <a:spAutoFit/>
          </a:bodyPr>
          <a:lstStyle/>
          <a:p>
            <a:pPr algn="ctr"/>
            <a:r>
              <a:rPr lang="en-US" sz="1400" dirty="0">
                <a:solidFill>
                  <a:srgbClr val="0070C0"/>
                </a:solidFill>
              </a:rPr>
              <a:t>**Please go through the tabs on Discover pg. 2**</a:t>
            </a:r>
          </a:p>
        </p:txBody>
      </p:sp>
    </p:spTree>
    <p:extLst>
      <p:ext uri="{BB962C8B-B14F-4D97-AF65-F5344CB8AC3E}">
        <p14:creationId xmlns:p14="http://schemas.microsoft.com/office/powerpoint/2010/main" val="26035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4852</Words>
  <Application>Microsoft Office PowerPoint</Application>
  <PresentationFormat>On-screen Show (4:3)</PresentationFormat>
  <Paragraphs>564</Paragraphs>
  <Slides>126</Slides>
  <Notes>1</Notes>
  <HiddenSlides>0</HiddenSlides>
  <MMClips>0</MMClips>
  <ScaleCrop>false</ScaleCrop>
  <HeadingPairs>
    <vt:vector size="6" baseType="variant">
      <vt:variant>
        <vt:lpstr>Fonts Used</vt:lpstr>
      </vt:variant>
      <vt:variant>
        <vt:i4>53</vt:i4>
      </vt:variant>
      <vt:variant>
        <vt:lpstr>Theme</vt:lpstr>
      </vt:variant>
      <vt:variant>
        <vt:i4>1</vt:i4>
      </vt:variant>
      <vt:variant>
        <vt:lpstr>Slide Titles</vt:lpstr>
      </vt:variant>
      <vt:variant>
        <vt:i4>126</vt:i4>
      </vt:variant>
    </vt:vector>
  </HeadingPairs>
  <TitlesOfParts>
    <vt:vector size="180" baseType="lpstr">
      <vt:lpstr>BatangChe</vt:lpstr>
      <vt:lpstr>Gungsuh</vt:lpstr>
      <vt:lpstr>GungsuhChe</vt:lpstr>
      <vt:lpstr>KaiTi</vt:lpstr>
      <vt:lpstr>MS Gothic</vt:lpstr>
      <vt:lpstr>MS Mincho</vt:lpstr>
      <vt:lpstr>Aharoni</vt:lpstr>
      <vt:lpstr>Arial</vt:lpstr>
      <vt:lpstr>Arial Black</vt:lpstr>
      <vt:lpstr>Arial Narrow</vt:lpstr>
      <vt:lpstr>Arial Unicode MS</vt:lpstr>
      <vt:lpstr>Bell MT</vt:lpstr>
      <vt:lpstr>Berlin Sans FB Demi</vt:lpstr>
      <vt:lpstr>Bernard MT Condensed</vt:lpstr>
      <vt:lpstr>Blackadder ITC</vt:lpstr>
      <vt:lpstr>Bodoni MT</vt:lpstr>
      <vt:lpstr>Bodoni MT Condensed</vt:lpstr>
      <vt:lpstr>Book Antiqua</vt:lpstr>
      <vt:lpstr>Bookman Old Style</vt:lpstr>
      <vt:lpstr>Bradley Hand ITC</vt:lpstr>
      <vt:lpstr>Britannic Bold</vt:lpstr>
      <vt:lpstr>Broadway</vt:lpstr>
      <vt:lpstr>Calibri</vt:lpstr>
      <vt:lpstr>Californian FB</vt:lpstr>
      <vt:lpstr>Cambria</vt:lpstr>
      <vt:lpstr>Cambria Math</vt:lpstr>
      <vt:lpstr>Castellar</vt:lpstr>
      <vt:lpstr>Century Gothic</vt:lpstr>
      <vt:lpstr>Century Schoolbook</vt:lpstr>
      <vt:lpstr>Colonna MT</vt:lpstr>
      <vt:lpstr>Comic Sans MS</vt:lpstr>
      <vt:lpstr>Consolas</vt:lpstr>
      <vt:lpstr>Cooper Black</vt:lpstr>
      <vt:lpstr>Copperplate Gothic Light</vt:lpstr>
      <vt:lpstr>Corbel</vt:lpstr>
      <vt:lpstr>Courier New</vt:lpstr>
      <vt:lpstr>Curlz MT</vt:lpstr>
      <vt:lpstr>Engravers MT</vt:lpstr>
      <vt:lpstr>Eras Light ITC</vt:lpstr>
      <vt:lpstr>Felix Titling</vt:lpstr>
      <vt:lpstr>Georgia</vt:lpstr>
      <vt:lpstr>High Tower Text</vt:lpstr>
      <vt:lpstr>Iskoola Pota</vt:lpstr>
      <vt:lpstr>Juice ITC</vt:lpstr>
      <vt:lpstr>Kristen ITC</vt:lpstr>
      <vt:lpstr>Lucida Bright</vt:lpstr>
      <vt:lpstr>Lucida Calligraphy</vt:lpstr>
      <vt:lpstr>Lucida Console</vt:lpstr>
      <vt:lpstr>Papyrus</vt:lpstr>
      <vt:lpstr>Perpetua Titling MT</vt:lpstr>
      <vt:lpstr>Rockwell Extra Bold</vt:lpstr>
      <vt:lpstr>Segoe UI Light</vt:lpstr>
      <vt:lpstr>Wingdings</vt:lpstr>
      <vt:lpstr>Office Theme</vt:lpstr>
      <vt:lpstr>PowerPoint Presentation</vt:lpstr>
      <vt:lpstr>Geologic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Newton’s laws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Convergent Boundary</vt:lpstr>
      <vt:lpstr>Divergent Boundary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 Time</dc:title>
  <dc:creator>ITAdmin</dc:creator>
  <cp:lastModifiedBy>Anderson, Kevin</cp:lastModifiedBy>
  <cp:revision>205</cp:revision>
  <dcterms:created xsi:type="dcterms:W3CDTF">2012-04-17T12:21:23Z</dcterms:created>
  <dcterms:modified xsi:type="dcterms:W3CDTF">2018-04-19T19:04:51Z</dcterms:modified>
</cp:coreProperties>
</file>