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</p:sldMasterIdLst>
  <p:notesMasterIdLst>
    <p:notesMasterId r:id="rId53"/>
  </p:notesMasterIdLst>
  <p:sldIdLst>
    <p:sldId id="568" r:id="rId11"/>
    <p:sldId id="1029" r:id="rId12"/>
    <p:sldId id="1030" r:id="rId13"/>
    <p:sldId id="859" r:id="rId14"/>
    <p:sldId id="1031" r:id="rId15"/>
    <p:sldId id="800" r:id="rId16"/>
    <p:sldId id="1041" r:id="rId17"/>
    <p:sldId id="1040" r:id="rId18"/>
    <p:sldId id="645" r:id="rId19"/>
    <p:sldId id="801" r:id="rId20"/>
    <p:sldId id="656" r:id="rId21"/>
    <p:sldId id="658" r:id="rId22"/>
    <p:sldId id="1042" r:id="rId23"/>
    <p:sldId id="1053" r:id="rId24"/>
    <p:sldId id="660" r:id="rId25"/>
    <p:sldId id="1043" r:id="rId26"/>
    <p:sldId id="1054" r:id="rId27"/>
    <p:sldId id="779" r:id="rId28"/>
    <p:sldId id="1034" r:id="rId29"/>
    <p:sldId id="1035" r:id="rId30"/>
    <p:sldId id="715" r:id="rId31"/>
    <p:sldId id="1044" r:id="rId32"/>
    <p:sldId id="1049" r:id="rId33"/>
    <p:sldId id="1045" r:id="rId34"/>
    <p:sldId id="1047" r:id="rId35"/>
    <p:sldId id="1048" r:id="rId36"/>
    <p:sldId id="799" r:id="rId37"/>
    <p:sldId id="716" r:id="rId38"/>
    <p:sldId id="1032" r:id="rId39"/>
    <p:sldId id="664" r:id="rId40"/>
    <p:sldId id="1055" r:id="rId41"/>
    <p:sldId id="665" r:id="rId42"/>
    <p:sldId id="1050" r:id="rId43"/>
    <p:sldId id="1036" r:id="rId44"/>
    <p:sldId id="1051" r:id="rId45"/>
    <p:sldId id="1037" r:id="rId46"/>
    <p:sldId id="1052" r:id="rId47"/>
    <p:sldId id="1038" r:id="rId48"/>
    <p:sldId id="1039" r:id="rId49"/>
    <p:sldId id="1056" r:id="rId50"/>
    <p:sldId id="1057" r:id="rId51"/>
    <p:sldId id="689" r:id="rId52"/>
  </p:sldIdLst>
  <p:sldSz cx="9144000" cy="6858000" type="screen4x3"/>
  <p:notesSz cx="6735763" cy="9866313"/>
  <p:embeddedFontLst>
    <p:embeddedFont>
      <p:font typeface="Dosis" pitchFamily="2" charset="0"/>
      <p:regular r:id="rId54"/>
      <p:bold r:id="rId55"/>
    </p:embeddedFont>
    <p:embeddedFont>
      <p:font typeface="Dosis ExtraBold" pitchFamily="2" charset="0"/>
      <p:bold r:id="rId56"/>
    </p:embeddedFont>
    <p:embeddedFont>
      <p:font typeface="Dosis Medium" pitchFamily="2" charset="0"/>
      <p:regular r:id="rId57"/>
    </p:embeddedFont>
    <p:embeddedFont>
      <p:font typeface="Dosis SemiBold" pitchFamily="2" charset="0"/>
      <p:bold r:id="rId58"/>
    </p:embeddedFont>
    <p:embeddedFont>
      <p:font typeface="KG Primary Penmanship" panose="020B0604020202020204" charset="0"/>
      <p:regular r:id="rId59"/>
    </p:embeddedFont>
    <p:embeddedFont>
      <p:font typeface="Mistral" panose="03090702030407020403" pitchFamily="66" charset="0"/>
      <p:regular r:id="rId6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2AB6D7"/>
    <a:srgbClr val="565F88"/>
    <a:srgbClr val="55B7DE"/>
    <a:srgbClr val="A1A6BC"/>
    <a:srgbClr val="424D7B"/>
    <a:srgbClr val="4B5377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5363" autoAdjust="0"/>
  </p:normalViewPr>
  <p:slideViewPr>
    <p:cSldViewPr snapToGrid="0">
      <p:cViewPr varScale="1">
        <p:scale>
          <a:sx n="96" d="100"/>
          <a:sy n="96" d="100"/>
        </p:scale>
        <p:origin x="1085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font" Target="fonts/font2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font" Target="fonts/font3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font" Target="fonts/font6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font" Target="fonts/font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font" Target="fonts/font4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font" Target="fonts/font7.fntdata"/><Relationship Id="rId65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01/11/2025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5856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3883B-3051-44D7-33D1-5C497CD52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E8E6328-5486-342D-0794-AC936E0A0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59E410D-1A08-0639-0376-7D27D9813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22EDF0-AF7A-CBEC-D46E-1FCD388C72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544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7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0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0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62FAD2-7394-9EDA-CF1D-0C4DD78F9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005" y="6027720"/>
            <a:ext cx="1236081" cy="3670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59D602-6E6D-41E4-4ABF-EDB062EE5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863" y="6101541"/>
            <a:ext cx="1185213" cy="29320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42A85AA-A7E4-DFEF-6F6B-D1CAB167B1A8}"/>
              </a:ext>
            </a:extLst>
          </p:cNvPr>
          <p:cNvSpPr txBox="1"/>
          <p:nvPr/>
        </p:nvSpPr>
        <p:spPr>
          <a:xfrm>
            <a:off x="2792628" y="6112676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A2CA7D-8EC8-9093-47F4-DEBD5446AC9D}"/>
              </a:ext>
            </a:extLst>
          </p:cNvPr>
          <p:cNvSpPr txBox="1"/>
          <p:nvPr/>
        </p:nvSpPr>
        <p:spPr>
          <a:xfrm>
            <a:off x="7871103" y="6084547"/>
            <a:ext cx="111212" cy="261610"/>
          </a:xfrm>
          <a:prstGeom prst="rect">
            <a:avLst/>
          </a:prstGeom>
          <a:solidFill>
            <a:srgbClr val="2DC7D3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DD0C6F-FACE-17BB-6888-EE321CA6B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347" y="6101153"/>
            <a:ext cx="1185213" cy="2932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AB0684B-F97A-8D61-FD1D-3B13CCCB3E4A}"/>
              </a:ext>
            </a:extLst>
          </p:cNvPr>
          <p:cNvSpPr txBox="1"/>
          <p:nvPr/>
        </p:nvSpPr>
        <p:spPr>
          <a:xfrm>
            <a:off x="4031112" y="6112288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633955D-399E-A0FA-DF83-B14ACD49C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069" y="6084547"/>
            <a:ext cx="1185213" cy="2932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FDFB6EC-5FA6-79A7-4E4C-E77A571653F6}"/>
              </a:ext>
            </a:extLst>
          </p:cNvPr>
          <p:cNvSpPr txBox="1"/>
          <p:nvPr/>
        </p:nvSpPr>
        <p:spPr>
          <a:xfrm>
            <a:off x="5349834" y="6095682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4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5C4EEE2-606A-BBC1-3113-42DF2FE7B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521" y="6095682"/>
            <a:ext cx="1185213" cy="29320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E039054-4F35-A24D-27ED-B4A2073325DA}"/>
              </a:ext>
            </a:extLst>
          </p:cNvPr>
          <p:cNvSpPr txBox="1"/>
          <p:nvPr/>
        </p:nvSpPr>
        <p:spPr>
          <a:xfrm>
            <a:off x="6615286" y="6106817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3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5B6CB-A9D0-3827-511E-EEC26D457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655037-8F17-9836-72C3-DDAD31EF9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la lettre a - 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49D1F95-6826-2D59-08D0-3DE34284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07" y="3528748"/>
            <a:ext cx="7634928" cy="837251"/>
          </a:xfrm>
          <a:prstGeom prst="rect">
            <a:avLst/>
          </a:prstGeom>
        </p:spPr>
      </p:pic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AEAA78B-9120-98A0-A534-DB2CD7782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45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5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a minuscule.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B17D29-5785-6CBC-65CB-22207063CECB}"/>
              </a:ext>
            </a:extLst>
          </p:cNvPr>
          <p:cNvSpPr txBox="1"/>
          <p:nvPr/>
        </p:nvSpPr>
        <p:spPr>
          <a:xfrm>
            <a:off x="3753506" y="1174536"/>
            <a:ext cx="163698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7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</a:rPr>
              <a:t>a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584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03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228CE1-C204-E86A-0B65-1CBD0D6E9E51}"/>
              </a:ext>
            </a:extLst>
          </p:cNvPr>
          <p:cNvSpPr txBox="1"/>
          <p:nvPr/>
        </p:nvSpPr>
        <p:spPr>
          <a:xfrm>
            <a:off x="3753506" y="1174536"/>
            <a:ext cx="163698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700" dirty="0">
                <a:ln w="0"/>
                <a:solidFill>
                  <a:srgbClr val="C00000"/>
                </a:solidFill>
                <a:latin typeface="KG Primary Penmanship" panose="02000506000000020003" pitchFamily="2" charset="0"/>
              </a:rPr>
              <a:t>a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079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B0743-5FE1-FDA7-F799-752470599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CFA22-4DE7-6C2D-21DC-70DD18060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a majuscule.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BAB0CFB-1F2D-B3C7-C4E4-38ACFD1C41B5}"/>
              </a:ext>
            </a:extLst>
          </p:cNvPr>
          <p:cNvSpPr txBox="1"/>
          <p:nvPr/>
        </p:nvSpPr>
        <p:spPr>
          <a:xfrm>
            <a:off x="3976934" y="2055628"/>
            <a:ext cx="155683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900" dirty="0">
                <a:ln w="0"/>
                <a:solidFill>
                  <a:srgbClr val="474F71"/>
                </a:solidFill>
                <a:latin typeface="Dosis" pitchFamily="2" charset="0"/>
              </a:rPr>
              <a:t>A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F31EE99-74A1-4693-1AE0-AAFFF57FE0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4185C4E-A829-AD14-1014-AAF8140D7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A976BA8-8E26-4459-4F7E-31FC78F24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25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A67E9-C1F3-822D-6074-BDAC564B8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FCE60-7C50-D1F0-9FFE-868887299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2644F3F-95D9-1322-6E91-646696D9D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70770BC-C637-96D4-72F1-BF8D66B1D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C28E5A3-70CA-371C-719D-29E30231D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94E13-DC36-CB69-3E18-AE574D7D1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047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073E9-1390-ADF1-7F0A-51C4F693E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428E07-58FE-A4DA-61D8-BECBAAF8D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5BEB60-2904-0057-CD5E-41D0D2D9A3B9}"/>
              </a:ext>
            </a:extLst>
          </p:cNvPr>
          <p:cNvSpPr txBox="1"/>
          <p:nvPr/>
        </p:nvSpPr>
        <p:spPr>
          <a:xfrm>
            <a:off x="3640122" y="2242941"/>
            <a:ext cx="147187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0" dirty="0">
                <a:ln w="0"/>
                <a:solidFill>
                  <a:srgbClr val="C00000"/>
                </a:solidFill>
                <a:latin typeface="KG Primary Penmanship" panose="02000506000000020003" pitchFamily="2" charset="0"/>
              </a:rPr>
              <a:t>A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AFB51C0-F911-FE1A-2427-6790536186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123FBAD-2BF9-9712-B361-FC44E1E4D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8C27A1-BC5C-B3F3-3E86-307CC6BA7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997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a minuscule et a majuscule, plusieurs fois sur votre cahier. Je vais passer entre les rangs pour vérifier votre écriture.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0643B60-8D46-9F02-120A-B233B2A082A1}"/>
              </a:ext>
            </a:extLst>
          </p:cNvPr>
          <p:cNvGrpSpPr/>
          <p:nvPr/>
        </p:nvGrpSpPr>
        <p:grpSpPr>
          <a:xfrm>
            <a:off x="995413" y="1681768"/>
            <a:ext cx="6783788" cy="2285978"/>
            <a:chOff x="571902" y="1681768"/>
            <a:chExt cx="6783788" cy="228597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EADFFD8-98B8-3741-81A5-5879B86F8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1902" y="1681768"/>
              <a:ext cx="4057522" cy="2285978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682719D-B825-3F0B-E9C0-C9FA7DFDB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8168" y="1681768"/>
              <a:ext cx="4057522" cy="2285978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6D09A2D-90B2-DD77-DB78-5729A98298F5}"/>
              </a:ext>
            </a:extLst>
          </p:cNvPr>
          <p:cNvGrpSpPr/>
          <p:nvPr/>
        </p:nvGrpSpPr>
        <p:grpSpPr>
          <a:xfrm>
            <a:off x="1841410" y="3967746"/>
            <a:ext cx="5355583" cy="2052674"/>
            <a:chOff x="1417899" y="3967746"/>
            <a:chExt cx="5355583" cy="2052674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9244EC2-B3E7-4507-D82E-166C6B26F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17899" y="3967746"/>
              <a:ext cx="2629988" cy="2052674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FACE610A-B836-69F2-4334-080FF1D09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43494" y="3967746"/>
              <a:ext cx="2629988" cy="2052674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E4DBD33-E4C3-84E2-A4B6-E5909695A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028"/>
            <a:stretch>
              <a:fillRect/>
            </a:stretch>
          </p:blipFill>
          <p:spPr>
            <a:xfrm>
              <a:off x="3489089" y="3967746"/>
              <a:ext cx="1182764" cy="2052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9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Qu’est-ce que c’est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6393215-0940-6E68-58AE-4617DEC29E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2946" y="3660006"/>
            <a:ext cx="2077284" cy="20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9BE0F-9623-C5ED-2DED-D1A50A983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79EB9E-4DB5-FA71-F3B8-9CDE0A023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mange le garçon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EBFC040-83FE-91A7-5895-2CE259C3B38C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 mange le garçon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A5B19D8-53A1-AEE5-354F-73EC6D2F2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A4AE581-11B6-EBF3-F671-A345186B41C1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Espace réservé pour une image  7" descr="Une image contenant dessin humoristique, clipart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94EE9BAC-539D-4C99-9B59-DB76F2FC8F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3" t="9275" r="19887" b="14596"/>
          <a:stretch>
            <a:fillRect/>
          </a:stretch>
        </p:blipFill>
        <p:spPr>
          <a:xfrm>
            <a:off x="3561348" y="3429000"/>
            <a:ext cx="1922478" cy="24809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93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A54B1-3794-A317-3B6D-4C894BE7A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B593C41-D5FD-9A71-A60F-C175B0BCC250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33B09B-F1D7-0753-CB11-07A05715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quoi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3CA54AE-3040-3A4B-0C8D-89C31336F3BC}"/>
              </a:ext>
            </a:extLst>
          </p:cNvPr>
          <p:cNvSpPr txBox="1">
            <a:spLocks/>
          </p:cNvSpPr>
          <p:nvPr/>
        </p:nvSpPr>
        <p:spPr>
          <a:xfrm>
            <a:off x="2237418" y="1804976"/>
            <a:ext cx="322010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C’est quoi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335638E-B67B-D280-C3DB-E6152D5BDE3A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BA4DD9E-723C-78EE-267A-CF4F53F90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3505A6-6B49-5B5A-7C84-582317698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05" y="3689274"/>
            <a:ext cx="6216299" cy="203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7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BDD28-9191-5405-C5CC-59FAA822B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FB5CC0-8BBA-F032-A6F8-E6B2CD4D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E4BF516-8BFF-1BB7-F70F-B802229DCCC7}"/>
              </a:ext>
            </a:extLst>
          </p:cNvPr>
          <p:cNvSpPr txBox="1">
            <a:spLocks/>
          </p:cNvSpPr>
          <p:nvPr/>
        </p:nvSpPr>
        <p:spPr>
          <a:xfrm>
            <a:off x="2237418" y="1804976"/>
            <a:ext cx="429813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Qu’est-ce que c’est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4BA30AD-198C-08A9-5D5C-B5B0BF2CF2F2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67061F7-825C-F3B9-0CC0-CAC14F3C5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6" name="Espace réservé pour une image  6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34F048B6-0ECF-EF28-B6D8-4A4347137F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t="13137" r="7111" b="11944"/>
          <a:stretch>
            <a:fillRect/>
          </a:stretch>
        </p:blipFill>
        <p:spPr>
          <a:xfrm>
            <a:off x="3164077" y="3362010"/>
            <a:ext cx="2630331" cy="254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2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garçon va à ……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2237418" y="1804976"/>
            <a:ext cx="45772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Le garçon va à ………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C30ADE0-AF17-9C88-690F-0D0CCBEC1C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62" t="6958" r="20017" b="17230"/>
          <a:stretch>
            <a:fillRect/>
          </a:stretch>
        </p:blipFill>
        <p:spPr>
          <a:xfrm>
            <a:off x="3772122" y="3429000"/>
            <a:ext cx="1818055" cy="2192871"/>
          </a:xfrm>
          <a:prstGeom prst="roundRect">
            <a:avLst>
              <a:gd name="adj" fmla="val 14373"/>
            </a:avLst>
          </a:prstGeom>
        </p:spPr>
      </p:pic>
    </p:spTree>
    <p:extLst>
      <p:ext uri="{BB962C8B-B14F-4D97-AF65-F5344CB8AC3E}">
        <p14:creationId xmlns:p14="http://schemas.microsoft.com/office/powerpoint/2010/main" val="350755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Lecture de la lettre « a »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Écriture de la lettre « a ».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Mur de questions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du livre magique.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3D7697C-411D-47DD-1732-131B47FC3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découvrir une nouvelle histoire. Son titre est : « Le livre magique ».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Est-ce que vous êtes prêts ? Ecoutez bien.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CC56E60-3F91-2037-6493-593A128550C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50EEC69-02F7-14D6-F52C-D59AF9CE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450D2AD-DECD-3179-DB79-1AEC762AC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AC419888-7FBC-FF50-E655-A0A5E9B1A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634" y="2309278"/>
            <a:ext cx="3009913" cy="322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6" name="le livre magique">
            <a:hlinkClick r:id="" action="ppaction://media"/>
            <a:extLst>
              <a:ext uri="{FF2B5EF4-FFF2-40B4-BE49-F238E27FC236}">
                <a16:creationId xmlns:a16="http://schemas.microsoft.com/office/drawing/2014/main" id="{F75C03CF-4710-0BE5-495B-83D5B32A3F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580" y="1983783"/>
            <a:ext cx="6639747" cy="3734858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1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2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751BB-455D-6DB3-6F6A-BF25EE855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407B491-FC49-A8BC-0F26-56377A836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4499FDC-4CD5-1795-4A1A-E477D495D9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6" name="le livre magique">
            <a:hlinkClick r:id="" action="ppaction://media"/>
            <a:extLst>
              <a:ext uri="{FF2B5EF4-FFF2-40B4-BE49-F238E27FC236}">
                <a16:creationId xmlns:a16="http://schemas.microsoft.com/office/drawing/2014/main" id="{0708F7F2-0CF8-5B77-3BBF-4F6C1999D9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580" y="1983783"/>
            <a:ext cx="6639747" cy="3734858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1C6870A-6EE2-A598-1A77-B6B71597A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5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1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dit la maman à son fils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3CBED5-89BF-54A4-D315-EBB723558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74" y="2598820"/>
            <a:ext cx="3422638" cy="3422638"/>
          </a:xfrm>
          <a:prstGeom prst="roundRect">
            <a:avLst>
              <a:gd name="adj" fmla="val 14136"/>
            </a:avLst>
          </a:prstGeom>
        </p:spPr>
      </p:pic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24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lui dit « bonjour ! ».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2147559" y="1469698"/>
            <a:ext cx="45772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Bonjour !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DC23181-EB76-3BF7-EDA9-F0DB62D57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74" y="2598820"/>
            <a:ext cx="3422638" cy="3422638"/>
          </a:xfrm>
          <a:prstGeom prst="roundRect">
            <a:avLst>
              <a:gd name="adj" fmla="val 25808"/>
            </a:avLst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5517-FD1D-F341-609E-1B9AC0C2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AA3B166-1B0B-538F-A6D6-F5E955A5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le cartable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EA0B68-89FE-EA35-BDF4-0E3EB539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98D00A-F53D-5DDC-AEB2-948E2169C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470" y="2772430"/>
            <a:ext cx="2786563" cy="28480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 livre rouge.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7F67BD-381B-46D7-4995-A103C3A66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470" y="2772430"/>
            <a:ext cx="2786563" cy="2848031"/>
          </a:xfrm>
          <a:prstGeom prst="round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2147559" y="1469698"/>
            <a:ext cx="45772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Un livre rouge. 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4D0C9-1AD6-FCF6-B7F5-CBB5F478A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996066A-6591-E373-A250-3457E8F6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dit « comment ça va ? ». Le garçon ou le livre rouge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1D483DC-19E6-0542-B94D-88B71E59A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4BD8AC-40F2-1142-8317-F902AD325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213" y="2598372"/>
            <a:ext cx="2923458" cy="2966609"/>
          </a:xfrm>
          <a:prstGeom prst="roundRect">
            <a:avLst>
              <a:gd name="adj" fmla="val 17774"/>
            </a:avLst>
          </a:prstGeom>
        </p:spPr>
      </p:pic>
    </p:spTree>
    <p:extLst>
      <p:ext uri="{BB962C8B-B14F-4D97-AF65-F5344CB8AC3E}">
        <p14:creationId xmlns:p14="http://schemas.microsoft.com/office/powerpoint/2010/main" val="25810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CA91D-1247-4078-31C4-24A2E603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D7A6C91-85DB-C8BC-C042-3C5CB20A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garçon dit : « comment ça va ? ».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8587B7-601B-6700-6AF7-345B997F4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270" y="2742307"/>
            <a:ext cx="2923458" cy="2966609"/>
          </a:xfrm>
          <a:prstGeom prst="roundRect">
            <a:avLst>
              <a:gd name="adj" fmla="val 17774"/>
            </a:avLst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8926109-DFDA-F890-AFED-31719DF3EC19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Le garçon dit « comment ça va ? 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1DE2C6A-42DD-5D9C-A9DE-5BCCD278878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17A8C06-D6C0-D964-8119-0061E3AC7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D21441-322A-1C1E-2A4D-FF6ABC3CB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39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répond le livre rouge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2FBFF3-2A2A-72DE-A75A-2F315456E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309" y="2742307"/>
            <a:ext cx="3056628" cy="3067929"/>
          </a:xfrm>
          <a:prstGeom prst="roundRect">
            <a:avLst>
              <a:gd name="adj" fmla="val 23526"/>
            </a:avLst>
          </a:prstGeom>
        </p:spPr>
      </p:pic>
    </p:spTree>
    <p:extLst>
      <p:ext uri="{BB962C8B-B14F-4D97-AF65-F5344CB8AC3E}">
        <p14:creationId xmlns:p14="http://schemas.microsoft.com/office/powerpoint/2010/main" val="55498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livre rouge répond : « ça va bien, merci ».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9A7624-48B7-1EEB-405A-E36EC05C9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814" y="2781701"/>
            <a:ext cx="2989499" cy="3000552"/>
          </a:xfrm>
          <a:prstGeom prst="roundRect">
            <a:avLst>
              <a:gd name="adj" fmla="val 23526"/>
            </a:avLst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Le livre rouge répond : « ça va bien, merci ». 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1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pic>
        <p:nvPicPr>
          <p:cNvPr id="20" name="Image 19" descr="Une image contenant texte&#10;&#10;Le contenu généré par l’IA peut être incorrect.">
            <a:extLst>
              <a:ext uri="{FF2B5EF4-FFF2-40B4-BE49-F238E27FC236}">
                <a16:creationId xmlns:a16="http://schemas.microsoft.com/office/drawing/2014/main" id="{A6E9F65F-0A36-5F64-9AF2-17E18F19E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43" y="2658958"/>
            <a:ext cx="3643249" cy="2808000"/>
          </a:xfrm>
          <a:prstGeom prst="rect">
            <a:avLst/>
          </a:prstGeom>
        </p:spPr>
      </p:pic>
      <p:pic>
        <p:nvPicPr>
          <p:cNvPr id="22" name="Image 21" descr="Une image contenant texte, Visage humain, personn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BD567D-8B83-0EB1-44E3-C97890CD0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6" y="2658958"/>
            <a:ext cx="3643249" cy="2808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48EE80B-3185-40C5-3BC2-513031AE7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suite de l’histoire, la semaine prochaine.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B2256BDB-0EA9-44A2-F675-74233EA8A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22" y="2150106"/>
            <a:ext cx="6234855" cy="321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faites un dessin sur l’histoire du livre rouge.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49" y="5292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49" y="5040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44649" y="391660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Travail sur livret</a:t>
              </a:r>
            </a:p>
          </p:txBody>
        </p:sp>
      </p:grp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D56B172-1195-985E-86B9-D95FAEBDB8BE}"/>
              </a:ext>
            </a:extLst>
          </p:cNvPr>
          <p:cNvSpPr txBox="1">
            <a:spLocks/>
          </p:cNvSpPr>
          <p:nvPr/>
        </p:nvSpPr>
        <p:spPr>
          <a:xfrm>
            <a:off x="864000" y="5508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-Lettre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8165F27-405E-E043-4852-B4ABA6F9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0233BE5-2E29-E8D8-2823-DACD29ADFF9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4807B3-E3B0-88EE-3B7B-386C452DA05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3FD4C0-5E8C-8E00-E6E6-226A76969C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355C3AD-229E-428F-1D42-5BCE46FBF9D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86C4B04-9946-BFA3-945F-68A662C6C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5016813"/>
            <a:ext cx="3828620" cy="1432684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4360201-2FBD-8B09-4FE3-6BC1DF843DFA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C4FC2F02-FC8E-9A86-E2CB-1F915E1CD9F9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FB909E3D-66EB-1438-5E99-AFEFE883788C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</p:spTree>
    <p:extLst>
      <p:ext uri="{BB962C8B-B14F-4D97-AF65-F5344CB8AC3E}">
        <p14:creationId xmlns:p14="http://schemas.microsoft.com/office/powerpoint/2010/main" val="75427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61270" cy="1411531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Lire la lettre a-A.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Écrire la lettre a-A.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Questions en rafales.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Histoire du livre magique.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09FDD06F-E031-50B1-7D32-43EBBD6FB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17" y="2090850"/>
            <a:ext cx="7787633" cy="39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2"/>
            <a:ext cx="6801287" cy="21722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27891" y="1810358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r-FR" sz="24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lang="fr-FR" sz="2400" b="1" kern="0" dirty="0">
                <a:solidFill>
                  <a:srgbClr val="2196B1"/>
                </a:solidFill>
                <a:latin typeface="Dosis" pitchFamily="2" charset="0"/>
                <a:cs typeface="Calibri" panose="020F0502020204030204" pitchFamily="34" charset="0"/>
              </a:rPr>
              <a:t>80% des élèves </a:t>
            </a:r>
            <a:r>
              <a:rPr lang="fr-FR" sz="24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sont capables de : </a:t>
            </a:r>
            <a:endParaRPr kumimoji="0" lang="ar-MA" sz="240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564352" y="3134487"/>
            <a:ext cx="53307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Lire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 la lettre a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-A</a:t>
            </a:r>
          </a:p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Ecrire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 la lettre a-A 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spontanément 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itchFamily="2" charset="0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la lettre a - A ? Ne lisez pas les autres lettres.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DCB855-57C2-5251-C5EA-B0F1DE916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92" y="3576473"/>
            <a:ext cx="7608282" cy="726019"/>
          </a:xfrm>
          <a:prstGeom prst="rect">
            <a:avLst/>
          </a:prstGeom>
        </p:spPr>
      </p:pic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5766</TotalTime>
  <Words>663</Words>
  <PresentationFormat>Affichage à l'écran (4:3)</PresentationFormat>
  <Paragraphs>117</Paragraphs>
  <Slides>42</Slides>
  <Notes>6</Notes>
  <HiddenSlides>0</HiddenSlides>
  <MMClips>6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42</vt:i4>
      </vt:variant>
    </vt:vector>
  </HeadingPairs>
  <TitlesOfParts>
    <vt:vector size="63" baseType="lpstr">
      <vt:lpstr>Dosis</vt:lpstr>
      <vt:lpstr>Mistral</vt:lpstr>
      <vt:lpstr>Dosis Medium</vt:lpstr>
      <vt:lpstr>Dosis ExtraBold</vt:lpstr>
      <vt:lpstr>Wingdings</vt:lpstr>
      <vt:lpstr>Arial</vt:lpstr>
      <vt:lpstr>Aptos Display</vt:lpstr>
      <vt:lpstr>Calibri</vt:lpstr>
      <vt:lpstr>Dosis SemiBold</vt:lpstr>
      <vt:lpstr>KG Primary Penmanship</vt:lpstr>
      <vt:lpstr>Aptos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Qui veut passer au tableau pour lire la lettre a - A ? Ne lisez pas les autres lettres.</vt:lpstr>
      <vt:lpstr>On continue. Qui veut passer au tableau pour lire la lettre a - A ? </vt:lpstr>
      <vt:lpstr>Prenez vos ardoises. </vt:lpstr>
      <vt:lpstr>Ecrivez la lettre a minuscule. </vt:lpstr>
      <vt:lpstr>Levez les ardoises. Je vais vérifier votre écriture. </vt:lpstr>
      <vt:lpstr>Corrigez. </vt:lpstr>
      <vt:lpstr>Ecrivez la lettre a majuscule. </vt:lpstr>
      <vt:lpstr>Levez les ardoises. Je vais vérifier votre écriture. </vt:lpstr>
      <vt:lpstr>Corrigez. </vt:lpstr>
      <vt:lpstr>Prenez vos cahiers.</vt:lpstr>
      <vt:lpstr>Écrivez a minuscule et a majuscule, plusieurs fois sur votre cahier. Je vais passer entre les rangs pour vérifier votre écriture. </vt:lpstr>
      <vt:lpstr>Maintenant, c’est l’activité des questions en rafales. Je vais désigner des élèves au hasard pour répondre. Tenez-vous prêts. </vt:lpstr>
      <vt:lpstr>Comment ça va ? </vt:lpstr>
      <vt:lpstr>Qu’est-ce que c’est ? </vt:lpstr>
      <vt:lpstr>Que mange le garçon ? </vt:lpstr>
      <vt:lpstr>c’est quoi ? </vt:lpstr>
      <vt:lpstr>Qu’est-ce que c’est ? </vt:lpstr>
      <vt:lpstr>Le garçon va à …… </vt:lpstr>
      <vt:lpstr>Plan de la séance 6</vt:lpstr>
      <vt:lpstr>Nous allons découvrir une nouvelle histoire. Son titre est : « Le livre magique ».   Est-ce que vous êtes prêts ? Ecoutez bien. </vt:lpstr>
      <vt:lpstr>Lecture de la vidéo.</vt:lpstr>
      <vt:lpstr>Nous allons écouter l’histoire une deuxième fois. Soyez attentifs.</vt:lpstr>
      <vt:lpstr>Lecture de la vidéo.</vt:lpstr>
      <vt:lpstr>Que dit la maman à son fils ?</vt:lpstr>
      <vt:lpstr>Elle lui dit « bonjour ! ». </vt:lpstr>
      <vt:lpstr>Qu’est-ce qu’il y a dans le cartable ? </vt:lpstr>
      <vt:lpstr>Un livre rouge. </vt:lpstr>
      <vt:lpstr>Qui dit « comment ça va ? ». Le garçon ou le livre rouge ?  </vt:lpstr>
      <vt:lpstr>Le garçon dit : « comment ça va ? ». </vt:lpstr>
      <vt:lpstr>Comment répond le livre rouge ? </vt:lpstr>
      <vt:lpstr>Le livre rouge répond : « ça va bien, merci ». </vt:lpstr>
      <vt:lpstr>La suite de l’histoire, la semaine prochaine. </vt:lpstr>
      <vt:lpstr>A la maison, faites un dessin sur l’histoire du livre rouge.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2025-11-01T16:13:40Z</dcterms:modified>
</cp:coreProperties>
</file>