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Quattrocento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jozbFzve4ycUWln4q6IQyAHdvS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bold.fntdata"/><Relationship Id="rId16" Type="http://schemas.openxmlformats.org/officeDocument/2006/relationships/font" Target="fonts/QuattrocentoSans-regular.fntdata"/><Relationship Id="rId5" Type="http://schemas.openxmlformats.org/officeDocument/2006/relationships/slideMaster" Target="slideMasters/slideMaster3.xml"/><Relationship Id="rId19" Type="http://schemas.openxmlformats.org/officeDocument/2006/relationships/font" Target="fonts/QuattrocentoSans-boldItalic.fntdata"/><Relationship Id="rId6" Type="http://schemas.openxmlformats.org/officeDocument/2006/relationships/notesMaster" Target="notesMasters/notesMaster1.xml"/><Relationship Id="rId18" Type="http://schemas.openxmlformats.org/officeDocument/2006/relationships/font" Target="fonts/QuattrocentoSans-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5f36e1f7d_0_3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
        <p:nvSpPr>
          <p:cNvPr id="174" name="Google Shape;174;g3f5f36e1f7d_0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g3f5f36e1f7d_0_3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5f36e1f7d_0_3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3f5f36e1f7d_0_3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17a51ddd51d5a893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Define injury and/or violence and describe the concepts of intentionality and mechanism as they relate to injury and/or violence.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how injury and/or violence compare with other leading causes of morbidity and mortality and with regard to burdens on the population (e.g. incidence, cost, years of potential life lost, etc.)</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Explain how injuries and/or violence are preventable.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disparity in the risks of injury and/or violence (e.g. differences by age, gender, race, ethnicity, education, location, access to economic resources, access to health care services, sexual orientation, creed, community norms, and the environment).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influence of a variety of factors (including age, gender, race, ethnicity, education, access to economic resources, sexual orientation, creed, community norms, access to health care services, and the environment) on injury and/or violence prevention.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p>
        </p:txBody>
      </p:sp>
      <p:sp>
        <p:nvSpPr>
          <p:cNvPr id="188" name="Google Shape;188;h17a51ddd51d5a89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5f36e1f7d_0_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f5f36e1f7d_0_3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88900" lvl="0" marL="0" rtl="0" algn="l">
              <a:lnSpc>
                <a:spcPct val="90000"/>
              </a:lnSpc>
              <a:spcBef>
                <a:spcPts val="1000"/>
              </a:spcBef>
              <a:spcAft>
                <a:spcPts val="0"/>
              </a:spcAft>
              <a:buSzPts val="1400"/>
              <a:buFont typeface="Calibri"/>
              <a:buChar char="•"/>
            </a:pPr>
            <a:r>
              <a:rPr lang="en-US">
                <a:latin typeface="Calibri"/>
                <a:ea typeface="Calibri"/>
                <a:cs typeface="Calibri"/>
                <a:sym typeface="Calibri"/>
              </a:rPr>
              <a:t>Name Shout Out Activity: </a:t>
            </a:r>
            <a:r>
              <a:rPr lang="en-US">
                <a:highlight>
                  <a:schemeClr val="lt1"/>
                </a:highlight>
                <a:latin typeface="Arial"/>
                <a:ea typeface="Arial"/>
                <a:cs typeface="Arial"/>
                <a:sym typeface="Arial"/>
              </a:rPr>
              <a:t>The slide has the following question written out: “Who taught you to care for children?”  Ask them to type the names in the chat.  This provides a burst of inspiration and activity.</a:t>
            </a:r>
            <a:endParaRPr>
              <a:latin typeface="Calibri"/>
              <a:ea typeface="Calibri"/>
              <a:cs typeface="Calibri"/>
              <a:sym typeface="Calibri"/>
            </a:endParaRPr>
          </a:p>
          <a:p>
            <a:pPr indent="-88900" lvl="0" marL="0" rtl="0" algn="l">
              <a:lnSpc>
                <a:spcPct val="115000"/>
              </a:lnSpc>
              <a:spcBef>
                <a:spcPts val="0"/>
              </a:spcBef>
              <a:spcAft>
                <a:spcPts val="0"/>
              </a:spcAft>
              <a:buSzPts val="1400"/>
              <a:buFont typeface="Calibri"/>
              <a:buChar char="•"/>
            </a:pPr>
            <a:r>
              <a:t/>
            </a:r>
            <a:endParaRPr>
              <a:latin typeface="Calibri"/>
              <a:ea typeface="Calibri"/>
              <a:cs typeface="Calibri"/>
              <a:sym typeface="Calibri"/>
            </a:endParaRPr>
          </a:p>
        </p:txBody>
      </p:sp>
      <p:sp>
        <p:nvSpPr>
          <p:cNvPr id="195" name="Google Shape;195;g3f5f36e1f7d_0_3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5f36e1f7d_0_3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5" name="Google Shape;205;g3f5f36e1f7d_0_3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g3f5f36e1f7d_0_35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5f36e1f7d_0_3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11" name="Google Shape;211;g3f5f36e1f7d_0_3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latin typeface="Calibri"/>
                <a:ea typeface="Calibri"/>
                <a:cs typeface="Calibri"/>
                <a:sym typeface="Calibri"/>
              </a:rPr>
              <a:t>Optional activity if there is time.  Description in Facilitator Guide.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12" name="Google Shape;212;g3f5f36e1f7d_0_3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5f36e1f7d_0_3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3f5f36e1f7d_0_3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5f36e1f7d_0_3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25" name="Google Shape;225;g3f5f36e1f7d_0_3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3f5f36e1f7d_0_3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5f36e1f7d_0_3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31" name="Google Shape;231;g3f5f36e1f7d_0_3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latin typeface="Calibri"/>
                <a:ea typeface="Calibri"/>
                <a:cs typeface="Calibri"/>
                <a:sym typeface="Calibri"/>
              </a:rPr>
              <a:t>If the class will be going into different break out rooms, post the questions in the chat before initiating the breakout rooms.  Inform the facilitators the time allowed and if there will be a person to give a summary of the small group discussion.</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32" name="Google Shape;232;g3f5f36e1f7d_0_3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6" lvl="3" marL="1828800" algn="l">
              <a:lnSpc>
                <a:spcPct val="90000"/>
              </a:lnSpc>
              <a:spcBef>
                <a:spcPts val="500"/>
              </a:spcBef>
              <a:spcAft>
                <a:spcPts val="0"/>
              </a:spcAft>
              <a:buClr>
                <a:srgbClr val="B50D0D"/>
              </a:buClr>
              <a:buSzPts val="3733"/>
              <a:buChar char="•"/>
              <a:defRPr sz="3733"/>
            </a:lvl4pPr>
            <a:lvl5pPr indent="-465646"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cSld name="Title ">
    <p:bg>
      <p:bgPr>
        <a:solidFill>
          <a:schemeClr val="accent2"/>
        </a:solidFill>
      </p:bgPr>
    </p:bg>
    <p:spTree>
      <p:nvGrpSpPr>
        <p:cNvPr id="102" name="Shape 102"/>
        <p:cNvGrpSpPr/>
        <p:nvPr/>
      </p:nvGrpSpPr>
      <p:grpSpPr>
        <a:xfrm>
          <a:off x="0" y="0"/>
          <a:ext cx="0" cy="0"/>
          <a:chOff x="0" y="0"/>
          <a:chExt cx="0" cy="0"/>
        </a:xfrm>
      </p:grpSpPr>
      <p:pic>
        <p:nvPicPr>
          <p:cNvPr descr="Chart, background pattern&#10;&#10;Description automatically generated" id="103" name="Google Shape;103;g3f5f36e1f7d_0_391"/>
          <p:cNvPicPr preferRelativeResize="0"/>
          <p:nvPr/>
        </p:nvPicPr>
        <p:blipFill rotWithShape="1">
          <a:blip r:embed="rId2">
            <a:alphaModFix/>
          </a:blip>
          <a:srcRect b="0" l="0" r="0" t="0"/>
          <a:stretch/>
        </p:blipFill>
        <p:spPr>
          <a:xfrm>
            <a:off x="0" y="0"/>
            <a:ext cx="3516198" cy="6858002"/>
          </a:xfrm>
          <a:prstGeom prst="rect">
            <a:avLst/>
          </a:prstGeom>
          <a:noFill/>
          <a:ln>
            <a:noFill/>
          </a:ln>
        </p:spPr>
      </p:pic>
      <p:sp>
        <p:nvSpPr>
          <p:cNvPr id="104" name="Google Shape;104;g3f5f36e1f7d_0_391"/>
          <p:cNvSpPr txBox="1"/>
          <p:nvPr>
            <p:ph idx="1" type="body"/>
          </p:nvPr>
        </p:nvSpPr>
        <p:spPr>
          <a:xfrm>
            <a:off x="4612641" y="3554917"/>
            <a:ext cx="6438900" cy="763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None/>
              <a:defRPr sz="4000">
                <a:latin typeface="Quattrocento Sans"/>
                <a:ea typeface="Quattrocento Sans"/>
                <a:cs typeface="Quattrocento Sans"/>
                <a:sym typeface="Quattrocento Sans"/>
              </a:defRPr>
            </a:lvl1pPr>
            <a:lvl2pPr indent="-228600" lvl="1" marL="914400" algn="l">
              <a:lnSpc>
                <a:spcPct val="90000"/>
              </a:lnSpc>
              <a:spcBef>
                <a:spcPts val="800"/>
              </a:spcBef>
              <a:spcAft>
                <a:spcPts val="0"/>
              </a:spcAft>
              <a:buClr>
                <a:schemeClr val="lt1"/>
              </a:buClr>
              <a:buSzPts val="2400"/>
              <a:buNone/>
              <a:defRPr/>
            </a:lvl2pPr>
            <a:lvl3pPr indent="-228600" lvl="2" marL="1371600" algn="l">
              <a:lnSpc>
                <a:spcPct val="90000"/>
              </a:lnSpc>
              <a:spcBef>
                <a:spcPts val="500"/>
              </a:spcBef>
              <a:spcAft>
                <a:spcPts val="0"/>
              </a:spcAft>
              <a:buClr>
                <a:schemeClr val="lt1"/>
              </a:buClr>
              <a:buSzPts val="2000"/>
              <a:buNone/>
              <a:defRPr/>
            </a:lvl3pPr>
            <a:lvl4pPr indent="-228600" lvl="3" marL="1828800" algn="l">
              <a:lnSpc>
                <a:spcPct val="90000"/>
              </a:lnSpc>
              <a:spcBef>
                <a:spcPts val="500"/>
              </a:spcBef>
              <a:spcAft>
                <a:spcPts val="0"/>
              </a:spcAft>
              <a:buClr>
                <a:schemeClr val="lt1"/>
              </a:buClr>
              <a:buSzPts val="1800"/>
              <a:buNone/>
              <a:defRPr/>
            </a:lvl4pPr>
            <a:lvl5pPr indent="-228600" lvl="4" marL="2286000" algn="l">
              <a:lnSpc>
                <a:spcPct val="90000"/>
              </a:lnSpc>
              <a:spcBef>
                <a:spcPts val="500"/>
              </a:spcBef>
              <a:spcAft>
                <a:spcPts val="0"/>
              </a:spcAft>
              <a:buClr>
                <a:schemeClr val="lt1"/>
              </a:buClr>
              <a:buSzPts val="1800"/>
              <a:buNone/>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5" name="Google Shape;105;g3f5f36e1f7d_0_391"/>
          <p:cNvSpPr txBox="1"/>
          <p:nvPr>
            <p:ph type="ctrTitle"/>
          </p:nvPr>
        </p:nvSpPr>
        <p:spPr>
          <a:xfrm>
            <a:off x="4612640" y="2311400"/>
            <a:ext cx="5156100" cy="1117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Quattrocento Sans"/>
              <a:buNone/>
              <a:defRPr>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28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solidFill>
          <a:schemeClr val="accent2"/>
        </a:solidFill>
      </p:bgPr>
    </p:bg>
    <p:spTree>
      <p:nvGrpSpPr>
        <p:cNvPr id="106" name="Shape 106"/>
        <p:cNvGrpSpPr/>
        <p:nvPr/>
      </p:nvGrpSpPr>
      <p:grpSpPr>
        <a:xfrm>
          <a:off x="0" y="0"/>
          <a:ext cx="0" cy="0"/>
          <a:chOff x="0" y="0"/>
          <a:chExt cx="0" cy="0"/>
        </a:xfrm>
      </p:grpSpPr>
      <p:pic>
        <p:nvPicPr>
          <p:cNvPr descr="Shape, arrow&#10;&#10;Description automatically generated" id="107" name="Google Shape;107;g3f5f36e1f7d_0_395"/>
          <p:cNvPicPr preferRelativeResize="0"/>
          <p:nvPr/>
        </p:nvPicPr>
        <p:blipFill rotWithShape="1">
          <a:blip r:embed="rId2">
            <a:alphaModFix amt="35000"/>
          </a:blip>
          <a:srcRect b="0" l="0" r="0" t="0"/>
          <a:stretch/>
        </p:blipFill>
        <p:spPr>
          <a:xfrm>
            <a:off x="0" y="0"/>
            <a:ext cx="12192000" cy="6858000"/>
          </a:xfrm>
          <a:prstGeom prst="rect">
            <a:avLst/>
          </a:prstGeom>
          <a:noFill/>
          <a:ln>
            <a:noFill/>
          </a:ln>
        </p:spPr>
      </p:pic>
      <p:sp>
        <p:nvSpPr>
          <p:cNvPr id="108" name="Google Shape;108;g3f5f36e1f7d_0_395"/>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4000"/>
              <a:buFont typeface="Quattrocento Sans"/>
              <a:buNone/>
              <a:defRPr b="1" i="0" sz="4000" cap="non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g3f5f36e1f7d_0_395"/>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chemeClr val="lt1"/>
              </a:buClr>
              <a:buSzPts val="1800"/>
              <a:buFont typeface="Arial"/>
              <a:buNone/>
              <a:defRPr sz="1800">
                <a:solidFill>
                  <a:schemeClr val="lt1"/>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ue">
  <p:cSld name="Bottom Pattern blue">
    <p:bg>
      <p:bgPr>
        <a:solidFill>
          <a:schemeClr val="accent1"/>
        </a:solidFill>
      </p:bgPr>
    </p:bg>
    <p:spTree>
      <p:nvGrpSpPr>
        <p:cNvPr id="110" name="Shape 110"/>
        <p:cNvGrpSpPr/>
        <p:nvPr/>
      </p:nvGrpSpPr>
      <p:grpSpPr>
        <a:xfrm>
          <a:off x="0" y="0"/>
          <a:ext cx="0" cy="0"/>
          <a:chOff x="0" y="0"/>
          <a:chExt cx="0" cy="0"/>
        </a:xfrm>
      </p:grpSpPr>
      <p:sp>
        <p:nvSpPr>
          <p:cNvPr id="111" name="Google Shape;111;g3f5f36e1f7d_0_399"/>
          <p:cNvSpPr txBox="1"/>
          <p:nvPr>
            <p:ph type="title"/>
          </p:nvPr>
        </p:nvSpPr>
        <p:spPr>
          <a:xfrm>
            <a:off x="762000" y="716577"/>
            <a:ext cx="10668000" cy="61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g3f5f36e1f7d_0_399"/>
          <p:cNvSpPr txBox="1"/>
          <p:nvPr>
            <p:ph idx="1" type="body"/>
          </p:nvPr>
        </p:nvSpPr>
        <p:spPr>
          <a:xfrm>
            <a:off x="762000" y="1790699"/>
            <a:ext cx="10668000" cy="685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13" name="Google Shape;113;g3f5f36e1f7d_0_399"/>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114" name="Shape 114"/>
        <p:cNvGrpSpPr/>
        <p:nvPr/>
      </p:nvGrpSpPr>
      <p:grpSpPr>
        <a:xfrm>
          <a:off x="0" y="0"/>
          <a:ext cx="0" cy="0"/>
          <a:chOff x="0" y="0"/>
          <a:chExt cx="0" cy="0"/>
        </a:xfrm>
      </p:grpSpPr>
      <p:pic>
        <p:nvPicPr>
          <p:cNvPr descr="Chart, background pattern&#10;&#10;Description automatically generated" id="115" name="Google Shape;115;g3f5f36e1f7d_0_403"/>
          <p:cNvPicPr preferRelativeResize="0"/>
          <p:nvPr/>
        </p:nvPicPr>
        <p:blipFill rotWithShape="1">
          <a:blip r:embed="rId2">
            <a:alphaModFix/>
          </a:blip>
          <a:srcRect b="0" l="0" r="0" t="0"/>
          <a:stretch/>
        </p:blipFill>
        <p:spPr>
          <a:xfrm>
            <a:off x="-11394" y="-14514"/>
            <a:ext cx="4470399" cy="6877051"/>
          </a:xfrm>
          <a:prstGeom prst="rect">
            <a:avLst/>
          </a:prstGeom>
          <a:noFill/>
          <a:ln>
            <a:noFill/>
          </a:ln>
        </p:spPr>
      </p:pic>
      <p:sp>
        <p:nvSpPr>
          <p:cNvPr id="116" name="Google Shape;116;g3f5f36e1f7d_0_403"/>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f5f36e1f7d_0_403"/>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rt Art">
  <p:cSld name="Smart Art">
    <p:bg>
      <p:bgPr>
        <a:solidFill>
          <a:schemeClr val="accent1"/>
        </a:solidFill>
      </p:bgPr>
    </p:bg>
    <p:spTree>
      <p:nvGrpSpPr>
        <p:cNvPr id="118" name="Shape 118"/>
        <p:cNvGrpSpPr/>
        <p:nvPr/>
      </p:nvGrpSpPr>
      <p:grpSpPr>
        <a:xfrm>
          <a:off x="0" y="0"/>
          <a:ext cx="0" cy="0"/>
          <a:chOff x="0" y="0"/>
          <a:chExt cx="0" cy="0"/>
        </a:xfrm>
      </p:grpSpPr>
      <p:sp>
        <p:nvSpPr>
          <p:cNvPr id="119" name="Google Shape;119;g3f5f36e1f7d_0_407"/>
          <p:cNvSpPr txBox="1"/>
          <p:nvPr>
            <p:ph type="title"/>
          </p:nvPr>
        </p:nvSpPr>
        <p:spPr>
          <a:xfrm>
            <a:off x="762000" y="716577"/>
            <a:ext cx="10668000" cy="6156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g3f5f36e1f7d_0_407"/>
          <p:cNvSpPr txBox="1"/>
          <p:nvPr>
            <p:ph idx="1" type="body"/>
          </p:nvPr>
        </p:nvSpPr>
        <p:spPr>
          <a:xfrm>
            <a:off x="762000" y="1783952"/>
            <a:ext cx="10668000" cy="1111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1" name="Google Shape;121;g3f5f36e1f7d_0_407"/>
          <p:cNvSpPr/>
          <p:nvPr>
            <p:ph idx="2" type="pic"/>
          </p:nvPr>
        </p:nvSpPr>
        <p:spPr>
          <a:xfrm>
            <a:off x="2024063" y="3232150"/>
            <a:ext cx="1308000" cy="1309800"/>
          </a:xfrm>
          <a:prstGeom prst="rect">
            <a:avLst/>
          </a:prstGeom>
          <a:solidFill>
            <a:srgbClr val="E2CFBB"/>
          </a:solidFill>
          <a:ln>
            <a:noFill/>
          </a:ln>
        </p:spPr>
      </p:sp>
      <p:sp>
        <p:nvSpPr>
          <p:cNvPr id="122" name="Google Shape;122;g3f5f36e1f7d_0_407"/>
          <p:cNvSpPr txBox="1"/>
          <p:nvPr>
            <p:ph idx="3" type="body"/>
          </p:nvPr>
        </p:nvSpPr>
        <p:spPr>
          <a:xfrm>
            <a:off x="1223963"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3" name="Google Shape;123;g3f5f36e1f7d_0_407"/>
          <p:cNvSpPr/>
          <p:nvPr>
            <p:ph idx="4" type="pic"/>
          </p:nvPr>
        </p:nvSpPr>
        <p:spPr>
          <a:xfrm>
            <a:off x="5442311" y="3248540"/>
            <a:ext cx="1308000" cy="1309800"/>
          </a:xfrm>
          <a:prstGeom prst="rect">
            <a:avLst/>
          </a:prstGeom>
          <a:solidFill>
            <a:srgbClr val="E2CFBB"/>
          </a:solidFill>
          <a:ln>
            <a:noFill/>
          </a:ln>
        </p:spPr>
      </p:sp>
      <p:sp>
        <p:nvSpPr>
          <p:cNvPr id="124" name="Google Shape;124;g3f5f36e1f7d_0_407"/>
          <p:cNvSpPr txBox="1"/>
          <p:nvPr>
            <p:ph idx="5" type="body"/>
          </p:nvPr>
        </p:nvSpPr>
        <p:spPr>
          <a:xfrm>
            <a:off x="4641850"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5" name="Google Shape;125;g3f5f36e1f7d_0_407"/>
          <p:cNvSpPr/>
          <p:nvPr>
            <p:ph idx="6" type="pic"/>
          </p:nvPr>
        </p:nvSpPr>
        <p:spPr>
          <a:xfrm>
            <a:off x="8859074" y="3232150"/>
            <a:ext cx="1308000" cy="1309800"/>
          </a:xfrm>
          <a:prstGeom prst="rect">
            <a:avLst/>
          </a:prstGeom>
          <a:solidFill>
            <a:srgbClr val="E2CFBB"/>
          </a:solidFill>
          <a:ln>
            <a:noFill/>
          </a:ln>
        </p:spPr>
      </p:sp>
      <p:sp>
        <p:nvSpPr>
          <p:cNvPr id="126" name="Google Shape;126;g3f5f36e1f7d_0_407"/>
          <p:cNvSpPr txBox="1"/>
          <p:nvPr>
            <p:ph idx="7" type="body"/>
          </p:nvPr>
        </p:nvSpPr>
        <p:spPr>
          <a:xfrm>
            <a:off x="8059737"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hoto Content">
  <p:cSld name="Two Photo Content">
    <p:bg>
      <p:bgPr>
        <a:solidFill>
          <a:schemeClr val="accent2"/>
        </a:solidFill>
      </p:bgPr>
    </p:bg>
    <p:spTree>
      <p:nvGrpSpPr>
        <p:cNvPr id="127" name="Shape 127"/>
        <p:cNvGrpSpPr/>
        <p:nvPr/>
      </p:nvGrpSpPr>
      <p:grpSpPr>
        <a:xfrm>
          <a:off x="0" y="0"/>
          <a:ext cx="0" cy="0"/>
          <a:chOff x="0" y="0"/>
          <a:chExt cx="0" cy="0"/>
        </a:xfrm>
      </p:grpSpPr>
      <p:sp>
        <p:nvSpPr>
          <p:cNvPr id="128" name="Google Shape;128;g3f5f36e1f7d_0_416"/>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g3f5f36e1f7d_0_416"/>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solidFill>
                  <a:schemeClr val="lt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30" name="Google Shape;130;g3f5f36e1f7d_0_416"/>
          <p:cNvSpPr/>
          <p:nvPr>
            <p:ph idx="2" type="pic"/>
          </p:nvPr>
        </p:nvSpPr>
        <p:spPr>
          <a:xfrm>
            <a:off x="6858000" y="715963"/>
            <a:ext cx="4572000" cy="2362200"/>
          </a:xfrm>
          <a:prstGeom prst="rect">
            <a:avLst/>
          </a:prstGeom>
          <a:solidFill>
            <a:srgbClr val="8E4C35"/>
          </a:solidFill>
          <a:ln>
            <a:noFill/>
          </a:ln>
        </p:spPr>
      </p:sp>
      <p:sp>
        <p:nvSpPr>
          <p:cNvPr descr="Picture placeholder" id="131" name="Google Shape;131;g3f5f36e1f7d_0_416"/>
          <p:cNvSpPr/>
          <p:nvPr>
            <p:ph idx="3" type="pic"/>
          </p:nvPr>
        </p:nvSpPr>
        <p:spPr>
          <a:xfrm>
            <a:off x="6858000" y="3444081"/>
            <a:ext cx="4572000" cy="2362200"/>
          </a:xfrm>
          <a:prstGeom prst="rect">
            <a:avLst/>
          </a:prstGeom>
          <a:solidFill>
            <a:srgbClr val="8E4C35"/>
          </a:solidFill>
          <a:ln>
            <a:noFill/>
          </a:ln>
        </p:spPr>
      </p:sp>
      <p:pic>
        <p:nvPicPr>
          <p:cNvPr descr="Chart, background pattern&#10;&#10;Description automatically generated" id="132" name="Google Shape;132;g3f5f36e1f7d_0_416"/>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extLst>
    <p:ext uri="{DCECCB84-F9BA-43D5-87BE-67443E8EF086}">
      <p15:sldGuideLst>
        <p15:guide id="1" orient="horz" pos="3672">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ack">
  <p:cSld name="Bottom Pattern Black">
    <p:bg>
      <p:bgPr>
        <a:solidFill>
          <a:schemeClr val="accent1"/>
        </a:solidFill>
      </p:bgPr>
    </p:bg>
    <p:spTree>
      <p:nvGrpSpPr>
        <p:cNvPr id="133" name="Shape 133"/>
        <p:cNvGrpSpPr/>
        <p:nvPr/>
      </p:nvGrpSpPr>
      <p:grpSpPr>
        <a:xfrm>
          <a:off x="0" y="0"/>
          <a:ext cx="0" cy="0"/>
          <a:chOff x="0" y="0"/>
          <a:chExt cx="0" cy="0"/>
        </a:xfrm>
      </p:grpSpPr>
      <p:sp>
        <p:nvSpPr>
          <p:cNvPr id="134" name="Google Shape;134;g3f5f36e1f7d_0_422"/>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f5f36e1f7d_0_422"/>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36" name="Google Shape;136;g3f5f36e1f7d_0_422"/>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hoto Content">
  <p:cSld name="One Photo Content">
    <p:bg>
      <p:bgPr>
        <a:solidFill>
          <a:schemeClr val="accent2"/>
        </a:solidFill>
      </p:bgPr>
    </p:bg>
    <p:spTree>
      <p:nvGrpSpPr>
        <p:cNvPr id="137" name="Shape 137"/>
        <p:cNvGrpSpPr/>
        <p:nvPr/>
      </p:nvGrpSpPr>
      <p:grpSpPr>
        <a:xfrm>
          <a:off x="0" y="0"/>
          <a:ext cx="0" cy="0"/>
          <a:chOff x="0" y="0"/>
          <a:chExt cx="0" cy="0"/>
        </a:xfrm>
      </p:grpSpPr>
      <p:pic>
        <p:nvPicPr>
          <p:cNvPr descr="Chart, background pattern&#10;&#10;Description automatically generated" id="138" name="Google Shape;138;g3f5f36e1f7d_0_426"/>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
        <p:nvSpPr>
          <p:cNvPr id="139" name="Google Shape;139;g3f5f36e1f7d_0_426"/>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0" name="Google Shape;140;g3f5f36e1f7d_0_426"/>
          <p:cNvSpPr/>
          <p:nvPr>
            <p:ph idx="2" type="pic"/>
          </p:nvPr>
        </p:nvSpPr>
        <p:spPr>
          <a:xfrm>
            <a:off x="6858000" y="715963"/>
            <a:ext cx="4572000" cy="5113200"/>
          </a:xfrm>
          <a:prstGeom prst="rect">
            <a:avLst/>
          </a:prstGeom>
          <a:noFill/>
          <a:ln>
            <a:noFill/>
          </a:ln>
        </p:spPr>
      </p:sp>
      <p:sp>
        <p:nvSpPr>
          <p:cNvPr id="141" name="Google Shape;141;g3f5f36e1f7d_0_426"/>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42" name="Shape 142"/>
        <p:cNvGrpSpPr/>
        <p:nvPr/>
      </p:nvGrpSpPr>
      <p:grpSpPr>
        <a:xfrm>
          <a:off x="0" y="0"/>
          <a:ext cx="0" cy="0"/>
          <a:chOff x="0" y="0"/>
          <a:chExt cx="0" cy="0"/>
        </a:xfrm>
      </p:grpSpPr>
      <p:sp>
        <p:nvSpPr>
          <p:cNvPr id="143" name="Google Shape;143;g3f5f36e1f7d_0_431"/>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g3f5f36e1f7d_0_431"/>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45" name="Google Shape;145;g3f5f36e1f7d_0_431"/>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2"/>
        </a:solidFill>
      </p:bgPr>
    </p:bg>
    <p:spTree>
      <p:nvGrpSpPr>
        <p:cNvPr id="146" name="Shape 146"/>
        <p:cNvGrpSpPr/>
        <p:nvPr/>
      </p:nvGrpSpPr>
      <p:grpSpPr>
        <a:xfrm>
          <a:off x="0" y="0"/>
          <a:ext cx="0" cy="0"/>
          <a:chOff x="0" y="0"/>
          <a:chExt cx="0" cy="0"/>
        </a:xfrm>
      </p:grpSpPr>
      <p:sp>
        <p:nvSpPr>
          <p:cNvPr id="147" name="Google Shape;147;g3f5f36e1f7d_0_43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f5f36e1f7d_0_43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g3f5f36e1f7d_0_43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56" name="Shape 156"/>
        <p:cNvGrpSpPr/>
        <p:nvPr/>
      </p:nvGrpSpPr>
      <p:grpSpPr>
        <a:xfrm>
          <a:off x="0" y="0"/>
          <a:ext cx="0" cy="0"/>
          <a:chOff x="0" y="0"/>
          <a:chExt cx="0" cy="0"/>
        </a:xfrm>
      </p:grpSpPr>
      <p:sp>
        <p:nvSpPr>
          <p:cNvPr id="157" name="Google Shape;157;g3f5f36e1f7d_0_455"/>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g3f5f36e1f7d_0_455"/>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59" name="Google Shape;159;g3f5f36e1f7d_0_455"/>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 name="Shape 160"/>
        <p:cNvGrpSpPr/>
        <p:nvPr/>
      </p:nvGrpSpPr>
      <p:grpSpPr>
        <a:xfrm>
          <a:off x="0" y="0"/>
          <a:ext cx="0" cy="0"/>
          <a:chOff x="0" y="0"/>
          <a:chExt cx="0" cy="0"/>
        </a:xfrm>
      </p:grpSpPr>
      <p:sp>
        <p:nvSpPr>
          <p:cNvPr id="161" name="Google Shape;161;g3f5f36e1f7d_0_459"/>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f5f36e1f7d_0_459"/>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3" name="Google Shape;163;g3f5f36e1f7d_0_4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3f5f36e1f7d_0_4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g3f5f36e1f7d_0_4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g3f5f36e1f7d_0_46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3f5f36e1f7d_0_46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g3f5f36e1f7d_0_46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f5f36e1f7d_0_46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3f5f36e1f7d_0_46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g3f5f36e1f7d_0_38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4400"/>
              <a:buFont typeface="Quattrocento Sans"/>
              <a:buNone/>
              <a:defRPr b="0" i="0" sz="4400" u="none" cap="none" strike="noStrik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g3f5f36e1f7d_0_38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lt1"/>
              </a:buClr>
              <a:buSzPts val="2400"/>
              <a:buFont typeface="Arial"/>
              <a:buChar char="•"/>
              <a:defRPr b="0" i="0" sz="2400" u="none" cap="none" strike="noStrike">
                <a:solidFill>
                  <a:schemeClr val="lt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9pPr>
          </a:lstStyle>
          <a:p/>
        </p:txBody>
      </p:sp>
      <p:sp>
        <p:nvSpPr>
          <p:cNvPr id="99" name="Google Shape;99;g3f5f36e1f7d_0_38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0" name="Google Shape;100;g3f5f36e1f7d_0_38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1" name="Google Shape;101;g3f5f36e1f7d_0_38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g3f5f36e1f7d_0_4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 name="Google Shape;152;g3f5f36e1f7d_0_4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153" name="Google Shape;153;g3f5f36e1f7d_0_4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 name="Google Shape;154;g3f5f36e1f7d_0_4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 name="Google Shape;155;g3f5f36e1f7d_0_4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76" name="Shape 176"/>
        <p:cNvGrpSpPr/>
        <p:nvPr/>
      </p:nvGrpSpPr>
      <p:grpSpPr>
        <a:xfrm>
          <a:off x="0" y="0"/>
          <a:ext cx="0" cy="0"/>
          <a:chOff x="0" y="0"/>
          <a:chExt cx="0" cy="0"/>
        </a:xfrm>
      </p:grpSpPr>
      <p:sp>
        <p:nvSpPr>
          <p:cNvPr id="177" name="Google Shape;177;g3f5f36e1f7d_0_330"/>
          <p:cNvSpPr txBox="1"/>
          <p:nvPr>
            <p:ph idx="4294967295" type="ctrTitle"/>
          </p:nvPr>
        </p:nvSpPr>
        <p:spPr>
          <a:xfrm>
            <a:off x="4342680" y="1664184"/>
            <a:ext cx="7528500" cy="22353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6000"/>
              <a:buFont typeface="Quattrocento Sans"/>
              <a:buNone/>
            </a:pPr>
            <a:r>
              <a:rPr b="1" lang="en-US" sz="4900">
                <a:solidFill>
                  <a:schemeClr val="dk1"/>
                </a:solidFill>
              </a:rPr>
              <a:t>Maternal and Child Health: Reducing Disparities for Sleep-Related Infant Deaths</a:t>
            </a:r>
            <a:br>
              <a:rPr b="1" lang="en-US" sz="4900">
                <a:solidFill>
                  <a:schemeClr val="accent2"/>
                </a:solidFill>
              </a:rPr>
            </a:br>
            <a:br>
              <a:rPr b="1" lang="en-US" sz="2400">
                <a:solidFill>
                  <a:schemeClr val="accent2"/>
                </a:solidFill>
              </a:rPr>
            </a:br>
            <a:r>
              <a:rPr b="1" lang="en-US" sz="1800">
                <a:solidFill>
                  <a:schemeClr val="accent2"/>
                </a:solidFill>
              </a:rPr>
              <a:t>Johns Hopkins Center for Injury Research and Policy Diné College</a:t>
            </a:r>
            <a:endParaRPr b="1" i="0" sz="1800" u="none" cap="none" strike="noStrike">
              <a:solidFill>
                <a:schemeClr val="accent2"/>
              </a:solidFill>
              <a:latin typeface="Quattrocento Sans"/>
              <a:ea typeface="Quattrocento Sans"/>
              <a:cs typeface="Quattrocento Sans"/>
              <a:sym typeface="Quattrocento Sans"/>
            </a:endParaRPr>
          </a:p>
        </p:txBody>
      </p:sp>
      <p:pic>
        <p:nvPicPr>
          <p:cNvPr descr="Dine College –" id="178" name="Google Shape;178;g3f5f36e1f7d_0_330"/>
          <p:cNvPicPr preferRelativeResize="0"/>
          <p:nvPr/>
        </p:nvPicPr>
        <p:blipFill rotWithShape="1">
          <a:blip r:embed="rId3">
            <a:alphaModFix/>
          </a:blip>
          <a:srcRect b="0" l="0" r="0" t="0"/>
          <a:stretch/>
        </p:blipFill>
        <p:spPr>
          <a:xfrm>
            <a:off x="8281280" y="5053537"/>
            <a:ext cx="1698098" cy="1665664"/>
          </a:xfrm>
          <a:prstGeom prst="rect">
            <a:avLst/>
          </a:prstGeom>
          <a:noFill/>
          <a:ln>
            <a:noFill/>
          </a:ln>
        </p:spPr>
      </p:pic>
      <p:pic>
        <p:nvPicPr>
          <p:cNvPr descr="Johns Hopkins Bloomberg School of Public Health | IDD" id="179" name="Google Shape;179;g3f5f36e1f7d_0_330"/>
          <p:cNvPicPr preferRelativeResize="0"/>
          <p:nvPr/>
        </p:nvPicPr>
        <p:blipFill rotWithShape="1">
          <a:blip r:embed="rId4">
            <a:alphaModFix/>
          </a:blip>
          <a:srcRect b="0" l="0" r="0" t="0"/>
          <a:stretch/>
        </p:blipFill>
        <p:spPr>
          <a:xfrm>
            <a:off x="10143612" y="5294296"/>
            <a:ext cx="1869238" cy="1346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g3f5f36e1f7d_0_337"/>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How this lecture fits into the course</a:t>
            </a:r>
            <a:endParaRPr/>
          </a:p>
        </p:txBody>
      </p:sp>
      <p:sp>
        <p:nvSpPr>
          <p:cNvPr id="185" name="Google Shape;185;g3f5f36e1f7d_0_337"/>
          <p:cNvSpPr txBox="1"/>
          <p:nvPr>
            <p:ph idx="1" type="body"/>
          </p:nvPr>
        </p:nvSpPr>
        <p:spPr>
          <a:xfrm>
            <a:off x="762000" y="2400300"/>
            <a:ext cx="6477000" cy="3276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b="0" lang="en-US" sz="2400">
                <a:solidFill>
                  <a:schemeClr val="dk1"/>
                </a:solidFill>
                <a:highlight>
                  <a:schemeClr val="lt1"/>
                </a:highlight>
              </a:rPr>
              <a:t>This lesson builds from what would be covered in a Maternal and Child Health course by including injury broadly in the discussion of maternal and child health and doing a deep dive into Safe Sleep.</a:t>
            </a:r>
            <a:endParaRPr b="0" sz="2400">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h17a51ddd51d5a893_0_0"/>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Part 1: Learning Objectives</a:t>
            </a:r>
            <a:endParaRPr/>
          </a:p>
        </p:txBody>
      </p:sp>
      <p:sp>
        <p:nvSpPr>
          <p:cNvPr id="191" name="Google Shape;191;h17a51ddd51d5a893_0_0"/>
          <p:cNvSpPr txBox="1"/>
          <p:nvPr>
            <p:ph idx="1" type="body"/>
          </p:nvPr>
        </p:nvSpPr>
        <p:spPr>
          <a:xfrm>
            <a:off x="4893000" y="1904850"/>
            <a:ext cx="7090500" cy="4241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In this lecture you will learn an introduction to injury prevention:</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Describe injury using the medicine wheel public health model and distinguish intentional from unintentional injuries.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Identify key injury risk and protective factors in American Indian and Alaska Native communities.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Explain how Indigenous and Western approaches can support culturally grounded injury prevention and evaluation.</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g3f5f36e1f7d_0_347"/>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8" name="Google Shape;198;g3f5f36e1f7d_0_347"/>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g3f5f36e1f7d_0_347"/>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g3f5f36e1f7d_0_347"/>
          <p:cNvSpPr/>
          <p:nvPr/>
        </p:nvSpPr>
        <p:spPr>
          <a:xfrm>
            <a:off x="2815929" y="148929"/>
            <a:ext cx="6560100" cy="65601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g3f5f36e1f7d_0_347"/>
          <p:cNvSpPr txBox="1"/>
          <p:nvPr>
            <p:ph type="title"/>
          </p:nvPr>
        </p:nvSpPr>
        <p:spPr>
          <a:xfrm>
            <a:off x="3316556" y="1239337"/>
            <a:ext cx="5562000" cy="2513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230"/>
              <a:buFont typeface="Calibri"/>
              <a:buNone/>
            </a:pPr>
            <a:r>
              <a:rPr lang="en-US" sz="2800">
                <a:latin typeface="Calibri"/>
                <a:ea typeface="Calibri"/>
                <a:cs typeface="Calibri"/>
                <a:sym typeface="Calibri"/>
              </a:rPr>
              <a:t>Who taught you to care for children?   Name them in the chat.</a:t>
            </a:r>
            <a:endParaRPr b="1" sz="2800"/>
          </a:p>
        </p:txBody>
      </p:sp>
      <p:sp>
        <p:nvSpPr>
          <p:cNvPr id="202" name="Google Shape;202;g3f5f36e1f7d_0_347"/>
          <p:cNvSpPr/>
          <p:nvPr/>
        </p:nvSpPr>
        <p:spPr>
          <a:xfrm flipH="1" rot="-1577528">
            <a:off x="2494144" y="6131"/>
            <a:ext cx="6816149" cy="6816149"/>
          </a:xfrm>
          <a:prstGeom prst="arc">
            <a:avLst>
              <a:gd fmla="val 16200000" name="adj1"/>
              <a:gd fmla="val 20093138" name="adj2"/>
            </a:avLst>
          </a:prstGeom>
          <a:noFill/>
          <a:ln cap="rnd" cmpd="sng" w="127000">
            <a:solidFill>
              <a:schemeClr val="accent4">
                <a:alpha val="93730"/>
              </a:schemeClr>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7" name="Shape 207"/>
        <p:cNvGrpSpPr/>
        <p:nvPr/>
      </p:nvGrpSpPr>
      <p:grpSpPr>
        <a:xfrm>
          <a:off x="0" y="0"/>
          <a:ext cx="0" cy="0"/>
          <a:chOff x="0" y="0"/>
          <a:chExt cx="0" cy="0"/>
        </a:xfrm>
      </p:grpSpPr>
      <p:sp>
        <p:nvSpPr>
          <p:cNvPr id="208" name="Google Shape;208;g3f5f36e1f7d_0_357"/>
          <p:cNvSpPr txBox="1"/>
          <p:nvPr>
            <p:ph type="title"/>
          </p:nvPr>
        </p:nvSpPr>
        <p:spPr>
          <a:xfrm>
            <a:off x="1525351" y="2317867"/>
            <a:ext cx="9141300" cy="2485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1: Injury 101</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t>(youtube link)</a:t>
            </a:r>
            <a:endParaRPr/>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g3f5f36e1f7d_0_362"/>
          <p:cNvSpPr/>
          <p:nvPr/>
        </p:nvSpPr>
        <p:spPr>
          <a:xfrm>
            <a:off x="7546225" y="0"/>
            <a:ext cx="3248046" cy="3400434"/>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15" name="Google Shape;215;g3f5f36e1f7d_0_362"/>
          <p:cNvSpPr txBox="1"/>
          <p:nvPr/>
        </p:nvSpPr>
        <p:spPr>
          <a:xfrm>
            <a:off x="7746250" y="171162"/>
            <a:ext cx="2840100" cy="2371200"/>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lnSpc>
                <a:spcPct val="90000"/>
              </a:lnSpc>
              <a:spcBef>
                <a:spcPts val="0"/>
              </a:spcBef>
              <a:spcAft>
                <a:spcPts val="0"/>
              </a:spcAft>
              <a:buNone/>
            </a:pPr>
            <a:br>
              <a:rPr lang="en-US" sz="3200">
                <a:solidFill>
                  <a:srgbClr val="FFFFFF"/>
                </a:solidFill>
                <a:latin typeface="Quattrocento Sans"/>
                <a:ea typeface="Quattrocento Sans"/>
                <a:cs typeface="Quattrocento Sans"/>
                <a:sym typeface="Quattrocento Sans"/>
              </a:rPr>
            </a:br>
            <a:r>
              <a:rPr b="1" lang="en-US" sz="3200">
                <a:solidFill>
                  <a:srgbClr val="FFFFFF"/>
                </a:solidFill>
                <a:latin typeface="Quattrocento Sans"/>
                <a:ea typeface="Quattrocento Sans"/>
                <a:cs typeface="Quattrocento Sans"/>
                <a:sym typeface="Quattrocento Sans"/>
              </a:rPr>
              <a:t>Link to animation:</a:t>
            </a:r>
            <a:r>
              <a:rPr lang="en-US" sz="3200">
                <a:solidFill>
                  <a:srgbClr val="FFFFFF"/>
                </a:solidFill>
                <a:latin typeface="Quattrocento Sans"/>
                <a:ea typeface="Quattrocento Sans"/>
                <a:cs typeface="Quattrocento Sans"/>
                <a:sym typeface="Quattrocento Sans"/>
              </a:rPr>
              <a:t> </a:t>
            </a:r>
            <a:br>
              <a:rPr lang="en-US" sz="3200">
                <a:solidFill>
                  <a:srgbClr val="000000"/>
                </a:solidFill>
                <a:latin typeface="Quattrocento Sans"/>
                <a:ea typeface="Quattrocento Sans"/>
                <a:cs typeface="Quattrocento Sans"/>
                <a:sym typeface="Quattrocento Sans"/>
              </a:rPr>
            </a:br>
            <a:r>
              <a:rPr lang="en-US" sz="3200" u="sng">
                <a:solidFill>
                  <a:srgbClr val="FFFFFF"/>
                </a:solidFill>
                <a:latin typeface="Quattrocento Sans"/>
                <a:ea typeface="Quattrocento Sans"/>
                <a:cs typeface="Quattrocento Sans"/>
                <a:sym typeface="Quattrocento Sans"/>
                <a:hlinkClick r:id="rId3">
                  <a:extLst>
                    <a:ext uri="{A12FA001-AC4F-418D-AE19-62706E023703}">
                      <ahyp:hlinkClr val="tx"/>
                    </a:ext>
                  </a:extLst>
                </a:hlinkClick>
              </a:rPr>
              <a:t>https://wisqars.cdc.gov/animated-leading-causes/</a:t>
            </a:r>
            <a:br>
              <a:rPr lang="en-US" sz="3200">
                <a:solidFill>
                  <a:srgbClr val="FFFFFF"/>
                </a:solidFill>
                <a:latin typeface="Quattrocento Sans"/>
                <a:ea typeface="Quattrocento Sans"/>
                <a:cs typeface="Quattrocento Sans"/>
                <a:sym typeface="Quattrocento Sans"/>
              </a:rPr>
            </a:br>
            <a:endParaRPr sz="4400">
              <a:solidFill>
                <a:srgbClr val="000000"/>
              </a:solidFill>
              <a:latin typeface="Quattrocento Sans"/>
              <a:ea typeface="Quattrocento Sans"/>
              <a:cs typeface="Quattrocento Sans"/>
              <a:sym typeface="Quattrocento Sans"/>
            </a:endParaRPr>
          </a:p>
        </p:txBody>
      </p:sp>
      <p:pic>
        <p:nvPicPr>
          <p:cNvPr descr="A screenshot of a computer&#10;&#10;AI-generated content may be incorrect." id="216" name="Google Shape;216;g3f5f36e1f7d_0_362"/>
          <p:cNvPicPr preferRelativeResize="0"/>
          <p:nvPr>
            <p:ph idx="1" type="body"/>
          </p:nvPr>
        </p:nvPicPr>
        <p:blipFill rotWithShape="1">
          <a:blip r:embed="rId4">
            <a:alphaModFix/>
          </a:blip>
          <a:srcRect b="0" l="0" r="0" t="0"/>
          <a:stretch/>
        </p:blipFill>
        <p:spPr>
          <a:xfrm>
            <a:off x="284667" y="171155"/>
            <a:ext cx="7039500" cy="5578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g3f5f36e1f7d_0_369"/>
          <p:cNvSpPr txBox="1"/>
          <p:nvPr>
            <p:ph type="title"/>
          </p:nvPr>
        </p:nvSpPr>
        <p:spPr>
          <a:xfrm>
            <a:off x="5199742" y="514686"/>
            <a:ext cx="6477000" cy="1188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accent2"/>
              </a:buClr>
              <a:buSzPct val="100000"/>
              <a:buFont typeface="Quattrocento Sans"/>
              <a:buNone/>
            </a:pPr>
            <a:r>
              <a:rPr lang="en-US"/>
              <a:t>Part 2:  Reducing Disparities for Sleep Related Infant Deaths Learning Objectives</a:t>
            </a:r>
            <a:endParaRPr/>
          </a:p>
        </p:txBody>
      </p:sp>
      <p:sp>
        <p:nvSpPr>
          <p:cNvPr id="222" name="Google Shape;222;g3f5f36e1f7d_0_369"/>
          <p:cNvSpPr txBox="1"/>
          <p:nvPr>
            <p:ph idx="1" type="body"/>
          </p:nvPr>
        </p:nvSpPr>
        <p:spPr>
          <a:xfrm>
            <a:off x="5199743" y="2309822"/>
            <a:ext cx="6477000" cy="3276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2880"/>
              <a:buNone/>
            </a:pPr>
            <a:r>
              <a:rPr b="0" lang="en-US">
                <a:solidFill>
                  <a:schemeClr val="dk1"/>
                </a:solidFill>
                <a:highlight>
                  <a:schemeClr val="lt1"/>
                </a:highlight>
              </a:rPr>
              <a:t>After this lecture, you will be able to: </a:t>
            </a:r>
            <a:endParaRPr b="0">
              <a:solidFill>
                <a:schemeClr val="dk1"/>
              </a:solidFill>
              <a:highlight>
                <a:schemeClr val="lt1"/>
              </a:highlight>
            </a:endParaRPr>
          </a:p>
          <a:p>
            <a:pPr indent="0" lvl="0" marL="0" rtl="0" algn="l">
              <a:lnSpc>
                <a:spcPct val="115000"/>
              </a:lnSpc>
              <a:spcBef>
                <a:spcPts val="0"/>
              </a:spcBef>
              <a:spcAft>
                <a:spcPts val="0"/>
              </a:spcAft>
              <a:buClr>
                <a:schemeClr val="dk1"/>
              </a:buClr>
              <a:buSzPts val="2880"/>
              <a:buNone/>
            </a:pPr>
            <a:r>
              <a:t/>
            </a:r>
            <a:endParaRPr b="0">
              <a:solidFill>
                <a:schemeClr val="dk1"/>
              </a:solidFill>
              <a:highlight>
                <a:schemeClr val="lt1"/>
              </a:highlight>
            </a:endParaRPr>
          </a:p>
          <a:p>
            <a:pPr indent="-355600" lvl="0" marL="457200" rtl="0" algn="l">
              <a:spcBef>
                <a:spcPts val="0"/>
              </a:spcBef>
              <a:spcAft>
                <a:spcPts val="0"/>
              </a:spcAft>
              <a:buClr>
                <a:schemeClr val="dk1"/>
              </a:buClr>
              <a:buSzPts val="2000"/>
              <a:buFont typeface="Quattrocento Sans"/>
              <a:buAutoNum type="arabicPeriod"/>
            </a:pPr>
            <a:r>
              <a:rPr b="0" lang="en-US">
                <a:solidFill>
                  <a:schemeClr val="dk1"/>
                </a:solidFill>
              </a:rPr>
              <a:t>Recognize the problem of infant sleep-related deaths nationally (and locally).</a:t>
            </a:r>
            <a:endParaRPr b="0">
              <a:solidFill>
                <a:schemeClr val="dk1"/>
              </a:solidFill>
            </a:endParaRPr>
          </a:p>
          <a:p>
            <a:pPr indent="0" lvl="0" marL="457200" rtl="0" algn="l">
              <a:spcBef>
                <a:spcPts val="0"/>
              </a:spcBef>
              <a:spcAft>
                <a:spcPts val="0"/>
              </a:spcAft>
              <a:buClr>
                <a:schemeClr val="dk1"/>
              </a:buClr>
              <a:buSzPts val="2880"/>
              <a:buNone/>
            </a:pPr>
            <a:r>
              <a:t/>
            </a:r>
            <a:endParaRPr b="0">
              <a:solidFill>
                <a:schemeClr val="dk1"/>
              </a:solidFill>
            </a:endParaRPr>
          </a:p>
          <a:p>
            <a:pPr indent="-355600" lvl="0" marL="457200" rtl="0" algn="l">
              <a:spcBef>
                <a:spcPts val="1000"/>
              </a:spcBef>
              <a:spcAft>
                <a:spcPts val="0"/>
              </a:spcAft>
              <a:buClr>
                <a:schemeClr val="dk1"/>
              </a:buClr>
              <a:buSzPts val="2000"/>
              <a:buFont typeface="Quattrocento Sans"/>
              <a:buAutoNum type="arabicPeriod"/>
            </a:pPr>
            <a:r>
              <a:rPr b="0" lang="en-US">
                <a:solidFill>
                  <a:schemeClr val="dk1"/>
                </a:solidFill>
              </a:rPr>
              <a:t>Identify recommendations to reduce infant sleep-related deaths and discuss structural barriers contributing to infant sleep-related disparities.</a:t>
            </a:r>
            <a:endParaRPr b="0">
              <a:solidFill>
                <a:schemeClr val="dk1"/>
              </a:solidFill>
            </a:endParaRPr>
          </a:p>
          <a:p>
            <a:pPr indent="0" lvl="0" marL="457200" rtl="0" algn="l">
              <a:spcBef>
                <a:spcPts val="1000"/>
              </a:spcBef>
              <a:spcAft>
                <a:spcPts val="0"/>
              </a:spcAft>
              <a:buClr>
                <a:schemeClr val="dk1"/>
              </a:buClr>
              <a:buSzPts val="2880"/>
              <a:buNone/>
            </a:pPr>
            <a:r>
              <a:t/>
            </a:r>
            <a:endParaRPr b="0">
              <a:solidFill>
                <a:schemeClr val="dk1"/>
              </a:solidFill>
            </a:endParaRPr>
          </a:p>
          <a:p>
            <a:pPr indent="-355600" lvl="0" marL="457200" rtl="0" algn="l">
              <a:spcBef>
                <a:spcPts val="1000"/>
              </a:spcBef>
              <a:spcAft>
                <a:spcPts val="0"/>
              </a:spcAft>
              <a:buClr>
                <a:schemeClr val="dk1"/>
              </a:buClr>
              <a:buSzPts val="2000"/>
              <a:buFont typeface="Quattrocento Sans"/>
              <a:buAutoNum type="arabicPeriod"/>
            </a:pPr>
            <a:r>
              <a:rPr b="0" lang="en-US">
                <a:solidFill>
                  <a:schemeClr val="dk1"/>
                </a:solidFill>
              </a:rPr>
              <a:t>Describe the SAFE Start Project approach to reducing infant sleep-related deaths.</a:t>
            </a:r>
            <a:endParaRPr b="0">
              <a:solidFill>
                <a:schemeClr val="dk1"/>
              </a:solidFill>
              <a:highlight>
                <a:schemeClr val="lt1"/>
              </a:highlight>
            </a:endParaRPr>
          </a:p>
          <a:p>
            <a:pPr indent="0" lvl="0" marL="0" rtl="0" algn="l">
              <a:lnSpc>
                <a:spcPct val="115000"/>
              </a:lnSpc>
              <a:spcBef>
                <a:spcPts val="0"/>
              </a:spcBef>
              <a:spcAft>
                <a:spcPts val="0"/>
              </a:spcAft>
              <a:buClr>
                <a:schemeClr val="dk1"/>
              </a:buClr>
              <a:buSzPts val="2880"/>
              <a:buNone/>
            </a:pPr>
            <a:r>
              <a:t/>
            </a:r>
            <a:endParaRPr b="0">
              <a:solidFill>
                <a:schemeClr val="dk1"/>
              </a:solidFill>
              <a:highlight>
                <a:schemeClr val="lt1"/>
              </a:highlight>
            </a:endParaRPr>
          </a:p>
          <a:p>
            <a:pPr indent="0" lvl="0" marL="0" rtl="0" algn="l">
              <a:lnSpc>
                <a:spcPct val="115000"/>
              </a:lnSpc>
              <a:spcBef>
                <a:spcPts val="0"/>
              </a:spcBef>
              <a:spcAft>
                <a:spcPts val="0"/>
              </a:spcAft>
              <a:buClr>
                <a:schemeClr val="dk1"/>
              </a:buClr>
              <a:buSzPts val="2880"/>
              <a:buNone/>
            </a:pPr>
            <a:r>
              <a:t/>
            </a:r>
            <a:endParaRPr b="0">
              <a:solidFill>
                <a:schemeClr val="dk1"/>
              </a:solidFill>
              <a:highlight>
                <a:schemeClr val="lt1"/>
              </a:highlight>
            </a:endParaRPr>
          </a:p>
          <a:p>
            <a:pPr indent="0" lvl="0" marL="914400" rtl="0" algn="l">
              <a:lnSpc>
                <a:spcPct val="107000"/>
              </a:lnSpc>
              <a:spcBef>
                <a:spcPts val="800"/>
              </a:spcBef>
              <a:spcAft>
                <a:spcPts val="0"/>
              </a:spcAft>
              <a:buClr>
                <a:schemeClr val="dk1"/>
              </a:buClr>
              <a:buSzPts val="2880"/>
              <a:buNone/>
            </a:pPr>
            <a:r>
              <a:t/>
            </a:r>
            <a:endParaRPr b="0">
              <a:solidFill>
                <a:schemeClr val="dk1"/>
              </a:solidFill>
            </a:endParaRPr>
          </a:p>
          <a:p>
            <a:pPr indent="-25400" lvl="0" marL="228600" rtl="0" algn="l">
              <a:spcBef>
                <a:spcPts val="1000"/>
              </a:spcBef>
              <a:spcAft>
                <a:spcPts val="0"/>
              </a:spcAft>
              <a:buClr>
                <a:schemeClr val="dk1"/>
              </a:buClr>
              <a:buSzPts val="3200"/>
              <a:buNone/>
            </a:pPr>
            <a:r>
              <a:t/>
            </a:r>
            <a:endParaRPr b="0">
              <a:solidFill>
                <a:schemeClr val="dk1"/>
              </a:solidFill>
            </a:endParaRPr>
          </a:p>
          <a:p>
            <a:pPr indent="0" lvl="0" marL="0" rtl="0" algn="l">
              <a:spcBef>
                <a:spcPts val="1000"/>
              </a:spcBef>
              <a:spcAft>
                <a:spcPts val="0"/>
              </a:spcAft>
              <a:buClr>
                <a:schemeClr val="dk1"/>
              </a:buClr>
              <a:buSzPts val="3200"/>
              <a:buNone/>
            </a:pPr>
            <a:r>
              <a:t/>
            </a:r>
            <a:endParaRPr b="0">
              <a:solidFill>
                <a:schemeClr val="dk1"/>
              </a:solidFill>
            </a:endParaRPr>
          </a:p>
          <a:p>
            <a:pPr indent="0" lvl="0" marL="0" rtl="0" algn="l">
              <a:lnSpc>
                <a:spcPct val="90000"/>
              </a:lnSpc>
              <a:spcBef>
                <a:spcPts val="1000"/>
              </a:spcBef>
              <a:spcAft>
                <a:spcPts val="0"/>
              </a:spcAft>
              <a:buClr>
                <a:srgbClr val="563A14"/>
              </a:buClr>
              <a:buSzPts val="2000"/>
              <a:buNone/>
            </a:pPr>
            <a:r>
              <a:t/>
            </a:r>
            <a:endParaRPr b="0">
              <a:solidFill>
                <a:schemeClr val="dk1"/>
              </a:solidFill>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27" name="Shape 227"/>
        <p:cNvGrpSpPr/>
        <p:nvPr/>
      </p:nvGrpSpPr>
      <p:grpSpPr>
        <a:xfrm>
          <a:off x="0" y="0"/>
          <a:ext cx="0" cy="0"/>
          <a:chOff x="0" y="0"/>
          <a:chExt cx="0" cy="0"/>
        </a:xfrm>
      </p:grpSpPr>
      <p:sp>
        <p:nvSpPr>
          <p:cNvPr id="228" name="Google Shape;228;g3f5f36e1f7d_0_374"/>
          <p:cNvSpPr txBox="1"/>
          <p:nvPr>
            <p:ph type="title"/>
          </p:nvPr>
        </p:nvSpPr>
        <p:spPr>
          <a:xfrm>
            <a:off x="1525351" y="1805110"/>
            <a:ext cx="9141300" cy="3247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2: Reducing Disparities for Sleep-Related Infant Deaths</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latin typeface="Calibri"/>
                <a:ea typeface="Calibri"/>
                <a:cs typeface="Calibri"/>
                <a:sym typeface="Calibri"/>
              </a:rPr>
              <a:t>(youtube link)      </a:t>
            </a:r>
            <a:endParaRPr>
              <a:latin typeface="Calibri"/>
              <a:ea typeface="Calibri"/>
              <a:cs typeface="Calibri"/>
              <a:sym typeface="Calibri"/>
            </a:endParaRPr>
          </a:p>
          <a:p>
            <a:pPr indent="0" lvl="0" marL="0" rtl="0" algn="ctr">
              <a:lnSpc>
                <a:spcPct val="90000"/>
              </a:lnSpc>
              <a:spcBef>
                <a:spcPts val="0"/>
              </a:spcBef>
              <a:spcAft>
                <a:spcPts val="0"/>
              </a:spcAft>
              <a:buClr>
                <a:schemeClr val="lt1"/>
              </a:buClr>
              <a:buSzPts val="4000"/>
              <a:buFont typeface="Calibri"/>
              <a:buNone/>
            </a:pPr>
            <a:r>
              <a:t/>
            </a:r>
            <a:endParaRPr sz="1500"/>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3" name="Shape 233"/>
        <p:cNvGrpSpPr/>
        <p:nvPr/>
      </p:nvGrpSpPr>
      <p:grpSpPr>
        <a:xfrm>
          <a:off x="0" y="0"/>
          <a:ext cx="0" cy="0"/>
          <a:chOff x="0" y="0"/>
          <a:chExt cx="0" cy="0"/>
        </a:xfrm>
      </p:grpSpPr>
      <p:sp>
        <p:nvSpPr>
          <p:cNvPr id="234" name="Google Shape;234;g3f5f36e1f7d_0_379"/>
          <p:cNvSpPr txBox="1"/>
          <p:nvPr>
            <p:ph type="title"/>
          </p:nvPr>
        </p:nvSpPr>
        <p:spPr>
          <a:xfrm>
            <a:off x="-1174699" y="448242"/>
            <a:ext cx="9141300" cy="615600"/>
          </a:xfrm>
          <a:prstGeom prst="rect">
            <a:avLst/>
          </a:prstGeom>
          <a:noFill/>
          <a:ln>
            <a:noFill/>
          </a:ln>
        </p:spPr>
        <p:txBody>
          <a:bodyPr anchorCtr="0" anchor="b" bIns="0" lIns="0" spcFirstLastPara="1" rIns="0" wrap="square" tIns="0">
            <a:spAutoFit/>
          </a:bodyPr>
          <a:lstStyle/>
          <a:p>
            <a:pPr indent="0" lvl="0" marL="0" rtl="0" algn="ctr">
              <a:lnSpc>
                <a:spcPct val="100000"/>
              </a:lnSpc>
              <a:spcBef>
                <a:spcPts val="0"/>
              </a:spcBef>
              <a:spcAft>
                <a:spcPts val="0"/>
              </a:spcAft>
              <a:buClr>
                <a:schemeClr val="accent2"/>
              </a:buClr>
              <a:buSzPts val="4000"/>
              <a:buFont typeface="Quattrocento Sans"/>
              <a:buNone/>
            </a:pPr>
            <a:r>
              <a:rPr lang="en-US"/>
              <a:t>DISCUSSION QUESTIONS</a:t>
            </a:r>
            <a:endParaRPr/>
          </a:p>
        </p:txBody>
      </p:sp>
      <p:sp>
        <p:nvSpPr>
          <p:cNvPr id="235" name="Google Shape;235;g3f5f36e1f7d_0_379"/>
          <p:cNvSpPr txBox="1"/>
          <p:nvPr>
            <p:ph idx="1" type="body"/>
          </p:nvPr>
        </p:nvSpPr>
        <p:spPr>
          <a:xfrm>
            <a:off x="569255" y="1363881"/>
            <a:ext cx="7799400" cy="3707400"/>
          </a:xfrm>
          <a:prstGeom prst="rect">
            <a:avLst/>
          </a:prstGeom>
          <a:noFill/>
          <a:ln>
            <a:noFill/>
          </a:ln>
        </p:spPr>
        <p:txBody>
          <a:bodyPr anchorCtr="0" anchor="t" bIns="0" lIns="0" spcFirstLastPara="1" rIns="0" wrap="square" tIns="0">
            <a:noAutofit/>
          </a:bodyPr>
          <a:lstStyle/>
          <a:p>
            <a:pPr indent="-381000" lvl="0" marL="457200" rtl="0" algn="l">
              <a:spcBef>
                <a:spcPts val="0"/>
              </a:spcBef>
              <a:spcAft>
                <a:spcPts val="0"/>
              </a:spcAft>
              <a:buSzPts val="2400"/>
              <a:buFont typeface="Quattrocento Sans"/>
              <a:buChar char="•"/>
            </a:pPr>
            <a:r>
              <a:rPr lang="en-US" sz="2400"/>
              <a:t>What caught your attention in today’s lesson?</a:t>
            </a:r>
            <a:endParaRPr sz="2400"/>
          </a:p>
          <a:p>
            <a:pPr indent="0" lvl="0" marL="0" rtl="0" algn="l">
              <a:spcBef>
                <a:spcPts val="0"/>
              </a:spcBef>
              <a:spcAft>
                <a:spcPts val="0"/>
              </a:spcAft>
              <a:buClr>
                <a:schemeClr val="dk1"/>
              </a:buClr>
              <a:buSzPts val="2118"/>
              <a:buFont typeface="Arial"/>
              <a:buNone/>
            </a:pPr>
            <a:r>
              <a:t/>
            </a:r>
            <a:endParaRPr sz="2400"/>
          </a:p>
          <a:p>
            <a:pPr indent="-381000" lvl="0" marL="457200" rtl="0" algn="l">
              <a:spcBef>
                <a:spcPts val="0"/>
              </a:spcBef>
              <a:spcAft>
                <a:spcPts val="0"/>
              </a:spcAft>
              <a:buSzPts val="2400"/>
              <a:buFont typeface="Quattrocento Sans"/>
              <a:buChar char="•"/>
            </a:pPr>
            <a:r>
              <a:rPr lang="en-US" sz="2400"/>
              <a:t>What connections did you see in this lecture to your</a:t>
            </a:r>
            <a:endParaRPr sz="2400"/>
          </a:p>
          <a:p>
            <a:pPr indent="0" lvl="0" marL="0" rtl="0" algn="l">
              <a:spcBef>
                <a:spcPts val="0"/>
              </a:spcBef>
              <a:spcAft>
                <a:spcPts val="0"/>
              </a:spcAft>
              <a:buClr>
                <a:schemeClr val="dk1"/>
              </a:buClr>
              <a:buSzPts val="2118"/>
              <a:buFont typeface="Arial"/>
              <a:buNone/>
            </a:pPr>
            <a:r>
              <a:rPr lang="en-US" sz="2400"/>
              <a:t>maternal and child health</a:t>
            </a:r>
            <a:endParaRPr sz="2400"/>
          </a:p>
          <a:p>
            <a:pPr indent="0" lvl="0" marL="0" rtl="0" algn="l">
              <a:spcBef>
                <a:spcPts val="0"/>
              </a:spcBef>
              <a:spcAft>
                <a:spcPts val="0"/>
              </a:spcAft>
              <a:buClr>
                <a:schemeClr val="dk1"/>
              </a:buClr>
              <a:buSzPts val="2118"/>
              <a:buFont typeface="Arial"/>
              <a:buNone/>
            </a:pPr>
            <a:r>
              <a:rPr lang="en-US" sz="2400"/>
              <a:t>course?​</a:t>
            </a:r>
            <a:endParaRPr sz="2400"/>
          </a:p>
          <a:p>
            <a:pPr indent="0" lvl="0" marL="0" rtl="0" algn="l">
              <a:spcBef>
                <a:spcPts val="0"/>
              </a:spcBef>
              <a:spcAft>
                <a:spcPts val="0"/>
              </a:spcAft>
              <a:buClr>
                <a:schemeClr val="dk1"/>
              </a:buClr>
              <a:buSzPts val="2118"/>
              <a:buFont typeface="Arial"/>
              <a:buNone/>
            </a:pPr>
            <a:r>
              <a:t/>
            </a:r>
            <a:endParaRPr sz="2400"/>
          </a:p>
          <a:p>
            <a:pPr indent="-381000" lvl="0" marL="457200" rtl="0" algn="l">
              <a:spcBef>
                <a:spcPts val="0"/>
              </a:spcBef>
              <a:spcAft>
                <a:spcPts val="0"/>
              </a:spcAft>
              <a:buSzPts val="2400"/>
              <a:buFont typeface="Quattrocento Sans"/>
              <a:buChar char="•"/>
            </a:pPr>
            <a:r>
              <a:rPr lang="en-US" sz="2400"/>
              <a:t>What do you see in your</a:t>
            </a:r>
            <a:endParaRPr sz="2400"/>
          </a:p>
          <a:p>
            <a:pPr indent="0" lvl="0" marL="0" rtl="0" algn="l">
              <a:spcBef>
                <a:spcPts val="0"/>
              </a:spcBef>
              <a:spcAft>
                <a:spcPts val="0"/>
              </a:spcAft>
              <a:buClr>
                <a:schemeClr val="dk1"/>
              </a:buClr>
              <a:buSzPts val="2118"/>
              <a:buFont typeface="Arial"/>
              <a:buNone/>
            </a:pPr>
            <a:r>
              <a:rPr lang="en-US" sz="2400"/>
              <a:t>community regarding safe</a:t>
            </a:r>
            <a:endParaRPr sz="2400"/>
          </a:p>
          <a:p>
            <a:pPr indent="0" lvl="0" marL="0" rtl="0" algn="l">
              <a:spcBef>
                <a:spcPts val="0"/>
              </a:spcBef>
              <a:spcAft>
                <a:spcPts val="0"/>
              </a:spcAft>
              <a:buClr>
                <a:schemeClr val="dk1"/>
              </a:buClr>
              <a:buSzPts val="2118"/>
              <a:buFont typeface="Arial"/>
              <a:buNone/>
            </a:pPr>
            <a:r>
              <a:rPr lang="en-US" sz="2400"/>
              <a:t>sleep practices?</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rgbClr val="563A14"/>
              </a:buClr>
              <a:buSzPts val="1800"/>
              <a:buFont typeface="Arial"/>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