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3" name="Google Shape;73;p11"/>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sz="2800">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74" name="Google Shape;74;p11"/>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sz="2800">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0" name="Google Shape;80;p12"/>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sz="2000">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4"/>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9" name="Google Shape;29;p4"/>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30" name="Google Shape;30;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1" name="Google Shape;31;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2" name="Google Shape;32;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 name="Shape 33"/>
        <p:cNvGrpSpPr/>
        <p:nvPr/>
      </p:nvGrpSpPr>
      <p:grpSpPr>
        <a:xfrm>
          <a:off x="0" y="0"/>
          <a:ext cx="0" cy="0"/>
          <a:chOff x="0" y="0"/>
          <a:chExt cx="0" cy="0"/>
        </a:xfrm>
      </p:grpSpPr>
      <p:sp>
        <p:nvSpPr>
          <p:cNvPr id="34" name="Google Shape;34;p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5" name="Google Shape;35;p5"/>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36" name="Google Shape;36;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7" name="Google Shape;37;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8" name="Google Shape;38;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1" name="Google Shape;41;p6"/>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sz="3200">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42" name="Google Shape;42;p6"/>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43" name="Google Shape;43;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4" name="Google Shape;44;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5" name="Google Shape;45;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8" name="Google Shape;48;p7"/>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sz="3200">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49" name="Google Shape;49;p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sz="1400">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50" name="Google Shape;50;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1" name="Google Shape;51;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2" name="Google Shape;52;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5" name="Google Shape;55;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6" name="Google Shape;56;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9" name="Google Shape;59;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0" name="Google Shape;60;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1" name="Google Shape;61;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4" name="Google Shape;64;p1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65" name="Google Shape;65;p10"/>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6" name="Google Shape;66;p10"/>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sz="2400">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67" name="Google Shape;67;p1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68" name="Google Shape;68;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9" name="Google Shape;69;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0" name="Google Shape;70;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4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idx="1" type="subTitle"/>
          </p:nvPr>
        </p:nvSpPr>
        <p:spPr>
          <a:xfrm>
            <a:off x="3276600" y="622300"/>
            <a:ext cx="5867400" cy="57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1" lang="en-US" sz="2400" u="none" cap="none" strike="noStrike">
                <a:solidFill>
                  <a:srgbClr val="FFFF00"/>
                </a:solidFill>
                <a:latin typeface="Arial"/>
                <a:ea typeface="Arial"/>
                <a:cs typeface="Arial"/>
                <a:sym typeface="Arial"/>
              </a:rPr>
              <a:t>Putting Evidence To Work</a:t>
            </a:r>
            <a:endParaRPr/>
          </a:p>
          <a:p>
            <a:pPr indent="0" lvl="0" marL="0" marR="0" rtl="0" algn="ctr">
              <a:spcBef>
                <a:spcPts val="480"/>
              </a:spcBef>
              <a:spcAft>
                <a:spcPts val="0"/>
              </a:spcAft>
              <a:buClr>
                <a:schemeClr val="lt1"/>
              </a:buClr>
              <a:buFont typeface="Arial"/>
              <a:buNone/>
            </a:pPr>
            <a:r>
              <a:t/>
            </a:r>
            <a:endParaRPr b="0" i="1" sz="2400" u="none" cap="none" strike="noStrike">
              <a:solidFill>
                <a:srgbClr val="FFFF00"/>
              </a:solidFill>
              <a:latin typeface="Arial"/>
              <a:ea typeface="Arial"/>
              <a:cs typeface="Arial"/>
              <a:sym typeface="Arial"/>
            </a:endParaRPr>
          </a:p>
        </p:txBody>
      </p:sp>
      <p:pic>
        <p:nvPicPr>
          <p:cNvPr id="89" name="Google Shape;89;p13"/>
          <p:cNvPicPr preferRelativeResize="0"/>
          <p:nvPr/>
        </p:nvPicPr>
        <p:blipFill rotWithShape="1">
          <a:blip r:embed="rId3">
            <a:alphaModFix/>
          </a:blip>
          <a:srcRect b="0" l="0" r="0" t="0"/>
          <a:stretch/>
        </p:blipFill>
        <p:spPr>
          <a:xfrm>
            <a:off x="4622800" y="5511800"/>
            <a:ext cx="4089400" cy="863600"/>
          </a:xfrm>
          <a:prstGeom prst="rect">
            <a:avLst/>
          </a:prstGeom>
          <a:noFill/>
          <a:ln>
            <a:noFill/>
          </a:ln>
        </p:spPr>
      </p:pic>
      <p:sp>
        <p:nvSpPr>
          <p:cNvPr id="90" name="Google Shape;90;p13"/>
          <p:cNvSpPr txBox="1"/>
          <p:nvPr/>
        </p:nvSpPr>
        <p:spPr>
          <a:xfrm>
            <a:off x="-1206500" y="5715000"/>
            <a:ext cx="6985000" cy="461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Randy Keyworth</a:t>
            </a:r>
            <a:endParaRPr/>
          </a:p>
        </p:txBody>
      </p:sp>
      <p:pic>
        <p:nvPicPr>
          <p:cNvPr descr="Screen Shot 2016-09-17 at 10.02.59 AM.png" id="91" name="Google Shape;91;p13"/>
          <p:cNvPicPr preferRelativeResize="0"/>
          <p:nvPr/>
        </p:nvPicPr>
        <p:blipFill rotWithShape="1">
          <a:blip r:embed="rId4">
            <a:alphaModFix/>
          </a:blip>
          <a:srcRect b="0" l="0" r="0" t="0"/>
          <a:stretch/>
        </p:blipFill>
        <p:spPr>
          <a:xfrm>
            <a:off x="444500" y="177800"/>
            <a:ext cx="2654300" cy="1014412"/>
          </a:xfrm>
          <a:prstGeom prst="rect">
            <a:avLst/>
          </a:prstGeom>
          <a:noFill/>
          <a:ln>
            <a:noFill/>
          </a:ln>
        </p:spPr>
      </p:pic>
      <p:sp>
        <p:nvSpPr>
          <p:cNvPr id="92" name="Google Shape;92;p13"/>
          <p:cNvSpPr txBox="1"/>
          <p:nvPr/>
        </p:nvSpPr>
        <p:spPr>
          <a:xfrm>
            <a:off x="3733800" y="88900"/>
            <a:ext cx="4984750"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Arial"/>
              <a:buNone/>
            </a:pPr>
            <a:r>
              <a:rPr b="1" i="0" lang="en-US" sz="2400" u="none" cap="none" strike="noStrike">
                <a:solidFill>
                  <a:srgbClr val="FFFFFF"/>
                </a:solidFill>
                <a:latin typeface="Arial"/>
                <a:ea typeface="Arial"/>
                <a:cs typeface="Arial"/>
                <a:sym typeface="Arial"/>
              </a:rPr>
              <a:t>What Works Global Summit 2016</a:t>
            </a:r>
            <a:endParaRPr/>
          </a:p>
        </p:txBody>
      </p:sp>
      <p:sp>
        <p:nvSpPr>
          <p:cNvPr id="93" name="Google Shape;93;p13"/>
          <p:cNvSpPr txBox="1"/>
          <p:nvPr/>
        </p:nvSpPr>
        <p:spPr>
          <a:xfrm flipH="1">
            <a:off x="0" y="2341562"/>
            <a:ext cx="9144000" cy="20621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1" lang="en-US" sz="2800" u="none" cap="none" strike="noStrike">
                <a:solidFill>
                  <a:srgbClr val="FFFF00"/>
                </a:solidFill>
                <a:latin typeface="Arial"/>
                <a:ea typeface="Arial"/>
                <a:cs typeface="Arial"/>
                <a:sym typeface="Arial"/>
              </a:rPr>
              <a:t>What It Takes To Be An Effective School Principal</a:t>
            </a:r>
            <a:endParaRPr/>
          </a:p>
          <a:p>
            <a:pPr indent="0" lvl="0" marL="0" marR="0" rtl="0" algn="ctr">
              <a:lnSpc>
                <a:spcPct val="100000"/>
              </a:lnSpc>
              <a:spcBef>
                <a:spcPts val="0"/>
              </a:spcBef>
              <a:spcAft>
                <a:spcPts val="0"/>
              </a:spcAft>
              <a:buClr>
                <a:schemeClr val="dk1"/>
              </a:buClr>
              <a:buFont typeface="Arial"/>
              <a:buNone/>
            </a:pPr>
            <a:r>
              <a:t/>
            </a:r>
            <a:endParaRPr b="0" i="1" sz="12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FFFF00"/>
              </a:buClr>
              <a:buFont typeface="Arial"/>
              <a:buNone/>
            </a:pPr>
            <a:r>
              <a:rPr b="0" i="1" lang="en-US" sz="2400" u="none" cap="none" strike="noStrike">
                <a:solidFill>
                  <a:srgbClr val="FFFF00"/>
                </a:solidFill>
                <a:latin typeface="Arial"/>
                <a:ea typeface="Arial"/>
                <a:cs typeface="Arial"/>
                <a:sym typeface="Arial"/>
              </a:rPr>
              <a:t>and</a:t>
            </a:r>
            <a:endParaRPr/>
          </a:p>
          <a:p>
            <a:pPr indent="0" lvl="0" marL="0" marR="0" rtl="0" algn="ctr">
              <a:lnSpc>
                <a:spcPct val="100000"/>
              </a:lnSpc>
              <a:spcBef>
                <a:spcPts val="0"/>
              </a:spcBef>
              <a:spcAft>
                <a:spcPts val="0"/>
              </a:spcAft>
              <a:buClr>
                <a:schemeClr val="dk1"/>
              </a:buClr>
              <a:buFont typeface="Arial"/>
              <a:buNone/>
            </a:pPr>
            <a:r>
              <a:t/>
            </a:r>
            <a:endParaRPr b="0" i="1" sz="12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FFFF00"/>
              </a:buClr>
              <a:buFont typeface="Arial"/>
              <a:buNone/>
            </a:pPr>
            <a:r>
              <a:rPr b="0" i="1" lang="en-US" sz="2800" u="none" cap="none" strike="noStrike">
                <a:solidFill>
                  <a:srgbClr val="FFFF00"/>
                </a:solidFill>
                <a:latin typeface="Arial"/>
                <a:ea typeface="Arial"/>
                <a:cs typeface="Arial"/>
                <a:sym typeface="Arial"/>
              </a:rPr>
              <a:t>How to Build One:  A Synthesis of Recent Evidence</a:t>
            </a:r>
            <a:endParaRPr/>
          </a:p>
          <a:p>
            <a:pPr indent="0" lvl="0" marL="0" marR="0" rtl="0" algn="l">
              <a:lnSpc>
                <a:spcPct val="100000"/>
              </a:lnSpc>
              <a:spcBef>
                <a:spcPts val="0"/>
              </a:spcBef>
              <a:spcAft>
                <a:spcPts val="0"/>
              </a:spcAft>
              <a:buNone/>
            </a:pPr>
            <a:r>
              <a:t/>
            </a:r>
            <a:endParaRPr b="0" i="1" sz="2800" u="none">
              <a:solidFill>
                <a:srgbClr val="FFFF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Principal Development Universe:  </a:t>
            </a:r>
            <a:r>
              <a:rPr b="1" i="0" lang="en-US" sz="2800" u="none" cap="none" strike="noStrike">
                <a:solidFill>
                  <a:srgbClr val="FF6600"/>
                </a:solidFill>
                <a:latin typeface="Arial"/>
                <a:ea typeface="Arial"/>
                <a:cs typeface="Arial"/>
                <a:sym typeface="Arial"/>
              </a:rPr>
              <a:t>THE PLAYERS</a:t>
            </a:r>
            <a:endParaRPr/>
          </a:p>
        </p:txBody>
      </p:sp>
      <p:sp>
        <p:nvSpPr>
          <p:cNvPr id="165" name="Google Shape;165;p22"/>
          <p:cNvSpPr txBox="1"/>
          <p:nvPr>
            <p:ph idx="1" type="body"/>
          </p:nvPr>
        </p:nvSpPr>
        <p:spPr>
          <a:xfrm>
            <a:off x="165100" y="825500"/>
            <a:ext cx="8763000" cy="6032500"/>
          </a:xfrm>
          <a:prstGeom prst="rect">
            <a:avLst/>
          </a:prstGeom>
          <a:noFill/>
          <a:ln>
            <a:noFill/>
          </a:ln>
        </p:spPr>
        <p:txBody>
          <a:bodyPr anchorCtr="0" anchor="t" bIns="45700" lIns="91425" spcFirstLastPara="1" rIns="91425" wrap="square" tIns="45700">
            <a:noAutofit/>
          </a:bodyPr>
          <a:lstStyle/>
          <a:p>
            <a:pPr indent="-685800" lvl="0" marL="685800" marR="0" rtl="0" algn="l">
              <a:lnSpc>
                <a:spcPct val="100000"/>
              </a:lnSpc>
              <a:spcBef>
                <a:spcPts val="0"/>
              </a:spcBef>
              <a:spcAft>
                <a:spcPts val="0"/>
              </a:spcAft>
              <a:buClr>
                <a:srgbClr val="FFFF00"/>
              </a:buClr>
              <a:buFont typeface="Arial"/>
              <a:buNone/>
            </a:pPr>
            <a:r>
              <a:rPr b="1" i="0" lang="en-US" sz="2400" u="none">
                <a:solidFill>
                  <a:srgbClr val="FFFF00"/>
                </a:solidFill>
                <a:latin typeface="Arial"/>
                <a:ea typeface="Arial"/>
                <a:cs typeface="Arial"/>
                <a:sym typeface="Arial"/>
              </a:rPr>
              <a:t>University-based preparation programs  </a:t>
            </a:r>
            <a:r>
              <a:rPr b="1" i="0" lang="en-US" sz="2000" u="none">
                <a:solidFill>
                  <a:srgbClr val="FFFF00"/>
                </a:solidFill>
                <a:latin typeface="Arial"/>
                <a:ea typeface="Arial"/>
                <a:cs typeface="Arial"/>
                <a:sym typeface="Arial"/>
              </a:rPr>
              <a:t>		</a:t>
            </a:r>
            <a:endParaRPr/>
          </a:p>
          <a:p>
            <a:pPr indent="-685800" lvl="0" marL="68580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685800" lvl="0" marL="685800" marR="0" rtl="0" algn="l">
              <a:lnSpc>
                <a:spcPct val="90000"/>
              </a:lnSpc>
              <a:spcBef>
                <a:spcPts val="400"/>
              </a:spcBef>
              <a:spcAft>
                <a:spcPts val="0"/>
              </a:spcAft>
              <a:buClr>
                <a:schemeClr val="lt1"/>
              </a:buClr>
              <a:buFont typeface="Arial"/>
              <a:buNone/>
            </a:pPr>
            <a:r>
              <a:rPr b="0" i="0" lang="en-US" sz="1600" u="none">
                <a:solidFill>
                  <a:schemeClr val="lt1"/>
                </a:solidFill>
                <a:latin typeface="Arial"/>
                <a:ea typeface="Arial"/>
                <a:cs typeface="Arial"/>
                <a:sym typeface="Arial"/>
              </a:rPr>
              <a:t>	</a:t>
            </a:r>
            <a:r>
              <a:rPr b="0" i="0" lang="en-US" sz="2000" u="none">
                <a:solidFill>
                  <a:schemeClr val="lt1"/>
                </a:solidFill>
                <a:latin typeface="Arial"/>
                <a:ea typeface="Arial"/>
                <a:cs typeface="Arial"/>
                <a:sym typeface="Arial"/>
              </a:rPr>
              <a:t>Virtually all school principals have advanced degrees		           	</a:t>
            </a:r>
            <a:endParaRPr/>
          </a:p>
          <a:p>
            <a:pPr indent="-685800" lvl="0" marL="685800" marR="0" rtl="0" algn="l">
              <a:lnSpc>
                <a:spcPct val="9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685800" lvl="0" marL="685800" marR="0" rtl="0" algn="l">
              <a:lnSpc>
                <a:spcPct val="9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84% Masters Degrees  16% Doctorates	                      OECE (2013)</a:t>
            </a:r>
            <a:endParaRPr/>
          </a:p>
          <a:p>
            <a:pPr indent="-622300" lvl="0" marL="685800" marR="0" rtl="0" algn="l">
              <a:lnSpc>
                <a:spcPct val="90000"/>
              </a:lnSpc>
              <a:spcBef>
                <a:spcPts val="200"/>
              </a:spcBef>
              <a:spcAft>
                <a:spcPts val="0"/>
              </a:spcAft>
              <a:buClr>
                <a:schemeClr val="lt1"/>
              </a:buClr>
              <a:buSzPts val="1000"/>
              <a:buFont typeface="Arial"/>
              <a:buNone/>
            </a:pPr>
            <a:r>
              <a:t/>
            </a:r>
            <a:endParaRPr b="0" i="0" sz="1000" u="none">
              <a:solidFill>
                <a:schemeClr val="lt1"/>
              </a:solidFill>
              <a:latin typeface="Arial"/>
              <a:ea typeface="Arial"/>
              <a:cs typeface="Arial"/>
              <a:sym typeface="Arial"/>
            </a:endParaRPr>
          </a:p>
          <a:p>
            <a:pPr indent="-685800" lvl="0" marL="685800" marR="0" rtl="0" algn="l">
              <a:lnSpc>
                <a:spcPct val="9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27,289 M.A degrees	   4,676 Ph.D. degrees   	         NCES (2013)</a:t>
            </a:r>
            <a:endParaRPr/>
          </a:p>
          <a:p>
            <a:pPr indent="-685800" lvl="0" marL="685800" marR="0" rtl="0" algn="l">
              <a:lnSpc>
                <a:spcPct val="9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685800" lvl="0" marL="685800" marR="0" rtl="0" algn="l">
              <a:lnSpc>
                <a:spcPct val="90000"/>
              </a:lnSpc>
              <a:spcBef>
                <a:spcPts val="480"/>
              </a:spcBef>
              <a:spcAft>
                <a:spcPts val="0"/>
              </a:spcAft>
              <a:buClr>
                <a:srgbClr val="FFFF00"/>
              </a:buClr>
              <a:buFont typeface="Arial"/>
              <a:buNone/>
            </a:pPr>
            <a:r>
              <a:rPr b="1" i="0" lang="en-US" sz="2400" u="none">
                <a:solidFill>
                  <a:srgbClr val="FFFF00"/>
                </a:solidFill>
                <a:latin typeface="Arial"/>
                <a:ea typeface="Arial"/>
                <a:cs typeface="Arial"/>
                <a:sym typeface="Arial"/>
              </a:rPr>
              <a:t>Individual State Governments</a:t>
            </a:r>
            <a:endParaRPr/>
          </a:p>
          <a:p>
            <a:pPr indent="-685800" lvl="0" marL="685800" marR="0" rtl="0" algn="l">
              <a:lnSpc>
                <a:spcPct val="9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685800" lvl="0" marL="685800" marR="0" rtl="0" algn="l">
              <a:lnSpc>
                <a:spcPct val="9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Little standardization or accountability.  Wide variability.</a:t>
            </a:r>
            <a:endParaRPr/>
          </a:p>
          <a:p>
            <a:pPr indent="-685800" lvl="0" marL="685800" marR="0" rtl="0" algn="l">
              <a:lnSpc>
                <a:spcPct val="9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685800" lvl="0" marL="685800" marR="0" rtl="0" algn="l">
              <a:lnSpc>
                <a:spcPct val="90000"/>
              </a:lnSpc>
              <a:spcBef>
                <a:spcPts val="480"/>
              </a:spcBef>
              <a:spcAft>
                <a:spcPts val="0"/>
              </a:spcAft>
              <a:buClr>
                <a:srgbClr val="FFFF00"/>
              </a:buClr>
              <a:buFont typeface="Arial"/>
              <a:buNone/>
            </a:pPr>
            <a:r>
              <a:rPr b="1" i="0" lang="en-US" sz="2400" u="none">
                <a:solidFill>
                  <a:srgbClr val="FFFF00"/>
                </a:solidFill>
                <a:latin typeface="Arial"/>
                <a:ea typeface="Arial"/>
                <a:cs typeface="Arial"/>
                <a:sym typeface="Arial"/>
              </a:rPr>
              <a:t>Federal Government</a:t>
            </a:r>
            <a:endParaRPr/>
          </a:p>
          <a:p>
            <a:pPr indent="-685800" lvl="0" marL="685800" marR="0" rtl="0" algn="l">
              <a:lnSpc>
                <a:spcPct val="9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685800" lvl="0" marL="685800" marR="0" rtl="0" algn="l">
              <a:lnSpc>
                <a:spcPct val="9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Various initiatives.  Blocked by politics.  More role in the future.</a:t>
            </a:r>
            <a:endParaRPr/>
          </a:p>
          <a:p>
            <a:pPr indent="-685800" lvl="0" marL="685800" marR="0" rtl="0" algn="l">
              <a:lnSpc>
                <a:spcPct val="9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685800" lvl="0" marL="685800" marR="0" rtl="0" algn="l">
              <a:lnSpc>
                <a:spcPct val="90000"/>
              </a:lnSpc>
              <a:spcBef>
                <a:spcPts val="480"/>
              </a:spcBef>
              <a:spcAft>
                <a:spcPts val="0"/>
              </a:spcAft>
              <a:buClr>
                <a:srgbClr val="FFFF00"/>
              </a:buClr>
              <a:buFont typeface="Arial"/>
              <a:buNone/>
            </a:pPr>
            <a:r>
              <a:rPr b="1" i="0" lang="en-US" sz="2400" u="none">
                <a:solidFill>
                  <a:srgbClr val="FFFF00"/>
                </a:solidFill>
                <a:latin typeface="Arial"/>
                <a:ea typeface="Arial"/>
                <a:cs typeface="Arial"/>
                <a:sym typeface="Arial"/>
              </a:rPr>
              <a:t>Individual Districts</a:t>
            </a:r>
            <a:endParaRPr/>
          </a:p>
          <a:p>
            <a:pPr indent="-685800" lvl="0" marL="685800" marR="0" rtl="0" algn="l">
              <a:lnSpc>
                <a:spcPct val="9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685800" lvl="0" marL="685800" marR="0" rtl="0" algn="l">
              <a:lnSpc>
                <a:spcPct val="9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Pilots and partnerships…very small scale.</a:t>
            </a:r>
            <a:endParaRPr/>
          </a:p>
          <a:p>
            <a:pPr indent="-685800" lvl="0" marL="685800" marR="0" rtl="0" algn="l">
              <a:lnSpc>
                <a:spcPct val="9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685800" lvl="0" marL="685800" marR="0" rtl="0" algn="l">
              <a:lnSpc>
                <a:spcPct val="9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685800" lvl="0" marL="685800" marR="0" rtl="0" algn="l">
              <a:lnSpc>
                <a:spcPct val="9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685800" lvl="0" marL="685800" marR="0" rtl="0" algn="l">
              <a:lnSpc>
                <a:spcPct val="90000"/>
              </a:lnSpc>
              <a:spcBef>
                <a:spcPts val="100"/>
              </a:spcBef>
              <a:spcAft>
                <a:spcPts val="0"/>
              </a:spcAft>
              <a:buClr>
                <a:schemeClr val="lt1"/>
              </a:buClr>
              <a:buFont typeface="Arial"/>
              <a:buNone/>
            </a:pPr>
            <a:r>
              <a:t/>
            </a:r>
            <a:endParaRPr b="0" i="0" sz="500" u="none">
              <a:solidFill>
                <a:schemeClr val="lt1"/>
              </a:solidFill>
              <a:latin typeface="Arial"/>
              <a:ea typeface="Arial"/>
              <a:cs typeface="Arial"/>
              <a:sym typeface="Arial"/>
            </a:endParaRPr>
          </a:p>
          <a:p>
            <a:pPr indent="-685800" lvl="0" marL="685800" marR="0" rtl="0" algn="l">
              <a:lnSpc>
                <a:spcPct val="100000"/>
              </a:lnSpc>
              <a:spcBef>
                <a:spcPts val="400"/>
              </a:spcBef>
              <a:spcAft>
                <a:spcPts val="0"/>
              </a:spcAft>
              <a:buClr>
                <a:schemeClr val="lt1"/>
              </a:buClr>
              <a:buFont typeface="Arial"/>
              <a:buNone/>
            </a:pPr>
            <a:r>
              <a:t/>
            </a:r>
            <a:endParaRPr b="1" i="0" sz="2000" u="none">
              <a:solidFill>
                <a:srgbClr val="FFFF00"/>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1" i="0" sz="2000" u="none">
              <a:solidFill>
                <a:srgbClr val="FFFF00"/>
              </a:solidFill>
              <a:latin typeface="Arial"/>
              <a:ea typeface="Arial"/>
              <a:cs typeface="Arial"/>
              <a:sym typeface="Arial"/>
            </a:endParaRPr>
          </a:p>
        </p:txBody>
      </p:sp>
      <p:sp>
        <p:nvSpPr>
          <p:cNvPr id="166" name="Google Shape;166;p22"/>
          <p:cNvSpPr/>
          <p:nvPr/>
        </p:nvSpPr>
        <p:spPr>
          <a:xfrm>
            <a:off x="0" y="660400"/>
            <a:ext cx="6159500" cy="8001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167" name="Google Shape;167;p22"/>
          <p:cNvSpPr/>
          <p:nvPr/>
        </p:nvSpPr>
        <p:spPr>
          <a:xfrm>
            <a:off x="0" y="2921000"/>
            <a:ext cx="4826000" cy="8001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type="title"/>
          </p:nvPr>
        </p:nvSpPr>
        <p:spPr>
          <a:xfrm>
            <a:off x="304800" y="177800"/>
            <a:ext cx="84709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br>
              <a:rPr b="1" i="0" lang="en-US" sz="2800" u="none" cap="none" strike="noStrike">
                <a:solidFill>
                  <a:srgbClr val="FFFF00"/>
                </a:solidFill>
                <a:latin typeface="Arial"/>
                <a:ea typeface="Arial"/>
                <a:cs typeface="Arial"/>
                <a:sym typeface="Arial"/>
              </a:rPr>
            </a:br>
            <a:r>
              <a:rPr b="1" i="0" lang="en-US" sz="2800" u="none" cap="none" strike="noStrike">
                <a:solidFill>
                  <a:srgbClr val="FFFF00"/>
                </a:solidFill>
                <a:latin typeface="Arial"/>
                <a:ea typeface="Arial"/>
                <a:cs typeface="Arial"/>
                <a:sym typeface="Arial"/>
              </a:rPr>
              <a:t>1.  Principal competency framework</a:t>
            </a:r>
            <a:br>
              <a:rPr b="1" i="0" lang="en-US" sz="2800" u="none" cap="none" strike="noStrike">
                <a:solidFill>
                  <a:srgbClr val="FFFF00"/>
                </a:solidFill>
                <a:latin typeface="Arial"/>
                <a:ea typeface="Arial"/>
                <a:cs typeface="Arial"/>
                <a:sym typeface="Arial"/>
              </a:rPr>
            </a:br>
            <a:endParaRPr/>
          </a:p>
        </p:txBody>
      </p:sp>
      <p:sp>
        <p:nvSpPr>
          <p:cNvPr id="173" name="Google Shape;173;p23"/>
          <p:cNvSpPr txBox="1"/>
          <p:nvPr>
            <p:ph idx="1" type="body"/>
          </p:nvPr>
        </p:nvSpPr>
        <p:spPr>
          <a:xfrm>
            <a:off x="-254000" y="660400"/>
            <a:ext cx="9271000" cy="60452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defines a set of </a:t>
            </a:r>
            <a:r>
              <a:rPr b="1" i="0" lang="en-US" sz="2000" u="none" cap="none" strike="noStrike">
                <a:solidFill>
                  <a:srgbClr val="FFFF00"/>
                </a:solidFill>
                <a:latin typeface="Arial"/>
                <a:ea typeface="Arial"/>
                <a:cs typeface="Arial"/>
                <a:sym typeface="Arial"/>
              </a:rPr>
              <a:t>skills, knowledge, and dispositions</a:t>
            </a:r>
            <a:r>
              <a:rPr b="1" i="0" lang="en-US" sz="20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that a principal must have in order to drive </a:t>
            </a:r>
            <a:r>
              <a:rPr b="1" i="0" lang="en-US" sz="2000" u="none" cap="none" strike="noStrike">
                <a:solidFill>
                  <a:srgbClr val="FFFF00"/>
                </a:solidFill>
                <a:latin typeface="Arial"/>
                <a:ea typeface="Arial"/>
                <a:cs typeface="Arial"/>
                <a:sym typeface="Arial"/>
              </a:rPr>
              <a:t>high levels of student achievement for all children</a:t>
            </a:r>
            <a:r>
              <a:rPr b="1" i="0" lang="en-US" sz="2000" u="none" cap="none" strike="noStrike">
                <a:solidFill>
                  <a:schemeClr val="lt1"/>
                </a:solidFill>
                <a:latin typeface="Arial"/>
                <a:ea typeface="Arial"/>
                <a:cs typeface="Arial"/>
                <a:sym typeface="Arial"/>
              </a:rPr>
              <a:t>…</a:t>
            </a:r>
            <a:endParaRPr/>
          </a:p>
          <a:p>
            <a:pPr indent="0" lvl="1" marL="0" marR="0" rtl="0" algn="l">
              <a:lnSpc>
                <a:spcPct val="100000"/>
              </a:lnSpc>
              <a:spcBef>
                <a:spcPts val="0"/>
              </a:spcBef>
              <a:spcAft>
                <a:spcPts val="0"/>
              </a:spcAft>
              <a:buClr>
                <a:schemeClr val="lt1"/>
              </a:buClr>
              <a:buFont typeface="Arial"/>
              <a:buNone/>
            </a:pPr>
            <a:r>
              <a:t/>
            </a:r>
            <a:endParaRPr b="0" i="0" sz="3000" u="none" cap="none" strike="noStrike">
              <a:solidFill>
                <a:schemeClr val="lt1"/>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is based on </a:t>
            </a:r>
            <a:r>
              <a:rPr b="1" i="0" lang="en-US" sz="2000" u="none" cap="none" strike="noStrike">
                <a:solidFill>
                  <a:srgbClr val="FFFF00"/>
                </a:solidFill>
                <a:latin typeface="Arial"/>
                <a:ea typeface="Arial"/>
                <a:cs typeface="Arial"/>
                <a:sym typeface="Arial"/>
              </a:rPr>
              <a:t>best available evidence </a:t>
            </a:r>
            <a:r>
              <a:rPr b="0" i="0" lang="en-US" sz="2000" u="none" cap="none" strike="noStrike">
                <a:solidFill>
                  <a:schemeClr val="lt1"/>
                </a:solidFill>
                <a:latin typeface="Arial"/>
                <a:ea typeface="Arial"/>
                <a:cs typeface="Arial"/>
                <a:sym typeface="Arial"/>
              </a:rPr>
              <a:t>and tied to </a:t>
            </a:r>
            <a:r>
              <a:rPr b="1" i="0" lang="en-US" sz="2000" u="none" cap="none" strike="noStrike">
                <a:solidFill>
                  <a:srgbClr val="FFFF00"/>
                </a:solidFill>
                <a:latin typeface="Arial"/>
                <a:ea typeface="Arial"/>
                <a:cs typeface="Arial"/>
                <a:sym typeface="Arial"/>
              </a:rPr>
              <a:t>standards for student outcomes</a:t>
            </a:r>
            <a:r>
              <a:rPr b="1" i="0" lang="en-US" sz="2000" u="none" cap="none" strike="noStrike">
                <a:solidFill>
                  <a:schemeClr val="lt1"/>
                </a:solidFill>
                <a:latin typeface="Arial"/>
                <a:ea typeface="Arial"/>
                <a:cs typeface="Arial"/>
                <a:sym typeface="Arial"/>
              </a:rPr>
              <a:t>…</a:t>
            </a:r>
            <a:endParaRPr/>
          </a:p>
          <a:p>
            <a:pPr indent="0" lvl="1" marL="0" marR="0" rtl="0" algn="l">
              <a:lnSpc>
                <a:spcPct val="100000"/>
              </a:lnSpc>
              <a:spcBef>
                <a:spcPts val="0"/>
              </a:spcBef>
              <a:spcAft>
                <a:spcPts val="0"/>
              </a:spcAft>
              <a:buClr>
                <a:schemeClr val="lt1"/>
              </a:buClr>
              <a:buFont typeface="Arial"/>
              <a:buNone/>
            </a:pPr>
            <a:r>
              <a:t/>
            </a:r>
            <a:endParaRPr b="0" i="0" sz="3000" u="none" cap="none" strike="noStrike">
              <a:solidFill>
                <a:schemeClr val="lt1"/>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is integrated into and drives policies, practices, and standards related to  </a:t>
            </a:r>
            <a:r>
              <a:rPr b="1" i="0" lang="en-US" sz="2000" u="sng" cap="none" strike="noStrike">
                <a:solidFill>
                  <a:srgbClr val="FFFF00"/>
                </a:solidFill>
                <a:latin typeface="Arial"/>
                <a:ea typeface="Arial"/>
                <a:cs typeface="Arial"/>
                <a:sym typeface="Arial"/>
              </a:rPr>
              <a:t>every</a:t>
            </a:r>
            <a:r>
              <a:rPr b="1" i="0" lang="en-US" sz="2000" u="none" cap="none" strike="noStrike">
                <a:solidFill>
                  <a:srgbClr val="FFFF00"/>
                </a:solidFill>
                <a:latin typeface="Arial"/>
                <a:ea typeface="Arial"/>
                <a:cs typeface="Arial"/>
                <a:sym typeface="Arial"/>
              </a:rPr>
              <a:t> aspect principal development and suppo</a:t>
            </a:r>
            <a:r>
              <a:rPr b="0" i="0" lang="en-US" sz="2000" u="none" cap="none" strike="noStrike">
                <a:solidFill>
                  <a:srgbClr val="FFFF00"/>
                </a:solidFill>
                <a:latin typeface="Arial"/>
                <a:ea typeface="Arial"/>
                <a:cs typeface="Arial"/>
                <a:sym typeface="Arial"/>
              </a:rPr>
              <a:t>rt</a:t>
            </a:r>
            <a:r>
              <a:rPr b="0" i="0" lang="en-US" sz="2000" u="none" cap="none" strike="noStrike">
                <a:solidFill>
                  <a:schemeClr val="lt1"/>
                </a:solidFill>
                <a:latin typeface="Arial"/>
                <a:ea typeface="Arial"/>
                <a:cs typeface="Arial"/>
                <a:sym typeface="Arial"/>
              </a:rPr>
              <a:t>:  professional development, recruitment, hiring, evaluation, licensure, resources, job descriptions…</a:t>
            </a:r>
            <a:endParaRPr/>
          </a:p>
          <a:p>
            <a:pPr indent="0" lvl="1" marL="0" marR="0" rtl="0" algn="l">
              <a:lnSpc>
                <a:spcPct val="100000"/>
              </a:lnSpc>
              <a:spcBef>
                <a:spcPts val="0"/>
              </a:spcBef>
              <a:spcAft>
                <a:spcPts val="0"/>
              </a:spcAft>
              <a:buClr>
                <a:schemeClr val="lt1"/>
              </a:buClr>
              <a:buFont typeface="Arial"/>
              <a:buNone/>
            </a:pPr>
            <a:r>
              <a:t/>
            </a:r>
            <a:endParaRPr b="0" i="0" sz="3000" u="none" cap="none" strike="noStrike">
              <a:solidFill>
                <a:schemeClr val="lt1"/>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is a </a:t>
            </a:r>
            <a:r>
              <a:rPr b="1" i="0" lang="en-US" sz="2000" u="none" cap="none" strike="noStrike">
                <a:solidFill>
                  <a:srgbClr val="FFFF00"/>
                </a:solidFill>
                <a:latin typeface="Arial"/>
                <a:ea typeface="Arial"/>
                <a:cs typeface="Arial"/>
                <a:sym typeface="Arial"/>
              </a:rPr>
              <a:t>critical benchmark </a:t>
            </a:r>
            <a:r>
              <a:rPr b="0" i="0" lang="en-US" sz="2000" u="none" cap="none" strike="noStrike">
                <a:solidFill>
                  <a:schemeClr val="lt1"/>
                </a:solidFill>
                <a:latin typeface="Arial"/>
                <a:ea typeface="Arial"/>
                <a:cs typeface="Arial"/>
                <a:sym typeface="Arial"/>
              </a:rPr>
              <a:t>for performance management at the system level</a:t>
            </a:r>
            <a:endParaRPr b="0" i="0" sz="2000" u="none" cap="none" strike="noStrike">
              <a:solidFill>
                <a:srgbClr val="FFFF00"/>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t/>
            </a:r>
            <a:endParaRPr b="0" i="0" sz="1400" u="none" cap="none" strike="noStrike">
              <a:solidFill>
                <a:srgbClr val="FFFF00"/>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t/>
            </a:r>
            <a:endParaRPr b="0" i="0" sz="1400" u="none" cap="none" strike="noStrike">
              <a:solidFill>
                <a:srgbClr val="FFFF00"/>
              </a:solidFill>
              <a:latin typeface="Arial"/>
              <a:ea typeface="Arial"/>
              <a:cs typeface="Arial"/>
              <a:sym typeface="Arial"/>
            </a:endParaRPr>
          </a:p>
          <a:p>
            <a:pPr indent="0" lvl="1" marL="0" marR="0" rtl="0" algn="l">
              <a:lnSpc>
                <a:spcPct val="100000"/>
              </a:lnSpc>
              <a:spcBef>
                <a:spcPts val="0"/>
              </a:spcBef>
              <a:spcAft>
                <a:spcPts val="0"/>
              </a:spcAft>
              <a:buClr>
                <a:schemeClr val="lt1"/>
              </a:buClr>
              <a:buFont typeface="Arial"/>
              <a:buNone/>
            </a:pPr>
            <a:r>
              <a:t/>
            </a:r>
            <a:endParaRPr b="0" i="0" sz="1400" u="none" cap="none" strike="noStrike">
              <a:solidFill>
                <a:srgbClr val="FFFF00"/>
              </a:solidFill>
              <a:latin typeface="Arial"/>
              <a:ea typeface="Arial"/>
              <a:cs typeface="Arial"/>
              <a:sym typeface="Arial"/>
            </a:endParaRPr>
          </a:p>
          <a:p>
            <a:pPr indent="0" lvl="1" marL="0" marR="0" rtl="0" algn="l">
              <a:lnSpc>
                <a:spcPct val="100000"/>
              </a:lnSpc>
              <a:spcBef>
                <a:spcPts val="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AIR, Wallace, Rainwater				OECD (2008)</a:t>
            </a:r>
            <a:endParaRPr/>
          </a:p>
        </p:txBody>
      </p:sp>
      <p:sp>
        <p:nvSpPr>
          <p:cNvPr id="174" name="Google Shape;174;p23"/>
          <p:cNvSpPr/>
          <p:nvPr/>
        </p:nvSpPr>
        <p:spPr>
          <a:xfrm>
            <a:off x="88900" y="3124200"/>
            <a:ext cx="8902700" cy="22733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FFFF00"/>
              </a:buClr>
              <a:buSzPts val="2400"/>
              <a:buFont typeface="Arial"/>
              <a:buAutoNum type="arabicPeriod"/>
            </a:pPr>
            <a:r>
              <a:rPr b="1" i="0" lang="en-US" sz="2400" u="none">
                <a:solidFill>
                  <a:srgbClr val="FFFF00"/>
                </a:solidFill>
                <a:latin typeface="Arial"/>
                <a:ea typeface="Arial"/>
                <a:cs typeface="Arial"/>
                <a:sym typeface="Arial"/>
              </a:rPr>
              <a:t> Principal competency framework: </a:t>
            </a:r>
            <a:r>
              <a:rPr b="1" i="0" lang="en-US" sz="2400" u="none">
                <a:solidFill>
                  <a:srgbClr val="FF8808"/>
                </a:solidFill>
                <a:latin typeface="Arial"/>
                <a:ea typeface="Arial"/>
                <a:cs typeface="Arial"/>
                <a:sym typeface="Arial"/>
              </a:rPr>
              <a:t>University Programs</a:t>
            </a:r>
            <a:endParaRPr/>
          </a:p>
          <a:p>
            <a:pPr indent="-457200" lvl="0" marL="457200" marR="0" rtl="0" algn="l">
              <a:lnSpc>
                <a:spcPct val="100000"/>
              </a:lnSpc>
              <a:spcBef>
                <a:spcPts val="320"/>
              </a:spcBef>
              <a:spcAft>
                <a:spcPts val="0"/>
              </a:spcAft>
              <a:buClr>
                <a:schemeClr val="lt1"/>
              </a:buClr>
              <a:buFont typeface="Arial"/>
              <a:buNone/>
            </a:pPr>
            <a:r>
              <a:t/>
            </a:r>
            <a:endParaRPr b="0" i="0" sz="1600" u="none">
              <a:solidFill>
                <a:srgbClr val="FFFF00"/>
              </a:solidFill>
              <a:latin typeface="Arial"/>
              <a:ea typeface="Arial"/>
              <a:cs typeface="Arial"/>
              <a:sym typeface="Arial"/>
            </a:endParaRPr>
          </a:p>
          <a:p>
            <a:pPr indent="-457200" lvl="0" marL="457200" marR="0" rtl="0" algn="l">
              <a:lnSpc>
                <a:spcPct val="100000"/>
              </a:lnSpc>
              <a:spcBef>
                <a:spcPts val="320"/>
              </a:spcBef>
              <a:spcAft>
                <a:spcPts val="0"/>
              </a:spcAft>
              <a:buClr>
                <a:schemeClr val="lt1"/>
              </a:buClr>
              <a:buFont typeface="Arial"/>
              <a:buNone/>
            </a:pPr>
            <a:r>
              <a:t/>
            </a:r>
            <a:endParaRPr b="0" i="0" sz="1600" u="none">
              <a:solidFill>
                <a:srgbClr val="FFFF00"/>
              </a:solidFill>
              <a:latin typeface="Arial"/>
              <a:ea typeface="Arial"/>
              <a:cs typeface="Arial"/>
              <a:sym typeface="Arial"/>
            </a:endParaRPr>
          </a:p>
          <a:p>
            <a:pPr indent="-457200" lvl="0" marL="457200" marR="0" rtl="0" algn="l">
              <a:lnSpc>
                <a:spcPct val="100000"/>
              </a:lnSpc>
              <a:spcBef>
                <a:spcPts val="480"/>
              </a:spcBef>
              <a:spcAft>
                <a:spcPts val="0"/>
              </a:spcAft>
              <a:buClr>
                <a:srgbClr val="FFFFFF"/>
              </a:buClr>
              <a:buFont typeface="Arial"/>
              <a:buNone/>
            </a:pPr>
            <a:r>
              <a:rPr b="0" i="0" lang="en-US" sz="2400" u="none">
                <a:solidFill>
                  <a:srgbClr val="FFFFFF"/>
                </a:solidFill>
                <a:latin typeface="Arial"/>
                <a:ea typeface="Arial"/>
                <a:cs typeface="Arial"/>
                <a:sym typeface="Arial"/>
              </a:rPr>
              <a:t>‘’The typical course of study… </a:t>
            </a:r>
            <a:endParaRPr/>
          </a:p>
          <a:p>
            <a:pPr indent="-457200" lvl="0" marL="457200" marR="0" rtl="0" algn="l">
              <a:lnSpc>
                <a:spcPct val="100000"/>
              </a:lnSpc>
              <a:spcBef>
                <a:spcPts val="480"/>
              </a:spcBef>
              <a:spcAft>
                <a:spcPts val="0"/>
              </a:spcAft>
              <a:buClr>
                <a:srgbClr val="FFFFFF"/>
              </a:buClr>
              <a:buFont typeface="Arial"/>
              <a:buNone/>
            </a:pPr>
            <a:r>
              <a:rPr b="1" i="0" lang="en-US" sz="2400" u="none">
                <a:solidFill>
                  <a:srgbClr val="FFFFFF"/>
                </a:solidFill>
                <a:latin typeface="Arial"/>
                <a:ea typeface="Arial"/>
                <a:cs typeface="Arial"/>
                <a:sym typeface="Arial"/>
              </a:rPr>
              <a:t>	</a:t>
            </a:r>
            <a:r>
              <a:rPr b="0" i="0" lang="en-US" sz="2000" u="none">
                <a:solidFill>
                  <a:srgbClr val="FFFF00"/>
                </a:solidFill>
                <a:latin typeface="Arial"/>
                <a:ea typeface="Arial"/>
                <a:cs typeface="Arial"/>
                <a:sym typeface="Arial"/>
              </a:rPr>
              <a:t>…has nothing to do with the job of being a principal</a:t>
            </a:r>
            <a:endParaRPr/>
          </a:p>
          <a:p>
            <a:pPr indent="-6350" lvl="1" marL="400050" marR="0" rtl="0" algn="l">
              <a:lnSpc>
                <a:spcPct val="100000"/>
              </a:lnSpc>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…a nearly random collection of courses…</a:t>
            </a:r>
            <a:endParaRPr/>
          </a:p>
          <a:p>
            <a:pPr indent="-6350" lvl="1" marL="400050" marR="0" rtl="0" algn="l">
              <a:lnSpc>
                <a:spcPct val="100000"/>
              </a:lnSpc>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…little more than a grab bag of survey courses”</a:t>
            </a:r>
            <a:endParaRPr/>
          </a:p>
          <a:p>
            <a:pPr indent="-457200" lvl="0" marL="457200" marR="0" rtl="0" algn="r">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Levine 2005</a:t>
            </a:r>
            <a:endParaRPr b="0" i="0" sz="1600" u="none">
              <a:solidFill>
                <a:srgbClr val="FFFF00"/>
              </a:solidFill>
              <a:latin typeface="Arial"/>
              <a:ea typeface="Arial"/>
              <a:cs typeface="Arial"/>
              <a:sym typeface="Arial"/>
            </a:endParaRPr>
          </a:p>
          <a:p>
            <a:pPr indent="-457200" lvl="0" marL="457200" marR="0" rtl="0" algn="l">
              <a:lnSpc>
                <a:spcPct val="100000"/>
              </a:lnSpc>
              <a:spcBef>
                <a:spcPts val="480"/>
              </a:spcBef>
              <a:spcAft>
                <a:spcPts val="0"/>
              </a:spcAft>
              <a:buClr>
                <a:srgbClr val="FFFFFF"/>
              </a:buClr>
              <a:buFont typeface="Arial"/>
              <a:buNone/>
            </a:pPr>
            <a:r>
              <a:rPr b="0" i="0" lang="en-US" sz="2400" u="none">
                <a:solidFill>
                  <a:srgbClr val="FFFFFF"/>
                </a:solidFill>
                <a:latin typeface="Arial"/>
                <a:ea typeface="Arial"/>
                <a:cs typeface="Arial"/>
                <a:sym typeface="Arial"/>
              </a:rPr>
              <a:t>“Programs offer a …</a:t>
            </a:r>
            <a:endParaRPr/>
          </a:p>
          <a:p>
            <a:pPr indent="-457200" lvl="0" marL="4572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2000" u="none">
                <a:solidFill>
                  <a:srgbClr val="FFFF00"/>
                </a:solidFill>
                <a:latin typeface="Arial"/>
                <a:ea typeface="Arial"/>
                <a:cs typeface="Arial"/>
                <a:sym typeface="Arial"/>
              </a:rPr>
              <a:t>…disparate array of courses and program elements </a:t>
            </a:r>
            <a:endParaRPr/>
          </a:p>
          <a:p>
            <a:pPr indent="-457200" lvl="0" marL="4572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		…without a governing set of competencies”</a:t>
            </a:r>
            <a:endParaRPr/>
          </a:p>
          <a:p>
            <a:pPr indent="-457200" lvl="0" marL="4572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endParaRPr b="0" i="0" sz="1000" u="none">
              <a:solidFill>
                <a:srgbClr val="FFFFFF"/>
              </a:solidFill>
              <a:latin typeface="Arial"/>
              <a:ea typeface="Arial"/>
              <a:cs typeface="Arial"/>
              <a:sym typeface="Arial"/>
            </a:endParaRPr>
          </a:p>
          <a:p>
            <a:pPr indent="-457200" lvl="0" marL="4572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600" u="none">
                <a:solidFill>
                  <a:schemeClr val="lt1"/>
                </a:solidFill>
                <a:latin typeface="Arial"/>
                <a:ea typeface="Arial"/>
                <a:cs typeface="Arial"/>
                <a:sym typeface="Arial"/>
              </a:rPr>
              <a:t>Cheney &amp; Davis 2011</a:t>
            </a:r>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rgbClr val="FFFFFF"/>
              </a:solidFill>
              <a:latin typeface="Arial"/>
              <a:ea typeface="Arial"/>
              <a:cs typeface="Arial"/>
              <a:sym typeface="Arial"/>
            </a:endParaRPr>
          </a:p>
          <a:p>
            <a:pPr indent="-457200" lvl="0" marL="4572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There are no standards nor accountability requirements for what happens in University programs</a:t>
            </a:r>
            <a:endParaRPr/>
          </a:p>
          <a:p>
            <a:pPr indent="-457200" lvl="0" marL="457200" marR="0" rtl="0" algn="l">
              <a:lnSpc>
                <a:spcPct val="100000"/>
              </a:lnSpc>
              <a:spcBef>
                <a:spcPts val="320"/>
              </a:spcBef>
              <a:spcAft>
                <a:spcPts val="0"/>
              </a:spcAft>
              <a:buClr>
                <a:schemeClr val="lt1"/>
              </a:buClr>
              <a:buFont typeface="Arial"/>
              <a:buNone/>
            </a:pPr>
            <a:r>
              <a:t/>
            </a:r>
            <a:endParaRPr b="0" i="0" sz="1600" u="none">
              <a:solidFill>
                <a:srgbClr val="FFFF00"/>
              </a:solidFill>
              <a:latin typeface="Arial"/>
              <a:ea typeface="Arial"/>
              <a:cs typeface="Arial"/>
              <a:sym typeface="Arial"/>
            </a:endParaRPr>
          </a:p>
          <a:p>
            <a:pPr indent="-241300" lvl="0" marL="342900" marR="0" rtl="0" algn="l">
              <a:spcBef>
                <a:spcPts val="320"/>
              </a:spcBef>
              <a:spcAft>
                <a:spcPts val="0"/>
              </a:spcAft>
              <a:buClr>
                <a:schemeClr val="lt1"/>
              </a:buClr>
              <a:buSzPts val="1600"/>
              <a:buFont typeface="Arial"/>
              <a:buNone/>
            </a:pPr>
            <a:r>
              <a:t/>
            </a:r>
            <a:endParaRPr b="0" i="0" sz="1600" u="none">
              <a:solidFill>
                <a:srgbClr val="FFFF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0" y="0"/>
            <a:ext cx="9144000" cy="101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1. </a:t>
            </a:r>
            <a:r>
              <a:rPr b="1" i="0" lang="en-US" sz="2400" u="none" cap="none" strike="noStrike">
                <a:solidFill>
                  <a:srgbClr val="FFFF00"/>
                </a:solidFill>
                <a:latin typeface="Arial"/>
                <a:ea typeface="Arial"/>
                <a:cs typeface="Arial"/>
                <a:sym typeface="Arial"/>
              </a:rPr>
              <a:t>Principal competency framework: </a:t>
            </a:r>
            <a:r>
              <a:rPr b="1" i="0" lang="en-US" sz="2400" u="none" cap="none" strike="noStrike">
                <a:solidFill>
                  <a:srgbClr val="FF8808"/>
                </a:solidFill>
                <a:latin typeface="Arial"/>
                <a:ea typeface="Arial"/>
                <a:cs typeface="Arial"/>
                <a:sym typeface="Arial"/>
              </a:rPr>
              <a:t>State Agencies</a:t>
            </a:r>
            <a:endParaRPr/>
          </a:p>
        </p:txBody>
      </p:sp>
      <p:sp>
        <p:nvSpPr>
          <p:cNvPr id="185" name="Google Shape;185;p25"/>
          <p:cNvSpPr txBox="1"/>
          <p:nvPr>
            <p:ph idx="1" type="body"/>
          </p:nvPr>
        </p:nvSpPr>
        <p:spPr>
          <a:xfrm>
            <a:off x="152400" y="660400"/>
            <a:ext cx="8864600" cy="6045200"/>
          </a:xfrm>
          <a:prstGeom prst="rect">
            <a:avLst/>
          </a:prstGeom>
          <a:noFill/>
          <a:ln>
            <a:noFill/>
          </a:ln>
        </p:spPr>
        <p:txBody>
          <a:bodyPr anchorCtr="0" anchor="t" bIns="45700" lIns="91425" spcFirstLastPara="1" rIns="91425" wrap="square" tIns="45700">
            <a:noAutofit/>
          </a:bodyPr>
          <a:lstStyle/>
          <a:p>
            <a:pPr indent="-1092200" lvl="0" marL="1549400" marR="0" rtl="0" algn="l">
              <a:lnSpc>
                <a:spcPct val="150000"/>
              </a:lnSpc>
              <a:spcBef>
                <a:spcPts val="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1092200" lvl="0" marL="1549400" marR="0" rtl="0" algn="l">
              <a:lnSpc>
                <a:spcPct val="150000"/>
              </a:lnSpc>
              <a:spcBef>
                <a:spcPts val="480"/>
              </a:spcBef>
              <a:spcAft>
                <a:spcPts val="0"/>
              </a:spcAft>
              <a:buClr>
                <a:srgbClr val="FFFF00"/>
              </a:buClr>
              <a:buFont typeface="Arial"/>
              <a:buNone/>
            </a:pPr>
            <a:r>
              <a:rPr b="0" i="0" lang="en-US" sz="2400" u="none">
                <a:solidFill>
                  <a:srgbClr val="FFFF00"/>
                </a:solidFill>
                <a:latin typeface="Arial"/>
                <a:ea typeface="Arial"/>
                <a:cs typeface="Arial"/>
                <a:sym typeface="Arial"/>
              </a:rPr>
              <a:t>Principal Competency Standards</a:t>
            </a:r>
            <a:endParaRPr/>
          </a:p>
          <a:p>
            <a:pPr indent="-1092200" lvl="0" marL="1549400" marR="0" rtl="0" algn="l">
              <a:lnSpc>
                <a:spcPct val="150000"/>
              </a:lnSpc>
              <a:spcBef>
                <a:spcPts val="480"/>
              </a:spcBef>
              <a:spcAft>
                <a:spcPts val="0"/>
              </a:spcAft>
              <a:buClr>
                <a:srgbClr val="FFFF00"/>
              </a:buClr>
              <a:buFont typeface="Arial"/>
              <a:buNone/>
            </a:pPr>
            <a:r>
              <a:rPr b="0" i="0" lang="en-US" sz="2400" u="none">
                <a:solidFill>
                  <a:srgbClr val="FFFF00"/>
                </a:solidFill>
                <a:latin typeface="Arial"/>
                <a:ea typeface="Arial"/>
                <a:cs typeface="Arial"/>
                <a:sym typeface="Arial"/>
              </a:rPr>
              <a:t>Principal Preparation Program Approval</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Set requirements		School-based learning experiences</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Specific coursework		Faculty qualifications</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Track performance outcomes</a:t>
            </a:r>
            <a:endParaRPr/>
          </a:p>
          <a:p>
            <a:pPr indent="0" lvl="1" marL="914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Licensure</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Initial licensure			Renewal licensure</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outcome data</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Briggs, et. al. (2013)</a:t>
            </a:r>
            <a:endParaRPr/>
          </a:p>
          <a:p>
            <a:pPr indent="0" lvl="1" marL="914400" marR="0" rtl="0" algn="l">
              <a:lnSpc>
                <a:spcPct val="15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idx="1" type="body"/>
          </p:nvPr>
        </p:nvSpPr>
        <p:spPr>
          <a:xfrm>
            <a:off x="241300" y="139700"/>
            <a:ext cx="8788400" cy="67183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FFFF00"/>
              </a:buClr>
              <a:buSzPts val="2400"/>
              <a:buFont typeface="Arial"/>
              <a:buAutoNum type="arabicPeriod"/>
            </a:pPr>
            <a:r>
              <a:rPr b="1" i="0" lang="en-US" sz="2400" u="none">
                <a:solidFill>
                  <a:srgbClr val="FFFF00"/>
                </a:solidFill>
                <a:latin typeface="Arial"/>
                <a:ea typeface="Arial"/>
                <a:cs typeface="Arial"/>
                <a:sym typeface="Arial"/>
              </a:rPr>
              <a:t> Principal competency framework: </a:t>
            </a:r>
            <a:r>
              <a:rPr b="1" i="0" lang="en-US" sz="2400" u="none">
                <a:solidFill>
                  <a:srgbClr val="FF8808"/>
                </a:solidFill>
                <a:latin typeface="Arial"/>
                <a:ea typeface="Arial"/>
                <a:cs typeface="Arial"/>
                <a:sym typeface="Arial"/>
              </a:rPr>
              <a:t>State Agencies</a:t>
            </a:r>
            <a:endParaRPr/>
          </a:p>
          <a:p>
            <a:pPr indent="0" lvl="1" marL="850900" marR="0" rtl="0" algn="l">
              <a:lnSpc>
                <a:spcPct val="10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850900" marR="0" rtl="0" algn="l">
              <a:lnSpc>
                <a:spcPct val="100000"/>
              </a:lnSpc>
              <a:spcBef>
                <a:spcPts val="480"/>
              </a:spcBef>
              <a:spcAft>
                <a:spcPts val="0"/>
              </a:spcAft>
              <a:buClr>
                <a:schemeClr val="lt1"/>
              </a:buClr>
              <a:buFont typeface="Arial"/>
              <a:buNone/>
            </a:pPr>
            <a:r>
              <a:rPr b="0" i="0" lang="en-US" sz="2400" u="sng" cap="none" strike="noStrike">
                <a:solidFill>
                  <a:schemeClr val="lt1"/>
                </a:solidFill>
                <a:latin typeface="Arial"/>
                <a:ea typeface="Arial"/>
                <a:cs typeface="Arial"/>
                <a:sym typeface="Arial"/>
              </a:rPr>
              <a:t>State Performance Oversight of Principal Development</a:t>
            </a:r>
            <a:endParaRPr/>
          </a:p>
          <a:p>
            <a:pPr indent="0" lvl="1" marL="850900" marR="0" rtl="0" algn="l">
              <a:lnSpc>
                <a:spcPct val="10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8509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Only 27 states report including in their standards all 5 key elements that research shows are critical to effectiveness:</a:t>
            </a:r>
            <a:endParaRPr/>
          </a:p>
          <a:p>
            <a:pPr indent="0" lvl="1" marL="850900" marR="0" rtl="0" algn="l">
              <a:lnSpc>
                <a:spcPct val="100000"/>
              </a:lnSpc>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1" marL="850900" marR="0" rtl="0" algn="l">
              <a:lnSpc>
                <a:spcPct val="100000"/>
              </a:lnSpc>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recruiting and selecting teachers, </a:t>
            </a:r>
            <a:endParaRPr/>
          </a:p>
          <a:p>
            <a:pPr indent="0" lvl="1" marL="850900" marR="0" rtl="0" algn="l">
              <a:lnSpc>
                <a:spcPct val="100000"/>
              </a:lnSpc>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developing and supporting teachers,                	</a:t>
            </a:r>
            <a:endParaRPr/>
          </a:p>
          <a:p>
            <a:pPr indent="0" lvl="1" marL="850900" marR="0" rtl="0" algn="l">
              <a:lnSpc>
                <a:spcPct val="100000"/>
              </a:lnSpc>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assessing and rewarding teachers, </a:t>
            </a:r>
            <a:endParaRPr/>
          </a:p>
          <a:p>
            <a:pPr indent="0" lvl="1" marL="850900" marR="0" rtl="0" algn="l">
              <a:lnSpc>
                <a:spcPct val="100000"/>
              </a:lnSpc>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implementing data-driven instruction, and         	</a:t>
            </a:r>
            <a:endParaRPr/>
          </a:p>
          <a:p>
            <a:pPr indent="0" lvl="1" marL="850900" marR="0" rtl="0" algn="l">
              <a:lnSpc>
                <a:spcPct val="100000"/>
              </a:lnSpc>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(5) 	developing a positive school culture. 		Briggs, et. al. (2013)</a:t>
            </a:r>
            <a:endParaRPr/>
          </a:p>
          <a:p>
            <a:pPr indent="0" lvl="1" marL="850900" marR="0" rtl="0" algn="l">
              <a:lnSpc>
                <a:spcPct val="100000"/>
              </a:lnSpc>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1" marL="850900" marR="0" rtl="0" algn="l">
              <a:lnSpc>
                <a:spcPct val="100000"/>
              </a:lnSpc>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1" marL="8509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training programs, professional development programs, and principal evaluation systems </a:t>
            </a:r>
            <a:r>
              <a:rPr b="0" i="0" lang="en-US" sz="2000" u="none" cap="none" strike="noStrike">
                <a:solidFill>
                  <a:srgbClr val="FFFF00"/>
                </a:solidFill>
                <a:latin typeface="Arial"/>
                <a:ea typeface="Arial"/>
                <a:cs typeface="Arial"/>
                <a:sym typeface="Arial"/>
              </a:rPr>
              <a:t>vary significantly in their alignment with    state leadership standards.</a:t>
            </a:r>
            <a:r>
              <a:rPr b="0" i="0" lang="en-US" sz="2000" u="none" cap="none" strike="noStrike">
                <a:solidFill>
                  <a:schemeClr val="lt1"/>
                </a:solidFill>
                <a:latin typeface="Arial"/>
                <a:ea typeface="Arial"/>
                <a:cs typeface="Arial"/>
                <a:sym typeface="Arial"/>
              </a:rPr>
              <a:t>		</a:t>
            </a:r>
            <a:endParaRPr/>
          </a:p>
          <a:p>
            <a:pPr indent="0" lvl="1" marL="8509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Sun (2011)</a:t>
            </a:r>
            <a:endParaRPr/>
          </a:p>
          <a:p>
            <a:pPr indent="0" lvl="1" marL="8509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1600" u="none" cap="none" strike="noStrike">
              <a:solidFill>
                <a:srgbClr val="FFFF00"/>
              </a:solidFill>
              <a:latin typeface="Arial"/>
              <a:ea typeface="Arial"/>
              <a:cs typeface="Arial"/>
              <a:sym typeface="Arial"/>
            </a:endParaRPr>
          </a:p>
          <a:p>
            <a:pPr indent="-241300" lvl="0" marL="342900" marR="0" rtl="0" algn="l">
              <a:spcBef>
                <a:spcPts val="320"/>
              </a:spcBef>
              <a:spcAft>
                <a:spcPts val="0"/>
              </a:spcAft>
              <a:buClr>
                <a:schemeClr val="lt1"/>
              </a:buClr>
              <a:buSzPts val="1600"/>
              <a:buFont typeface="Arial"/>
              <a:buNone/>
            </a:pPr>
            <a:r>
              <a:t/>
            </a:r>
            <a:endParaRPr b="0" i="0" sz="1600" u="none" cap="none" strike="noStrike">
              <a:solidFill>
                <a:srgbClr val="FFFF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0" lvl="0" marL="0" marR="0" rtl="0" algn="l">
              <a:lnSpc>
                <a:spcPct val="100000"/>
              </a:lnSpc>
              <a:spcBef>
                <a:spcPts val="480"/>
              </a:spcBef>
              <a:spcAft>
                <a:spcPts val="0"/>
              </a:spcAft>
              <a:buClr>
                <a:srgbClr val="FFFF00"/>
              </a:buClr>
              <a:buFont typeface="Arial"/>
              <a:buNone/>
            </a:pPr>
            <a:r>
              <a:rPr b="0" i="0" lang="en-US" sz="2400" u="none">
                <a:solidFill>
                  <a:srgbClr val="FFFF00"/>
                </a:solidFill>
                <a:latin typeface="Arial"/>
                <a:ea typeface="Arial"/>
                <a:cs typeface="Arial"/>
                <a:sym typeface="Arial"/>
              </a:rPr>
              <a:t>STATE OUTCOME DATA</a:t>
            </a:r>
            <a:endParaRPr/>
          </a:p>
          <a:p>
            <a:pPr indent="0" lvl="0" marL="0" marR="0" rtl="0" algn="l">
              <a:lnSpc>
                <a:spcPct val="100000"/>
              </a:lnSpc>
              <a:spcBef>
                <a:spcPts val="480"/>
              </a:spcBef>
              <a:spcAft>
                <a:spcPts val="0"/>
              </a:spcAft>
              <a:buClr>
                <a:schemeClr val="lt1"/>
              </a:buClr>
              <a:buFont typeface="Arial"/>
              <a:buNone/>
            </a:pPr>
            <a:r>
              <a:t/>
            </a:r>
            <a:endParaRPr b="0" i="0" sz="2400" u="none">
              <a:solidFill>
                <a:srgbClr val="FFFF00"/>
              </a:solidFill>
              <a:latin typeface="Arial"/>
              <a:ea typeface="Arial"/>
              <a:cs typeface="Arial"/>
              <a:sym typeface="Arial"/>
            </a:endParaRPr>
          </a:p>
          <a:p>
            <a:pPr indent="0" lvl="1" marL="228600" marR="0" rtl="0" algn="l">
              <a:lnSpc>
                <a:spcPct val="10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19 states were unable to report how many people graduate from state-approved principal preparation programs in their state on an annual basis	</a:t>
            </a:r>
            <a:endParaRPr/>
          </a:p>
          <a:p>
            <a:pPr indent="0" lvl="1" marL="228600" marR="0" rtl="0" algn="l">
              <a:lnSpc>
                <a:spcPct val="10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228600" marR="0" rtl="0" algn="l">
              <a:lnSpc>
                <a:spcPct val="10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7 states could not report how many principal licenses are granted on an annual basis</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0" lvl="0" marL="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r>
              <a:rPr b="0" i="0" lang="en-US" sz="1600" u="none">
                <a:solidFill>
                  <a:srgbClr val="FFFFFF"/>
                </a:solidFill>
                <a:latin typeface="Arial"/>
                <a:ea typeface="Arial"/>
                <a:cs typeface="Arial"/>
                <a:sym typeface="Arial"/>
              </a:rPr>
              <a:t>Briggs et al., (2013)</a:t>
            </a:r>
            <a:endParaRPr/>
          </a:p>
        </p:txBody>
      </p:sp>
      <p:sp>
        <p:nvSpPr>
          <p:cNvPr id="196" name="Google Shape;196;p27"/>
          <p:cNvSpPr txBox="1"/>
          <p:nvPr/>
        </p:nvSpPr>
        <p:spPr>
          <a:xfrm>
            <a:off x="444500" y="0"/>
            <a:ext cx="8826500" cy="46196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FFFF00"/>
              </a:buClr>
              <a:buSzPts val="2400"/>
              <a:buFont typeface="Arial"/>
              <a:buAutoNum type="arabicPeriod"/>
            </a:pPr>
            <a:r>
              <a:rPr b="1" i="0" lang="en-US" sz="2400" u="none">
                <a:solidFill>
                  <a:srgbClr val="FFFF00"/>
                </a:solidFill>
                <a:latin typeface="Arial"/>
                <a:ea typeface="Arial"/>
                <a:cs typeface="Arial"/>
                <a:sym typeface="Arial"/>
              </a:rPr>
              <a:t> Principal competency framework: </a:t>
            </a:r>
            <a:r>
              <a:rPr b="1" i="0" lang="en-US" sz="2400" u="none">
                <a:solidFill>
                  <a:srgbClr val="FF8808"/>
                </a:solidFill>
                <a:latin typeface="Arial"/>
                <a:ea typeface="Arial"/>
                <a:cs typeface="Arial"/>
                <a:sym typeface="Arial"/>
              </a:rPr>
              <a:t>State Agencies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685800" lvl="0" marL="1600200" marR="0" rtl="0" algn="l">
              <a:lnSpc>
                <a:spcPct val="100000"/>
              </a:lnSpc>
              <a:spcBef>
                <a:spcPts val="0"/>
              </a:spcBef>
              <a:spcAft>
                <a:spcPts val="0"/>
              </a:spcAft>
              <a:buClr>
                <a:srgbClr val="FFFF00"/>
              </a:buClr>
              <a:buSzPts val="2800"/>
              <a:buFont typeface="Arial"/>
              <a:buAutoNum type="arabicPeriod" startAt="2"/>
            </a:pPr>
            <a:r>
              <a:rPr b="1" i="0" lang="en-US" sz="2800" u="none">
                <a:solidFill>
                  <a:srgbClr val="FFFF00"/>
                </a:solidFill>
                <a:latin typeface="Arial"/>
                <a:ea typeface="Arial"/>
                <a:cs typeface="Arial"/>
                <a:sym typeface="Arial"/>
              </a:rPr>
              <a:t>Recruitment / Selection</a:t>
            </a:r>
            <a:endParaRPr/>
          </a:p>
          <a:p>
            <a:pPr indent="-685800" lvl="0" marL="1600200" marR="0" rtl="0" algn="l">
              <a:lnSpc>
                <a:spcPct val="100000"/>
              </a:lnSpc>
              <a:spcBef>
                <a:spcPts val="120"/>
              </a:spcBef>
              <a:spcAft>
                <a:spcPts val="0"/>
              </a:spcAft>
              <a:buClr>
                <a:schemeClr val="lt1"/>
              </a:buClr>
              <a:buFont typeface="Arial"/>
              <a:buNone/>
            </a:pPr>
            <a:r>
              <a:t/>
            </a:r>
            <a:endParaRPr b="0" i="0" sz="600" u="none">
              <a:solidFill>
                <a:srgbClr val="FFFF00"/>
              </a:solidFill>
              <a:latin typeface="Arial"/>
              <a:ea typeface="Arial"/>
              <a:cs typeface="Arial"/>
              <a:sym typeface="Arial"/>
            </a:endParaRPr>
          </a:p>
          <a:p>
            <a:pPr indent="-685800" lvl="0" marL="1600200" marR="0" rtl="0" algn="l">
              <a:lnSpc>
                <a:spcPct val="100000"/>
              </a:lnSpc>
              <a:spcBef>
                <a:spcPts val="400"/>
              </a:spcBef>
              <a:spcAft>
                <a:spcPts val="0"/>
              </a:spcAft>
              <a:buClr>
                <a:schemeClr val="lt1"/>
              </a:buClr>
              <a:buFont typeface="Arial"/>
              <a:buNone/>
            </a:pPr>
            <a:r>
              <a:t/>
            </a:r>
            <a:endParaRPr b="0" i="0" sz="2000" u="none">
              <a:solidFill>
                <a:srgbClr val="FFFFFF"/>
              </a:solidFill>
              <a:latin typeface="Arial"/>
              <a:ea typeface="Arial"/>
              <a:cs typeface="Arial"/>
              <a:sym typeface="Arial"/>
            </a:endParaRPr>
          </a:p>
          <a:p>
            <a:pPr indent="-685800" lvl="0" marL="1600200" marR="0" rtl="0" algn="l">
              <a:lnSpc>
                <a:spcPct val="100000"/>
              </a:lnSpc>
              <a:spcBef>
                <a:spcPts val="400"/>
              </a:spcBef>
              <a:spcAft>
                <a:spcPts val="0"/>
              </a:spcAft>
              <a:buClr>
                <a:schemeClr val="lt1"/>
              </a:buClr>
              <a:buFont typeface="Arial"/>
              <a:buNone/>
            </a:pPr>
            <a:r>
              <a:t/>
            </a:r>
            <a:endParaRPr b="0" i="0" sz="2000" u="none">
              <a:solidFill>
                <a:srgbClr val="FFFFFF"/>
              </a:solidFill>
              <a:latin typeface="Arial"/>
              <a:ea typeface="Arial"/>
              <a:cs typeface="Arial"/>
              <a:sym typeface="Arial"/>
            </a:endParaRPr>
          </a:p>
          <a:p>
            <a:pPr indent="-685800" lvl="0" marL="1600200" marR="0" rtl="0" algn="l">
              <a:lnSpc>
                <a:spcPct val="100000"/>
              </a:lnSpc>
              <a:spcBef>
                <a:spcPts val="560"/>
              </a:spcBef>
              <a:spcAft>
                <a:spcPts val="0"/>
              </a:spcAft>
              <a:buClr>
                <a:srgbClr val="FFFFFF"/>
              </a:buClr>
              <a:buFont typeface="Arial"/>
              <a:buNone/>
            </a:pPr>
            <a:r>
              <a:rPr b="0" i="0" lang="en-US" sz="2800" u="none">
                <a:solidFill>
                  <a:srgbClr val="FFFFFF"/>
                </a:solidFill>
                <a:latin typeface="Arial"/>
                <a:ea typeface="Arial"/>
                <a:cs typeface="Arial"/>
                <a:sym typeface="Arial"/>
              </a:rPr>
              <a:t>Recruitment / Selection “Gateways”:</a:t>
            </a:r>
            <a:endParaRPr/>
          </a:p>
          <a:p>
            <a:pPr indent="-685800" lvl="0" marL="1600200" marR="0" rtl="0" algn="l">
              <a:lnSpc>
                <a:spcPct val="100000"/>
              </a:lnSpc>
              <a:spcBef>
                <a:spcPts val="480"/>
              </a:spcBef>
              <a:spcAft>
                <a:spcPts val="0"/>
              </a:spcAft>
              <a:buClr>
                <a:schemeClr val="lt1"/>
              </a:buClr>
              <a:buFont typeface="Arial"/>
              <a:buNone/>
            </a:pPr>
            <a:r>
              <a:t/>
            </a:r>
            <a:endParaRPr b="0" i="0" sz="2400" u="none">
              <a:solidFill>
                <a:srgbClr val="FFFFFF"/>
              </a:solidFill>
              <a:latin typeface="Arial"/>
              <a:ea typeface="Arial"/>
              <a:cs typeface="Arial"/>
              <a:sym typeface="Arial"/>
            </a:endParaRPr>
          </a:p>
          <a:p>
            <a:pPr indent="-685800" lvl="0" marL="1600200" marR="0" rtl="0" algn="l">
              <a:lnSpc>
                <a:spcPct val="100000"/>
              </a:lnSpc>
              <a:spcBef>
                <a:spcPts val="480"/>
              </a:spcBef>
              <a:spcAft>
                <a:spcPts val="0"/>
              </a:spcAft>
              <a:buClr>
                <a:srgbClr val="FFFFFF"/>
              </a:buClr>
              <a:buFont typeface="Arial"/>
              <a:buNone/>
            </a:pPr>
            <a:r>
              <a:rPr b="0" i="0" lang="en-US" sz="2400" u="none">
                <a:solidFill>
                  <a:srgbClr val="FFFFFF"/>
                </a:solidFill>
                <a:latin typeface="Arial"/>
                <a:ea typeface="Arial"/>
                <a:cs typeface="Arial"/>
                <a:sym typeface="Arial"/>
              </a:rPr>
              <a:t>	admission to </a:t>
            </a:r>
            <a:r>
              <a:rPr b="0" i="0" lang="en-US" sz="2400" u="none">
                <a:solidFill>
                  <a:srgbClr val="FFFF00"/>
                </a:solidFill>
                <a:latin typeface="Arial"/>
                <a:ea typeface="Arial"/>
                <a:cs typeface="Arial"/>
                <a:sym typeface="Arial"/>
              </a:rPr>
              <a:t>UNIVERSITY GRADUATE PROGRAMS</a:t>
            </a:r>
            <a:endParaRPr/>
          </a:p>
          <a:p>
            <a:pPr indent="-685800" lvl="0" marL="1600200" marR="0" rtl="0" algn="l">
              <a:lnSpc>
                <a:spcPct val="100000"/>
              </a:lnSpc>
              <a:spcBef>
                <a:spcPts val="480"/>
              </a:spcBef>
              <a:spcAft>
                <a:spcPts val="0"/>
              </a:spcAft>
              <a:buClr>
                <a:schemeClr val="lt1"/>
              </a:buClr>
              <a:buFont typeface="Arial"/>
              <a:buNone/>
            </a:pPr>
            <a:r>
              <a:t/>
            </a:r>
            <a:endParaRPr b="0" i="0" sz="2400" u="none">
              <a:solidFill>
                <a:srgbClr val="FFFFFF"/>
              </a:solidFill>
              <a:latin typeface="Arial"/>
              <a:ea typeface="Arial"/>
              <a:cs typeface="Arial"/>
              <a:sym typeface="Arial"/>
            </a:endParaRPr>
          </a:p>
          <a:p>
            <a:pPr indent="-685800" lvl="0" marL="1600200" marR="0" rtl="0" algn="l">
              <a:lnSpc>
                <a:spcPct val="100000"/>
              </a:lnSpc>
              <a:spcBef>
                <a:spcPts val="480"/>
              </a:spcBef>
              <a:spcAft>
                <a:spcPts val="0"/>
              </a:spcAft>
              <a:buClr>
                <a:srgbClr val="FFFFFF"/>
              </a:buClr>
              <a:buFont typeface="Arial"/>
              <a:buNone/>
            </a:pPr>
            <a:r>
              <a:rPr b="0" i="0" lang="en-US" sz="2400" u="none">
                <a:solidFill>
                  <a:srgbClr val="FFFFFF"/>
                </a:solidFill>
                <a:latin typeface="Arial"/>
                <a:ea typeface="Arial"/>
                <a:cs typeface="Arial"/>
                <a:sym typeface="Arial"/>
              </a:rPr>
              <a:t>	selection via </a:t>
            </a:r>
            <a:r>
              <a:rPr b="0" i="0" lang="en-US" sz="2400" u="none">
                <a:solidFill>
                  <a:srgbClr val="FFFF00"/>
                </a:solidFill>
                <a:latin typeface="Arial"/>
                <a:ea typeface="Arial"/>
                <a:cs typeface="Arial"/>
                <a:sym typeface="Arial"/>
              </a:rPr>
              <a:t>DISTRICT PIPELINE</a:t>
            </a:r>
            <a:endParaRPr/>
          </a:p>
          <a:p>
            <a:pPr indent="-685800" lvl="0" marL="1600200" marR="0" rtl="0" algn="l">
              <a:lnSpc>
                <a:spcPct val="100000"/>
              </a:lnSpc>
              <a:spcBef>
                <a:spcPts val="480"/>
              </a:spcBef>
              <a:spcAft>
                <a:spcPts val="0"/>
              </a:spcAft>
              <a:buClr>
                <a:schemeClr val="lt1"/>
              </a:buClr>
              <a:buFont typeface="Arial"/>
              <a:buNone/>
            </a:pPr>
            <a:r>
              <a:t/>
            </a:r>
            <a:endParaRPr b="0" i="0" sz="2400" u="none">
              <a:solidFill>
                <a:srgbClr val="FFFFFF"/>
              </a:solidFill>
              <a:latin typeface="Arial"/>
              <a:ea typeface="Arial"/>
              <a:cs typeface="Arial"/>
              <a:sym typeface="Arial"/>
            </a:endParaRPr>
          </a:p>
          <a:p>
            <a:pPr indent="-685800" lvl="0" marL="1600200" marR="0" rtl="0" algn="l">
              <a:lnSpc>
                <a:spcPct val="100000"/>
              </a:lnSpc>
              <a:spcBef>
                <a:spcPts val="480"/>
              </a:spcBef>
              <a:spcAft>
                <a:spcPts val="0"/>
              </a:spcAft>
              <a:buClr>
                <a:srgbClr val="FFFFFF"/>
              </a:buClr>
              <a:buFont typeface="Arial"/>
              <a:buNone/>
            </a:pPr>
            <a:r>
              <a:rPr b="0" i="0" lang="en-US" sz="2400" u="none">
                <a:solidFill>
                  <a:srgbClr val="FFFFFF"/>
                </a:solidFill>
                <a:latin typeface="Arial"/>
                <a:ea typeface="Arial"/>
                <a:cs typeface="Arial"/>
                <a:sym typeface="Arial"/>
              </a:rPr>
              <a:t>	acquisition &amp; renewal of </a:t>
            </a:r>
            <a:r>
              <a:rPr b="0" i="0" lang="en-US" sz="2400" u="none">
                <a:solidFill>
                  <a:srgbClr val="FFFF00"/>
                </a:solidFill>
                <a:latin typeface="Arial"/>
                <a:ea typeface="Arial"/>
                <a:cs typeface="Arial"/>
                <a:sym typeface="Arial"/>
              </a:rPr>
              <a:t>ADMINISTRATIVE LICENSES</a:t>
            </a:r>
            <a:endParaRPr/>
          </a:p>
          <a:p>
            <a:pPr indent="-685800" lvl="0" marL="16002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endParaRPr/>
          </a:p>
          <a:p>
            <a:pPr indent="-215900" lvl="0" marL="342900" marR="0" rtl="0" algn="l">
              <a:spcBef>
                <a:spcPts val="400"/>
              </a:spcBef>
              <a:spcAft>
                <a:spcPts val="0"/>
              </a:spcAft>
              <a:buClr>
                <a:schemeClr val="lt1"/>
              </a:buClr>
              <a:buSzPts val="2000"/>
              <a:buFont typeface="Arial"/>
              <a:buNone/>
            </a:pPr>
            <a:r>
              <a:t/>
            </a:r>
            <a:endParaRPr b="0" i="0" sz="2000" u="non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685800" y="1524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2.  Recruitment / Selection:    </a:t>
            </a:r>
            <a:r>
              <a:rPr b="1" i="0" lang="en-US" sz="2800" u="none" cap="none" strike="noStrike">
                <a:solidFill>
                  <a:srgbClr val="FF8808"/>
                </a:solidFill>
                <a:latin typeface="Arial"/>
                <a:ea typeface="Arial"/>
                <a:cs typeface="Arial"/>
                <a:sym typeface="Arial"/>
              </a:rPr>
              <a:t>UNIVERSITY</a:t>
            </a:r>
            <a:br>
              <a:rPr b="0" i="0" lang="en-US" sz="2400" u="none" cap="none" strike="noStrike">
                <a:solidFill>
                  <a:srgbClr val="FF0000"/>
                </a:solidFill>
                <a:latin typeface="Arial"/>
                <a:ea typeface="Arial"/>
                <a:cs typeface="Arial"/>
                <a:sym typeface="Arial"/>
              </a:rPr>
            </a:br>
            <a:endParaRPr/>
          </a:p>
        </p:txBody>
      </p:sp>
      <p:sp>
        <p:nvSpPr>
          <p:cNvPr id="207" name="Google Shape;207;p29"/>
          <p:cNvSpPr txBox="1"/>
          <p:nvPr>
            <p:ph idx="1" type="body"/>
          </p:nvPr>
        </p:nvSpPr>
        <p:spPr>
          <a:xfrm>
            <a:off x="139700" y="723900"/>
            <a:ext cx="3975100" cy="603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1" i="0" lang="en-US" sz="1600" u="none">
                <a:solidFill>
                  <a:srgbClr val="FFFF00"/>
                </a:solidFill>
                <a:latin typeface="Arial"/>
                <a:ea typeface="Arial"/>
                <a:cs typeface="Arial"/>
                <a:sym typeface="Arial"/>
              </a:rPr>
              <a:t>ADMISSION AND GRADUATION STANDARDS</a:t>
            </a:r>
            <a:endParaRPr/>
          </a:p>
          <a:p>
            <a:pPr indent="0" lvl="0" marL="0" marR="0" rtl="0" algn="l">
              <a:lnSpc>
                <a:spcPct val="100000"/>
              </a:lnSpc>
              <a:spcBef>
                <a:spcPts val="320"/>
              </a:spcBef>
              <a:spcAft>
                <a:spcPts val="0"/>
              </a:spcAft>
              <a:buClr>
                <a:schemeClr val="lt1"/>
              </a:buClr>
              <a:buFont typeface="Arial"/>
              <a:buNone/>
            </a:pPr>
            <a:r>
              <a:t/>
            </a:r>
            <a:endParaRPr b="1" i="0" sz="1600" u="none">
              <a:solidFill>
                <a:srgbClr val="FFFF00"/>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For all intents and purposes, the majority of educational administration programs </a:t>
            </a:r>
            <a:r>
              <a:rPr b="0" i="0" lang="en-US" sz="2000" u="sng">
                <a:solidFill>
                  <a:srgbClr val="FFFF00"/>
                </a:solidFill>
                <a:latin typeface="Arial"/>
                <a:ea typeface="Arial"/>
                <a:cs typeface="Arial"/>
                <a:sym typeface="Arial"/>
              </a:rPr>
              <a:t>admit nearly everyone who applies</a:t>
            </a:r>
            <a:r>
              <a:rPr b="0" i="0" lang="en-US" sz="2000" u="none">
                <a:solidFill>
                  <a:schemeClr val="lt1"/>
                </a:solidFill>
                <a:latin typeface="Arial"/>
                <a:ea typeface="Arial"/>
                <a:cs typeface="Arial"/>
                <a:sym typeface="Arial"/>
              </a:rPr>
              <a:t>.</a:t>
            </a:r>
            <a:endParaRPr/>
          </a:p>
          <a:p>
            <a:pPr indent="0" lvl="0" marL="0" marR="0" rtl="0" algn="l">
              <a:lnSpc>
                <a:spcPct val="100000"/>
              </a:lnSpc>
              <a:spcBef>
                <a:spcPts val="320"/>
              </a:spcBef>
              <a:spcAft>
                <a:spcPts val="0"/>
              </a:spcAft>
              <a:buClr>
                <a:schemeClr val="lt1"/>
              </a:buClr>
              <a:buFont typeface="Arial"/>
              <a:buNone/>
            </a:pPr>
            <a:r>
              <a:rPr b="0" i="0" lang="en-US" sz="800" u="none">
                <a:solidFill>
                  <a:schemeClr val="lt1"/>
                </a:solidFill>
                <a:latin typeface="Arial"/>
                <a:ea typeface="Arial"/>
                <a:cs typeface="Arial"/>
                <a:sym typeface="Arial"/>
              </a:rPr>
              <a:t>		 </a:t>
            </a:r>
            <a:r>
              <a:rPr b="0" i="0" lang="en-US" sz="1600" u="none">
                <a:solidFill>
                  <a:schemeClr val="lt1"/>
                </a:solidFill>
                <a:latin typeface="Arial"/>
                <a:ea typeface="Arial"/>
                <a:cs typeface="Arial"/>
                <a:sym typeface="Arial"/>
              </a:rPr>
              <a:t>         </a:t>
            </a:r>
            <a:endParaRPr/>
          </a:p>
          <a:p>
            <a:pPr indent="0" lvl="0" marL="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Levine 2005</a:t>
            </a:r>
            <a:endParaRPr/>
          </a:p>
          <a:p>
            <a:pPr indent="0" lvl="0" marL="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Most programs are open enrollment programs and do not target or cultivate relationships with high-potential candidates.  Instead, these programs </a:t>
            </a:r>
            <a:r>
              <a:rPr b="0" i="0" lang="en-US" sz="2000" u="sng">
                <a:solidFill>
                  <a:srgbClr val="FFFF00"/>
                </a:solidFill>
                <a:latin typeface="Arial"/>
                <a:ea typeface="Arial"/>
                <a:cs typeface="Arial"/>
                <a:sym typeface="Arial"/>
              </a:rPr>
              <a:t>passively accept who comes to them through their applicant pool</a:t>
            </a:r>
            <a:r>
              <a:rPr b="0" i="0" lang="en-US" sz="2000" u="none">
                <a:solidFill>
                  <a:srgbClr val="FFFFFF"/>
                </a:solidFill>
                <a:latin typeface="Arial"/>
                <a:ea typeface="Arial"/>
                <a:cs typeface="Arial"/>
                <a:sym typeface="Arial"/>
              </a:rPr>
              <a:t>.</a:t>
            </a:r>
            <a:endParaRPr/>
          </a:p>
          <a:p>
            <a:pPr indent="0" lvl="0" marL="0" marR="0" rtl="0" algn="l">
              <a:lnSpc>
                <a:spcPct val="100000"/>
              </a:lnSpc>
              <a:spcBef>
                <a:spcPts val="320"/>
              </a:spcBef>
              <a:spcAft>
                <a:spcPts val="0"/>
              </a:spcAft>
              <a:buClr>
                <a:schemeClr val="lt1"/>
              </a:buClr>
              <a:buFont typeface="Arial"/>
              <a:buNone/>
            </a:pPr>
            <a:r>
              <a:rPr b="0" i="0" lang="en-US" sz="800" u="none">
                <a:solidFill>
                  <a:schemeClr val="lt1"/>
                </a:solidFill>
                <a:latin typeface="Arial"/>
                <a:ea typeface="Arial"/>
                <a:cs typeface="Arial"/>
                <a:sym typeface="Arial"/>
              </a:rPr>
              <a:t>	</a:t>
            </a:r>
            <a:r>
              <a:rPr b="0" i="0" lang="en-US" sz="1600" u="none">
                <a:solidFill>
                  <a:srgbClr val="FFFFFF"/>
                </a:solidFill>
                <a:latin typeface="Arial"/>
                <a:ea typeface="Arial"/>
                <a:cs typeface="Arial"/>
                <a:sym typeface="Arial"/>
              </a:rPr>
              <a:t>            </a:t>
            </a:r>
            <a:endParaRPr/>
          </a:p>
          <a:p>
            <a:pPr indent="0" lvl="0" marL="0" marR="0" rtl="0" algn="l">
              <a:lnSpc>
                <a:spcPct val="100000"/>
              </a:lnSpc>
              <a:spcBef>
                <a:spcPts val="320"/>
              </a:spcBef>
              <a:spcAft>
                <a:spcPts val="0"/>
              </a:spcAft>
              <a:buClr>
                <a:srgbClr val="FFFFFF"/>
              </a:buClr>
              <a:buFont typeface="Arial"/>
              <a:buNone/>
            </a:pPr>
            <a:r>
              <a:rPr b="0" i="0" lang="en-US" sz="1600" u="none">
                <a:solidFill>
                  <a:srgbClr val="FFFFFF"/>
                </a:solidFill>
                <a:latin typeface="Arial"/>
                <a:ea typeface="Arial"/>
                <a:cs typeface="Arial"/>
                <a:sym typeface="Arial"/>
              </a:rPr>
              <a:t>		Cheney &amp; Davis 2011</a:t>
            </a:r>
            <a:endParaRPr/>
          </a:p>
          <a:p>
            <a:pPr indent="0" lvl="0" marL="0" marR="0" rtl="0" algn="l">
              <a:lnSpc>
                <a:spcPct val="100000"/>
              </a:lnSpc>
              <a:spcBef>
                <a:spcPts val="320"/>
              </a:spcBef>
              <a:spcAft>
                <a:spcPts val="0"/>
              </a:spcAft>
              <a:buClr>
                <a:schemeClr val="lt1"/>
              </a:buClr>
              <a:buFont typeface="Arial"/>
              <a:buNone/>
            </a:pPr>
            <a:r>
              <a:t/>
            </a:r>
            <a:endParaRPr b="0" i="0" sz="1600" u="none">
              <a:solidFill>
                <a:srgbClr val="FFFFFF"/>
              </a:solidFill>
              <a:latin typeface="Arial"/>
              <a:ea typeface="Arial"/>
              <a:cs typeface="Arial"/>
              <a:sym typeface="Arial"/>
            </a:endParaRPr>
          </a:p>
          <a:p>
            <a:pPr indent="-241300" lvl="0" marL="342900" marR="0" rtl="0" algn="l">
              <a:spcBef>
                <a:spcPts val="320"/>
              </a:spcBef>
              <a:spcAft>
                <a:spcPts val="0"/>
              </a:spcAft>
              <a:buClr>
                <a:schemeClr val="lt1"/>
              </a:buClr>
              <a:buSzPts val="1600"/>
              <a:buFont typeface="Arial"/>
              <a:buNone/>
            </a:pPr>
            <a:r>
              <a:t/>
            </a:r>
            <a:endParaRPr b="0" i="0" sz="1600" u="none">
              <a:solidFill>
                <a:srgbClr val="FFFFFF"/>
              </a:solidFill>
              <a:latin typeface="Arial"/>
              <a:ea typeface="Arial"/>
              <a:cs typeface="Arial"/>
              <a:sym typeface="Arial"/>
            </a:endParaRPr>
          </a:p>
        </p:txBody>
      </p:sp>
      <p:sp>
        <p:nvSpPr>
          <p:cNvPr id="208" name="Google Shape;208;p29"/>
          <p:cNvSpPr txBox="1"/>
          <p:nvPr/>
        </p:nvSpPr>
        <p:spPr>
          <a:xfrm>
            <a:off x="5321300" y="6519862"/>
            <a:ext cx="3248025" cy="338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rPr b="1" i="0" lang="en-US" sz="1600" u="none">
                <a:solidFill>
                  <a:schemeClr val="lt1"/>
                </a:solidFill>
                <a:latin typeface="Arial"/>
                <a:ea typeface="Arial"/>
                <a:cs typeface="Arial"/>
                <a:sym typeface="Arial"/>
              </a:rPr>
              <a:t>Education Testing Service 2004</a:t>
            </a:r>
            <a:endParaRPr/>
          </a:p>
        </p:txBody>
      </p:sp>
      <p:pic>
        <p:nvPicPr>
          <p:cNvPr id="209" name="Google Shape;209;p29"/>
          <p:cNvPicPr preferRelativeResize="0"/>
          <p:nvPr/>
        </p:nvPicPr>
        <p:blipFill rotWithShape="1">
          <a:blip r:embed="rId3">
            <a:alphaModFix/>
          </a:blip>
          <a:srcRect b="0" l="0" r="0" t="0"/>
          <a:stretch/>
        </p:blipFill>
        <p:spPr>
          <a:xfrm>
            <a:off x="4343400" y="641350"/>
            <a:ext cx="4648200" cy="5899150"/>
          </a:xfrm>
          <a:prstGeom prst="rect">
            <a:avLst/>
          </a:prstGeom>
          <a:noFill/>
          <a:ln>
            <a:noFill/>
          </a:ln>
        </p:spPr>
      </p:pic>
      <p:sp>
        <p:nvSpPr>
          <p:cNvPr id="210" name="Google Shape;210;p29"/>
          <p:cNvSpPr/>
          <p:nvPr/>
        </p:nvSpPr>
        <p:spPr>
          <a:xfrm>
            <a:off x="4229100" y="5435600"/>
            <a:ext cx="4762500" cy="4953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800" u="none">
                <a:solidFill>
                  <a:srgbClr val="FFFF00"/>
                </a:solidFill>
                <a:latin typeface="Arial"/>
                <a:ea typeface="Arial"/>
                <a:cs typeface="Arial"/>
                <a:sym typeface="Arial"/>
              </a:rPr>
              <a:t>2-3.  Recruitment / Selection:  </a:t>
            </a:r>
            <a:r>
              <a:rPr b="0" i="0" lang="en-US" sz="2800" u="none">
                <a:solidFill>
                  <a:srgbClr val="FF8808"/>
                </a:solidFill>
                <a:latin typeface="Arial"/>
                <a:ea typeface="Arial"/>
                <a:cs typeface="Arial"/>
                <a:sym typeface="Arial"/>
              </a:rPr>
              <a:t>DISTRICT PIPELINE</a:t>
            </a:r>
            <a:endParaRPr/>
          </a:p>
          <a:p>
            <a:pPr indent="0" lvl="0" marL="0" marR="0" rtl="0" algn="ctr">
              <a:lnSpc>
                <a:spcPct val="100000"/>
              </a:lnSpc>
              <a:spcBef>
                <a:spcPts val="120"/>
              </a:spcBef>
              <a:spcAft>
                <a:spcPts val="0"/>
              </a:spcAft>
              <a:buClr>
                <a:schemeClr val="lt1"/>
              </a:buClr>
              <a:buFont typeface="Arial"/>
              <a:buNone/>
            </a:pPr>
            <a:r>
              <a:t/>
            </a:r>
            <a:endParaRPr b="0" i="0" sz="600" u="none">
              <a:solidFill>
                <a:srgbClr val="FFFF00"/>
              </a:solidFill>
              <a:latin typeface="Arial"/>
              <a:ea typeface="Arial"/>
              <a:cs typeface="Arial"/>
              <a:sym typeface="Arial"/>
            </a:endParaRPr>
          </a:p>
          <a:p>
            <a:pPr indent="0" lvl="0" marL="0" marR="0" rtl="0" algn="l">
              <a:lnSpc>
                <a:spcPct val="100000"/>
              </a:lnSpc>
              <a:spcBef>
                <a:spcPts val="360"/>
              </a:spcBef>
              <a:spcAft>
                <a:spcPts val="0"/>
              </a:spcAft>
              <a:buClr>
                <a:srgbClr val="FFFFFF"/>
              </a:buClr>
              <a:buFont typeface="Arial"/>
              <a:buNone/>
            </a:pPr>
            <a:r>
              <a:rPr b="0" i="0" lang="en-US" sz="1800" u="none">
                <a:solidFill>
                  <a:srgbClr val="FFFFFF"/>
                </a:solidFill>
                <a:latin typeface="Arial"/>
                <a:ea typeface="Arial"/>
                <a:cs typeface="Arial"/>
                <a:sym typeface="Arial"/>
              </a:rPr>
              <a:t>Most recruiting and selection of principals is done internally…tends to be a very laissez-faire process…often valuing the following traditional qualifications…</a:t>
            </a:r>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Years of experience as a teacher		</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Years of experience as an Assistant Principal		</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Having a M.A. degree					</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Selectivity of principal’s college				</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Traditional principal training programs			</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Job-embedded principal training programs		</a:t>
            </a:r>
            <a:endParaRPr/>
          </a:p>
          <a:p>
            <a:pPr indent="0" lvl="0" marL="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800" u="none">
                <a:solidFill>
                  <a:srgbClr val="FFFFFF"/>
                </a:solidFill>
                <a:latin typeface="Arial"/>
                <a:ea typeface="Arial"/>
                <a:cs typeface="Arial"/>
                <a:sym typeface="Arial"/>
              </a:rPr>
              <a:t>		</a:t>
            </a:r>
            <a:endParaRPr b="0" i="0" sz="2000" u="none">
              <a:solidFill>
                <a:srgbClr val="FFFF00"/>
              </a:solidFill>
              <a:latin typeface="Arial"/>
              <a:ea typeface="Arial"/>
              <a:cs typeface="Arial"/>
              <a:sym typeface="Arial"/>
            </a:endParaRPr>
          </a:p>
          <a:p>
            <a:pPr indent="0" lvl="0" marL="0" marR="0" rtl="0" algn="l">
              <a:lnSpc>
                <a:spcPct val="100000"/>
              </a:lnSpc>
              <a:spcBef>
                <a:spcPts val="320"/>
              </a:spcBef>
              <a:spcAft>
                <a:spcPts val="0"/>
              </a:spcAft>
              <a:buClr>
                <a:srgbClr val="FFFF00"/>
              </a:buClr>
              <a:buFont typeface="Arial"/>
              <a:buNone/>
            </a:pPr>
            <a:r>
              <a:rPr b="0" i="0" lang="en-US" sz="1600" u="none">
                <a:solidFill>
                  <a:srgbClr val="FFFF00"/>
                </a:solidFill>
                <a:latin typeface="Arial"/>
                <a:ea typeface="Arial"/>
                <a:cs typeface="Arial"/>
                <a:sym typeface="Arial"/>
              </a:rPr>
              <a:t>Research on relationship between qualifications and effect on student performance.</a:t>
            </a:r>
            <a:endParaRPr/>
          </a:p>
          <a:p>
            <a:pPr indent="0" lvl="0" marL="0" marR="0" rtl="0" algn="l">
              <a:lnSpc>
                <a:spcPct val="100000"/>
              </a:lnSpc>
              <a:spcBef>
                <a:spcPts val="320"/>
              </a:spcBef>
              <a:spcAft>
                <a:spcPts val="0"/>
              </a:spcAft>
              <a:buClr>
                <a:srgbClr val="FFFF00"/>
              </a:buClr>
              <a:buFont typeface="Arial"/>
              <a:buNone/>
            </a:pPr>
            <a:r>
              <a:rPr b="0" i="0" lang="en-US" sz="1600" u="none">
                <a:solidFill>
                  <a:srgbClr val="FFFF00"/>
                </a:solidFill>
                <a:latin typeface="Arial"/>
                <a:ea typeface="Arial"/>
                <a:cs typeface="Arial"/>
                <a:sym typeface="Arial"/>
              </a:rPr>
              <a:t>(NYC, 1987 – 2007,  employs well over 1,000 school principals)</a:t>
            </a:r>
            <a:endParaRPr/>
          </a:p>
          <a:p>
            <a:pPr indent="0" lvl="0" marL="0" marR="0" rtl="0" algn="l">
              <a:lnSpc>
                <a:spcPct val="100000"/>
              </a:lnSpc>
              <a:spcBef>
                <a:spcPts val="320"/>
              </a:spcBef>
              <a:spcAft>
                <a:spcPts val="0"/>
              </a:spcAft>
              <a:buClr>
                <a:srgbClr val="FFFF00"/>
              </a:buClr>
              <a:buFont typeface="Arial"/>
              <a:buNone/>
            </a:pPr>
            <a:r>
              <a:rPr b="0" i="0" lang="en-US" sz="1600" u="none">
                <a:solidFill>
                  <a:srgbClr val="FFFF00"/>
                </a:solidFill>
                <a:latin typeface="Arial"/>
                <a:ea typeface="Arial"/>
                <a:cs typeface="Arial"/>
                <a:sym typeface="Arial"/>
              </a:rPr>
              <a:t>(student test scores, absences and suspensions)		Clark, Martorell, Rockoff (2009)</a:t>
            </a:r>
            <a:endParaRPr/>
          </a:p>
          <a:p>
            <a:pPr indent="0" lvl="0" marL="0" marR="0" rtl="0" algn="l">
              <a:lnSpc>
                <a:spcPct val="100000"/>
              </a:lnSpc>
              <a:spcBef>
                <a:spcPts val="320"/>
              </a:spcBef>
              <a:spcAft>
                <a:spcPts val="0"/>
              </a:spcAft>
              <a:buClr>
                <a:srgbClr val="FFFFFF"/>
              </a:buClr>
              <a:buFont typeface="Arial"/>
              <a:buNone/>
            </a:pPr>
            <a:r>
              <a:rPr b="0" i="0" lang="en-US" sz="1600" u="none">
                <a:solidFill>
                  <a:srgbClr val="FFFFFF"/>
                </a:solidFill>
                <a:latin typeface="Arial"/>
                <a:ea typeface="Arial"/>
                <a:cs typeface="Arial"/>
                <a:sym typeface="Arial"/>
              </a:rPr>
              <a:t>	</a:t>
            </a:r>
            <a:endParaRPr/>
          </a:p>
          <a:p>
            <a:pPr indent="0" lvl="0" marL="0" marR="0" rtl="0" algn="l">
              <a:lnSpc>
                <a:spcPct val="100000"/>
              </a:lnSpc>
              <a:spcBef>
                <a:spcPts val="400"/>
              </a:spcBef>
              <a:spcAft>
                <a:spcPts val="0"/>
              </a:spcAft>
              <a:buClr>
                <a:schemeClr val="lt1"/>
              </a:buClr>
              <a:buFont typeface="Arial"/>
              <a:buNone/>
            </a:pPr>
            <a:r>
              <a:t/>
            </a:r>
            <a:endParaRPr b="0" i="0" sz="2000" u="none">
              <a:solidFill>
                <a:srgbClr val="FFFFFF"/>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0" i="0" sz="2000" u="none">
              <a:solidFill>
                <a:srgbClr val="FFFFFF"/>
              </a:solidFill>
              <a:latin typeface="Arial"/>
              <a:ea typeface="Arial"/>
              <a:cs typeface="Arial"/>
              <a:sym typeface="Arial"/>
            </a:endParaRPr>
          </a:p>
        </p:txBody>
      </p:sp>
      <p:sp>
        <p:nvSpPr>
          <p:cNvPr id="216" name="Google Shape;216;p30"/>
          <p:cNvSpPr txBox="1"/>
          <p:nvPr/>
        </p:nvSpPr>
        <p:spPr>
          <a:xfrm>
            <a:off x="6581775" y="1712912"/>
            <a:ext cx="1065212"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1800" u="none">
                <a:solidFill>
                  <a:srgbClr val="FFFF00"/>
                </a:solidFill>
                <a:latin typeface="Arial"/>
                <a:ea typeface="Arial"/>
                <a:cs typeface="Arial"/>
                <a:sym typeface="Arial"/>
              </a:rPr>
              <a:t>no effect</a:t>
            </a:r>
            <a:endParaRPr/>
          </a:p>
        </p:txBody>
      </p:sp>
      <p:sp>
        <p:nvSpPr>
          <p:cNvPr id="217" name="Google Shape;217;p30"/>
          <p:cNvSpPr txBox="1"/>
          <p:nvPr/>
        </p:nvSpPr>
        <p:spPr>
          <a:xfrm>
            <a:off x="6581775" y="2259012"/>
            <a:ext cx="1219200"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1800" u="none">
                <a:solidFill>
                  <a:srgbClr val="FFFF00"/>
                </a:solidFill>
                <a:latin typeface="Arial"/>
                <a:ea typeface="Arial"/>
                <a:cs typeface="Arial"/>
                <a:sym typeface="Arial"/>
              </a:rPr>
              <a:t>no effect </a:t>
            </a:r>
            <a:r>
              <a:rPr b="0" i="0" lang="en-US" sz="1800" u="none">
                <a:solidFill>
                  <a:srgbClr val="FFFFFF"/>
                </a:solidFill>
                <a:latin typeface="Arial"/>
                <a:ea typeface="Arial"/>
                <a:cs typeface="Arial"/>
                <a:sym typeface="Arial"/>
              </a:rPr>
              <a:t>*</a:t>
            </a:r>
            <a:endParaRPr/>
          </a:p>
        </p:txBody>
      </p:sp>
      <p:sp>
        <p:nvSpPr>
          <p:cNvPr id="218" name="Google Shape;218;p30"/>
          <p:cNvSpPr txBox="1"/>
          <p:nvPr/>
        </p:nvSpPr>
        <p:spPr>
          <a:xfrm>
            <a:off x="6581775" y="2817812"/>
            <a:ext cx="1065212"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1800" u="none">
                <a:solidFill>
                  <a:srgbClr val="FFFF00"/>
                </a:solidFill>
                <a:latin typeface="Arial"/>
                <a:ea typeface="Arial"/>
                <a:cs typeface="Arial"/>
                <a:sym typeface="Arial"/>
              </a:rPr>
              <a:t>no effect</a:t>
            </a:r>
            <a:endParaRPr/>
          </a:p>
        </p:txBody>
      </p:sp>
      <p:sp>
        <p:nvSpPr>
          <p:cNvPr id="219" name="Google Shape;219;p30"/>
          <p:cNvSpPr txBox="1"/>
          <p:nvPr/>
        </p:nvSpPr>
        <p:spPr>
          <a:xfrm>
            <a:off x="6581775" y="3363912"/>
            <a:ext cx="1065212"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1800" u="none">
                <a:solidFill>
                  <a:srgbClr val="FFFF00"/>
                </a:solidFill>
                <a:latin typeface="Arial"/>
                <a:ea typeface="Arial"/>
                <a:cs typeface="Arial"/>
                <a:sym typeface="Arial"/>
              </a:rPr>
              <a:t>no effect</a:t>
            </a:r>
            <a:endParaRPr/>
          </a:p>
        </p:txBody>
      </p:sp>
      <p:sp>
        <p:nvSpPr>
          <p:cNvPr id="220" name="Google Shape;220;p30"/>
          <p:cNvSpPr txBox="1"/>
          <p:nvPr/>
        </p:nvSpPr>
        <p:spPr>
          <a:xfrm>
            <a:off x="6581775" y="3910012"/>
            <a:ext cx="1065212"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1800" u="none">
                <a:solidFill>
                  <a:srgbClr val="FFFF00"/>
                </a:solidFill>
                <a:latin typeface="Arial"/>
                <a:ea typeface="Arial"/>
                <a:cs typeface="Arial"/>
                <a:sym typeface="Arial"/>
              </a:rPr>
              <a:t>no effect</a:t>
            </a:r>
            <a:endParaRPr/>
          </a:p>
        </p:txBody>
      </p:sp>
      <p:sp>
        <p:nvSpPr>
          <p:cNvPr id="221" name="Google Shape;221;p30"/>
          <p:cNvSpPr txBox="1"/>
          <p:nvPr/>
        </p:nvSpPr>
        <p:spPr>
          <a:xfrm>
            <a:off x="6581775" y="4506912"/>
            <a:ext cx="1347787" cy="36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0" i="0" lang="en-US" sz="1800" u="none">
                <a:solidFill>
                  <a:srgbClr val="FFFF00"/>
                </a:solidFill>
                <a:latin typeface="Arial"/>
                <a:ea typeface="Arial"/>
                <a:cs typeface="Arial"/>
                <a:sym typeface="Arial"/>
              </a:rPr>
              <a:t>small effect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400" u="none">
                <a:solidFill>
                  <a:srgbClr val="FFFF00"/>
                </a:solidFill>
                <a:latin typeface="Arial"/>
                <a:ea typeface="Arial"/>
                <a:cs typeface="Arial"/>
                <a:sym typeface="Arial"/>
              </a:rPr>
              <a:t>2-3.  Recruitment / Selection:  </a:t>
            </a:r>
            <a:r>
              <a:rPr b="1" i="0" lang="en-US" sz="2400" u="none">
                <a:solidFill>
                  <a:srgbClr val="FF8808"/>
                </a:solidFill>
                <a:latin typeface="Arial"/>
                <a:ea typeface="Arial"/>
                <a:cs typeface="Arial"/>
                <a:sym typeface="Arial"/>
              </a:rPr>
              <a:t>ADMINISTRATIVE LICENSES</a:t>
            </a:r>
            <a:endParaRPr/>
          </a:p>
          <a:p>
            <a:pPr indent="0" lvl="1" marL="0" marR="0" rtl="0" algn="l">
              <a:lnSpc>
                <a:spcPct val="100000"/>
              </a:lnSpc>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1" marL="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1" marL="0" marR="0" rtl="0" algn="l">
              <a:lnSpc>
                <a:spcPct val="10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7 states could not report how many principal licenses are granted annually</a:t>
            </a:r>
            <a:endParaRPr/>
          </a:p>
          <a:p>
            <a:pPr indent="0" lvl="1" marL="0" marR="0" rtl="0" algn="l">
              <a:lnSpc>
                <a:spcPct val="100000"/>
              </a:lnSpc>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1" marL="0" marR="0" rtl="0" algn="l">
              <a:lnSpc>
                <a:spcPct val="10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Only 6 states require principals to demonstrate effectiveness to renew their licenses.</a:t>
            </a:r>
            <a:endParaRPr/>
          </a:p>
          <a:p>
            <a:pPr indent="0" lvl="1" marL="0" marR="0" rtl="0" algn="l">
              <a:lnSpc>
                <a:spcPct val="10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0" marR="0" rtl="0" algn="l">
              <a:lnSpc>
                <a:spcPct val="10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In the 7 states where tenure is granted at the state level, leaders only need to serve for 2.5 years on average before being granted life tenure.</a:t>
            </a:r>
            <a:endParaRPr/>
          </a:p>
          <a:p>
            <a:pPr indent="0" lvl="1" marL="0" marR="0" rtl="0" algn="l">
              <a:lnSpc>
                <a:spcPct val="100000"/>
              </a:lnSpc>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1" marL="0" marR="0" rtl="0" algn="l">
              <a:lnSpc>
                <a:spcPct val="100000"/>
              </a:lnSpc>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Cheney &amp; Davis (2012)</a:t>
            </a:r>
            <a:endParaRPr/>
          </a:p>
          <a:p>
            <a:pPr indent="-228600" lvl="0" marL="342900" marR="0" rtl="0" algn="l">
              <a:spcBef>
                <a:spcPts val="36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idx="1" type="body"/>
          </p:nvPr>
        </p:nvSpPr>
        <p:spPr>
          <a:xfrm>
            <a:off x="698500" y="1917700"/>
            <a:ext cx="7772400" cy="4495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Font typeface="Arial"/>
              <a:buNone/>
            </a:pPr>
            <a:r>
              <a:t/>
            </a:r>
            <a:endParaRPr b="0" i="1" sz="1200" u="none" cap="none" strike="noStrike">
              <a:solidFill>
                <a:schemeClr val="lt1"/>
              </a:solidFill>
              <a:latin typeface="Arial"/>
              <a:ea typeface="Arial"/>
              <a:cs typeface="Arial"/>
              <a:sym typeface="Arial"/>
            </a:endParaRPr>
          </a:p>
          <a:p>
            <a:pPr indent="0" lvl="0" marL="0" marR="0" rtl="0" algn="l">
              <a:lnSpc>
                <a:spcPct val="90000"/>
              </a:lnSpc>
              <a:spcBef>
                <a:spcPts val="600"/>
              </a:spcBef>
              <a:spcAft>
                <a:spcPts val="0"/>
              </a:spcAft>
              <a:buClr>
                <a:srgbClr val="FFFF00"/>
              </a:buClr>
              <a:buFont typeface="Arial"/>
              <a:buNone/>
            </a:pPr>
            <a:r>
              <a:rPr b="1" i="1" lang="en-US" sz="2400" u="none" cap="none" strike="noStrike">
                <a:solidFill>
                  <a:srgbClr val="FFFF00"/>
                </a:solidFill>
                <a:latin typeface="Arial"/>
                <a:ea typeface="Arial"/>
                <a:cs typeface="Arial"/>
                <a:sym typeface="Arial"/>
              </a:rPr>
              <a:t>	Research  to  Practice</a:t>
            </a:r>
            <a:endParaRPr b="1" i="1" sz="2400" u="none" cap="none" strike="noStrike">
              <a:solidFill>
                <a:schemeClr val="lt1"/>
              </a:solidFill>
              <a:latin typeface="Arial"/>
              <a:ea typeface="Arial"/>
              <a:cs typeface="Arial"/>
              <a:sym typeface="Arial"/>
            </a:endParaRPr>
          </a:p>
          <a:p>
            <a:pPr indent="0" lvl="0" marL="0" marR="0" rtl="0" algn="l">
              <a:lnSpc>
                <a:spcPct val="90000"/>
              </a:lnSpc>
              <a:spcBef>
                <a:spcPts val="240"/>
              </a:spcBef>
              <a:spcAft>
                <a:spcPts val="0"/>
              </a:spcAft>
              <a:buClr>
                <a:schemeClr val="lt1"/>
              </a:buClr>
              <a:buFont typeface="Arial"/>
              <a:buNone/>
            </a:pPr>
            <a:r>
              <a:t/>
            </a:r>
            <a:endParaRPr b="0" i="1" sz="1200" u="none" cap="none" strike="noStrike">
              <a:solidFill>
                <a:schemeClr val="lt1"/>
              </a:solidFill>
              <a:latin typeface="Arial"/>
              <a:ea typeface="Arial"/>
              <a:cs typeface="Arial"/>
              <a:sym typeface="Arial"/>
            </a:endParaRPr>
          </a:p>
          <a:p>
            <a:pPr indent="0" lvl="0" marL="0" marR="0" rtl="0" algn="l">
              <a:lnSpc>
                <a:spcPct val="90000"/>
              </a:lnSpc>
              <a:spcBef>
                <a:spcPts val="600"/>
              </a:spcBef>
              <a:spcAft>
                <a:spcPts val="0"/>
              </a:spcAft>
              <a:buClr>
                <a:schemeClr val="lt1"/>
              </a:buClr>
              <a:buFont typeface="Arial"/>
              <a:buNone/>
            </a:pPr>
            <a:r>
              <a:rPr b="1" i="1" lang="en-US" sz="2400" u="none" cap="none" strike="noStrike">
                <a:solidFill>
                  <a:schemeClr val="lt1"/>
                </a:solidFill>
                <a:latin typeface="Arial"/>
                <a:ea typeface="Arial"/>
                <a:cs typeface="Arial"/>
                <a:sym typeface="Arial"/>
              </a:rPr>
              <a:t>		in the </a:t>
            </a:r>
            <a:r>
              <a:rPr b="1" i="1" lang="en-US" sz="2400" u="none" cap="none" strike="noStrike">
                <a:solidFill>
                  <a:srgbClr val="FFFF00"/>
                </a:solidFill>
                <a:latin typeface="Arial"/>
                <a:ea typeface="Arial"/>
                <a:cs typeface="Arial"/>
                <a:sym typeface="Arial"/>
              </a:rPr>
              <a:t>Real-world</a:t>
            </a:r>
            <a:endParaRPr b="1" i="1" sz="2400" u="none" cap="none" strike="noStrike">
              <a:solidFill>
                <a:schemeClr val="lt1"/>
              </a:solidFill>
              <a:latin typeface="Arial"/>
              <a:ea typeface="Arial"/>
              <a:cs typeface="Arial"/>
              <a:sym typeface="Arial"/>
            </a:endParaRPr>
          </a:p>
          <a:p>
            <a:pPr indent="0" lvl="0" marL="0" marR="0" rtl="0" algn="l">
              <a:lnSpc>
                <a:spcPct val="90000"/>
              </a:lnSpc>
              <a:spcBef>
                <a:spcPts val="240"/>
              </a:spcBef>
              <a:spcAft>
                <a:spcPts val="0"/>
              </a:spcAft>
              <a:buClr>
                <a:schemeClr val="lt1"/>
              </a:buClr>
              <a:buFont typeface="Arial"/>
              <a:buNone/>
            </a:pPr>
            <a:r>
              <a:t/>
            </a:r>
            <a:endParaRPr b="0" i="1" sz="1200" u="none" cap="none" strike="noStrike">
              <a:solidFill>
                <a:schemeClr val="lt1"/>
              </a:solidFill>
              <a:latin typeface="Arial"/>
              <a:ea typeface="Arial"/>
              <a:cs typeface="Arial"/>
              <a:sym typeface="Arial"/>
            </a:endParaRPr>
          </a:p>
          <a:p>
            <a:pPr indent="0" lvl="0" marL="0" marR="0" rtl="0" algn="l">
              <a:lnSpc>
                <a:spcPct val="90000"/>
              </a:lnSpc>
              <a:spcBef>
                <a:spcPts val="600"/>
              </a:spcBef>
              <a:spcAft>
                <a:spcPts val="0"/>
              </a:spcAft>
              <a:buClr>
                <a:schemeClr val="lt1"/>
              </a:buClr>
              <a:buFont typeface="Arial"/>
              <a:buNone/>
            </a:pPr>
            <a:r>
              <a:rPr b="1" i="1" lang="en-US" sz="2400" u="none" cap="none" strike="noStrike">
                <a:solidFill>
                  <a:schemeClr val="lt1"/>
                </a:solidFill>
                <a:latin typeface="Arial"/>
                <a:ea typeface="Arial"/>
                <a:cs typeface="Arial"/>
                <a:sym typeface="Arial"/>
              </a:rPr>
              <a:t>			in </a:t>
            </a:r>
            <a:r>
              <a:rPr b="1" i="1" lang="en-US" sz="2400" u="none" cap="none" strike="noStrike">
                <a:solidFill>
                  <a:srgbClr val="FFFF00"/>
                </a:solidFill>
                <a:latin typeface="Arial"/>
                <a:ea typeface="Arial"/>
                <a:cs typeface="Arial"/>
                <a:sym typeface="Arial"/>
              </a:rPr>
              <a:t>Real-time</a:t>
            </a:r>
            <a:endParaRPr/>
          </a:p>
          <a:p>
            <a:pPr indent="0" lvl="0" marL="0" marR="0" rtl="0" algn="l">
              <a:lnSpc>
                <a:spcPct val="90000"/>
              </a:lnSpc>
              <a:spcBef>
                <a:spcPts val="600"/>
              </a:spcBef>
              <a:spcAft>
                <a:spcPts val="0"/>
              </a:spcAft>
              <a:buClr>
                <a:schemeClr val="lt1"/>
              </a:buClr>
              <a:buFont typeface="Arial"/>
              <a:buNone/>
            </a:pPr>
            <a:r>
              <a:t/>
            </a:r>
            <a:endParaRPr b="1" i="1" sz="1200" u="none" cap="none" strike="noStrike">
              <a:solidFill>
                <a:srgbClr val="FFFF00"/>
              </a:solidFill>
              <a:latin typeface="Arial"/>
              <a:ea typeface="Arial"/>
              <a:cs typeface="Arial"/>
              <a:sym typeface="Arial"/>
            </a:endParaRPr>
          </a:p>
          <a:p>
            <a:pPr indent="0" lvl="0" marL="0" marR="0" rtl="0" algn="l">
              <a:lnSpc>
                <a:spcPct val="90000"/>
              </a:lnSpc>
              <a:spcBef>
                <a:spcPts val="600"/>
              </a:spcBef>
              <a:spcAft>
                <a:spcPts val="0"/>
              </a:spcAft>
              <a:buClr>
                <a:srgbClr val="FFFF00"/>
              </a:buClr>
              <a:buFont typeface="Arial"/>
              <a:buNone/>
            </a:pPr>
            <a:r>
              <a:rPr b="1" i="1" lang="en-US" sz="2400" u="none" cap="none" strike="noStrike">
                <a:solidFill>
                  <a:srgbClr val="FFFF00"/>
                </a:solidFill>
                <a:latin typeface="Arial"/>
                <a:ea typeface="Arial"/>
                <a:cs typeface="Arial"/>
                <a:sym typeface="Arial"/>
              </a:rPr>
              <a:t>				</a:t>
            </a:r>
            <a:r>
              <a:rPr b="1" i="1" lang="en-US" sz="2400" u="none" cap="none" strike="noStrike">
                <a:solidFill>
                  <a:srgbClr val="FFFFFF"/>
                </a:solidFill>
                <a:latin typeface="Arial"/>
                <a:ea typeface="Arial"/>
                <a:cs typeface="Arial"/>
                <a:sym typeface="Arial"/>
              </a:rPr>
              <a:t>at</a:t>
            </a:r>
            <a:r>
              <a:rPr b="1" i="1" lang="en-US" sz="2400" u="none" cap="none" strike="noStrike">
                <a:solidFill>
                  <a:srgbClr val="FFFF00"/>
                </a:solidFill>
                <a:latin typeface="Arial"/>
                <a:ea typeface="Arial"/>
                <a:cs typeface="Arial"/>
                <a:sym typeface="Arial"/>
              </a:rPr>
              <a:t> Scale</a:t>
            </a:r>
            <a:endParaRPr/>
          </a:p>
          <a:p>
            <a:pPr indent="0" lvl="0" marL="0" marR="0" rtl="0" algn="l">
              <a:lnSpc>
                <a:spcPct val="90000"/>
              </a:lnSpc>
              <a:spcBef>
                <a:spcPts val="600"/>
              </a:spcBef>
              <a:spcAft>
                <a:spcPts val="0"/>
              </a:spcAft>
              <a:buClr>
                <a:srgbClr val="FFFF00"/>
              </a:buClr>
              <a:buFont typeface="Arial"/>
              <a:buNone/>
            </a:pPr>
            <a:r>
              <a:rPr b="1" i="1" lang="en-US" sz="1200" u="none" cap="none" strike="noStrike">
                <a:solidFill>
                  <a:srgbClr val="FFFF00"/>
                </a:solidFill>
                <a:latin typeface="Arial"/>
                <a:ea typeface="Arial"/>
                <a:cs typeface="Arial"/>
                <a:sym typeface="Arial"/>
              </a:rPr>
              <a:t>					</a:t>
            </a:r>
            <a:endParaRPr/>
          </a:p>
          <a:p>
            <a:pPr indent="0" lvl="0" marL="0" marR="0" rtl="0" algn="l">
              <a:lnSpc>
                <a:spcPct val="90000"/>
              </a:lnSpc>
              <a:spcBef>
                <a:spcPts val="600"/>
              </a:spcBef>
              <a:spcAft>
                <a:spcPts val="0"/>
              </a:spcAft>
              <a:buClr>
                <a:srgbClr val="FFFF00"/>
              </a:buClr>
              <a:buFont typeface="Arial"/>
              <a:buNone/>
            </a:pPr>
            <a:r>
              <a:rPr b="1" i="1" lang="en-US" sz="2400" u="none" cap="none" strike="noStrike">
                <a:solidFill>
                  <a:srgbClr val="FFFF00"/>
                </a:solidFill>
                <a:latin typeface="Arial"/>
                <a:ea typeface="Arial"/>
                <a:cs typeface="Arial"/>
                <a:sym typeface="Arial"/>
              </a:rPr>
              <a:t>					</a:t>
            </a:r>
            <a:r>
              <a:rPr b="1" i="1" lang="en-US" sz="2400" u="none" cap="none" strike="noStrike">
                <a:solidFill>
                  <a:schemeClr val="lt1"/>
                </a:solidFill>
                <a:latin typeface="Arial"/>
                <a:ea typeface="Arial"/>
                <a:cs typeface="Arial"/>
                <a:sym typeface="Arial"/>
              </a:rPr>
              <a:t>using </a:t>
            </a:r>
            <a:r>
              <a:rPr b="1" i="1" lang="en-US" sz="2400" u="none" cap="none" strike="noStrike">
                <a:solidFill>
                  <a:srgbClr val="FFFF00"/>
                </a:solidFill>
                <a:latin typeface="Arial"/>
                <a:ea typeface="Arial"/>
                <a:cs typeface="Arial"/>
                <a:sym typeface="Arial"/>
              </a:rPr>
              <a:t>Evidence-based Practice </a:t>
            </a:r>
            <a:endParaRPr/>
          </a:p>
          <a:p>
            <a:pPr indent="0" lvl="0" marL="0" marR="0" rtl="0" algn="l">
              <a:lnSpc>
                <a:spcPct val="90000"/>
              </a:lnSpc>
              <a:spcBef>
                <a:spcPts val="600"/>
              </a:spcBef>
              <a:spcAft>
                <a:spcPts val="0"/>
              </a:spcAft>
              <a:buClr>
                <a:srgbClr val="FFFF00"/>
              </a:buClr>
              <a:buFont typeface="Arial"/>
              <a:buNone/>
            </a:pPr>
            <a:r>
              <a:rPr b="1" i="1" lang="en-US" sz="1200" u="none" cap="none" strike="noStrike">
                <a:solidFill>
                  <a:srgbClr val="FFFF00"/>
                </a:solidFill>
                <a:latin typeface="Arial"/>
                <a:ea typeface="Arial"/>
                <a:cs typeface="Arial"/>
                <a:sym typeface="Arial"/>
              </a:rPr>
              <a:t>	</a:t>
            </a:r>
            <a:endParaRPr/>
          </a:p>
          <a:p>
            <a:pPr indent="0" lvl="0" marL="0" marR="0" rtl="0" algn="l">
              <a:lnSpc>
                <a:spcPct val="90000"/>
              </a:lnSpc>
              <a:spcBef>
                <a:spcPts val="600"/>
              </a:spcBef>
              <a:spcAft>
                <a:spcPts val="0"/>
              </a:spcAft>
              <a:buClr>
                <a:srgbClr val="FFFF00"/>
              </a:buClr>
              <a:buFont typeface="Arial"/>
              <a:buNone/>
            </a:pPr>
            <a:r>
              <a:rPr b="1" i="1" lang="en-US" sz="2400" u="none" cap="none" strike="noStrike">
                <a:solidFill>
                  <a:srgbClr val="FFFF00"/>
                </a:solidFill>
                <a:latin typeface="Arial"/>
                <a:ea typeface="Arial"/>
                <a:cs typeface="Arial"/>
                <a:sym typeface="Arial"/>
              </a:rPr>
              <a:t>						</a:t>
            </a:r>
            <a:r>
              <a:rPr b="1" i="1" lang="en-US" sz="2400" u="none" cap="none" strike="noStrike">
                <a:solidFill>
                  <a:srgbClr val="FFFFFF"/>
                </a:solidFill>
                <a:latin typeface="Arial"/>
                <a:ea typeface="Arial"/>
                <a:cs typeface="Arial"/>
                <a:sym typeface="Arial"/>
              </a:rPr>
              <a:t>and</a:t>
            </a:r>
            <a:r>
              <a:rPr b="1" i="1" lang="en-US" sz="2400" u="none" cap="none" strike="noStrike">
                <a:solidFill>
                  <a:srgbClr val="FFFF00"/>
                </a:solidFill>
                <a:latin typeface="Arial"/>
                <a:ea typeface="Arial"/>
                <a:cs typeface="Arial"/>
                <a:sym typeface="Arial"/>
              </a:rPr>
              <a:t> Practice-based Evidence</a:t>
            </a:r>
            <a:endParaRPr b="1" i="1" sz="2400" u="none" cap="none" strike="noStrike">
              <a:solidFill>
                <a:schemeClr val="lt1"/>
              </a:solidFill>
              <a:latin typeface="Arial"/>
              <a:ea typeface="Arial"/>
              <a:cs typeface="Arial"/>
              <a:sym typeface="Arial"/>
            </a:endParaRPr>
          </a:p>
          <a:p>
            <a:pPr indent="0" lvl="0" marL="0" marR="0" rtl="0" algn="l">
              <a:lnSpc>
                <a:spcPct val="90000"/>
              </a:lnSpc>
              <a:spcBef>
                <a:spcPts val="600"/>
              </a:spcBef>
              <a:spcAft>
                <a:spcPts val="0"/>
              </a:spcAft>
              <a:buClr>
                <a:srgbClr val="FFFF00"/>
              </a:buClr>
              <a:buFont typeface="Arial"/>
              <a:buNone/>
            </a:pPr>
            <a:r>
              <a:rPr b="1" i="1" lang="en-US" sz="1200" u="none" cap="none" strike="noStrike">
                <a:solidFill>
                  <a:srgbClr val="FFFF00"/>
                </a:solidFill>
                <a:latin typeface="Arial"/>
                <a:ea typeface="Arial"/>
                <a:cs typeface="Arial"/>
                <a:sym typeface="Arial"/>
              </a:rPr>
              <a:t>					</a:t>
            </a:r>
            <a:endParaRPr/>
          </a:p>
          <a:p>
            <a:pPr indent="0" lvl="0" marL="0" marR="0" rtl="0" algn="l">
              <a:lnSpc>
                <a:spcPct val="90000"/>
              </a:lnSpc>
              <a:spcBef>
                <a:spcPts val="600"/>
              </a:spcBef>
              <a:spcAft>
                <a:spcPts val="0"/>
              </a:spcAft>
              <a:buClr>
                <a:srgbClr val="FFFF00"/>
              </a:buClr>
              <a:buFont typeface="Arial"/>
              <a:buNone/>
            </a:pPr>
            <a:r>
              <a:rPr b="1" i="1" lang="en-US" sz="2400" u="none" cap="none" strike="noStrike">
                <a:solidFill>
                  <a:srgbClr val="FFFF00"/>
                </a:solidFill>
                <a:latin typeface="Arial"/>
                <a:ea typeface="Arial"/>
                <a:cs typeface="Arial"/>
                <a:sym typeface="Arial"/>
              </a:rPr>
              <a:t>				</a:t>
            </a:r>
            <a:r>
              <a:rPr b="1" i="1" lang="en-US" sz="1200" u="none" cap="none" strike="noStrike">
                <a:solidFill>
                  <a:srgbClr val="FFFF00"/>
                </a:solidFill>
                <a:latin typeface="Arial"/>
                <a:ea typeface="Arial"/>
                <a:cs typeface="Arial"/>
                <a:sym typeface="Arial"/>
              </a:rPr>
              <a:t>	</a:t>
            </a:r>
            <a:endParaRPr/>
          </a:p>
          <a:p>
            <a:pPr indent="0" lvl="0" marL="0" marR="0" rtl="0" algn="l">
              <a:lnSpc>
                <a:spcPct val="90000"/>
              </a:lnSpc>
              <a:spcBef>
                <a:spcPts val="600"/>
              </a:spcBef>
              <a:spcAft>
                <a:spcPts val="0"/>
              </a:spcAft>
              <a:buClr>
                <a:srgbClr val="FFFF00"/>
              </a:buClr>
              <a:buFont typeface="Arial"/>
              <a:buNone/>
            </a:pPr>
            <a:r>
              <a:rPr b="1" i="1" lang="en-US" sz="2400" u="none" cap="none" strike="noStrike">
                <a:solidFill>
                  <a:srgbClr val="FFFF00"/>
                </a:solidFill>
                <a:latin typeface="Arial"/>
                <a:ea typeface="Arial"/>
                <a:cs typeface="Arial"/>
                <a:sym typeface="Arial"/>
              </a:rPr>
              <a:t>					</a:t>
            </a:r>
            <a:endParaRPr b="0" i="0" sz="2400" u="none" cap="none" strike="noStrike">
              <a:solidFill>
                <a:schemeClr val="lt1"/>
              </a:solidFill>
              <a:latin typeface="Arial"/>
              <a:ea typeface="Arial"/>
              <a:cs typeface="Arial"/>
              <a:sym typeface="Arial"/>
            </a:endParaRPr>
          </a:p>
          <a:p>
            <a:pPr indent="0" lvl="0" marL="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99" name="Google Shape;99;p14"/>
          <p:cNvSpPr/>
          <p:nvPr/>
        </p:nvSpPr>
        <p:spPr>
          <a:xfrm>
            <a:off x="3116262" y="2057400"/>
            <a:ext cx="1404937" cy="6223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pic>
        <p:nvPicPr>
          <p:cNvPr id="100" name="Google Shape;100;p14"/>
          <p:cNvPicPr preferRelativeResize="0"/>
          <p:nvPr/>
        </p:nvPicPr>
        <p:blipFill rotWithShape="1">
          <a:blip r:embed="rId3">
            <a:alphaModFix/>
          </a:blip>
          <a:srcRect b="0" l="0" r="0" t="0"/>
          <a:stretch/>
        </p:blipFill>
        <p:spPr>
          <a:xfrm>
            <a:off x="2501900" y="381000"/>
            <a:ext cx="4089400" cy="86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0" y="0"/>
            <a:ext cx="8928100" cy="592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8808"/>
                </a:solidFill>
                <a:latin typeface="Arial"/>
                <a:ea typeface="Arial"/>
                <a:cs typeface="Arial"/>
                <a:sym typeface="Arial"/>
              </a:rPr>
              <a:t>Best Available Evidence</a:t>
            </a:r>
            <a:endParaRPr/>
          </a:p>
        </p:txBody>
      </p:sp>
      <p:sp>
        <p:nvSpPr>
          <p:cNvPr id="232" name="Google Shape;232;p32"/>
          <p:cNvSpPr txBox="1"/>
          <p:nvPr/>
        </p:nvSpPr>
        <p:spPr>
          <a:xfrm>
            <a:off x="231775" y="749300"/>
            <a:ext cx="8639175" cy="5667375"/>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Font typeface="Arial"/>
              <a:buNone/>
            </a:pPr>
            <a:r>
              <a:t/>
            </a:r>
            <a:endParaRPr b="1" i="0" sz="2000" u="sng">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SUBJECT CONTENT</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Content is driven by relevant, practical and evidence-driven core competencies for principals.				J</a:t>
            </a:r>
            <a:r>
              <a:rPr b="0" i="0" lang="en-US" sz="1600" u="none">
                <a:solidFill>
                  <a:srgbClr val="FFFFFF"/>
                </a:solidFill>
                <a:latin typeface="Arial"/>
                <a:ea typeface="Arial"/>
                <a:cs typeface="Arial"/>
                <a:sym typeface="Arial"/>
              </a:rPr>
              <a:t>acobs (2004)</a:t>
            </a:r>
            <a:endParaRPr/>
          </a:p>
          <a:p>
            <a:pPr indent="-457200" lvl="0" marL="457200" marR="0" rtl="0" algn="l">
              <a:lnSpc>
                <a:spcPct val="100000"/>
              </a:lnSpc>
              <a:spcBef>
                <a:spcPts val="0"/>
              </a:spcBef>
              <a:spcAft>
                <a:spcPts val="0"/>
              </a:spcAft>
              <a:buClr>
                <a:srgbClr val="FFFFFF"/>
              </a:buClr>
              <a:buFont typeface="Arial"/>
              <a:buNone/>
            </a:pPr>
            <a:r>
              <a:rPr b="0" i="0" lang="en-US" sz="1600" u="none">
                <a:solidFill>
                  <a:srgbClr val="FFFFFF"/>
                </a:solidFill>
                <a:latin typeface="Arial"/>
                <a:ea typeface="Arial"/>
                <a:cs typeface="Arial"/>
                <a:sym typeface="Arial"/>
              </a:rPr>
              <a:t> </a:t>
            </a:r>
            <a:endParaRPr/>
          </a:p>
          <a:p>
            <a:pPr indent="-457200" lvl="0" marL="457200" marR="0" rtl="0" algn="l">
              <a:lnSpc>
                <a:spcPct val="90000"/>
              </a:lnSpc>
              <a:spcBef>
                <a:spcPts val="400"/>
              </a:spcBef>
              <a:spcAft>
                <a:spcPts val="0"/>
              </a:spcAft>
              <a:buClr>
                <a:srgbClr val="FFFF00"/>
              </a:buClr>
              <a:buFont typeface="Arial"/>
              <a:buNone/>
            </a:pPr>
            <a:r>
              <a:rPr b="1" i="0" lang="en-US" sz="2000" u="sng">
                <a:solidFill>
                  <a:srgbClr val="FFFF00"/>
                </a:solidFill>
                <a:latin typeface="Arial"/>
                <a:ea typeface="Arial"/>
                <a:cs typeface="Arial"/>
                <a:sym typeface="Arial"/>
              </a:rPr>
              <a:t>ADDRESSES IMMEDIATE ISSUES</a:t>
            </a:r>
            <a:endParaRPr/>
          </a:p>
          <a:p>
            <a:pPr indent="-457200" lvl="0" marL="457200" marR="0" rtl="0" algn="l">
              <a:lnSpc>
                <a:spcPct val="90000"/>
              </a:lnSpc>
              <a:spcBef>
                <a:spcPts val="400"/>
              </a:spcBef>
              <a:spcAft>
                <a:spcPts val="0"/>
              </a:spcAft>
              <a:buClr>
                <a:schemeClr val="dk1"/>
              </a:buClr>
              <a:buFont typeface="Arial"/>
              <a:buNone/>
            </a:pPr>
            <a:r>
              <a:t/>
            </a:r>
            <a:endParaRPr b="1" i="0" sz="2000" u="sng">
              <a:solidFill>
                <a:srgbClr val="FFFF00"/>
              </a:solidFill>
              <a:latin typeface="Arial"/>
              <a:ea typeface="Arial"/>
              <a:cs typeface="Arial"/>
              <a:sym typeface="Arial"/>
            </a:endParaRPr>
          </a:p>
          <a:p>
            <a:pPr indent="-457200" lvl="0" marL="457200" marR="0" rtl="0" algn="l">
              <a:lnSpc>
                <a:spcPct val="9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Focus is on authentic concrete, everyday challenges faced by principals with real teachers, students, parents, schools.	            						</a:t>
            </a:r>
            <a:r>
              <a:rPr b="0" i="0" lang="en-US" sz="1600" u="none">
                <a:solidFill>
                  <a:srgbClr val="FFFFFF"/>
                </a:solidFill>
                <a:latin typeface="Arial"/>
                <a:ea typeface="Arial"/>
                <a:cs typeface="Arial"/>
                <a:sym typeface="Arial"/>
              </a:rPr>
              <a:t>	Elmore (2006)</a:t>
            </a:r>
            <a:endParaRPr b="1" i="0" sz="16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ACTIVE ENGAGEMENT</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1"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Process encourages principal’s participation and collaboration             in the learning process, feedback, and problem solving.</a:t>
            </a:r>
            <a:r>
              <a:rPr b="1" i="0" lang="en-US" sz="2000" u="none">
                <a:solidFill>
                  <a:srgbClr val="FFFFFF"/>
                </a:solidFill>
                <a:latin typeface="Arial"/>
                <a:ea typeface="Arial"/>
                <a:cs typeface="Arial"/>
                <a:sym typeface="Arial"/>
              </a:rPr>
              <a:t>           </a:t>
            </a:r>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600" u="none">
                <a:solidFill>
                  <a:srgbClr val="FFFFFF"/>
                </a:solidFill>
                <a:latin typeface="Arial"/>
                <a:ea typeface="Arial"/>
                <a:cs typeface="Arial"/>
                <a:sym typeface="Arial"/>
              </a:rPr>
              <a:t>Gordon (2004</a:t>
            </a:r>
            <a:r>
              <a:rPr b="0" i="0" lang="en-US" sz="2000" u="none">
                <a:solidFill>
                  <a:srgbClr val="FFFFFF"/>
                </a:solidFill>
                <a:latin typeface="Arial"/>
                <a:ea typeface="Arial"/>
                <a:cs typeface="Arial"/>
                <a:sym typeface="Arial"/>
              </a:rPr>
              <a:t>)</a:t>
            </a:r>
            <a:endParaRPr b="1" i="0" sz="2000" u="sng">
              <a:solidFill>
                <a:srgbClr val="FFFF00"/>
              </a:solidFill>
              <a:latin typeface="Arial"/>
              <a:ea typeface="Arial"/>
              <a:cs typeface="Arial"/>
              <a:sym typeface="Arial"/>
            </a:endParaRPr>
          </a:p>
          <a:p>
            <a:pPr indent="-457200" lvl="0" marL="457200" marR="0" rtl="0" algn="l">
              <a:lnSpc>
                <a:spcPct val="90000"/>
              </a:lnSpc>
              <a:spcBef>
                <a:spcPts val="1500"/>
              </a:spcBef>
              <a:spcAft>
                <a:spcPts val="0"/>
              </a:spcAft>
              <a:buClr>
                <a:schemeClr val="dk1"/>
              </a:buClr>
              <a:buFont typeface="Arial"/>
              <a:buNone/>
            </a:pPr>
            <a:r>
              <a:t/>
            </a:r>
            <a:endParaRPr b="1" i="0" sz="20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3"/>
          <p:cNvSpPr txBox="1"/>
          <p:nvPr>
            <p:ph type="title"/>
          </p:nvPr>
        </p:nvSpPr>
        <p:spPr>
          <a:xfrm>
            <a:off x="0" y="0"/>
            <a:ext cx="8940800" cy="469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8808"/>
                </a:solidFill>
                <a:latin typeface="Arial"/>
                <a:ea typeface="Arial"/>
                <a:cs typeface="Arial"/>
                <a:sym typeface="Arial"/>
              </a:rPr>
              <a:t>Best Available Evidence</a:t>
            </a:r>
            <a:endParaRPr/>
          </a:p>
        </p:txBody>
      </p:sp>
      <p:sp>
        <p:nvSpPr>
          <p:cNvPr id="238" name="Google Shape;238;p33"/>
          <p:cNvSpPr txBox="1"/>
          <p:nvPr/>
        </p:nvSpPr>
        <p:spPr>
          <a:xfrm>
            <a:off x="231775" y="898525"/>
            <a:ext cx="8639175" cy="5781675"/>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LEADERSHIP SKILLS</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Training focuses on evidence-based, school practices.	</a:t>
            </a:r>
            <a:r>
              <a:rPr b="0" i="0" lang="en-US" sz="400" u="none">
                <a:solidFill>
                  <a:srgbClr val="FFFFFF"/>
                </a:solidFill>
                <a:latin typeface="Arial"/>
                <a:ea typeface="Arial"/>
                <a:cs typeface="Arial"/>
                <a:sym typeface="Arial"/>
              </a:rPr>
              <a:t>	</a:t>
            </a:r>
            <a:r>
              <a:rPr b="0" i="0" lang="en-US" sz="2000" u="none">
                <a:solidFill>
                  <a:srgbClr val="FFFFFF"/>
                </a:solidFill>
                <a:latin typeface="Arial"/>
                <a:ea typeface="Arial"/>
                <a:cs typeface="Arial"/>
                <a:sym typeface="Arial"/>
              </a:rPr>
              <a:t>				</a:t>
            </a:r>
            <a:r>
              <a:rPr b="0" i="0" lang="en-US" sz="400" u="none">
                <a:solidFill>
                  <a:srgbClr val="FFFFFF"/>
                </a:solidFill>
                <a:latin typeface="Arial"/>
                <a:ea typeface="Arial"/>
                <a:cs typeface="Arial"/>
                <a:sym typeface="Arial"/>
              </a:rPr>
              <a:t>                                          </a:t>
            </a:r>
            <a:r>
              <a:rPr b="0" i="0" lang="en-US" sz="2000" u="none">
                <a:solidFill>
                  <a:srgbClr val="FFFFFF"/>
                </a:solidFill>
                <a:latin typeface="Arial"/>
                <a:ea typeface="Arial"/>
                <a:cs typeface="Arial"/>
                <a:sym typeface="Arial"/>
              </a:rPr>
              <a:t>   </a:t>
            </a:r>
            <a:r>
              <a:rPr b="0" i="0" lang="en-US" sz="1400" u="none">
                <a:solidFill>
                  <a:srgbClr val="FFFFFF"/>
                </a:solidFill>
                <a:latin typeface="Arial"/>
                <a:ea typeface="Arial"/>
                <a:cs typeface="Arial"/>
                <a:sym typeface="Arial"/>
              </a:rPr>
              <a:t>Blank &amp; de las, Alas (2009)</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FF"/>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MODELING (IN-SCHOOL)</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Training uses guided practice to model lesson in the principal’s school with competence related tasks.  (I do, we do, you do)</a:t>
            </a:r>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FF"/>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OBSERVATION (IN-SCHOOL):</a:t>
            </a:r>
            <a:endParaRPr b="1"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Trainer observes principal’s performance at a level of frequency and specificity necessary to support and sustain skill acquisition</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type="title"/>
          </p:nvPr>
        </p:nvSpPr>
        <p:spPr>
          <a:xfrm>
            <a:off x="0" y="0"/>
            <a:ext cx="8940800" cy="596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8808"/>
                </a:solidFill>
                <a:latin typeface="Arial"/>
                <a:ea typeface="Arial"/>
                <a:cs typeface="Arial"/>
                <a:sym typeface="Arial"/>
              </a:rPr>
              <a:t>Best Available Evidence</a:t>
            </a:r>
            <a:endParaRPr/>
          </a:p>
        </p:txBody>
      </p:sp>
      <p:sp>
        <p:nvSpPr>
          <p:cNvPr id="244" name="Google Shape;244;p34"/>
          <p:cNvSpPr txBox="1"/>
          <p:nvPr/>
        </p:nvSpPr>
        <p:spPr>
          <a:xfrm>
            <a:off x="231775" y="898525"/>
            <a:ext cx="8639175" cy="559435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dk1"/>
              </a:buClr>
              <a:buFont typeface="Arial"/>
              <a:buNone/>
            </a:pPr>
            <a:r>
              <a:t/>
            </a:r>
            <a:endParaRPr b="0" i="0" sz="2000" u="none">
              <a:solidFill>
                <a:srgbClr val="FFFFFF"/>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FREQUENT FEEDBACK (ON PRACTICE</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1"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none">
                <a:solidFill>
                  <a:srgbClr val="FFFF00"/>
                </a:solidFill>
                <a:latin typeface="Arial"/>
                <a:ea typeface="Arial"/>
                <a:cs typeface="Arial"/>
                <a:sym typeface="Arial"/>
              </a:rPr>
              <a:t>	</a:t>
            </a:r>
            <a:r>
              <a:rPr b="0" i="0" lang="en-US" sz="2000" u="none">
                <a:solidFill>
                  <a:schemeClr val="lt1"/>
                </a:solidFill>
                <a:latin typeface="Arial"/>
                <a:ea typeface="Arial"/>
                <a:cs typeface="Arial"/>
                <a:sym typeface="Arial"/>
              </a:rPr>
              <a:t>Feedback is given in a frequent, constructive, data-based, problem solving manner that encourages teacher collaboration</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TRAINER SKILLS</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Font typeface="Arial"/>
              <a:buNone/>
            </a:pPr>
            <a:r>
              <a:rPr b="0" i="0" lang="en-US" sz="2000" u="none">
                <a:solidFill>
                  <a:schemeClr val="lt1"/>
                </a:solidFill>
                <a:latin typeface="Arial"/>
                <a:ea typeface="Arial"/>
                <a:cs typeface="Arial"/>
                <a:sym typeface="Arial"/>
              </a:rPr>
              <a:t>	Trainers, instructors, coaches…have experience and expertise in social influence, teaching, and consultation (instruction, modeling, observation, feedback, etc.)</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ONGOING FEEDBACK &amp; SUPPORT</a:t>
            </a:r>
            <a:r>
              <a:rPr b="1" i="0" lang="en-US" sz="2000" u="none">
                <a:solidFill>
                  <a:srgbClr val="FFFF00"/>
                </a:solidFill>
                <a:latin typeface="Arial"/>
                <a:ea typeface="Arial"/>
                <a:cs typeface="Arial"/>
                <a:sym typeface="Arial"/>
              </a:rPr>
              <a:t>:	</a:t>
            </a:r>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Systems are in place to providing ongoing feedback and problem solving on principal performance.</a:t>
            </a:r>
            <a:endParaRPr b="0" i="0" sz="1800" u="none">
              <a:solidFill>
                <a:srgbClr val="F2F2F2"/>
              </a:solidFill>
              <a:latin typeface="Arial"/>
              <a:ea typeface="Arial"/>
              <a:cs typeface="Arial"/>
              <a:sym typeface="Arial"/>
            </a:endParaRPr>
          </a:p>
          <a:p>
            <a:pPr indent="-457200" lvl="0" marL="457200" marR="0" rtl="0" algn="l">
              <a:lnSpc>
                <a:spcPct val="90000"/>
              </a:lnSpc>
              <a:spcBef>
                <a:spcPts val="0"/>
              </a:spcBef>
              <a:spcAft>
                <a:spcPts val="0"/>
              </a:spcAft>
              <a:buClr>
                <a:schemeClr val="dk1"/>
              </a:buClr>
              <a:buFont typeface="Arial"/>
              <a:buNone/>
            </a:pPr>
            <a:r>
              <a:t/>
            </a:r>
            <a:endParaRPr b="0" i="0" sz="1800" u="none">
              <a:solidFill>
                <a:srgbClr val="F2F2F2"/>
              </a:solidFill>
              <a:latin typeface="Arial"/>
              <a:ea typeface="Arial"/>
              <a:cs typeface="Arial"/>
              <a:sym typeface="Arial"/>
            </a:endParaRPr>
          </a:p>
          <a:p>
            <a:pPr indent="-457200" lvl="0" marL="457200" marR="0" rtl="0" algn="r">
              <a:lnSpc>
                <a:spcPct val="90000"/>
              </a:lnSpc>
              <a:spcBef>
                <a:spcPts val="0"/>
              </a:spcBef>
              <a:spcAft>
                <a:spcPts val="0"/>
              </a:spcAft>
              <a:buClr>
                <a:srgbClr val="F2F2F2"/>
              </a:buClr>
              <a:buFont typeface="Arial"/>
              <a:buNone/>
            </a:pPr>
            <a:r>
              <a:rPr b="0" i="0" lang="en-US" sz="1800" u="none">
                <a:solidFill>
                  <a:srgbClr val="F2F2F2"/>
                </a:solidFill>
                <a:latin typeface="Arial"/>
                <a:ea typeface="Arial"/>
                <a:cs typeface="Arial"/>
                <a:sym typeface="Arial"/>
              </a:rPr>
              <a:t>National Implementation Research Network (2005)</a:t>
            </a:r>
            <a:endParaRPr/>
          </a:p>
          <a:p>
            <a:pPr indent="-457200" lvl="0" marL="457200" marR="0" rtl="0" algn="l">
              <a:lnSpc>
                <a:spcPct val="100000"/>
              </a:lnSpc>
              <a:spcBef>
                <a:spcPts val="0"/>
              </a:spcBef>
              <a:spcAft>
                <a:spcPts val="0"/>
              </a:spcAft>
              <a:buClr>
                <a:schemeClr val="dk1"/>
              </a:buClr>
              <a:buFont typeface="Arial"/>
              <a:buNone/>
            </a:pPr>
            <a:r>
              <a:t/>
            </a:r>
            <a:endParaRPr b="0" i="0" sz="1800" u="none">
              <a:solidFill>
                <a:srgbClr val="F2F2F2"/>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Font typeface="Arial"/>
              <a:buNone/>
            </a:pPr>
            <a:r>
              <a:t/>
            </a:r>
            <a:endParaRPr b="0" i="0" sz="2000" u="non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Font typeface="Arial"/>
              <a:buNone/>
            </a:pPr>
            <a:r>
              <a:t/>
            </a:r>
            <a:endParaRPr b="1" i="0" sz="2000" u="none">
              <a:solidFill>
                <a:srgbClr val="FFFF00"/>
              </a:solidFill>
              <a:latin typeface="Arial"/>
              <a:ea typeface="Arial"/>
              <a:cs typeface="Arial"/>
              <a:sym typeface="Arial"/>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a:t>
            </a:r>
            <a:endParaRPr/>
          </a:p>
          <a:p>
            <a:pPr indent="-457200" lvl="0" marL="457200" marR="0" rtl="0" algn="l">
              <a:lnSpc>
                <a:spcPct val="100000"/>
              </a:lnSpc>
              <a:spcBef>
                <a:spcPts val="0"/>
              </a:spcBef>
              <a:spcAft>
                <a:spcPts val="0"/>
              </a:spcAft>
              <a:buClr>
                <a:srgbClr val="FFFFFF"/>
              </a:buClr>
              <a:buFont typeface="Arial"/>
              <a:buNone/>
            </a:pPr>
            <a:r>
              <a:rPr b="0" i="0" lang="en-US" sz="2000" u="none">
                <a:solidFill>
                  <a:srgbClr val="FFFFFF"/>
                </a:solidFill>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0" y="0"/>
            <a:ext cx="9004300" cy="914400"/>
          </a:xfrm>
          <a:prstGeom prst="rect">
            <a:avLst/>
          </a:prstGeom>
          <a:noFill/>
          <a:ln>
            <a:noFill/>
          </a:ln>
        </p:spPr>
        <p:txBody>
          <a:bodyPr anchorCtr="0" anchor="ctr" bIns="45700" lIns="91425" spcFirstLastPara="1" rIns="91425" wrap="square" tIns="45700">
            <a:noAutofit/>
          </a:bodyPr>
          <a:lstStyle/>
          <a:p>
            <a:pPr indent="-457200" lvl="0" marL="457200" marR="0" rtl="0" algn="ctr">
              <a:lnSpc>
                <a:spcPct val="100000"/>
              </a:lnSpc>
              <a:spcBef>
                <a:spcPts val="0"/>
              </a:spcBef>
              <a:spcAft>
                <a:spcPts val="0"/>
              </a:spcAft>
              <a:buClr>
                <a:srgbClr val="FFFF00"/>
              </a:buClr>
              <a:buFont typeface="Arial"/>
              <a:buNone/>
            </a:pPr>
            <a:r>
              <a:rPr b="0" i="0" lang="en-US" sz="2500" u="none" cap="none" strike="noStrike">
                <a:solidFill>
                  <a:srgbClr val="FFFF00"/>
                </a:solidFill>
                <a:latin typeface="Arial"/>
                <a:ea typeface="Arial"/>
                <a:cs typeface="Arial"/>
                <a:sym typeface="Arial"/>
              </a:rPr>
              <a:t>3.	Relevant and effective coursework: </a:t>
            </a:r>
            <a:r>
              <a:rPr b="0" i="0" lang="en-US" sz="2500" u="none" cap="none" strike="noStrike">
                <a:solidFill>
                  <a:srgbClr val="FF8808"/>
                </a:solidFill>
                <a:latin typeface="Arial"/>
                <a:ea typeface="Arial"/>
                <a:cs typeface="Arial"/>
                <a:sym typeface="Arial"/>
              </a:rPr>
              <a:t>University Programs</a:t>
            </a:r>
            <a:endParaRPr/>
          </a:p>
        </p:txBody>
      </p:sp>
      <p:pic>
        <p:nvPicPr>
          <p:cNvPr id="250" name="Google Shape;250;p35"/>
          <p:cNvPicPr preferRelativeResize="0"/>
          <p:nvPr/>
        </p:nvPicPr>
        <p:blipFill rotWithShape="1">
          <a:blip r:embed="rId3">
            <a:alphaModFix/>
          </a:blip>
          <a:srcRect b="0" l="0" r="0" t="0"/>
          <a:stretch/>
        </p:blipFill>
        <p:spPr>
          <a:xfrm>
            <a:off x="438150" y="1809750"/>
            <a:ext cx="8126412" cy="4073525"/>
          </a:xfrm>
          <a:prstGeom prst="rect">
            <a:avLst/>
          </a:prstGeom>
          <a:noFill/>
          <a:ln>
            <a:noFill/>
          </a:ln>
        </p:spPr>
      </p:pic>
      <p:sp>
        <p:nvSpPr>
          <p:cNvPr id="251" name="Google Shape;251;p35"/>
          <p:cNvSpPr txBox="1"/>
          <p:nvPr/>
        </p:nvSpPr>
        <p:spPr>
          <a:xfrm>
            <a:off x="476250" y="4743450"/>
            <a:ext cx="2374900" cy="20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t>Hess and Kelly, 2007</a:t>
            </a:r>
            <a:endParaRPr sz="1100"/>
          </a:p>
        </p:txBody>
      </p:sp>
      <p:sp>
        <p:nvSpPr>
          <p:cNvPr id="252" name="Google Shape;252;p35"/>
          <p:cNvSpPr txBox="1"/>
          <p:nvPr/>
        </p:nvSpPr>
        <p:spPr>
          <a:xfrm>
            <a:off x="5391150" y="3562350"/>
            <a:ext cx="2971799" cy="4498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t>31 Preparation Programs</a:t>
            </a:r>
            <a:endParaRPr/>
          </a:p>
        </p:txBody>
      </p:sp>
      <p:pic>
        <p:nvPicPr>
          <p:cNvPr id="253" name="Google Shape;253;p35"/>
          <p:cNvPicPr preferRelativeResize="0"/>
          <p:nvPr/>
        </p:nvPicPr>
        <p:blipFill rotWithShape="1">
          <a:blip r:embed="rId4">
            <a:alphaModFix/>
          </a:blip>
          <a:srcRect b="0" l="0" r="0" t="0"/>
          <a:stretch/>
        </p:blipFill>
        <p:spPr>
          <a:xfrm>
            <a:off x="438150" y="1809750"/>
            <a:ext cx="8126412" cy="4073525"/>
          </a:xfrm>
          <a:prstGeom prst="rect">
            <a:avLst/>
          </a:prstGeom>
          <a:noFill/>
          <a:ln>
            <a:noFill/>
          </a:ln>
        </p:spPr>
      </p:pic>
      <p:sp>
        <p:nvSpPr>
          <p:cNvPr id="254" name="Google Shape;254;p35"/>
          <p:cNvSpPr/>
          <p:nvPr/>
        </p:nvSpPr>
        <p:spPr>
          <a:xfrm>
            <a:off x="2870200" y="2197100"/>
            <a:ext cx="1092200" cy="3695700"/>
          </a:xfrm>
          <a:prstGeom prst="ellipse">
            <a:avLst/>
          </a:prstGeom>
          <a:solidFill>
            <a:schemeClr val="accent1">
              <a:alpha val="0"/>
            </a:schemeClr>
          </a:solidFill>
          <a:ln cap="flat" cmpd="sng" w="57150">
            <a:solidFill>
              <a:srgbClr val="FF1221"/>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255" name="Google Shape;255;p35"/>
          <p:cNvSpPr/>
          <p:nvPr/>
        </p:nvSpPr>
        <p:spPr>
          <a:xfrm>
            <a:off x="6477000" y="3784600"/>
            <a:ext cx="1041400" cy="2095500"/>
          </a:xfrm>
          <a:prstGeom prst="ellipse">
            <a:avLst/>
          </a:prstGeom>
          <a:solidFill>
            <a:schemeClr val="accent1">
              <a:alpha val="0"/>
            </a:schemeClr>
          </a:solid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101600" y="0"/>
            <a:ext cx="8585200" cy="914400"/>
          </a:xfrm>
          <a:prstGeom prst="rect">
            <a:avLst/>
          </a:prstGeom>
          <a:noFill/>
          <a:ln>
            <a:noFill/>
          </a:ln>
        </p:spPr>
        <p:txBody>
          <a:bodyPr anchorCtr="0" anchor="ctr" bIns="45700" lIns="91425" spcFirstLastPara="1" rIns="91425" wrap="square" tIns="45700">
            <a:noAutofit/>
          </a:bodyPr>
          <a:lstStyle/>
          <a:p>
            <a:pPr indent="-457200" lvl="0" marL="457200" marR="0" rtl="0" algn="ctr">
              <a:lnSpc>
                <a:spcPct val="100000"/>
              </a:lnSpc>
              <a:spcBef>
                <a:spcPts val="0"/>
              </a:spcBef>
              <a:spcAft>
                <a:spcPts val="0"/>
              </a:spcAft>
              <a:buClr>
                <a:srgbClr val="FFFF00"/>
              </a:buClr>
              <a:buFont typeface="Arial"/>
              <a:buNone/>
            </a:pPr>
            <a:r>
              <a:rPr b="0" i="0" lang="en-US" sz="2500" u="none" cap="none" strike="noStrike">
                <a:solidFill>
                  <a:srgbClr val="FFFF00"/>
                </a:solidFill>
                <a:latin typeface="Arial"/>
                <a:ea typeface="Arial"/>
                <a:cs typeface="Arial"/>
                <a:sym typeface="Arial"/>
              </a:rPr>
              <a:t>3.	Relevant and practical coursework: </a:t>
            </a:r>
            <a:r>
              <a:rPr b="0" i="0" lang="en-US" sz="2500" u="none" cap="none" strike="noStrike">
                <a:solidFill>
                  <a:srgbClr val="FF8808"/>
                </a:solidFill>
                <a:latin typeface="Arial"/>
                <a:ea typeface="Arial"/>
                <a:cs typeface="Arial"/>
                <a:sym typeface="Arial"/>
              </a:rPr>
              <a:t>University Programs</a:t>
            </a:r>
            <a:endParaRPr/>
          </a:p>
        </p:txBody>
      </p:sp>
      <p:sp>
        <p:nvSpPr>
          <p:cNvPr id="261" name="Google Shape;261;p36"/>
          <p:cNvSpPr txBox="1"/>
          <p:nvPr/>
        </p:nvSpPr>
        <p:spPr>
          <a:xfrm>
            <a:off x="355600" y="990600"/>
            <a:ext cx="8699500" cy="663257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Managing for results</a:t>
            </a:r>
            <a:endParaRPr/>
          </a:p>
          <a:p>
            <a:pPr indent="-228600" lvl="0" marL="228600" marR="0" rtl="0" algn="l">
              <a:lnSpc>
                <a:spcPct val="100000"/>
              </a:lnSpc>
              <a:spcBef>
                <a:spcPts val="0"/>
              </a:spcBef>
              <a:spcAft>
                <a:spcPts val="0"/>
              </a:spcAft>
              <a:buClr>
                <a:schemeClr val="dk1"/>
              </a:buClr>
              <a:buFont typeface="Arial"/>
              <a:buNone/>
            </a:pPr>
            <a:r>
              <a:t/>
            </a:r>
            <a:endParaRPr b="1" i="0" sz="20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2% of curricula addressed accountability as it relates to school management</a:t>
            </a:r>
            <a:endParaRPr/>
          </a:p>
          <a:p>
            <a:pPr indent="-228600" lvl="0" marL="228600" marR="0" rtl="0" algn="l">
              <a:lnSpc>
                <a:spcPct val="100000"/>
              </a:lnSpc>
              <a:spcBef>
                <a:spcPts val="0"/>
              </a:spcBef>
              <a:spcAft>
                <a:spcPts val="0"/>
              </a:spcAft>
              <a:buClr>
                <a:schemeClr val="dk1"/>
              </a:buClr>
              <a:buFont typeface="Arial"/>
              <a:buNone/>
            </a:pPr>
            <a:r>
              <a:t/>
            </a:r>
            <a:endParaRPr b="0" i="0" sz="9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5% addressed use of data, research, or technology as it relates to managing school improvement</a:t>
            </a:r>
            <a:endParaRPr/>
          </a:p>
          <a:p>
            <a:pPr indent="-228600" lvl="0" marL="228600" marR="0" rtl="0" algn="l">
              <a:lnSpc>
                <a:spcPct val="100000"/>
              </a:lnSpc>
              <a:spcBef>
                <a:spcPts val="0"/>
              </a:spcBef>
              <a:spcAft>
                <a:spcPts val="0"/>
              </a:spcAft>
              <a:buClr>
                <a:schemeClr val="dk1"/>
              </a:buClr>
              <a:buFont typeface="Arial"/>
              <a:buNone/>
            </a:pPr>
            <a:r>
              <a:t/>
            </a:r>
            <a:endParaRPr b="1" i="0" sz="20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Managing personnel</a:t>
            </a:r>
            <a:endParaRPr/>
          </a:p>
          <a:p>
            <a:pPr indent="-228600" lvl="0" marL="228600" marR="0" rtl="0" algn="l">
              <a:lnSpc>
                <a:spcPct val="100000"/>
              </a:lnSpc>
              <a:spcBef>
                <a:spcPts val="0"/>
              </a:spcBef>
              <a:spcAft>
                <a:spcPts val="0"/>
              </a:spcAft>
              <a:buClr>
                <a:schemeClr val="dk1"/>
              </a:buClr>
              <a:buFont typeface="Arial"/>
              <a:buNone/>
            </a:pPr>
            <a:r>
              <a:t/>
            </a:r>
            <a:endParaRPr b="1" i="0" sz="20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1% of curricula focused on systematic and “assertive” efforts to identify, enhance and reward teacher quality…the majority failed to mention termination or compensation at all.</a:t>
            </a:r>
            <a:endParaRPr/>
          </a:p>
          <a:p>
            <a:pPr indent="-228600" lvl="0" marL="228600" marR="0" rtl="0" algn="l">
              <a:lnSpc>
                <a:spcPct val="100000"/>
              </a:lnSpc>
              <a:spcBef>
                <a:spcPts val="0"/>
              </a:spcBef>
              <a:spcAft>
                <a:spcPts val="0"/>
              </a:spcAft>
              <a:buClr>
                <a:schemeClr val="dk1"/>
              </a:buClr>
              <a:buFont typeface="Arial"/>
              <a:buNone/>
            </a:pPr>
            <a:r>
              <a:t/>
            </a:r>
            <a:endParaRPr b="0" i="0" sz="20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rgbClr val="FFFF00"/>
              </a:buClr>
              <a:buFont typeface="Arial"/>
              <a:buNone/>
            </a:pPr>
            <a:r>
              <a:rPr b="1" i="0" lang="en-US" sz="2000" u="sng">
                <a:solidFill>
                  <a:srgbClr val="FFFF00"/>
                </a:solidFill>
                <a:latin typeface="Arial"/>
                <a:ea typeface="Arial"/>
                <a:cs typeface="Arial"/>
                <a:sym typeface="Arial"/>
              </a:rPr>
              <a:t>Technical knowledge</a:t>
            </a:r>
            <a:endParaRPr/>
          </a:p>
          <a:p>
            <a:pPr indent="-228600" lvl="0" marL="228600" marR="0" rtl="0" algn="l">
              <a:lnSpc>
                <a:spcPct val="100000"/>
              </a:lnSpc>
              <a:spcBef>
                <a:spcPts val="0"/>
              </a:spcBef>
              <a:spcAft>
                <a:spcPts val="0"/>
              </a:spcAft>
              <a:buClr>
                <a:schemeClr val="dk1"/>
              </a:buClr>
              <a:buFont typeface="Arial"/>
              <a:buNone/>
            </a:pPr>
            <a:r>
              <a:t/>
            </a:r>
            <a:endParaRPr b="1" i="0" sz="20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7.4% data management and utilization</a:t>
            </a:r>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10% research skills</a:t>
            </a:r>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4.7% technology</a:t>
            </a:r>
            <a:endParaRPr/>
          </a:p>
          <a:p>
            <a:pPr indent="-228600" lvl="0" marL="228600" marR="0" rtl="0" algn="l">
              <a:lnSpc>
                <a:spcPct val="100000"/>
              </a:lnSpc>
              <a:spcBef>
                <a:spcPts val="0"/>
              </a:spcBef>
              <a:spcAft>
                <a:spcPts val="0"/>
              </a:spcAft>
              <a:buClr>
                <a:schemeClr val="dk1"/>
              </a:buClr>
              <a:buFont typeface="Arial"/>
              <a:buNone/>
            </a:pPr>
            <a:r>
              <a:t/>
            </a:r>
            <a:endParaRPr b="0" i="0" sz="20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lt1"/>
              </a:buClr>
              <a:buFont typeface="Arial"/>
              <a:buNone/>
            </a:pPr>
            <a:r>
              <a:rPr b="0" i="0" lang="en-US" sz="1800" u="none">
                <a:solidFill>
                  <a:schemeClr val="lt1"/>
                </a:solidFill>
                <a:latin typeface="Arial"/>
                <a:ea typeface="Arial"/>
                <a:cs typeface="Arial"/>
                <a:sym typeface="Arial"/>
              </a:rPr>
              <a:t>								Hess &amp; Kelly (2007)</a:t>
            </a:r>
            <a:endParaRPr/>
          </a:p>
          <a:p>
            <a:pPr indent="-228600" lvl="0" marL="228600" marR="0" rtl="0" algn="l">
              <a:lnSpc>
                <a:spcPct val="100000"/>
              </a:lnSpc>
              <a:spcBef>
                <a:spcPts val="0"/>
              </a:spcBef>
              <a:spcAft>
                <a:spcPts val="0"/>
              </a:spcAft>
              <a:buClr>
                <a:schemeClr val="dk1"/>
              </a:buClr>
              <a:buFont typeface="Arial"/>
              <a:buNone/>
            </a:pPr>
            <a:r>
              <a:t/>
            </a:r>
            <a:endParaRPr b="0" i="0" sz="1400" u="none">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Font typeface="Arial"/>
              <a:buNone/>
            </a:pPr>
            <a:r>
              <a:t/>
            </a:r>
            <a:endParaRPr b="0" i="0" sz="1400" u="sng">
              <a:solidFill>
                <a:schemeClr val="lt1"/>
              </a:solidFill>
              <a:latin typeface="Arial"/>
              <a:ea typeface="Arial"/>
              <a:cs typeface="Arial"/>
              <a:sym typeface="Arial"/>
            </a:endParaRPr>
          </a:p>
          <a:p>
            <a:pPr indent="-228600" lvl="0" marL="228600" marR="0" rtl="0" algn="l">
              <a:lnSpc>
                <a:spcPct val="100000"/>
              </a:lnSpc>
              <a:spcBef>
                <a:spcPts val="0"/>
              </a:spcBef>
              <a:spcAft>
                <a:spcPts val="0"/>
              </a:spcAft>
              <a:buClr>
                <a:schemeClr val="dk1"/>
              </a:buClr>
              <a:buFont typeface="Arial"/>
              <a:buNone/>
            </a:pPr>
            <a:r>
              <a:t/>
            </a:r>
            <a:endParaRPr b="0" i="0" sz="1400" u="sng">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sng">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190500" y="114300"/>
            <a:ext cx="8801100" cy="596900"/>
          </a:xfrm>
          <a:prstGeom prst="rect">
            <a:avLst/>
          </a:prstGeom>
          <a:noFill/>
          <a:ln>
            <a:noFill/>
          </a:ln>
        </p:spPr>
        <p:txBody>
          <a:bodyPr anchorCtr="0" anchor="ctr" bIns="45700" lIns="91425" spcFirstLastPara="1" rIns="91425" wrap="square" tIns="45700">
            <a:noAutofit/>
          </a:bodyPr>
          <a:lstStyle/>
          <a:p>
            <a:pPr indent="-520700" lvl="0" marL="520700" marR="0" rtl="0" algn="ctr">
              <a:lnSpc>
                <a:spcPct val="100000"/>
              </a:lnSpc>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8808"/>
                </a:solidFill>
                <a:latin typeface="Arial"/>
                <a:ea typeface="Arial"/>
                <a:cs typeface="Arial"/>
                <a:sym typeface="Arial"/>
              </a:rPr>
              <a:t>University Programs</a:t>
            </a:r>
            <a:endParaRPr/>
          </a:p>
        </p:txBody>
      </p:sp>
      <p:sp>
        <p:nvSpPr>
          <p:cNvPr id="267" name="Google Shape;267;p37"/>
          <p:cNvSpPr txBox="1"/>
          <p:nvPr>
            <p:ph idx="1" type="body"/>
          </p:nvPr>
        </p:nvSpPr>
        <p:spPr>
          <a:xfrm>
            <a:off x="241300" y="939800"/>
            <a:ext cx="8763000" cy="5816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rPr b="0" i="0" lang="en-US" sz="2400" u="none">
                <a:solidFill>
                  <a:schemeClr val="lt1"/>
                </a:solidFill>
                <a:latin typeface="Arial"/>
                <a:ea typeface="Arial"/>
                <a:cs typeface="Arial"/>
                <a:sym typeface="Arial"/>
              </a:rPr>
              <a:t>	Schools of education…</a:t>
            </a:r>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52400" lvl="0" marL="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p:txBody>
      </p:sp>
      <p:sp>
        <p:nvSpPr>
          <p:cNvPr id="268" name="Google Shape;268;p37"/>
          <p:cNvSpPr txBox="1"/>
          <p:nvPr/>
        </p:nvSpPr>
        <p:spPr>
          <a:xfrm>
            <a:off x="6731000" y="6362700"/>
            <a:ext cx="164782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rPr b="1" i="0" lang="en-US" sz="1800" u="none">
                <a:solidFill>
                  <a:schemeClr val="lt1"/>
                </a:solidFill>
                <a:latin typeface="Arial"/>
                <a:ea typeface="Arial"/>
                <a:cs typeface="Arial"/>
                <a:sym typeface="Arial"/>
              </a:rPr>
              <a:t>Levine (2005)</a:t>
            </a:r>
            <a:endParaRPr/>
          </a:p>
        </p:txBody>
      </p:sp>
      <p:pic>
        <p:nvPicPr>
          <p:cNvPr id="269" name="Google Shape;269;p37"/>
          <p:cNvPicPr preferRelativeResize="0"/>
          <p:nvPr/>
        </p:nvPicPr>
        <p:blipFill rotWithShape="1">
          <a:blip r:embed="rId3">
            <a:alphaModFix/>
          </a:blip>
          <a:srcRect b="0" l="0" r="0" t="0"/>
          <a:stretch/>
        </p:blipFill>
        <p:spPr>
          <a:xfrm>
            <a:off x="1443037" y="1460500"/>
            <a:ext cx="6773862" cy="4876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ctr">
              <a:lnSpc>
                <a:spcPct val="100000"/>
              </a:lnSpc>
              <a:spcBef>
                <a:spcPts val="0"/>
              </a:spcBef>
              <a:spcAft>
                <a:spcPts val="0"/>
              </a:spcAft>
              <a:buClr>
                <a:srgbClr val="FFFF00"/>
              </a:buClr>
              <a:buFont typeface="Arial"/>
              <a:buNone/>
            </a:pPr>
            <a:r>
              <a:rPr b="0" i="0" lang="en-US" sz="2400" u="none">
                <a:solidFill>
                  <a:srgbClr val="FFFF00"/>
                </a:solidFill>
                <a:latin typeface="Arial"/>
                <a:ea typeface="Arial"/>
                <a:cs typeface="Arial"/>
                <a:sym typeface="Arial"/>
              </a:rPr>
              <a:t>4.   Relevant and practical coursework: </a:t>
            </a:r>
            <a:r>
              <a:rPr b="0" i="0" lang="en-US" sz="2400" u="none">
                <a:solidFill>
                  <a:srgbClr val="FF8808"/>
                </a:solidFill>
                <a:latin typeface="Arial"/>
                <a:ea typeface="Arial"/>
                <a:cs typeface="Arial"/>
                <a:sym typeface="Arial"/>
              </a:rPr>
              <a:t>University Programs</a:t>
            </a:r>
            <a:endParaRPr/>
          </a:p>
          <a:p>
            <a:pPr indent="-457200" lvl="0" marL="457200" marR="0" rtl="0" algn="l">
              <a:lnSpc>
                <a:spcPct val="100000"/>
              </a:lnSpc>
              <a:spcBef>
                <a:spcPts val="320"/>
              </a:spcBef>
              <a:spcAft>
                <a:spcPts val="0"/>
              </a:spcAft>
              <a:buClr>
                <a:schemeClr val="lt1"/>
              </a:buClr>
              <a:buFont typeface="Arial"/>
              <a:buNone/>
            </a:pPr>
            <a:r>
              <a:t/>
            </a:r>
            <a:endParaRPr b="0" i="0" sz="1600" u="none">
              <a:solidFill>
                <a:srgbClr val="FFFFFF"/>
              </a:solidFill>
              <a:latin typeface="Arial"/>
              <a:ea typeface="Arial"/>
              <a:cs typeface="Arial"/>
              <a:sym typeface="Arial"/>
            </a:endParaRPr>
          </a:p>
          <a:p>
            <a:pPr indent="-457200" lvl="0" marL="4572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PEDAGOGY</a:t>
            </a:r>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rgbClr val="FFFFFF"/>
              </a:solidFill>
              <a:latin typeface="Arial"/>
              <a:ea typeface="Arial"/>
              <a:cs typeface="Arial"/>
              <a:sym typeface="Arial"/>
            </a:endParaRPr>
          </a:p>
          <a:p>
            <a:pPr indent="-457200" lvl="0" marL="457200" marR="0" rtl="0" algn="l">
              <a:lnSpc>
                <a:spcPct val="100000"/>
              </a:lnSpc>
              <a:spcBef>
                <a:spcPts val="440"/>
              </a:spcBef>
              <a:spcAft>
                <a:spcPts val="0"/>
              </a:spcAft>
              <a:buClr>
                <a:srgbClr val="FFFFFF"/>
              </a:buClr>
              <a:buFont typeface="Arial"/>
              <a:buNone/>
            </a:pPr>
            <a:r>
              <a:rPr b="0" i="0" lang="en-US" sz="2200" u="none">
                <a:solidFill>
                  <a:srgbClr val="FFFFFF"/>
                </a:solidFill>
                <a:latin typeface="Arial"/>
                <a:ea typeface="Arial"/>
                <a:cs typeface="Arial"/>
                <a:sym typeface="Arial"/>
              </a:rPr>
              <a:t>classes are predominately:</a:t>
            </a:r>
            <a:endParaRPr/>
          </a:p>
          <a:p>
            <a:pPr indent="-457200" lvl="0" marL="457200" marR="0" rtl="0" algn="l">
              <a:lnSpc>
                <a:spcPct val="100000"/>
              </a:lnSpc>
              <a:spcBef>
                <a:spcPts val="440"/>
              </a:spcBef>
              <a:spcAft>
                <a:spcPts val="0"/>
              </a:spcAft>
              <a:buClr>
                <a:schemeClr val="lt1"/>
              </a:buClr>
              <a:buFont typeface="Arial"/>
              <a:buNone/>
            </a:pPr>
            <a:r>
              <a:t/>
            </a:r>
            <a:endParaRPr b="0" i="0" sz="2200" u="none">
              <a:solidFill>
                <a:srgbClr val="FFFFFF"/>
              </a:solidFill>
              <a:latin typeface="Arial"/>
              <a:ea typeface="Arial"/>
              <a:cs typeface="Arial"/>
              <a:sym typeface="Arial"/>
            </a:endParaRPr>
          </a:p>
          <a:p>
            <a:pPr indent="-457200" lvl="0" marL="457200" marR="0" rtl="0" algn="l">
              <a:lnSpc>
                <a:spcPct val="100000"/>
              </a:lnSpc>
              <a:spcBef>
                <a:spcPts val="440"/>
              </a:spcBef>
              <a:spcAft>
                <a:spcPts val="0"/>
              </a:spcAft>
              <a:buClr>
                <a:srgbClr val="FFFFFF"/>
              </a:buClr>
              <a:buFont typeface="Arial"/>
              <a:buNone/>
            </a:pPr>
            <a:r>
              <a:rPr b="0" i="0" lang="en-US" sz="2200" u="none">
                <a:solidFill>
                  <a:srgbClr val="FFFFFF"/>
                </a:solidFill>
                <a:latin typeface="Arial"/>
                <a:ea typeface="Arial"/>
                <a:cs typeface="Arial"/>
                <a:sym typeface="Arial"/>
              </a:rPr>
              <a:t>	</a:t>
            </a:r>
            <a:r>
              <a:rPr b="0" i="0" lang="en-US" sz="2200" u="none">
                <a:solidFill>
                  <a:srgbClr val="FFFF00"/>
                </a:solidFill>
                <a:latin typeface="Arial"/>
                <a:ea typeface="Arial"/>
                <a:cs typeface="Arial"/>
                <a:sym typeface="Arial"/>
              </a:rPr>
              <a:t>teacher-centered and lecture-styled</a:t>
            </a:r>
            <a:endParaRPr/>
          </a:p>
          <a:p>
            <a:pPr indent="-457200" lvl="0" marL="457200" marR="0" rtl="0" algn="l">
              <a:lnSpc>
                <a:spcPct val="100000"/>
              </a:lnSpc>
              <a:spcBef>
                <a:spcPts val="440"/>
              </a:spcBef>
              <a:spcAft>
                <a:spcPts val="0"/>
              </a:spcAft>
              <a:buClr>
                <a:schemeClr val="lt1"/>
              </a:buClr>
              <a:buFont typeface="Arial"/>
              <a:buNone/>
            </a:pPr>
            <a:r>
              <a:t/>
            </a:r>
            <a:endParaRPr b="0" i="0" sz="2200" u="none">
              <a:solidFill>
                <a:srgbClr val="FFFFFF"/>
              </a:solidFill>
              <a:latin typeface="Arial"/>
              <a:ea typeface="Arial"/>
              <a:cs typeface="Arial"/>
              <a:sym typeface="Arial"/>
            </a:endParaRPr>
          </a:p>
          <a:p>
            <a:pPr indent="-457200" lvl="0" marL="457200" marR="0" rtl="0" algn="l">
              <a:lnSpc>
                <a:spcPct val="100000"/>
              </a:lnSpc>
              <a:spcBef>
                <a:spcPts val="440"/>
              </a:spcBef>
              <a:spcAft>
                <a:spcPts val="0"/>
              </a:spcAft>
              <a:buClr>
                <a:srgbClr val="FFFFFF"/>
              </a:buClr>
              <a:buFont typeface="Arial"/>
              <a:buNone/>
            </a:pPr>
            <a:r>
              <a:rPr b="0" i="0" lang="en-US" sz="2200" u="none">
                <a:solidFill>
                  <a:srgbClr val="FFFFFF"/>
                </a:solidFill>
                <a:latin typeface="Arial"/>
                <a:ea typeface="Arial"/>
                <a:cs typeface="Arial"/>
                <a:sym typeface="Arial"/>
              </a:rPr>
              <a:t>	from a </a:t>
            </a:r>
            <a:r>
              <a:rPr b="0" i="0" lang="en-US" sz="2200" u="none">
                <a:solidFill>
                  <a:srgbClr val="FFFF00"/>
                </a:solidFill>
                <a:latin typeface="Arial"/>
                <a:ea typeface="Arial"/>
                <a:cs typeface="Arial"/>
                <a:sym typeface="Arial"/>
              </a:rPr>
              <a:t>theoretical context</a:t>
            </a:r>
            <a:endParaRPr/>
          </a:p>
          <a:p>
            <a:pPr indent="-457200" lvl="0" marL="457200" marR="0" rtl="0" algn="l">
              <a:lnSpc>
                <a:spcPct val="100000"/>
              </a:lnSpc>
              <a:spcBef>
                <a:spcPts val="440"/>
              </a:spcBef>
              <a:spcAft>
                <a:spcPts val="0"/>
              </a:spcAft>
              <a:buClr>
                <a:schemeClr val="lt1"/>
              </a:buClr>
              <a:buFont typeface="Arial"/>
              <a:buNone/>
            </a:pPr>
            <a:r>
              <a:t/>
            </a:r>
            <a:endParaRPr b="0" i="0" sz="2200" u="none">
              <a:solidFill>
                <a:srgbClr val="FFFFFF"/>
              </a:solidFill>
              <a:latin typeface="Arial"/>
              <a:ea typeface="Arial"/>
              <a:cs typeface="Arial"/>
              <a:sym typeface="Arial"/>
            </a:endParaRPr>
          </a:p>
          <a:p>
            <a:pPr indent="-457200" lvl="0" marL="457200" marR="0" rtl="0" algn="l">
              <a:lnSpc>
                <a:spcPct val="100000"/>
              </a:lnSpc>
              <a:spcBef>
                <a:spcPts val="440"/>
              </a:spcBef>
              <a:spcAft>
                <a:spcPts val="0"/>
              </a:spcAft>
              <a:buClr>
                <a:srgbClr val="FFFFFF"/>
              </a:buClr>
              <a:buFont typeface="Arial"/>
              <a:buNone/>
            </a:pPr>
            <a:r>
              <a:rPr b="0" i="0" lang="en-US" sz="2200" u="none">
                <a:solidFill>
                  <a:srgbClr val="FFFFFF"/>
                </a:solidFill>
                <a:latin typeface="Arial"/>
                <a:ea typeface="Arial"/>
                <a:cs typeface="Arial"/>
                <a:sym typeface="Arial"/>
              </a:rPr>
              <a:t>	with little </a:t>
            </a:r>
            <a:r>
              <a:rPr b="0" i="0" lang="en-US" sz="2200" u="none">
                <a:solidFill>
                  <a:srgbClr val="FFFF00"/>
                </a:solidFill>
                <a:latin typeface="Arial"/>
                <a:ea typeface="Arial"/>
                <a:cs typeface="Arial"/>
                <a:sym typeface="Arial"/>
              </a:rPr>
              <a:t>opportunity to practice critical leadership skills</a:t>
            </a:r>
            <a:endParaRPr/>
          </a:p>
          <a:p>
            <a:pPr indent="-457200" lvl="0" marL="457200" marR="0" rtl="0" algn="l">
              <a:lnSpc>
                <a:spcPct val="100000"/>
              </a:lnSpc>
              <a:spcBef>
                <a:spcPts val="440"/>
              </a:spcBef>
              <a:spcAft>
                <a:spcPts val="0"/>
              </a:spcAft>
              <a:buClr>
                <a:schemeClr val="lt1"/>
              </a:buClr>
              <a:buFont typeface="Arial"/>
              <a:buNone/>
            </a:pPr>
            <a:r>
              <a:t/>
            </a:r>
            <a:endParaRPr b="0" i="0" sz="2200" u="none">
              <a:solidFill>
                <a:srgbClr val="FFFFFF"/>
              </a:solidFill>
              <a:latin typeface="Arial"/>
              <a:ea typeface="Arial"/>
              <a:cs typeface="Arial"/>
              <a:sym typeface="Arial"/>
            </a:endParaRPr>
          </a:p>
          <a:p>
            <a:pPr indent="-457200" lvl="0" marL="457200" marR="0" rtl="0" algn="l">
              <a:lnSpc>
                <a:spcPct val="100000"/>
              </a:lnSpc>
              <a:spcBef>
                <a:spcPts val="440"/>
              </a:spcBef>
              <a:spcAft>
                <a:spcPts val="0"/>
              </a:spcAft>
              <a:buClr>
                <a:srgbClr val="FFFFFF"/>
              </a:buClr>
              <a:buFont typeface="Arial"/>
              <a:buNone/>
            </a:pPr>
            <a:r>
              <a:rPr b="0" i="0" lang="en-US" sz="2200" u="none">
                <a:solidFill>
                  <a:srgbClr val="FFFFFF"/>
                </a:solidFill>
                <a:latin typeface="Arial"/>
                <a:ea typeface="Arial"/>
                <a:cs typeface="Arial"/>
                <a:sym typeface="Arial"/>
              </a:rPr>
              <a:t>	and </a:t>
            </a:r>
            <a:r>
              <a:rPr b="0" i="0" lang="en-US" sz="2200" u="none">
                <a:solidFill>
                  <a:srgbClr val="FFFF00"/>
                </a:solidFill>
                <a:latin typeface="Arial"/>
                <a:ea typeface="Arial"/>
                <a:cs typeface="Arial"/>
                <a:sym typeface="Arial"/>
              </a:rPr>
              <a:t>no content involving the real-life situations </a:t>
            </a:r>
            <a:r>
              <a:rPr b="0" i="0" lang="en-US" sz="2200" u="none">
                <a:solidFill>
                  <a:srgbClr val="FFFFFF"/>
                </a:solidFill>
                <a:latin typeface="Arial"/>
                <a:ea typeface="Arial"/>
                <a:cs typeface="Arial"/>
                <a:sym typeface="Arial"/>
              </a:rPr>
              <a:t>they are likely 	to confront on the job.  </a:t>
            </a:r>
            <a:endParaRPr/>
          </a:p>
          <a:p>
            <a:pPr indent="-457200" lvl="0" marL="457200" marR="0" rtl="0" algn="l">
              <a:lnSpc>
                <a:spcPct val="100000"/>
              </a:lnSpc>
              <a:spcBef>
                <a:spcPts val="440"/>
              </a:spcBef>
              <a:spcAft>
                <a:spcPts val="0"/>
              </a:spcAft>
              <a:buClr>
                <a:schemeClr val="lt1"/>
              </a:buClr>
              <a:buFont typeface="Arial"/>
              <a:buNone/>
            </a:pPr>
            <a:r>
              <a:t/>
            </a:r>
            <a:endParaRPr b="0" i="0" sz="2200" u="none">
              <a:solidFill>
                <a:srgbClr val="FFFFFF"/>
              </a:solidFill>
              <a:latin typeface="Arial"/>
              <a:ea typeface="Arial"/>
              <a:cs typeface="Arial"/>
              <a:sym typeface="Arial"/>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rgbClr val="FFFFFF"/>
              </a:solidFill>
              <a:latin typeface="Arial"/>
              <a:ea typeface="Arial"/>
              <a:cs typeface="Arial"/>
              <a:sym typeface="Arial"/>
            </a:endParaRPr>
          </a:p>
          <a:p>
            <a:pPr indent="-457200" lvl="0" marL="457200" marR="0" rtl="0" algn="r">
              <a:lnSpc>
                <a:spcPct val="100000"/>
              </a:lnSpc>
              <a:spcBef>
                <a:spcPts val="320"/>
              </a:spcBef>
              <a:spcAft>
                <a:spcPts val="0"/>
              </a:spcAft>
              <a:buClr>
                <a:srgbClr val="FFFFFF"/>
              </a:buClr>
              <a:buFont typeface="Arial"/>
              <a:buNone/>
            </a:pPr>
            <a:r>
              <a:rPr b="0" i="0" lang="en-US" sz="1600" u="none">
                <a:solidFill>
                  <a:srgbClr val="FFFFFF"/>
                </a:solidFill>
                <a:latin typeface="Arial"/>
                <a:ea typeface="Arial"/>
                <a:cs typeface="Arial"/>
                <a:sym typeface="Arial"/>
              </a:rPr>
              <a:t>				Cheney &amp; Davis  2011</a:t>
            </a:r>
            <a:endParaRPr/>
          </a:p>
          <a:p>
            <a:pPr indent="-241300" lvl="0" marL="342900" marR="0" rtl="0" algn="l">
              <a:spcBef>
                <a:spcPts val="320"/>
              </a:spcBef>
              <a:spcAft>
                <a:spcPts val="0"/>
              </a:spcAft>
              <a:buClr>
                <a:schemeClr val="lt1"/>
              </a:buClr>
              <a:buSzPts val="1600"/>
              <a:buFont typeface="Arial"/>
              <a:buNone/>
            </a:pPr>
            <a:r>
              <a:t/>
            </a:r>
            <a:endParaRPr b="0" i="0" sz="1600" u="none">
              <a:solidFill>
                <a:srgbClr val="FFFF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88900" y="152400"/>
            <a:ext cx="88519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a:p>
        </p:txBody>
      </p:sp>
      <p:sp>
        <p:nvSpPr>
          <p:cNvPr id="280" name="Google Shape;280;p39"/>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t/>
            </a:r>
            <a:endParaRPr b="0" i="0" sz="1800" u="none">
              <a:solidFill>
                <a:schemeClr val="lt1"/>
              </a:solidFill>
              <a:latin typeface="Arial"/>
              <a:ea typeface="Arial"/>
              <a:cs typeface="Arial"/>
              <a:sym typeface="Arial"/>
            </a:endParaRPr>
          </a:p>
          <a:p>
            <a:pPr indent="0" lvl="0" marL="0" marR="0" rtl="0" algn="l">
              <a:lnSpc>
                <a:spcPct val="100000"/>
              </a:lnSpc>
              <a:spcBef>
                <a:spcPts val="360"/>
              </a:spcBef>
              <a:spcAft>
                <a:spcPts val="0"/>
              </a:spcAft>
              <a:buClr>
                <a:srgbClr val="FFFF00"/>
              </a:buClr>
              <a:buFont typeface="Arial"/>
              <a:buNone/>
            </a:pPr>
            <a:r>
              <a:rPr b="0" i="0" lang="en-US" sz="1800" u="none">
                <a:solidFill>
                  <a:srgbClr val="FFFF00"/>
                </a:solidFill>
                <a:latin typeface="Arial"/>
                <a:ea typeface="Arial"/>
                <a:cs typeface="Arial"/>
                <a:sym typeface="Arial"/>
              </a:rPr>
              <a:t>FACULTY</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 	the field depends too heavily on practitioners serving as part-time faculty</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lack of instructional experience, knowledge of research, and rely on anecdotal “war stories”</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 	it employs too many full time professors who have minimal, if any, recent experience in the practice of school administration</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only 8% of faculty who have had experience as school administrators</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only 22% of deans who have had experience as school administrators</a:t>
            </a:r>
            <a:endParaRPr/>
          </a:p>
          <a:p>
            <a:pPr indent="0" lvl="0" marL="0" marR="0" rtl="0" algn="l">
              <a:lnSpc>
                <a:spcPct val="100000"/>
              </a:lnSpc>
              <a:spcBef>
                <a:spcPts val="360"/>
              </a:spcBef>
              <a:spcAft>
                <a:spcPts val="0"/>
              </a:spcAft>
              <a:buClr>
                <a:schemeClr val="lt1"/>
              </a:buClr>
              <a:buFont typeface="Arial"/>
              <a:buNone/>
            </a:pPr>
            <a:r>
              <a:t/>
            </a:r>
            <a:endParaRPr b="0" i="0" sz="1800" u="none">
              <a:solidFill>
                <a:schemeClr val="lt1"/>
              </a:solidFill>
              <a:latin typeface="Arial"/>
              <a:ea typeface="Arial"/>
              <a:cs typeface="Arial"/>
              <a:sym typeface="Arial"/>
            </a:endParaRPr>
          </a:p>
          <a:p>
            <a:pPr indent="0" lvl="0" marL="0" marR="0" rtl="0" algn="r">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Levine (2005)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a:solidFill>
                  <a:srgbClr val="FFFF00"/>
                </a:solidFill>
                <a:latin typeface="Arial"/>
                <a:ea typeface="Arial"/>
                <a:cs typeface="Arial"/>
                <a:sym typeface="Arial"/>
              </a:rPr>
              <a:t>5.    Experiential, clinical school-based opportunities: </a:t>
            </a:r>
            <a:r>
              <a:rPr b="1" i="0" lang="en-US" sz="2400" u="none">
                <a:solidFill>
                  <a:srgbClr val="FF8808"/>
                </a:solidFill>
                <a:latin typeface="Arial"/>
                <a:ea typeface="Arial"/>
                <a:cs typeface="Arial"/>
                <a:sym typeface="Arial"/>
              </a:rPr>
              <a:t>University Programs</a:t>
            </a:r>
            <a:endParaRPr b="0" i="0" sz="1600" u="none">
              <a:solidFill>
                <a:srgbClr val="FF8808"/>
              </a:solidFill>
              <a:latin typeface="Arial"/>
              <a:ea typeface="Arial"/>
              <a:cs typeface="Arial"/>
              <a:sym typeface="Arial"/>
            </a:endParaRPr>
          </a:p>
          <a:p>
            <a:pPr indent="0" lvl="0" marL="0" marR="0" rtl="0" algn="l">
              <a:lnSpc>
                <a:spcPct val="100000"/>
              </a:lnSpc>
              <a:spcBef>
                <a:spcPts val="480"/>
              </a:spcBef>
              <a:spcAft>
                <a:spcPts val="0"/>
              </a:spcAft>
              <a:buClr>
                <a:srgbClr val="FFFF00"/>
              </a:buClr>
              <a:buFont typeface="Arial"/>
              <a:buNone/>
            </a:pPr>
            <a:r>
              <a:rPr b="0" i="0" lang="en-US" sz="2400" u="none">
                <a:solidFill>
                  <a:srgbClr val="FFFF00"/>
                </a:solidFill>
                <a:latin typeface="Arial"/>
                <a:ea typeface="Arial"/>
                <a:cs typeface="Arial"/>
                <a:sym typeface="Arial"/>
              </a:rPr>
              <a:t>Internship Mentors</a:t>
            </a:r>
            <a:endParaRPr/>
          </a:p>
          <a:p>
            <a:pPr indent="0" lvl="0" marL="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vague or unclear goals</a:t>
            </a:r>
            <a:endParaRPr/>
          </a:p>
          <a:p>
            <a:pPr indent="0" lvl="0" marL="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insufficient focus on instructional leadership and / or overemphasis on managerial role</a:t>
            </a:r>
            <a:endParaRPr/>
          </a:p>
          <a:p>
            <a:pPr indent="0" lvl="0" marL="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weak or non-existent training for mentors</a:t>
            </a:r>
            <a:endParaRPr/>
          </a:p>
          <a:p>
            <a:pPr indent="0" lvl="0" marL="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insufficient mentoring time or duration</a:t>
            </a:r>
            <a:endParaRPr/>
          </a:p>
          <a:p>
            <a:pPr indent="0" lvl="0" marL="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0" lvl="0" marL="0" marR="0" rtl="0" algn="r">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r>
              <a:rPr b="0" i="0" lang="en-US" sz="1600" u="none">
                <a:solidFill>
                  <a:srgbClr val="FFFFFF"/>
                </a:solidFill>
                <a:latin typeface="Arial"/>
                <a:ea typeface="Arial"/>
                <a:cs typeface="Arial"/>
                <a:sym typeface="Arial"/>
              </a:rPr>
              <a:t>The Wallace Foundation (2007)</a:t>
            </a:r>
            <a:endParaRPr b="0" i="0" sz="1600" u="none">
              <a:solidFill>
                <a:schemeClr val="lt1"/>
              </a:solidFill>
              <a:latin typeface="Arial"/>
              <a:ea typeface="Arial"/>
              <a:cs typeface="Arial"/>
              <a:sym typeface="Arial"/>
            </a:endParaRPr>
          </a:p>
          <a:p>
            <a:pPr indent="0" lvl="0" marL="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a:p>
            <a:pPr indent="0" lvl="0" marL="0" marR="0" rtl="0" algn="l">
              <a:lnSpc>
                <a:spcPct val="100000"/>
              </a:lnSpc>
              <a:spcBef>
                <a:spcPts val="160"/>
              </a:spcBef>
              <a:spcAft>
                <a:spcPts val="0"/>
              </a:spcAft>
              <a:buClr>
                <a:schemeClr val="lt1"/>
              </a:buClr>
              <a:buFont typeface="Arial"/>
              <a:buNone/>
            </a:pPr>
            <a:r>
              <a:t/>
            </a:r>
            <a:endParaRPr b="0" i="0" sz="8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weak or non-existent evaluation of mentors</a:t>
            </a:r>
            <a:endParaRPr/>
          </a:p>
          <a:p>
            <a:pPr indent="0" lvl="0" marL="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weak or non-existent evaluation of principal interns</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r">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r>
              <a:rPr b="0" i="0" lang="en-US" sz="1600" u="none">
                <a:solidFill>
                  <a:srgbClr val="FFFFFF"/>
                </a:solidFill>
                <a:latin typeface="Arial"/>
                <a:ea typeface="Arial"/>
                <a:cs typeface="Arial"/>
                <a:sym typeface="Arial"/>
              </a:rPr>
              <a:t>Southern Regional Education Board (2007)</a:t>
            </a:r>
            <a:endParaRPr b="0" i="0" sz="1600" u="none">
              <a:solidFill>
                <a:schemeClr val="lt1"/>
              </a:solidFill>
              <a:latin typeface="Arial"/>
              <a:ea typeface="Arial"/>
              <a:cs typeface="Arial"/>
              <a:sym typeface="Arial"/>
            </a:endParaRPr>
          </a:p>
          <a:p>
            <a:pPr indent="0" lvl="0" marL="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ph type="title"/>
          </p:nvPr>
        </p:nvSpPr>
        <p:spPr>
          <a:xfrm>
            <a:off x="114300" y="15240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6.  Placement and on-the-job support</a:t>
            </a:r>
            <a:endParaRPr/>
          </a:p>
        </p:txBody>
      </p:sp>
      <p:sp>
        <p:nvSpPr>
          <p:cNvPr id="291" name="Google Shape;291;p41"/>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1" i="0" lang="en-US" sz="2000" u="none">
                <a:solidFill>
                  <a:schemeClr val="lt1"/>
                </a:solidFill>
                <a:latin typeface="Arial"/>
                <a:ea typeface="Arial"/>
                <a:cs typeface="Arial"/>
                <a:sym typeface="Arial"/>
              </a:rPr>
              <a:t>		Principal Supervisors 	</a:t>
            </a:r>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1" i="0" lang="en-US" sz="2000" u="none">
                <a:solidFill>
                  <a:schemeClr val="lt1"/>
                </a:solidFill>
                <a:latin typeface="Arial"/>
                <a:ea typeface="Arial"/>
                <a:cs typeface="Arial"/>
                <a:sym typeface="Arial"/>
              </a:rPr>
              <a:t>		Professional Development</a:t>
            </a:r>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1" i="0" lang="en-US" sz="2000" u="none">
                <a:solidFill>
                  <a:schemeClr val="lt1"/>
                </a:solidFill>
                <a:latin typeface="Arial"/>
                <a:ea typeface="Arial"/>
                <a:cs typeface="Arial"/>
                <a:sym typeface="Arial"/>
              </a:rPr>
              <a:t>		Principal Feedback &amp; Evaluation</a:t>
            </a:r>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1" i="0" sz="2000" u="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5"/>
          <p:cNvPicPr preferRelativeResize="0"/>
          <p:nvPr>
            <p:ph idx="1" type="body"/>
          </p:nvPr>
        </p:nvPicPr>
        <p:blipFill rotWithShape="1">
          <a:blip r:embed="rId3">
            <a:alphaModFix/>
          </a:blip>
          <a:srcRect b="0" l="-24867" r="-24866" t="0"/>
          <a:stretch/>
        </p:blipFill>
        <p:spPr>
          <a:xfrm>
            <a:off x="-617537" y="1303337"/>
            <a:ext cx="4468812" cy="3048000"/>
          </a:xfrm>
          <a:prstGeom prst="rect">
            <a:avLst/>
          </a:prstGeom>
          <a:noFill/>
          <a:ln>
            <a:noFill/>
          </a:ln>
        </p:spPr>
      </p:pic>
      <p:sp>
        <p:nvSpPr>
          <p:cNvPr id="106" name="Google Shape;106;p15"/>
          <p:cNvSpPr txBox="1"/>
          <p:nvPr/>
        </p:nvSpPr>
        <p:spPr>
          <a:xfrm>
            <a:off x="88900" y="114300"/>
            <a:ext cx="88519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8808"/>
              </a:buClr>
              <a:buFont typeface="Arial"/>
              <a:buNone/>
            </a:pPr>
            <a:r>
              <a:rPr b="1" i="0" lang="en-US" sz="2800" u="none">
                <a:solidFill>
                  <a:srgbClr val="FF8808"/>
                </a:solidFill>
                <a:latin typeface="Arial"/>
                <a:ea typeface="Arial"/>
                <a:cs typeface="Arial"/>
                <a:sym typeface="Arial"/>
              </a:rPr>
              <a:t>Evidence-Driven Practice in Real World Settings</a:t>
            </a:r>
            <a:endParaRPr/>
          </a:p>
        </p:txBody>
      </p:sp>
      <p:sp>
        <p:nvSpPr>
          <p:cNvPr id="107" name="Google Shape;107;p15"/>
          <p:cNvSpPr txBox="1"/>
          <p:nvPr/>
        </p:nvSpPr>
        <p:spPr>
          <a:xfrm>
            <a:off x="3771900" y="1439862"/>
            <a:ext cx="5219700" cy="1925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Arial"/>
              <a:buNone/>
            </a:pPr>
            <a:r>
              <a:rPr b="1" i="0" lang="en-US" sz="2000" u="none">
                <a:solidFill>
                  <a:srgbClr val="FFFFFF"/>
                </a:solidFill>
                <a:latin typeface="Arial"/>
                <a:ea typeface="Arial"/>
                <a:cs typeface="Arial"/>
                <a:sym typeface="Arial"/>
              </a:rPr>
              <a:t>What are our goals?</a:t>
            </a:r>
            <a:endParaRPr/>
          </a:p>
          <a:p>
            <a:pPr indent="0" lvl="0" marL="0" marR="0" rtl="0" algn="l">
              <a:lnSpc>
                <a:spcPct val="100000"/>
              </a:lnSpc>
              <a:spcBef>
                <a:spcPts val="200"/>
              </a:spcBef>
              <a:spcAft>
                <a:spcPts val="0"/>
              </a:spcAft>
              <a:buClr>
                <a:schemeClr val="dk1"/>
              </a:buClr>
              <a:buFont typeface="Arial"/>
              <a:buNone/>
            </a:pPr>
            <a:r>
              <a:t/>
            </a:r>
            <a:endParaRPr b="1"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1" i="0" lang="en-US" sz="2000" u="none">
                <a:solidFill>
                  <a:srgbClr val="FFFFFF"/>
                </a:solidFill>
                <a:latin typeface="Arial"/>
                <a:ea typeface="Arial"/>
                <a:cs typeface="Arial"/>
                <a:sym typeface="Arial"/>
              </a:rPr>
              <a:t>What is the best practice for reaching these goals?</a:t>
            </a:r>
            <a:endParaRPr/>
          </a:p>
          <a:p>
            <a:pPr indent="0" lvl="0" marL="0" marR="0" rtl="0" algn="l">
              <a:lnSpc>
                <a:spcPct val="100000"/>
              </a:lnSpc>
              <a:spcBef>
                <a:spcPts val="200"/>
              </a:spcBef>
              <a:spcAft>
                <a:spcPts val="0"/>
              </a:spcAft>
              <a:buClr>
                <a:schemeClr val="dk1"/>
              </a:buClr>
              <a:buFont typeface="Arial"/>
              <a:buNone/>
            </a:pPr>
            <a:r>
              <a:t/>
            </a:r>
            <a:endParaRPr b="1"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1" i="0" lang="en-US" sz="2000" u="none">
                <a:solidFill>
                  <a:srgbClr val="FFFFFF"/>
                </a:solidFill>
                <a:latin typeface="Arial"/>
                <a:ea typeface="Arial"/>
                <a:cs typeface="Arial"/>
                <a:sym typeface="Arial"/>
              </a:rPr>
              <a:t>How do we best implement this practice?</a:t>
            </a:r>
            <a:endParaRPr/>
          </a:p>
          <a:p>
            <a:pPr indent="152400" lvl="0" marL="0" marR="0" rtl="0" algn="l">
              <a:lnSpc>
                <a:spcPct val="100000"/>
              </a:lnSpc>
              <a:spcBef>
                <a:spcPts val="480"/>
              </a:spcBef>
              <a:spcAft>
                <a:spcPts val="0"/>
              </a:spcAft>
              <a:buClr>
                <a:schemeClr val="dk1"/>
              </a:buClr>
              <a:buSzPts val="2400"/>
              <a:buFont typeface="Arial"/>
              <a:buNone/>
            </a:pPr>
            <a:r>
              <a:t/>
            </a:r>
            <a:endParaRPr b="1" i="0" sz="2400" u="non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a:solidFill>
                <a:srgbClr val="FFFFFF"/>
              </a:solidFill>
              <a:latin typeface="Arial"/>
              <a:ea typeface="Arial"/>
              <a:cs typeface="Arial"/>
              <a:sym typeface="Arial"/>
            </a:endParaRPr>
          </a:p>
        </p:txBody>
      </p:sp>
      <p:sp>
        <p:nvSpPr>
          <p:cNvPr id="108" name="Google Shape;108;p15"/>
          <p:cNvSpPr txBox="1"/>
          <p:nvPr/>
        </p:nvSpPr>
        <p:spPr>
          <a:xfrm>
            <a:off x="3487737" y="863600"/>
            <a:ext cx="4597400"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1" i="0" lang="en-US" sz="2400" u="none">
                <a:solidFill>
                  <a:srgbClr val="FFFF00"/>
                </a:solidFill>
                <a:latin typeface="Arial"/>
                <a:ea typeface="Arial"/>
                <a:cs typeface="Arial"/>
                <a:sym typeface="Arial"/>
              </a:rPr>
              <a:t>EVIDENCE-BASED PRACTICE</a:t>
            </a:r>
            <a:endParaRPr/>
          </a:p>
        </p:txBody>
      </p:sp>
      <p:sp>
        <p:nvSpPr>
          <p:cNvPr id="109" name="Google Shape;109;p15"/>
          <p:cNvSpPr txBox="1"/>
          <p:nvPr/>
        </p:nvSpPr>
        <p:spPr>
          <a:xfrm>
            <a:off x="3771900" y="4221162"/>
            <a:ext cx="5503862" cy="22685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Arial"/>
              <a:buNone/>
            </a:pPr>
            <a:r>
              <a:rPr b="1" i="0" lang="en-US" sz="2000" u="none">
                <a:solidFill>
                  <a:srgbClr val="FFFFFF"/>
                </a:solidFill>
                <a:latin typeface="Arial"/>
                <a:ea typeface="Arial"/>
                <a:cs typeface="Arial"/>
                <a:sym typeface="Arial"/>
              </a:rPr>
              <a:t>Are we doing the right things?</a:t>
            </a:r>
            <a:endParaRPr/>
          </a:p>
          <a:p>
            <a:pPr indent="0" lvl="0" marL="0" marR="0" rtl="0" algn="l">
              <a:lnSpc>
                <a:spcPct val="100000"/>
              </a:lnSpc>
              <a:spcBef>
                <a:spcPts val="200"/>
              </a:spcBef>
              <a:spcAft>
                <a:spcPts val="0"/>
              </a:spcAft>
              <a:buClr>
                <a:schemeClr val="dk1"/>
              </a:buClr>
              <a:buFont typeface="Arial"/>
              <a:buNone/>
            </a:pPr>
            <a:r>
              <a:t/>
            </a:r>
            <a:endParaRPr b="1"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1" i="0" lang="en-US" sz="2000" u="none">
                <a:solidFill>
                  <a:srgbClr val="FFFFFF"/>
                </a:solidFill>
                <a:latin typeface="Arial"/>
                <a:ea typeface="Arial"/>
                <a:cs typeface="Arial"/>
                <a:sym typeface="Arial"/>
              </a:rPr>
              <a:t>Are we doing them correctly?</a:t>
            </a:r>
            <a:endParaRPr/>
          </a:p>
          <a:p>
            <a:pPr indent="0" lvl="0" marL="0" marR="0" rtl="0" algn="l">
              <a:lnSpc>
                <a:spcPct val="100000"/>
              </a:lnSpc>
              <a:spcBef>
                <a:spcPts val="200"/>
              </a:spcBef>
              <a:spcAft>
                <a:spcPts val="0"/>
              </a:spcAft>
              <a:buClr>
                <a:schemeClr val="dk1"/>
              </a:buClr>
              <a:buFont typeface="Arial"/>
              <a:buNone/>
            </a:pPr>
            <a:r>
              <a:t/>
            </a:r>
            <a:endParaRPr b="1"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1" i="0" lang="en-US" sz="2000" u="none">
                <a:solidFill>
                  <a:srgbClr val="FFFFFF"/>
                </a:solidFill>
                <a:latin typeface="Arial"/>
                <a:ea typeface="Arial"/>
                <a:cs typeface="Arial"/>
                <a:sym typeface="Arial"/>
              </a:rPr>
              <a:t>Are we getting the right outcomes?</a:t>
            </a:r>
            <a:endParaRPr/>
          </a:p>
          <a:p>
            <a:pPr indent="0" lvl="0" marL="0" marR="0" rtl="0" algn="l">
              <a:lnSpc>
                <a:spcPct val="100000"/>
              </a:lnSpc>
              <a:spcBef>
                <a:spcPts val="200"/>
              </a:spcBef>
              <a:spcAft>
                <a:spcPts val="0"/>
              </a:spcAft>
              <a:buClr>
                <a:schemeClr val="dk1"/>
              </a:buClr>
              <a:buFont typeface="Arial"/>
              <a:buNone/>
            </a:pPr>
            <a:r>
              <a:t/>
            </a:r>
            <a:endParaRPr b="1" i="0" sz="1000" u="none">
              <a:solidFill>
                <a:srgbClr val="FFFFFF"/>
              </a:solidFill>
              <a:latin typeface="Arial"/>
              <a:ea typeface="Arial"/>
              <a:cs typeface="Arial"/>
              <a:sym typeface="Arial"/>
            </a:endParaRPr>
          </a:p>
          <a:p>
            <a:pPr indent="0" lvl="0" marL="0" marR="0" rtl="0" algn="l">
              <a:lnSpc>
                <a:spcPct val="100000"/>
              </a:lnSpc>
              <a:spcBef>
                <a:spcPts val="400"/>
              </a:spcBef>
              <a:spcAft>
                <a:spcPts val="0"/>
              </a:spcAft>
              <a:buClr>
                <a:srgbClr val="FFFFFF"/>
              </a:buClr>
              <a:buFont typeface="Arial"/>
              <a:buNone/>
            </a:pPr>
            <a:r>
              <a:rPr b="1" i="0" lang="en-US" sz="2000" u="none">
                <a:solidFill>
                  <a:srgbClr val="FFFFFF"/>
                </a:solidFill>
                <a:latin typeface="Arial"/>
                <a:ea typeface="Arial"/>
                <a:cs typeface="Arial"/>
                <a:sym typeface="Arial"/>
              </a:rPr>
              <a:t>How can we improve?</a:t>
            </a:r>
            <a:endParaRPr/>
          </a:p>
          <a:p>
            <a:pPr indent="0" lvl="0" marL="0" marR="0" rtl="0" algn="l">
              <a:lnSpc>
                <a:spcPct val="100000"/>
              </a:lnSpc>
              <a:spcBef>
                <a:spcPts val="0"/>
              </a:spcBef>
              <a:spcAft>
                <a:spcPts val="0"/>
              </a:spcAft>
              <a:buNone/>
            </a:pPr>
            <a:r>
              <a:t/>
            </a:r>
            <a:endParaRPr b="1" i="0" sz="2000" u="none">
              <a:solidFill>
                <a:srgbClr val="FFFFFF"/>
              </a:solidFill>
              <a:latin typeface="Arial"/>
              <a:ea typeface="Arial"/>
              <a:cs typeface="Arial"/>
              <a:sym typeface="Arial"/>
            </a:endParaRPr>
          </a:p>
        </p:txBody>
      </p:sp>
      <p:sp>
        <p:nvSpPr>
          <p:cNvPr id="110" name="Google Shape;110;p15"/>
          <p:cNvSpPr txBox="1"/>
          <p:nvPr/>
        </p:nvSpPr>
        <p:spPr>
          <a:xfrm>
            <a:off x="3551237" y="3492500"/>
            <a:ext cx="4597400"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1" i="0" lang="en-US" sz="2400" u="none">
                <a:solidFill>
                  <a:srgbClr val="FFFF00"/>
                </a:solidFill>
                <a:latin typeface="Arial"/>
                <a:ea typeface="Arial"/>
                <a:cs typeface="Arial"/>
                <a:sym typeface="Arial"/>
              </a:rPr>
              <a:t>PRACTICE-BASED EVIDENCE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2"/>
          <p:cNvSpPr txBox="1"/>
          <p:nvPr>
            <p:ph type="title"/>
          </p:nvPr>
        </p:nvSpPr>
        <p:spPr>
          <a:xfrm>
            <a:off x="114300" y="152400"/>
            <a:ext cx="89408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8808"/>
                </a:solidFill>
                <a:latin typeface="Arial"/>
                <a:ea typeface="Arial"/>
                <a:cs typeface="Arial"/>
                <a:sym typeface="Arial"/>
              </a:rPr>
              <a:t>Supervision</a:t>
            </a:r>
            <a:endParaRPr/>
          </a:p>
        </p:txBody>
      </p:sp>
      <p:sp>
        <p:nvSpPr>
          <p:cNvPr id="297" name="Google Shape;297;p42"/>
          <p:cNvSpPr txBox="1"/>
          <p:nvPr>
            <p:ph idx="1" type="body"/>
          </p:nvPr>
        </p:nvSpPr>
        <p:spPr>
          <a:xfrm>
            <a:off x="152400" y="609600"/>
            <a:ext cx="8712200" cy="5549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480"/>
              </a:spcBef>
              <a:spcAft>
                <a:spcPts val="0"/>
              </a:spcAft>
              <a:buClr>
                <a:srgbClr val="FFFF00"/>
              </a:buClr>
              <a:buFont typeface="Arial"/>
              <a:buNone/>
            </a:pPr>
            <a:r>
              <a:rPr b="0" i="0" lang="en-US" sz="2400" u="none">
                <a:solidFill>
                  <a:srgbClr val="FFFF00"/>
                </a:solidFill>
                <a:latin typeface="Arial"/>
                <a:ea typeface="Arial"/>
                <a:cs typeface="Arial"/>
                <a:sym typeface="Arial"/>
              </a:rPr>
              <a:t>Principal Supervisors</a:t>
            </a:r>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Principal supervisors oversee an average of 24 schools,              ranging from 6 to 67</a:t>
            </a:r>
            <a:endParaRPr/>
          </a:p>
          <a:p>
            <a:pPr indent="-342900" lvl="0" marL="3429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Districts by and large have not articulated an explicit set of principal supervisory competencies on which to base evaluations.</a:t>
            </a:r>
            <a:endParaRPr/>
          </a:p>
          <a:p>
            <a:pPr indent="-342900" lvl="0" marL="3429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Few districts select principal supervisors on the basis of their explicit results and measurable student achievement gains.</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The Wallace Foundation and Council of the Great City Schools</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Survey of 41 urban public school districts			Corcoran. et al. (2012)</a:t>
            </a:r>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3"/>
          <p:cNvSpPr txBox="1"/>
          <p:nvPr>
            <p:ph type="title"/>
          </p:nvPr>
        </p:nvSpPr>
        <p:spPr>
          <a:xfrm>
            <a:off x="101600" y="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8808"/>
                </a:solidFill>
                <a:latin typeface="Arial"/>
                <a:ea typeface="Arial"/>
                <a:cs typeface="Arial"/>
                <a:sym typeface="Arial"/>
              </a:rPr>
              <a:t>Evaluation</a:t>
            </a:r>
            <a:endParaRPr/>
          </a:p>
        </p:txBody>
      </p:sp>
      <p:sp>
        <p:nvSpPr>
          <p:cNvPr id="303" name="Google Shape;303;p43"/>
          <p:cNvSpPr txBox="1"/>
          <p:nvPr>
            <p:ph idx="1" type="body"/>
          </p:nvPr>
        </p:nvSpPr>
        <p:spPr>
          <a:xfrm>
            <a:off x="101600" y="609600"/>
            <a:ext cx="8763000" cy="5943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Font typeface="Arial"/>
              <a:buNone/>
            </a:pPr>
            <a:r>
              <a:t/>
            </a:r>
            <a:endParaRPr b="0" i="0" sz="800" u="none">
              <a:solidFill>
                <a:schemeClr val="lt1"/>
              </a:solidFill>
              <a:latin typeface="Arial"/>
              <a:ea typeface="Arial"/>
              <a:cs typeface="Arial"/>
              <a:sym typeface="Arial"/>
            </a:endParaRPr>
          </a:p>
          <a:p>
            <a:pPr indent="-342900" lvl="0" marL="342900" marR="0" rtl="0" algn="l">
              <a:lnSpc>
                <a:spcPct val="100000"/>
              </a:lnSpc>
              <a:spcBef>
                <a:spcPts val="360"/>
              </a:spcBef>
              <a:spcAft>
                <a:spcPts val="0"/>
              </a:spcAft>
              <a:buClr>
                <a:srgbClr val="FFFF00"/>
              </a:buClr>
              <a:buFont typeface="Arial"/>
              <a:buNone/>
            </a:pPr>
            <a:r>
              <a:rPr b="0" i="0" lang="en-US" sz="1800" u="none">
                <a:solidFill>
                  <a:srgbClr val="FFFF00"/>
                </a:solidFill>
                <a:latin typeface="Arial"/>
                <a:ea typeface="Arial"/>
                <a:cs typeface="Arial"/>
                <a:sym typeface="Arial"/>
              </a:rPr>
              <a:t>INSTRUMENT </a:t>
            </a:r>
            <a:r>
              <a:rPr b="1" i="0" lang="en-US" sz="1800" u="none">
                <a:solidFill>
                  <a:srgbClr val="FF6600"/>
                </a:solidFill>
                <a:latin typeface="Arial"/>
                <a:ea typeface="Arial"/>
                <a:cs typeface="Arial"/>
                <a:sym typeface="Arial"/>
              </a:rPr>
              <a:t>CONTENT</a:t>
            </a:r>
            <a:r>
              <a:rPr b="0" i="0" lang="en-US" sz="1800" u="none">
                <a:solidFill>
                  <a:srgbClr val="FF6600"/>
                </a:solidFill>
                <a:latin typeface="Arial"/>
                <a:ea typeface="Arial"/>
                <a:cs typeface="Arial"/>
                <a:sym typeface="Arial"/>
              </a:rPr>
              <a:t> </a:t>
            </a:r>
            <a:r>
              <a:rPr b="0" i="0" lang="en-US" sz="1800" u="none">
                <a:solidFill>
                  <a:srgbClr val="FFFF00"/>
                </a:solidFill>
                <a:latin typeface="Arial"/>
                <a:ea typeface="Arial"/>
                <a:cs typeface="Arial"/>
                <a:sym typeface="Arial"/>
              </a:rPr>
              <a:t>ANALYSIS</a:t>
            </a:r>
            <a:endParaRPr/>
          </a:p>
          <a:p>
            <a:pPr indent="-342900" lvl="0" marL="3429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342900" lvl="0" marL="342900" marR="0" rtl="0" algn="l">
              <a:lnSpc>
                <a:spcPct val="100000"/>
              </a:lnSpc>
              <a:spcBef>
                <a:spcPts val="360"/>
              </a:spcBef>
              <a:spcAft>
                <a:spcPts val="0"/>
              </a:spcAft>
              <a:buClr>
                <a:schemeClr val="lt1"/>
              </a:buClr>
              <a:buFont typeface="Arial"/>
              <a:buNone/>
            </a:pPr>
            <a:r>
              <a:rPr b="1" i="0" lang="en-US" sz="1800" u="none">
                <a:solidFill>
                  <a:schemeClr val="lt1"/>
                </a:solidFill>
                <a:latin typeface="Arial"/>
                <a:ea typeface="Arial"/>
                <a:cs typeface="Arial"/>
                <a:sym typeface="Arial"/>
              </a:rPr>
              <a:t>Learning Centered Leadership: A Behavior-Anchored Framework</a:t>
            </a:r>
            <a:endParaRPr/>
          </a:p>
          <a:p>
            <a:pPr indent="-342900" lvl="0" marL="342900" marR="0" rtl="0" algn="l">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(Vanderbilt Assessment of Leadership in Education)</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342900" lvl="0" marL="342900" marR="0" rtl="0" algn="l">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	</a:t>
            </a:r>
            <a:r>
              <a:rPr b="0" i="0" lang="en-US" sz="1600" u="none">
                <a:solidFill>
                  <a:schemeClr val="lt1"/>
                </a:solidFill>
                <a:latin typeface="Arial"/>
                <a:ea typeface="Arial"/>
                <a:cs typeface="Arial"/>
                <a:sym typeface="Arial"/>
              </a:rPr>
              <a:t>high standards for student learning	culture of learning </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rigorous curriculum			connections to external communities</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quality instruction			performance accountability</a:t>
            </a:r>
            <a:endParaRPr/>
          </a:p>
          <a:p>
            <a:pPr indent="-342900" lvl="0" marL="342900" marR="0" rtl="0" algn="l">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	</a:t>
            </a:r>
            <a:endParaRPr/>
          </a:p>
          <a:p>
            <a:pPr indent="-342900" lvl="0" marL="342900" marR="0" rtl="0" algn="l">
              <a:lnSpc>
                <a:spcPct val="100000"/>
              </a:lnSpc>
              <a:spcBef>
                <a:spcPts val="360"/>
              </a:spcBef>
              <a:spcAft>
                <a:spcPts val="0"/>
              </a:spcAft>
              <a:buClr>
                <a:srgbClr val="FFFF00"/>
              </a:buClr>
              <a:buFont typeface="Arial"/>
              <a:buNone/>
            </a:pPr>
            <a:r>
              <a:rPr b="0" i="0" lang="en-US" sz="1800" u="none">
                <a:solidFill>
                  <a:srgbClr val="FFFF00"/>
                </a:solidFill>
                <a:latin typeface="Arial"/>
                <a:ea typeface="Arial"/>
                <a:cs typeface="Arial"/>
                <a:sym typeface="Arial"/>
              </a:rPr>
              <a:t>INSTRUMENT </a:t>
            </a:r>
            <a:r>
              <a:rPr b="1" i="0" lang="en-US" sz="1800" u="none">
                <a:solidFill>
                  <a:srgbClr val="FF6600"/>
                </a:solidFill>
                <a:latin typeface="Arial"/>
                <a:ea typeface="Arial"/>
                <a:cs typeface="Arial"/>
                <a:sym typeface="Arial"/>
              </a:rPr>
              <a:t>USAGE</a:t>
            </a:r>
            <a:r>
              <a:rPr b="0" i="0" lang="en-US" sz="1800" u="none">
                <a:solidFill>
                  <a:srgbClr val="FFFF00"/>
                </a:solidFill>
                <a:latin typeface="Arial"/>
                <a:ea typeface="Arial"/>
                <a:cs typeface="Arial"/>
                <a:sym typeface="Arial"/>
              </a:rPr>
              <a:t> ANALYSIS</a:t>
            </a:r>
            <a:endParaRPr/>
          </a:p>
          <a:p>
            <a:pPr indent="-342900" lvl="0" marL="342900" marR="0" rtl="0" algn="l">
              <a:lnSpc>
                <a:spcPct val="100000"/>
              </a:lnSpc>
              <a:spcBef>
                <a:spcPts val="360"/>
              </a:spcBef>
              <a:spcAft>
                <a:spcPts val="0"/>
              </a:spcAft>
              <a:buClr>
                <a:schemeClr val="lt1"/>
              </a:buClr>
              <a:buFont typeface="Arial"/>
              <a:buNone/>
            </a:pPr>
            <a:r>
              <a:t/>
            </a:r>
            <a:endParaRPr b="0" i="0" sz="1800" u="none">
              <a:solidFill>
                <a:schemeClr val="lt1"/>
              </a:solidFill>
              <a:latin typeface="Arial"/>
              <a:ea typeface="Arial"/>
              <a:cs typeface="Arial"/>
              <a:sym typeface="Arial"/>
            </a:endParaRPr>
          </a:p>
          <a:p>
            <a:pPr indent="-342900" lvl="0" marL="342900" marR="0" rtl="0" algn="l">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UTILITY:  	information is used to improvement performance </a:t>
            </a:r>
            <a:endParaRPr/>
          </a:p>
          <a:p>
            <a:pPr indent="-342900" lvl="0" marL="342900" marR="0" rtl="0" algn="l">
              <a:lnSpc>
                <a:spcPct val="100000"/>
              </a:lnSpc>
              <a:spcBef>
                <a:spcPts val="200"/>
              </a:spcBef>
              <a:spcAft>
                <a:spcPts val="0"/>
              </a:spcAft>
              <a:buClr>
                <a:schemeClr val="lt1"/>
              </a:buClr>
              <a:buFont typeface="Arial"/>
              <a:buNone/>
            </a:pPr>
            <a:r>
              <a:rPr b="0" i="0" lang="en-US" sz="1000" u="none">
                <a:solidFill>
                  <a:schemeClr val="lt1"/>
                </a:solidFill>
                <a:latin typeface="Arial"/>
                <a:ea typeface="Arial"/>
                <a:cs typeface="Arial"/>
                <a:sym typeface="Arial"/>
              </a:rPr>
              <a:t>	</a:t>
            </a:r>
            <a:endParaRPr/>
          </a:p>
          <a:p>
            <a:pPr indent="-342900" lvl="0" marL="342900" marR="0" rtl="0" algn="l">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ACCURACY:	instrument produces sound information about the principal’s performance (e.g. sound psychometric development)</a:t>
            </a:r>
            <a:endParaRPr b="0" i="0" sz="1600" u="none">
              <a:solidFill>
                <a:schemeClr val="lt1"/>
              </a:solidFill>
              <a:latin typeface="Arial"/>
              <a:ea typeface="Arial"/>
              <a:cs typeface="Arial"/>
              <a:sym typeface="Arial"/>
            </a:endParaRPr>
          </a:p>
          <a:p>
            <a:pPr indent="-342900" lvl="0" marL="342900" marR="0" rtl="0" algn="ctr">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a:p>
            <a:pPr indent="-342900" lvl="0" marL="342900" marR="0" rtl="0" algn="l">
              <a:lnSpc>
                <a:spcPct val="100000"/>
              </a:lnSpc>
              <a:spcBef>
                <a:spcPts val="360"/>
              </a:spcBef>
              <a:spcAft>
                <a:spcPts val="0"/>
              </a:spcAft>
              <a:buClr>
                <a:srgbClr val="FFFF00"/>
              </a:buClr>
              <a:buFont typeface="Arial"/>
              <a:buNone/>
            </a:pPr>
            <a:r>
              <a:rPr b="0" i="0" lang="en-US" sz="1800" u="none">
                <a:solidFill>
                  <a:srgbClr val="FFFF00"/>
                </a:solidFill>
                <a:latin typeface="Arial"/>
                <a:ea typeface="Arial"/>
                <a:cs typeface="Arial"/>
                <a:sym typeface="Arial"/>
              </a:rPr>
              <a:t>The Wallace Foundation and Council of the Great City Schools. Survey of 65 Principal Assessment Instruments from 65 districts (43 states and DC) </a:t>
            </a:r>
            <a:endParaRPr/>
          </a:p>
          <a:p>
            <a:pPr indent="-342900" lvl="0" marL="342900" marR="0" rtl="0" algn="l">
              <a:lnSpc>
                <a:spcPct val="100000"/>
              </a:lnSpc>
              <a:spcBef>
                <a:spcPts val="360"/>
              </a:spcBef>
              <a:spcAft>
                <a:spcPts val="0"/>
              </a:spcAft>
              <a:buClr>
                <a:srgbClr val="FFFF00"/>
              </a:buClr>
              <a:buFont typeface="Arial"/>
              <a:buNone/>
            </a:pPr>
            <a:r>
              <a:rPr b="0" i="0" lang="en-US" sz="1800" u="none">
                <a:solidFill>
                  <a:srgbClr val="FFFF00"/>
                </a:solidFill>
                <a:latin typeface="Arial"/>
                <a:ea typeface="Arial"/>
                <a:cs typeface="Arial"/>
                <a:sym typeface="Arial"/>
              </a:rPr>
              <a:t>							Goldring, et.al. (2012)</a:t>
            </a:r>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rgbClr val="FFFF00"/>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rgbClr val="FFFF00"/>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ph idx="1" type="body"/>
          </p:nvPr>
        </p:nvSpPr>
        <p:spPr>
          <a:xfrm>
            <a:off x="317500" y="266700"/>
            <a:ext cx="8661400" cy="6477000"/>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CONTENT:</a:t>
            </a:r>
            <a:r>
              <a:rPr b="1" i="1" lang="en-US" sz="2000" u="none">
                <a:solidFill>
                  <a:srgbClr val="FFFF00"/>
                </a:solidFill>
                <a:latin typeface="Arial"/>
                <a:ea typeface="Arial"/>
                <a:cs typeface="Arial"/>
                <a:sym typeface="Arial"/>
              </a:rPr>
              <a:t>	</a:t>
            </a:r>
            <a:r>
              <a:rPr b="0" i="1" lang="en-US" sz="2000" u="none">
                <a:solidFill>
                  <a:srgbClr val="FFFF00"/>
                </a:solidFill>
                <a:latin typeface="Arial"/>
                <a:ea typeface="Arial"/>
                <a:cs typeface="Arial"/>
                <a:sym typeface="Arial"/>
              </a:rPr>
              <a:t>Principal evaluation systems do not focus on the most 			critical items:  student outcomes and teacher effectiveness</a:t>
            </a:r>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190500" lvl="0" marL="342900" marR="0" rtl="0" algn="l">
              <a:lnSpc>
                <a:spcPct val="100000"/>
              </a:lnSpc>
              <a:spcBef>
                <a:spcPts val="48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rgbClr val="FFFFFF"/>
              </a:solidFill>
              <a:latin typeface="Arial"/>
              <a:ea typeface="Arial"/>
              <a:cs typeface="Arial"/>
              <a:sym typeface="Arial"/>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342900" lvl="0" marL="3429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2000" u="none">
                <a:solidFill>
                  <a:schemeClr val="lt1"/>
                </a:solidFill>
                <a:latin typeface="Arial"/>
                <a:ea typeface="Arial"/>
                <a:cs typeface="Arial"/>
                <a:sym typeface="Arial"/>
              </a:rPr>
              <a:t>only 25 instruments (38%) touched on </a:t>
            </a:r>
            <a:r>
              <a:rPr b="0" i="1" lang="en-US" sz="2000" u="none">
                <a:solidFill>
                  <a:srgbClr val="FFFF00"/>
                </a:solidFill>
                <a:latin typeface="Arial"/>
                <a:ea typeface="Arial"/>
                <a:cs typeface="Arial"/>
                <a:sym typeface="Arial"/>
              </a:rPr>
              <a:t>all six core components</a:t>
            </a:r>
            <a:endParaRPr/>
          </a:p>
          <a:p>
            <a:pPr indent="-279400" lvl="0" marL="342900" marR="0" rtl="0" algn="l">
              <a:lnSpc>
                <a:spcPct val="100000"/>
              </a:lnSpc>
              <a:spcBef>
                <a:spcPts val="200"/>
              </a:spcBef>
              <a:spcAft>
                <a:spcPts val="0"/>
              </a:spcAft>
              <a:buClr>
                <a:schemeClr val="lt1"/>
              </a:buClr>
              <a:buSzPts val="1000"/>
              <a:buFont typeface="Arial"/>
              <a:buNone/>
            </a:pPr>
            <a:r>
              <a:t/>
            </a:r>
            <a:endParaRPr b="0" i="0" sz="1000" u="none">
              <a:solidFill>
                <a:schemeClr val="lt1"/>
              </a:solidFill>
              <a:latin typeface="Arial"/>
              <a:ea typeface="Arial"/>
              <a:cs typeface="Arial"/>
              <a:sym typeface="Arial"/>
            </a:endParaRPr>
          </a:p>
          <a:p>
            <a:pPr indent="-342900" lvl="0" marL="342900" marR="0" rtl="0" algn="r">
              <a:lnSpc>
                <a:spcPct val="100000"/>
              </a:lnSpc>
              <a:spcBef>
                <a:spcPts val="360"/>
              </a:spcBef>
              <a:spcAft>
                <a:spcPts val="0"/>
              </a:spcAft>
              <a:buClr>
                <a:schemeClr val="lt1"/>
              </a:buClr>
              <a:buFont typeface="Arial"/>
              <a:buNone/>
            </a:pPr>
            <a:r>
              <a:rPr b="0" i="0" lang="en-US" sz="1800" u="none">
                <a:solidFill>
                  <a:schemeClr val="lt1"/>
                </a:solidFill>
                <a:latin typeface="Arial"/>
                <a:ea typeface="Arial"/>
                <a:cs typeface="Arial"/>
                <a:sym typeface="Arial"/>
              </a:rPr>
              <a:t>Goldring, et.al. (2012)</a:t>
            </a:r>
            <a:endParaRPr/>
          </a:p>
          <a:p>
            <a:pPr indent="-228600" lvl="0" marL="342900" marR="0" rtl="0" algn="l">
              <a:spcBef>
                <a:spcPts val="360"/>
              </a:spcBef>
              <a:spcAft>
                <a:spcPts val="0"/>
              </a:spcAft>
              <a:buClr>
                <a:schemeClr val="lt1"/>
              </a:buClr>
              <a:buSzPts val="1800"/>
              <a:buFont typeface="Arial"/>
              <a:buNone/>
            </a:pPr>
            <a:r>
              <a:t/>
            </a:r>
            <a:endParaRPr b="0" i="0" sz="1800" u="none">
              <a:solidFill>
                <a:schemeClr val="lt1"/>
              </a:solidFill>
              <a:latin typeface="Arial"/>
              <a:ea typeface="Arial"/>
              <a:cs typeface="Arial"/>
              <a:sym typeface="Arial"/>
            </a:endParaRPr>
          </a:p>
        </p:txBody>
      </p:sp>
      <p:sp>
        <p:nvSpPr>
          <p:cNvPr id="309" name="Google Shape;309;p44"/>
          <p:cNvSpPr txBox="1"/>
          <p:nvPr/>
        </p:nvSpPr>
        <p:spPr>
          <a:xfrm>
            <a:off x="165100" y="0"/>
            <a:ext cx="8769350" cy="4619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a:solidFill>
                  <a:srgbClr val="FFFF00"/>
                </a:solidFill>
                <a:latin typeface="Arial"/>
                <a:ea typeface="Arial"/>
                <a:cs typeface="Arial"/>
                <a:sym typeface="Arial"/>
              </a:rPr>
              <a:t>6.	Placement and on-the-job support: </a:t>
            </a:r>
            <a:r>
              <a:rPr b="1" i="0" lang="en-US" sz="2400" u="none">
                <a:solidFill>
                  <a:srgbClr val="FF8808"/>
                </a:solidFill>
                <a:latin typeface="Arial"/>
                <a:ea typeface="Arial"/>
                <a:cs typeface="Arial"/>
                <a:sym typeface="Arial"/>
              </a:rPr>
              <a:t>Evaluation</a:t>
            </a:r>
            <a:endParaRPr/>
          </a:p>
        </p:txBody>
      </p:sp>
      <p:pic>
        <p:nvPicPr>
          <p:cNvPr id="310" name="Google Shape;310;p44"/>
          <p:cNvPicPr preferRelativeResize="0"/>
          <p:nvPr/>
        </p:nvPicPr>
        <p:blipFill rotWithShape="1">
          <a:blip r:embed="rId3">
            <a:alphaModFix/>
          </a:blip>
          <a:srcRect b="0" l="0" r="0" t="0"/>
          <a:stretch/>
        </p:blipFill>
        <p:spPr>
          <a:xfrm>
            <a:off x="298450" y="1809750"/>
            <a:ext cx="8845550" cy="4006850"/>
          </a:xfrm>
          <a:prstGeom prst="rect">
            <a:avLst/>
          </a:prstGeom>
          <a:noFill/>
          <a:ln>
            <a:noFill/>
          </a:ln>
        </p:spPr>
      </p:pic>
      <p:sp>
        <p:nvSpPr>
          <p:cNvPr id="311" name="Google Shape;311;p44"/>
          <p:cNvSpPr/>
          <p:nvPr/>
        </p:nvSpPr>
        <p:spPr>
          <a:xfrm>
            <a:off x="88900" y="3708400"/>
            <a:ext cx="5003800" cy="4699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312" name="Google Shape;312;p44"/>
          <p:cNvSpPr/>
          <p:nvPr/>
        </p:nvSpPr>
        <p:spPr>
          <a:xfrm>
            <a:off x="88900" y="4102100"/>
            <a:ext cx="5003800" cy="4699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313" name="Google Shape;313;p44"/>
          <p:cNvSpPr/>
          <p:nvPr/>
        </p:nvSpPr>
        <p:spPr>
          <a:xfrm>
            <a:off x="101600" y="4813300"/>
            <a:ext cx="5003800" cy="4699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314" name="Google Shape;314;p44"/>
          <p:cNvSpPr/>
          <p:nvPr/>
        </p:nvSpPr>
        <p:spPr>
          <a:xfrm>
            <a:off x="114300" y="5219700"/>
            <a:ext cx="5003800" cy="4699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5"/>
          <p:cNvSpPr txBox="1"/>
          <p:nvPr>
            <p:ph idx="1" type="body"/>
          </p:nvPr>
        </p:nvSpPr>
        <p:spPr>
          <a:xfrm>
            <a:off x="317500" y="266700"/>
            <a:ext cx="8661400" cy="6477000"/>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chemeClr val="lt1"/>
              </a:buClr>
              <a:buSzPts val="2400"/>
              <a:buFont typeface="Arial"/>
              <a:buNone/>
            </a:pPr>
            <a:r>
              <a:t/>
            </a:r>
            <a:endParaRPr b="0" i="0" sz="24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UTILITY:</a:t>
            </a:r>
            <a:r>
              <a:rPr b="1" i="0" lang="en-US" sz="2000" u="none">
                <a:solidFill>
                  <a:srgbClr val="FFFF00"/>
                </a:solidFill>
                <a:latin typeface="Arial"/>
                <a:ea typeface="Arial"/>
                <a:cs typeface="Arial"/>
                <a:sym typeface="Arial"/>
              </a:rPr>
              <a:t>	</a:t>
            </a:r>
            <a:r>
              <a:rPr b="0" i="0" lang="en-US" sz="2000" u="none">
                <a:solidFill>
                  <a:srgbClr val="FFFF00"/>
                </a:solidFill>
                <a:latin typeface="Arial"/>
                <a:ea typeface="Arial"/>
                <a:cs typeface="Arial"/>
                <a:sym typeface="Arial"/>
              </a:rPr>
              <a:t>Principal evaluation systems are not used effectively to   improve principal performance</a:t>
            </a:r>
            <a:endParaRPr/>
          </a:p>
          <a:p>
            <a:pPr indent="-342900" lvl="0" marL="342900" marR="0" rtl="0" algn="l">
              <a:lnSpc>
                <a:spcPct val="100000"/>
              </a:lnSpc>
              <a:spcBef>
                <a:spcPts val="200"/>
              </a:spcBef>
              <a:spcAft>
                <a:spcPts val="0"/>
              </a:spcAft>
              <a:buClr>
                <a:schemeClr val="lt1"/>
              </a:buClr>
              <a:buFont typeface="Arial"/>
              <a:buNone/>
            </a:pPr>
            <a:r>
              <a:t/>
            </a:r>
            <a:endParaRPr b="0" i="1" sz="1000" u="none">
              <a:solidFill>
                <a:srgbClr val="FFFF00"/>
              </a:solidFill>
              <a:latin typeface="Arial"/>
              <a:ea typeface="Arial"/>
              <a:cs typeface="Arial"/>
              <a:sym typeface="Arial"/>
            </a:endParaRPr>
          </a:p>
          <a:p>
            <a:pPr indent="-342900" lvl="0" marL="342900" marR="0" rtl="0" algn="l">
              <a:lnSpc>
                <a:spcPct val="100000"/>
              </a:lnSpc>
              <a:spcBef>
                <a:spcPts val="360"/>
              </a:spcBef>
              <a:spcAft>
                <a:spcPts val="0"/>
              </a:spcAft>
              <a:buClr>
                <a:srgbClr val="FFFFFF"/>
              </a:buClr>
              <a:buFont typeface="Arial"/>
              <a:buNone/>
            </a:pPr>
            <a:r>
              <a:rPr b="0" i="0" lang="en-US" sz="1800" u="none">
                <a:solidFill>
                  <a:srgbClr val="FFFFFF"/>
                </a:solidFill>
                <a:latin typeface="Arial"/>
                <a:ea typeface="Arial"/>
                <a:cs typeface="Arial"/>
                <a:sym typeface="Arial"/>
              </a:rPr>
              <a:t>•	43% of the reviewed instruments </a:t>
            </a:r>
            <a:r>
              <a:rPr b="0" i="0" lang="en-US" sz="1800" u="none">
                <a:solidFill>
                  <a:srgbClr val="FFFF00"/>
                </a:solidFill>
                <a:latin typeface="Arial"/>
                <a:ea typeface="Arial"/>
                <a:cs typeface="Arial"/>
                <a:sym typeface="Arial"/>
              </a:rPr>
              <a:t>failed to give leaders clear feedback </a:t>
            </a:r>
            <a:r>
              <a:rPr b="0" i="0" lang="en-US" sz="1800" u="none">
                <a:solidFill>
                  <a:srgbClr val="FFFFFF"/>
                </a:solidFill>
                <a:latin typeface="Arial"/>
                <a:ea typeface="Arial"/>
                <a:cs typeface="Arial"/>
                <a:sym typeface="Arial"/>
              </a:rPr>
              <a:t>on what they could be doing more or better to improve teaching and learning</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342900" lvl="0" marL="342900" marR="0" rtl="0" algn="l">
              <a:lnSpc>
                <a:spcPct val="100000"/>
              </a:lnSpc>
              <a:spcBef>
                <a:spcPts val="360"/>
              </a:spcBef>
              <a:spcAft>
                <a:spcPts val="0"/>
              </a:spcAft>
              <a:buClr>
                <a:srgbClr val="FFFFFF"/>
              </a:buClr>
              <a:buFont typeface="Arial"/>
              <a:buNone/>
            </a:pPr>
            <a:r>
              <a:rPr b="0" i="0" lang="en-US" sz="1800" u="none">
                <a:solidFill>
                  <a:srgbClr val="FFFFFF"/>
                </a:solidFill>
                <a:latin typeface="Arial"/>
                <a:ea typeface="Arial"/>
                <a:cs typeface="Arial"/>
                <a:sym typeface="Arial"/>
              </a:rPr>
              <a:t>•	there are often inconsistent (or nonexistent) connections between evaluation and professional development plans</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342900" lvl="0" marL="342900" marR="0" rtl="0" algn="l">
              <a:lnSpc>
                <a:spcPct val="100000"/>
              </a:lnSpc>
              <a:spcBef>
                <a:spcPts val="400"/>
              </a:spcBef>
              <a:spcAft>
                <a:spcPts val="0"/>
              </a:spcAft>
              <a:buClr>
                <a:srgbClr val="FFFFFF"/>
              </a:buClr>
              <a:buFont typeface="Arial"/>
              <a:buNone/>
            </a:pPr>
            <a:r>
              <a:rPr b="0" i="0" lang="en-US" sz="2000" u="none">
                <a:solidFill>
                  <a:srgbClr val="FFFFFF"/>
                </a:solidFill>
                <a:latin typeface="Arial"/>
                <a:ea typeface="Arial"/>
                <a:cs typeface="Arial"/>
                <a:sym typeface="Arial"/>
              </a:rPr>
              <a:t>	</a:t>
            </a:r>
            <a:r>
              <a:rPr b="0" i="0" lang="en-US" sz="1000" u="none">
                <a:solidFill>
                  <a:schemeClr val="lt1"/>
                </a:solidFill>
                <a:latin typeface="Arial"/>
                <a:ea typeface="Arial"/>
                <a:cs typeface="Arial"/>
                <a:sym typeface="Arial"/>
              </a:rPr>
              <a:t>	</a:t>
            </a:r>
            <a:endParaRPr/>
          </a:p>
          <a:p>
            <a:pPr indent="-342900" lvl="0" marL="3429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ACCURACY:</a:t>
            </a:r>
            <a:r>
              <a:rPr b="1" i="0" lang="en-US" sz="2000" u="none">
                <a:solidFill>
                  <a:srgbClr val="FFFF00"/>
                </a:solidFill>
                <a:latin typeface="Arial"/>
                <a:ea typeface="Arial"/>
                <a:cs typeface="Arial"/>
                <a:sym typeface="Arial"/>
              </a:rPr>
              <a:t>	</a:t>
            </a:r>
            <a:r>
              <a:rPr b="0" i="0" lang="en-US" sz="2000" u="none">
                <a:solidFill>
                  <a:srgbClr val="FFFF00"/>
                </a:solidFill>
                <a:latin typeface="Arial"/>
                <a:ea typeface="Arial"/>
                <a:cs typeface="Arial"/>
                <a:sym typeface="Arial"/>
              </a:rPr>
              <a:t>Principal evaluation systems are not used effectively to   	improve principal performance</a:t>
            </a:r>
            <a:endParaRPr/>
          </a:p>
          <a:p>
            <a:pPr indent="-342900" lvl="0" marL="342900" marR="0" rtl="0" algn="l">
              <a:lnSpc>
                <a:spcPct val="100000"/>
              </a:lnSpc>
              <a:spcBef>
                <a:spcPts val="200"/>
              </a:spcBef>
              <a:spcAft>
                <a:spcPts val="0"/>
              </a:spcAft>
              <a:buClr>
                <a:schemeClr val="lt1"/>
              </a:buClr>
              <a:buFont typeface="Arial"/>
              <a:buNone/>
            </a:pPr>
            <a:r>
              <a:t/>
            </a:r>
            <a:endParaRPr b="0" i="1" sz="1000" u="none">
              <a:solidFill>
                <a:srgbClr val="FFFF00"/>
              </a:solidFill>
              <a:latin typeface="Arial"/>
              <a:ea typeface="Arial"/>
              <a:cs typeface="Arial"/>
              <a:sym typeface="Arial"/>
            </a:endParaRPr>
          </a:p>
          <a:p>
            <a:pPr indent="-342900" lvl="0" marL="342900" marR="0" rtl="0" algn="l">
              <a:lnSpc>
                <a:spcPct val="100000"/>
              </a:lnSpc>
              <a:spcBef>
                <a:spcPts val="360"/>
              </a:spcBef>
              <a:spcAft>
                <a:spcPts val="0"/>
              </a:spcAft>
              <a:buClr>
                <a:srgbClr val="FFFFFF"/>
              </a:buClr>
              <a:buFont typeface="Arial"/>
              <a:buNone/>
            </a:pPr>
            <a:r>
              <a:rPr b="0" i="0" lang="en-US" sz="1800" u="none">
                <a:solidFill>
                  <a:srgbClr val="FFFFFF"/>
                </a:solidFill>
                <a:latin typeface="Arial"/>
                <a:ea typeface="Arial"/>
                <a:cs typeface="Arial"/>
                <a:sym typeface="Arial"/>
              </a:rPr>
              <a:t>•	evaluation systems are seldom based on clear performance standards</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342900" lvl="0" marL="342900" marR="0" rtl="0" algn="l">
              <a:lnSpc>
                <a:spcPct val="100000"/>
              </a:lnSpc>
              <a:spcBef>
                <a:spcPts val="360"/>
              </a:spcBef>
              <a:spcAft>
                <a:spcPts val="0"/>
              </a:spcAft>
              <a:buClr>
                <a:srgbClr val="FFFFFF"/>
              </a:buClr>
              <a:buFont typeface="Arial"/>
              <a:buNone/>
            </a:pPr>
            <a:r>
              <a:rPr b="0" i="0" lang="en-US" sz="1800" u="none">
                <a:solidFill>
                  <a:srgbClr val="FFFFFF"/>
                </a:solidFill>
                <a:latin typeface="Arial"/>
                <a:ea typeface="Arial"/>
                <a:cs typeface="Arial"/>
                <a:sym typeface="Arial"/>
              </a:rPr>
              <a:t>•	there is little attention paid to the skills, qualifications, or authority of the reviewer</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rgbClr val="FFFFFF"/>
              </a:solidFill>
              <a:latin typeface="Arial"/>
              <a:ea typeface="Arial"/>
              <a:cs typeface="Arial"/>
              <a:sym typeface="Arial"/>
            </a:endParaRPr>
          </a:p>
          <a:p>
            <a:pPr indent="-342900" lvl="0" marL="342900" marR="0" rtl="0" algn="l">
              <a:lnSpc>
                <a:spcPct val="100000"/>
              </a:lnSpc>
              <a:spcBef>
                <a:spcPts val="360"/>
              </a:spcBef>
              <a:spcAft>
                <a:spcPts val="0"/>
              </a:spcAft>
              <a:buClr>
                <a:srgbClr val="FFFFFF"/>
              </a:buClr>
              <a:buFont typeface="Arial"/>
              <a:buNone/>
            </a:pPr>
            <a:r>
              <a:rPr b="0" i="0" lang="en-US" sz="1800" u="none">
                <a:solidFill>
                  <a:srgbClr val="FFFFFF"/>
                </a:solidFill>
                <a:latin typeface="Arial"/>
                <a:ea typeface="Arial"/>
                <a:cs typeface="Arial"/>
                <a:sym typeface="Arial"/>
              </a:rPr>
              <a:t>•	few have been tested for important psychometric properties for validity and reliability</a:t>
            </a:r>
            <a:endParaRPr/>
          </a:p>
          <a:p>
            <a:pPr indent="-342900" lvl="0" marL="3429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r>
              <a:rPr b="0" i="0" lang="en-US" sz="1800" u="none">
                <a:solidFill>
                  <a:schemeClr val="lt1"/>
                </a:solidFill>
                <a:latin typeface="Arial"/>
                <a:ea typeface="Arial"/>
                <a:cs typeface="Arial"/>
                <a:sym typeface="Arial"/>
              </a:rPr>
              <a:t>Goldring, et.al. (2012)</a:t>
            </a:r>
            <a:endParaRPr/>
          </a:p>
          <a:p>
            <a:pPr indent="-228600" lvl="0" marL="342900" marR="0" rtl="0" algn="l">
              <a:spcBef>
                <a:spcPts val="360"/>
              </a:spcBef>
              <a:spcAft>
                <a:spcPts val="0"/>
              </a:spcAft>
              <a:buClr>
                <a:schemeClr val="lt1"/>
              </a:buClr>
              <a:buSzPts val="1800"/>
              <a:buFont typeface="Arial"/>
              <a:buNone/>
            </a:pPr>
            <a:r>
              <a:t/>
            </a:r>
            <a:endParaRPr b="0" i="0" sz="1800" u="none">
              <a:solidFill>
                <a:schemeClr val="lt1"/>
              </a:solidFill>
              <a:latin typeface="Arial"/>
              <a:ea typeface="Arial"/>
              <a:cs typeface="Arial"/>
              <a:sym typeface="Arial"/>
            </a:endParaRPr>
          </a:p>
        </p:txBody>
      </p:sp>
      <p:sp>
        <p:nvSpPr>
          <p:cNvPr id="320" name="Google Shape;320;p45"/>
          <p:cNvSpPr txBox="1"/>
          <p:nvPr/>
        </p:nvSpPr>
        <p:spPr>
          <a:xfrm>
            <a:off x="165100" y="0"/>
            <a:ext cx="8769350" cy="83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a:solidFill>
                  <a:srgbClr val="FFFF00"/>
                </a:solidFill>
                <a:latin typeface="Arial"/>
                <a:ea typeface="Arial"/>
                <a:cs typeface="Arial"/>
                <a:sym typeface="Arial"/>
              </a:rPr>
              <a:t>6.	Placement and on-the-job support: </a:t>
            </a:r>
            <a:r>
              <a:rPr b="1" i="0" lang="en-US" sz="2400" u="none">
                <a:solidFill>
                  <a:srgbClr val="FF0000"/>
                </a:solidFill>
                <a:latin typeface="Arial"/>
                <a:ea typeface="Arial"/>
                <a:cs typeface="Arial"/>
                <a:sym typeface="Arial"/>
              </a:rPr>
              <a:t>Evaluation</a:t>
            </a:r>
            <a:br>
              <a:rPr b="1" i="0" lang="en-US" sz="2400" u="none">
                <a:solidFill>
                  <a:srgbClr val="FFFF00"/>
                </a:solidFill>
                <a:latin typeface="Arial"/>
                <a:ea typeface="Arial"/>
                <a:cs typeface="Arial"/>
                <a:sym typeface="Arial"/>
              </a:rPr>
            </a:b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114300" y="152400"/>
            <a:ext cx="89408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Supervision</a:t>
            </a:r>
            <a:endParaRPr/>
          </a:p>
        </p:txBody>
      </p:sp>
      <p:sp>
        <p:nvSpPr>
          <p:cNvPr id="326" name="Google Shape;326;p46"/>
          <p:cNvSpPr txBox="1"/>
          <p:nvPr>
            <p:ph idx="1" type="body"/>
          </p:nvPr>
        </p:nvSpPr>
        <p:spPr>
          <a:xfrm>
            <a:off x="152400" y="609600"/>
            <a:ext cx="8712200" cy="5549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480"/>
              </a:spcBef>
              <a:spcAft>
                <a:spcPts val="0"/>
              </a:spcAft>
              <a:buClr>
                <a:srgbClr val="FFFF00"/>
              </a:buClr>
              <a:buFont typeface="Arial"/>
              <a:buNone/>
            </a:pPr>
            <a:r>
              <a:rPr b="0" i="0" lang="en-US" sz="2400" u="none">
                <a:solidFill>
                  <a:srgbClr val="FFFF00"/>
                </a:solidFill>
                <a:latin typeface="Arial"/>
                <a:ea typeface="Arial"/>
                <a:cs typeface="Arial"/>
                <a:sym typeface="Arial"/>
              </a:rPr>
              <a:t>Professional Development</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Professional development is generally not seen as sufficient to support school principals as instructional leaders.</a:t>
            </a:r>
            <a:endParaRPr/>
          </a:p>
          <a:p>
            <a:pPr indent="-342900" lvl="0" marL="342900" marR="0" rtl="0" algn="l">
              <a:lnSpc>
                <a:spcPct val="100000"/>
              </a:lnSpc>
              <a:spcBef>
                <a:spcPts val="200"/>
              </a:spcBef>
              <a:spcAft>
                <a:spcPts val="0"/>
              </a:spcAft>
              <a:buClr>
                <a:schemeClr val="lt1"/>
              </a:buClr>
              <a:buFont typeface="Arial"/>
              <a:buNone/>
            </a:pPr>
            <a:r>
              <a:t/>
            </a:r>
            <a:endParaRPr b="0" i="0" sz="1000" u="none">
              <a:solidFill>
                <a:schemeClr val="lt1"/>
              </a:solidFill>
              <a:latin typeface="Arial"/>
              <a:ea typeface="Arial"/>
              <a:cs typeface="Arial"/>
              <a:sym typeface="Arial"/>
            </a:endParaRPr>
          </a:p>
          <a:p>
            <a:pPr indent="-342900" lvl="0" marL="342900" marR="0" rtl="0" algn="l">
              <a:lnSpc>
                <a:spcPct val="100000"/>
              </a:lnSpc>
              <a:spcBef>
                <a:spcPts val="160"/>
              </a:spcBef>
              <a:spcAft>
                <a:spcPts val="0"/>
              </a:spcAft>
              <a:buClr>
                <a:schemeClr val="lt1"/>
              </a:buClr>
              <a:buFont typeface="Arial"/>
              <a:buNone/>
            </a:pPr>
            <a:r>
              <a:t/>
            </a:r>
            <a:endParaRPr b="0" i="0" sz="8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The Wallace Foundation and Council of the Great City Schools , Corcoran. et.al. (2012)</a:t>
            </a:r>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320"/>
              </a:spcBef>
              <a:spcAft>
                <a:spcPts val="0"/>
              </a:spcAft>
              <a:buClr>
                <a:schemeClr val="lt1"/>
              </a:buClr>
              <a:buFont typeface="Arial"/>
              <a:buNone/>
            </a:pPr>
            <a:r>
              <a:t/>
            </a:r>
            <a:endParaRPr b="0" i="0" sz="1600" u="none">
              <a:solidFill>
                <a:schemeClr val="lt1"/>
              </a:solidFill>
              <a:latin typeface="Arial"/>
              <a:ea typeface="Arial"/>
              <a:cs typeface="Arial"/>
              <a:sym typeface="Arial"/>
            </a:endParaRPr>
          </a:p>
          <a:p>
            <a:pPr indent="-342900" lvl="0" marL="342900" marR="0" rtl="0" algn="l">
              <a:lnSpc>
                <a:spcPct val="100000"/>
              </a:lnSpc>
              <a:spcBef>
                <a:spcPts val="400"/>
              </a:spcBef>
              <a:spcAft>
                <a:spcPts val="0"/>
              </a:spcAft>
              <a:buClr>
                <a:schemeClr val="lt1"/>
              </a:buClr>
              <a:buFont typeface="Arial"/>
              <a:buNone/>
            </a:pPr>
            <a:r>
              <a:rPr b="0" i="0" lang="en-US" sz="1600" u="none">
                <a:solidFill>
                  <a:schemeClr val="lt1"/>
                </a:solidFill>
                <a:latin typeface="Arial"/>
                <a:ea typeface="Arial"/>
                <a:cs typeface="Arial"/>
                <a:sym typeface="Arial"/>
              </a:rPr>
              <a:t>	</a:t>
            </a:r>
            <a:r>
              <a:rPr b="0" i="0" lang="en-US" sz="2000" u="none">
                <a:solidFill>
                  <a:schemeClr val="lt1"/>
                </a:solidFill>
                <a:latin typeface="Arial"/>
                <a:ea typeface="Arial"/>
                <a:cs typeface="Arial"/>
                <a:sym typeface="Arial"/>
              </a:rPr>
              <a:t>Principal development opportunities are based more on              </a:t>
            </a:r>
            <a:r>
              <a:rPr b="0" i="0" lang="en-US" sz="2000" u="none">
                <a:solidFill>
                  <a:srgbClr val="FFFF00"/>
                </a:solidFill>
                <a:latin typeface="Arial"/>
                <a:ea typeface="Arial"/>
                <a:cs typeface="Arial"/>
                <a:sym typeface="Arial"/>
              </a:rPr>
              <a:t>“whims, fads, opportunism and ideology” </a:t>
            </a:r>
            <a:r>
              <a:rPr b="0" i="0" lang="en-US" sz="2000" u="none">
                <a:solidFill>
                  <a:schemeClr val="lt1"/>
                </a:solidFill>
                <a:latin typeface="Arial"/>
                <a:ea typeface="Arial"/>
                <a:cs typeface="Arial"/>
                <a:sym typeface="Arial"/>
              </a:rPr>
              <a:t>than sound research            and that while participation rates were high, it rarely lead to any changes in practice that had an impact on student achievement.</a:t>
            </a:r>
            <a:endParaRPr/>
          </a:p>
          <a:p>
            <a:pPr indent="-342900" lvl="0" marL="342900" marR="0" rtl="0" algn="l">
              <a:lnSpc>
                <a:spcPct val="100000"/>
              </a:lnSpc>
              <a:spcBef>
                <a:spcPts val="160"/>
              </a:spcBef>
              <a:spcAft>
                <a:spcPts val="0"/>
              </a:spcAft>
              <a:buClr>
                <a:schemeClr val="lt1"/>
              </a:buClr>
              <a:buFont typeface="Arial"/>
              <a:buNone/>
            </a:pPr>
            <a:r>
              <a:t/>
            </a:r>
            <a:endParaRPr b="0" i="0" sz="800" u="none">
              <a:solidFill>
                <a:schemeClr val="lt1"/>
              </a:solidFill>
              <a:latin typeface="Arial"/>
              <a:ea typeface="Arial"/>
              <a:cs typeface="Arial"/>
              <a:sym typeface="Arial"/>
            </a:endParaRPr>
          </a:p>
          <a:p>
            <a:pPr indent="-342900" lvl="0" marL="342900" marR="0" rtl="0" algn="r">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National Association of State Boards of Education, Sun (2011)</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a:p>
            <a:pPr indent="-342900" lvl="0" marL="342900" marR="0" rtl="0" algn="l">
              <a:lnSpc>
                <a:spcPct val="100000"/>
              </a:lnSpc>
              <a:spcBef>
                <a:spcPts val="320"/>
              </a:spcBef>
              <a:spcAft>
                <a:spcPts val="0"/>
              </a:spcAft>
              <a:buClr>
                <a:schemeClr val="lt1"/>
              </a:buClr>
              <a:buFont typeface="Arial"/>
              <a:buNone/>
            </a:pPr>
            <a:r>
              <a:rPr b="0" i="0" lang="en-US" sz="1600" u="none">
                <a:solidFill>
                  <a:schemeClr val="lt1"/>
                </a:solidFill>
                <a:latin typeface="Arial"/>
                <a:ea typeface="Arial"/>
                <a:cs typeface="Arial"/>
                <a:sym typeface="Arial"/>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685800" y="0"/>
            <a:ext cx="7772400" cy="45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br>
              <a:rPr b="0" i="0" lang="en-US" sz="2400" u="none" cap="none" strike="noStrike">
                <a:solidFill>
                  <a:srgbClr val="FFFF00"/>
                </a:solidFill>
                <a:latin typeface="Arial"/>
                <a:ea typeface="Arial"/>
                <a:cs typeface="Arial"/>
                <a:sym typeface="Arial"/>
              </a:rPr>
            </a:br>
            <a:r>
              <a:rPr b="0" i="0" lang="en-US" sz="2400" u="none" cap="none" strike="noStrike">
                <a:solidFill>
                  <a:srgbClr val="FFFF00"/>
                </a:solidFill>
                <a:latin typeface="Arial"/>
                <a:ea typeface="Arial"/>
                <a:cs typeface="Arial"/>
                <a:sym typeface="Arial"/>
              </a:rPr>
              <a:t>7.  Robust data collection and continuous learning: </a:t>
            </a:r>
            <a:br>
              <a:rPr b="0" i="0" lang="en-US" sz="2400" u="none" cap="none" strike="noStrike">
                <a:solidFill>
                  <a:srgbClr val="FFFF00"/>
                </a:solidFill>
                <a:latin typeface="Arial"/>
                <a:ea typeface="Arial"/>
                <a:cs typeface="Arial"/>
                <a:sym typeface="Arial"/>
              </a:rPr>
            </a:br>
            <a:r>
              <a:rPr b="0" i="0" lang="en-US" sz="2400" u="none" cap="none" strike="noStrike">
                <a:solidFill>
                  <a:srgbClr val="FF0000"/>
                </a:solidFill>
                <a:latin typeface="Arial"/>
                <a:ea typeface="Arial"/>
                <a:cs typeface="Arial"/>
                <a:sym typeface="Arial"/>
              </a:rPr>
              <a:t>State Oversight</a:t>
            </a:r>
            <a:endParaRPr/>
          </a:p>
        </p:txBody>
      </p:sp>
      <p:sp>
        <p:nvSpPr>
          <p:cNvPr id="332" name="Google Shape;332;p47"/>
          <p:cNvSpPr txBox="1"/>
          <p:nvPr>
            <p:ph idx="1" type="body"/>
          </p:nvPr>
        </p:nvSpPr>
        <p:spPr>
          <a:xfrm>
            <a:off x="0" y="1181100"/>
            <a:ext cx="8864600" cy="6172200"/>
          </a:xfrm>
          <a:prstGeom prst="rect">
            <a:avLst/>
          </a:prstGeom>
          <a:noFill/>
          <a:ln>
            <a:noFill/>
          </a:ln>
        </p:spPr>
        <p:txBody>
          <a:bodyPr anchorCtr="0" anchor="t" bIns="45700" lIns="91425" spcFirstLastPara="1" rIns="91425" wrap="square" tIns="45700">
            <a:noAutofit/>
          </a:bodyPr>
          <a:lstStyle/>
          <a:p>
            <a:pPr indent="-228600" lvl="1" marL="457200" marR="0" rtl="0" algn="l">
              <a:lnSpc>
                <a:spcPct val="100000"/>
              </a:lnSpc>
              <a:spcBef>
                <a:spcPts val="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Performance  data</a:t>
            </a:r>
            <a:endParaRPr/>
          </a:p>
          <a:p>
            <a:pPr indent="-228600" lvl="1" marL="457200" marR="0" rtl="0" algn="l">
              <a:lnSpc>
                <a:spcPct val="100000"/>
              </a:lnSpc>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a:p>
          <a:p>
            <a:pPr indent="-22860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19 states were unable to report how many people graduate from state-approved principal preparation programs in their state on an annual basis	</a:t>
            </a:r>
            <a:endParaRPr/>
          </a:p>
          <a:p>
            <a:pPr indent="-228600" lvl="1" marL="45720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28 states report than neither the state nor principal preparation programs are required to collect </a:t>
            </a:r>
            <a:r>
              <a:rPr b="0" i="0" lang="en-US" sz="2000" u="sng" cap="none" strike="noStrike">
                <a:solidFill>
                  <a:srgbClr val="FFFF00"/>
                </a:solidFill>
                <a:latin typeface="Arial"/>
                <a:ea typeface="Arial"/>
                <a:cs typeface="Arial"/>
                <a:sym typeface="Arial"/>
              </a:rPr>
              <a:t>any outcome data </a:t>
            </a:r>
            <a:r>
              <a:rPr b="0" i="0" lang="en-US" sz="2000" u="none" cap="none" strike="noStrike">
                <a:solidFill>
                  <a:schemeClr val="lt1"/>
                </a:solidFill>
                <a:latin typeface="Arial"/>
                <a:ea typeface="Arial"/>
                <a:cs typeface="Arial"/>
                <a:sym typeface="Arial"/>
              </a:rPr>
              <a:t>on principal preparation program graduates to know if they secure jobs, retain them, show impact on student achievement, or earn effective ratings on principal evaluations program</a:t>
            </a:r>
            <a:endParaRPr/>
          </a:p>
          <a:p>
            <a:pPr indent="-228600" lvl="1" marL="45720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Universities typically do not track performance outcomes</a:t>
            </a:r>
            <a:endParaRPr/>
          </a:p>
          <a:p>
            <a:pPr indent="-228600" lvl="1" marL="45720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lnSpc>
                <a:spcPct val="100000"/>
              </a:lnSpc>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Critical Core Components of Principal Preparation</a:t>
            </a:r>
            <a:endParaRPr/>
          </a:p>
        </p:txBody>
      </p:sp>
      <p:sp>
        <p:nvSpPr>
          <p:cNvPr id="338" name="Google Shape;338;p48"/>
          <p:cNvSpPr txBox="1"/>
          <p:nvPr>
            <p:ph idx="1" type="body"/>
          </p:nvPr>
        </p:nvSpPr>
        <p:spPr>
          <a:xfrm>
            <a:off x="1612900" y="723900"/>
            <a:ext cx="8077200" cy="6286500"/>
          </a:xfrm>
          <a:prstGeom prst="rect">
            <a:avLst/>
          </a:prstGeom>
          <a:noFill/>
          <a:ln>
            <a:noFill/>
          </a:ln>
        </p:spPr>
        <p:txBody>
          <a:bodyPr anchorCtr="0" anchor="t" bIns="45700" lIns="91425" spcFirstLastPara="1" rIns="91425" wrap="square" tIns="45700">
            <a:noAutofit/>
          </a:bodyPr>
          <a:lstStyle/>
          <a:p>
            <a:pPr indent="139700" lvl="0" marL="1371600" marR="0" rtl="0" algn="l">
              <a:lnSpc>
                <a:spcPct val="100000"/>
              </a:lnSpc>
              <a:spcBef>
                <a:spcPts val="0"/>
              </a:spcBef>
              <a:spcAft>
                <a:spcPts val="0"/>
              </a:spcAft>
              <a:buClr>
                <a:schemeClr val="lt1"/>
              </a:buClr>
              <a:buSzPts val="2200"/>
              <a:buFont typeface="Arial"/>
              <a:buNone/>
            </a:pPr>
            <a:r>
              <a:t/>
            </a:r>
            <a:endParaRPr b="1" i="0" sz="2200" u="none">
              <a:solidFill>
                <a:srgbClr val="FFFF00"/>
              </a:solidFill>
              <a:latin typeface="Arial"/>
              <a:ea typeface="Arial"/>
              <a:cs typeface="Arial"/>
              <a:sym typeface="Arial"/>
            </a:endParaRPr>
          </a:p>
          <a:p>
            <a:pPr indent="0" lvl="0" marL="1371600" marR="0" rtl="0" algn="l">
              <a:lnSpc>
                <a:spcPct val="100000"/>
              </a:lnSpc>
              <a:spcBef>
                <a:spcPts val="440"/>
              </a:spcBef>
              <a:spcAft>
                <a:spcPts val="0"/>
              </a:spcAft>
              <a:buClr>
                <a:srgbClr val="FFFF00"/>
              </a:buClr>
              <a:buSzPts val="2200"/>
              <a:buFont typeface="Arial"/>
              <a:buAutoNum type="arabicPeriod"/>
            </a:pPr>
            <a:r>
              <a:rPr b="1" i="0" lang="en-US" sz="2200" u="none">
                <a:solidFill>
                  <a:srgbClr val="FFFF00"/>
                </a:solidFill>
                <a:latin typeface="Arial"/>
                <a:ea typeface="Arial"/>
                <a:cs typeface="Arial"/>
                <a:sym typeface="Arial"/>
              </a:rPr>
              <a:t>Principal competency framework</a:t>
            </a:r>
            <a:endParaRPr/>
          </a:p>
          <a:p>
            <a:pPr indent="63500" lvl="0" marL="1371600" marR="0" rtl="0" algn="l">
              <a:lnSpc>
                <a:spcPct val="100000"/>
              </a:lnSpc>
              <a:spcBef>
                <a:spcPts val="200"/>
              </a:spcBef>
              <a:spcAft>
                <a:spcPts val="0"/>
              </a:spcAft>
              <a:buClr>
                <a:schemeClr val="lt1"/>
              </a:buClr>
              <a:buSzPts val="1000"/>
              <a:buFont typeface="Arial"/>
              <a:buNone/>
            </a:pPr>
            <a:r>
              <a:t/>
            </a:r>
            <a:endParaRPr b="0" i="0" sz="1000" u="none">
              <a:solidFill>
                <a:schemeClr val="lt1"/>
              </a:solidFill>
              <a:latin typeface="Arial"/>
              <a:ea typeface="Arial"/>
              <a:cs typeface="Arial"/>
              <a:sym typeface="Arial"/>
            </a:endParaRPr>
          </a:p>
          <a:p>
            <a:pPr indent="0" lvl="0" marL="1371600" marR="0" rtl="0" algn="l">
              <a:lnSpc>
                <a:spcPct val="100000"/>
              </a:lnSpc>
              <a:spcBef>
                <a:spcPts val="440"/>
              </a:spcBef>
              <a:spcAft>
                <a:spcPts val="0"/>
              </a:spcAft>
              <a:buClr>
                <a:srgbClr val="FFFF00"/>
              </a:buClr>
              <a:buSzPts val="2200"/>
              <a:buFont typeface="Arial"/>
              <a:buAutoNum type="arabicPeriod"/>
            </a:pPr>
            <a:r>
              <a:rPr b="1" i="0" lang="en-US" sz="2200" u="none">
                <a:solidFill>
                  <a:srgbClr val="FFFF00"/>
                </a:solidFill>
                <a:latin typeface="Arial"/>
                <a:ea typeface="Arial"/>
                <a:cs typeface="Arial"/>
                <a:sym typeface="Arial"/>
              </a:rPr>
              <a:t>Strategic and and proactive recruiting </a:t>
            </a:r>
            <a:endParaRPr/>
          </a:p>
          <a:p>
            <a:pPr indent="63500" lvl="0" marL="1371600" marR="0" rtl="0" algn="l">
              <a:lnSpc>
                <a:spcPct val="100000"/>
              </a:lnSpc>
              <a:spcBef>
                <a:spcPts val="200"/>
              </a:spcBef>
              <a:spcAft>
                <a:spcPts val="0"/>
              </a:spcAft>
              <a:buClr>
                <a:schemeClr val="lt1"/>
              </a:buClr>
              <a:buSzPts val="1000"/>
              <a:buFont typeface="Arial"/>
              <a:buNone/>
            </a:pPr>
            <a:r>
              <a:t/>
            </a:r>
            <a:endParaRPr b="0" i="0" sz="1000" u="none">
              <a:solidFill>
                <a:schemeClr val="lt1"/>
              </a:solidFill>
              <a:latin typeface="Arial"/>
              <a:ea typeface="Arial"/>
              <a:cs typeface="Arial"/>
              <a:sym typeface="Arial"/>
            </a:endParaRPr>
          </a:p>
          <a:p>
            <a:pPr indent="0" lvl="0" marL="1371600" marR="0" rtl="0" algn="l">
              <a:lnSpc>
                <a:spcPct val="100000"/>
              </a:lnSpc>
              <a:spcBef>
                <a:spcPts val="440"/>
              </a:spcBef>
              <a:spcAft>
                <a:spcPts val="0"/>
              </a:spcAft>
              <a:buClr>
                <a:srgbClr val="FFFF00"/>
              </a:buClr>
              <a:buSzPts val="2200"/>
              <a:buFont typeface="Arial"/>
              <a:buAutoNum type="arabicPeriod"/>
            </a:pPr>
            <a:r>
              <a:rPr b="1" i="0" lang="en-US" sz="2200" u="none">
                <a:solidFill>
                  <a:srgbClr val="FFFF00"/>
                </a:solidFill>
                <a:latin typeface="Arial"/>
                <a:ea typeface="Arial"/>
                <a:cs typeface="Arial"/>
                <a:sym typeface="Arial"/>
              </a:rPr>
              <a:t>Rigorous selection process</a:t>
            </a:r>
            <a:endParaRPr/>
          </a:p>
          <a:p>
            <a:pPr indent="0" lvl="0" marL="1371600" marR="0" rtl="0" algn="l">
              <a:lnSpc>
                <a:spcPct val="100000"/>
              </a:lnSpc>
              <a:spcBef>
                <a:spcPts val="200"/>
              </a:spcBef>
              <a:spcAft>
                <a:spcPts val="0"/>
              </a:spcAft>
              <a:buClr>
                <a:schemeClr val="lt1"/>
              </a:buClr>
              <a:buFont typeface="Arial"/>
              <a:buNone/>
            </a:pPr>
            <a:r>
              <a:t/>
            </a:r>
            <a:endParaRPr b="1" i="0" sz="1000" u="none">
              <a:solidFill>
                <a:schemeClr val="lt1"/>
              </a:solidFill>
              <a:latin typeface="Arial"/>
              <a:ea typeface="Arial"/>
              <a:cs typeface="Arial"/>
              <a:sym typeface="Arial"/>
            </a:endParaRPr>
          </a:p>
          <a:p>
            <a:pPr indent="0" lvl="0" marL="1371600" marR="0" rtl="0" algn="l">
              <a:lnSpc>
                <a:spcPct val="100000"/>
              </a:lnSpc>
              <a:spcBef>
                <a:spcPts val="440"/>
              </a:spcBef>
              <a:spcAft>
                <a:spcPts val="0"/>
              </a:spcAft>
              <a:buClr>
                <a:srgbClr val="FFFF00"/>
              </a:buClr>
              <a:buFont typeface="Arial"/>
              <a:buNone/>
            </a:pPr>
            <a:r>
              <a:rPr b="1" i="0" lang="en-US" sz="2200" u="none">
                <a:solidFill>
                  <a:srgbClr val="FFFF00"/>
                </a:solidFill>
                <a:latin typeface="Arial"/>
                <a:ea typeface="Arial"/>
                <a:cs typeface="Arial"/>
                <a:sym typeface="Arial"/>
              </a:rPr>
              <a:t>4.	Relevant and practical coursework</a:t>
            </a:r>
            <a:endParaRPr/>
          </a:p>
          <a:p>
            <a:pPr indent="63500" lvl="0" marL="1371600" marR="0" rtl="0" algn="l">
              <a:lnSpc>
                <a:spcPct val="100000"/>
              </a:lnSpc>
              <a:spcBef>
                <a:spcPts val="200"/>
              </a:spcBef>
              <a:spcAft>
                <a:spcPts val="0"/>
              </a:spcAft>
              <a:buClr>
                <a:schemeClr val="lt1"/>
              </a:buClr>
              <a:buSzPts val="1000"/>
              <a:buFont typeface="Arial"/>
              <a:buNone/>
            </a:pPr>
            <a:r>
              <a:t/>
            </a:r>
            <a:endParaRPr b="1" i="0" sz="1000" u="none">
              <a:solidFill>
                <a:srgbClr val="FFFF00"/>
              </a:solidFill>
              <a:latin typeface="Arial"/>
              <a:ea typeface="Arial"/>
              <a:cs typeface="Arial"/>
              <a:sym typeface="Arial"/>
            </a:endParaRPr>
          </a:p>
          <a:p>
            <a:pPr indent="0" lvl="0" marL="1371600" marR="0" rtl="0" algn="l">
              <a:lnSpc>
                <a:spcPct val="100000"/>
              </a:lnSpc>
              <a:spcBef>
                <a:spcPts val="440"/>
              </a:spcBef>
              <a:spcAft>
                <a:spcPts val="0"/>
              </a:spcAft>
              <a:buClr>
                <a:srgbClr val="FFFF00"/>
              </a:buClr>
              <a:buFont typeface="Arial"/>
              <a:buNone/>
            </a:pPr>
            <a:r>
              <a:rPr b="1" i="0" lang="en-US" sz="2200" u="none">
                <a:solidFill>
                  <a:srgbClr val="FFFF00"/>
                </a:solidFill>
                <a:latin typeface="Arial"/>
                <a:ea typeface="Arial"/>
                <a:cs typeface="Arial"/>
                <a:sym typeface="Arial"/>
              </a:rPr>
              <a:t>5.	Experiential, clinical school-based opportunities</a:t>
            </a:r>
            <a:endParaRPr/>
          </a:p>
          <a:p>
            <a:pPr indent="0" lvl="0" marL="1371600" marR="0" rtl="0" algn="l">
              <a:lnSpc>
                <a:spcPct val="100000"/>
              </a:lnSpc>
              <a:spcBef>
                <a:spcPts val="200"/>
              </a:spcBef>
              <a:spcAft>
                <a:spcPts val="0"/>
              </a:spcAft>
              <a:buClr>
                <a:schemeClr val="lt1"/>
              </a:buClr>
              <a:buFont typeface="Arial"/>
              <a:buNone/>
            </a:pPr>
            <a:r>
              <a:rPr b="0" i="0" lang="en-US" sz="1000" u="none">
                <a:solidFill>
                  <a:schemeClr val="lt1"/>
                </a:solidFill>
                <a:latin typeface="Arial"/>
                <a:ea typeface="Arial"/>
                <a:cs typeface="Arial"/>
                <a:sym typeface="Arial"/>
              </a:rPr>
              <a:t>	</a:t>
            </a:r>
            <a:r>
              <a:rPr b="0" i="0" lang="en-US" sz="1000" u="none">
                <a:solidFill>
                  <a:srgbClr val="FFFF00"/>
                </a:solidFill>
                <a:latin typeface="Arial"/>
                <a:ea typeface="Arial"/>
                <a:cs typeface="Arial"/>
                <a:sym typeface="Arial"/>
              </a:rPr>
              <a:t>		</a:t>
            </a:r>
            <a:r>
              <a:rPr b="0" i="0" lang="en-US" sz="1000" u="none">
                <a:solidFill>
                  <a:schemeClr val="lt1"/>
                </a:solidFill>
                <a:latin typeface="Arial"/>
                <a:ea typeface="Arial"/>
                <a:cs typeface="Arial"/>
                <a:sym typeface="Arial"/>
              </a:rPr>
              <a:t>		</a:t>
            </a:r>
            <a:endParaRPr/>
          </a:p>
          <a:p>
            <a:pPr indent="0" lvl="0" marL="1371600" marR="0" rtl="0" algn="l">
              <a:lnSpc>
                <a:spcPct val="100000"/>
              </a:lnSpc>
              <a:spcBef>
                <a:spcPts val="440"/>
              </a:spcBef>
              <a:spcAft>
                <a:spcPts val="0"/>
              </a:spcAft>
              <a:buClr>
                <a:srgbClr val="FFFF00"/>
              </a:buClr>
              <a:buFont typeface="Arial"/>
              <a:buNone/>
            </a:pPr>
            <a:r>
              <a:rPr b="1" i="0" lang="en-US" sz="2200" u="none">
                <a:solidFill>
                  <a:srgbClr val="FFFF00"/>
                </a:solidFill>
                <a:latin typeface="Arial"/>
                <a:ea typeface="Arial"/>
                <a:cs typeface="Arial"/>
                <a:sym typeface="Arial"/>
              </a:rPr>
              <a:t>6.	Placement and on-the-job support</a:t>
            </a:r>
            <a:endParaRPr/>
          </a:p>
          <a:p>
            <a:pPr indent="0" lvl="0" marL="1371600" marR="0" rtl="0" algn="l">
              <a:lnSpc>
                <a:spcPct val="100000"/>
              </a:lnSpc>
              <a:spcBef>
                <a:spcPts val="200"/>
              </a:spcBef>
              <a:spcAft>
                <a:spcPts val="0"/>
              </a:spcAft>
              <a:buClr>
                <a:schemeClr val="lt1"/>
              </a:buClr>
              <a:buFont typeface="Arial"/>
              <a:buNone/>
            </a:pPr>
            <a:r>
              <a:rPr b="0" i="0" lang="en-US" sz="1000" u="none">
                <a:solidFill>
                  <a:schemeClr val="lt1"/>
                </a:solidFill>
                <a:latin typeface="Arial"/>
                <a:ea typeface="Arial"/>
                <a:cs typeface="Arial"/>
                <a:sym typeface="Arial"/>
              </a:rPr>
              <a:t>		</a:t>
            </a:r>
            <a:endParaRPr/>
          </a:p>
          <a:p>
            <a:pPr indent="0" lvl="0" marL="1371600" marR="0" rtl="0" algn="l">
              <a:lnSpc>
                <a:spcPct val="100000"/>
              </a:lnSpc>
              <a:spcBef>
                <a:spcPts val="440"/>
              </a:spcBef>
              <a:spcAft>
                <a:spcPts val="0"/>
              </a:spcAft>
              <a:buClr>
                <a:srgbClr val="FFFF00"/>
              </a:buClr>
              <a:buFont typeface="Arial"/>
              <a:buNone/>
            </a:pPr>
            <a:r>
              <a:rPr b="1" i="0" lang="en-US" sz="2200" u="none">
                <a:solidFill>
                  <a:srgbClr val="FFFF00"/>
                </a:solidFill>
                <a:latin typeface="Arial"/>
                <a:ea typeface="Arial"/>
                <a:cs typeface="Arial"/>
                <a:sym typeface="Arial"/>
              </a:rPr>
              <a:t>7.	Robust data collection and continuous learning</a:t>
            </a:r>
            <a:endParaRPr/>
          </a:p>
          <a:p>
            <a:pPr indent="0" lvl="0" marL="13716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0" lvl="0" marL="13716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13716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1371600" marR="0" rtl="0" algn="ctr">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Rainwater Leadership Alliance         Cheney, et.al. (2010)</a:t>
            </a:r>
            <a:endParaRPr/>
          </a:p>
        </p:txBody>
      </p:sp>
      <p:sp>
        <p:nvSpPr>
          <p:cNvPr id="339" name="Google Shape;339;p48"/>
          <p:cNvSpPr txBox="1"/>
          <p:nvPr/>
        </p:nvSpPr>
        <p:spPr>
          <a:xfrm>
            <a:off x="482600" y="16764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
        <p:nvSpPr>
          <p:cNvPr id="340" name="Google Shape;340;p48"/>
          <p:cNvSpPr txBox="1"/>
          <p:nvPr/>
        </p:nvSpPr>
        <p:spPr>
          <a:xfrm>
            <a:off x="482600" y="11176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
        <p:nvSpPr>
          <p:cNvPr id="341" name="Google Shape;341;p48"/>
          <p:cNvSpPr txBox="1"/>
          <p:nvPr/>
        </p:nvSpPr>
        <p:spPr>
          <a:xfrm>
            <a:off x="482600" y="22733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
        <p:nvSpPr>
          <p:cNvPr id="342" name="Google Shape;342;p48"/>
          <p:cNvSpPr txBox="1"/>
          <p:nvPr/>
        </p:nvSpPr>
        <p:spPr>
          <a:xfrm>
            <a:off x="469900" y="28448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
        <p:nvSpPr>
          <p:cNvPr id="343" name="Google Shape;343;p48"/>
          <p:cNvSpPr txBox="1"/>
          <p:nvPr/>
        </p:nvSpPr>
        <p:spPr>
          <a:xfrm>
            <a:off x="495300" y="34036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
        <p:nvSpPr>
          <p:cNvPr id="344" name="Google Shape;344;p48"/>
          <p:cNvSpPr txBox="1"/>
          <p:nvPr/>
        </p:nvSpPr>
        <p:spPr>
          <a:xfrm>
            <a:off x="482600" y="40132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
        <p:nvSpPr>
          <p:cNvPr id="345" name="Google Shape;345;p48"/>
          <p:cNvSpPr txBox="1"/>
          <p:nvPr/>
        </p:nvSpPr>
        <p:spPr>
          <a:xfrm>
            <a:off x="482600" y="4584700"/>
            <a:ext cx="885825"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2400" u="none">
                <a:solidFill>
                  <a:srgbClr val="FF0000"/>
                </a:solidFill>
                <a:latin typeface="Arial"/>
                <a:ea typeface="Arial"/>
                <a:cs typeface="Arial"/>
                <a:sym typeface="Arial"/>
              </a:rPr>
              <a:t>Poor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What’s next?</a:t>
            </a:r>
            <a:endParaRPr/>
          </a:p>
        </p:txBody>
      </p:sp>
      <p:sp>
        <p:nvSpPr>
          <p:cNvPr id="351" name="Google Shape;351;p49"/>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a:p>
            <a:pPr indent="-393700" lvl="0" marL="457200" marR="0" rtl="0" algn="l">
              <a:lnSpc>
                <a:spcPct val="100000"/>
              </a:lnSpc>
              <a:spcBef>
                <a:spcPts val="200"/>
              </a:spcBef>
              <a:spcAft>
                <a:spcPts val="0"/>
              </a:spcAft>
              <a:buClr>
                <a:schemeClr val="lt1"/>
              </a:buClr>
              <a:buSzPts val="1000"/>
              <a:buFont typeface="Arial"/>
              <a:buNone/>
            </a:pPr>
            <a:r>
              <a:t/>
            </a:r>
            <a:endParaRPr b="0" i="0" sz="1000" u="none">
              <a:solidFill>
                <a:srgbClr val="FFFF00"/>
              </a:solidFill>
              <a:latin typeface="Arial"/>
              <a:ea typeface="Arial"/>
              <a:cs typeface="Arial"/>
              <a:sym typeface="Arial"/>
            </a:endParaRPr>
          </a:p>
          <a:p>
            <a:pPr indent="-457200" lvl="0" marL="4572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1.	There is movement in the public policy level to recognize the changing 	role of school principal and the need to strengthen principal effectiveness 	standards, preparation program oversight, licensure and outcome data.</a:t>
            </a:r>
            <a:endParaRPr/>
          </a:p>
          <a:p>
            <a:pPr indent="-457200" lvl="0" marL="457200" marR="0" rtl="0" algn="l">
              <a:lnSpc>
                <a:spcPct val="100000"/>
              </a:lnSpc>
              <a:spcBef>
                <a:spcPts val="240"/>
              </a:spcBef>
              <a:spcAft>
                <a:spcPts val="0"/>
              </a:spcAft>
              <a:buClr>
                <a:schemeClr val="lt1"/>
              </a:buClr>
              <a:buFont typeface="Arial"/>
              <a:buNone/>
            </a:pPr>
            <a:r>
              <a:rPr b="0" i="0" lang="en-US" sz="1200" u="none">
                <a:solidFill>
                  <a:schemeClr val="lt1"/>
                </a:solidFill>
                <a:latin typeface="Arial"/>
                <a:ea typeface="Arial"/>
                <a:cs typeface="Arial"/>
                <a:sym typeface="Arial"/>
              </a:rPr>
              <a:t>	</a:t>
            </a:r>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U.S. Department of Education			</a:t>
            </a:r>
            <a:endParaRPr/>
          </a:p>
          <a:p>
            <a:pPr indent="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State Boards of Education	</a:t>
            </a:r>
            <a:endParaRPr/>
          </a:p>
          <a:p>
            <a:pPr indent="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Conference of State Legislators</a:t>
            </a:r>
            <a:endParaRPr/>
          </a:p>
          <a:p>
            <a:pPr indent="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Education Commission of the States</a:t>
            </a:r>
            <a:endParaRPr/>
          </a:p>
          <a:p>
            <a:pPr indent="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Council of State Chief School Officers</a:t>
            </a:r>
            <a:endParaRPr/>
          </a:p>
          <a:p>
            <a:pPr indent="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Elementary School Principals</a:t>
            </a:r>
            <a:endParaRPr/>
          </a:p>
          <a:p>
            <a:pPr indent="0" lvl="1" marL="45720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Secondary School Principals</a:t>
            </a:r>
            <a:endParaRPr/>
          </a:p>
          <a:p>
            <a:pPr indent="0" lvl="1" marL="45720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What’s next?</a:t>
            </a:r>
            <a:endParaRPr/>
          </a:p>
        </p:txBody>
      </p:sp>
      <p:sp>
        <p:nvSpPr>
          <p:cNvPr id="357" name="Google Shape;357;p50"/>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0" lvl="0" marL="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1.	There is movement in the public policy level to recognize the changing role of school principal and the need to strengthen principal effectiveness standards, preparation program oversight, licensure and outcome data.</a:t>
            </a:r>
            <a:endParaRPr/>
          </a:p>
          <a:p>
            <a:pPr indent="63500" lvl="0" marL="0" marR="0" rtl="0" algn="l">
              <a:lnSpc>
                <a:spcPct val="100000"/>
              </a:lnSpc>
              <a:spcBef>
                <a:spcPts val="200"/>
              </a:spcBef>
              <a:spcAft>
                <a:spcPts val="0"/>
              </a:spcAft>
              <a:buClr>
                <a:schemeClr val="lt1"/>
              </a:buClr>
              <a:buSzPts val="1000"/>
              <a:buFont typeface="Arial"/>
              <a:buNone/>
            </a:pPr>
            <a:r>
              <a:t/>
            </a:r>
            <a:endParaRPr b="0" i="0" sz="1000" u="none">
              <a:solidFill>
                <a:srgbClr val="FFFF00"/>
              </a:solidFill>
              <a:latin typeface="Arial"/>
              <a:ea typeface="Arial"/>
              <a:cs typeface="Arial"/>
              <a:sym typeface="Arial"/>
            </a:endParaRPr>
          </a:p>
          <a:p>
            <a:pPr indent="0" lvl="0" marL="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2.	There is an increasing amount of research on principal competencies and principal preparation systems.</a:t>
            </a:r>
            <a:endParaRPr/>
          </a:p>
          <a:p>
            <a:pPr indent="127000" lvl="0" marL="0" marR="0" rtl="0" algn="l">
              <a:lnSpc>
                <a:spcPct val="100000"/>
              </a:lnSpc>
              <a:spcBef>
                <a:spcPts val="40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1600" u="none">
                <a:solidFill>
                  <a:schemeClr val="lt1"/>
                </a:solidFill>
                <a:latin typeface="Arial"/>
                <a:ea typeface="Arial"/>
                <a:cs typeface="Arial"/>
                <a:sym typeface="Arial"/>
              </a:rPr>
              <a:t>	</a:t>
            </a:r>
            <a:r>
              <a:rPr b="0" i="0" lang="en-US" sz="2000" u="none">
                <a:solidFill>
                  <a:schemeClr val="lt1"/>
                </a:solidFill>
                <a:latin typeface="Arial"/>
                <a:ea typeface="Arial"/>
                <a:cs typeface="Arial"/>
                <a:sym typeface="Arial"/>
              </a:rPr>
              <a:t>U.S. Department of Education is funding a large-scale randomized 	control trial evaluation of principal professional development 	beginning in 2015.</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Rand studies on New Leaders performance outcomes</a:t>
            </a:r>
            <a:endParaRPr/>
          </a:p>
          <a:p>
            <a:pPr indent="101600" lvl="0" marL="0" marR="0" rtl="0" algn="l">
              <a:lnSpc>
                <a:spcPct val="100000"/>
              </a:lnSpc>
              <a:spcBef>
                <a:spcPts val="320"/>
              </a:spcBef>
              <a:spcAft>
                <a:spcPts val="0"/>
              </a:spcAft>
              <a:buClr>
                <a:schemeClr val="lt1"/>
              </a:buClr>
              <a:buSzPts val="1600"/>
              <a:buFont typeface="Arial"/>
              <a:buNone/>
            </a:pPr>
            <a:r>
              <a:t/>
            </a:r>
            <a:endParaRPr b="0" i="0" sz="16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What’s next?</a:t>
            </a:r>
            <a:endParaRPr/>
          </a:p>
        </p:txBody>
      </p:sp>
      <p:sp>
        <p:nvSpPr>
          <p:cNvPr id="363" name="Google Shape;363;p51"/>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a:p>
            <a:pPr indent="-457200" lvl="0" marL="457200" marR="0" rtl="0" algn="l">
              <a:lnSpc>
                <a:spcPct val="100000"/>
              </a:lnSpc>
              <a:spcBef>
                <a:spcPts val="20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457200" lvl="0" marL="4572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1.	There is movement in the public policy level to recognize the changing role of school principal and the need to strengthen principal effectiveness standards, preparation program oversight, licensure and outcome data.</a:t>
            </a:r>
            <a:endParaRPr/>
          </a:p>
          <a:p>
            <a:pPr indent="-393700" lvl="0" marL="457200" marR="0" rtl="0" algn="l">
              <a:lnSpc>
                <a:spcPct val="100000"/>
              </a:lnSpc>
              <a:spcBef>
                <a:spcPts val="200"/>
              </a:spcBef>
              <a:spcAft>
                <a:spcPts val="0"/>
              </a:spcAft>
              <a:buClr>
                <a:schemeClr val="lt1"/>
              </a:buClr>
              <a:buSzPts val="1000"/>
              <a:buFont typeface="Arial"/>
              <a:buNone/>
            </a:pPr>
            <a:r>
              <a:t/>
            </a:r>
            <a:endParaRPr b="0" i="0" sz="1000" u="none">
              <a:solidFill>
                <a:srgbClr val="FFFF00"/>
              </a:solidFill>
              <a:latin typeface="Arial"/>
              <a:ea typeface="Arial"/>
              <a:cs typeface="Arial"/>
              <a:sym typeface="Arial"/>
            </a:endParaRPr>
          </a:p>
          <a:p>
            <a:pPr indent="-457200" lvl="0" marL="457200" marR="0" rtl="0" algn="l">
              <a:lnSpc>
                <a:spcPct val="100000"/>
              </a:lnSpc>
              <a:spcBef>
                <a:spcPts val="400"/>
              </a:spcBef>
              <a:spcAft>
                <a:spcPts val="0"/>
              </a:spcAft>
              <a:buClr>
                <a:srgbClr val="FFFF00"/>
              </a:buClr>
              <a:buFont typeface="Arial"/>
              <a:buNone/>
            </a:pPr>
            <a:r>
              <a:rPr b="0" i="0" lang="en-US" sz="2000" u="none">
                <a:solidFill>
                  <a:srgbClr val="FFFF00"/>
                </a:solidFill>
                <a:latin typeface="Arial"/>
                <a:ea typeface="Arial"/>
                <a:cs typeface="Arial"/>
                <a:sym typeface="Arial"/>
              </a:rPr>
              <a:t>2.	There is an increasing amount of research on principal competencies and principal preparation systems.</a:t>
            </a:r>
            <a:endParaRPr/>
          </a:p>
          <a:p>
            <a:pPr indent="-457200" lvl="0" marL="457200" marR="0" rtl="0" algn="l">
              <a:lnSpc>
                <a:spcPct val="100000"/>
              </a:lnSpc>
              <a:spcBef>
                <a:spcPts val="200"/>
              </a:spcBef>
              <a:spcAft>
                <a:spcPts val="0"/>
              </a:spcAft>
              <a:buClr>
                <a:schemeClr val="lt1"/>
              </a:buClr>
              <a:buFont typeface="Arial"/>
              <a:buNone/>
            </a:pPr>
            <a:r>
              <a:t/>
            </a:r>
            <a:endParaRPr b="0" i="0" sz="1000" u="none">
              <a:solidFill>
                <a:srgbClr val="FFFF00"/>
              </a:solidFill>
              <a:latin typeface="Arial"/>
              <a:ea typeface="Arial"/>
              <a:cs typeface="Arial"/>
              <a:sym typeface="Arial"/>
            </a:endParaRPr>
          </a:p>
          <a:p>
            <a:pPr indent="-457200" lvl="0" marL="457200" marR="0" rtl="0" algn="l">
              <a:lnSpc>
                <a:spcPct val="100000"/>
              </a:lnSpc>
              <a:spcBef>
                <a:spcPts val="400"/>
              </a:spcBef>
              <a:spcAft>
                <a:spcPts val="0"/>
              </a:spcAft>
              <a:buClr>
                <a:srgbClr val="FFFF00"/>
              </a:buClr>
              <a:buSzPts val="2000"/>
              <a:buFont typeface="Arial"/>
              <a:buAutoNum type="arabicPeriod" startAt="3"/>
            </a:pPr>
            <a:r>
              <a:rPr b="0" i="0" lang="en-US" sz="2000" u="none">
                <a:solidFill>
                  <a:srgbClr val="FFFF00"/>
                </a:solidFill>
                <a:latin typeface="Arial"/>
                <a:ea typeface="Arial"/>
                <a:cs typeface="Arial"/>
                <a:sym typeface="Arial"/>
              </a:rPr>
              <a:t>There are an increasing number of “exemplar” principal preparation programs and research organizations:</a:t>
            </a:r>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New Leaders, etc.</a:t>
            </a:r>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The Wallace Foundation Pipeline</a:t>
            </a:r>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Southern Regional Education Board </a:t>
            </a:r>
            <a:endParaRPr/>
          </a:p>
          <a:p>
            <a:pPr indent="-6350" lvl="1" marL="400050" marR="0" rtl="0" algn="l">
              <a:lnSpc>
                <a:spcPct val="10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457200" lvl="0" marL="4572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457200" lvl="0" marL="4572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215900" lvl="0" marL="342900" marR="0" rtl="0" algn="l">
              <a:spcBef>
                <a:spcPts val="40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b="0" l="0" r="0" t="0"/>
          <a:stretch/>
        </p:blipFill>
        <p:spPr>
          <a:xfrm>
            <a:off x="533400" y="812800"/>
            <a:ext cx="7675562" cy="5003800"/>
          </a:xfrm>
          <a:prstGeom prst="rect">
            <a:avLst/>
          </a:prstGeom>
          <a:noFill/>
          <a:ln>
            <a:noFill/>
          </a:ln>
        </p:spPr>
      </p:pic>
      <p:sp>
        <p:nvSpPr>
          <p:cNvPr id="116" name="Google Shape;116;p16"/>
          <p:cNvSpPr txBox="1"/>
          <p:nvPr/>
        </p:nvSpPr>
        <p:spPr>
          <a:xfrm>
            <a:off x="182562" y="2206625"/>
            <a:ext cx="8491537" cy="121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US" sz="3200" u="none" cap="none" strike="noStrike">
                <a:solidFill>
                  <a:schemeClr val="lt1"/>
                </a:solidFill>
                <a:latin typeface="Arial"/>
                <a:ea typeface="Arial"/>
                <a:cs typeface="Arial"/>
                <a:sym typeface="Arial"/>
              </a:rPr>
              <a:t>     An Analysis of Principal Preparation,               Evaluation and Support in the U.S.</a:t>
            </a:r>
            <a:endParaRPr/>
          </a:p>
        </p:txBody>
      </p:sp>
      <p:sp>
        <p:nvSpPr>
          <p:cNvPr id="117" name="Google Shape;117;p16"/>
          <p:cNvSpPr txBox="1"/>
          <p:nvPr/>
        </p:nvSpPr>
        <p:spPr>
          <a:xfrm>
            <a:off x="-92075" y="36512"/>
            <a:ext cx="9047162" cy="5730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a:t>
            </a:r>
            <a:r>
              <a:rPr b="1" i="0" lang="en-US" sz="2400" u="none" cap="none" strike="noStrike">
                <a:solidFill>
                  <a:schemeClr val="lt1"/>
                </a:solidFill>
                <a:latin typeface="Arial"/>
                <a:ea typeface="Arial"/>
                <a:cs typeface="Arial"/>
                <a:sym typeface="Arial"/>
              </a:rPr>
              <a:t>Taking Principal Development to Scale:  A Case Study</a:t>
            </a:r>
            <a:endParaRPr/>
          </a:p>
        </p:txBody>
      </p:sp>
      <p:sp>
        <p:nvSpPr>
          <p:cNvPr id="118" name="Google Shape;118;p16"/>
          <p:cNvSpPr txBox="1"/>
          <p:nvPr/>
        </p:nvSpPr>
        <p:spPr>
          <a:xfrm>
            <a:off x="2273300" y="5994400"/>
            <a:ext cx="4660900"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Font typeface="Arial"/>
              <a:buNone/>
            </a:pPr>
            <a:r>
              <a:rPr b="1" i="0" lang="en-US" sz="3200" u="none">
                <a:solidFill>
                  <a:srgbClr val="FFFF00"/>
                </a:solidFill>
                <a:latin typeface="Arial"/>
                <a:ea typeface="Arial"/>
                <a:cs typeface="Arial"/>
                <a:sym typeface="Arial"/>
              </a:rPr>
              <a:t>www.winginstitute.org</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369" name="Google Shape;369;p5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4000" u="none">
                <a:solidFill>
                  <a:srgbClr val="FFFF00"/>
                </a:solidFill>
                <a:latin typeface="Arial"/>
                <a:ea typeface="Arial"/>
                <a:cs typeface="Arial"/>
                <a:sym typeface="Arial"/>
              </a:rPr>
              <a:t>WWW.WINGINSTITUTE.ORG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177800" y="469900"/>
            <a:ext cx="8801100" cy="85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1" lang="en-US" sz="2800" u="none" cap="none" strike="noStrike">
                <a:solidFill>
                  <a:srgbClr val="FFFF00"/>
                </a:solidFill>
                <a:latin typeface="Arial"/>
                <a:ea typeface="Arial"/>
                <a:cs typeface="Arial"/>
                <a:sym typeface="Arial"/>
              </a:rPr>
              <a:t>What it takes to be an effective school principal and </a:t>
            </a:r>
            <a:br>
              <a:rPr b="0" i="1" lang="en-US" sz="2800" u="none" cap="none" strike="noStrike">
                <a:solidFill>
                  <a:srgbClr val="FFFF00"/>
                </a:solidFill>
                <a:latin typeface="Arial"/>
                <a:ea typeface="Arial"/>
                <a:cs typeface="Arial"/>
                <a:sym typeface="Arial"/>
              </a:rPr>
            </a:br>
            <a:r>
              <a:rPr b="0" i="1" lang="en-US" sz="2800" u="none" cap="none" strike="noStrike">
                <a:solidFill>
                  <a:srgbClr val="FFFF00"/>
                </a:solidFill>
                <a:latin typeface="Arial"/>
                <a:ea typeface="Arial"/>
                <a:cs typeface="Arial"/>
                <a:sym typeface="Arial"/>
              </a:rPr>
              <a:t>how to build one:  a synthesis of recent evidence </a:t>
            </a:r>
            <a:br>
              <a:rPr b="0" i="1" lang="en-US" sz="2800" u="none" cap="none" strike="noStrike">
                <a:solidFill>
                  <a:srgbClr val="FFFF00"/>
                </a:solidFill>
                <a:latin typeface="Arial"/>
                <a:ea typeface="Arial"/>
                <a:cs typeface="Arial"/>
                <a:sym typeface="Arial"/>
              </a:rP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177800" y="469900"/>
            <a:ext cx="8801100" cy="85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1" lang="en-US" sz="2800" u="none" cap="none" strike="noStrike">
                <a:solidFill>
                  <a:srgbClr val="FFFF00"/>
                </a:solidFill>
                <a:latin typeface="Arial"/>
                <a:ea typeface="Arial"/>
                <a:cs typeface="Arial"/>
                <a:sym typeface="Arial"/>
              </a:rPr>
              <a:t>What it takes to be an effective school principal and </a:t>
            </a:r>
            <a:br>
              <a:rPr b="0" i="1" lang="en-US" sz="2800" u="none" cap="none" strike="noStrike">
                <a:solidFill>
                  <a:srgbClr val="FFFF00"/>
                </a:solidFill>
                <a:latin typeface="Arial"/>
                <a:ea typeface="Arial"/>
                <a:cs typeface="Arial"/>
                <a:sym typeface="Arial"/>
              </a:rPr>
            </a:br>
            <a:r>
              <a:rPr b="0" i="1" lang="en-US" sz="2800" u="none" cap="none" strike="noStrike">
                <a:solidFill>
                  <a:srgbClr val="FFFF00"/>
                </a:solidFill>
                <a:latin typeface="Arial"/>
                <a:ea typeface="Arial"/>
                <a:cs typeface="Arial"/>
                <a:sym typeface="Arial"/>
              </a:rPr>
              <a:t>how to build one:  a synthesis of </a:t>
            </a:r>
            <a:r>
              <a:rPr b="0" i="1" lang="en-US" sz="2800" u="sng" cap="none" strike="noStrike">
                <a:solidFill>
                  <a:srgbClr val="FF8808"/>
                </a:solidFill>
                <a:latin typeface="Arial"/>
                <a:ea typeface="Arial"/>
                <a:cs typeface="Arial"/>
                <a:sym typeface="Arial"/>
              </a:rPr>
              <a:t>recent evidence </a:t>
            </a:r>
            <a:br>
              <a:rPr b="0" i="1" lang="en-US" sz="2800" u="none" cap="none" strike="noStrike">
                <a:solidFill>
                  <a:srgbClr val="FFFF00"/>
                </a:solidFill>
                <a:latin typeface="Arial"/>
                <a:ea typeface="Arial"/>
                <a:cs typeface="Arial"/>
                <a:sym typeface="Arial"/>
              </a:rPr>
            </a:br>
            <a:endParaRPr/>
          </a:p>
        </p:txBody>
      </p:sp>
      <p:sp>
        <p:nvSpPr>
          <p:cNvPr id="129" name="Google Shape;129;p18"/>
          <p:cNvSpPr txBox="1"/>
          <p:nvPr>
            <p:ph idx="1" type="body"/>
          </p:nvPr>
        </p:nvSpPr>
        <p:spPr>
          <a:xfrm>
            <a:off x="215900" y="1181100"/>
            <a:ext cx="8699500" cy="546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A substantial amount of new research and evidence over the past twenty years resulting in:</a:t>
            </a:r>
            <a:endParaRPr/>
          </a:p>
          <a:p>
            <a:pPr indent="0" lvl="0" marL="0" marR="0" rtl="0" algn="ctr">
              <a:lnSpc>
                <a:spcPct val="100000"/>
              </a:lnSpc>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ctr">
              <a:lnSpc>
                <a:spcPct val="100000"/>
              </a:lnSpc>
              <a:spcBef>
                <a:spcPts val="56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solid bodies of evidence</a:t>
            </a:r>
            <a:endParaRPr/>
          </a:p>
          <a:p>
            <a:pPr indent="0" lvl="0" marL="0" marR="0" rtl="0" algn="l">
              <a:lnSpc>
                <a:spcPct val="100000"/>
              </a:lnSpc>
              <a:spcBef>
                <a:spcPts val="120"/>
              </a:spcBef>
              <a:spcAft>
                <a:spcPts val="0"/>
              </a:spcAft>
              <a:buClr>
                <a:schemeClr val="lt1"/>
              </a:buClr>
              <a:buFont typeface="Arial"/>
              <a:buNone/>
            </a:pPr>
            <a:r>
              <a:t/>
            </a:r>
            <a:endParaRPr b="0" i="0" sz="6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the </a:t>
            </a:r>
            <a:r>
              <a:rPr b="0" i="0" lang="en-US" sz="2000" u="none" cap="none" strike="noStrike">
                <a:solidFill>
                  <a:srgbClr val="FFFF00"/>
                </a:solidFill>
                <a:latin typeface="Arial"/>
                <a:ea typeface="Arial"/>
                <a:cs typeface="Arial"/>
                <a:sym typeface="Arial"/>
              </a:rPr>
              <a:t>impact</a:t>
            </a:r>
            <a:r>
              <a:rPr b="0" i="0" lang="en-US" sz="2000" u="none" cap="none" strike="noStrike">
                <a:solidFill>
                  <a:schemeClr val="lt1"/>
                </a:solidFill>
                <a:latin typeface="Arial"/>
                <a:ea typeface="Arial"/>
                <a:cs typeface="Arial"/>
                <a:sym typeface="Arial"/>
              </a:rPr>
              <a:t> effective principals have on student outcomes</a:t>
            </a:r>
            <a:endParaRPr/>
          </a:p>
          <a:p>
            <a:pPr indent="0" lvl="0" marL="0" marR="0" rtl="0" algn="l">
              <a:lnSpc>
                <a:spcPct val="100000"/>
              </a:lnSpc>
              <a:spcBef>
                <a:spcPts val="10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the </a:t>
            </a:r>
            <a:r>
              <a:rPr b="0" i="0" lang="en-US" sz="2000" u="none" cap="none" strike="noStrike">
                <a:solidFill>
                  <a:srgbClr val="FFFF00"/>
                </a:solidFill>
                <a:latin typeface="Arial"/>
                <a:ea typeface="Arial"/>
                <a:cs typeface="Arial"/>
                <a:sym typeface="Arial"/>
              </a:rPr>
              <a:t>skills and roles</a:t>
            </a:r>
            <a:r>
              <a:rPr b="0" i="0" lang="en-US" sz="2000" u="none" cap="none" strike="noStrike">
                <a:solidFill>
                  <a:schemeClr val="lt1"/>
                </a:solidFill>
                <a:latin typeface="Arial"/>
                <a:ea typeface="Arial"/>
                <a:cs typeface="Arial"/>
                <a:sym typeface="Arial"/>
              </a:rPr>
              <a:t> that make an effective principal</a:t>
            </a:r>
            <a:endParaRPr/>
          </a:p>
          <a:p>
            <a:pPr indent="0" lvl="0" marL="0" marR="0" rtl="0" algn="l">
              <a:lnSpc>
                <a:spcPct val="100000"/>
              </a:lnSpc>
              <a:spcBef>
                <a:spcPts val="10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the </a:t>
            </a:r>
            <a:r>
              <a:rPr b="0" i="0" lang="en-US" sz="2000" u="none" cap="none" strike="noStrike">
                <a:solidFill>
                  <a:srgbClr val="FFFF00"/>
                </a:solidFill>
                <a:latin typeface="Arial"/>
                <a:ea typeface="Arial"/>
                <a:cs typeface="Arial"/>
                <a:sym typeface="Arial"/>
              </a:rPr>
              <a:t>pedagogy, content, and systems </a:t>
            </a:r>
            <a:r>
              <a:rPr b="0" i="0" lang="en-US" sz="2000" u="none" cap="none" strike="noStrike">
                <a:solidFill>
                  <a:schemeClr val="lt1"/>
                </a:solidFill>
                <a:latin typeface="Arial"/>
                <a:ea typeface="Arial"/>
                <a:cs typeface="Arial"/>
                <a:sym typeface="Arial"/>
              </a:rPr>
              <a:t>for developing and supporting effective principals</a:t>
            </a:r>
            <a:endParaRPr/>
          </a:p>
          <a:p>
            <a:pPr indent="0" lvl="0" marL="0" marR="0" rtl="0" algn="l">
              <a:lnSpc>
                <a:spcPct val="100000"/>
              </a:lnSpc>
              <a:spcBef>
                <a:spcPts val="10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10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the strategies for </a:t>
            </a:r>
            <a:r>
              <a:rPr b="0" i="0" lang="en-US" sz="2000" u="none" cap="none" strike="noStrike">
                <a:solidFill>
                  <a:srgbClr val="FFFF00"/>
                </a:solidFill>
                <a:latin typeface="Arial"/>
                <a:ea typeface="Arial"/>
                <a:cs typeface="Arial"/>
                <a:sym typeface="Arial"/>
              </a:rPr>
              <a:t>implementing</a:t>
            </a:r>
            <a:r>
              <a:rPr b="0" i="0" lang="en-US" sz="2000" u="none" cap="none" strike="noStrike">
                <a:solidFill>
                  <a:schemeClr val="lt1"/>
                </a:solidFill>
                <a:latin typeface="Arial"/>
                <a:ea typeface="Arial"/>
                <a:cs typeface="Arial"/>
                <a:sym typeface="Arial"/>
              </a:rPr>
              <a:t> principal development systems that are effective and </a:t>
            </a:r>
            <a:r>
              <a:rPr b="0" i="0" lang="en-US" sz="2000" u="none" cap="none" strike="noStrike">
                <a:solidFill>
                  <a:srgbClr val="FFFF00"/>
                </a:solidFill>
                <a:latin typeface="Arial"/>
                <a:ea typeface="Arial"/>
                <a:cs typeface="Arial"/>
                <a:sym typeface="Arial"/>
              </a:rPr>
              <a:t>sustainable</a:t>
            </a:r>
            <a:endParaRPr/>
          </a:p>
          <a:p>
            <a:pPr indent="0" lvl="0" marL="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0" lvl="0" marL="0" marR="0" rtl="0" algn="l">
              <a:lnSpc>
                <a:spcPct val="10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p:txBody>
      </p:sp>
      <p:sp>
        <p:nvSpPr>
          <p:cNvPr id="130" name="Google Shape;130;p18"/>
          <p:cNvSpPr/>
          <p:nvPr/>
        </p:nvSpPr>
        <p:spPr>
          <a:xfrm>
            <a:off x="165100" y="5105400"/>
            <a:ext cx="8674100" cy="12700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165100" y="254000"/>
            <a:ext cx="8801100" cy="85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1" lang="en-US" sz="2800" u="none" cap="none" strike="noStrike">
                <a:solidFill>
                  <a:srgbClr val="FFFF00"/>
                </a:solidFill>
                <a:latin typeface="Arial"/>
                <a:ea typeface="Arial"/>
                <a:cs typeface="Arial"/>
                <a:sym typeface="Arial"/>
              </a:rPr>
              <a:t>What it takes to be an effective school principal and </a:t>
            </a:r>
            <a:br>
              <a:rPr b="0" i="1" lang="en-US" sz="2800" u="none" cap="none" strike="noStrike">
                <a:solidFill>
                  <a:srgbClr val="FFFF00"/>
                </a:solidFill>
                <a:latin typeface="Arial"/>
                <a:ea typeface="Arial"/>
                <a:cs typeface="Arial"/>
                <a:sym typeface="Arial"/>
              </a:rPr>
            </a:br>
            <a:r>
              <a:rPr b="0" i="1" lang="en-US" sz="2800" u="none" cap="none" strike="noStrike">
                <a:solidFill>
                  <a:srgbClr val="FFFF00"/>
                </a:solidFill>
                <a:latin typeface="Arial"/>
                <a:ea typeface="Arial"/>
                <a:cs typeface="Arial"/>
                <a:sym typeface="Arial"/>
              </a:rPr>
              <a:t>how to build one:  a synthesis of </a:t>
            </a:r>
            <a:r>
              <a:rPr b="0" i="1" lang="en-US" sz="2800" u="none" cap="none" strike="noStrike">
                <a:solidFill>
                  <a:srgbClr val="FF8808"/>
                </a:solidFill>
                <a:latin typeface="Arial"/>
                <a:ea typeface="Arial"/>
                <a:cs typeface="Arial"/>
                <a:sym typeface="Arial"/>
              </a:rPr>
              <a:t>recent evidence </a:t>
            </a:r>
            <a:br>
              <a:rPr b="0" i="1" lang="en-US" sz="2800" u="none" cap="none" strike="noStrike">
                <a:solidFill>
                  <a:srgbClr val="FFFF00"/>
                </a:solidFill>
                <a:latin typeface="Arial"/>
                <a:ea typeface="Arial"/>
                <a:cs typeface="Arial"/>
                <a:sym typeface="Arial"/>
              </a:rPr>
            </a:br>
            <a:endParaRPr/>
          </a:p>
        </p:txBody>
      </p:sp>
      <p:sp>
        <p:nvSpPr>
          <p:cNvPr id="136" name="Google Shape;136;p19"/>
          <p:cNvSpPr txBox="1"/>
          <p:nvPr>
            <p:ph idx="1" type="body"/>
          </p:nvPr>
        </p:nvSpPr>
        <p:spPr>
          <a:xfrm>
            <a:off x="982662" y="1363662"/>
            <a:ext cx="8720137" cy="600075"/>
          </a:xfrm>
          <a:prstGeom prst="rect">
            <a:avLst/>
          </a:prstGeom>
          <a:noFill/>
          <a:ln>
            <a:noFill/>
          </a:ln>
        </p:spPr>
        <p:txBody>
          <a:bodyPr anchorCtr="0" anchor="t" bIns="45700" lIns="91425" spcFirstLastPara="1" rIns="91425" wrap="square" tIns="45700">
            <a:noAutofit/>
          </a:bodyPr>
          <a:lstStyle/>
          <a:p>
            <a:pPr indent="-228600" lvl="0" marL="685800" marR="0" rtl="0" algn="l">
              <a:lnSpc>
                <a:spcPct val="100000"/>
              </a:lnSpc>
              <a:spcBef>
                <a:spcPts val="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Solutions need to be taken </a:t>
            </a:r>
            <a:r>
              <a:rPr b="0" i="0" lang="en-US" sz="2800" u="none" cap="none" strike="noStrike">
                <a:solidFill>
                  <a:srgbClr val="FF8808"/>
                </a:solidFill>
                <a:latin typeface="Arial"/>
                <a:ea typeface="Arial"/>
                <a:cs typeface="Arial"/>
                <a:sym typeface="Arial"/>
              </a:rPr>
              <a:t>“at scale”</a:t>
            </a:r>
            <a:endParaRPr/>
          </a:p>
          <a:p>
            <a:pPr indent="-165100" lvl="0" marL="342900" marR="0" rtl="0" algn="l">
              <a:spcBef>
                <a:spcPts val="560"/>
              </a:spcBef>
              <a:spcAft>
                <a:spcPts val="0"/>
              </a:spcAft>
              <a:buClr>
                <a:schemeClr val="lt1"/>
              </a:buClr>
              <a:buSzPts val="2800"/>
              <a:buFont typeface="Arial"/>
              <a:buNone/>
            </a:pPr>
            <a:r>
              <a:t/>
            </a:r>
            <a:endParaRPr b="0" i="0" sz="2800" u="none">
              <a:solidFill>
                <a:srgbClr val="FF8808"/>
              </a:solidFill>
              <a:latin typeface="Arial"/>
              <a:ea typeface="Arial"/>
              <a:cs typeface="Arial"/>
              <a:sym typeface="Arial"/>
            </a:endParaRPr>
          </a:p>
        </p:txBody>
      </p:sp>
      <p:sp>
        <p:nvSpPr>
          <p:cNvPr id="137" name="Google Shape;137;p19"/>
          <p:cNvSpPr txBox="1"/>
          <p:nvPr/>
        </p:nvSpPr>
        <p:spPr>
          <a:xfrm>
            <a:off x="2451100" y="774700"/>
            <a:ext cx="1149350" cy="523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8808"/>
              </a:buClr>
              <a:buFont typeface="Arial"/>
              <a:buNone/>
            </a:pPr>
            <a:r>
              <a:rPr b="0" i="1" lang="en-US" sz="2800" u="sng">
                <a:solidFill>
                  <a:srgbClr val="FF8808"/>
                </a:solidFill>
                <a:latin typeface="Arial"/>
                <a:ea typeface="Arial"/>
                <a:cs typeface="Arial"/>
                <a:sym typeface="Arial"/>
              </a:rPr>
              <a:t>many</a:t>
            </a:r>
            <a:endParaRPr/>
          </a:p>
        </p:txBody>
      </p:sp>
      <p:sp>
        <p:nvSpPr>
          <p:cNvPr id="138" name="Google Shape;138;p19"/>
          <p:cNvSpPr txBox="1"/>
          <p:nvPr/>
        </p:nvSpPr>
        <p:spPr>
          <a:xfrm>
            <a:off x="2755900" y="431800"/>
            <a:ext cx="458787" cy="58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Font typeface="Arial"/>
              <a:buNone/>
            </a:pPr>
            <a:r>
              <a:rPr b="1" i="0" lang="en-US" sz="3200" u="none">
                <a:solidFill>
                  <a:srgbClr val="FF0000"/>
                </a:solidFill>
                <a:latin typeface="Arial"/>
                <a:ea typeface="Arial"/>
                <a:cs typeface="Arial"/>
                <a:sym typeface="Arial"/>
              </a:rPr>
              <a:t>X</a:t>
            </a:r>
            <a:endParaRPr/>
          </a:p>
        </p:txBody>
      </p:sp>
      <p:sp>
        <p:nvSpPr>
          <p:cNvPr id="139" name="Google Shape;139;p19"/>
          <p:cNvSpPr txBox="1"/>
          <p:nvPr/>
        </p:nvSpPr>
        <p:spPr>
          <a:xfrm>
            <a:off x="1811337" y="3132137"/>
            <a:ext cx="185737" cy="4619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pic>
        <p:nvPicPr>
          <p:cNvPr id="140" name="Google Shape;140;p19"/>
          <p:cNvPicPr preferRelativeResize="0"/>
          <p:nvPr/>
        </p:nvPicPr>
        <p:blipFill rotWithShape="1">
          <a:blip r:embed="rId3">
            <a:alphaModFix/>
          </a:blip>
          <a:srcRect b="0" l="0" r="0" t="0"/>
          <a:stretch/>
        </p:blipFill>
        <p:spPr>
          <a:xfrm>
            <a:off x="236537" y="2717800"/>
            <a:ext cx="8501062" cy="2746375"/>
          </a:xfrm>
          <a:prstGeom prst="rect">
            <a:avLst/>
          </a:prstGeom>
          <a:noFill/>
          <a:ln>
            <a:noFill/>
          </a:ln>
        </p:spPr>
      </p:pic>
      <p:sp>
        <p:nvSpPr>
          <p:cNvPr id="141" name="Google Shape;141;p19"/>
          <p:cNvSpPr/>
          <p:nvPr/>
        </p:nvSpPr>
        <p:spPr>
          <a:xfrm>
            <a:off x="2290762" y="4351337"/>
            <a:ext cx="1028700" cy="995362"/>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142" name="Google Shape;142;p19"/>
          <p:cNvSpPr/>
          <p:nvPr/>
        </p:nvSpPr>
        <p:spPr>
          <a:xfrm>
            <a:off x="5151437" y="4386262"/>
            <a:ext cx="995362" cy="9144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143" name="Google Shape;143;p19"/>
          <p:cNvSpPr/>
          <p:nvPr/>
        </p:nvSpPr>
        <p:spPr>
          <a:xfrm>
            <a:off x="7777162" y="4381500"/>
            <a:ext cx="1028700" cy="9144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144" name="Google Shape;144;p19"/>
          <p:cNvSpPr/>
          <p:nvPr/>
        </p:nvSpPr>
        <p:spPr>
          <a:xfrm>
            <a:off x="3729037" y="4414837"/>
            <a:ext cx="1028700" cy="914400"/>
          </a:xfrm>
          <a:prstGeom prst="ellipse">
            <a:avLst/>
          </a:prstGeom>
          <a:noFill/>
          <a:ln cap="flat" cmpd="sng" w="57150">
            <a:solidFill>
              <a:srgbClr val="FF0000"/>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Arial"/>
              <a:ea typeface="Arial"/>
              <a:cs typeface="Arial"/>
              <a:sym typeface="Arial"/>
            </a:endParaRPr>
          </a:p>
        </p:txBody>
      </p:sp>
      <p:sp>
        <p:nvSpPr>
          <p:cNvPr id="145" name="Google Shape;145;p19"/>
          <p:cNvSpPr/>
          <p:nvPr/>
        </p:nvSpPr>
        <p:spPr>
          <a:xfrm>
            <a:off x="6486525" y="4333875"/>
            <a:ext cx="1047750" cy="976312"/>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Font typeface="Arial"/>
              <a:buNone/>
            </a:pPr>
            <a:r>
              <a:rPr b="1" i="0" lang="en-US" sz="2400" u="none" cap="none" strike="noStrike">
                <a:latin typeface="Arial"/>
                <a:ea typeface="Arial"/>
                <a:cs typeface="Arial"/>
                <a:sym typeface="Arial"/>
              </a:rPr>
              <a:t>   </a:t>
            </a:r>
            <a:endParaRPr/>
          </a:p>
        </p:txBody>
      </p:sp>
      <p:sp>
        <p:nvSpPr>
          <p:cNvPr id="146" name="Google Shape;146;p19"/>
          <p:cNvSpPr txBox="1"/>
          <p:nvPr/>
        </p:nvSpPr>
        <p:spPr>
          <a:xfrm>
            <a:off x="231775" y="5740400"/>
            <a:ext cx="8640762" cy="7381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rPr b="0" i="1" lang="en-US" sz="1800" u="none">
                <a:solidFill>
                  <a:schemeClr val="lt1"/>
                </a:solidFill>
                <a:latin typeface="Arial"/>
                <a:ea typeface="Arial"/>
                <a:cs typeface="Arial"/>
                <a:sym typeface="Arial"/>
              </a:rPr>
              <a:t>Principal Attrition and Mobility</a:t>
            </a:r>
            <a:r>
              <a:rPr b="0" i="0" lang="en-US" sz="1800" u="none">
                <a:solidFill>
                  <a:schemeClr val="lt1"/>
                </a:solidFill>
                <a:latin typeface="Arial"/>
                <a:ea typeface="Arial"/>
                <a:cs typeface="Arial"/>
                <a:sym typeface="Arial"/>
              </a:rPr>
              <a:t>, National Center for Education Statistics  (2014)</a:t>
            </a:r>
            <a:endParaRPr/>
          </a:p>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47" name="Google Shape;147;p19"/>
          <p:cNvSpPr txBox="1"/>
          <p:nvPr/>
        </p:nvSpPr>
        <p:spPr>
          <a:xfrm>
            <a:off x="220662" y="2166937"/>
            <a:ext cx="1533525" cy="400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Font typeface="Arial"/>
              <a:buNone/>
            </a:pPr>
            <a:r>
              <a:rPr b="1" i="0" lang="en-US" sz="2000" u="none">
                <a:solidFill>
                  <a:srgbClr val="FFFFFF"/>
                </a:solidFill>
                <a:latin typeface="Arial"/>
                <a:ea typeface="Arial"/>
                <a:cs typeface="Arial"/>
                <a:sym typeface="Arial"/>
              </a:rPr>
              <a:t>SY 2012-13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177800" y="469900"/>
            <a:ext cx="8801100" cy="85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1" lang="en-US" sz="2800" u="none" cap="none" strike="noStrike">
                <a:solidFill>
                  <a:srgbClr val="FFFF00"/>
                </a:solidFill>
                <a:latin typeface="Arial"/>
                <a:ea typeface="Arial"/>
                <a:cs typeface="Arial"/>
                <a:sym typeface="Arial"/>
              </a:rPr>
              <a:t>What it takes to be an effective school principal and </a:t>
            </a:r>
            <a:br>
              <a:rPr b="0" i="1" lang="en-US" sz="2800" u="none" cap="none" strike="noStrike">
                <a:solidFill>
                  <a:srgbClr val="FFFF00"/>
                </a:solidFill>
                <a:latin typeface="Arial"/>
                <a:ea typeface="Arial"/>
                <a:cs typeface="Arial"/>
                <a:sym typeface="Arial"/>
              </a:rPr>
            </a:br>
            <a:r>
              <a:rPr b="0" i="1" lang="en-US" sz="2800" u="none" cap="none" strike="noStrike">
                <a:solidFill>
                  <a:srgbClr val="FFFF00"/>
                </a:solidFill>
                <a:latin typeface="Arial"/>
                <a:ea typeface="Arial"/>
                <a:cs typeface="Arial"/>
                <a:sym typeface="Arial"/>
              </a:rPr>
              <a:t>how to </a:t>
            </a:r>
            <a:r>
              <a:rPr b="0" i="1" lang="en-US" sz="2800" u="sng" cap="none" strike="noStrike">
                <a:solidFill>
                  <a:srgbClr val="FF8808"/>
                </a:solidFill>
                <a:latin typeface="Arial"/>
                <a:ea typeface="Arial"/>
                <a:cs typeface="Arial"/>
                <a:sym typeface="Arial"/>
              </a:rPr>
              <a:t>build</a:t>
            </a:r>
            <a:r>
              <a:rPr b="0" i="1" lang="en-US" sz="2800" u="none" cap="none" strike="noStrike">
                <a:solidFill>
                  <a:srgbClr val="FFFF00"/>
                </a:solidFill>
                <a:latin typeface="Arial"/>
                <a:ea typeface="Arial"/>
                <a:cs typeface="Arial"/>
                <a:sym typeface="Arial"/>
              </a:rPr>
              <a:t> many:  a synthesis of recent evidence </a:t>
            </a:r>
            <a:br>
              <a:rPr b="0" i="1" lang="en-US" sz="2800" u="none" cap="none" strike="noStrike">
                <a:solidFill>
                  <a:srgbClr val="FFFF00"/>
                </a:solidFill>
                <a:latin typeface="Arial"/>
                <a:ea typeface="Arial"/>
                <a:cs typeface="Arial"/>
                <a:sym typeface="Arial"/>
              </a:rPr>
            </a:br>
            <a:endParaRPr/>
          </a:p>
        </p:txBody>
      </p:sp>
      <p:sp>
        <p:nvSpPr>
          <p:cNvPr id="153" name="Google Shape;153;p20"/>
          <p:cNvSpPr txBox="1"/>
          <p:nvPr>
            <p:ph idx="1" type="body"/>
          </p:nvPr>
        </p:nvSpPr>
        <p:spPr>
          <a:xfrm>
            <a:off x="203200" y="1346200"/>
            <a:ext cx="8750300" cy="412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Build a principal development </a:t>
            </a:r>
            <a:r>
              <a:rPr b="0" i="0" lang="en-US" sz="2800" u="none">
                <a:solidFill>
                  <a:srgbClr val="FF8808"/>
                </a:solidFill>
                <a:latin typeface="Arial"/>
                <a:ea typeface="Arial"/>
                <a:cs typeface="Arial"/>
                <a:sym typeface="Arial"/>
              </a:rPr>
              <a:t>“system” </a:t>
            </a:r>
            <a:r>
              <a:rPr b="0" i="0" lang="en-US" sz="2800" u="none">
                <a:solidFill>
                  <a:schemeClr val="lt1"/>
                </a:solidFill>
                <a:latin typeface="Arial"/>
                <a:ea typeface="Arial"/>
                <a:cs typeface="Arial"/>
                <a:sym typeface="Arial"/>
              </a:rPr>
              <a:t>that is:</a:t>
            </a:r>
            <a:endParaRPr/>
          </a:p>
          <a:p>
            <a:pPr indent="0" lvl="0" marL="0" marR="0" rtl="0" algn="l">
              <a:lnSpc>
                <a:spcPct val="100000"/>
              </a:lnSpc>
              <a:spcBef>
                <a:spcPts val="560"/>
              </a:spcBef>
              <a:spcAft>
                <a:spcPts val="0"/>
              </a:spcAft>
              <a:buClr>
                <a:schemeClr val="lt1"/>
              </a:buClr>
              <a:buFont typeface="Arial"/>
              <a:buNone/>
            </a:pPr>
            <a:r>
              <a:t/>
            </a:r>
            <a:endParaRPr b="0" i="0" sz="2800" u="none">
              <a:solidFill>
                <a:schemeClr val="lt1"/>
              </a:solidFill>
              <a:latin typeface="Arial"/>
              <a:ea typeface="Arial"/>
              <a:cs typeface="Arial"/>
              <a:sym typeface="Arial"/>
            </a:endParaRPr>
          </a:p>
          <a:p>
            <a:pPr indent="0" lvl="0" marL="0" marR="0" rtl="0" algn="l">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 	</a:t>
            </a:r>
            <a:r>
              <a:rPr b="0" i="0" lang="en-US" sz="2800" u="none">
                <a:solidFill>
                  <a:srgbClr val="FF8808"/>
                </a:solidFill>
                <a:latin typeface="Arial"/>
                <a:ea typeface="Arial"/>
                <a:cs typeface="Arial"/>
                <a:sym typeface="Arial"/>
              </a:rPr>
              <a:t>intentional</a:t>
            </a:r>
            <a:r>
              <a:rPr b="0" i="0" lang="en-US" sz="2800" u="none">
                <a:solidFill>
                  <a:schemeClr val="lt1"/>
                </a:solidFill>
                <a:latin typeface="Arial"/>
                <a:ea typeface="Arial"/>
                <a:cs typeface="Arial"/>
                <a:sym typeface="Arial"/>
              </a:rPr>
              <a:t> vs. laissez-faire</a:t>
            </a:r>
            <a:endParaRPr/>
          </a:p>
          <a:p>
            <a:pPr indent="0" lvl="0" marL="0" marR="0" rtl="0" algn="l">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	</a:t>
            </a:r>
            <a:endParaRPr/>
          </a:p>
          <a:p>
            <a:pPr indent="0" lvl="0" marL="0" marR="0" rtl="0" algn="l">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	based on </a:t>
            </a:r>
            <a:r>
              <a:rPr b="0" i="0" lang="en-US" sz="2800" u="none">
                <a:solidFill>
                  <a:srgbClr val="FF8808"/>
                </a:solidFill>
                <a:latin typeface="Arial"/>
                <a:ea typeface="Arial"/>
                <a:cs typeface="Arial"/>
                <a:sym typeface="Arial"/>
              </a:rPr>
              <a:t>science</a:t>
            </a:r>
            <a:r>
              <a:rPr b="0" i="0" lang="en-US" sz="2800" u="none">
                <a:solidFill>
                  <a:schemeClr val="lt1"/>
                </a:solidFill>
                <a:latin typeface="Arial"/>
                <a:ea typeface="Arial"/>
                <a:cs typeface="Arial"/>
                <a:sym typeface="Arial"/>
              </a:rPr>
              <a:t> vs. ideology</a:t>
            </a:r>
            <a:endParaRPr/>
          </a:p>
          <a:p>
            <a:pPr indent="0" lvl="0" marL="0" marR="0" rtl="0" algn="l">
              <a:lnSpc>
                <a:spcPct val="100000"/>
              </a:lnSpc>
              <a:spcBef>
                <a:spcPts val="560"/>
              </a:spcBef>
              <a:spcAft>
                <a:spcPts val="0"/>
              </a:spcAft>
              <a:buClr>
                <a:schemeClr val="lt1"/>
              </a:buClr>
              <a:buFont typeface="Arial"/>
              <a:buNone/>
            </a:pPr>
            <a:r>
              <a:t/>
            </a:r>
            <a:endParaRPr b="0" i="0" sz="2800" u="none">
              <a:solidFill>
                <a:schemeClr val="lt1"/>
              </a:solidFill>
              <a:latin typeface="Arial"/>
              <a:ea typeface="Arial"/>
              <a:cs typeface="Arial"/>
              <a:sym typeface="Arial"/>
            </a:endParaRPr>
          </a:p>
          <a:p>
            <a:pPr indent="0" lvl="0" marL="0" marR="0" rtl="0" algn="l">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	supports a </a:t>
            </a:r>
            <a:r>
              <a:rPr b="0" i="0" lang="en-US" sz="2800" u="none">
                <a:solidFill>
                  <a:srgbClr val="FF8808"/>
                </a:solidFill>
                <a:latin typeface="Arial"/>
                <a:ea typeface="Arial"/>
                <a:cs typeface="Arial"/>
                <a:sym typeface="Arial"/>
              </a:rPr>
              <a:t>culture</a:t>
            </a:r>
            <a:r>
              <a:rPr b="0" i="0" lang="en-US" sz="2800" u="none">
                <a:solidFill>
                  <a:schemeClr val="lt1"/>
                </a:solidFill>
                <a:latin typeface="Arial"/>
                <a:ea typeface="Arial"/>
                <a:cs typeface="Arial"/>
                <a:sym typeface="Arial"/>
              </a:rPr>
              <a:t> of ongoing performance feedback</a:t>
            </a:r>
            <a:endParaRPr/>
          </a:p>
          <a:p>
            <a:pPr indent="0" lvl="0" marL="0" marR="0" rtl="0" algn="ctr">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			</a:t>
            </a:r>
            <a:endParaRPr/>
          </a:p>
          <a:p>
            <a:pPr indent="0" lvl="0" marL="0" marR="0" rtl="0" algn="l">
              <a:lnSpc>
                <a:spcPct val="100000"/>
              </a:lnSpc>
              <a:spcBef>
                <a:spcPts val="1000"/>
              </a:spcBef>
              <a:spcAft>
                <a:spcPts val="0"/>
              </a:spcAft>
              <a:buClr>
                <a:schemeClr val="lt1"/>
              </a:buClr>
              <a:buFont typeface="Arial"/>
              <a:buNone/>
            </a:pPr>
            <a:r>
              <a:rPr b="0" i="0" lang="en-US" sz="2800" u="none">
                <a:solidFill>
                  <a:schemeClr val="lt1"/>
                </a:solidFill>
                <a:latin typeface="Arial"/>
                <a:ea typeface="Arial"/>
                <a:cs typeface="Arial"/>
                <a:sym typeface="Arial"/>
              </a:rPr>
              <a:t>	</a:t>
            </a:r>
            <a:endParaRPr/>
          </a:p>
          <a:p>
            <a:pPr indent="0" lvl="0" marL="0" marR="0" rtl="0" algn="l">
              <a:lnSpc>
                <a:spcPct val="100000"/>
              </a:lnSpc>
              <a:spcBef>
                <a:spcPts val="560"/>
              </a:spcBef>
              <a:spcAft>
                <a:spcPts val="0"/>
              </a:spcAft>
              <a:buClr>
                <a:schemeClr val="lt1"/>
              </a:buClr>
              <a:buFont typeface="Arial"/>
              <a:buNone/>
            </a:pPr>
            <a:r>
              <a:rPr b="0" i="0" lang="en-US" sz="2800" u="none">
                <a:solidFill>
                  <a:schemeClr val="lt1"/>
                </a:solidFill>
                <a:latin typeface="Arial"/>
                <a:ea typeface="Arial"/>
                <a:cs typeface="Arial"/>
                <a:sym typeface="Arial"/>
              </a:rPr>
              <a:t>			</a:t>
            </a:r>
            <a:endParaRPr/>
          </a:p>
          <a:p>
            <a:pPr indent="0" lvl="0" marL="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228600" y="26670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Font typeface="Arial"/>
              <a:buNone/>
            </a:pPr>
            <a:r>
              <a:rPr b="0" i="0" lang="en-US" sz="3200" u="none" cap="none" strike="noStrike">
                <a:solidFill>
                  <a:srgbClr val="FFFF00"/>
                </a:solidFill>
                <a:latin typeface="Arial"/>
                <a:ea typeface="Arial"/>
                <a:cs typeface="Arial"/>
                <a:sym typeface="Arial"/>
              </a:rPr>
              <a:t>Core Components of a Principal Development </a:t>
            </a:r>
            <a:r>
              <a:rPr b="0" i="0" lang="en-US" sz="3200" u="none" cap="none" strike="noStrike">
                <a:solidFill>
                  <a:srgbClr val="FF8808"/>
                </a:solidFill>
                <a:latin typeface="Arial"/>
                <a:ea typeface="Arial"/>
                <a:cs typeface="Arial"/>
                <a:sym typeface="Arial"/>
              </a:rPr>
              <a:t>System</a:t>
            </a:r>
            <a:endParaRPr/>
          </a:p>
        </p:txBody>
      </p:sp>
      <p:sp>
        <p:nvSpPr>
          <p:cNvPr id="159" name="Google Shape;159;p21"/>
          <p:cNvSpPr txBox="1"/>
          <p:nvPr>
            <p:ph idx="1" type="body"/>
          </p:nvPr>
        </p:nvSpPr>
        <p:spPr>
          <a:xfrm>
            <a:off x="127000" y="977900"/>
            <a:ext cx="9017000" cy="6235700"/>
          </a:xfrm>
          <a:prstGeom prst="rect">
            <a:avLst/>
          </a:prstGeom>
          <a:noFill/>
          <a:ln>
            <a:noFill/>
          </a:ln>
        </p:spPr>
        <p:txBody>
          <a:bodyPr anchorCtr="0" anchor="t" bIns="45700" lIns="91425" spcFirstLastPara="1" rIns="91425" wrap="square" tIns="45700">
            <a:noAutofit/>
          </a:bodyPr>
          <a:lstStyle/>
          <a:p>
            <a:pPr indent="139700" lvl="0" marL="1371600" marR="0" rtl="0" algn="l">
              <a:lnSpc>
                <a:spcPct val="100000"/>
              </a:lnSpc>
              <a:spcBef>
                <a:spcPts val="0"/>
              </a:spcBef>
              <a:spcAft>
                <a:spcPts val="0"/>
              </a:spcAft>
              <a:buClr>
                <a:schemeClr val="lt1"/>
              </a:buClr>
              <a:buSzPts val="2200"/>
              <a:buFont typeface="Arial"/>
              <a:buNone/>
            </a:pPr>
            <a:r>
              <a:t/>
            </a:r>
            <a:endParaRPr b="1" i="0" sz="2200" u="none">
              <a:solidFill>
                <a:srgbClr val="FFFF00"/>
              </a:solidFill>
              <a:latin typeface="Arial"/>
              <a:ea typeface="Arial"/>
              <a:cs typeface="Arial"/>
              <a:sym typeface="Arial"/>
            </a:endParaRPr>
          </a:p>
          <a:p>
            <a:pPr indent="0" lvl="0" marL="1371600" marR="0" rtl="0" algn="l">
              <a:lnSpc>
                <a:spcPct val="100000"/>
              </a:lnSpc>
              <a:spcBef>
                <a:spcPts val="400"/>
              </a:spcBef>
              <a:spcAft>
                <a:spcPts val="0"/>
              </a:spcAft>
              <a:buClr>
                <a:schemeClr val="lt1"/>
              </a:buClr>
              <a:buSzPts val="2000"/>
              <a:buFont typeface="Arial"/>
              <a:buAutoNum type="arabicPeriod"/>
            </a:pPr>
            <a:r>
              <a:rPr b="1" i="0" lang="en-US" sz="2000" u="none">
                <a:solidFill>
                  <a:schemeClr val="lt1"/>
                </a:solidFill>
                <a:latin typeface="Arial"/>
                <a:ea typeface="Arial"/>
                <a:cs typeface="Arial"/>
                <a:sym typeface="Arial"/>
              </a:rPr>
              <a:t>Evidence-based </a:t>
            </a:r>
            <a:r>
              <a:rPr b="1" i="0" lang="en-US" sz="2000" u="none">
                <a:solidFill>
                  <a:srgbClr val="FFFF00"/>
                </a:solidFill>
                <a:latin typeface="Arial"/>
                <a:ea typeface="Arial"/>
                <a:cs typeface="Arial"/>
                <a:sym typeface="Arial"/>
              </a:rPr>
              <a:t>principal competency framework</a:t>
            </a:r>
            <a:endParaRPr/>
          </a:p>
          <a:p>
            <a:pPr indent="127000" lvl="0" marL="1371600" marR="0" rtl="0" algn="l">
              <a:lnSpc>
                <a:spcPct val="100000"/>
              </a:lnSpc>
              <a:spcBef>
                <a:spcPts val="400"/>
              </a:spcBef>
              <a:spcAft>
                <a:spcPts val="0"/>
              </a:spcAft>
              <a:buClr>
                <a:schemeClr val="lt1"/>
              </a:buClr>
              <a:buSzPts val="2000"/>
              <a:buFont typeface="Arial"/>
              <a:buNone/>
            </a:pPr>
            <a:r>
              <a:t/>
            </a:r>
            <a:endParaRPr b="1" i="0" sz="2000" u="none">
              <a:solidFill>
                <a:schemeClr val="lt1"/>
              </a:solidFill>
              <a:latin typeface="Arial"/>
              <a:ea typeface="Arial"/>
              <a:cs typeface="Arial"/>
              <a:sym typeface="Arial"/>
            </a:endParaRPr>
          </a:p>
          <a:p>
            <a:pPr indent="0" lvl="0" marL="1371600" marR="0" rtl="0" algn="l">
              <a:lnSpc>
                <a:spcPct val="100000"/>
              </a:lnSpc>
              <a:spcBef>
                <a:spcPts val="400"/>
              </a:spcBef>
              <a:spcAft>
                <a:spcPts val="0"/>
              </a:spcAft>
              <a:buClr>
                <a:schemeClr val="lt1"/>
              </a:buClr>
              <a:buSzPts val="2000"/>
              <a:buFont typeface="Arial"/>
              <a:buAutoNum type="arabicPeriod"/>
            </a:pPr>
            <a:r>
              <a:rPr b="1" i="0" lang="en-US" sz="2000" u="none">
                <a:solidFill>
                  <a:schemeClr val="lt1"/>
                </a:solidFill>
                <a:latin typeface="Arial"/>
                <a:ea typeface="Arial"/>
                <a:cs typeface="Arial"/>
                <a:sym typeface="Arial"/>
              </a:rPr>
              <a:t>Strategic and proactive </a:t>
            </a:r>
            <a:r>
              <a:rPr b="1" i="0" lang="en-US" sz="2000" u="none">
                <a:solidFill>
                  <a:srgbClr val="FFFF00"/>
                </a:solidFill>
                <a:latin typeface="Arial"/>
                <a:ea typeface="Arial"/>
                <a:cs typeface="Arial"/>
                <a:sym typeface="Arial"/>
              </a:rPr>
              <a:t>recruitment / selection</a:t>
            </a:r>
            <a:endParaRPr/>
          </a:p>
          <a:p>
            <a:pPr indent="127000" lvl="0" marL="1371600" marR="0" rtl="0" algn="l">
              <a:lnSpc>
                <a:spcPct val="100000"/>
              </a:lnSpc>
              <a:spcBef>
                <a:spcPts val="400"/>
              </a:spcBef>
              <a:spcAft>
                <a:spcPts val="0"/>
              </a:spcAft>
              <a:buClr>
                <a:schemeClr val="lt1"/>
              </a:buClr>
              <a:buSzPts val="2000"/>
              <a:buFont typeface="Arial"/>
              <a:buNone/>
            </a:pPr>
            <a:r>
              <a:t/>
            </a:r>
            <a:endParaRPr b="0" i="0" sz="2000" u="none">
              <a:solidFill>
                <a:schemeClr val="lt1"/>
              </a:solidFill>
              <a:latin typeface="Arial"/>
              <a:ea typeface="Arial"/>
              <a:cs typeface="Arial"/>
              <a:sym typeface="Arial"/>
            </a:endParaRPr>
          </a:p>
          <a:p>
            <a:pPr indent="0" lvl="0" marL="1371600" marR="0" rtl="0" algn="l">
              <a:lnSpc>
                <a:spcPct val="100000"/>
              </a:lnSpc>
              <a:spcBef>
                <a:spcPts val="400"/>
              </a:spcBef>
              <a:spcAft>
                <a:spcPts val="0"/>
              </a:spcAft>
              <a:buClr>
                <a:schemeClr val="lt1"/>
              </a:buClr>
              <a:buSzPts val="2000"/>
              <a:buFont typeface="Arial"/>
              <a:buAutoNum type="arabicPeriod"/>
            </a:pPr>
            <a:r>
              <a:rPr b="1" i="0" lang="en-US" sz="2000" u="none">
                <a:solidFill>
                  <a:schemeClr val="lt1"/>
                </a:solidFill>
                <a:latin typeface="Arial"/>
                <a:ea typeface="Arial"/>
                <a:cs typeface="Arial"/>
                <a:sym typeface="Arial"/>
              </a:rPr>
              <a:t>Relevant and effective </a:t>
            </a:r>
            <a:r>
              <a:rPr b="1" i="0" lang="en-US" sz="2000" u="none">
                <a:solidFill>
                  <a:srgbClr val="FFFF00"/>
                </a:solidFill>
                <a:latin typeface="Arial"/>
                <a:ea typeface="Arial"/>
                <a:cs typeface="Arial"/>
                <a:sym typeface="Arial"/>
              </a:rPr>
              <a:t>principal coursework</a:t>
            </a:r>
            <a:endParaRPr/>
          </a:p>
          <a:p>
            <a:pPr indent="127000" lvl="0" marL="1371600" marR="0" rtl="0" algn="l">
              <a:lnSpc>
                <a:spcPct val="100000"/>
              </a:lnSpc>
              <a:spcBef>
                <a:spcPts val="400"/>
              </a:spcBef>
              <a:spcAft>
                <a:spcPts val="0"/>
              </a:spcAft>
              <a:buClr>
                <a:schemeClr val="lt1"/>
              </a:buClr>
              <a:buSzPts val="2000"/>
              <a:buFont typeface="Arial"/>
              <a:buNone/>
            </a:pPr>
            <a:r>
              <a:t/>
            </a:r>
            <a:endParaRPr b="1" i="0" sz="2000" u="none">
              <a:solidFill>
                <a:srgbClr val="FFFF00"/>
              </a:solidFill>
              <a:latin typeface="Arial"/>
              <a:ea typeface="Arial"/>
              <a:cs typeface="Arial"/>
              <a:sym typeface="Arial"/>
            </a:endParaRPr>
          </a:p>
          <a:p>
            <a:pPr indent="0" lvl="0" marL="1371600" marR="0" rtl="0" algn="l">
              <a:lnSpc>
                <a:spcPct val="100000"/>
              </a:lnSpc>
              <a:spcBef>
                <a:spcPts val="400"/>
              </a:spcBef>
              <a:spcAft>
                <a:spcPts val="0"/>
              </a:spcAft>
              <a:buClr>
                <a:srgbClr val="FFFFFF"/>
              </a:buClr>
              <a:buSzPts val="2000"/>
              <a:buFont typeface="Arial"/>
              <a:buAutoNum type="arabicPeriod"/>
            </a:pPr>
            <a:r>
              <a:rPr b="1" i="0" lang="en-US" sz="2000" u="none">
                <a:solidFill>
                  <a:srgbClr val="FFFFFF"/>
                </a:solidFill>
                <a:latin typeface="Arial"/>
                <a:ea typeface="Arial"/>
                <a:cs typeface="Arial"/>
                <a:sym typeface="Arial"/>
              </a:rPr>
              <a:t>Experiential </a:t>
            </a:r>
            <a:r>
              <a:rPr b="1" i="0" lang="en-US" sz="2000" u="none">
                <a:solidFill>
                  <a:srgbClr val="FFFF00"/>
                </a:solidFill>
                <a:latin typeface="Arial"/>
                <a:ea typeface="Arial"/>
                <a:cs typeface="Arial"/>
                <a:sym typeface="Arial"/>
              </a:rPr>
              <a:t>clinical school-based opportunities</a:t>
            </a:r>
            <a:endParaRPr/>
          </a:p>
          <a:p>
            <a:pPr indent="0" lvl="0" marL="1371600" marR="0" rtl="0" algn="l">
              <a:lnSpc>
                <a:spcPct val="100000"/>
              </a:lnSpc>
              <a:spcBef>
                <a:spcPts val="400"/>
              </a:spcBef>
              <a:spcAft>
                <a:spcPts val="0"/>
              </a:spcAft>
              <a:buClr>
                <a:schemeClr val="lt1"/>
              </a:buClr>
              <a:buFont typeface="Arial"/>
              <a:buNone/>
            </a:pPr>
            <a:r>
              <a:t/>
            </a:r>
            <a:endParaRPr b="1" i="0" sz="2000" u="none">
              <a:solidFill>
                <a:schemeClr val="lt1"/>
              </a:solidFill>
              <a:latin typeface="Arial"/>
              <a:ea typeface="Arial"/>
              <a:cs typeface="Arial"/>
              <a:sym typeface="Arial"/>
            </a:endParaRPr>
          </a:p>
          <a:p>
            <a:pPr indent="0" lvl="0" marL="1371600" marR="0" rtl="0" algn="l">
              <a:lnSpc>
                <a:spcPct val="100000"/>
              </a:lnSpc>
              <a:spcBef>
                <a:spcPts val="400"/>
              </a:spcBef>
              <a:spcAft>
                <a:spcPts val="0"/>
              </a:spcAft>
              <a:buClr>
                <a:schemeClr val="lt1"/>
              </a:buClr>
              <a:buSzPts val="2000"/>
              <a:buFont typeface="Arial"/>
              <a:buAutoNum type="arabicPeriod"/>
            </a:pPr>
            <a:r>
              <a:rPr b="1" i="0" lang="en-US" sz="2000" u="none">
                <a:solidFill>
                  <a:schemeClr val="lt1"/>
                </a:solidFill>
                <a:latin typeface="Arial"/>
                <a:ea typeface="Arial"/>
                <a:cs typeface="Arial"/>
                <a:sym typeface="Arial"/>
              </a:rPr>
              <a:t>Relevant and effective </a:t>
            </a:r>
            <a:r>
              <a:rPr b="1" i="0" lang="en-US" sz="2000" u="none">
                <a:solidFill>
                  <a:srgbClr val="FFFF00"/>
                </a:solidFill>
                <a:latin typeface="Arial"/>
                <a:ea typeface="Arial"/>
                <a:cs typeface="Arial"/>
                <a:sym typeface="Arial"/>
              </a:rPr>
              <a:t>placement and on-the-job support</a:t>
            </a:r>
            <a:endParaRPr/>
          </a:p>
          <a:p>
            <a:pPr indent="0" lvl="0" marL="13716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0" lvl="0" marL="1371600" marR="0" rtl="0" algn="l">
              <a:lnSpc>
                <a:spcPct val="100000"/>
              </a:lnSpc>
              <a:spcBef>
                <a:spcPts val="400"/>
              </a:spcBef>
              <a:spcAft>
                <a:spcPts val="0"/>
              </a:spcAft>
              <a:buClr>
                <a:schemeClr val="lt1"/>
              </a:buClr>
              <a:buFont typeface="Arial"/>
              <a:buNone/>
            </a:pPr>
            <a:r>
              <a:rPr b="1" i="0" lang="en-US" sz="2000" u="none">
                <a:solidFill>
                  <a:schemeClr val="lt1"/>
                </a:solidFill>
                <a:latin typeface="Arial"/>
                <a:ea typeface="Arial"/>
                <a:cs typeface="Arial"/>
                <a:sym typeface="Arial"/>
              </a:rPr>
              <a:t>6.	Robust data collection and continuous </a:t>
            </a:r>
            <a:r>
              <a:rPr b="1" i="0" lang="en-US" sz="2000" u="none">
                <a:solidFill>
                  <a:srgbClr val="FFFF00"/>
                </a:solidFill>
                <a:latin typeface="Arial"/>
                <a:ea typeface="Arial"/>
                <a:cs typeface="Arial"/>
                <a:sym typeface="Arial"/>
              </a:rPr>
              <a:t>performance management</a:t>
            </a:r>
            <a:endParaRPr/>
          </a:p>
          <a:p>
            <a:pPr indent="0" lvl="0" marL="1371600" marR="0" rtl="0" algn="l">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							</a:t>
            </a:r>
            <a:endParaRPr/>
          </a:p>
          <a:p>
            <a:pPr indent="0" lvl="0" marL="1371600" marR="0" rtl="0" algn="l">
              <a:lnSpc>
                <a:spcPct val="100000"/>
              </a:lnSpc>
              <a:spcBef>
                <a:spcPts val="400"/>
              </a:spcBef>
              <a:spcAft>
                <a:spcPts val="0"/>
              </a:spcAft>
              <a:buClr>
                <a:schemeClr val="lt1"/>
              </a:buClr>
              <a:buFont typeface="Arial"/>
              <a:buNone/>
            </a:pPr>
            <a:r>
              <a:t/>
            </a:r>
            <a:endParaRPr b="0" i="0" sz="2000" u="none">
              <a:solidFill>
                <a:schemeClr val="lt1"/>
              </a:solidFill>
              <a:latin typeface="Arial"/>
              <a:ea typeface="Arial"/>
              <a:cs typeface="Arial"/>
              <a:sym typeface="Arial"/>
            </a:endParaRPr>
          </a:p>
          <a:p>
            <a:pPr indent="0" lvl="0" marL="1371600" marR="0" rtl="0" algn="r">
              <a:lnSpc>
                <a:spcPct val="100000"/>
              </a:lnSpc>
              <a:spcBef>
                <a:spcPts val="400"/>
              </a:spcBef>
              <a:spcAft>
                <a:spcPts val="0"/>
              </a:spcAft>
              <a:buClr>
                <a:schemeClr val="lt1"/>
              </a:buClr>
              <a:buFont typeface="Arial"/>
              <a:buNone/>
            </a:pPr>
            <a:r>
              <a:rPr b="0" i="0" lang="en-US" sz="2000" u="none">
                <a:solidFill>
                  <a:schemeClr val="lt1"/>
                </a:solidFill>
                <a:latin typeface="Arial"/>
                <a:ea typeface="Arial"/>
                <a:cs typeface="Arial"/>
                <a:sym typeface="Arial"/>
              </a:rPr>
              <a:t>Rainwater Leadership Alliance		Cheney, et.al. (2010)</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