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j6nlQgOXJkbKoAysEVb2h7x8Kr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677A40B6-0931-487C-B9A1-BB5A99ACEE98}">
  <a:tblStyle styleId="{677A40B6-0931-487C-B9A1-BB5A99ACEE9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8.png"/><Relationship Id="rId13" Type="http://schemas.openxmlformats.org/officeDocument/2006/relationships/image" Target="../media/image7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9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065000" y="488723"/>
            <a:ext cx="7346400" cy="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l-GR" sz="32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Ανάλυση χαρακτήρα</a:t>
            </a:r>
            <a:endParaRPr b="1" i="0" sz="32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5" name="Google Shape;55;p1"/>
          <p:cNvGraphicFramePr/>
          <p:nvPr/>
        </p:nvGraphicFramePr>
        <p:xfrm>
          <a:off x="759075" y="140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{677A40B6-0931-487C-B9A1-BB5A99ACEE98}</a:tableStyleId>
              </a:tblPr>
              <a:tblGrid>
                <a:gridCol w="1928825"/>
                <a:gridCol w="1928825"/>
                <a:gridCol w="2119325"/>
                <a:gridCol w="2133975"/>
              </a:tblGrid>
              <a:tr h="4982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l-GR" sz="1800" u="none" cap="none" strike="noStrike">
                          <a:solidFill>
                            <a:srgbClr val="F7931D"/>
                          </a:solidFill>
                        </a:rPr>
                        <a:t>Συμβουλή</a:t>
                      </a:r>
                      <a:endParaRPr b="1" sz="1800" u="none" cap="none" strike="noStrike">
                        <a:solidFill>
                          <a:srgbClr val="F7931D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69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l-GR" sz="1400" u="sng" cap="none" strike="noStrike"/>
                        <a:t>Συναισθήματα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l-GR" sz="1400" u="sng" cap="none" strike="noStrike"/>
                        <a:t>Ενέργειες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l-GR" sz="1400" u="sng" cap="none" strike="noStrike"/>
                        <a:t>Στρατηγικές διαχείρισης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l-GR" sz="1400" u="sng" cap="none" strike="noStrike"/>
                        <a:t>Εναλλακτικές ενέργειες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</a:tr>
            </a:tbl>
          </a:graphicData>
        </a:graphic>
      </p:graphicFrame>
      <p:sp>
        <p:nvSpPr>
          <p:cNvPr id="56" name="Google Shape;56;p1"/>
          <p:cNvSpPr txBox="1"/>
          <p:nvPr/>
        </p:nvSpPr>
        <p:spPr>
          <a:xfrm>
            <a:off x="10650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l-GR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Πώς με κάνει να αισθάνομαι η ρητορική μίσους; &gt; Αγωγή του πολίτη &gt; </a:t>
            </a:r>
            <a:r>
              <a:rPr b="1" i="0" lang="el-GR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Ανάλυση χαρακτήρα</a:t>
            </a:r>
            <a:endParaRPr b="1" i="0" sz="14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28" l="0" r="0" t="3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5500" y="52850"/>
            <a:ext cx="441001" cy="40792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 txBox="1"/>
          <p:nvPr/>
        </p:nvSpPr>
        <p:spPr>
          <a:xfrm>
            <a:off x="759075" y="1408075"/>
            <a:ext cx="4876181" cy="4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l-G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Όνομα χαρακτήρα: _______________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2"/>
          <p:cNvPicPr preferRelativeResize="0"/>
          <p:nvPr/>
        </p:nvPicPr>
        <p:blipFill rotWithShape="1">
          <a:blip r:embed="rId3">
            <a:alphaModFix/>
          </a:blip>
          <a:srcRect b="28" l="0" r="0" t="3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l-GR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l-GR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"/>
          <p:cNvPicPr preferRelativeResize="0"/>
          <p:nvPr/>
        </p:nvPicPr>
        <p:blipFill rotWithShape="1">
          <a:blip r:embed="rId9">
            <a:alphaModFix/>
          </a:blip>
          <a:srcRect b="6253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