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Open Sauce" panose="020B0604020202020204" charset="0"/>
      <p:regular r:id="rId15"/>
    </p:embeddedFont>
    <p:embeddedFont>
      <p:font typeface="Open Sauce Bold" panose="020B0604020202020204" charset="0"/>
      <p:regular r:id="rId16"/>
    </p:embeddedFont>
    <p:embeddedFont>
      <p:font typeface="Open Sauce Bold Italics" panose="020B0604020202020204" charset="0"/>
      <p:regular r:id="rId17"/>
    </p:embeddedFont>
    <p:embeddedFont>
      <p:font typeface="Open Sauce Medium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316C"/>
    <a:srgbClr val="642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061878-2A9E-4D55-932E-769625560E67}" v="24" dt="2026-04-23T11:17:34.9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1827" autoAdjust="0"/>
  </p:normalViewPr>
  <p:slideViewPr>
    <p:cSldViewPr>
      <p:cViewPr>
        <p:scale>
          <a:sx n="39" d="100"/>
          <a:sy n="39" d="100"/>
        </p:scale>
        <p:origin x="1344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Caruso" userId="e54d737515e8cd22" providerId="LiveId" clId="{9A3FD2F3-D155-4127-B308-02A117862FB7}"/>
    <pc:docChg chg="undo custSel modSld">
      <pc:chgData name="Marco Caruso" userId="e54d737515e8cd22" providerId="LiveId" clId="{9A3FD2F3-D155-4127-B308-02A117862FB7}" dt="2026-04-23T11:17:46.632" v="65" actId="6549"/>
      <pc:docMkLst>
        <pc:docMk/>
      </pc:docMkLst>
      <pc:sldChg chg="modNotesTx">
        <pc:chgData name="Marco Caruso" userId="e54d737515e8cd22" providerId="LiveId" clId="{9A3FD2F3-D155-4127-B308-02A117862FB7}" dt="2026-04-23T11:14:47.406" v="63" actId="6549"/>
        <pc:sldMkLst>
          <pc:docMk/>
          <pc:sldMk cId="0" sldId="256"/>
        </pc:sldMkLst>
      </pc:sldChg>
      <pc:sldChg chg="modNotesTx">
        <pc:chgData name="Marco Caruso" userId="e54d737515e8cd22" providerId="LiveId" clId="{9A3FD2F3-D155-4127-B308-02A117862FB7}" dt="2026-04-23T11:16:16.223" v="64" actId="6549"/>
        <pc:sldMkLst>
          <pc:docMk/>
          <pc:sldMk cId="0" sldId="259"/>
        </pc:sldMkLst>
      </pc:sldChg>
      <pc:sldChg chg="modNotesTx">
        <pc:chgData name="Marco Caruso" userId="e54d737515e8cd22" providerId="LiveId" clId="{9A3FD2F3-D155-4127-B308-02A117862FB7}" dt="2026-04-23T11:17:46.632" v="65" actId="6549"/>
        <pc:sldMkLst>
          <pc:docMk/>
          <pc:sldMk cId="0" sldId="2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it-IT" dirty="0"/>
            </a:b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207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rt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rt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it-IT" dirty="0"/>
            </a:b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107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rt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rt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rt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rt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rt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rt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.jpe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sv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.jpe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2.jpe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2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.jpeg"/><Relationship Id="rId5" Type="http://schemas.microsoft.com/office/2007/relationships/media" Target="../media/media3.mp4"/><Relationship Id="rId15" Type="http://schemas.openxmlformats.org/officeDocument/2006/relationships/image" Target="../media/image24.jpeg"/><Relationship Id="rId10" Type="http://schemas.openxmlformats.org/officeDocument/2006/relationships/notesSlide" Target="../notesSlides/notesSlide6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6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7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26.jpeg"/><Relationship Id="rId5" Type="http://schemas.microsoft.com/office/2007/relationships/media" Target="../media/media7.mp4"/><Relationship Id="rId10" Type="http://schemas.openxmlformats.org/officeDocument/2006/relationships/image" Target="../media/image25.jpeg"/><Relationship Id="rId4" Type="http://schemas.openxmlformats.org/officeDocument/2006/relationships/video" Target="../media/media6.mp4"/><Relationship Id="rId9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9.mp4"/><Relationship Id="rId7" Type="http://schemas.openxmlformats.org/officeDocument/2006/relationships/image" Target="../media/image1.jpeg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9.mp4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33" b="-9333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0" y="-9667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ln w="476250" cap="sq">
              <a:solidFill>
                <a:srgbClr val="08316C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816593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445689" y="687075"/>
            <a:ext cx="1396622" cy="1406458"/>
          </a:xfrm>
          <a:custGeom>
            <a:avLst/>
            <a:gdLst/>
            <a:ahLst/>
            <a:cxnLst/>
            <a:rect l="l" t="t" r="r" b="b"/>
            <a:pathLst>
              <a:path w="1396622" h="1406458">
                <a:moveTo>
                  <a:pt x="0" y="0"/>
                </a:moveTo>
                <a:lnTo>
                  <a:pt x="1396622" y="0"/>
                </a:lnTo>
                <a:lnTo>
                  <a:pt x="1396622" y="1406459"/>
                </a:lnTo>
                <a:lnTo>
                  <a:pt x="0" y="1406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292" t="-26934" r="-305542" b="-27796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TextBox 7"/>
          <p:cNvSpPr txBox="1"/>
          <p:nvPr/>
        </p:nvSpPr>
        <p:spPr>
          <a:xfrm>
            <a:off x="1695625" y="4180813"/>
            <a:ext cx="14896751" cy="1908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b="1" spc="-329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DATA AUGMENTATION SINTETICA PER LA RILEVAZIONE DI EVENTI ANOMALI NELLE FOLLE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97668" y="2854504"/>
            <a:ext cx="6692664" cy="349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spc="-142">
                <a:solidFill>
                  <a:srgbClr val="08316C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INFORMATICA APPLICATA E DATA ANALYTICS 2025/2026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201133"/>
            <a:ext cx="6656120" cy="1057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1" spc="-213" dirty="0" err="1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Relatore</a:t>
            </a:r>
            <a:r>
              <a:rPr lang="en-US" sz="3000" b="1" spc="-213" dirty="0">
                <a:solidFill>
                  <a:srgbClr val="08316C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: </a:t>
            </a:r>
            <a:r>
              <a:rPr lang="en-US" sz="3000" spc="-213" dirty="0">
                <a:solidFill>
                  <a:srgbClr val="08316C"/>
                </a:solidFill>
                <a:latin typeface="Open Sauce"/>
                <a:ea typeface="Open Sauce"/>
                <a:cs typeface="Open Sauce"/>
                <a:sym typeface="Open Sauce"/>
              </a:rPr>
              <a:t>Giulia </a:t>
            </a:r>
            <a:r>
              <a:rPr lang="en-US" sz="3000" spc="-213" dirty="0" err="1">
                <a:solidFill>
                  <a:srgbClr val="08316C"/>
                </a:solidFill>
                <a:latin typeface="Open Sauce"/>
                <a:ea typeface="Open Sauce"/>
                <a:cs typeface="Open Sauce"/>
                <a:sym typeface="Open Sauce"/>
              </a:rPr>
              <a:t>Orrù</a:t>
            </a:r>
            <a:endParaRPr lang="en-US" sz="3000" spc="-213" dirty="0">
              <a:solidFill>
                <a:srgbClr val="08316C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 b="1" spc="-213" dirty="0" err="1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Correlatore</a:t>
            </a:r>
            <a:r>
              <a:rPr lang="en-US" sz="3000" b="1" spc="-213" dirty="0">
                <a:solidFill>
                  <a:srgbClr val="08316C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:  </a:t>
            </a:r>
            <a:r>
              <a:rPr lang="en-US" sz="3000" spc="-213" dirty="0">
                <a:solidFill>
                  <a:srgbClr val="08316C"/>
                </a:solidFill>
                <a:latin typeface="Open Sauce"/>
                <a:ea typeface="Open Sauce"/>
                <a:cs typeface="Open Sauce"/>
                <a:sym typeface="Open Sauce"/>
              </a:rPr>
              <a:t>Marco Micheletto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859761" y="8239233"/>
            <a:ext cx="4399539" cy="523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 b="1" spc="-213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Candidato</a:t>
            </a:r>
            <a:r>
              <a:rPr lang="en-US" sz="3000" b="1" spc="-213">
                <a:solidFill>
                  <a:srgbClr val="08316C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: </a:t>
            </a:r>
            <a:r>
              <a:rPr lang="en-US" sz="3000" spc="-213">
                <a:solidFill>
                  <a:srgbClr val="08316C"/>
                </a:solidFill>
                <a:latin typeface="Open Sauce"/>
                <a:ea typeface="Open Sauce"/>
                <a:cs typeface="Open Sauce"/>
                <a:sym typeface="Open Sauce"/>
              </a:rPr>
              <a:t>Marco Caruso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76206" y="2045909"/>
            <a:ext cx="4335588" cy="349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spc="-142">
                <a:solidFill>
                  <a:srgbClr val="08316C"/>
                </a:solidFill>
                <a:latin typeface="Open Sauce Medium"/>
                <a:ea typeface="Open Sauce Medium"/>
                <a:cs typeface="Open Sauce Medium"/>
                <a:sym typeface="Open Sauce Medium"/>
              </a:rPr>
              <a:t>UNIVERSITÀ DEGLI STUDI DI CAGLIARI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33" b="-9333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ln w="476250" cap="sq">
              <a:solidFill>
                <a:srgbClr val="08316C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816593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581400" y="1558243"/>
            <a:ext cx="11125200" cy="8294950"/>
          </a:xfrm>
          <a:prstGeom prst="roundRect">
            <a:avLst>
              <a:gd name="adj" fmla="val 5993"/>
            </a:avLst>
          </a:prstGeom>
          <a:blipFill>
            <a:blip r:embed="rId4"/>
            <a:stretch>
              <a:fillRect/>
            </a:stretch>
          </a:blipFill>
          <a:ln w="38100" cap="sq">
            <a:solidFill>
              <a:srgbClr val="08316C"/>
            </a:solidFill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1695625" y="447661"/>
            <a:ext cx="14896751" cy="10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 spc="-426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RISULTATI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33" b="-9333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167414" y="4291963"/>
            <a:ext cx="8976585" cy="5827818"/>
            <a:chOff x="0" y="0"/>
            <a:chExt cx="2205106" cy="1332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05106" cy="1332905"/>
            </a:xfrm>
            <a:custGeom>
              <a:avLst/>
              <a:gdLst/>
              <a:ahLst/>
              <a:cxnLst/>
              <a:rect l="l" t="t" r="r" b="b"/>
              <a:pathLst>
                <a:path w="2205106" h="1332905">
                  <a:moveTo>
                    <a:pt x="0" y="0"/>
                  </a:moveTo>
                  <a:lnTo>
                    <a:pt x="2205106" y="0"/>
                  </a:lnTo>
                  <a:lnTo>
                    <a:pt x="2205106" y="1332905"/>
                  </a:lnTo>
                  <a:lnTo>
                    <a:pt x="0" y="1332905"/>
                  </a:lnTo>
                  <a:close/>
                </a:path>
              </a:pathLst>
            </a:custGeom>
            <a:solidFill>
              <a:srgbClr val="D83030">
                <a:alpha val="19608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205106" cy="1361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4291964"/>
            <a:ext cx="8976585" cy="5790854"/>
            <a:chOff x="0" y="0"/>
            <a:chExt cx="2205106" cy="13329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05106" cy="1332905"/>
            </a:xfrm>
            <a:custGeom>
              <a:avLst/>
              <a:gdLst/>
              <a:ahLst/>
              <a:cxnLst/>
              <a:rect l="l" t="t" r="r" b="b"/>
              <a:pathLst>
                <a:path w="2205106" h="1332905">
                  <a:moveTo>
                    <a:pt x="0" y="0"/>
                  </a:moveTo>
                  <a:lnTo>
                    <a:pt x="2205106" y="0"/>
                  </a:lnTo>
                  <a:lnTo>
                    <a:pt x="2205106" y="1332905"/>
                  </a:lnTo>
                  <a:lnTo>
                    <a:pt x="0" y="1332905"/>
                  </a:lnTo>
                  <a:close/>
                </a:path>
              </a:pathLst>
            </a:custGeom>
            <a:solidFill>
              <a:srgbClr val="00BF63">
                <a:alpha val="14902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205106" cy="1361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ln w="476250" cap="sq">
              <a:solidFill>
                <a:srgbClr val="08316C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4816593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8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083946" y="2150442"/>
            <a:ext cx="10120107" cy="1722422"/>
            <a:chOff x="0" y="0"/>
            <a:chExt cx="2175783" cy="37031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75783" cy="370314"/>
            </a:xfrm>
            <a:custGeom>
              <a:avLst/>
              <a:gdLst/>
              <a:ahLst/>
              <a:cxnLst/>
              <a:rect l="l" t="t" r="r" b="b"/>
              <a:pathLst>
                <a:path w="2175783" h="370314">
                  <a:moveTo>
                    <a:pt x="15300" y="0"/>
                  </a:moveTo>
                  <a:lnTo>
                    <a:pt x="2160483" y="0"/>
                  </a:lnTo>
                  <a:cubicBezTo>
                    <a:pt x="2168933" y="0"/>
                    <a:pt x="2175783" y="6850"/>
                    <a:pt x="2175783" y="15300"/>
                  </a:cubicBezTo>
                  <a:lnTo>
                    <a:pt x="2175783" y="355014"/>
                  </a:lnTo>
                  <a:cubicBezTo>
                    <a:pt x="2175783" y="359072"/>
                    <a:pt x="2174171" y="362963"/>
                    <a:pt x="2171302" y="365833"/>
                  </a:cubicBezTo>
                  <a:cubicBezTo>
                    <a:pt x="2168433" y="368702"/>
                    <a:pt x="2164541" y="370314"/>
                    <a:pt x="2160483" y="370314"/>
                  </a:cubicBezTo>
                  <a:lnTo>
                    <a:pt x="15300" y="370314"/>
                  </a:lnTo>
                  <a:cubicBezTo>
                    <a:pt x="11242" y="370314"/>
                    <a:pt x="7351" y="368702"/>
                    <a:pt x="4481" y="365833"/>
                  </a:cubicBezTo>
                  <a:cubicBezTo>
                    <a:pt x="1612" y="362963"/>
                    <a:pt x="0" y="359072"/>
                    <a:pt x="0" y="355014"/>
                  </a:cubicBezTo>
                  <a:lnTo>
                    <a:pt x="0" y="15300"/>
                  </a:lnTo>
                  <a:cubicBezTo>
                    <a:pt x="0" y="11242"/>
                    <a:pt x="1612" y="7351"/>
                    <a:pt x="4481" y="4481"/>
                  </a:cubicBezTo>
                  <a:cubicBezTo>
                    <a:pt x="7351" y="1612"/>
                    <a:pt x="11242" y="0"/>
                    <a:pt x="15300" y="0"/>
                  </a:cubicBezTo>
                  <a:close/>
                </a:path>
              </a:pathLst>
            </a:custGeom>
            <a:solidFill>
              <a:srgbClr val="08316C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175783" cy="398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75866" y="5020304"/>
            <a:ext cx="6646388" cy="911919"/>
            <a:chOff x="0" y="0"/>
            <a:chExt cx="1428947" cy="19605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28947" cy="196059"/>
            </a:xfrm>
            <a:custGeom>
              <a:avLst/>
              <a:gdLst/>
              <a:ahLst/>
              <a:cxnLst/>
              <a:rect l="l" t="t" r="r" b="b"/>
              <a:pathLst>
                <a:path w="1428947" h="196059">
                  <a:moveTo>
                    <a:pt x="23297" y="0"/>
                  </a:moveTo>
                  <a:lnTo>
                    <a:pt x="1405651" y="0"/>
                  </a:lnTo>
                  <a:cubicBezTo>
                    <a:pt x="1418517" y="0"/>
                    <a:pt x="1428947" y="10430"/>
                    <a:pt x="1428947" y="23297"/>
                  </a:cubicBezTo>
                  <a:lnTo>
                    <a:pt x="1428947" y="172762"/>
                  </a:lnTo>
                  <a:cubicBezTo>
                    <a:pt x="1428947" y="185629"/>
                    <a:pt x="1418517" y="196059"/>
                    <a:pt x="1405651" y="196059"/>
                  </a:cubicBezTo>
                  <a:lnTo>
                    <a:pt x="23297" y="196059"/>
                  </a:lnTo>
                  <a:cubicBezTo>
                    <a:pt x="10430" y="196059"/>
                    <a:pt x="0" y="185629"/>
                    <a:pt x="0" y="172762"/>
                  </a:cubicBezTo>
                  <a:lnTo>
                    <a:pt x="0" y="23297"/>
                  </a:lnTo>
                  <a:cubicBezTo>
                    <a:pt x="0" y="10430"/>
                    <a:pt x="10430" y="0"/>
                    <a:pt x="23297" y="0"/>
                  </a:cubicBezTo>
                  <a:close/>
                </a:path>
              </a:pathLst>
            </a:custGeom>
            <a:solidFill>
              <a:srgbClr val="08316C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428947" cy="224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75866" y="6389450"/>
            <a:ext cx="6646388" cy="911919"/>
            <a:chOff x="0" y="0"/>
            <a:chExt cx="1428947" cy="19605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28947" cy="196059"/>
            </a:xfrm>
            <a:custGeom>
              <a:avLst/>
              <a:gdLst/>
              <a:ahLst/>
              <a:cxnLst/>
              <a:rect l="l" t="t" r="r" b="b"/>
              <a:pathLst>
                <a:path w="1428947" h="196059">
                  <a:moveTo>
                    <a:pt x="23297" y="0"/>
                  </a:moveTo>
                  <a:lnTo>
                    <a:pt x="1405651" y="0"/>
                  </a:lnTo>
                  <a:cubicBezTo>
                    <a:pt x="1418517" y="0"/>
                    <a:pt x="1428947" y="10430"/>
                    <a:pt x="1428947" y="23297"/>
                  </a:cubicBezTo>
                  <a:lnTo>
                    <a:pt x="1428947" y="172762"/>
                  </a:lnTo>
                  <a:cubicBezTo>
                    <a:pt x="1428947" y="185629"/>
                    <a:pt x="1418517" y="196059"/>
                    <a:pt x="1405651" y="196059"/>
                  </a:cubicBezTo>
                  <a:lnTo>
                    <a:pt x="23297" y="196059"/>
                  </a:lnTo>
                  <a:cubicBezTo>
                    <a:pt x="10430" y="196059"/>
                    <a:pt x="0" y="185629"/>
                    <a:pt x="0" y="172762"/>
                  </a:cubicBezTo>
                  <a:lnTo>
                    <a:pt x="0" y="23297"/>
                  </a:lnTo>
                  <a:cubicBezTo>
                    <a:pt x="0" y="10430"/>
                    <a:pt x="10430" y="0"/>
                    <a:pt x="23297" y="0"/>
                  </a:cubicBezTo>
                  <a:close/>
                </a:path>
              </a:pathLst>
            </a:custGeom>
            <a:solidFill>
              <a:srgbClr val="08316C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428947" cy="224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75866" y="7872870"/>
            <a:ext cx="6646388" cy="911919"/>
            <a:chOff x="0" y="0"/>
            <a:chExt cx="1428947" cy="19605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28947" cy="196059"/>
            </a:xfrm>
            <a:custGeom>
              <a:avLst/>
              <a:gdLst/>
              <a:ahLst/>
              <a:cxnLst/>
              <a:rect l="l" t="t" r="r" b="b"/>
              <a:pathLst>
                <a:path w="1428947" h="196059">
                  <a:moveTo>
                    <a:pt x="23297" y="0"/>
                  </a:moveTo>
                  <a:lnTo>
                    <a:pt x="1405651" y="0"/>
                  </a:lnTo>
                  <a:cubicBezTo>
                    <a:pt x="1418517" y="0"/>
                    <a:pt x="1428947" y="10430"/>
                    <a:pt x="1428947" y="23297"/>
                  </a:cubicBezTo>
                  <a:lnTo>
                    <a:pt x="1428947" y="172762"/>
                  </a:lnTo>
                  <a:cubicBezTo>
                    <a:pt x="1428947" y="185629"/>
                    <a:pt x="1418517" y="196059"/>
                    <a:pt x="1405651" y="196059"/>
                  </a:cubicBezTo>
                  <a:lnTo>
                    <a:pt x="23297" y="196059"/>
                  </a:lnTo>
                  <a:cubicBezTo>
                    <a:pt x="10430" y="196059"/>
                    <a:pt x="0" y="185629"/>
                    <a:pt x="0" y="172762"/>
                  </a:cubicBezTo>
                  <a:lnTo>
                    <a:pt x="0" y="23297"/>
                  </a:lnTo>
                  <a:cubicBezTo>
                    <a:pt x="0" y="10430"/>
                    <a:pt x="10430" y="0"/>
                    <a:pt x="23297" y="0"/>
                  </a:cubicBezTo>
                  <a:close/>
                </a:path>
              </a:pathLst>
            </a:custGeom>
            <a:solidFill>
              <a:srgbClr val="08316C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1428947" cy="224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325100" y="5020304"/>
            <a:ext cx="6646388" cy="911919"/>
            <a:chOff x="0" y="0"/>
            <a:chExt cx="1428947" cy="19605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28947" cy="196059"/>
            </a:xfrm>
            <a:custGeom>
              <a:avLst/>
              <a:gdLst/>
              <a:ahLst/>
              <a:cxnLst/>
              <a:rect l="l" t="t" r="r" b="b"/>
              <a:pathLst>
                <a:path w="1428947" h="196059">
                  <a:moveTo>
                    <a:pt x="23297" y="0"/>
                  </a:moveTo>
                  <a:lnTo>
                    <a:pt x="1405651" y="0"/>
                  </a:lnTo>
                  <a:cubicBezTo>
                    <a:pt x="1418517" y="0"/>
                    <a:pt x="1428947" y="10430"/>
                    <a:pt x="1428947" y="23297"/>
                  </a:cubicBezTo>
                  <a:lnTo>
                    <a:pt x="1428947" y="172762"/>
                  </a:lnTo>
                  <a:cubicBezTo>
                    <a:pt x="1428947" y="185629"/>
                    <a:pt x="1418517" y="196059"/>
                    <a:pt x="1405651" y="196059"/>
                  </a:cubicBezTo>
                  <a:lnTo>
                    <a:pt x="23297" y="196059"/>
                  </a:lnTo>
                  <a:cubicBezTo>
                    <a:pt x="10430" y="196059"/>
                    <a:pt x="0" y="185629"/>
                    <a:pt x="0" y="172762"/>
                  </a:cubicBezTo>
                  <a:lnTo>
                    <a:pt x="0" y="23297"/>
                  </a:lnTo>
                  <a:cubicBezTo>
                    <a:pt x="0" y="10430"/>
                    <a:pt x="10430" y="0"/>
                    <a:pt x="23297" y="0"/>
                  </a:cubicBezTo>
                  <a:close/>
                </a:path>
              </a:pathLst>
            </a:custGeom>
            <a:solidFill>
              <a:srgbClr val="08316C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428947" cy="224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325100" y="6389450"/>
            <a:ext cx="6646388" cy="911919"/>
            <a:chOff x="0" y="0"/>
            <a:chExt cx="1428947" cy="19605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428947" cy="196059"/>
            </a:xfrm>
            <a:custGeom>
              <a:avLst/>
              <a:gdLst/>
              <a:ahLst/>
              <a:cxnLst/>
              <a:rect l="l" t="t" r="r" b="b"/>
              <a:pathLst>
                <a:path w="1428947" h="196059">
                  <a:moveTo>
                    <a:pt x="23297" y="0"/>
                  </a:moveTo>
                  <a:lnTo>
                    <a:pt x="1405651" y="0"/>
                  </a:lnTo>
                  <a:cubicBezTo>
                    <a:pt x="1418517" y="0"/>
                    <a:pt x="1428947" y="10430"/>
                    <a:pt x="1428947" y="23297"/>
                  </a:cubicBezTo>
                  <a:lnTo>
                    <a:pt x="1428947" y="172762"/>
                  </a:lnTo>
                  <a:cubicBezTo>
                    <a:pt x="1428947" y="185629"/>
                    <a:pt x="1418517" y="196059"/>
                    <a:pt x="1405651" y="196059"/>
                  </a:cubicBezTo>
                  <a:lnTo>
                    <a:pt x="23297" y="196059"/>
                  </a:lnTo>
                  <a:cubicBezTo>
                    <a:pt x="10430" y="196059"/>
                    <a:pt x="0" y="185629"/>
                    <a:pt x="0" y="172762"/>
                  </a:cubicBezTo>
                  <a:lnTo>
                    <a:pt x="0" y="23297"/>
                  </a:lnTo>
                  <a:cubicBezTo>
                    <a:pt x="0" y="10430"/>
                    <a:pt x="10430" y="0"/>
                    <a:pt x="23297" y="0"/>
                  </a:cubicBezTo>
                  <a:close/>
                </a:path>
              </a:pathLst>
            </a:custGeom>
            <a:solidFill>
              <a:srgbClr val="08316C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1428947" cy="224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325100" y="7872870"/>
            <a:ext cx="6646388" cy="911919"/>
            <a:chOff x="0" y="0"/>
            <a:chExt cx="1428947" cy="19605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428947" cy="196059"/>
            </a:xfrm>
            <a:custGeom>
              <a:avLst/>
              <a:gdLst/>
              <a:ahLst/>
              <a:cxnLst/>
              <a:rect l="l" t="t" r="r" b="b"/>
              <a:pathLst>
                <a:path w="1428947" h="196059">
                  <a:moveTo>
                    <a:pt x="23297" y="0"/>
                  </a:moveTo>
                  <a:lnTo>
                    <a:pt x="1405651" y="0"/>
                  </a:lnTo>
                  <a:cubicBezTo>
                    <a:pt x="1418517" y="0"/>
                    <a:pt x="1428947" y="10430"/>
                    <a:pt x="1428947" y="23297"/>
                  </a:cubicBezTo>
                  <a:lnTo>
                    <a:pt x="1428947" y="172762"/>
                  </a:lnTo>
                  <a:cubicBezTo>
                    <a:pt x="1428947" y="185629"/>
                    <a:pt x="1418517" y="196059"/>
                    <a:pt x="1405651" y="196059"/>
                  </a:cubicBezTo>
                  <a:lnTo>
                    <a:pt x="23297" y="196059"/>
                  </a:lnTo>
                  <a:cubicBezTo>
                    <a:pt x="10430" y="196059"/>
                    <a:pt x="0" y="185629"/>
                    <a:pt x="0" y="172762"/>
                  </a:cubicBezTo>
                  <a:lnTo>
                    <a:pt x="0" y="23297"/>
                  </a:lnTo>
                  <a:cubicBezTo>
                    <a:pt x="0" y="10430"/>
                    <a:pt x="10430" y="0"/>
                    <a:pt x="23297" y="0"/>
                  </a:cubicBezTo>
                  <a:close/>
                </a:path>
              </a:pathLst>
            </a:custGeom>
            <a:solidFill>
              <a:srgbClr val="08316C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1428947" cy="224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535017" y="5119875"/>
            <a:ext cx="830583" cy="758945"/>
          </a:xfrm>
          <a:custGeom>
            <a:avLst/>
            <a:gdLst/>
            <a:ahLst/>
            <a:cxnLst/>
            <a:rect l="l" t="t" r="r" b="b"/>
            <a:pathLst>
              <a:path w="830583" h="758945">
                <a:moveTo>
                  <a:pt x="0" y="0"/>
                </a:moveTo>
                <a:lnTo>
                  <a:pt x="830582" y="0"/>
                </a:lnTo>
                <a:lnTo>
                  <a:pt x="830582" y="758945"/>
                </a:lnTo>
                <a:lnTo>
                  <a:pt x="0" y="7589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4" name="Freeform 34"/>
          <p:cNvSpPr/>
          <p:nvPr/>
        </p:nvSpPr>
        <p:spPr>
          <a:xfrm>
            <a:off x="1535017" y="6503552"/>
            <a:ext cx="864098" cy="683717"/>
          </a:xfrm>
          <a:custGeom>
            <a:avLst/>
            <a:gdLst/>
            <a:ahLst/>
            <a:cxnLst/>
            <a:rect l="l" t="t" r="r" b="b"/>
            <a:pathLst>
              <a:path w="864098" h="683717">
                <a:moveTo>
                  <a:pt x="0" y="0"/>
                </a:moveTo>
                <a:lnTo>
                  <a:pt x="864097" y="0"/>
                </a:lnTo>
                <a:lnTo>
                  <a:pt x="864097" y="683717"/>
                </a:lnTo>
                <a:lnTo>
                  <a:pt x="0" y="6837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5" name="Freeform 35"/>
          <p:cNvSpPr/>
          <p:nvPr/>
        </p:nvSpPr>
        <p:spPr>
          <a:xfrm>
            <a:off x="1568532" y="7910970"/>
            <a:ext cx="797067" cy="835719"/>
          </a:xfrm>
          <a:custGeom>
            <a:avLst/>
            <a:gdLst/>
            <a:ahLst/>
            <a:cxnLst/>
            <a:rect l="l" t="t" r="r" b="b"/>
            <a:pathLst>
              <a:path w="797067" h="835719">
                <a:moveTo>
                  <a:pt x="0" y="0"/>
                </a:moveTo>
                <a:lnTo>
                  <a:pt x="797067" y="0"/>
                </a:lnTo>
                <a:lnTo>
                  <a:pt x="797067" y="835719"/>
                </a:lnTo>
                <a:lnTo>
                  <a:pt x="0" y="8357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6" name="Freeform 36"/>
          <p:cNvSpPr/>
          <p:nvPr/>
        </p:nvSpPr>
        <p:spPr>
          <a:xfrm>
            <a:off x="10687990" y="6436165"/>
            <a:ext cx="793936" cy="818491"/>
          </a:xfrm>
          <a:custGeom>
            <a:avLst/>
            <a:gdLst/>
            <a:ahLst/>
            <a:cxnLst/>
            <a:rect l="l" t="t" r="r" b="b"/>
            <a:pathLst>
              <a:path w="793936" h="818491">
                <a:moveTo>
                  <a:pt x="0" y="0"/>
                </a:moveTo>
                <a:lnTo>
                  <a:pt x="793936" y="0"/>
                </a:lnTo>
                <a:lnTo>
                  <a:pt x="793936" y="818490"/>
                </a:lnTo>
                <a:lnTo>
                  <a:pt x="0" y="8184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7" name="Freeform 37"/>
          <p:cNvSpPr/>
          <p:nvPr/>
        </p:nvSpPr>
        <p:spPr>
          <a:xfrm>
            <a:off x="10629900" y="7968120"/>
            <a:ext cx="778569" cy="778569"/>
          </a:xfrm>
          <a:custGeom>
            <a:avLst/>
            <a:gdLst/>
            <a:ahLst/>
            <a:cxnLst/>
            <a:rect l="l" t="t" r="r" b="b"/>
            <a:pathLst>
              <a:path w="778569" h="778569">
                <a:moveTo>
                  <a:pt x="0" y="0"/>
                </a:moveTo>
                <a:lnTo>
                  <a:pt x="778569" y="0"/>
                </a:lnTo>
                <a:lnTo>
                  <a:pt x="778569" y="778569"/>
                </a:lnTo>
                <a:lnTo>
                  <a:pt x="0" y="7785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8" name="Freeform 38"/>
          <p:cNvSpPr/>
          <p:nvPr/>
        </p:nvSpPr>
        <p:spPr>
          <a:xfrm>
            <a:off x="1815352" y="6482879"/>
            <a:ext cx="583763" cy="704390"/>
          </a:xfrm>
          <a:custGeom>
            <a:avLst/>
            <a:gdLst/>
            <a:ahLst/>
            <a:cxnLst/>
            <a:rect l="l" t="t" r="r" b="b"/>
            <a:pathLst>
              <a:path w="583763" h="704390">
                <a:moveTo>
                  <a:pt x="0" y="0"/>
                </a:moveTo>
                <a:lnTo>
                  <a:pt x="583762" y="0"/>
                </a:lnTo>
                <a:lnTo>
                  <a:pt x="583762" y="704390"/>
                </a:lnTo>
                <a:lnTo>
                  <a:pt x="0" y="7043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9" name="Freeform 39"/>
          <p:cNvSpPr/>
          <p:nvPr/>
        </p:nvSpPr>
        <p:spPr>
          <a:xfrm>
            <a:off x="10608034" y="5088196"/>
            <a:ext cx="822301" cy="822301"/>
          </a:xfrm>
          <a:custGeom>
            <a:avLst/>
            <a:gdLst/>
            <a:ahLst/>
            <a:cxnLst/>
            <a:rect l="l" t="t" r="r" b="b"/>
            <a:pathLst>
              <a:path w="822301" h="822301">
                <a:moveTo>
                  <a:pt x="0" y="0"/>
                </a:moveTo>
                <a:lnTo>
                  <a:pt x="822301" y="0"/>
                </a:lnTo>
                <a:lnTo>
                  <a:pt x="822301" y="822302"/>
                </a:lnTo>
                <a:lnTo>
                  <a:pt x="0" y="8223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0" name="TextBox 40"/>
          <p:cNvSpPr txBox="1"/>
          <p:nvPr/>
        </p:nvSpPr>
        <p:spPr>
          <a:xfrm>
            <a:off x="6969621" y="1594817"/>
            <a:ext cx="4348758" cy="55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 b="1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Contributi principali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695625" y="396758"/>
            <a:ext cx="14896751" cy="10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spc="-426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CONCLUSIONI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946495" y="4401503"/>
            <a:ext cx="1251010" cy="55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 b="1" spc="-140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Limiti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484583" y="4408413"/>
            <a:ext cx="2462835" cy="55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 b="1" spc="-140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Future work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573908" y="2148704"/>
            <a:ext cx="9142092" cy="1616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2199" dirty="0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Dataset </a:t>
            </a:r>
            <a:r>
              <a:rPr lang="en-US" sz="2199" dirty="0" err="1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sintetico</a:t>
            </a:r>
            <a:r>
              <a:rPr lang="en-US" sz="2199" dirty="0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199" dirty="0" err="1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realistico</a:t>
            </a:r>
            <a:r>
              <a:rPr lang="en-US" sz="2199" dirty="0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 per crowd anomaly detection</a:t>
            </a:r>
          </a:p>
          <a:p>
            <a:pPr algn="ctr">
              <a:lnSpc>
                <a:spcPts val="4399"/>
              </a:lnSpc>
            </a:pPr>
            <a:r>
              <a:rPr lang="en-US" sz="2199" dirty="0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Pipeline </a:t>
            </a:r>
            <a:r>
              <a:rPr lang="en-US" sz="2199" dirty="0" err="1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generativa</a:t>
            </a:r>
            <a:r>
              <a:rPr lang="en-US" sz="2199" dirty="0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 Text-to-Video + Image-to-Video</a:t>
            </a:r>
          </a:p>
          <a:p>
            <a:pPr algn="ctr">
              <a:lnSpc>
                <a:spcPts val="4399"/>
              </a:lnSpc>
            </a:pPr>
            <a:r>
              <a:rPr lang="en-US" sz="2199" dirty="0" err="1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Integrazione</a:t>
            </a:r>
            <a:r>
              <a:rPr lang="en-US" sz="2199" dirty="0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 di </a:t>
            </a:r>
            <a:r>
              <a:rPr lang="en-US" sz="2199" dirty="0" err="1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dati</a:t>
            </a:r>
            <a:r>
              <a:rPr lang="en-US" sz="2199" dirty="0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199" dirty="0" err="1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sintetici</a:t>
            </a:r>
            <a:r>
              <a:rPr lang="en-US" sz="2199" dirty="0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 per la </a:t>
            </a:r>
            <a:r>
              <a:rPr lang="en-US" sz="2199" dirty="0" err="1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generalizzazione</a:t>
            </a:r>
            <a:r>
              <a:rPr lang="en-US" sz="2199" dirty="0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 cross-dataset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653657" y="5081775"/>
            <a:ext cx="4090806" cy="76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Costo computazionale 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della generazione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457748" y="6444779"/>
            <a:ext cx="4482624" cy="76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Coerenza temporale tra clip 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ancora limitata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282299" y="7928199"/>
            <a:ext cx="4579403" cy="76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Qualità e selezione dei dati 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sintetici influenzano i risultati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1852076" y="5075633"/>
            <a:ext cx="3592435" cy="76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Selezione automatica 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dei dati sintetici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1503212" y="6465452"/>
            <a:ext cx="4425576" cy="76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Miglioramento della coerenza 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temporale dei video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1971369" y="7930020"/>
            <a:ext cx="3180647" cy="76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Valutazione con altri 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anomaly detector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33" b="-9333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ln w="476250" cap="sq">
              <a:solidFill>
                <a:srgbClr val="08316C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816593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5625" y="4300521"/>
            <a:ext cx="14896751" cy="1378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 spc="-400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GRAZIE PER L’ATTENZIONE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33" b="-9333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ln w="476250" cap="sq">
              <a:solidFill>
                <a:srgbClr val="08316C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816593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75371" y="2167870"/>
            <a:ext cx="7502406" cy="2332780"/>
            <a:chOff x="0" y="0"/>
            <a:chExt cx="1809230" cy="5625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09230" cy="562558"/>
            </a:xfrm>
            <a:custGeom>
              <a:avLst/>
              <a:gdLst/>
              <a:ahLst/>
              <a:cxnLst/>
              <a:rect l="l" t="t" r="r" b="b"/>
              <a:pathLst>
                <a:path w="1809230" h="562558">
                  <a:moveTo>
                    <a:pt x="20639" y="0"/>
                  </a:moveTo>
                  <a:lnTo>
                    <a:pt x="1788592" y="0"/>
                  </a:lnTo>
                  <a:cubicBezTo>
                    <a:pt x="1799990" y="0"/>
                    <a:pt x="1809230" y="9240"/>
                    <a:pt x="1809230" y="20639"/>
                  </a:cubicBezTo>
                  <a:lnTo>
                    <a:pt x="1809230" y="541919"/>
                  </a:lnTo>
                  <a:cubicBezTo>
                    <a:pt x="1809230" y="553317"/>
                    <a:pt x="1799990" y="562558"/>
                    <a:pt x="1788592" y="562558"/>
                  </a:cubicBezTo>
                  <a:lnTo>
                    <a:pt x="20639" y="562558"/>
                  </a:lnTo>
                  <a:cubicBezTo>
                    <a:pt x="9240" y="562558"/>
                    <a:pt x="0" y="553317"/>
                    <a:pt x="0" y="541919"/>
                  </a:cubicBezTo>
                  <a:lnTo>
                    <a:pt x="0" y="20639"/>
                  </a:lnTo>
                  <a:cubicBezTo>
                    <a:pt x="0" y="9240"/>
                    <a:pt x="9240" y="0"/>
                    <a:pt x="20639" y="0"/>
                  </a:cubicBezTo>
                  <a:close/>
                </a:path>
              </a:pathLst>
            </a:custGeom>
            <a:solidFill>
              <a:srgbClr val="5170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809230" cy="591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10224" y="2167870"/>
            <a:ext cx="7502406" cy="2332780"/>
            <a:chOff x="0" y="0"/>
            <a:chExt cx="1809230" cy="5625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09230" cy="562558"/>
            </a:xfrm>
            <a:custGeom>
              <a:avLst/>
              <a:gdLst/>
              <a:ahLst/>
              <a:cxnLst/>
              <a:rect l="l" t="t" r="r" b="b"/>
              <a:pathLst>
                <a:path w="1809230" h="562558">
                  <a:moveTo>
                    <a:pt x="20639" y="0"/>
                  </a:moveTo>
                  <a:lnTo>
                    <a:pt x="1788592" y="0"/>
                  </a:lnTo>
                  <a:cubicBezTo>
                    <a:pt x="1799990" y="0"/>
                    <a:pt x="1809230" y="9240"/>
                    <a:pt x="1809230" y="20639"/>
                  </a:cubicBezTo>
                  <a:lnTo>
                    <a:pt x="1809230" y="541919"/>
                  </a:lnTo>
                  <a:cubicBezTo>
                    <a:pt x="1809230" y="553317"/>
                    <a:pt x="1799990" y="562558"/>
                    <a:pt x="1788592" y="562558"/>
                  </a:cubicBezTo>
                  <a:lnTo>
                    <a:pt x="20639" y="562558"/>
                  </a:lnTo>
                  <a:cubicBezTo>
                    <a:pt x="9240" y="562558"/>
                    <a:pt x="0" y="553317"/>
                    <a:pt x="0" y="541919"/>
                  </a:cubicBezTo>
                  <a:lnTo>
                    <a:pt x="0" y="20639"/>
                  </a:lnTo>
                  <a:cubicBezTo>
                    <a:pt x="0" y="9240"/>
                    <a:pt x="9240" y="0"/>
                    <a:pt x="20639" y="0"/>
                  </a:cubicBezTo>
                  <a:close/>
                </a:path>
              </a:pathLst>
            </a:custGeom>
            <a:solidFill>
              <a:srgbClr val="08316C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809230" cy="591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228601" y="5143501"/>
            <a:ext cx="18745201" cy="5328464"/>
            <a:chOff x="0" y="0"/>
            <a:chExt cx="4689578" cy="15160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689578" cy="1516078"/>
            </a:xfrm>
            <a:custGeom>
              <a:avLst/>
              <a:gdLst/>
              <a:ahLst/>
              <a:cxnLst/>
              <a:rect l="l" t="t" r="r" b="b"/>
              <a:pathLst>
                <a:path w="4689578" h="1516078">
                  <a:moveTo>
                    <a:pt x="7962" y="0"/>
                  </a:moveTo>
                  <a:lnTo>
                    <a:pt x="4681615" y="0"/>
                  </a:lnTo>
                  <a:cubicBezTo>
                    <a:pt x="4686013" y="0"/>
                    <a:pt x="4689578" y="3565"/>
                    <a:pt x="4689578" y="7962"/>
                  </a:cubicBezTo>
                  <a:lnTo>
                    <a:pt x="4689578" y="1508115"/>
                  </a:lnTo>
                  <a:cubicBezTo>
                    <a:pt x="4689578" y="1510227"/>
                    <a:pt x="4688739" y="1512252"/>
                    <a:pt x="4687246" y="1513745"/>
                  </a:cubicBezTo>
                  <a:cubicBezTo>
                    <a:pt x="4685752" y="1515239"/>
                    <a:pt x="4683727" y="1516078"/>
                    <a:pt x="4681615" y="1516078"/>
                  </a:cubicBezTo>
                  <a:lnTo>
                    <a:pt x="7962" y="1516078"/>
                  </a:lnTo>
                  <a:cubicBezTo>
                    <a:pt x="3565" y="1516078"/>
                    <a:pt x="0" y="1512513"/>
                    <a:pt x="0" y="1508115"/>
                  </a:cubicBezTo>
                  <a:lnTo>
                    <a:pt x="0" y="7962"/>
                  </a:lnTo>
                  <a:cubicBezTo>
                    <a:pt x="0" y="3565"/>
                    <a:pt x="3565" y="0"/>
                    <a:pt x="7962" y="0"/>
                  </a:cubicBezTo>
                  <a:close/>
                </a:path>
              </a:pathLst>
            </a:custGeom>
            <a:solidFill>
              <a:srgbClr val="08316C">
                <a:alpha val="19608"/>
              </a:srgbClr>
            </a:solidFill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4689578" cy="1544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202542" y="5669675"/>
            <a:ext cx="5648063" cy="3308761"/>
            <a:chOff x="0" y="0"/>
            <a:chExt cx="875033" cy="51261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5033" cy="512614"/>
            </a:xfrm>
            <a:custGeom>
              <a:avLst/>
              <a:gdLst/>
              <a:ahLst/>
              <a:cxnLst/>
              <a:rect l="l" t="t" r="r" b="b"/>
              <a:pathLst>
                <a:path w="875033" h="512614">
                  <a:moveTo>
                    <a:pt x="27414" y="0"/>
                  </a:moveTo>
                  <a:lnTo>
                    <a:pt x="847618" y="0"/>
                  </a:lnTo>
                  <a:cubicBezTo>
                    <a:pt x="854889" y="0"/>
                    <a:pt x="861862" y="2888"/>
                    <a:pt x="867003" y="8029"/>
                  </a:cubicBezTo>
                  <a:cubicBezTo>
                    <a:pt x="872145" y="13171"/>
                    <a:pt x="875033" y="20144"/>
                    <a:pt x="875033" y="27414"/>
                  </a:cubicBezTo>
                  <a:lnTo>
                    <a:pt x="875033" y="485199"/>
                  </a:lnTo>
                  <a:cubicBezTo>
                    <a:pt x="875033" y="492470"/>
                    <a:pt x="872145" y="499443"/>
                    <a:pt x="867003" y="504584"/>
                  </a:cubicBezTo>
                  <a:cubicBezTo>
                    <a:pt x="861862" y="509725"/>
                    <a:pt x="854889" y="512614"/>
                    <a:pt x="847618" y="512614"/>
                  </a:cubicBezTo>
                  <a:lnTo>
                    <a:pt x="27414" y="512614"/>
                  </a:lnTo>
                  <a:cubicBezTo>
                    <a:pt x="20144" y="512614"/>
                    <a:pt x="13171" y="509725"/>
                    <a:pt x="8029" y="504584"/>
                  </a:cubicBezTo>
                  <a:cubicBezTo>
                    <a:pt x="2888" y="499443"/>
                    <a:pt x="0" y="492470"/>
                    <a:pt x="0" y="485199"/>
                  </a:cubicBezTo>
                  <a:lnTo>
                    <a:pt x="0" y="27414"/>
                  </a:lnTo>
                  <a:cubicBezTo>
                    <a:pt x="0" y="20144"/>
                    <a:pt x="2888" y="13171"/>
                    <a:pt x="8029" y="8029"/>
                  </a:cubicBezTo>
                  <a:cubicBezTo>
                    <a:pt x="13171" y="2888"/>
                    <a:pt x="20144" y="0"/>
                    <a:pt x="27414" y="0"/>
                  </a:cubicBezTo>
                  <a:close/>
                </a:path>
              </a:pathLst>
            </a:custGeom>
            <a:blipFill>
              <a:blip r:embed="rId4"/>
              <a:stretch>
                <a:fillRect t="-102410" b="-102410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437395" y="5624599"/>
            <a:ext cx="5648063" cy="3398913"/>
            <a:chOff x="0" y="0"/>
            <a:chExt cx="1350651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50651" cy="812800"/>
            </a:xfrm>
            <a:custGeom>
              <a:avLst/>
              <a:gdLst/>
              <a:ahLst/>
              <a:cxnLst/>
              <a:rect l="l" t="t" r="r" b="b"/>
              <a:pathLst>
                <a:path w="1350651" h="812800">
                  <a:moveTo>
                    <a:pt x="27414" y="0"/>
                  </a:moveTo>
                  <a:lnTo>
                    <a:pt x="1323237" y="0"/>
                  </a:lnTo>
                  <a:cubicBezTo>
                    <a:pt x="1330508" y="0"/>
                    <a:pt x="1337481" y="2888"/>
                    <a:pt x="1342622" y="8029"/>
                  </a:cubicBezTo>
                  <a:cubicBezTo>
                    <a:pt x="1347763" y="13171"/>
                    <a:pt x="1350651" y="20144"/>
                    <a:pt x="1350651" y="27414"/>
                  </a:cubicBezTo>
                  <a:lnTo>
                    <a:pt x="1350651" y="785386"/>
                  </a:lnTo>
                  <a:cubicBezTo>
                    <a:pt x="1350651" y="792656"/>
                    <a:pt x="1347763" y="799629"/>
                    <a:pt x="1342622" y="804770"/>
                  </a:cubicBezTo>
                  <a:cubicBezTo>
                    <a:pt x="1337481" y="809912"/>
                    <a:pt x="1330508" y="812800"/>
                    <a:pt x="1323237" y="812800"/>
                  </a:cubicBezTo>
                  <a:lnTo>
                    <a:pt x="27414" y="812800"/>
                  </a:lnTo>
                  <a:cubicBezTo>
                    <a:pt x="20144" y="812800"/>
                    <a:pt x="13171" y="809912"/>
                    <a:pt x="8029" y="804770"/>
                  </a:cubicBezTo>
                  <a:cubicBezTo>
                    <a:pt x="2888" y="799629"/>
                    <a:pt x="0" y="792656"/>
                    <a:pt x="0" y="785386"/>
                  </a:cubicBezTo>
                  <a:lnTo>
                    <a:pt x="0" y="27414"/>
                  </a:lnTo>
                  <a:cubicBezTo>
                    <a:pt x="0" y="20144"/>
                    <a:pt x="2888" y="13171"/>
                    <a:pt x="8029" y="8029"/>
                  </a:cubicBezTo>
                  <a:cubicBezTo>
                    <a:pt x="13171" y="2888"/>
                    <a:pt x="20144" y="0"/>
                    <a:pt x="27414" y="0"/>
                  </a:cubicBezTo>
                  <a:close/>
                </a:path>
              </a:pathLst>
            </a:custGeom>
            <a:blipFill>
              <a:blip r:embed="rId5"/>
              <a:stretch>
                <a:fillRect l="-44" r="-44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9" name="Freeform 19"/>
          <p:cNvSpPr/>
          <p:nvPr/>
        </p:nvSpPr>
        <p:spPr>
          <a:xfrm>
            <a:off x="9772666" y="2787505"/>
            <a:ext cx="1045144" cy="1039443"/>
          </a:xfrm>
          <a:custGeom>
            <a:avLst/>
            <a:gdLst/>
            <a:ahLst/>
            <a:cxnLst/>
            <a:rect l="l" t="t" r="r" b="b"/>
            <a:pathLst>
              <a:path w="1045144" h="1039443">
                <a:moveTo>
                  <a:pt x="0" y="0"/>
                </a:moveTo>
                <a:lnTo>
                  <a:pt x="1045144" y="0"/>
                </a:lnTo>
                <a:lnTo>
                  <a:pt x="1045144" y="1039443"/>
                </a:lnTo>
                <a:lnTo>
                  <a:pt x="0" y="10394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0" name="Freeform 20"/>
          <p:cNvSpPr/>
          <p:nvPr/>
        </p:nvSpPr>
        <p:spPr>
          <a:xfrm>
            <a:off x="1436442" y="2810558"/>
            <a:ext cx="1036672" cy="1057829"/>
          </a:xfrm>
          <a:custGeom>
            <a:avLst/>
            <a:gdLst/>
            <a:ahLst/>
            <a:cxnLst/>
            <a:rect l="l" t="t" r="r" b="b"/>
            <a:pathLst>
              <a:path w="1036672" h="1057829">
                <a:moveTo>
                  <a:pt x="0" y="0"/>
                </a:moveTo>
                <a:lnTo>
                  <a:pt x="1036672" y="0"/>
                </a:lnTo>
                <a:lnTo>
                  <a:pt x="1036672" y="1057828"/>
                </a:lnTo>
                <a:lnTo>
                  <a:pt x="0" y="10578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1" name="TextBox 21"/>
          <p:cNvSpPr txBox="1"/>
          <p:nvPr/>
        </p:nvSpPr>
        <p:spPr>
          <a:xfrm>
            <a:off x="1695625" y="486919"/>
            <a:ext cx="14896751" cy="10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 spc="-426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INTRODUZIONE ALLA CAD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817810" y="2972469"/>
            <a:ext cx="5111238" cy="714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2199" b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L’obiettivo è individuare eventi che si discostano dalla normalità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533726" y="2791508"/>
            <a:ext cx="4985696" cy="1076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2199" b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La Crowd Anomaly Detection analizza automaticamente i comportamenti nelle scene di folla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993759" y="9023512"/>
            <a:ext cx="4121391" cy="309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000" b="1" i="1" spc="-100" dirty="0" err="1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Folla</a:t>
            </a:r>
            <a:r>
              <a:rPr lang="en-US" sz="2000" b="1" i="1" spc="-100" dirty="0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 con </a:t>
            </a:r>
            <a:r>
              <a:rPr lang="en-US" sz="2000" b="1" i="1" spc="-100" dirty="0" err="1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comportamento</a:t>
            </a:r>
            <a:r>
              <a:rPr lang="en-US" sz="2000" b="1" i="1" spc="-100" dirty="0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 </a:t>
            </a:r>
            <a:r>
              <a:rPr lang="en-US" sz="2000" b="1" i="1" spc="-100" dirty="0" err="1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normale</a:t>
            </a:r>
            <a:endParaRPr lang="en-US" sz="2000" b="1" i="1" spc="-100" dirty="0">
              <a:solidFill>
                <a:srgbClr val="08316C"/>
              </a:solidFill>
              <a:latin typeface="Open Sauce Bold Italics"/>
              <a:ea typeface="Open Sauce Bold Italics"/>
              <a:cs typeface="Open Sauce Bold Italics"/>
              <a:sym typeface="Open Sauce Bold Italic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1175127" y="9066049"/>
            <a:ext cx="4288992" cy="309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000" b="1" i="1" spc="-100" dirty="0" err="1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Esempio</a:t>
            </a:r>
            <a:r>
              <a:rPr lang="en-US" sz="2000" b="1" i="1" spc="-100" dirty="0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 di </a:t>
            </a:r>
            <a:r>
              <a:rPr lang="en-US" sz="2000" b="1" i="1" spc="-100" dirty="0" err="1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comportamento</a:t>
            </a:r>
            <a:r>
              <a:rPr lang="en-US" sz="2000" b="1" i="1" spc="-100" dirty="0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 </a:t>
            </a:r>
            <a:r>
              <a:rPr lang="en-US" sz="2000" b="1" i="1" spc="-100" dirty="0" err="1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anomalo</a:t>
            </a:r>
            <a:endParaRPr lang="en-US" sz="2000" b="1" i="1" spc="-100" dirty="0">
              <a:solidFill>
                <a:srgbClr val="08316C"/>
              </a:solidFill>
              <a:latin typeface="Open Sauce Bold Italics"/>
              <a:ea typeface="Open Sauce Bold Italics"/>
              <a:cs typeface="Open Sauce Bold Italics"/>
              <a:sym typeface="Open Sauce Bold Itali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33" b="-9333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9144000" y="1697961"/>
            <a:ext cx="9227681" cy="8589039"/>
            <a:chOff x="0" y="0"/>
            <a:chExt cx="2225286" cy="20712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25286" cy="2071275"/>
            </a:xfrm>
            <a:custGeom>
              <a:avLst/>
              <a:gdLst/>
              <a:ahLst/>
              <a:cxnLst/>
              <a:rect l="l" t="t" r="r" b="b"/>
              <a:pathLst>
                <a:path w="2225286" h="2071275">
                  <a:moveTo>
                    <a:pt x="16780" y="0"/>
                  </a:moveTo>
                  <a:lnTo>
                    <a:pt x="2208506" y="0"/>
                  </a:lnTo>
                  <a:cubicBezTo>
                    <a:pt x="2217773" y="0"/>
                    <a:pt x="2225286" y="7513"/>
                    <a:pt x="2225286" y="16780"/>
                  </a:cubicBezTo>
                  <a:lnTo>
                    <a:pt x="2225286" y="2054496"/>
                  </a:lnTo>
                  <a:cubicBezTo>
                    <a:pt x="2225286" y="2058946"/>
                    <a:pt x="2223518" y="2063214"/>
                    <a:pt x="2220371" y="2066361"/>
                  </a:cubicBezTo>
                  <a:cubicBezTo>
                    <a:pt x="2217224" y="2069507"/>
                    <a:pt x="2212956" y="2071275"/>
                    <a:pt x="2208506" y="2071275"/>
                  </a:cubicBezTo>
                  <a:lnTo>
                    <a:pt x="16780" y="2071275"/>
                  </a:lnTo>
                  <a:cubicBezTo>
                    <a:pt x="7513" y="2071275"/>
                    <a:pt x="0" y="2063763"/>
                    <a:pt x="0" y="2054496"/>
                  </a:cubicBezTo>
                  <a:lnTo>
                    <a:pt x="0" y="16780"/>
                  </a:lnTo>
                  <a:cubicBezTo>
                    <a:pt x="0" y="7513"/>
                    <a:pt x="7513" y="0"/>
                    <a:pt x="16780" y="0"/>
                  </a:cubicBezTo>
                  <a:close/>
                </a:path>
              </a:pathLst>
            </a:custGeom>
            <a:solidFill>
              <a:srgbClr val="08316C">
                <a:alpha val="19608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225286" cy="2099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5663338"/>
            <a:ext cx="9034368" cy="4433162"/>
            <a:chOff x="0" y="0"/>
            <a:chExt cx="2097923" cy="10021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97923" cy="1002194"/>
            </a:xfrm>
            <a:custGeom>
              <a:avLst/>
              <a:gdLst/>
              <a:ahLst/>
              <a:cxnLst/>
              <a:rect l="l" t="t" r="r" b="b"/>
              <a:pathLst>
                <a:path w="2097923" h="1002194">
                  <a:moveTo>
                    <a:pt x="0" y="0"/>
                  </a:moveTo>
                  <a:lnTo>
                    <a:pt x="2097923" y="0"/>
                  </a:lnTo>
                  <a:lnTo>
                    <a:pt x="2097923" y="1002194"/>
                  </a:lnTo>
                  <a:lnTo>
                    <a:pt x="0" y="1002194"/>
                  </a:lnTo>
                  <a:close/>
                </a:path>
              </a:pathLst>
            </a:custGeom>
            <a:solidFill>
              <a:srgbClr val="08316C">
                <a:alpha val="24706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097923" cy="1030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ln w="476250" cap="sq">
              <a:solidFill>
                <a:srgbClr val="08316C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4816593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429002" y="1861068"/>
            <a:ext cx="5193580" cy="1625898"/>
            <a:chOff x="0" y="0"/>
            <a:chExt cx="1181712" cy="36994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81712" cy="369946"/>
            </a:xfrm>
            <a:custGeom>
              <a:avLst/>
              <a:gdLst/>
              <a:ahLst/>
              <a:cxnLst/>
              <a:rect l="l" t="t" r="r" b="b"/>
              <a:pathLst>
                <a:path w="1181712" h="369946">
                  <a:moveTo>
                    <a:pt x="29813" y="0"/>
                  </a:moveTo>
                  <a:lnTo>
                    <a:pt x="1151899" y="0"/>
                  </a:lnTo>
                  <a:cubicBezTo>
                    <a:pt x="1168365" y="0"/>
                    <a:pt x="1181712" y="13348"/>
                    <a:pt x="1181712" y="29813"/>
                  </a:cubicBezTo>
                  <a:lnTo>
                    <a:pt x="1181712" y="340132"/>
                  </a:lnTo>
                  <a:cubicBezTo>
                    <a:pt x="1181712" y="356598"/>
                    <a:pt x="1168365" y="369946"/>
                    <a:pt x="1151899" y="369946"/>
                  </a:cubicBezTo>
                  <a:lnTo>
                    <a:pt x="29813" y="369946"/>
                  </a:lnTo>
                  <a:cubicBezTo>
                    <a:pt x="13348" y="369946"/>
                    <a:pt x="0" y="356598"/>
                    <a:pt x="0" y="340132"/>
                  </a:cubicBezTo>
                  <a:lnTo>
                    <a:pt x="0" y="29813"/>
                  </a:lnTo>
                  <a:cubicBezTo>
                    <a:pt x="0" y="13348"/>
                    <a:pt x="13348" y="0"/>
                    <a:pt x="29813" y="0"/>
                  </a:cubicBezTo>
                  <a:close/>
                </a:path>
              </a:pathLst>
            </a:custGeom>
            <a:solidFill>
              <a:srgbClr val="08316C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181712" cy="398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429002" y="5536394"/>
            <a:ext cx="5193580" cy="1628512"/>
            <a:chOff x="0" y="0"/>
            <a:chExt cx="1181712" cy="37054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81712" cy="370541"/>
            </a:xfrm>
            <a:custGeom>
              <a:avLst/>
              <a:gdLst/>
              <a:ahLst/>
              <a:cxnLst/>
              <a:rect l="l" t="t" r="r" b="b"/>
              <a:pathLst>
                <a:path w="1181712" h="370541">
                  <a:moveTo>
                    <a:pt x="29813" y="0"/>
                  </a:moveTo>
                  <a:lnTo>
                    <a:pt x="1151899" y="0"/>
                  </a:lnTo>
                  <a:cubicBezTo>
                    <a:pt x="1168365" y="0"/>
                    <a:pt x="1181712" y="13348"/>
                    <a:pt x="1181712" y="29813"/>
                  </a:cubicBezTo>
                  <a:lnTo>
                    <a:pt x="1181712" y="340727"/>
                  </a:lnTo>
                  <a:cubicBezTo>
                    <a:pt x="1181712" y="357193"/>
                    <a:pt x="1168365" y="370541"/>
                    <a:pt x="1151899" y="370541"/>
                  </a:cubicBezTo>
                  <a:lnTo>
                    <a:pt x="29813" y="370541"/>
                  </a:lnTo>
                  <a:cubicBezTo>
                    <a:pt x="13348" y="370541"/>
                    <a:pt x="0" y="357193"/>
                    <a:pt x="0" y="340727"/>
                  </a:cubicBezTo>
                  <a:lnTo>
                    <a:pt x="0" y="29813"/>
                  </a:lnTo>
                  <a:cubicBezTo>
                    <a:pt x="0" y="13348"/>
                    <a:pt x="13348" y="0"/>
                    <a:pt x="29813" y="0"/>
                  </a:cubicBezTo>
                  <a:close/>
                </a:path>
              </a:pathLst>
            </a:custGeom>
            <a:solidFill>
              <a:srgbClr val="5170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181712" cy="399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429002" y="7368110"/>
            <a:ext cx="5193580" cy="1628512"/>
            <a:chOff x="0" y="0"/>
            <a:chExt cx="1181712" cy="37054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81712" cy="370541"/>
            </a:xfrm>
            <a:custGeom>
              <a:avLst/>
              <a:gdLst/>
              <a:ahLst/>
              <a:cxnLst/>
              <a:rect l="l" t="t" r="r" b="b"/>
              <a:pathLst>
                <a:path w="1181712" h="370541">
                  <a:moveTo>
                    <a:pt x="29813" y="0"/>
                  </a:moveTo>
                  <a:lnTo>
                    <a:pt x="1151899" y="0"/>
                  </a:lnTo>
                  <a:cubicBezTo>
                    <a:pt x="1168365" y="0"/>
                    <a:pt x="1181712" y="13348"/>
                    <a:pt x="1181712" y="29813"/>
                  </a:cubicBezTo>
                  <a:lnTo>
                    <a:pt x="1181712" y="340727"/>
                  </a:lnTo>
                  <a:cubicBezTo>
                    <a:pt x="1181712" y="357193"/>
                    <a:pt x="1168365" y="370541"/>
                    <a:pt x="1151899" y="370541"/>
                  </a:cubicBezTo>
                  <a:lnTo>
                    <a:pt x="29813" y="370541"/>
                  </a:lnTo>
                  <a:cubicBezTo>
                    <a:pt x="13348" y="370541"/>
                    <a:pt x="0" y="357193"/>
                    <a:pt x="0" y="340727"/>
                  </a:cubicBezTo>
                  <a:lnTo>
                    <a:pt x="0" y="29813"/>
                  </a:lnTo>
                  <a:cubicBezTo>
                    <a:pt x="0" y="13348"/>
                    <a:pt x="13348" y="0"/>
                    <a:pt x="29813" y="0"/>
                  </a:cubicBezTo>
                  <a:close/>
                </a:path>
              </a:pathLst>
            </a:custGeom>
            <a:solidFill>
              <a:srgbClr val="5CA3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181712" cy="399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429002" y="3695884"/>
            <a:ext cx="5193580" cy="1628512"/>
            <a:chOff x="0" y="0"/>
            <a:chExt cx="1181712" cy="37054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81712" cy="370541"/>
            </a:xfrm>
            <a:custGeom>
              <a:avLst/>
              <a:gdLst/>
              <a:ahLst/>
              <a:cxnLst/>
              <a:rect l="l" t="t" r="r" b="b"/>
              <a:pathLst>
                <a:path w="1181712" h="370541">
                  <a:moveTo>
                    <a:pt x="29813" y="0"/>
                  </a:moveTo>
                  <a:lnTo>
                    <a:pt x="1151899" y="0"/>
                  </a:lnTo>
                  <a:cubicBezTo>
                    <a:pt x="1168365" y="0"/>
                    <a:pt x="1181712" y="13348"/>
                    <a:pt x="1181712" y="29813"/>
                  </a:cubicBezTo>
                  <a:lnTo>
                    <a:pt x="1181712" y="340727"/>
                  </a:lnTo>
                  <a:cubicBezTo>
                    <a:pt x="1181712" y="357193"/>
                    <a:pt x="1168365" y="370541"/>
                    <a:pt x="1151899" y="370541"/>
                  </a:cubicBezTo>
                  <a:lnTo>
                    <a:pt x="29813" y="370541"/>
                  </a:lnTo>
                  <a:cubicBezTo>
                    <a:pt x="13348" y="370541"/>
                    <a:pt x="0" y="357193"/>
                    <a:pt x="0" y="340727"/>
                  </a:cubicBezTo>
                  <a:lnTo>
                    <a:pt x="0" y="29813"/>
                  </a:lnTo>
                  <a:cubicBezTo>
                    <a:pt x="0" y="13348"/>
                    <a:pt x="13348" y="0"/>
                    <a:pt x="29813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1181712" cy="399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2616264" y="2024176"/>
            <a:ext cx="505695" cy="1299683"/>
          </a:xfrm>
          <a:custGeom>
            <a:avLst/>
            <a:gdLst/>
            <a:ahLst/>
            <a:cxnLst/>
            <a:rect l="l" t="t" r="r" b="b"/>
            <a:pathLst>
              <a:path w="505695" h="1299683">
                <a:moveTo>
                  <a:pt x="0" y="0"/>
                </a:moveTo>
                <a:lnTo>
                  <a:pt x="505695" y="0"/>
                </a:lnTo>
                <a:lnTo>
                  <a:pt x="505695" y="1299683"/>
                </a:lnTo>
                <a:lnTo>
                  <a:pt x="0" y="1299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Freeform 25"/>
          <p:cNvSpPr/>
          <p:nvPr/>
        </p:nvSpPr>
        <p:spPr>
          <a:xfrm>
            <a:off x="2560337" y="4012116"/>
            <a:ext cx="617549" cy="996047"/>
          </a:xfrm>
          <a:custGeom>
            <a:avLst/>
            <a:gdLst/>
            <a:ahLst/>
            <a:cxnLst/>
            <a:rect l="l" t="t" r="r" b="b"/>
            <a:pathLst>
              <a:path w="617549" h="996047">
                <a:moveTo>
                  <a:pt x="0" y="0"/>
                </a:moveTo>
                <a:lnTo>
                  <a:pt x="617549" y="0"/>
                </a:lnTo>
                <a:lnTo>
                  <a:pt x="617549" y="996047"/>
                </a:lnTo>
                <a:lnTo>
                  <a:pt x="0" y="9960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6" name="Freeform 26"/>
          <p:cNvSpPr/>
          <p:nvPr/>
        </p:nvSpPr>
        <p:spPr>
          <a:xfrm>
            <a:off x="2526764" y="6016420"/>
            <a:ext cx="757862" cy="669760"/>
          </a:xfrm>
          <a:custGeom>
            <a:avLst/>
            <a:gdLst/>
            <a:ahLst/>
            <a:cxnLst/>
            <a:rect l="l" t="t" r="r" b="b"/>
            <a:pathLst>
              <a:path w="757862" h="669760">
                <a:moveTo>
                  <a:pt x="0" y="0"/>
                </a:moveTo>
                <a:lnTo>
                  <a:pt x="757861" y="0"/>
                </a:lnTo>
                <a:lnTo>
                  <a:pt x="757861" y="669760"/>
                </a:lnTo>
                <a:lnTo>
                  <a:pt x="0" y="6697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7" name="Freeform 27"/>
          <p:cNvSpPr/>
          <p:nvPr/>
        </p:nvSpPr>
        <p:spPr>
          <a:xfrm>
            <a:off x="2560337" y="7817232"/>
            <a:ext cx="831029" cy="730266"/>
          </a:xfrm>
          <a:custGeom>
            <a:avLst/>
            <a:gdLst/>
            <a:ahLst/>
            <a:cxnLst/>
            <a:rect l="l" t="t" r="r" b="b"/>
            <a:pathLst>
              <a:path w="831029" h="730266">
                <a:moveTo>
                  <a:pt x="0" y="0"/>
                </a:moveTo>
                <a:lnTo>
                  <a:pt x="831028" y="0"/>
                </a:lnTo>
                <a:lnTo>
                  <a:pt x="831028" y="730267"/>
                </a:lnTo>
                <a:lnTo>
                  <a:pt x="0" y="7302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8" name="Group 28"/>
          <p:cNvGrpSpPr/>
          <p:nvPr/>
        </p:nvGrpSpPr>
        <p:grpSpPr>
          <a:xfrm>
            <a:off x="10659763" y="5897111"/>
            <a:ext cx="5543946" cy="3062685"/>
            <a:chOff x="0" y="0"/>
            <a:chExt cx="1139438" cy="62946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39438" cy="629468"/>
            </a:xfrm>
            <a:custGeom>
              <a:avLst/>
              <a:gdLst/>
              <a:ahLst/>
              <a:cxnLst/>
              <a:rect l="l" t="t" r="r" b="b"/>
              <a:pathLst>
                <a:path w="1139438" h="629468">
                  <a:moveTo>
                    <a:pt x="27929" y="0"/>
                  </a:moveTo>
                  <a:lnTo>
                    <a:pt x="1111509" y="0"/>
                  </a:lnTo>
                  <a:cubicBezTo>
                    <a:pt x="1118916" y="0"/>
                    <a:pt x="1126020" y="2943"/>
                    <a:pt x="1131257" y="8180"/>
                  </a:cubicBezTo>
                  <a:cubicBezTo>
                    <a:pt x="1136495" y="13418"/>
                    <a:pt x="1139438" y="20522"/>
                    <a:pt x="1139438" y="27929"/>
                  </a:cubicBezTo>
                  <a:lnTo>
                    <a:pt x="1139438" y="601539"/>
                  </a:lnTo>
                  <a:cubicBezTo>
                    <a:pt x="1139438" y="608947"/>
                    <a:pt x="1136495" y="616050"/>
                    <a:pt x="1131257" y="621288"/>
                  </a:cubicBezTo>
                  <a:cubicBezTo>
                    <a:pt x="1126020" y="626526"/>
                    <a:pt x="1118916" y="629468"/>
                    <a:pt x="1111509" y="629468"/>
                  </a:cubicBezTo>
                  <a:lnTo>
                    <a:pt x="27929" y="629468"/>
                  </a:lnTo>
                  <a:cubicBezTo>
                    <a:pt x="20522" y="629468"/>
                    <a:pt x="13418" y="626526"/>
                    <a:pt x="8180" y="621288"/>
                  </a:cubicBezTo>
                  <a:cubicBezTo>
                    <a:pt x="2943" y="616050"/>
                    <a:pt x="0" y="608947"/>
                    <a:pt x="0" y="601539"/>
                  </a:cubicBezTo>
                  <a:lnTo>
                    <a:pt x="0" y="27929"/>
                  </a:lnTo>
                  <a:cubicBezTo>
                    <a:pt x="0" y="20522"/>
                    <a:pt x="2943" y="13418"/>
                    <a:pt x="8180" y="8180"/>
                  </a:cubicBezTo>
                  <a:cubicBezTo>
                    <a:pt x="13418" y="2943"/>
                    <a:pt x="20522" y="0"/>
                    <a:pt x="27929" y="0"/>
                  </a:cubicBezTo>
                  <a:close/>
                </a:path>
              </a:pathLst>
            </a:custGeom>
            <a:blipFill>
              <a:blip r:embed="rId8"/>
              <a:stretch>
                <a:fillRect t="-16975" b="-16975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567244" y="2029127"/>
            <a:ext cx="4199043" cy="2563757"/>
            <a:chOff x="0" y="0"/>
            <a:chExt cx="795281" cy="48442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95280" cy="484428"/>
            </a:xfrm>
            <a:prstGeom prst="roundRect">
              <a:avLst/>
            </a:prstGeom>
            <a:blipFill>
              <a:blip r:embed="rId9"/>
              <a:stretch>
                <a:fillRect t="-2553" b="-2553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6018304" y="3115169"/>
            <a:ext cx="1124702" cy="896947"/>
            <a:chOff x="0" y="0"/>
            <a:chExt cx="296218" cy="23623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96218" cy="236233"/>
            </a:xfrm>
            <a:custGeom>
              <a:avLst/>
              <a:gdLst/>
              <a:ahLst/>
              <a:cxnLst/>
              <a:rect l="l" t="t" r="r" b="b"/>
              <a:pathLst>
                <a:path w="296218" h="236233">
                  <a:moveTo>
                    <a:pt x="148109" y="0"/>
                  </a:moveTo>
                  <a:cubicBezTo>
                    <a:pt x="66311" y="0"/>
                    <a:pt x="0" y="52883"/>
                    <a:pt x="0" y="118116"/>
                  </a:cubicBezTo>
                  <a:cubicBezTo>
                    <a:pt x="0" y="183350"/>
                    <a:pt x="66311" y="236233"/>
                    <a:pt x="148109" y="236233"/>
                  </a:cubicBezTo>
                  <a:cubicBezTo>
                    <a:pt x="229907" y="236233"/>
                    <a:pt x="296218" y="183350"/>
                    <a:pt x="296218" y="118116"/>
                  </a:cubicBezTo>
                  <a:cubicBezTo>
                    <a:pt x="296218" y="52883"/>
                    <a:pt x="229907" y="0"/>
                    <a:pt x="148109" y="0"/>
                  </a:cubicBezTo>
                  <a:close/>
                </a:path>
              </a:pathLst>
            </a:custGeom>
            <a:solidFill>
              <a:srgbClr val="D83030">
                <a:alpha val="2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7770" y="-6428"/>
              <a:ext cx="240677" cy="220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699806" y="447661"/>
            <a:ext cx="16888389" cy="10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 spc="-426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LIMITI GENERALI DELLA CAD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256566" y="2283583"/>
            <a:ext cx="3598636" cy="690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2119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Definizione</a:t>
            </a:r>
            <a:r>
              <a:rPr lang="en-US" sz="2119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di </a:t>
            </a:r>
            <a:r>
              <a:rPr lang="en-US" sz="2119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anomalia</a:t>
            </a:r>
            <a:r>
              <a:rPr lang="en-US" sz="2119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</a:p>
          <a:p>
            <a:pPr algn="ctr">
              <a:lnSpc>
                <a:spcPts val="2755"/>
              </a:lnSpc>
              <a:spcBef>
                <a:spcPct val="0"/>
              </a:spcBef>
            </a:pPr>
            <a:r>
              <a:rPr lang="en-US" sz="2119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dipendente</a:t>
            </a:r>
            <a:r>
              <a:rPr lang="en-US" sz="2119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dal </a:t>
            </a:r>
            <a:r>
              <a:rPr lang="en-US" sz="2119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contesto</a:t>
            </a:r>
            <a:endParaRPr lang="en-US" sz="2119" b="1" dirty="0">
              <a:solidFill>
                <a:srgbClr val="EDEDED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3786983" y="7851946"/>
            <a:ext cx="2477616" cy="669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  <a:spcBef>
                <a:spcPct val="0"/>
              </a:spcBef>
            </a:pPr>
            <a:r>
              <a:rPr lang="en-US" sz="2119" b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Scarsità di esempi</a:t>
            </a:r>
          </a:p>
          <a:p>
            <a:pPr algn="ctr">
              <a:lnSpc>
                <a:spcPts val="2755"/>
              </a:lnSpc>
              <a:spcBef>
                <a:spcPct val="0"/>
              </a:spcBef>
            </a:pPr>
            <a:r>
              <a:rPr lang="en-US" sz="2119" b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disponibili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413675" y="4120430"/>
            <a:ext cx="3224231" cy="690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2119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Elevata</a:t>
            </a:r>
            <a:r>
              <a:rPr lang="en-US" sz="2119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19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variabilità</a:t>
            </a:r>
            <a:r>
              <a:rPr lang="en-US" sz="2119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19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dei</a:t>
            </a:r>
            <a:r>
              <a:rPr lang="en-US" sz="2119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</a:p>
          <a:p>
            <a:pPr algn="ctr">
              <a:lnSpc>
                <a:spcPts val="2755"/>
              </a:lnSpc>
              <a:spcBef>
                <a:spcPct val="0"/>
              </a:spcBef>
            </a:pPr>
            <a:r>
              <a:rPr lang="en-US" sz="2119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comportamenti</a:t>
            </a:r>
            <a:r>
              <a:rPr lang="en-US" sz="2119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119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umani</a:t>
            </a:r>
            <a:endParaRPr lang="en-US" sz="2119" b="1" dirty="0">
              <a:solidFill>
                <a:srgbClr val="EDEDED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3321209" y="6006895"/>
            <a:ext cx="3469351" cy="669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  <a:spcBef>
                <a:spcPct val="0"/>
              </a:spcBef>
            </a:pPr>
            <a:r>
              <a:rPr lang="en-US" sz="2119" b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Occlusioni e complessità </a:t>
            </a:r>
          </a:p>
          <a:p>
            <a:pPr algn="ctr">
              <a:lnSpc>
                <a:spcPts val="2755"/>
              </a:lnSpc>
              <a:spcBef>
                <a:spcPct val="0"/>
              </a:spcBef>
            </a:pPr>
            <a:r>
              <a:rPr lang="en-US" sz="2119" b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visiva nelle scene di folla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230144" y="8996622"/>
            <a:ext cx="4403185" cy="309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000" b="1" i="1" spc="-100" dirty="0" err="1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Complessità</a:t>
            </a:r>
            <a:r>
              <a:rPr lang="en-US" sz="2000" b="1" i="1" spc="-100" dirty="0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 </a:t>
            </a:r>
            <a:r>
              <a:rPr lang="en-US" sz="2000" b="1" i="1" spc="-100" dirty="0" err="1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visiva</a:t>
            </a:r>
            <a:r>
              <a:rPr lang="en-US" sz="2000" b="1" i="1" spc="-100" dirty="0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 </a:t>
            </a:r>
            <a:r>
              <a:rPr lang="en-US" sz="2000" b="1" i="1" spc="-100" dirty="0" err="1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nelle</a:t>
            </a:r>
            <a:r>
              <a:rPr lang="en-US" sz="2000" b="1" i="1" spc="-100" dirty="0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 scene di </a:t>
            </a:r>
            <a:r>
              <a:rPr lang="en-US" sz="2000" b="1" i="1" spc="-100" dirty="0" err="1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folla</a:t>
            </a:r>
            <a:endParaRPr lang="en-US" sz="2000" b="1" i="1" spc="-100" dirty="0">
              <a:solidFill>
                <a:srgbClr val="08316C"/>
              </a:solidFill>
              <a:latin typeface="Open Sauce Bold Italics"/>
              <a:ea typeface="Open Sauce Bold Italics"/>
              <a:cs typeface="Open Sauce Bold Italics"/>
              <a:sym typeface="Open Sauce Bold Italics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0058511" y="4580241"/>
            <a:ext cx="2793503" cy="586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40"/>
              </a:lnSpc>
            </a:pPr>
            <a:r>
              <a:rPr lang="en-US" sz="1800" b="1" i="1" spc="-89" dirty="0" err="1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Contesto</a:t>
            </a:r>
            <a:r>
              <a:rPr lang="en-US" sz="1800" b="1" i="1" spc="-89" dirty="0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: </a:t>
            </a:r>
            <a:r>
              <a:rPr lang="en-US" sz="1800" b="1" i="1" spc="-89" dirty="0" err="1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parcheggio</a:t>
            </a:r>
            <a:r>
              <a:rPr lang="en-US" sz="1800" b="1" i="1" spc="-89" dirty="0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.</a:t>
            </a:r>
          </a:p>
          <a:p>
            <a:pPr algn="ctr">
              <a:lnSpc>
                <a:spcPts val="2340"/>
              </a:lnSpc>
              <a:spcBef>
                <a:spcPct val="0"/>
              </a:spcBef>
            </a:pPr>
            <a:r>
              <a:rPr lang="en-US" sz="1800" b="1" i="1" spc="-89" dirty="0" err="1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Comportamento</a:t>
            </a:r>
            <a:r>
              <a:rPr lang="en-US" sz="1800" b="1" i="1" spc="-89" dirty="0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 </a:t>
            </a:r>
            <a:r>
              <a:rPr lang="en-US" sz="1800" b="1" i="1" spc="-89" dirty="0" err="1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normale</a:t>
            </a:r>
            <a:endParaRPr lang="en-US" sz="1800" b="1" i="1" spc="-89" dirty="0">
              <a:solidFill>
                <a:srgbClr val="08316C"/>
              </a:solidFill>
              <a:latin typeface="Open Sauce Bold Italics"/>
              <a:ea typeface="Open Sauce Bold Italics"/>
              <a:cs typeface="Open Sauce Bold Italics"/>
              <a:sym typeface="Open Sauce Bold Italics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4230271" y="4593790"/>
            <a:ext cx="2872991" cy="586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40"/>
              </a:lnSpc>
            </a:pPr>
            <a:r>
              <a:rPr lang="en-US" sz="1800" b="1" i="1" spc="-89" dirty="0" err="1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Contesto</a:t>
            </a:r>
            <a:r>
              <a:rPr lang="en-US" sz="1800" b="1" i="1" spc="-89" dirty="0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: piazza </a:t>
            </a:r>
            <a:r>
              <a:rPr lang="en-US" sz="1800" b="1" i="1" spc="-89" dirty="0" err="1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pedonale</a:t>
            </a:r>
            <a:r>
              <a:rPr lang="en-US" sz="1800" b="1" i="1" spc="-89" dirty="0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.</a:t>
            </a:r>
          </a:p>
          <a:p>
            <a:pPr algn="ctr">
              <a:lnSpc>
                <a:spcPts val="2340"/>
              </a:lnSpc>
              <a:spcBef>
                <a:spcPct val="0"/>
              </a:spcBef>
            </a:pPr>
            <a:r>
              <a:rPr lang="en-US" sz="1800" b="1" i="1" spc="-89" dirty="0" err="1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Anomalia</a:t>
            </a:r>
            <a:r>
              <a:rPr lang="en-US" sz="1800" b="1" i="1" spc="-89" dirty="0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 </a:t>
            </a: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8CA97165-1E03-7711-F194-307BACCBF3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262" y="2024840"/>
            <a:ext cx="4070017" cy="2569614"/>
          </a:xfrm>
          <a:prstGeom prst="round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77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33" b="-9333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0" y="1734116"/>
            <a:ext cx="18452447" cy="2866874"/>
            <a:chOff x="0" y="0"/>
            <a:chExt cx="4449869" cy="6913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9869" cy="691356"/>
            </a:xfrm>
            <a:custGeom>
              <a:avLst/>
              <a:gdLst/>
              <a:ahLst/>
              <a:cxnLst/>
              <a:rect l="l" t="t" r="r" b="b"/>
              <a:pathLst>
                <a:path w="4449869" h="691356">
                  <a:moveTo>
                    <a:pt x="8391" y="0"/>
                  </a:moveTo>
                  <a:lnTo>
                    <a:pt x="4441478" y="0"/>
                  </a:lnTo>
                  <a:cubicBezTo>
                    <a:pt x="4446112" y="0"/>
                    <a:pt x="4449869" y="3757"/>
                    <a:pt x="4449869" y="8391"/>
                  </a:cubicBezTo>
                  <a:lnTo>
                    <a:pt x="4449869" y="682965"/>
                  </a:lnTo>
                  <a:cubicBezTo>
                    <a:pt x="4449869" y="685190"/>
                    <a:pt x="4448985" y="687325"/>
                    <a:pt x="4447411" y="688898"/>
                  </a:cubicBezTo>
                  <a:cubicBezTo>
                    <a:pt x="4445838" y="690472"/>
                    <a:pt x="4443703" y="691356"/>
                    <a:pt x="4441478" y="691356"/>
                  </a:cubicBezTo>
                  <a:lnTo>
                    <a:pt x="8391" y="691356"/>
                  </a:lnTo>
                  <a:cubicBezTo>
                    <a:pt x="6166" y="691356"/>
                    <a:pt x="4031" y="690472"/>
                    <a:pt x="2458" y="688898"/>
                  </a:cubicBezTo>
                  <a:cubicBezTo>
                    <a:pt x="884" y="687325"/>
                    <a:pt x="0" y="685190"/>
                    <a:pt x="0" y="682965"/>
                  </a:cubicBezTo>
                  <a:lnTo>
                    <a:pt x="0" y="8391"/>
                  </a:lnTo>
                  <a:cubicBezTo>
                    <a:pt x="0" y="6166"/>
                    <a:pt x="884" y="4031"/>
                    <a:pt x="2458" y="2458"/>
                  </a:cubicBezTo>
                  <a:cubicBezTo>
                    <a:pt x="4031" y="884"/>
                    <a:pt x="6166" y="0"/>
                    <a:pt x="8391" y="0"/>
                  </a:cubicBezTo>
                  <a:close/>
                </a:path>
              </a:pathLst>
            </a:custGeom>
            <a:solidFill>
              <a:srgbClr val="D83030">
                <a:alpha val="19608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449869" cy="7199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4600989"/>
            <a:ext cx="18288000" cy="5719442"/>
            <a:chOff x="0" y="0"/>
            <a:chExt cx="4410212" cy="12583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10212" cy="1258383"/>
            </a:xfrm>
            <a:custGeom>
              <a:avLst/>
              <a:gdLst/>
              <a:ahLst/>
              <a:cxnLst/>
              <a:rect l="l" t="t" r="r" b="b"/>
              <a:pathLst>
                <a:path w="4410212" h="1258383">
                  <a:moveTo>
                    <a:pt x="8467" y="0"/>
                  </a:moveTo>
                  <a:lnTo>
                    <a:pt x="4401746" y="0"/>
                  </a:lnTo>
                  <a:cubicBezTo>
                    <a:pt x="4406422" y="0"/>
                    <a:pt x="4410212" y="3791"/>
                    <a:pt x="4410212" y="8467"/>
                  </a:cubicBezTo>
                  <a:lnTo>
                    <a:pt x="4410212" y="1249916"/>
                  </a:lnTo>
                  <a:cubicBezTo>
                    <a:pt x="4410212" y="1254592"/>
                    <a:pt x="4406422" y="1258383"/>
                    <a:pt x="4401746" y="1258383"/>
                  </a:cubicBezTo>
                  <a:lnTo>
                    <a:pt x="8467" y="1258383"/>
                  </a:lnTo>
                  <a:cubicBezTo>
                    <a:pt x="3791" y="1258383"/>
                    <a:pt x="0" y="1254592"/>
                    <a:pt x="0" y="1249916"/>
                  </a:cubicBezTo>
                  <a:lnTo>
                    <a:pt x="0" y="8467"/>
                  </a:lnTo>
                  <a:cubicBezTo>
                    <a:pt x="0" y="3791"/>
                    <a:pt x="3791" y="0"/>
                    <a:pt x="8467" y="0"/>
                  </a:cubicBezTo>
                  <a:close/>
                </a:path>
              </a:pathLst>
            </a:custGeom>
            <a:solidFill>
              <a:srgbClr val="08316C">
                <a:alpha val="19608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410212" cy="128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ln w="476250" cap="sq">
              <a:solidFill>
                <a:srgbClr val="08316C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4816593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362826" y="2580401"/>
            <a:ext cx="6192584" cy="1496502"/>
            <a:chOff x="0" y="0"/>
            <a:chExt cx="1331381" cy="32174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31381" cy="321742"/>
            </a:xfrm>
            <a:custGeom>
              <a:avLst/>
              <a:gdLst/>
              <a:ahLst/>
              <a:cxnLst/>
              <a:rect l="l" t="t" r="r" b="b"/>
              <a:pathLst>
                <a:path w="1331381" h="321742">
                  <a:moveTo>
                    <a:pt x="25004" y="0"/>
                  </a:moveTo>
                  <a:lnTo>
                    <a:pt x="1306378" y="0"/>
                  </a:lnTo>
                  <a:cubicBezTo>
                    <a:pt x="1313009" y="0"/>
                    <a:pt x="1319369" y="2634"/>
                    <a:pt x="1324058" y="7323"/>
                  </a:cubicBezTo>
                  <a:cubicBezTo>
                    <a:pt x="1328747" y="12013"/>
                    <a:pt x="1331381" y="18372"/>
                    <a:pt x="1331381" y="25004"/>
                  </a:cubicBezTo>
                  <a:lnTo>
                    <a:pt x="1331381" y="296738"/>
                  </a:lnTo>
                  <a:cubicBezTo>
                    <a:pt x="1331381" y="303370"/>
                    <a:pt x="1328747" y="309729"/>
                    <a:pt x="1324058" y="314419"/>
                  </a:cubicBezTo>
                  <a:cubicBezTo>
                    <a:pt x="1319369" y="319108"/>
                    <a:pt x="1313009" y="321742"/>
                    <a:pt x="1306378" y="321742"/>
                  </a:cubicBezTo>
                  <a:lnTo>
                    <a:pt x="25004" y="321742"/>
                  </a:lnTo>
                  <a:cubicBezTo>
                    <a:pt x="18372" y="321742"/>
                    <a:pt x="12013" y="319108"/>
                    <a:pt x="7323" y="314419"/>
                  </a:cubicBezTo>
                  <a:cubicBezTo>
                    <a:pt x="2634" y="309729"/>
                    <a:pt x="0" y="303370"/>
                    <a:pt x="0" y="296738"/>
                  </a:cubicBezTo>
                  <a:lnTo>
                    <a:pt x="0" y="25004"/>
                  </a:lnTo>
                  <a:cubicBezTo>
                    <a:pt x="0" y="18372"/>
                    <a:pt x="2634" y="12013"/>
                    <a:pt x="7323" y="7323"/>
                  </a:cubicBezTo>
                  <a:cubicBezTo>
                    <a:pt x="12013" y="2634"/>
                    <a:pt x="18372" y="0"/>
                    <a:pt x="25004" y="0"/>
                  </a:cubicBezTo>
                  <a:close/>
                </a:path>
              </a:pathLst>
            </a:custGeom>
            <a:solidFill>
              <a:srgbClr val="08316C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331381" cy="350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732590" y="2594376"/>
            <a:ext cx="6192584" cy="1520838"/>
            <a:chOff x="0" y="0"/>
            <a:chExt cx="1331381" cy="32697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31381" cy="326974"/>
            </a:xfrm>
            <a:custGeom>
              <a:avLst/>
              <a:gdLst/>
              <a:ahLst/>
              <a:cxnLst/>
              <a:rect l="l" t="t" r="r" b="b"/>
              <a:pathLst>
                <a:path w="1331381" h="326974">
                  <a:moveTo>
                    <a:pt x="25004" y="0"/>
                  </a:moveTo>
                  <a:lnTo>
                    <a:pt x="1306378" y="0"/>
                  </a:lnTo>
                  <a:cubicBezTo>
                    <a:pt x="1313009" y="0"/>
                    <a:pt x="1319369" y="2634"/>
                    <a:pt x="1324058" y="7323"/>
                  </a:cubicBezTo>
                  <a:cubicBezTo>
                    <a:pt x="1328747" y="12013"/>
                    <a:pt x="1331381" y="18372"/>
                    <a:pt x="1331381" y="25004"/>
                  </a:cubicBezTo>
                  <a:lnTo>
                    <a:pt x="1331381" y="301970"/>
                  </a:lnTo>
                  <a:cubicBezTo>
                    <a:pt x="1331381" y="308602"/>
                    <a:pt x="1328747" y="314962"/>
                    <a:pt x="1324058" y="319651"/>
                  </a:cubicBezTo>
                  <a:cubicBezTo>
                    <a:pt x="1319369" y="324340"/>
                    <a:pt x="1313009" y="326974"/>
                    <a:pt x="1306378" y="326974"/>
                  </a:cubicBezTo>
                  <a:lnTo>
                    <a:pt x="25004" y="326974"/>
                  </a:lnTo>
                  <a:cubicBezTo>
                    <a:pt x="18372" y="326974"/>
                    <a:pt x="12013" y="324340"/>
                    <a:pt x="7323" y="319651"/>
                  </a:cubicBezTo>
                  <a:cubicBezTo>
                    <a:pt x="2634" y="314962"/>
                    <a:pt x="0" y="308602"/>
                    <a:pt x="0" y="301970"/>
                  </a:cubicBezTo>
                  <a:lnTo>
                    <a:pt x="0" y="25004"/>
                  </a:lnTo>
                  <a:cubicBezTo>
                    <a:pt x="0" y="18372"/>
                    <a:pt x="2634" y="12013"/>
                    <a:pt x="7323" y="7323"/>
                  </a:cubicBezTo>
                  <a:cubicBezTo>
                    <a:pt x="12013" y="2634"/>
                    <a:pt x="18372" y="0"/>
                    <a:pt x="25004" y="0"/>
                  </a:cubicBezTo>
                  <a:close/>
                </a:path>
              </a:pathLst>
            </a:custGeom>
            <a:solidFill>
              <a:srgbClr val="08316C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331381" cy="355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9815161" y="2950306"/>
            <a:ext cx="843276" cy="733650"/>
          </a:xfrm>
          <a:custGeom>
            <a:avLst/>
            <a:gdLst/>
            <a:ahLst/>
            <a:cxnLst/>
            <a:rect l="l" t="t" r="r" b="b"/>
            <a:pathLst>
              <a:path w="843276" h="733650">
                <a:moveTo>
                  <a:pt x="0" y="0"/>
                </a:moveTo>
                <a:lnTo>
                  <a:pt x="843276" y="0"/>
                </a:lnTo>
                <a:lnTo>
                  <a:pt x="843276" y="733650"/>
                </a:lnTo>
                <a:lnTo>
                  <a:pt x="0" y="733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9" name="Freeform 19"/>
          <p:cNvSpPr/>
          <p:nvPr/>
        </p:nvSpPr>
        <p:spPr>
          <a:xfrm>
            <a:off x="2565963" y="2987970"/>
            <a:ext cx="896062" cy="733650"/>
          </a:xfrm>
          <a:custGeom>
            <a:avLst/>
            <a:gdLst/>
            <a:ahLst/>
            <a:cxnLst/>
            <a:rect l="l" t="t" r="r" b="b"/>
            <a:pathLst>
              <a:path w="896062" h="733650">
                <a:moveTo>
                  <a:pt x="0" y="0"/>
                </a:moveTo>
                <a:lnTo>
                  <a:pt x="896061" y="0"/>
                </a:lnTo>
                <a:lnTo>
                  <a:pt x="896061" y="733650"/>
                </a:lnTo>
                <a:lnTo>
                  <a:pt x="0" y="7336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0" name="TextBox 20"/>
          <p:cNvSpPr txBox="1"/>
          <p:nvPr/>
        </p:nvSpPr>
        <p:spPr>
          <a:xfrm>
            <a:off x="583469" y="461989"/>
            <a:ext cx="17117100" cy="1019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 b="1" spc="-425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LIMITI DEI DATASET REALI E OBIETTIVO DELLA TESI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693416" y="2815125"/>
            <a:ext cx="3937815" cy="1069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9829" lvl="1" indent="-239914" algn="l">
              <a:lnSpc>
                <a:spcPts val="2889"/>
              </a:lnSpc>
              <a:buFont typeface="Arial"/>
              <a:buChar char="•"/>
            </a:pPr>
            <a:r>
              <a:rPr lang="en-US" sz="2222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Pochi dataset disponibili </a:t>
            </a:r>
          </a:p>
          <a:p>
            <a:pPr marL="479829" lvl="1" indent="-239914" algn="l">
              <a:lnSpc>
                <a:spcPts val="2889"/>
              </a:lnSpc>
              <a:buFont typeface="Arial"/>
              <a:buChar char="•"/>
            </a:pPr>
            <a:r>
              <a:rPr lang="en-US" sz="2222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Bassa qualità</a:t>
            </a:r>
          </a:p>
          <a:p>
            <a:pPr marL="479829" lvl="1" indent="-239914" algn="l">
              <a:lnSpc>
                <a:spcPts val="2889"/>
              </a:lnSpc>
              <a:spcBef>
                <a:spcPct val="0"/>
              </a:spcBef>
              <a:buFont typeface="Arial"/>
              <a:buChar char="•"/>
            </a:pPr>
            <a:r>
              <a:rPr lang="en-US" sz="2222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Poca variabilità di scenari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658437" y="2777461"/>
            <a:ext cx="4340889" cy="1069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9"/>
              </a:lnSpc>
            </a:pPr>
            <a:r>
              <a:rPr lang="en-US" sz="2222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Numero limitato di esempi</a:t>
            </a:r>
          </a:p>
          <a:p>
            <a:pPr algn="ctr">
              <a:lnSpc>
                <a:spcPts val="2889"/>
              </a:lnSpc>
            </a:pPr>
            <a:r>
              <a:rPr lang="en-US" sz="2222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di anomalie: eventi rari o difficili </a:t>
            </a:r>
          </a:p>
          <a:p>
            <a:pPr algn="ctr">
              <a:lnSpc>
                <a:spcPts val="2889"/>
              </a:lnSpc>
              <a:spcBef>
                <a:spcPct val="0"/>
              </a:spcBef>
            </a:pPr>
            <a:r>
              <a:rPr lang="en-US" sz="2222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da registrare per motivi etici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6960921" y="7592753"/>
            <a:ext cx="4362197" cy="1723476"/>
            <a:chOff x="0" y="0"/>
            <a:chExt cx="937855" cy="37054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37855" cy="370541"/>
            </a:xfrm>
            <a:custGeom>
              <a:avLst/>
              <a:gdLst/>
              <a:ahLst/>
              <a:cxnLst/>
              <a:rect l="l" t="t" r="r" b="b"/>
              <a:pathLst>
                <a:path w="937855" h="370541">
                  <a:moveTo>
                    <a:pt x="35496" y="0"/>
                  </a:moveTo>
                  <a:lnTo>
                    <a:pt x="902360" y="0"/>
                  </a:lnTo>
                  <a:cubicBezTo>
                    <a:pt x="921963" y="0"/>
                    <a:pt x="937855" y="15892"/>
                    <a:pt x="937855" y="35496"/>
                  </a:cubicBezTo>
                  <a:lnTo>
                    <a:pt x="937855" y="335045"/>
                  </a:lnTo>
                  <a:cubicBezTo>
                    <a:pt x="937855" y="344459"/>
                    <a:pt x="934116" y="353488"/>
                    <a:pt x="927459" y="360144"/>
                  </a:cubicBezTo>
                  <a:cubicBezTo>
                    <a:pt x="920802" y="366801"/>
                    <a:pt x="911774" y="370541"/>
                    <a:pt x="902360" y="370541"/>
                  </a:cubicBezTo>
                  <a:lnTo>
                    <a:pt x="35496" y="370541"/>
                  </a:lnTo>
                  <a:cubicBezTo>
                    <a:pt x="26082" y="370541"/>
                    <a:pt x="17053" y="366801"/>
                    <a:pt x="10396" y="360144"/>
                  </a:cubicBezTo>
                  <a:cubicBezTo>
                    <a:pt x="3740" y="353488"/>
                    <a:pt x="0" y="344459"/>
                    <a:pt x="0" y="335045"/>
                  </a:cubicBezTo>
                  <a:lnTo>
                    <a:pt x="0" y="35496"/>
                  </a:lnTo>
                  <a:cubicBezTo>
                    <a:pt x="0" y="26082"/>
                    <a:pt x="3740" y="17053"/>
                    <a:pt x="10396" y="10396"/>
                  </a:cubicBezTo>
                  <a:cubicBezTo>
                    <a:pt x="17053" y="3740"/>
                    <a:pt x="26082" y="0"/>
                    <a:pt x="35496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937855" cy="399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55724" y="7592753"/>
            <a:ext cx="4362197" cy="1723476"/>
            <a:chOff x="0" y="0"/>
            <a:chExt cx="937855" cy="37054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37855" cy="370541"/>
            </a:xfrm>
            <a:custGeom>
              <a:avLst/>
              <a:gdLst/>
              <a:ahLst/>
              <a:cxnLst/>
              <a:rect l="l" t="t" r="r" b="b"/>
              <a:pathLst>
                <a:path w="937855" h="370541">
                  <a:moveTo>
                    <a:pt x="35496" y="0"/>
                  </a:moveTo>
                  <a:lnTo>
                    <a:pt x="902360" y="0"/>
                  </a:lnTo>
                  <a:cubicBezTo>
                    <a:pt x="921963" y="0"/>
                    <a:pt x="937855" y="15892"/>
                    <a:pt x="937855" y="35496"/>
                  </a:cubicBezTo>
                  <a:lnTo>
                    <a:pt x="937855" y="335045"/>
                  </a:lnTo>
                  <a:cubicBezTo>
                    <a:pt x="937855" y="344459"/>
                    <a:pt x="934116" y="353488"/>
                    <a:pt x="927459" y="360144"/>
                  </a:cubicBezTo>
                  <a:cubicBezTo>
                    <a:pt x="920802" y="366801"/>
                    <a:pt x="911774" y="370541"/>
                    <a:pt x="902360" y="370541"/>
                  </a:cubicBezTo>
                  <a:lnTo>
                    <a:pt x="35496" y="370541"/>
                  </a:lnTo>
                  <a:cubicBezTo>
                    <a:pt x="26082" y="370541"/>
                    <a:pt x="17053" y="366801"/>
                    <a:pt x="10396" y="360144"/>
                  </a:cubicBezTo>
                  <a:cubicBezTo>
                    <a:pt x="3740" y="353488"/>
                    <a:pt x="0" y="344459"/>
                    <a:pt x="0" y="335045"/>
                  </a:cubicBezTo>
                  <a:lnTo>
                    <a:pt x="0" y="35496"/>
                  </a:lnTo>
                  <a:cubicBezTo>
                    <a:pt x="0" y="26082"/>
                    <a:pt x="3740" y="17053"/>
                    <a:pt x="10396" y="10396"/>
                  </a:cubicBezTo>
                  <a:cubicBezTo>
                    <a:pt x="17053" y="3740"/>
                    <a:pt x="26082" y="0"/>
                    <a:pt x="35496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937855" cy="399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470079" y="7592753"/>
            <a:ext cx="4362197" cy="1723476"/>
            <a:chOff x="0" y="0"/>
            <a:chExt cx="937855" cy="37054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37855" cy="370541"/>
            </a:xfrm>
            <a:custGeom>
              <a:avLst/>
              <a:gdLst/>
              <a:ahLst/>
              <a:cxnLst/>
              <a:rect l="l" t="t" r="r" b="b"/>
              <a:pathLst>
                <a:path w="937855" h="370541">
                  <a:moveTo>
                    <a:pt x="35496" y="0"/>
                  </a:moveTo>
                  <a:lnTo>
                    <a:pt x="902360" y="0"/>
                  </a:lnTo>
                  <a:cubicBezTo>
                    <a:pt x="921963" y="0"/>
                    <a:pt x="937855" y="15892"/>
                    <a:pt x="937855" y="35496"/>
                  </a:cubicBezTo>
                  <a:lnTo>
                    <a:pt x="937855" y="335045"/>
                  </a:lnTo>
                  <a:cubicBezTo>
                    <a:pt x="937855" y="344459"/>
                    <a:pt x="934116" y="353488"/>
                    <a:pt x="927459" y="360144"/>
                  </a:cubicBezTo>
                  <a:cubicBezTo>
                    <a:pt x="920802" y="366801"/>
                    <a:pt x="911774" y="370541"/>
                    <a:pt x="902360" y="370541"/>
                  </a:cubicBezTo>
                  <a:lnTo>
                    <a:pt x="35496" y="370541"/>
                  </a:lnTo>
                  <a:cubicBezTo>
                    <a:pt x="26082" y="370541"/>
                    <a:pt x="17053" y="366801"/>
                    <a:pt x="10396" y="360144"/>
                  </a:cubicBezTo>
                  <a:cubicBezTo>
                    <a:pt x="3740" y="353488"/>
                    <a:pt x="0" y="344459"/>
                    <a:pt x="0" y="335045"/>
                  </a:cubicBezTo>
                  <a:lnTo>
                    <a:pt x="0" y="35496"/>
                  </a:lnTo>
                  <a:cubicBezTo>
                    <a:pt x="0" y="26082"/>
                    <a:pt x="3740" y="17053"/>
                    <a:pt x="10396" y="10396"/>
                  </a:cubicBezTo>
                  <a:cubicBezTo>
                    <a:pt x="17053" y="3740"/>
                    <a:pt x="26082" y="0"/>
                    <a:pt x="35496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937855" cy="399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8400445" y="6113937"/>
            <a:ext cx="1487109" cy="1364422"/>
          </a:xfrm>
          <a:custGeom>
            <a:avLst/>
            <a:gdLst/>
            <a:ahLst/>
            <a:cxnLst/>
            <a:rect l="l" t="t" r="r" b="b"/>
            <a:pathLst>
              <a:path w="1976428" h="1813373">
                <a:moveTo>
                  <a:pt x="0" y="0"/>
                </a:moveTo>
                <a:lnTo>
                  <a:pt x="1976428" y="0"/>
                </a:lnTo>
                <a:lnTo>
                  <a:pt x="1976428" y="1813374"/>
                </a:lnTo>
                <a:lnTo>
                  <a:pt x="0" y="18133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4" name="Freeform 34"/>
          <p:cNvSpPr/>
          <p:nvPr/>
        </p:nvSpPr>
        <p:spPr>
          <a:xfrm>
            <a:off x="13927251" y="6113937"/>
            <a:ext cx="1406049" cy="1406049"/>
          </a:xfrm>
          <a:custGeom>
            <a:avLst/>
            <a:gdLst/>
            <a:ahLst/>
            <a:cxnLst/>
            <a:rect l="l" t="t" r="r" b="b"/>
            <a:pathLst>
              <a:path w="1758204" h="1758204">
                <a:moveTo>
                  <a:pt x="0" y="0"/>
                </a:moveTo>
                <a:lnTo>
                  <a:pt x="1758205" y="0"/>
                </a:lnTo>
                <a:lnTo>
                  <a:pt x="1758205" y="1758205"/>
                </a:lnTo>
                <a:lnTo>
                  <a:pt x="0" y="17582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5" name="AutoShape 35"/>
          <p:cNvSpPr/>
          <p:nvPr/>
        </p:nvSpPr>
        <p:spPr>
          <a:xfrm>
            <a:off x="5856910" y="8454491"/>
            <a:ext cx="1065022" cy="0"/>
          </a:xfrm>
          <a:prstGeom prst="line">
            <a:avLst/>
          </a:prstGeom>
          <a:ln w="142875" cap="flat">
            <a:solidFill>
              <a:srgbClr val="08316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it-IT"/>
          </a:p>
        </p:txBody>
      </p:sp>
      <p:sp>
        <p:nvSpPr>
          <p:cNvPr id="36" name="AutoShape 36"/>
          <p:cNvSpPr/>
          <p:nvPr/>
        </p:nvSpPr>
        <p:spPr>
          <a:xfrm>
            <a:off x="11361218" y="8454491"/>
            <a:ext cx="1065022" cy="0"/>
          </a:xfrm>
          <a:prstGeom prst="line">
            <a:avLst/>
          </a:prstGeom>
          <a:ln w="142875" cap="flat">
            <a:solidFill>
              <a:srgbClr val="08316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it-IT"/>
          </a:p>
        </p:txBody>
      </p:sp>
      <p:sp>
        <p:nvSpPr>
          <p:cNvPr id="37" name="Freeform 37"/>
          <p:cNvSpPr/>
          <p:nvPr/>
        </p:nvSpPr>
        <p:spPr>
          <a:xfrm>
            <a:off x="3162619" y="6184200"/>
            <a:ext cx="948406" cy="1311087"/>
          </a:xfrm>
          <a:custGeom>
            <a:avLst/>
            <a:gdLst/>
            <a:ahLst/>
            <a:cxnLst/>
            <a:rect l="l" t="t" r="r" b="b"/>
            <a:pathLst>
              <a:path w="1356140" h="1697828">
                <a:moveTo>
                  <a:pt x="0" y="0"/>
                </a:moveTo>
                <a:lnTo>
                  <a:pt x="1356140" y="0"/>
                </a:lnTo>
                <a:lnTo>
                  <a:pt x="1356140" y="1697828"/>
                </a:lnTo>
                <a:lnTo>
                  <a:pt x="0" y="16978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8" name="Freeform 38"/>
          <p:cNvSpPr/>
          <p:nvPr/>
        </p:nvSpPr>
        <p:spPr>
          <a:xfrm>
            <a:off x="3221647" y="6489073"/>
            <a:ext cx="830350" cy="713838"/>
          </a:xfrm>
          <a:custGeom>
            <a:avLst/>
            <a:gdLst/>
            <a:ahLst/>
            <a:cxnLst/>
            <a:rect l="l" t="t" r="r" b="b"/>
            <a:pathLst>
              <a:path w="1243308" h="1064582">
                <a:moveTo>
                  <a:pt x="0" y="0"/>
                </a:moveTo>
                <a:lnTo>
                  <a:pt x="1243307" y="0"/>
                </a:lnTo>
                <a:lnTo>
                  <a:pt x="1243307" y="1064582"/>
                </a:lnTo>
                <a:lnTo>
                  <a:pt x="0" y="10645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9" name="TextBox 39"/>
          <p:cNvSpPr txBox="1"/>
          <p:nvPr/>
        </p:nvSpPr>
        <p:spPr>
          <a:xfrm>
            <a:off x="1823560" y="8050686"/>
            <a:ext cx="3680925" cy="779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Creazione</a:t>
            </a:r>
            <a:r>
              <a:rPr lang="en-US" sz="2400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di un dataset </a:t>
            </a:r>
          </a:p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sintetico</a:t>
            </a:r>
            <a:r>
              <a:rPr lang="en-US" sz="2400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di </a:t>
            </a:r>
            <a:r>
              <a:rPr lang="en-US" sz="2400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folle</a:t>
            </a:r>
            <a:r>
              <a:rPr lang="en-US" sz="2400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sparse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960032" y="8064972"/>
            <a:ext cx="4362197" cy="779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Addestramento</a:t>
            </a:r>
            <a:r>
              <a:rPr lang="en-US" sz="2400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del </a:t>
            </a:r>
            <a:r>
              <a:rPr lang="en-US" sz="2400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modello</a:t>
            </a:r>
            <a:endParaRPr lang="en-US" sz="2400" b="1" dirty="0">
              <a:solidFill>
                <a:srgbClr val="EDEDED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 e senza </a:t>
            </a:r>
            <a:r>
              <a:rPr lang="en-US" sz="2400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dati</a:t>
            </a:r>
            <a:r>
              <a:rPr lang="en-US" sz="2400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400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sintetici</a:t>
            </a:r>
            <a:endParaRPr lang="en-US" sz="2400" b="1" dirty="0">
              <a:solidFill>
                <a:srgbClr val="EDEDED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2548169" y="8050686"/>
            <a:ext cx="4206018" cy="779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b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Analisi dell’impatto dei dati </a:t>
            </a:r>
          </a:p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400" b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sintetici sulle prestazioni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49897" y="1767547"/>
            <a:ext cx="16788205" cy="679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spc="-283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LIMITI DEI DATASET REALI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376516" y="4658139"/>
            <a:ext cx="5699416" cy="679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spc="-283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SOLUZIONE PROPOSTA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33" b="-9333"/>
            </a:stretch>
          </a:blipFill>
        </p:spPr>
        <p:txBody>
          <a:bodyPr/>
          <a:lstStyle/>
          <a:p>
            <a:endParaRPr lang="it-IT" dirty="0"/>
          </a:p>
        </p:txBody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76200" y="5143500"/>
            <a:ext cx="18288000" cy="5143500"/>
            <a:chOff x="0" y="0"/>
            <a:chExt cx="4410212" cy="1240372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410212" cy="1240372"/>
            </a:xfrm>
            <a:custGeom>
              <a:avLst/>
              <a:gdLst/>
              <a:ahLst/>
              <a:cxnLst/>
              <a:rect l="l" t="t" r="r" b="b"/>
              <a:pathLst>
                <a:path w="4410212" h="1240372">
                  <a:moveTo>
                    <a:pt x="8467" y="0"/>
                  </a:moveTo>
                  <a:lnTo>
                    <a:pt x="4401746" y="0"/>
                  </a:lnTo>
                  <a:cubicBezTo>
                    <a:pt x="4406422" y="0"/>
                    <a:pt x="4410212" y="3791"/>
                    <a:pt x="4410212" y="8467"/>
                  </a:cubicBezTo>
                  <a:lnTo>
                    <a:pt x="4410212" y="1231906"/>
                  </a:lnTo>
                  <a:cubicBezTo>
                    <a:pt x="4410212" y="1236581"/>
                    <a:pt x="4406422" y="1240372"/>
                    <a:pt x="4401746" y="1240372"/>
                  </a:cubicBezTo>
                  <a:lnTo>
                    <a:pt x="8467" y="1240372"/>
                  </a:lnTo>
                  <a:cubicBezTo>
                    <a:pt x="3791" y="1240372"/>
                    <a:pt x="0" y="1236581"/>
                    <a:pt x="0" y="1231906"/>
                  </a:cubicBezTo>
                  <a:lnTo>
                    <a:pt x="0" y="8467"/>
                  </a:lnTo>
                  <a:cubicBezTo>
                    <a:pt x="0" y="3791"/>
                    <a:pt x="3791" y="0"/>
                    <a:pt x="8467" y="0"/>
                  </a:cubicBezTo>
                  <a:close/>
                </a:path>
              </a:pathLst>
            </a:custGeom>
            <a:solidFill>
              <a:srgbClr val="08316C">
                <a:alpha val="19608"/>
              </a:srgbClr>
            </a:solidFill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4410212" cy="1268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ln w="476250" cap="sq">
              <a:solidFill>
                <a:srgbClr val="08316C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4816593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058630" y="447661"/>
            <a:ext cx="14165874" cy="10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 spc="-426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PIPELINE DI GENERAZIONE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28800" y="1408765"/>
            <a:ext cx="14477999" cy="397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00" b="1" spc="-72" dirty="0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PIPELINE BASATA SUL DIFFUSION MODEL “WAN 2.2 14B”, IMPLEMENTATA TRAMITE COMFYUI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025257" y="9247892"/>
            <a:ext cx="7511320" cy="332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it-IT" sz="1600" b="1" i="1" spc="-156" dirty="0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Schema del workflow della modalità Image-to-Video utilizzata</a:t>
            </a:r>
            <a:endParaRPr lang="en-US" sz="1600" b="1" i="1" spc="-156" dirty="0">
              <a:solidFill>
                <a:srgbClr val="08316C"/>
              </a:solidFill>
              <a:latin typeface="Open Sauce Bold Italics"/>
              <a:ea typeface="Open Sauce Bold Italics"/>
              <a:cs typeface="Open Sauce Bold Italics"/>
              <a:sym typeface="Open Sauce Bold Italics"/>
            </a:endParaRPr>
          </a:p>
        </p:txBody>
      </p:sp>
      <p:grpSp>
        <p:nvGrpSpPr>
          <p:cNvPr id="9" name="Group 12">
            <a:extLst>
              <a:ext uri="{FF2B5EF4-FFF2-40B4-BE49-F238E27FC236}">
                <a16:creationId xmlns:a16="http://schemas.microsoft.com/office/drawing/2014/main" id="{30F60B71-2CC1-5FF0-C805-EEA8B410A23F}"/>
              </a:ext>
            </a:extLst>
          </p:cNvPr>
          <p:cNvGrpSpPr/>
          <p:nvPr/>
        </p:nvGrpSpPr>
        <p:grpSpPr>
          <a:xfrm>
            <a:off x="547201" y="3065093"/>
            <a:ext cx="4203637" cy="864215"/>
            <a:chOff x="0" y="0"/>
            <a:chExt cx="1331381" cy="321742"/>
          </a:xfrm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5B287025-E038-8FDD-1976-84FA05C8EBDF}"/>
                </a:ext>
              </a:extLst>
            </p:cNvPr>
            <p:cNvSpPr/>
            <p:nvPr/>
          </p:nvSpPr>
          <p:spPr>
            <a:xfrm>
              <a:off x="0" y="0"/>
              <a:ext cx="1331381" cy="321742"/>
            </a:xfrm>
            <a:custGeom>
              <a:avLst/>
              <a:gdLst/>
              <a:ahLst/>
              <a:cxnLst/>
              <a:rect l="l" t="t" r="r" b="b"/>
              <a:pathLst>
                <a:path w="1331381" h="321742">
                  <a:moveTo>
                    <a:pt x="25004" y="0"/>
                  </a:moveTo>
                  <a:lnTo>
                    <a:pt x="1306378" y="0"/>
                  </a:lnTo>
                  <a:cubicBezTo>
                    <a:pt x="1313009" y="0"/>
                    <a:pt x="1319369" y="2634"/>
                    <a:pt x="1324058" y="7323"/>
                  </a:cubicBezTo>
                  <a:cubicBezTo>
                    <a:pt x="1328747" y="12013"/>
                    <a:pt x="1331381" y="18372"/>
                    <a:pt x="1331381" y="25004"/>
                  </a:cubicBezTo>
                  <a:lnTo>
                    <a:pt x="1331381" y="296738"/>
                  </a:lnTo>
                  <a:cubicBezTo>
                    <a:pt x="1331381" y="303370"/>
                    <a:pt x="1328747" y="309729"/>
                    <a:pt x="1324058" y="314419"/>
                  </a:cubicBezTo>
                  <a:cubicBezTo>
                    <a:pt x="1319369" y="319108"/>
                    <a:pt x="1313009" y="321742"/>
                    <a:pt x="1306378" y="321742"/>
                  </a:cubicBezTo>
                  <a:lnTo>
                    <a:pt x="25004" y="321742"/>
                  </a:lnTo>
                  <a:cubicBezTo>
                    <a:pt x="18372" y="321742"/>
                    <a:pt x="12013" y="319108"/>
                    <a:pt x="7323" y="314419"/>
                  </a:cubicBezTo>
                  <a:cubicBezTo>
                    <a:pt x="2634" y="309729"/>
                    <a:pt x="0" y="303370"/>
                    <a:pt x="0" y="296738"/>
                  </a:cubicBezTo>
                  <a:lnTo>
                    <a:pt x="0" y="25004"/>
                  </a:lnTo>
                  <a:cubicBezTo>
                    <a:pt x="0" y="18372"/>
                    <a:pt x="2634" y="12013"/>
                    <a:pt x="7323" y="7323"/>
                  </a:cubicBezTo>
                  <a:cubicBezTo>
                    <a:pt x="12013" y="2634"/>
                    <a:pt x="18372" y="0"/>
                    <a:pt x="2500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TextBox 14">
              <a:extLst>
                <a:ext uri="{FF2B5EF4-FFF2-40B4-BE49-F238E27FC236}">
                  <a16:creationId xmlns:a16="http://schemas.microsoft.com/office/drawing/2014/main" id="{3FA3F4EC-0792-18D8-B7F9-CC93294D906D}"/>
                </a:ext>
              </a:extLst>
            </p:cNvPr>
            <p:cNvSpPr txBox="1"/>
            <p:nvPr/>
          </p:nvSpPr>
          <p:spPr>
            <a:xfrm>
              <a:off x="0" y="-28575"/>
              <a:ext cx="1331381" cy="350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13" name="TextBox 39">
            <a:extLst>
              <a:ext uri="{FF2B5EF4-FFF2-40B4-BE49-F238E27FC236}">
                <a16:creationId xmlns:a16="http://schemas.microsoft.com/office/drawing/2014/main" id="{DCDF879C-CAFB-ACC8-378B-9BEAE8521282}"/>
              </a:ext>
            </a:extLst>
          </p:cNvPr>
          <p:cNvSpPr txBox="1"/>
          <p:nvPr/>
        </p:nvSpPr>
        <p:spPr>
          <a:xfrm>
            <a:off x="547201" y="3141293"/>
            <a:ext cx="4139100" cy="748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CLIP 1 Text-to-Video</a:t>
            </a:r>
          </a:p>
          <a:p>
            <a:pPr algn="ctr">
              <a:lnSpc>
                <a:spcPts val="3120"/>
              </a:lnSpc>
            </a:pPr>
            <a:r>
              <a:rPr lang="en-US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Durata</a:t>
            </a:r>
            <a:r>
              <a:rPr lang="en-US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clip: 5s</a:t>
            </a:r>
            <a:endParaRPr lang="en-US" sz="1400" b="1" i="1" dirty="0">
              <a:solidFill>
                <a:srgbClr val="00206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F8EE2679-7F81-E331-3872-67AD313FBF62}"/>
              </a:ext>
            </a:extLst>
          </p:cNvPr>
          <p:cNvGrpSpPr/>
          <p:nvPr/>
        </p:nvGrpSpPr>
        <p:grpSpPr>
          <a:xfrm>
            <a:off x="547201" y="7429500"/>
            <a:ext cx="4177199" cy="1761267"/>
            <a:chOff x="0" y="0"/>
            <a:chExt cx="1331381" cy="321742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7F2BA553-43C8-F8D3-610C-19C5DAAA2B5E}"/>
                </a:ext>
              </a:extLst>
            </p:cNvPr>
            <p:cNvSpPr/>
            <p:nvPr/>
          </p:nvSpPr>
          <p:spPr>
            <a:xfrm>
              <a:off x="0" y="0"/>
              <a:ext cx="1331381" cy="321742"/>
            </a:xfrm>
            <a:custGeom>
              <a:avLst/>
              <a:gdLst/>
              <a:ahLst/>
              <a:cxnLst/>
              <a:rect l="l" t="t" r="r" b="b"/>
              <a:pathLst>
                <a:path w="1331381" h="321742">
                  <a:moveTo>
                    <a:pt x="25004" y="0"/>
                  </a:moveTo>
                  <a:lnTo>
                    <a:pt x="1306378" y="0"/>
                  </a:lnTo>
                  <a:cubicBezTo>
                    <a:pt x="1313009" y="0"/>
                    <a:pt x="1319369" y="2634"/>
                    <a:pt x="1324058" y="7323"/>
                  </a:cubicBezTo>
                  <a:cubicBezTo>
                    <a:pt x="1328747" y="12013"/>
                    <a:pt x="1331381" y="18372"/>
                    <a:pt x="1331381" y="25004"/>
                  </a:cubicBezTo>
                  <a:lnTo>
                    <a:pt x="1331381" y="296738"/>
                  </a:lnTo>
                  <a:cubicBezTo>
                    <a:pt x="1331381" y="303370"/>
                    <a:pt x="1328747" y="309729"/>
                    <a:pt x="1324058" y="314419"/>
                  </a:cubicBezTo>
                  <a:cubicBezTo>
                    <a:pt x="1319369" y="319108"/>
                    <a:pt x="1313009" y="321742"/>
                    <a:pt x="1306378" y="321742"/>
                  </a:cubicBezTo>
                  <a:lnTo>
                    <a:pt x="25004" y="321742"/>
                  </a:lnTo>
                  <a:cubicBezTo>
                    <a:pt x="18372" y="321742"/>
                    <a:pt x="12013" y="319108"/>
                    <a:pt x="7323" y="314419"/>
                  </a:cubicBezTo>
                  <a:cubicBezTo>
                    <a:pt x="2634" y="309729"/>
                    <a:pt x="0" y="303370"/>
                    <a:pt x="0" y="296738"/>
                  </a:cubicBezTo>
                  <a:lnTo>
                    <a:pt x="0" y="25004"/>
                  </a:lnTo>
                  <a:cubicBezTo>
                    <a:pt x="0" y="18372"/>
                    <a:pt x="2634" y="12013"/>
                    <a:pt x="7323" y="7323"/>
                  </a:cubicBezTo>
                  <a:cubicBezTo>
                    <a:pt x="12013" y="2634"/>
                    <a:pt x="18372" y="0"/>
                    <a:pt x="25004" y="0"/>
                  </a:cubicBezTo>
                  <a:close/>
                </a:path>
              </a:pathLst>
            </a:custGeom>
            <a:solidFill>
              <a:srgbClr val="08316C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609C8C41-4A92-CB0C-4EA7-76BAE47FB512}"/>
                </a:ext>
              </a:extLst>
            </p:cNvPr>
            <p:cNvSpPr txBox="1"/>
            <p:nvPr/>
          </p:nvSpPr>
          <p:spPr>
            <a:xfrm>
              <a:off x="0" y="-28575"/>
              <a:ext cx="1331381" cy="350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pic>
        <p:nvPicPr>
          <p:cNvPr id="24" name="Immagine 23">
            <a:extLst>
              <a:ext uri="{FF2B5EF4-FFF2-40B4-BE49-F238E27FC236}">
                <a16:creationId xmlns:a16="http://schemas.microsoft.com/office/drawing/2014/main" id="{1102E90F-F8A3-4F3D-40AB-CEFE791BB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039" y="3065093"/>
            <a:ext cx="12442760" cy="6125674"/>
          </a:xfrm>
          <a:prstGeom prst="rect">
            <a:avLst/>
          </a:prstGeom>
        </p:spPr>
      </p:pic>
      <p:sp>
        <p:nvSpPr>
          <p:cNvPr id="22" name="TextBox 39">
            <a:extLst>
              <a:ext uri="{FF2B5EF4-FFF2-40B4-BE49-F238E27FC236}">
                <a16:creationId xmlns:a16="http://schemas.microsoft.com/office/drawing/2014/main" id="{383C5553-CF0C-3617-C9B6-27DC3869303F}"/>
              </a:ext>
            </a:extLst>
          </p:cNvPr>
          <p:cNvSpPr txBox="1"/>
          <p:nvPr/>
        </p:nvSpPr>
        <p:spPr>
          <a:xfrm>
            <a:off x="547198" y="7534447"/>
            <a:ext cx="4177198" cy="1401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CLIP 2 Image-to-Video</a:t>
            </a:r>
          </a:p>
          <a:p>
            <a:pPr algn="ctr">
              <a:lnSpc>
                <a:spcPts val="3120"/>
              </a:lnSpc>
            </a:pPr>
            <a:r>
              <a:rPr lang="en-US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Durata</a:t>
            </a:r>
            <a:r>
              <a:rPr lang="en-US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clip: 5s</a:t>
            </a:r>
          </a:p>
          <a:p>
            <a:pPr algn="ctr">
              <a:lnSpc>
                <a:spcPct val="150000"/>
              </a:lnSpc>
            </a:pPr>
            <a:r>
              <a:rPr lang="it-IT" sz="1400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Generazione condizionata a partire </a:t>
            </a:r>
          </a:p>
          <a:p>
            <a:pPr algn="ctr">
              <a:lnSpc>
                <a:spcPct val="150000"/>
              </a:lnSpc>
            </a:pPr>
            <a:r>
              <a:rPr lang="it-IT" sz="1400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dall’ultimo frame della clip Text-to-Video</a:t>
            </a:r>
            <a:endParaRPr lang="en-US" sz="1400" b="1" dirty="0">
              <a:solidFill>
                <a:srgbClr val="EDEDED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D6532F1D-DA8B-973E-44DF-7F5546BC72D1}"/>
              </a:ext>
            </a:extLst>
          </p:cNvPr>
          <p:cNvGrpSpPr/>
          <p:nvPr/>
        </p:nvGrpSpPr>
        <p:grpSpPr>
          <a:xfrm>
            <a:off x="5298031" y="2361299"/>
            <a:ext cx="12442761" cy="609223"/>
            <a:chOff x="5821043" y="2835504"/>
            <a:chExt cx="11919751" cy="582885"/>
          </a:xfrm>
        </p:grpSpPr>
        <p:grpSp>
          <p:nvGrpSpPr>
            <p:cNvPr id="31" name="Group 12">
              <a:extLst>
                <a:ext uri="{FF2B5EF4-FFF2-40B4-BE49-F238E27FC236}">
                  <a16:creationId xmlns:a16="http://schemas.microsoft.com/office/drawing/2014/main" id="{0A1B6811-994B-3A30-4B8B-B3C67EFB47A2}"/>
                </a:ext>
              </a:extLst>
            </p:cNvPr>
            <p:cNvGrpSpPr/>
            <p:nvPr/>
          </p:nvGrpSpPr>
          <p:grpSpPr>
            <a:xfrm>
              <a:off x="5821043" y="2835504"/>
              <a:ext cx="11919751" cy="582885"/>
              <a:chOff x="0" y="0"/>
              <a:chExt cx="1331381" cy="321742"/>
            </a:xfrm>
          </p:grpSpPr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97693E7B-D40E-F6F8-B142-D7496534EF95}"/>
                  </a:ext>
                </a:extLst>
              </p:cNvPr>
              <p:cNvSpPr/>
              <p:nvPr/>
            </p:nvSpPr>
            <p:spPr>
              <a:xfrm>
                <a:off x="0" y="0"/>
                <a:ext cx="1331381" cy="321742"/>
              </a:xfrm>
              <a:custGeom>
                <a:avLst/>
                <a:gdLst/>
                <a:ahLst/>
                <a:cxnLst/>
                <a:rect l="l" t="t" r="r" b="b"/>
                <a:pathLst>
                  <a:path w="1331381" h="321742">
                    <a:moveTo>
                      <a:pt x="25004" y="0"/>
                    </a:moveTo>
                    <a:lnTo>
                      <a:pt x="1306378" y="0"/>
                    </a:lnTo>
                    <a:cubicBezTo>
                      <a:pt x="1313009" y="0"/>
                      <a:pt x="1319369" y="2634"/>
                      <a:pt x="1324058" y="7323"/>
                    </a:cubicBezTo>
                    <a:cubicBezTo>
                      <a:pt x="1328747" y="12013"/>
                      <a:pt x="1331381" y="18372"/>
                      <a:pt x="1331381" y="25004"/>
                    </a:cubicBezTo>
                    <a:lnTo>
                      <a:pt x="1331381" y="296738"/>
                    </a:lnTo>
                    <a:cubicBezTo>
                      <a:pt x="1331381" y="303370"/>
                      <a:pt x="1328747" y="309729"/>
                      <a:pt x="1324058" y="314419"/>
                    </a:cubicBezTo>
                    <a:cubicBezTo>
                      <a:pt x="1319369" y="319108"/>
                      <a:pt x="1313009" y="321742"/>
                      <a:pt x="1306378" y="321742"/>
                    </a:cubicBezTo>
                    <a:lnTo>
                      <a:pt x="25004" y="321742"/>
                    </a:lnTo>
                    <a:cubicBezTo>
                      <a:pt x="18372" y="321742"/>
                      <a:pt x="12013" y="319108"/>
                      <a:pt x="7323" y="314419"/>
                    </a:cubicBezTo>
                    <a:cubicBezTo>
                      <a:pt x="2634" y="309729"/>
                      <a:pt x="0" y="303370"/>
                      <a:pt x="0" y="296738"/>
                    </a:cubicBezTo>
                    <a:lnTo>
                      <a:pt x="0" y="25004"/>
                    </a:lnTo>
                    <a:cubicBezTo>
                      <a:pt x="0" y="18372"/>
                      <a:pt x="2634" y="12013"/>
                      <a:pt x="7323" y="7323"/>
                    </a:cubicBezTo>
                    <a:cubicBezTo>
                      <a:pt x="12013" y="2634"/>
                      <a:pt x="18372" y="0"/>
                      <a:pt x="25004" y="0"/>
                    </a:cubicBezTo>
                    <a:close/>
                  </a:path>
                </a:pathLst>
              </a:custGeom>
              <a:solidFill>
                <a:srgbClr val="08316C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" name="TextBox 14">
                <a:extLst>
                  <a:ext uri="{FF2B5EF4-FFF2-40B4-BE49-F238E27FC236}">
                    <a16:creationId xmlns:a16="http://schemas.microsoft.com/office/drawing/2014/main" id="{D4EBFD06-51E1-9188-13DB-5CA1D75061D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331381" cy="3503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0"/>
                  </a:lnSpc>
                </a:pPr>
                <a:endParaRPr/>
              </a:p>
            </p:txBody>
          </p:sp>
        </p:grpSp>
        <p:sp>
          <p:nvSpPr>
            <p:cNvPr id="36" name="TextBox 39">
              <a:extLst>
                <a:ext uri="{FF2B5EF4-FFF2-40B4-BE49-F238E27FC236}">
                  <a16:creationId xmlns:a16="http://schemas.microsoft.com/office/drawing/2014/main" id="{749B7D89-22E6-EEF5-8BB8-9711B20187EB}"/>
                </a:ext>
              </a:extLst>
            </p:cNvPr>
            <p:cNvSpPr txBox="1"/>
            <p:nvPr/>
          </p:nvSpPr>
          <p:spPr>
            <a:xfrm>
              <a:off x="9940455" y="2940767"/>
              <a:ext cx="3680925" cy="368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400" b="1" dirty="0">
                  <a:solidFill>
                    <a:srgbClr val="EDEDED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CLIP 3 Image-to-Video</a:t>
              </a:r>
              <a:endParaRPr lang="en-US" sz="1400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endParaRPr>
            </a:p>
          </p:txBody>
        </p: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99D0185-6B87-A027-217B-3323E97C07DE}"/>
              </a:ext>
            </a:extLst>
          </p:cNvPr>
          <p:cNvSpPr txBox="1"/>
          <p:nvPr/>
        </p:nvSpPr>
        <p:spPr>
          <a:xfrm>
            <a:off x="547201" y="3961664"/>
            <a:ext cx="42036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solidFill>
                  <a:srgbClr val="642F04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“Photorealistic CCTV footage of a crowd with natural movement, captured from a fixed high-angle camera”</a:t>
            </a:r>
            <a:endParaRPr lang="it-IT" dirty="0">
              <a:solidFill>
                <a:srgbClr val="642F04"/>
              </a:solidFill>
            </a:endParaRPr>
          </a:p>
        </p:txBody>
      </p:sp>
      <p:sp>
        <p:nvSpPr>
          <p:cNvPr id="34" name="Freccia curva 33">
            <a:extLst>
              <a:ext uri="{FF2B5EF4-FFF2-40B4-BE49-F238E27FC236}">
                <a16:creationId xmlns:a16="http://schemas.microsoft.com/office/drawing/2014/main" id="{CCB6DF27-1256-E24E-2879-C29E828439A3}"/>
              </a:ext>
            </a:extLst>
          </p:cNvPr>
          <p:cNvSpPr/>
          <p:nvPr/>
        </p:nvSpPr>
        <p:spPr>
          <a:xfrm flipV="1">
            <a:off x="2583769" y="5346090"/>
            <a:ext cx="2243913" cy="864210"/>
          </a:xfrm>
          <a:prstGeom prst="ben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8" name="Freccia a destra 37">
            <a:extLst>
              <a:ext uri="{FF2B5EF4-FFF2-40B4-BE49-F238E27FC236}">
                <a16:creationId xmlns:a16="http://schemas.microsoft.com/office/drawing/2014/main" id="{BB1E990B-5BC9-C2CD-54DF-48E83089AB91}"/>
              </a:ext>
            </a:extLst>
          </p:cNvPr>
          <p:cNvSpPr/>
          <p:nvPr/>
        </p:nvSpPr>
        <p:spPr>
          <a:xfrm>
            <a:off x="4800600" y="8134544"/>
            <a:ext cx="471001" cy="351178"/>
          </a:xfrm>
          <a:prstGeom prst="rightArrow">
            <a:avLst/>
          </a:prstGeom>
          <a:solidFill>
            <a:srgbClr val="0831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9333" b="-9333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ln w="476250" cap="sq">
              <a:solidFill>
                <a:srgbClr val="08316C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816593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endParaRPr/>
            </a:p>
          </p:txBody>
        </p:sp>
      </p:grpSp>
      <p:pic>
        <p:nvPicPr>
          <p:cNvPr id="14" name="Picture 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640716" y="5832093"/>
            <a:ext cx="5277078" cy="3957810"/>
          </a:xfrm>
          <a:prstGeom prst="rect">
            <a:avLst/>
          </a:prstGeom>
          <a:ln w="38100" cap="sq">
            <a:solidFill>
              <a:srgbClr val="08316C"/>
            </a:solidFill>
            <a:prstDash val="solid"/>
          </a:ln>
        </p:spPr>
      </p:pic>
      <p:sp>
        <p:nvSpPr>
          <p:cNvPr id="16" name="TextBox 16"/>
          <p:cNvSpPr txBox="1"/>
          <p:nvPr/>
        </p:nvSpPr>
        <p:spPr>
          <a:xfrm>
            <a:off x="1695625" y="447661"/>
            <a:ext cx="14896751" cy="10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 spc="-426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DATASET SINTETICO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096000" y="1532591"/>
            <a:ext cx="6019800" cy="4034829"/>
            <a:chOff x="0" y="0"/>
            <a:chExt cx="937855" cy="3705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7855" cy="370541"/>
            </a:xfrm>
            <a:custGeom>
              <a:avLst/>
              <a:gdLst/>
              <a:ahLst/>
              <a:cxnLst/>
              <a:rect l="l" t="t" r="r" b="b"/>
              <a:pathLst>
                <a:path w="937855" h="370541">
                  <a:moveTo>
                    <a:pt x="35496" y="0"/>
                  </a:moveTo>
                  <a:lnTo>
                    <a:pt x="902360" y="0"/>
                  </a:lnTo>
                  <a:cubicBezTo>
                    <a:pt x="921963" y="0"/>
                    <a:pt x="937855" y="15892"/>
                    <a:pt x="937855" y="35496"/>
                  </a:cubicBezTo>
                  <a:lnTo>
                    <a:pt x="937855" y="335045"/>
                  </a:lnTo>
                  <a:cubicBezTo>
                    <a:pt x="937855" y="344459"/>
                    <a:pt x="934116" y="353488"/>
                    <a:pt x="927459" y="360144"/>
                  </a:cubicBezTo>
                  <a:cubicBezTo>
                    <a:pt x="920802" y="366801"/>
                    <a:pt x="911774" y="370541"/>
                    <a:pt x="902360" y="370541"/>
                  </a:cubicBezTo>
                  <a:lnTo>
                    <a:pt x="35496" y="370541"/>
                  </a:lnTo>
                  <a:cubicBezTo>
                    <a:pt x="26082" y="370541"/>
                    <a:pt x="17053" y="366801"/>
                    <a:pt x="10396" y="360144"/>
                  </a:cubicBezTo>
                  <a:cubicBezTo>
                    <a:pt x="3740" y="353488"/>
                    <a:pt x="0" y="344459"/>
                    <a:pt x="0" y="335045"/>
                  </a:cubicBezTo>
                  <a:lnTo>
                    <a:pt x="0" y="35496"/>
                  </a:lnTo>
                  <a:cubicBezTo>
                    <a:pt x="0" y="26082"/>
                    <a:pt x="3740" y="17053"/>
                    <a:pt x="10396" y="10396"/>
                  </a:cubicBezTo>
                  <a:cubicBezTo>
                    <a:pt x="17053" y="3740"/>
                    <a:pt x="26082" y="0"/>
                    <a:pt x="35496" y="0"/>
                  </a:cubicBezTo>
                  <a:close/>
                </a:path>
              </a:pathLst>
            </a:custGeom>
            <a:solidFill>
              <a:srgbClr val="08316C"/>
            </a:solidFill>
          </p:spPr>
          <p:txBody>
            <a:bodyPr/>
            <a:lstStyle/>
            <a:p>
              <a:endParaRPr lang="it-IT" sz="320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937855" cy="399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 sz="24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096000" y="5789878"/>
            <a:ext cx="6172200" cy="4049460"/>
            <a:chOff x="-32535" y="-37433"/>
            <a:chExt cx="970390" cy="887854"/>
          </a:xfrm>
        </p:grpSpPr>
        <p:sp>
          <p:nvSpPr>
            <p:cNvPr id="10" name="Freeform 10"/>
            <p:cNvSpPr/>
            <p:nvPr/>
          </p:nvSpPr>
          <p:spPr>
            <a:xfrm>
              <a:off x="-32535" y="-37433"/>
              <a:ext cx="946430" cy="887854"/>
            </a:xfrm>
            <a:custGeom>
              <a:avLst/>
              <a:gdLst/>
              <a:ahLst/>
              <a:cxnLst/>
              <a:rect l="l" t="t" r="r" b="b"/>
              <a:pathLst>
                <a:path w="937855" h="370541">
                  <a:moveTo>
                    <a:pt x="35496" y="0"/>
                  </a:moveTo>
                  <a:lnTo>
                    <a:pt x="902360" y="0"/>
                  </a:lnTo>
                  <a:cubicBezTo>
                    <a:pt x="921963" y="0"/>
                    <a:pt x="937855" y="15892"/>
                    <a:pt x="937855" y="35496"/>
                  </a:cubicBezTo>
                  <a:lnTo>
                    <a:pt x="937855" y="335045"/>
                  </a:lnTo>
                  <a:cubicBezTo>
                    <a:pt x="937855" y="344459"/>
                    <a:pt x="934116" y="353488"/>
                    <a:pt x="927459" y="360144"/>
                  </a:cubicBezTo>
                  <a:cubicBezTo>
                    <a:pt x="920802" y="366801"/>
                    <a:pt x="911774" y="370541"/>
                    <a:pt x="902360" y="370541"/>
                  </a:cubicBezTo>
                  <a:lnTo>
                    <a:pt x="35496" y="370541"/>
                  </a:lnTo>
                  <a:cubicBezTo>
                    <a:pt x="26082" y="370541"/>
                    <a:pt x="17053" y="366801"/>
                    <a:pt x="10396" y="360144"/>
                  </a:cubicBezTo>
                  <a:cubicBezTo>
                    <a:pt x="3740" y="353488"/>
                    <a:pt x="0" y="344459"/>
                    <a:pt x="0" y="335045"/>
                  </a:cubicBezTo>
                  <a:lnTo>
                    <a:pt x="0" y="35496"/>
                  </a:lnTo>
                  <a:cubicBezTo>
                    <a:pt x="0" y="26082"/>
                    <a:pt x="3740" y="17053"/>
                    <a:pt x="10396" y="10396"/>
                  </a:cubicBezTo>
                  <a:cubicBezTo>
                    <a:pt x="17053" y="3740"/>
                    <a:pt x="26082" y="0"/>
                    <a:pt x="35496" y="0"/>
                  </a:cubicBezTo>
                  <a:close/>
                </a:path>
              </a:pathLst>
            </a:custGeom>
            <a:solidFill>
              <a:srgbClr val="0070C0"/>
            </a:solidFill>
          </p:spPr>
          <p:txBody>
            <a:bodyPr anchor="ctr" anchorCtr="0"/>
            <a:lstStyle/>
            <a:p>
              <a:pPr algn="ctr"/>
              <a:r>
                <a:rPr lang="en-US" sz="3200" b="1" dirty="0">
                  <a:solidFill>
                    <a:srgbClr val="EDEDED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Risoluzione</a:t>
              </a:r>
              <a:r>
                <a:rPr lang="en-US" sz="3200" dirty="0">
                  <a:solidFill>
                    <a:srgbClr val="EDEDED"/>
                  </a:solidFill>
                  <a:latin typeface="Open Sauce"/>
                  <a:ea typeface="Open Sauce"/>
                  <a:cs typeface="Open Sauce"/>
                  <a:sym typeface="Open Sauce"/>
                </a:rPr>
                <a:t>: 960x720</a:t>
              </a:r>
            </a:p>
            <a:p>
              <a:pPr algn="ctr"/>
              <a:r>
                <a:rPr lang="en-US" sz="3200" b="1" dirty="0">
                  <a:solidFill>
                    <a:srgbClr val="EDEDED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Frame rate</a:t>
              </a:r>
              <a:r>
                <a:rPr lang="en-US" sz="3200" dirty="0">
                  <a:solidFill>
                    <a:srgbClr val="EDEDED"/>
                  </a:solidFill>
                  <a:latin typeface="Open Sauce"/>
                  <a:ea typeface="Open Sauce"/>
                  <a:cs typeface="Open Sauce"/>
                  <a:sym typeface="Open Sauce"/>
                </a:rPr>
                <a:t>: 16 FPS</a:t>
              </a:r>
            </a:p>
            <a:p>
              <a:pPr algn="ctr">
                <a:spcBef>
                  <a:spcPct val="0"/>
                </a:spcBef>
              </a:pPr>
              <a:r>
                <a:rPr lang="en-US" sz="3200" b="1" dirty="0" err="1">
                  <a:solidFill>
                    <a:srgbClr val="EDEDED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Durata</a:t>
              </a:r>
              <a:r>
                <a:rPr lang="en-US" sz="3200" dirty="0">
                  <a:solidFill>
                    <a:srgbClr val="EDEDED"/>
                  </a:solidFill>
                  <a:latin typeface="Open Sauce"/>
                  <a:ea typeface="Open Sauce"/>
                  <a:cs typeface="Open Sauce"/>
                  <a:sym typeface="Open Sauce"/>
                </a:rPr>
                <a:t>: 15 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937855" cy="399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111130" y="5876958"/>
            <a:ext cx="4348878" cy="518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89"/>
              </a:lnSpc>
            </a:pPr>
            <a:endParaRPr lang="en-US" sz="1600" dirty="0">
              <a:solidFill>
                <a:srgbClr val="EDEDED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pic>
        <p:nvPicPr>
          <p:cNvPr id="13" name="Picture 1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12347528" y="1587633"/>
            <a:ext cx="5275200" cy="3979788"/>
          </a:xfrm>
          <a:prstGeom prst="rect">
            <a:avLst/>
          </a:prstGeom>
          <a:ln w="38100" cap="sq">
            <a:solidFill>
              <a:srgbClr val="08316C"/>
            </a:solidFill>
            <a:prstDash val="solid"/>
          </a:ln>
        </p:spPr>
      </p:pic>
      <p:sp>
        <p:nvSpPr>
          <p:cNvPr id="21" name="TextBox 21"/>
          <p:cNvSpPr txBox="1"/>
          <p:nvPr/>
        </p:nvSpPr>
        <p:spPr>
          <a:xfrm>
            <a:off x="12427100" y="5149173"/>
            <a:ext cx="2712569" cy="33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8316C"/>
                </a:solidFill>
                <a:highlight>
                  <a:srgbClr val="C0C0C0"/>
                </a:highlight>
                <a:latin typeface="Open Sauce Bold"/>
                <a:ea typeface="Open Sauce Bold"/>
                <a:cs typeface="Open Sauce Bold"/>
                <a:sym typeface="Open Sauce Bold"/>
              </a:rPr>
              <a:t>Piazza con </a:t>
            </a:r>
            <a:r>
              <a:rPr lang="en-US" sz="1600" b="1" dirty="0" err="1">
                <a:solidFill>
                  <a:srgbClr val="08316C"/>
                </a:solidFill>
                <a:highlight>
                  <a:srgbClr val="C0C0C0"/>
                </a:highlight>
                <a:latin typeface="Open Sauce Bold"/>
                <a:ea typeface="Open Sauce Bold"/>
                <a:cs typeface="Open Sauce Bold"/>
                <a:sym typeface="Open Sauce Bold"/>
              </a:rPr>
              <a:t>arredo</a:t>
            </a:r>
            <a:r>
              <a:rPr lang="en-US" sz="1600" b="1" dirty="0">
                <a:solidFill>
                  <a:srgbClr val="08316C"/>
                </a:solidFill>
                <a:highlight>
                  <a:srgbClr val="C0C0C0"/>
                </a:highlight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1600" b="1" dirty="0" err="1">
                <a:solidFill>
                  <a:srgbClr val="08316C"/>
                </a:solidFill>
                <a:highlight>
                  <a:srgbClr val="C0C0C0"/>
                </a:highlight>
                <a:latin typeface="Open Sauce Bold"/>
                <a:ea typeface="Open Sauce Bold"/>
                <a:cs typeface="Open Sauce Bold"/>
                <a:sym typeface="Open Sauce Bold"/>
              </a:rPr>
              <a:t>urbano</a:t>
            </a:r>
            <a:endParaRPr lang="en-US" sz="1600" b="1" dirty="0">
              <a:solidFill>
                <a:srgbClr val="08316C"/>
              </a:solidFill>
              <a:highlight>
                <a:srgbClr val="C0C0C0"/>
              </a:highlight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65272" y="9441596"/>
            <a:ext cx="1865961" cy="33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8316C"/>
                </a:solidFill>
                <a:highlight>
                  <a:srgbClr val="C0C0C0"/>
                </a:highlight>
                <a:latin typeface="Open Sauce Bold"/>
                <a:ea typeface="Open Sauce Bold"/>
                <a:cs typeface="Open Sauce Bold"/>
                <a:sym typeface="Open Sauce Bold"/>
              </a:rPr>
              <a:t>Piazza con </a:t>
            </a:r>
            <a:r>
              <a:rPr lang="en-US" sz="1600" b="1" dirty="0" err="1">
                <a:solidFill>
                  <a:srgbClr val="08316C"/>
                </a:solidFill>
                <a:highlight>
                  <a:srgbClr val="C0C0C0"/>
                </a:highlight>
                <a:latin typeface="Open Sauce Bold"/>
                <a:ea typeface="Open Sauce Bold"/>
                <a:cs typeface="Open Sauce Bold"/>
                <a:sym typeface="Open Sauce Bold"/>
              </a:rPr>
              <a:t>edifici</a:t>
            </a:r>
            <a:endParaRPr lang="en-US" sz="1600" b="1" dirty="0">
              <a:solidFill>
                <a:srgbClr val="08316C"/>
              </a:solidFill>
              <a:highlight>
                <a:srgbClr val="C0C0C0"/>
              </a:highlight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pic>
        <p:nvPicPr>
          <p:cNvPr id="15" name="Picture 15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2347529" y="5851143"/>
            <a:ext cx="5298876" cy="3938760"/>
          </a:xfrm>
          <a:prstGeom prst="rect">
            <a:avLst/>
          </a:prstGeom>
          <a:ln w="38100" cap="sq">
            <a:solidFill>
              <a:srgbClr val="08316C"/>
            </a:solidFill>
            <a:prstDash val="solid"/>
          </a:ln>
        </p:spPr>
      </p:pic>
      <p:sp>
        <p:nvSpPr>
          <p:cNvPr id="23" name="TextBox 23"/>
          <p:cNvSpPr txBox="1"/>
          <p:nvPr/>
        </p:nvSpPr>
        <p:spPr>
          <a:xfrm>
            <a:off x="12427100" y="9451990"/>
            <a:ext cx="2036501" cy="33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8316C"/>
                </a:solidFill>
                <a:highlight>
                  <a:srgbClr val="C0C0C0"/>
                </a:highlight>
                <a:latin typeface="Open Sauce Bold"/>
                <a:ea typeface="Open Sauce Bold"/>
                <a:cs typeface="Open Sauce Bold"/>
                <a:sym typeface="Open Sauce Bold"/>
              </a:rPr>
              <a:t>Stazione </a:t>
            </a:r>
            <a:r>
              <a:rPr lang="en-US" sz="1600" b="1" dirty="0" err="1">
                <a:solidFill>
                  <a:srgbClr val="08316C"/>
                </a:solidFill>
                <a:highlight>
                  <a:srgbClr val="C0C0C0"/>
                </a:highlight>
                <a:latin typeface="Open Sauce Bold"/>
                <a:ea typeface="Open Sauce Bold"/>
                <a:cs typeface="Open Sauce Bold"/>
                <a:sym typeface="Open Sauce Bold"/>
              </a:rPr>
              <a:t>ferroviaria</a:t>
            </a:r>
            <a:endParaRPr lang="en-US" sz="1600" b="1" dirty="0">
              <a:solidFill>
                <a:srgbClr val="08316C"/>
              </a:solidFill>
              <a:highlight>
                <a:srgbClr val="C0C0C0"/>
              </a:highlight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pic>
        <p:nvPicPr>
          <p:cNvPr id="27" name="Picture 12">
            <a:hlinkClick r:id="" action="ppaction://media"/>
            <a:extLst>
              <a:ext uri="{FF2B5EF4-FFF2-40B4-BE49-F238E27FC236}">
                <a16:creationId xmlns:a16="http://schemas.microsoft.com/office/drawing/2014/main" id="{440FEF49-C4CA-C698-FFDA-EF6DE66A33D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640715" y="1558243"/>
            <a:ext cx="5277079" cy="4009178"/>
          </a:xfrm>
          <a:prstGeom prst="rect">
            <a:avLst/>
          </a:prstGeom>
          <a:ln w="38100" cap="sq">
            <a:solidFill>
              <a:srgbClr val="08316C"/>
            </a:solidFill>
            <a:prstDash val="solid"/>
          </a:ln>
        </p:spPr>
      </p:pic>
      <p:sp>
        <p:nvSpPr>
          <p:cNvPr id="28" name="TextBox 20">
            <a:extLst>
              <a:ext uri="{FF2B5EF4-FFF2-40B4-BE49-F238E27FC236}">
                <a16:creationId xmlns:a16="http://schemas.microsoft.com/office/drawing/2014/main" id="{51846647-1874-0E73-8BA0-AB4B69FDE60F}"/>
              </a:ext>
            </a:extLst>
          </p:cNvPr>
          <p:cNvSpPr txBox="1"/>
          <p:nvPr/>
        </p:nvSpPr>
        <p:spPr>
          <a:xfrm>
            <a:off x="720996" y="5180016"/>
            <a:ext cx="1688643" cy="33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8316C"/>
                </a:solidFill>
                <a:highlight>
                  <a:srgbClr val="C0C0C0"/>
                </a:highlight>
                <a:latin typeface="Open Sauce Bold"/>
                <a:ea typeface="Open Sauce Bold"/>
                <a:cs typeface="Open Sauce Bold"/>
                <a:sym typeface="Open Sauce Bold"/>
              </a:rPr>
              <a:t>Piazza semplice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930088A-6E6C-77DE-3471-21C1F2D75740}"/>
              </a:ext>
            </a:extLst>
          </p:cNvPr>
          <p:cNvSpPr txBox="1"/>
          <p:nvPr/>
        </p:nvSpPr>
        <p:spPr>
          <a:xfrm>
            <a:off x="6924799" y="2883698"/>
            <a:ext cx="43622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Totale video</a:t>
            </a:r>
            <a:r>
              <a:rPr lang="en-US" sz="3200" dirty="0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: 284</a:t>
            </a:r>
          </a:p>
          <a:p>
            <a:pPr algn="ctr"/>
            <a:r>
              <a:rPr lang="en-US" sz="3200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Video </a:t>
            </a:r>
            <a:r>
              <a:rPr lang="en-US" sz="3200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normali</a:t>
            </a:r>
            <a:r>
              <a:rPr lang="en-US" sz="3200" dirty="0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: 142</a:t>
            </a:r>
          </a:p>
          <a:p>
            <a:pPr algn="ctr">
              <a:spcBef>
                <a:spcPct val="0"/>
              </a:spcBef>
            </a:pPr>
            <a:r>
              <a:rPr lang="en-US" sz="3200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Video </a:t>
            </a:r>
            <a:r>
              <a:rPr lang="en-US" sz="3200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anomali</a:t>
            </a:r>
            <a:r>
              <a:rPr lang="en-US" sz="3200" dirty="0">
                <a:solidFill>
                  <a:srgbClr val="EDEDED"/>
                </a:solidFill>
                <a:latin typeface="Open Sauce"/>
                <a:ea typeface="Open Sauce"/>
                <a:cs typeface="Open Sauce"/>
                <a:sym typeface="Open Sauce"/>
              </a:rPr>
              <a:t>: 142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8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10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10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10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333" b="-9333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172" y="6509971"/>
            <a:ext cx="18288000" cy="3777029"/>
            <a:chOff x="0" y="0"/>
            <a:chExt cx="4410212" cy="9108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10212" cy="910843"/>
            </a:xfrm>
            <a:custGeom>
              <a:avLst/>
              <a:gdLst/>
              <a:ahLst/>
              <a:cxnLst/>
              <a:rect l="l" t="t" r="r" b="b"/>
              <a:pathLst>
                <a:path w="4410212" h="910843">
                  <a:moveTo>
                    <a:pt x="8467" y="0"/>
                  </a:moveTo>
                  <a:lnTo>
                    <a:pt x="4401746" y="0"/>
                  </a:lnTo>
                  <a:cubicBezTo>
                    <a:pt x="4406422" y="0"/>
                    <a:pt x="4410212" y="3791"/>
                    <a:pt x="4410212" y="8467"/>
                  </a:cubicBezTo>
                  <a:lnTo>
                    <a:pt x="4410212" y="902376"/>
                  </a:lnTo>
                  <a:cubicBezTo>
                    <a:pt x="4410212" y="907052"/>
                    <a:pt x="4406422" y="910843"/>
                    <a:pt x="4401746" y="910843"/>
                  </a:cubicBezTo>
                  <a:lnTo>
                    <a:pt x="8467" y="910843"/>
                  </a:lnTo>
                  <a:cubicBezTo>
                    <a:pt x="3791" y="910843"/>
                    <a:pt x="0" y="907052"/>
                    <a:pt x="0" y="902376"/>
                  </a:cubicBezTo>
                  <a:lnTo>
                    <a:pt x="0" y="8467"/>
                  </a:lnTo>
                  <a:cubicBezTo>
                    <a:pt x="0" y="3791"/>
                    <a:pt x="3791" y="0"/>
                    <a:pt x="8467" y="0"/>
                  </a:cubicBezTo>
                  <a:close/>
                </a:path>
              </a:pathLst>
            </a:custGeom>
            <a:solidFill>
              <a:srgbClr val="08316C">
                <a:alpha val="19608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410212" cy="93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ln w="476250" cap="sq">
              <a:solidFill>
                <a:srgbClr val="08316C"/>
              </a:solidFill>
              <a:prstDash val="solid"/>
              <a:miter/>
            </a:ln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4816593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81358" y="2379741"/>
            <a:ext cx="4362197" cy="1321494"/>
            <a:chOff x="0" y="0"/>
            <a:chExt cx="937855" cy="2841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37855" cy="284116"/>
            </a:xfrm>
            <a:custGeom>
              <a:avLst/>
              <a:gdLst/>
              <a:ahLst/>
              <a:cxnLst/>
              <a:rect l="l" t="t" r="r" b="b"/>
              <a:pathLst>
                <a:path w="937855" h="284116">
                  <a:moveTo>
                    <a:pt x="35496" y="0"/>
                  </a:moveTo>
                  <a:lnTo>
                    <a:pt x="902360" y="0"/>
                  </a:lnTo>
                  <a:cubicBezTo>
                    <a:pt x="921963" y="0"/>
                    <a:pt x="937855" y="15892"/>
                    <a:pt x="937855" y="35496"/>
                  </a:cubicBezTo>
                  <a:lnTo>
                    <a:pt x="937855" y="248621"/>
                  </a:lnTo>
                  <a:cubicBezTo>
                    <a:pt x="937855" y="258035"/>
                    <a:pt x="934116" y="267063"/>
                    <a:pt x="927459" y="273720"/>
                  </a:cubicBezTo>
                  <a:cubicBezTo>
                    <a:pt x="920802" y="280376"/>
                    <a:pt x="911774" y="284116"/>
                    <a:pt x="902360" y="284116"/>
                  </a:cubicBezTo>
                  <a:lnTo>
                    <a:pt x="35496" y="284116"/>
                  </a:lnTo>
                  <a:cubicBezTo>
                    <a:pt x="15892" y="284116"/>
                    <a:pt x="0" y="268224"/>
                    <a:pt x="0" y="248621"/>
                  </a:cubicBezTo>
                  <a:lnTo>
                    <a:pt x="0" y="35496"/>
                  </a:lnTo>
                  <a:cubicBezTo>
                    <a:pt x="0" y="26082"/>
                    <a:pt x="3740" y="17053"/>
                    <a:pt x="10396" y="10396"/>
                  </a:cubicBezTo>
                  <a:cubicBezTo>
                    <a:pt x="17053" y="3740"/>
                    <a:pt x="26082" y="0"/>
                    <a:pt x="35496" y="0"/>
                  </a:cubicBezTo>
                  <a:close/>
                </a:path>
              </a:pathLst>
            </a:custGeom>
            <a:solidFill>
              <a:srgbClr val="08316C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937855" cy="312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63073" y="2379741"/>
            <a:ext cx="4362197" cy="1321494"/>
            <a:chOff x="0" y="0"/>
            <a:chExt cx="937855" cy="2841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37855" cy="284116"/>
            </a:xfrm>
            <a:custGeom>
              <a:avLst/>
              <a:gdLst/>
              <a:ahLst/>
              <a:cxnLst/>
              <a:rect l="l" t="t" r="r" b="b"/>
              <a:pathLst>
                <a:path w="937855" h="284116">
                  <a:moveTo>
                    <a:pt x="35496" y="0"/>
                  </a:moveTo>
                  <a:lnTo>
                    <a:pt x="902360" y="0"/>
                  </a:lnTo>
                  <a:cubicBezTo>
                    <a:pt x="921963" y="0"/>
                    <a:pt x="937855" y="15892"/>
                    <a:pt x="937855" y="35496"/>
                  </a:cubicBezTo>
                  <a:lnTo>
                    <a:pt x="937855" y="248621"/>
                  </a:lnTo>
                  <a:cubicBezTo>
                    <a:pt x="937855" y="258035"/>
                    <a:pt x="934116" y="267063"/>
                    <a:pt x="927459" y="273720"/>
                  </a:cubicBezTo>
                  <a:cubicBezTo>
                    <a:pt x="920802" y="280376"/>
                    <a:pt x="911774" y="284116"/>
                    <a:pt x="902360" y="284116"/>
                  </a:cubicBezTo>
                  <a:lnTo>
                    <a:pt x="35496" y="284116"/>
                  </a:lnTo>
                  <a:cubicBezTo>
                    <a:pt x="15892" y="284116"/>
                    <a:pt x="0" y="268224"/>
                    <a:pt x="0" y="248621"/>
                  </a:cubicBezTo>
                  <a:lnTo>
                    <a:pt x="0" y="35496"/>
                  </a:lnTo>
                  <a:cubicBezTo>
                    <a:pt x="0" y="26082"/>
                    <a:pt x="3740" y="17053"/>
                    <a:pt x="10396" y="10396"/>
                  </a:cubicBezTo>
                  <a:cubicBezTo>
                    <a:pt x="17053" y="3740"/>
                    <a:pt x="26082" y="0"/>
                    <a:pt x="35496" y="0"/>
                  </a:cubicBezTo>
                  <a:close/>
                </a:path>
              </a:pathLst>
            </a:custGeom>
            <a:solidFill>
              <a:srgbClr val="08316C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937855" cy="312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344445" y="2379741"/>
            <a:ext cx="4362197" cy="1321494"/>
            <a:chOff x="0" y="0"/>
            <a:chExt cx="937855" cy="28411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37855" cy="284116"/>
            </a:xfrm>
            <a:custGeom>
              <a:avLst/>
              <a:gdLst/>
              <a:ahLst/>
              <a:cxnLst/>
              <a:rect l="l" t="t" r="r" b="b"/>
              <a:pathLst>
                <a:path w="937855" h="284116">
                  <a:moveTo>
                    <a:pt x="35496" y="0"/>
                  </a:moveTo>
                  <a:lnTo>
                    <a:pt x="902360" y="0"/>
                  </a:lnTo>
                  <a:cubicBezTo>
                    <a:pt x="921963" y="0"/>
                    <a:pt x="937855" y="15892"/>
                    <a:pt x="937855" y="35496"/>
                  </a:cubicBezTo>
                  <a:lnTo>
                    <a:pt x="937855" y="248621"/>
                  </a:lnTo>
                  <a:cubicBezTo>
                    <a:pt x="937855" y="258035"/>
                    <a:pt x="934116" y="267063"/>
                    <a:pt x="927459" y="273720"/>
                  </a:cubicBezTo>
                  <a:cubicBezTo>
                    <a:pt x="920802" y="280376"/>
                    <a:pt x="911774" y="284116"/>
                    <a:pt x="902360" y="284116"/>
                  </a:cubicBezTo>
                  <a:lnTo>
                    <a:pt x="35496" y="284116"/>
                  </a:lnTo>
                  <a:cubicBezTo>
                    <a:pt x="15892" y="284116"/>
                    <a:pt x="0" y="268224"/>
                    <a:pt x="0" y="248621"/>
                  </a:cubicBezTo>
                  <a:lnTo>
                    <a:pt x="0" y="35496"/>
                  </a:lnTo>
                  <a:cubicBezTo>
                    <a:pt x="0" y="26082"/>
                    <a:pt x="3740" y="17053"/>
                    <a:pt x="10396" y="10396"/>
                  </a:cubicBezTo>
                  <a:cubicBezTo>
                    <a:pt x="17053" y="3740"/>
                    <a:pt x="26082" y="0"/>
                    <a:pt x="35496" y="0"/>
                  </a:cubicBezTo>
                  <a:close/>
                </a:path>
              </a:pathLst>
            </a:custGeom>
            <a:solidFill>
              <a:srgbClr val="08316C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937855" cy="312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81358" y="4491220"/>
            <a:ext cx="4362197" cy="1723476"/>
            <a:chOff x="0" y="0"/>
            <a:chExt cx="937855" cy="37054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37855" cy="370541"/>
            </a:xfrm>
            <a:custGeom>
              <a:avLst/>
              <a:gdLst/>
              <a:ahLst/>
              <a:cxnLst/>
              <a:rect l="l" t="t" r="r" b="b"/>
              <a:pathLst>
                <a:path w="937855" h="370541">
                  <a:moveTo>
                    <a:pt x="35496" y="0"/>
                  </a:moveTo>
                  <a:lnTo>
                    <a:pt x="902360" y="0"/>
                  </a:lnTo>
                  <a:cubicBezTo>
                    <a:pt x="921963" y="0"/>
                    <a:pt x="937855" y="15892"/>
                    <a:pt x="937855" y="35496"/>
                  </a:cubicBezTo>
                  <a:lnTo>
                    <a:pt x="937855" y="335045"/>
                  </a:lnTo>
                  <a:cubicBezTo>
                    <a:pt x="937855" y="344459"/>
                    <a:pt x="934116" y="353488"/>
                    <a:pt x="927459" y="360144"/>
                  </a:cubicBezTo>
                  <a:cubicBezTo>
                    <a:pt x="920802" y="366801"/>
                    <a:pt x="911774" y="370541"/>
                    <a:pt x="902360" y="370541"/>
                  </a:cubicBezTo>
                  <a:lnTo>
                    <a:pt x="35496" y="370541"/>
                  </a:lnTo>
                  <a:cubicBezTo>
                    <a:pt x="26082" y="370541"/>
                    <a:pt x="17053" y="366801"/>
                    <a:pt x="10396" y="360144"/>
                  </a:cubicBezTo>
                  <a:cubicBezTo>
                    <a:pt x="3740" y="353488"/>
                    <a:pt x="0" y="344459"/>
                    <a:pt x="0" y="335045"/>
                  </a:cubicBezTo>
                  <a:lnTo>
                    <a:pt x="0" y="35496"/>
                  </a:lnTo>
                  <a:cubicBezTo>
                    <a:pt x="0" y="26082"/>
                    <a:pt x="3740" y="17053"/>
                    <a:pt x="10396" y="10396"/>
                  </a:cubicBezTo>
                  <a:cubicBezTo>
                    <a:pt x="17053" y="3740"/>
                    <a:pt x="26082" y="0"/>
                    <a:pt x="35496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937855" cy="399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963073" y="4491220"/>
            <a:ext cx="4362197" cy="1723476"/>
            <a:chOff x="0" y="0"/>
            <a:chExt cx="937855" cy="37054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37855" cy="370541"/>
            </a:xfrm>
            <a:custGeom>
              <a:avLst/>
              <a:gdLst/>
              <a:ahLst/>
              <a:cxnLst/>
              <a:rect l="l" t="t" r="r" b="b"/>
              <a:pathLst>
                <a:path w="937855" h="370541">
                  <a:moveTo>
                    <a:pt x="35496" y="0"/>
                  </a:moveTo>
                  <a:lnTo>
                    <a:pt x="902360" y="0"/>
                  </a:lnTo>
                  <a:cubicBezTo>
                    <a:pt x="921963" y="0"/>
                    <a:pt x="937855" y="15892"/>
                    <a:pt x="937855" y="35496"/>
                  </a:cubicBezTo>
                  <a:lnTo>
                    <a:pt x="937855" y="335045"/>
                  </a:lnTo>
                  <a:cubicBezTo>
                    <a:pt x="937855" y="344459"/>
                    <a:pt x="934116" y="353488"/>
                    <a:pt x="927459" y="360144"/>
                  </a:cubicBezTo>
                  <a:cubicBezTo>
                    <a:pt x="920802" y="366801"/>
                    <a:pt x="911774" y="370541"/>
                    <a:pt x="902360" y="370541"/>
                  </a:cubicBezTo>
                  <a:lnTo>
                    <a:pt x="35496" y="370541"/>
                  </a:lnTo>
                  <a:cubicBezTo>
                    <a:pt x="26082" y="370541"/>
                    <a:pt x="17053" y="366801"/>
                    <a:pt x="10396" y="360144"/>
                  </a:cubicBezTo>
                  <a:cubicBezTo>
                    <a:pt x="3740" y="353488"/>
                    <a:pt x="0" y="344459"/>
                    <a:pt x="0" y="335045"/>
                  </a:cubicBezTo>
                  <a:lnTo>
                    <a:pt x="0" y="35496"/>
                  </a:lnTo>
                  <a:cubicBezTo>
                    <a:pt x="0" y="26082"/>
                    <a:pt x="3740" y="17053"/>
                    <a:pt x="10396" y="10396"/>
                  </a:cubicBezTo>
                  <a:cubicBezTo>
                    <a:pt x="17053" y="3740"/>
                    <a:pt x="26082" y="0"/>
                    <a:pt x="35496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937855" cy="399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24" name="AutoShape 24"/>
          <p:cNvSpPr/>
          <p:nvPr/>
        </p:nvSpPr>
        <p:spPr>
          <a:xfrm flipH="1">
            <a:off x="3762457" y="3767441"/>
            <a:ext cx="0" cy="657572"/>
          </a:xfrm>
          <a:prstGeom prst="line">
            <a:avLst/>
          </a:prstGeom>
          <a:ln w="95250" cap="flat">
            <a:solidFill>
              <a:srgbClr val="08316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it-IT"/>
          </a:p>
        </p:txBody>
      </p:sp>
      <p:sp>
        <p:nvSpPr>
          <p:cNvPr id="25" name="AutoShape 25"/>
          <p:cNvSpPr/>
          <p:nvPr/>
        </p:nvSpPr>
        <p:spPr>
          <a:xfrm flipH="1">
            <a:off x="9144172" y="3767441"/>
            <a:ext cx="0" cy="657572"/>
          </a:xfrm>
          <a:prstGeom prst="line">
            <a:avLst/>
          </a:prstGeom>
          <a:ln w="95250" cap="flat">
            <a:solidFill>
              <a:srgbClr val="08316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it-IT"/>
          </a:p>
        </p:txBody>
      </p:sp>
      <p:pic>
        <p:nvPicPr>
          <p:cNvPr id="26" name="Picture 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12691321" y="6689685"/>
            <a:ext cx="3668445" cy="2751334"/>
          </a:xfrm>
          <a:prstGeom prst="rect">
            <a:avLst/>
          </a:prstGeom>
          <a:ln w="38100" cap="sq">
            <a:solidFill>
              <a:srgbClr val="08316C"/>
            </a:solidFill>
            <a:prstDash val="solid"/>
          </a:ln>
        </p:spPr>
      </p:pic>
      <p:pic>
        <p:nvPicPr>
          <p:cNvPr id="27" name="Picture 2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>
          <a:xfrm>
            <a:off x="7331107" y="6689685"/>
            <a:ext cx="3668445" cy="2751334"/>
          </a:xfrm>
          <a:prstGeom prst="rect">
            <a:avLst/>
          </a:prstGeom>
          <a:ln w="38100" cap="sq">
            <a:solidFill>
              <a:srgbClr val="08316C"/>
            </a:solidFill>
            <a:prstDash val="solid"/>
          </a:ln>
        </p:spPr>
      </p:pic>
      <p:pic>
        <p:nvPicPr>
          <p:cNvPr id="28" name="Picture 28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1961988" y="6689685"/>
            <a:ext cx="3668445" cy="2751334"/>
          </a:xfrm>
          <a:prstGeom prst="rect">
            <a:avLst/>
          </a:prstGeom>
          <a:ln w="38100" cap="sq">
            <a:solidFill>
              <a:srgbClr val="08316C"/>
            </a:solidFill>
            <a:prstDash val="solid"/>
          </a:ln>
        </p:spPr>
      </p:pic>
      <p:sp>
        <p:nvSpPr>
          <p:cNvPr id="29" name="AutoShape 29"/>
          <p:cNvSpPr/>
          <p:nvPr/>
        </p:nvSpPr>
        <p:spPr>
          <a:xfrm flipH="1">
            <a:off x="14537450" y="3833584"/>
            <a:ext cx="0" cy="2833916"/>
          </a:xfrm>
          <a:prstGeom prst="line">
            <a:avLst/>
          </a:prstGeom>
          <a:ln w="47625" cap="flat">
            <a:solidFill>
              <a:srgbClr val="5170FF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it-IT"/>
          </a:p>
        </p:txBody>
      </p:sp>
      <p:sp>
        <p:nvSpPr>
          <p:cNvPr id="30" name="AutoShape 30"/>
          <p:cNvSpPr/>
          <p:nvPr/>
        </p:nvSpPr>
        <p:spPr>
          <a:xfrm>
            <a:off x="9189142" y="6241748"/>
            <a:ext cx="0" cy="447937"/>
          </a:xfrm>
          <a:prstGeom prst="line">
            <a:avLst/>
          </a:prstGeom>
          <a:ln w="47625" cap="flat">
            <a:solidFill>
              <a:srgbClr val="5170FF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it-IT"/>
          </a:p>
        </p:txBody>
      </p:sp>
      <p:sp>
        <p:nvSpPr>
          <p:cNvPr id="31" name="AutoShape 31"/>
          <p:cNvSpPr/>
          <p:nvPr/>
        </p:nvSpPr>
        <p:spPr>
          <a:xfrm>
            <a:off x="3820023" y="6241748"/>
            <a:ext cx="0" cy="447937"/>
          </a:xfrm>
          <a:prstGeom prst="line">
            <a:avLst/>
          </a:prstGeom>
          <a:ln w="47625" cap="flat">
            <a:solidFill>
              <a:srgbClr val="5170FF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it-IT"/>
          </a:p>
        </p:txBody>
      </p:sp>
      <p:sp>
        <p:nvSpPr>
          <p:cNvPr id="32" name="TextBox 32"/>
          <p:cNvSpPr txBox="1"/>
          <p:nvPr/>
        </p:nvSpPr>
        <p:spPr>
          <a:xfrm>
            <a:off x="1695625" y="447661"/>
            <a:ext cx="14896751" cy="10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 spc="-426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SCENARI ANOMALI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695625" y="1409714"/>
            <a:ext cx="14896751" cy="679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spc="-199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3 MACRO-CATEGORIE DI ANOMALIE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338983" y="2591230"/>
            <a:ext cx="2846947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 b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Panico generale: </a:t>
            </a:r>
          </a:p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 b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61 video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450471" y="2591230"/>
            <a:ext cx="3387058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 b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Risse e aggressioni: </a:t>
            </a:r>
          </a:p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 b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61 video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970831" y="2591230"/>
            <a:ext cx="3109425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 b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Oggetto sospetto: </a:t>
            </a:r>
          </a:p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 b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20 video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713849" y="4614123"/>
            <a:ext cx="4097216" cy="142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9829" lvl="1" indent="-239915" algn="l">
              <a:lnSpc>
                <a:spcPts val="2889"/>
              </a:lnSpc>
              <a:buFont typeface="Arial"/>
              <a:buChar char="•"/>
            </a:pPr>
            <a:r>
              <a:rPr lang="en-US" sz="2222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Caos</a:t>
            </a:r>
            <a:r>
              <a:rPr lang="en-US" sz="2222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(</a:t>
            </a:r>
            <a:r>
              <a:rPr lang="en-US" sz="2222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minaccia</a:t>
            </a:r>
            <a:r>
              <a:rPr lang="en-US" sz="2222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22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invisibile</a:t>
            </a:r>
            <a:r>
              <a:rPr lang="en-US" sz="2222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)</a:t>
            </a:r>
          </a:p>
          <a:p>
            <a:pPr marL="479829" lvl="1" indent="-239915" algn="l">
              <a:lnSpc>
                <a:spcPts val="2889"/>
              </a:lnSpc>
              <a:buFont typeface="Arial"/>
              <a:buChar char="•"/>
            </a:pPr>
            <a:r>
              <a:rPr lang="en-US" sz="2222" b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Incendio</a:t>
            </a:r>
          </a:p>
          <a:p>
            <a:pPr marL="479829" lvl="1" indent="-239915" algn="l">
              <a:lnSpc>
                <a:spcPts val="2889"/>
              </a:lnSpc>
              <a:buFont typeface="Arial"/>
              <a:buChar char="•"/>
            </a:pPr>
            <a:r>
              <a:rPr lang="en-US" sz="2222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Veicolo</a:t>
            </a:r>
            <a:r>
              <a:rPr lang="en-US" sz="2222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22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intrusivo</a:t>
            </a:r>
            <a:endParaRPr lang="en-US" sz="2222" b="1" dirty="0">
              <a:solidFill>
                <a:srgbClr val="EDEDED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marL="479829" lvl="1" indent="-239915" algn="l">
              <a:lnSpc>
                <a:spcPts val="2889"/>
              </a:lnSpc>
              <a:buFont typeface="Arial"/>
              <a:buChar char="•"/>
            </a:pPr>
            <a:r>
              <a:rPr lang="en-US" sz="2222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Individui</a:t>
            </a:r>
            <a:r>
              <a:rPr lang="en-US" sz="2222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22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armati</a:t>
            </a:r>
            <a:endParaRPr lang="en-US" sz="2222" b="1" dirty="0">
              <a:solidFill>
                <a:srgbClr val="EDEDED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7227176" y="4994783"/>
            <a:ext cx="3876305" cy="716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9829" lvl="1" indent="-239915" algn="l">
              <a:lnSpc>
                <a:spcPts val="2889"/>
              </a:lnSpc>
              <a:buFont typeface="Arial"/>
              <a:buChar char="•"/>
            </a:pPr>
            <a:r>
              <a:rPr lang="en-US" sz="2222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Risse </a:t>
            </a:r>
            <a:r>
              <a:rPr lang="en-US" sz="2222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tra</a:t>
            </a:r>
            <a:r>
              <a:rPr lang="en-US" sz="2222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22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più</a:t>
            </a:r>
            <a:r>
              <a:rPr lang="en-US" sz="2222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22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individui</a:t>
            </a:r>
            <a:endParaRPr lang="en-US" sz="2222" b="1" dirty="0">
              <a:solidFill>
                <a:srgbClr val="EDEDED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marL="479829" lvl="1" indent="-239915" algn="l">
              <a:lnSpc>
                <a:spcPts val="2889"/>
              </a:lnSpc>
              <a:buFont typeface="Arial"/>
              <a:buChar char="•"/>
            </a:pPr>
            <a:r>
              <a:rPr lang="en-US" sz="2222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Aggressioni</a:t>
            </a:r>
            <a:r>
              <a:rPr lang="en-US" sz="2222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222" b="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unilaterali</a:t>
            </a:r>
            <a:endParaRPr lang="en-US" sz="2222" b="1" dirty="0">
              <a:solidFill>
                <a:srgbClr val="EDEDED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2052343" y="9469897"/>
            <a:ext cx="3487735" cy="349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i="1" spc="-142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Esempio “caos nella folla”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421462" y="9469897"/>
            <a:ext cx="3487735" cy="349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i="1" spc="-142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Esempio “risse tra più individui”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781676" y="9469897"/>
            <a:ext cx="3487735" cy="349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i="1" spc="-142">
                <a:solidFill>
                  <a:srgbClr val="08316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Esempio “oggetto sospetto”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8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8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33" b="-9333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ln w="476250" cap="sq">
              <a:solidFill>
                <a:srgbClr val="08316C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816593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95625" y="447661"/>
            <a:ext cx="14896751" cy="98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 spc="-426" dirty="0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ANOMALY DETECTION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5CBE0DC-06A9-90B0-2737-22F910FADE81}"/>
              </a:ext>
            </a:extLst>
          </p:cNvPr>
          <p:cNvGrpSpPr/>
          <p:nvPr/>
        </p:nvGrpSpPr>
        <p:grpSpPr>
          <a:xfrm>
            <a:off x="1767317" y="1714500"/>
            <a:ext cx="14753366" cy="7981224"/>
            <a:chOff x="2086834" y="1790701"/>
            <a:chExt cx="14753366" cy="7981224"/>
          </a:xfrm>
        </p:grpSpPr>
        <p:sp>
          <p:nvSpPr>
            <p:cNvPr id="6" name="Freeform 6"/>
            <p:cNvSpPr/>
            <p:nvPr/>
          </p:nvSpPr>
          <p:spPr>
            <a:xfrm>
              <a:off x="2086834" y="1790701"/>
              <a:ext cx="10472703" cy="7598296"/>
            </a:xfrm>
            <a:prstGeom prst="roundRect">
              <a:avLst>
                <a:gd name="adj" fmla="val 4442"/>
              </a:avLst>
            </a:prstGeom>
            <a:blipFill>
              <a:blip r:embed="rId4"/>
              <a:stretch>
                <a:fillRect l="-4673" r="-1898"/>
              </a:stretch>
            </a:blipFill>
            <a:ln w="38100" cap="sq">
              <a:solidFill>
                <a:srgbClr val="08316C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2086834" y="9461327"/>
              <a:ext cx="10472703" cy="3105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1400" b="1" i="1" spc="-142" dirty="0">
                  <a:solidFill>
                    <a:srgbClr val="08316C"/>
                  </a:solidFill>
                  <a:latin typeface="Open Sauce Bold Italics"/>
                  <a:ea typeface="Open Sauce Bold Italics"/>
                  <a:cs typeface="Open Sauce Bold Italics"/>
                  <a:sym typeface="Open Sauce Bold Italics"/>
                </a:rPr>
                <a:t>Le, V. T., &amp; Kim, Y. G. (2023). Attention-based residual autoencoder for video anomaly detection. Applied Intelligence, 53(3), 3240-3254.</a:t>
              </a:r>
            </a:p>
          </p:txBody>
        </p:sp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id="{7EA2261D-D838-268A-2A71-0E22322EB860}"/>
                </a:ext>
              </a:extLst>
            </p:cNvPr>
            <p:cNvSpPr/>
            <p:nvPr/>
          </p:nvSpPr>
          <p:spPr>
            <a:xfrm>
              <a:off x="12877800" y="2554636"/>
              <a:ext cx="3962400" cy="6070426"/>
            </a:xfrm>
            <a:prstGeom prst="roundRect">
              <a:avLst/>
            </a:prstGeom>
            <a:solidFill>
              <a:srgbClr val="08316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it-IT" sz="2800" b="1" dirty="0" err="1">
                  <a:solidFill>
                    <a:srgbClr val="EDEDED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ASTNet</a:t>
              </a:r>
              <a:r>
                <a:rPr lang="it-IT" sz="2800" b="1" dirty="0">
                  <a:solidFill>
                    <a:srgbClr val="EDEDED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 è un modello one-class basato su un </a:t>
              </a:r>
              <a:r>
                <a:rPr lang="it-IT" sz="2800" b="1" dirty="0" err="1">
                  <a:solidFill>
                    <a:srgbClr val="EDEDED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autoencoder</a:t>
              </a:r>
              <a:r>
                <a:rPr lang="it-IT" sz="2800" b="1" dirty="0">
                  <a:solidFill>
                    <a:srgbClr val="EDEDED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it-IT" sz="2800" b="1" dirty="0">
                  <a:solidFill>
                    <a:srgbClr val="EDEDED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spazio-temporale con meccanismi di attenzione</a:t>
              </a:r>
              <a:endParaRPr lang="en-US" sz="2800" b="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endParaRPr>
            </a:p>
            <a:p>
              <a:pPr algn="ctr"/>
              <a:endParaRPr lang="it-IT" dirty="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333" b="-9333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9144000" y="1727015"/>
            <a:ext cx="9144000" cy="8559985"/>
            <a:chOff x="0" y="0"/>
            <a:chExt cx="2205106" cy="20642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05106" cy="2064269"/>
            </a:xfrm>
            <a:custGeom>
              <a:avLst/>
              <a:gdLst/>
              <a:ahLst/>
              <a:cxnLst/>
              <a:rect l="l" t="t" r="r" b="b"/>
              <a:pathLst>
                <a:path w="2205106" h="2064269">
                  <a:moveTo>
                    <a:pt x="16933" y="0"/>
                  </a:moveTo>
                  <a:lnTo>
                    <a:pt x="2188173" y="0"/>
                  </a:lnTo>
                  <a:cubicBezTo>
                    <a:pt x="2192664" y="0"/>
                    <a:pt x="2196971" y="1784"/>
                    <a:pt x="2200147" y="4960"/>
                  </a:cubicBezTo>
                  <a:cubicBezTo>
                    <a:pt x="2203322" y="8135"/>
                    <a:pt x="2205106" y="12442"/>
                    <a:pt x="2205106" y="16933"/>
                  </a:cubicBezTo>
                  <a:lnTo>
                    <a:pt x="2205106" y="2047335"/>
                  </a:lnTo>
                  <a:cubicBezTo>
                    <a:pt x="2205106" y="2051827"/>
                    <a:pt x="2203322" y="2056133"/>
                    <a:pt x="2200147" y="2059309"/>
                  </a:cubicBezTo>
                  <a:cubicBezTo>
                    <a:pt x="2196971" y="2062485"/>
                    <a:pt x="2192664" y="2064269"/>
                    <a:pt x="2188173" y="2064269"/>
                  </a:cubicBezTo>
                  <a:lnTo>
                    <a:pt x="16933" y="2064269"/>
                  </a:lnTo>
                  <a:cubicBezTo>
                    <a:pt x="12442" y="2064269"/>
                    <a:pt x="8135" y="2062485"/>
                    <a:pt x="4960" y="2059309"/>
                  </a:cubicBezTo>
                  <a:cubicBezTo>
                    <a:pt x="1784" y="2056133"/>
                    <a:pt x="0" y="2051827"/>
                    <a:pt x="0" y="2047335"/>
                  </a:cubicBezTo>
                  <a:lnTo>
                    <a:pt x="0" y="16933"/>
                  </a:lnTo>
                  <a:cubicBezTo>
                    <a:pt x="0" y="12442"/>
                    <a:pt x="1784" y="8135"/>
                    <a:pt x="4960" y="4960"/>
                  </a:cubicBezTo>
                  <a:cubicBezTo>
                    <a:pt x="8135" y="1784"/>
                    <a:pt x="12442" y="0"/>
                    <a:pt x="16933" y="0"/>
                  </a:cubicBezTo>
                  <a:close/>
                </a:path>
              </a:pathLst>
            </a:custGeom>
            <a:solidFill>
              <a:srgbClr val="08316C">
                <a:alpha val="19608"/>
              </a:srgbClr>
            </a:solidFill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205106" cy="2092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ln w="476250" cap="sq">
              <a:solidFill>
                <a:srgbClr val="08316C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4816593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229585" y="6517487"/>
            <a:ext cx="4818994" cy="2413603"/>
            <a:chOff x="0" y="0"/>
            <a:chExt cx="1036065" cy="51891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36065" cy="518915"/>
            </a:xfrm>
            <a:custGeom>
              <a:avLst/>
              <a:gdLst/>
              <a:ahLst/>
              <a:cxnLst/>
              <a:rect l="l" t="t" r="r" b="b"/>
              <a:pathLst>
                <a:path w="1036065" h="518915">
                  <a:moveTo>
                    <a:pt x="32131" y="0"/>
                  </a:moveTo>
                  <a:lnTo>
                    <a:pt x="1003934" y="0"/>
                  </a:lnTo>
                  <a:cubicBezTo>
                    <a:pt x="1012456" y="0"/>
                    <a:pt x="1020628" y="3385"/>
                    <a:pt x="1026654" y="9411"/>
                  </a:cubicBezTo>
                  <a:cubicBezTo>
                    <a:pt x="1032680" y="15437"/>
                    <a:pt x="1036065" y="23609"/>
                    <a:pt x="1036065" y="32131"/>
                  </a:cubicBezTo>
                  <a:lnTo>
                    <a:pt x="1036065" y="486784"/>
                  </a:lnTo>
                  <a:cubicBezTo>
                    <a:pt x="1036065" y="504530"/>
                    <a:pt x="1021679" y="518915"/>
                    <a:pt x="1003934" y="518915"/>
                  </a:cubicBezTo>
                  <a:lnTo>
                    <a:pt x="32131" y="518915"/>
                  </a:lnTo>
                  <a:cubicBezTo>
                    <a:pt x="23609" y="518915"/>
                    <a:pt x="15437" y="515530"/>
                    <a:pt x="9411" y="509504"/>
                  </a:cubicBezTo>
                  <a:cubicBezTo>
                    <a:pt x="3385" y="503479"/>
                    <a:pt x="0" y="495306"/>
                    <a:pt x="0" y="486784"/>
                  </a:cubicBezTo>
                  <a:lnTo>
                    <a:pt x="0" y="32131"/>
                  </a:lnTo>
                  <a:cubicBezTo>
                    <a:pt x="0" y="23609"/>
                    <a:pt x="3385" y="15437"/>
                    <a:pt x="9411" y="9411"/>
                  </a:cubicBezTo>
                  <a:cubicBezTo>
                    <a:pt x="15437" y="3385"/>
                    <a:pt x="23609" y="0"/>
                    <a:pt x="32131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036065" cy="547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245385" y="2257141"/>
            <a:ext cx="4818994" cy="1151409"/>
            <a:chOff x="0" y="0"/>
            <a:chExt cx="1036065" cy="2475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36065" cy="247548"/>
            </a:xfrm>
            <a:custGeom>
              <a:avLst/>
              <a:gdLst/>
              <a:ahLst/>
              <a:cxnLst/>
              <a:rect l="l" t="t" r="r" b="b"/>
              <a:pathLst>
                <a:path w="1036065" h="247548">
                  <a:moveTo>
                    <a:pt x="32131" y="0"/>
                  </a:moveTo>
                  <a:lnTo>
                    <a:pt x="1003934" y="0"/>
                  </a:lnTo>
                  <a:cubicBezTo>
                    <a:pt x="1012456" y="0"/>
                    <a:pt x="1020628" y="3385"/>
                    <a:pt x="1026654" y="9411"/>
                  </a:cubicBezTo>
                  <a:cubicBezTo>
                    <a:pt x="1032680" y="15437"/>
                    <a:pt x="1036065" y="23609"/>
                    <a:pt x="1036065" y="32131"/>
                  </a:cubicBezTo>
                  <a:lnTo>
                    <a:pt x="1036065" y="215418"/>
                  </a:lnTo>
                  <a:cubicBezTo>
                    <a:pt x="1036065" y="223939"/>
                    <a:pt x="1032680" y="232112"/>
                    <a:pt x="1026654" y="238138"/>
                  </a:cubicBezTo>
                  <a:cubicBezTo>
                    <a:pt x="1020628" y="244163"/>
                    <a:pt x="1012456" y="247548"/>
                    <a:pt x="1003934" y="247548"/>
                  </a:cubicBezTo>
                  <a:lnTo>
                    <a:pt x="32131" y="247548"/>
                  </a:lnTo>
                  <a:cubicBezTo>
                    <a:pt x="23609" y="247548"/>
                    <a:pt x="15437" y="244163"/>
                    <a:pt x="9411" y="238138"/>
                  </a:cubicBezTo>
                  <a:cubicBezTo>
                    <a:pt x="3385" y="232112"/>
                    <a:pt x="0" y="223939"/>
                    <a:pt x="0" y="215418"/>
                  </a:cubicBezTo>
                  <a:lnTo>
                    <a:pt x="0" y="32131"/>
                  </a:lnTo>
                  <a:cubicBezTo>
                    <a:pt x="0" y="23609"/>
                    <a:pt x="3385" y="15437"/>
                    <a:pt x="9411" y="9411"/>
                  </a:cubicBezTo>
                  <a:cubicBezTo>
                    <a:pt x="15437" y="3385"/>
                    <a:pt x="23609" y="0"/>
                    <a:pt x="32131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036065" cy="276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229585" y="4630045"/>
            <a:ext cx="4818994" cy="883920"/>
            <a:chOff x="0" y="0"/>
            <a:chExt cx="1036065" cy="19003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36065" cy="190039"/>
            </a:xfrm>
            <a:custGeom>
              <a:avLst/>
              <a:gdLst/>
              <a:ahLst/>
              <a:cxnLst/>
              <a:rect l="l" t="t" r="r" b="b"/>
              <a:pathLst>
                <a:path w="1036065" h="190039">
                  <a:moveTo>
                    <a:pt x="32131" y="0"/>
                  </a:moveTo>
                  <a:lnTo>
                    <a:pt x="1003934" y="0"/>
                  </a:lnTo>
                  <a:cubicBezTo>
                    <a:pt x="1012456" y="0"/>
                    <a:pt x="1020628" y="3385"/>
                    <a:pt x="1026654" y="9411"/>
                  </a:cubicBezTo>
                  <a:cubicBezTo>
                    <a:pt x="1032680" y="15437"/>
                    <a:pt x="1036065" y="23609"/>
                    <a:pt x="1036065" y="32131"/>
                  </a:cubicBezTo>
                  <a:lnTo>
                    <a:pt x="1036065" y="157908"/>
                  </a:lnTo>
                  <a:cubicBezTo>
                    <a:pt x="1036065" y="166430"/>
                    <a:pt x="1032680" y="174603"/>
                    <a:pt x="1026654" y="180628"/>
                  </a:cubicBezTo>
                  <a:cubicBezTo>
                    <a:pt x="1020628" y="186654"/>
                    <a:pt x="1012456" y="190039"/>
                    <a:pt x="1003934" y="190039"/>
                  </a:cubicBezTo>
                  <a:lnTo>
                    <a:pt x="32131" y="190039"/>
                  </a:lnTo>
                  <a:cubicBezTo>
                    <a:pt x="23609" y="190039"/>
                    <a:pt x="15437" y="186654"/>
                    <a:pt x="9411" y="180628"/>
                  </a:cubicBezTo>
                  <a:cubicBezTo>
                    <a:pt x="3385" y="174603"/>
                    <a:pt x="0" y="166430"/>
                    <a:pt x="0" y="157908"/>
                  </a:cubicBezTo>
                  <a:lnTo>
                    <a:pt x="0" y="32131"/>
                  </a:lnTo>
                  <a:cubicBezTo>
                    <a:pt x="0" y="23609"/>
                    <a:pt x="3385" y="15437"/>
                    <a:pt x="9411" y="9411"/>
                  </a:cubicBezTo>
                  <a:cubicBezTo>
                    <a:pt x="15437" y="3385"/>
                    <a:pt x="23609" y="0"/>
                    <a:pt x="32131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036065" cy="218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668000" y="2253190"/>
            <a:ext cx="6096000" cy="2011200"/>
            <a:chOff x="0" y="0"/>
            <a:chExt cx="1148227" cy="37718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48227" cy="377185"/>
            </a:xfrm>
            <a:custGeom>
              <a:avLst/>
              <a:gdLst/>
              <a:ahLst/>
              <a:cxnLst/>
              <a:rect l="l" t="t" r="r" b="b"/>
              <a:pathLst>
                <a:path w="1148227" h="377185">
                  <a:moveTo>
                    <a:pt x="34791" y="0"/>
                  </a:moveTo>
                  <a:lnTo>
                    <a:pt x="1113436" y="0"/>
                  </a:lnTo>
                  <a:cubicBezTo>
                    <a:pt x="1122663" y="0"/>
                    <a:pt x="1131513" y="3665"/>
                    <a:pt x="1138037" y="10190"/>
                  </a:cubicBezTo>
                  <a:cubicBezTo>
                    <a:pt x="1144562" y="16714"/>
                    <a:pt x="1148227" y="25564"/>
                    <a:pt x="1148227" y="34791"/>
                  </a:cubicBezTo>
                  <a:lnTo>
                    <a:pt x="1148227" y="342395"/>
                  </a:lnTo>
                  <a:cubicBezTo>
                    <a:pt x="1148227" y="351622"/>
                    <a:pt x="1144562" y="360471"/>
                    <a:pt x="1138037" y="366995"/>
                  </a:cubicBezTo>
                  <a:cubicBezTo>
                    <a:pt x="1131513" y="373520"/>
                    <a:pt x="1122663" y="377185"/>
                    <a:pt x="1113436" y="377185"/>
                  </a:cubicBezTo>
                  <a:lnTo>
                    <a:pt x="34791" y="377185"/>
                  </a:lnTo>
                  <a:cubicBezTo>
                    <a:pt x="25564" y="377185"/>
                    <a:pt x="16714" y="373520"/>
                    <a:pt x="10190" y="366995"/>
                  </a:cubicBezTo>
                  <a:cubicBezTo>
                    <a:pt x="3665" y="360471"/>
                    <a:pt x="0" y="351622"/>
                    <a:pt x="0" y="342395"/>
                  </a:cubicBezTo>
                  <a:lnTo>
                    <a:pt x="0" y="34791"/>
                  </a:lnTo>
                  <a:cubicBezTo>
                    <a:pt x="0" y="25564"/>
                    <a:pt x="3665" y="16714"/>
                    <a:pt x="10190" y="10190"/>
                  </a:cubicBezTo>
                  <a:cubicBezTo>
                    <a:pt x="16714" y="3665"/>
                    <a:pt x="25564" y="0"/>
                    <a:pt x="34791" y="0"/>
                  </a:cubicBezTo>
                  <a:close/>
                </a:path>
              </a:pathLst>
            </a:custGeom>
            <a:ln w="38100" cap="rnd">
              <a:solidFill>
                <a:srgbClr val="08316C"/>
              </a:solidFill>
              <a:prstDash val="solid"/>
              <a:rou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148227" cy="405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440066" y="4511835"/>
            <a:ext cx="4536932" cy="2061392"/>
            <a:chOff x="0" y="0"/>
            <a:chExt cx="1148227" cy="37718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48227" cy="377185"/>
            </a:xfrm>
            <a:custGeom>
              <a:avLst/>
              <a:gdLst/>
              <a:ahLst/>
              <a:cxnLst/>
              <a:rect l="l" t="t" r="r" b="b"/>
              <a:pathLst>
                <a:path w="1148227" h="377185">
                  <a:moveTo>
                    <a:pt x="34791" y="0"/>
                  </a:moveTo>
                  <a:lnTo>
                    <a:pt x="1113436" y="0"/>
                  </a:lnTo>
                  <a:cubicBezTo>
                    <a:pt x="1122663" y="0"/>
                    <a:pt x="1131513" y="3665"/>
                    <a:pt x="1138037" y="10190"/>
                  </a:cubicBezTo>
                  <a:cubicBezTo>
                    <a:pt x="1144562" y="16714"/>
                    <a:pt x="1148227" y="25564"/>
                    <a:pt x="1148227" y="34791"/>
                  </a:cubicBezTo>
                  <a:lnTo>
                    <a:pt x="1148227" y="342395"/>
                  </a:lnTo>
                  <a:cubicBezTo>
                    <a:pt x="1148227" y="351622"/>
                    <a:pt x="1144562" y="360471"/>
                    <a:pt x="1138037" y="366995"/>
                  </a:cubicBezTo>
                  <a:cubicBezTo>
                    <a:pt x="1131513" y="373520"/>
                    <a:pt x="1122663" y="377185"/>
                    <a:pt x="1113436" y="377185"/>
                  </a:cubicBezTo>
                  <a:lnTo>
                    <a:pt x="34791" y="377185"/>
                  </a:lnTo>
                  <a:cubicBezTo>
                    <a:pt x="25564" y="377185"/>
                    <a:pt x="16714" y="373520"/>
                    <a:pt x="10190" y="366995"/>
                  </a:cubicBezTo>
                  <a:cubicBezTo>
                    <a:pt x="3665" y="360471"/>
                    <a:pt x="0" y="351622"/>
                    <a:pt x="0" y="342395"/>
                  </a:cubicBezTo>
                  <a:lnTo>
                    <a:pt x="0" y="34791"/>
                  </a:lnTo>
                  <a:cubicBezTo>
                    <a:pt x="0" y="25564"/>
                    <a:pt x="3665" y="16714"/>
                    <a:pt x="10190" y="10190"/>
                  </a:cubicBezTo>
                  <a:cubicBezTo>
                    <a:pt x="16714" y="3665"/>
                    <a:pt x="25564" y="0"/>
                    <a:pt x="34791" y="0"/>
                  </a:cubicBezTo>
                  <a:close/>
                </a:path>
              </a:pathLst>
            </a:custGeom>
            <a:ln w="38100" cap="rnd">
              <a:solidFill>
                <a:srgbClr val="08316C"/>
              </a:solidFill>
              <a:prstDash val="solid"/>
              <a:rou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1148227" cy="405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668000" y="6774552"/>
            <a:ext cx="6096000" cy="2163566"/>
            <a:chOff x="0" y="0"/>
            <a:chExt cx="1148227" cy="37718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48227" cy="377185"/>
            </a:xfrm>
            <a:custGeom>
              <a:avLst/>
              <a:gdLst/>
              <a:ahLst/>
              <a:cxnLst/>
              <a:rect l="l" t="t" r="r" b="b"/>
              <a:pathLst>
                <a:path w="1148227" h="377185">
                  <a:moveTo>
                    <a:pt x="34791" y="0"/>
                  </a:moveTo>
                  <a:lnTo>
                    <a:pt x="1113436" y="0"/>
                  </a:lnTo>
                  <a:cubicBezTo>
                    <a:pt x="1122663" y="0"/>
                    <a:pt x="1131513" y="3665"/>
                    <a:pt x="1138037" y="10190"/>
                  </a:cubicBezTo>
                  <a:cubicBezTo>
                    <a:pt x="1144562" y="16714"/>
                    <a:pt x="1148227" y="25564"/>
                    <a:pt x="1148227" y="34791"/>
                  </a:cubicBezTo>
                  <a:lnTo>
                    <a:pt x="1148227" y="342395"/>
                  </a:lnTo>
                  <a:cubicBezTo>
                    <a:pt x="1148227" y="351622"/>
                    <a:pt x="1144562" y="360471"/>
                    <a:pt x="1138037" y="366995"/>
                  </a:cubicBezTo>
                  <a:cubicBezTo>
                    <a:pt x="1131513" y="373520"/>
                    <a:pt x="1122663" y="377185"/>
                    <a:pt x="1113436" y="377185"/>
                  </a:cubicBezTo>
                  <a:lnTo>
                    <a:pt x="34791" y="377185"/>
                  </a:lnTo>
                  <a:cubicBezTo>
                    <a:pt x="25564" y="377185"/>
                    <a:pt x="16714" y="373520"/>
                    <a:pt x="10190" y="366995"/>
                  </a:cubicBezTo>
                  <a:cubicBezTo>
                    <a:pt x="3665" y="360471"/>
                    <a:pt x="0" y="351622"/>
                    <a:pt x="0" y="342395"/>
                  </a:cubicBezTo>
                  <a:lnTo>
                    <a:pt x="0" y="34791"/>
                  </a:lnTo>
                  <a:cubicBezTo>
                    <a:pt x="0" y="25564"/>
                    <a:pt x="3665" y="16714"/>
                    <a:pt x="10190" y="10190"/>
                  </a:cubicBezTo>
                  <a:cubicBezTo>
                    <a:pt x="16714" y="3665"/>
                    <a:pt x="25564" y="0"/>
                    <a:pt x="34791" y="0"/>
                  </a:cubicBezTo>
                  <a:close/>
                </a:path>
              </a:pathLst>
            </a:custGeom>
            <a:ln w="38100" cap="rnd">
              <a:solidFill>
                <a:srgbClr val="08316C"/>
              </a:solidFill>
              <a:prstDash val="solid"/>
              <a:rou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148227" cy="405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1209517" y="2458459"/>
            <a:ext cx="2379518" cy="1551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b="1" spc="-213" dirty="0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UCSD Ped2 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2400" b="1" spc="-213" dirty="0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Training: 16 video 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2400" b="1" spc="-213" dirty="0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Testing: 12 video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209517" y="4957770"/>
            <a:ext cx="4917716" cy="101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spc="-213" dirty="0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Dataset </a:t>
            </a:r>
            <a:r>
              <a:rPr lang="en-US" sz="3000" b="1" spc="-213" dirty="0" err="1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sintetico</a:t>
            </a:r>
            <a:r>
              <a:rPr lang="en-US" sz="3000" b="1" spc="-213" dirty="0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200" b="1" spc="-213" dirty="0" err="1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Utilizzato</a:t>
            </a:r>
            <a:r>
              <a:rPr lang="en-US" sz="2200" b="1" spc="-213" dirty="0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solo in </a:t>
            </a:r>
            <a:r>
              <a:rPr lang="en-US" sz="2200" b="1" spc="-213" dirty="0" err="1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fase</a:t>
            </a:r>
            <a:r>
              <a:rPr lang="en-US" sz="2200" b="1" spc="-213" dirty="0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di training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126629" y="7032925"/>
            <a:ext cx="2727349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000" b="1" spc="-213" dirty="0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Motion Emotion </a:t>
            </a:r>
          </a:p>
          <a:p>
            <a:r>
              <a:rPr lang="en-US" sz="3000" b="1" spc="-213" dirty="0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Dataset </a:t>
            </a:r>
          </a:p>
          <a:p>
            <a:pPr>
              <a:spcBef>
                <a:spcPct val="0"/>
              </a:spcBef>
            </a:pPr>
            <a:r>
              <a:rPr lang="en-US" sz="2400" b="1" spc="-213" dirty="0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Cross-dataset</a:t>
            </a:r>
          </a:p>
          <a:p>
            <a:pPr>
              <a:spcBef>
                <a:spcPct val="0"/>
              </a:spcBef>
            </a:pPr>
            <a:r>
              <a:rPr lang="en-US" sz="2400" b="1" spc="-213" dirty="0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testing: 31 video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304327" y="447661"/>
            <a:ext cx="7679347" cy="10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 spc="-426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ESPERIMENTI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708824" y="6618352"/>
            <a:ext cx="3860518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1" spc="-19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50% </a:t>
            </a:r>
            <a:r>
              <a:rPr lang="en-US" sz="2700" b="1" spc="-19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reali</a:t>
            </a:r>
            <a:r>
              <a:rPr lang="en-US" sz="2700" b="1" spc="-19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/ 50% </a:t>
            </a:r>
            <a:r>
              <a:rPr lang="en-US" sz="2700" b="1" spc="-19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sintetici</a:t>
            </a:r>
            <a:endParaRPr lang="en-US" sz="2700" b="1" spc="-191" dirty="0">
              <a:solidFill>
                <a:srgbClr val="EDEDED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ctr">
              <a:lnSpc>
                <a:spcPts val="3779"/>
              </a:lnSpc>
            </a:pPr>
            <a:r>
              <a:rPr lang="en-US" sz="2700" b="1" spc="-19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75% </a:t>
            </a:r>
            <a:r>
              <a:rPr lang="en-US" sz="2700" b="1" spc="-19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reali</a:t>
            </a:r>
            <a:r>
              <a:rPr lang="en-US" sz="2700" b="1" spc="-19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/ 25% </a:t>
            </a:r>
            <a:r>
              <a:rPr lang="en-US" sz="2700" b="1" spc="-19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sintetici</a:t>
            </a:r>
            <a:endParaRPr lang="en-US" sz="2700" b="1" spc="-191" dirty="0">
              <a:solidFill>
                <a:srgbClr val="EDEDED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 b="1" spc="-19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90% </a:t>
            </a:r>
            <a:r>
              <a:rPr lang="en-US" sz="2700" b="1" spc="-19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reali</a:t>
            </a:r>
            <a:r>
              <a:rPr lang="en-US" sz="2700" b="1" spc="-19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/ 10% </a:t>
            </a:r>
            <a:r>
              <a:rPr lang="en-US" sz="2700" b="1" spc="-19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sintetici</a:t>
            </a:r>
            <a:endParaRPr lang="en-US" sz="2700" b="1" spc="-191" dirty="0">
              <a:solidFill>
                <a:srgbClr val="EDEDED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2345276" y="2343261"/>
            <a:ext cx="4587613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1" spc="-19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- Pretesting </a:t>
            </a:r>
            <a:r>
              <a:rPr lang="en-US" sz="2700" b="1" spc="-19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su</a:t>
            </a:r>
            <a:r>
              <a:rPr lang="en-US" sz="2700" b="1" spc="-19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700" b="1" spc="-19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dati</a:t>
            </a:r>
            <a:r>
              <a:rPr lang="en-US" sz="2700" b="1" spc="-19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700" b="1" spc="-19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reali</a:t>
            </a:r>
            <a:endParaRPr lang="en-US" sz="2700" b="1" spc="-191" dirty="0">
              <a:solidFill>
                <a:srgbClr val="EDEDED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 b="1" spc="-19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- </a:t>
            </a:r>
            <a:r>
              <a:rPr lang="en-US" sz="2700" b="1" spc="-19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Riaddestramento</a:t>
            </a:r>
            <a:r>
              <a:rPr lang="en-US" sz="2700" b="1" spc="-19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700" b="1" spc="-19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su</a:t>
            </a:r>
            <a:r>
              <a:rPr lang="en-US" sz="2700" b="1" spc="-19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700" b="1" spc="-19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dati</a:t>
            </a:r>
            <a:r>
              <a:rPr lang="en-US" sz="2700" b="1" spc="-19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700" b="1" spc="-19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reali</a:t>
            </a:r>
            <a:endParaRPr lang="en-US" sz="2700" b="1" spc="-191" dirty="0">
              <a:solidFill>
                <a:srgbClr val="EDEDED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2445167" y="4582420"/>
            <a:ext cx="4387831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 b="1" spc="-19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Addestramento</a:t>
            </a:r>
            <a:r>
              <a:rPr lang="en-US" sz="2700" b="1" spc="-19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con 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 b="1" spc="-191" dirty="0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100% </a:t>
            </a:r>
            <a:r>
              <a:rPr lang="en-US" sz="2700" b="1" spc="-191" dirty="0" err="1">
                <a:solidFill>
                  <a:srgbClr val="EDEDE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sintetici</a:t>
            </a:r>
            <a:endParaRPr lang="en-US" sz="2700" b="1" spc="-191" dirty="0">
              <a:solidFill>
                <a:srgbClr val="EDEDED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1474460" y="1733320"/>
            <a:ext cx="4387831" cy="523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spc="-213" dirty="0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DATASET UTILIZZATI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611938" y="6037300"/>
            <a:ext cx="4054289" cy="495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3000" b="1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Esperimenti misti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096738" y="4131464"/>
            <a:ext cx="5116289" cy="495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3000" b="1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Esperimenti solo sintetici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325095" y="1761814"/>
            <a:ext cx="4627975" cy="495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3000" b="1">
                <a:solidFill>
                  <a:srgbClr val="08316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Esperimenti solo reali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579670" y="8153442"/>
            <a:ext cx="4087226" cy="595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0"/>
              </a:lnSpc>
              <a:spcBef>
                <a:spcPct val="0"/>
              </a:spcBef>
            </a:pPr>
            <a:r>
              <a:rPr lang="en-US" sz="1900" b="1" i="1">
                <a:solidFill>
                  <a:srgbClr val="EDEDED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sintetici selezionati manualmente </a:t>
            </a:r>
          </a:p>
          <a:p>
            <a:pPr algn="ctr">
              <a:lnSpc>
                <a:spcPts val="2470"/>
              </a:lnSpc>
              <a:spcBef>
                <a:spcPct val="0"/>
              </a:spcBef>
            </a:pPr>
            <a:r>
              <a:rPr lang="en-US" sz="1900" b="1" i="1">
                <a:solidFill>
                  <a:srgbClr val="EDEDED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e casualmente</a:t>
            </a:r>
          </a:p>
        </p:txBody>
      </p:sp>
      <p:pic>
        <p:nvPicPr>
          <p:cNvPr id="34" name="004">
            <a:hlinkClick r:id="" action="ppaction://media"/>
            <a:extLst>
              <a:ext uri="{FF2B5EF4-FFF2-40B4-BE49-F238E27FC236}">
                <a16:creationId xmlns:a16="http://schemas.microsoft.com/office/drawing/2014/main" id="{72D1B174-C1F6-418E-DF70-A166D6F63C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9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17070" y="7255678"/>
            <a:ext cx="2379518" cy="1337434"/>
          </a:xfrm>
          <a:prstGeom prst="rect">
            <a:avLst/>
          </a:prstGeom>
        </p:spPr>
      </p:pic>
      <p:pic>
        <p:nvPicPr>
          <p:cNvPr id="30" name="output3 (1)">
            <a:hlinkClick r:id="" action="ppaction://media"/>
            <a:extLst>
              <a:ext uri="{FF2B5EF4-FFF2-40B4-BE49-F238E27FC236}">
                <a16:creationId xmlns:a16="http://schemas.microsoft.com/office/drawing/2014/main" id="{7717DB94-7981-6B02-5FAF-70D5C873213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17070" y="2477750"/>
            <a:ext cx="2391166" cy="1594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37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547</Words>
  <Application>Microsoft Office PowerPoint</Application>
  <PresentationFormat>Personalizzato</PresentationFormat>
  <Paragraphs>151</Paragraphs>
  <Slides>12</Slides>
  <Notes>12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9" baseType="lpstr">
      <vt:lpstr>Open Sauce</vt:lpstr>
      <vt:lpstr>Open Sauce Bold</vt:lpstr>
      <vt:lpstr>Arial</vt:lpstr>
      <vt:lpstr>Open Sauce Medium</vt:lpstr>
      <vt:lpstr>Open Sauce Bold Italics</vt:lpstr>
      <vt:lpstr>Calibri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Tesi</dc:title>
  <dc:creator>Marco Caruso</dc:creator>
  <cp:lastModifiedBy>Marco Caruso</cp:lastModifiedBy>
  <cp:revision>5</cp:revision>
  <dcterms:created xsi:type="dcterms:W3CDTF">2006-08-16T00:00:00Z</dcterms:created>
  <dcterms:modified xsi:type="dcterms:W3CDTF">2026-04-23T11:17:54Z</dcterms:modified>
  <dc:identifier>DAHDQ_Zgpi0</dc:identifier>
</cp:coreProperties>
</file>