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" name="Google Shape;93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5" name="Google Shape;205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sng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Teacher Ratings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Teacher from 5 year programs: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remained in teaching longer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Had greater confidence in teaching skills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ranked their programs as better at preparing them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Had greater confidence in leadership ability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Principal Ratings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competence and leadership rated virtually the same for 4 and 5 years teachers</a:t>
            </a:r>
            <a:endParaRPr b="0" i="0" sz="1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2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5" name="Google Shape;215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20700" lvl="1" marL="5715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 Education Accreditation Council (TEAC)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20700" lvl="0" marL="5715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Accredits over 650 programs</a:t>
            </a:r>
            <a:endParaRPr/>
          </a:p>
          <a:p>
            <a:pPr indent="-520700" lvl="0" marL="5715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Establishes standards for preparation programs</a:t>
            </a:r>
            <a:endParaRPr/>
          </a:p>
          <a:p>
            <a:pPr indent="-520700" lvl="0" marL="5715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20700" lvl="0" marL="5715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‘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Praxis II measure knowledge of specific subjects that K–12 educators will teach and teaching skills and knowledge.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Purpose:</a:t>
            </a:r>
            <a:endParaRPr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available compelling education research data</a:t>
            </a:r>
            <a:endParaRPr/>
          </a:p>
          <a:p>
            <a:pPr indent="-228600" lvl="0" marL="228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Display the information in an accessible format</a:t>
            </a:r>
            <a:endParaRPr/>
          </a:p>
          <a:p>
            <a:pPr indent="-228600" lvl="0" marL="228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implications and suggest additional areas of research</a:t>
            </a:r>
            <a:endParaRPr/>
          </a:p>
          <a:p>
            <a:pPr indent="-152400" lvl="0" marL="228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 a review of all of the literature on a topic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</p:txBody>
      </p:sp>
      <p:sp>
        <p:nvSpPr>
          <p:cNvPr id="110" name="Google Shape;110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1" name="Google Shape;161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American Educational Research Association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Two types of subject matter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courses: </a:t>
            </a:r>
            <a:endParaRPr/>
          </a:p>
          <a:p>
            <a:pPr indent="0" lvl="1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Undergraduate courses</a:t>
            </a:r>
            <a:endParaRPr/>
          </a:p>
          <a:p>
            <a:pPr indent="0" lvl="1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Education courses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 limited to reading, math, and science</a:t>
            </a:r>
            <a:endParaRPr b="0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However, there is little definitive research on the kinds or amount of subject matter preparation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AutoNum type="arabicPeriod"/>
            </a:pPr>
            <a:r>
              <a:rPr b="0" i="0" lang="en-U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Until the development of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NAEP, NELS, and LSAY data sets could teachers subject matter training be linked to achievement</a:t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 limited to reading, math, and science</a:t>
            </a:r>
            <a:endParaRPr/>
          </a:p>
          <a:p>
            <a:pPr indent="-457200" lvl="0" marL="4572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libri"/>
              <a:buAutoNum type="arabicPeriod"/>
            </a:pPr>
            <a:r>
              <a:rPr b="0" i="0" lang="en-US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However, there is little definitive research on the kinds or amount of subject matter preparation</a:t>
            </a:r>
            <a:endParaRPr/>
          </a:p>
          <a:p>
            <a:pPr indent="-457200" lvl="0" marL="4572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hart" type="chart">
  <p:cSld name="CHAR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3"/>
          <p:cNvSpPr/>
          <p:nvPr>
            <p:ph idx="2" type="chart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76"/>
            </a:gs>
            <a:gs pos="100000">
              <a:srgbClr val="0000FF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8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0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idx="1" type="subTitle"/>
          </p:nvPr>
        </p:nvSpPr>
        <p:spPr>
          <a:xfrm>
            <a:off x="609600" y="2057400"/>
            <a:ext cx="8077200" cy="3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1" sz="15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Data Mining</a:t>
            </a:r>
            <a:endParaRPr/>
          </a:p>
          <a:p>
            <a:pPr indent="0" lvl="0" marL="0" marR="0" rtl="0" algn="ctr">
              <a:spcBef>
                <a:spcPts val="19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endParaRPr/>
          </a:p>
          <a:p>
            <a:pPr indent="0" lvl="0" marL="0" marR="0" rtl="0" algn="ctr">
              <a:spcBef>
                <a:spcPts val="190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Teacher Preparation</a:t>
            </a:r>
            <a:endParaRPr/>
          </a:p>
          <a:p>
            <a:pPr indent="0" lvl="0" marL="0" marR="0" rtl="0" algn="ctr">
              <a:spcBef>
                <a:spcPts val="14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Jack States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Wing Institute</a:t>
            </a:r>
            <a:endParaRPr/>
          </a:p>
        </p:txBody>
      </p:sp>
      <p:pic>
        <p:nvPicPr>
          <p:cNvPr descr="wing_header" id="96" name="Google Shape;9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762000"/>
            <a:ext cx="69342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3"/>
          <p:cNvSpPr txBox="1"/>
          <p:nvPr/>
        </p:nvSpPr>
        <p:spPr>
          <a:xfrm>
            <a:off x="304800" y="6019800"/>
            <a:ext cx="8610600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Constantine, J., Player D., Silva, T., Hallgren, K., Grider, M., and Deke, J. (2009). </a:t>
            </a:r>
            <a:r>
              <a:rPr i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Evaluation of Teachers Trained Through Different Routes to Certification, Final Report (NCEE 2009- </a:t>
            </a:r>
            <a:r>
              <a:rPr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4043). Washington, DC: National Center for Education Evaluation and Regional Assistance, Institute of Education Sciences, U.S. Department of Education. </a:t>
            </a:r>
            <a:endParaRPr/>
          </a:p>
        </p:txBody>
      </p:sp>
      <p:pic>
        <p:nvPicPr>
          <p:cNvPr id="177" name="Google Shape;17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371600"/>
            <a:ext cx="8382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23"/>
          <p:cNvSpPr/>
          <p:nvPr/>
        </p:nvSpPr>
        <p:spPr>
          <a:xfrm>
            <a:off x="3276600" y="2362200"/>
            <a:ext cx="3733846" cy="2529139"/>
          </a:xfrm>
          <a:prstGeom prst="ellipse">
            <a:avLst/>
          </a:prstGeom>
          <a:solidFill>
            <a:srgbClr val="9DCFF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latin typeface="Times New Roman"/>
                <a:ea typeface="Times New Roman"/>
                <a:cs typeface="Times New Roman"/>
                <a:sym typeface="Times New Roman"/>
              </a:rPr>
              <a:t>This study found no benefit to student achievement</a:t>
            </a:r>
            <a:endParaRPr/>
          </a:p>
        </p:txBody>
      </p:sp>
      <p:sp>
        <p:nvSpPr>
          <p:cNvPr id="179" name="Google Shape;179;p23"/>
          <p:cNvSpPr/>
          <p:nvPr/>
        </p:nvSpPr>
        <p:spPr>
          <a:xfrm>
            <a:off x="152400" y="0"/>
            <a:ext cx="8763000" cy="1631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No Child Left Behind mandates full state certification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In 2004-05 approximately 1 in 7 teachers did not meet standard</a:t>
            </a:r>
            <a:b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219200"/>
            <a:ext cx="83820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24"/>
          <p:cNvSpPr txBox="1"/>
          <p:nvPr/>
        </p:nvSpPr>
        <p:spPr>
          <a:xfrm>
            <a:off x="304800" y="6429375"/>
            <a:ext cx="86106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Board Certification and Teacher Effectiveness: Evidence from A Randomized Assigned Experiment, December 2008</a:t>
            </a:r>
            <a:endParaRPr/>
          </a:p>
        </p:txBody>
      </p:sp>
      <p:sp>
        <p:nvSpPr>
          <p:cNvPr id="186" name="Google Shape;186;p24"/>
          <p:cNvSpPr txBox="1"/>
          <p:nvPr/>
        </p:nvSpPr>
        <p:spPr>
          <a:xfrm>
            <a:off x="228600" y="152400"/>
            <a:ext cx="8763000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br>
              <a:rPr b="1"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82,000 teachers are NBPTS certified nationwide </a:t>
            </a:r>
            <a:endParaRPr/>
          </a:p>
        </p:txBody>
      </p:sp>
      <p:sp>
        <p:nvSpPr>
          <p:cNvPr id="187" name="Google Shape;187;p24"/>
          <p:cNvSpPr/>
          <p:nvPr/>
        </p:nvSpPr>
        <p:spPr>
          <a:xfrm>
            <a:off x="4267200" y="2057400"/>
            <a:ext cx="4114800" cy="1905000"/>
          </a:xfrm>
          <a:prstGeom prst="ellipse">
            <a:avLst/>
          </a:prstGeom>
          <a:solidFill>
            <a:srgbClr val="FCE9CB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B50B1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 Certification Has Minimal Impact on Improving Student Achievement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5"/>
          <p:cNvSpPr txBox="1"/>
          <p:nvPr>
            <p:ph type="title"/>
          </p:nvPr>
        </p:nvSpPr>
        <p:spPr>
          <a:xfrm>
            <a:off x="685800" y="0"/>
            <a:ext cx="7772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 About Teaching</a:t>
            </a:r>
            <a:endParaRPr/>
          </a:p>
        </p:txBody>
      </p:sp>
      <p:pic>
        <p:nvPicPr>
          <p:cNvPr id="193" name="Google Shape;193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609600"/>
            <a:ext cx="8763000" cy="5562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25"/>
          <p:cNvSpPr txBox="1"/>
          <p:nvPr/>
        </p:nvSpPr>
        <p:spPr>
          <a:xfrm>
            <a:off x="762000" y="6324600"/>
            <a:ext cx="7126288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Achievement Through Staff Development, Joyce &amp; Showers, 2002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6"/>
          <p:cNvSpPr txBox="1"/>
          <p:nvPr>
            <p:ph type="title"/>
          </p:nvPr>
        </p:nvSpPr>
        <p:spPr>
          <a:xfrm>
            <a:off x="0" y="152400"/>
            <a:ext cx="8991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 </a:t>
            </a:r>
            <a:b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no data to know how widely coaching is employed</a:t>
            </a:r>
            <a:b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0" name="Google Shape;20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066800"/>
            <a:ext cx="86106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26"/>
          <p:cNvSpPr/>
          <p:nvPr/>
        </p:nvSpPr>
        <p:spPr>
          <a:xfrm>
            <a:off x="2286000" y="2209800"/>
            <a:ext cx="3644900" cy="2286000"/>
          </a:xfrm>
          <a:prstGeom prst="wedgeEllipseCallout">
            <a:avLst>
              <a:gd fmla="val 96323" name="adj1"/>
              <a:gd fmla="val 18234" name="adj2"/>
            </a:avLst>
          </a:prstGeom>
          <a:solidFill>
            <a:srgbClr val="CDE6F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principal  measure was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“Attitude Change” </a:t>
            </a:r>
            <a:r>
              <a:rPr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only 3 out of 107 were experimental</a:t>
            </a:r>
            <a:endParaRPr/>
          </a:p>
        </p:txBody>
      </p:sp>
      <p:sp>
        <p:nvSpPr>
          <p:cNvPr id="202" name="Google Shape;202;p26"/>
          <p:cNvSpPr txBox="1"/>
          <p:nvPr/>
        </p:nvSpPr>
        <p:spPr>
          <a:xfrm>
            <a:off x="2514600" y="6324600"/>
            <a:ext cx="48514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AERA Report : Studying Teacher Education, 2005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7"/>
          <p:cNvSpPr txBox="1"/>
          <p:nvPr/>
        </p:nvSpPr>
        <p:spPr>
          <a:xfrm>
            <a:off x="2286000" y="6488113"/>
            <a:ext cx="53403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Andrew 1990 and Andrew and Schwab 1995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9" name="Google Shape;209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517650"/>
            <a:ext cx="8686800" cy="480695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27"/>
          <p:cNvSpPr/>
          <p:nvPr/>
        </p:nvSpPr>
        <p:spPr>
          <a:xfrm>
            <a:off x="6705600" y="2667000"/>
            <a:ext cx="2057469" cy="1452852"/>
          </a:xfrm>
          <a:prstGeom prst="wedgeEllipseCallout">
            <a:avLst>
              <a:gd fmla="val 5236" name="adj1"/>
              <a:gd fmla="val 105711" name="adj2"/>
            </a:avLst>
          </a:prstGeom>
          <a:solidFill>
            <a:srgbClr val="F9D59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Studies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" name="Google Shape;211;p27"/>
          <p:cNvSpPr/>
          <p:nvPr/>
        </p:nvSpPr>
        <p:spPr>
          <a:xfrm>
            <a:off x="0" y="0"/>
            <a:ext cx="9144000" cy="1262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Know: 4 vs 5 year preparation </a:t>
            </a:r>
            <a:br>
              <a:rPr b="1"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rigorous studies to give us the answer – best is survey based data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Despite cost and questionable results extended programs grow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8"/>
          <p:cNvSpPr txBox="1"/>
          <p:nvPr>
            <p:ph type="title"/>
          </p:nvPr>
        </p:nvSpPr>
        <p:spPr>
          <a:xfrm>
            <a:off x="0" y="22860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4161750" lvl="0" marL="2416175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</a:t>
            </a:r>
            <a:br>
              <a:rPr b="1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No rigorous research is available regarding achievement and National Council for the Accreditation of Teacher Education (NCATE)</a:t>
            </a:r>
            <a:b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2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18" name="Google Shape;218;p28"/>
          <p:cNvGrpSpPr/>
          <p:nvPr/>
        </p:nvGrpSpPr>
        <p:grpSpPr>
          <a:xfrm>
            <a:off x="533400" y="2133600"/>
            <a:ext cx="7848600" cy="4495800"/>
            <a:chOff x="533400" y="2133600"/>
            <a:chExt cx="7848600" cy="4495800"/>
          </a:xfrm>
        </p:grpSpPr>
        <p:pic>
          <p:nvPicPr>
            <p:cNvPr id="219" name="Google Shape;219;p2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3400" y="2133600"/>
              <a:ext cx="7848600" cy="4495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0" name="Google Shape;220;p28"/>
            <p:cNvSpPr/>
            <p:nvPr/>
          </p:nvSpPr>
          <p:spPr>
            <a:xfrm>
              <a:off x="4800600" y="2971800"/>
              <a:ext cx="2286000" cy="1828800"/>
            </a:xfrm>
            <a:prstGeom prst="ellipse">
              <a:avLst/>
            </a:prstGeom>
            <a:solidFill>
              <a:srgbClr val="FCE9CB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Rigorous Research on Student Achievement Absent  </a:t>
              </a:r>
              <a:endParaRPr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9"/>
          <p:cNvSpPr txBox="1"/>
          <p:nvPr>
            <p:ph type="title"/>
          </p:nvPr>
        </p:nvSpPr>
        <p:spPr>
          <a:xfrm>
            <a:off x="152400" y="152400"/>
            <a:ext cx="88392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We Know </a:t>
            </a:r>
            <a:r>
              <a:rPr b="1" i="0" lang="en-US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b="1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About Assessment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7" name="Google Shape;227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1524000"/>
            <a:ext cx="7080568" cy="475107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29"/>
          <p:cNvSpPr txBox="1"/>
          <p:nvPr/>
        </p:nvSpPr>
        <p:spPr>
          <a:xfrm>
            <a:off x="228600" y="6457950"/>
            <a:ext cx="89154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Effects of Systematic Formative Evaluation: A Meta-Analysis, Fuchs &amp; Fuchs, 1986</a:t>
            </a:r>
            <a:endParaRPr/>
          </a:p>
        </p:txBody>
      </p:sp>
      <p:grpSp>
        <p:nvGrpSpPr>
          <p:cNvPr id="229" name="Google Shape;229;p29"/>
          <p:cNvGrpSpPr/>
          <p:nvPr/>
        </p:nvGrpSpPr>
        <p:grpSpPr>
          <a:xfrm>
            <a:off x="1905000" y="2590800"/>
            <a:ext cx="6019800" cy="461963"/>
            <a:chOff x="1905000" y="2590800"/>
            <a:chExt cx="6019800" cy="461665"/>
          </a:xfrm>
        </p:grpSpPr>
        <p:cxnSp>
          <p:nvCxnSpPr>
            <p:cNvPr id="230" name="Google Shape;230;p29"/>
            <p:cNvCxnSpPr/>
            <p:nvPr/>
          </p:nvCxnSpPr>
          <p:spPr>
            <a:xfrm>
              <a:off x="1905000" y="3047705"/>
              <a:ext cx="6019800" cy="1587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rgbClr val="870814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31" name="Google Shape;231;p29"/>
            <p:cNvSpPr txBox="1"/>
            <p:nvPr/>
          </p:nvSpPr>
          <p:spPr>
            <a:xfrm>
              <a:off x="2362200" y="2590800"/>
              <a:ext cx="896700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Large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0"/>
          <p:cNvSpPr txBox="1"/>
          <p:nvPr>
            <p:ph type="title"/>
          </p:nvPr>
        </p:nvSpPr>
        <p:spPr>
          <a:xfrm>
            <a:off x="228600" y="15240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What Schools Are Teaching</a:t>
            </a:r>
            <a:endParaRPr b="1" i="0" sz="2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30"/>
          <p:cNvSpPr txBox="1"/>
          <p:nvPr/>
        </p:nvSpPr>
        <p:spPr>
          <a:xfrm>
            <a:off x="762000" y="6248400"/>
            <a:ext cx="7764463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Response to Intervention and Teacher Preparation</a:t>
            </a:r>
            <a:r>
              <a:rPr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Spear-Swerling, 2008</a:t>
            </a:r>
            <a:endParaRPr sz="18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8" name="Google Shape;238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838200"/>
            <a:ext cx="8229600" cy="533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30"/>
          <p:cNvSpPr txBox="1"/>
          <p:nvPr/>
        </p:nvSpPr>
        <p:spPr>
          <a:xfrm>
            <a:off x="5257800" y="2286000"/>
            <a:ext cx="2362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</a:rPr>
              <a:t>Sample of 13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</a:rPr>
              <a:t>Elementary Teacher</a:t>
            </a:r>
            <a:r>
              <a:rPr lang="en-US" sz="1600">
                <a:solidFill>
                  <a:srgbClr val="000000"/>
                </a:solidFill>
              </a:rPr>
              <a:t> Programs </a:t>
            </a:r>
            <a:endParaRPr sz="1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1"/>
          <p:cNvSpPr txBox="1"/>
          <p:nvPr>
            <p:ph type="title"/>
          </p:nvPr>
        </p:nvSpPr>
        <p:spPr>
          <a:xfrm>
            <a:off x="228600" y="304800"/>
            <a:ext cx="86106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How Are Teaching Candidates Assessed?</a:t>
            </a:r>
            <a:endParaRPr/>
          </a:p>
        </p:txBody>
      </p:sp>
      <p:pic>
        <p:nvPicPr>
          <p:cNvPr id="245" name="Google Shape;245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219200"/>
            <a:ext cx="8077200" cy="48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31"/>
          <p:cNvSpPr/>
          <p:nvPr/>
        </p:nvSpPr>
        <p:spPr>
          <a:xfrm>
            <a:off x="1371600" y="6248400"/>
            <a:ext cx="70866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Response to Intervention and Teacher Preparation</a:t>
            </a:r>
            <a:r>
              <a:rPr lang="en-US"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Spear-Swerling, 2008</a:t>
            </a:r>
            <a:endParaRPr/>
          </a:p>
        </p:txBody>
      </p:sp>
      <p:sp>
        <p:nvSpPr>
          <p:cNvPr id="247" name="Google Shape;247;p31"/>
          <p:cNvSpPr/>
          <p:nvPr/>
        </p:nvSpPr>
        <p:spPr>
          <a:xfrm>
            <a:off x="4648200" y="1828800"/>
            <a:ext cx="2895600" cy="15240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examples based on achievement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5425" y="115888"/>
            <a:ext cx="8766175" cy="6624637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5"/>
          <p:cNvSpPr/>
          <p:nvPr/>
        </p:nvSpPr>
        <p:spPr>
          <a:xfrm>
            <a:off x="1524000" y="1981200"/>
            <a:ext cx="5334000" cy="2971800"/>
          </a:xfrm>
          <a:prstGeom prst="wedgeRectCallout">
            <a:avLst>
              <a:gd fmla="val -54167" name="adj1"/>
              <a:gd fmla="val 103097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Home Factors</a:t>
            </a:r>
            <a:endParaRPr/>
          </a:p>
        </p:txBody>
      </p:sp>
      <p:sp>
        <p:nvSpPr>
          <p:cNvPr id="104" name="Google Shape;104;p15"/>
          <p:cNvSpPr/>
          <p:nvPr/>
        </p:nvSpPr>
        <p:spPr>
          <a:xfrm>
            <a:off x="1676400" y="2133600"/>
            <a:ext cx="5334000" cy="2971800"/>
          </a:xfrm>
          <a:prstGeom prst="wedgeRectCallout">
            <a:avLst>
              <a:gd fmla="val -16787" name="adj1"/>
              <a:gd fmla="val 97116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Staff Factors</a:t>
            </a:r>
            <a:endParaRPr/>
          </a:p>
        </p:txBody>
      </p:sp>
      <p:sp>
        <p:nvSpPr>
          <p:cNvPr id="105" name="Google Shape;105;p15"/>
          <p:cNvSpPr/>
          <p:nvPr/>
        </p:nvSpPr>
        <p:spPr>
          <a:xfrm>
            <a:off x="1828800" y="2286000"/>
            <a:ext cx="5334000" cy="2971800"/>
          </a:xfrm>
          <a:prstGeom prst="wedgeRectCallout">
            <a:avLst>
              <a:gd fmla="val 21310" name="adj1"/>
              <a:gd fmla="val 90704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Factors</a:t>
            </a:r>
            <a:endParaRPr/>
          </a:p>
        </p:txBody>
      </p:sp>
      <p:sp>
        <p:nvSpPr>
          <p:cNvPr id="106" name="Google Shape;106;p15"/>
          <p:cNvSpPr/>
          <p:nvPr/>
        </p:nvSpPr>
        <p:spPr>
          <a:xfrm>
            <a:off x="1905000" y="2286000"/>
            <a:ext cx="5334000" cy="2971800"/>
          </a:xfrm>
          <a:prstGeom prst="wedgeRectCallout">
            <a:avLst>
              <a:gd fmla="val 62023" name="adj1"/>
              <a:gd fmla="val 88995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 Factors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52400"/>
            <a:ext cx="8153400" cy="6556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/>
          <p:nvPr>
            <p:ph type="title"/>
          </p:nvPr>
        </p:nvSpPr>
        <p:spPr>
          <a:xfrm>
            <a:off x="685800" y="228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GAP Analysis</a:t>
            </a:r>
            <a:endParaRPr b="0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8125" y="990600"/>
            <a:ext cx="8677275" cy="563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7"/>
          <p:cNvSpPr/>
          <p:nvPr/>
        </p:nvSpPr>
        <p:spPr>
          <a:xfrm>
            <a:off x="5562600" y="1600200"/>
            <a:ext cx="3276600" cy="2667000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information on how preparation programs are teaching reading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940800" cy="655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8"/>
          <p:cNvSpPr txBox="1"/>
          <p:nvPr/>
        </p:nvSpPr>
        <p:spPr>
          <a:xfrm>
            <a:off x="838200" y="152400"/>
            <a:ext cx="7886700" cy="5632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is this question important?</a:t>
            </a:r>
            <a:endParaRPr/>
          </a:p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</a:t>
            </a:r>
            <a:endParaRPr/>
          </a:p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Results</a:t>
            </a:r>
            <a:endParaRPr/>
          </a:p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Implications</a:t>
            </a:r>
            <a:endParaRPr/>
          </a:p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Authors</a:t>
            </a:r>
            <a:endParaRPr/>
          </a:p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Publisher</a:t>
            </a:r>
            <a:endParaRPr/>
          </a:p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Study Description</a:t>
            </a:r>
            <a:endParaRPr/>
          </a:p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Definitions</a:t>
            </a:r>
            <a:endParaRPr/>
          </a:p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Citation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oogle Shape;131;p19"/>
          <p:cNvGrpSpPr/>
          <p:nvPr/>
        </p:nvGrpSpPr>
        <p:grpSpPr>
          <a:xfrm>
            <a:off x="0" y="152400"/>
            <a:ext cx="9144000" cy="6697663"/>
            <a:chOff x="0" y="152400"/>
            <a:chExt cx="9144000" cy="6698397"/>
          </a:xfrm>
        </p:grpSpPr>
        <p:sp>
          <p:nvSpPr>
            <p:cNvPr id="132" name="Google Shape;132;p19"/>
            <p:cNvSpPr txBox="1"/>
            <p:nvPr/>
          </p:nvSpPr>
          <p:spPr>
            <a:xfrm>
              <a:off x="685800" y="6019800"/>
              <a:ext cx="7924800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</a:t>
              </a:r>
              <a:r>
                <a:rPr b="0" i="0" lang="en-US" sz="12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Effectiveness Cost Ratio = Effect Size/Cost Per Student)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Yeh, S. S. (2007). The cost-effectiveness of five policies for improving student achievement. </a:t>
              </a:r>
              <a:r>
                <a:rPr b="0" i="1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American Journal of Evaluation, 28</a:t>
              </a:r>
              <a:r>
                <a:rPr b="0" i="0" lang="en-US" sz="12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(4), 416-436.</a:t>
              </a:r>
              <a:endParaRPr/>
            </a:p>
          </p:txBody>
        </p:sp>
        <p:grpSp>
          <p:nvGrpSpPr>
            <p:cNvPr id="133" name="Google Shape;133;p19"/>
            <p:cNvGrpSpPr/>
            <p:nvPr/>
          </p:nvGrpSpPr>
          <p:grpSpPr>
            <a:xfrm>
              <a:off x="0" y="152400"/>
              <a:ext cx="9144000" cy="5754547"/>
              <a:chOff x="0" y="-720035"/>
              <a:chExt cx="9144000" cy="6588539"/>
            </a:xfrm>
          </p:grpSpPr>
          <p:sp>
            <p:nvSpPr>
              <p:cNvPr id="134" name="Google Shape;134;p19"/>
              <p:cNvSpPr/>
              <p:nvPr/>
            </p:nvSpPr>
            <p:spPr>
              <a:xfrm>
                <a:off x="0" y="-720035"/>
                <a:ext cx="9144000" cy="1021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US" sz="2800" u="none" cap="none" strike="noStrike">
                    <a:solidFill>
                      <a:srgbClr val="FFFF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What We Know</a:t>
                </a:r>
                <a:endParaRPr/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en-US" sz="2400" u="none" cap="none" strike="noStrike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The impact of structural interventions has been disappointing</a:t>
                </a:r>
                <a:endParaRPr b="0" i="0" sz="1800" u="none" cap="none" strike="noStrik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pic>
            <p:nvPicPr>
              <p:cNvPr id="135" name="Google Shape;135;p19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52400" y="414130"/>
                <a:ext cx="8763000" cy="545437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6" name="Google Shape;136;p19"/>
              <p:cNvSpPr txBox="1"/>
              <p:nvPr/>
            </p:nvSpPr>
            <p:spPr>
              <a:xfrm>
                <a:off x="7010400" y="2014330"/>
                <a:ext cx="1905000" cy="60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en-US" sz="1200" u="none" cap="none" strike="noStrike"/>
                  <a:t>Wing Institute Calculation</a:t>
                </a:r>
                <a:endParaRPr sz="1200"/>
              </a:p>
            </p:txBody>
          </p:sp>
          <p:sp>
            <p:nvSpPr>
              <p:cNvPr id="137" name="Google Shape;137;p19"/>
              <p:cNvSpPr txBox="1"/>
              <p:nvPr/>
            </p:nvSpPr>
            <p:spPr>
              <a:xfrm>
                <a:off x="3962400" y="2014330"/>
                <a:ext cx="2209800" cy="228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/>
                  <a:t>Yeh Calculations</a:t>
                </a:r>
                <a:endParaRPr sz="1200"/>
              </a:p>
            </p:txBody>
          </p:sp>
          <p:sp>
            <p:nvSpPr>
              <p:cNvPr id="138" name="Google Shape;138;p19"/>
              <p:cNvSpPr/>
              <p:nvPr/>
            </p:nvSpPr>
            <p:spPr>
              <a:xfrm rot="5400000">
                <a:off x="7764780" y="2750820"/>
                <a:ext cx="685800" cy="822960"/>
              </a:xfrm>
              <a:prstGeom prst="leftBrace">
                <a:avLst>
                  <a:gd fmla="val 8333" name="adj1"/>
                  <a:gd fmla="val 50000" name="adj2"/>
                </a:avLst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39" name="Google Shape;139;p19"/>
              <p:cNvSpPr/>
              <p:nvPr/>
            </p:nvSpPr>
            <p:spPr>
              <a:xfrm rot="5400000">
                <a:off x="4152900" y="266700"/>
                <a:ext cx="685800" cy="5791200"/>
              </a:xfrm>
              <a:prstGeom prst="leftBrace">
                <a:avLst>
                  <a:gd fmla="val 8327" name="adj1"/>
                  <a:gd fmla="val 47222" name="adj2"/>
                </a:avLst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/>
          <p:nvPr/>
        </p:nvSpPr>
        <p:spPr>
          <a:xfrm>
            <a:off x="0" y="0"/>
            <a:ext cx="9144000" cy="2586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Teachers are very important: Effect Size .20 - .40</a:t>
            </a:r>
            <a:br>
              <a:rPr b="1" lang="en-US" sz="28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7% - 21% of student gains can be attributed to teacher effectiveness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(Nye et al., 2004)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5" name="Google Shape;14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524000"/>
            <a:ext cx="87630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0"/>
          <p:cNvSpPr txBox="1"/>
          <p:nvPr/>
        </p:nvSpPr>
        <p:spPr>
          <a:xfrm>
            <a:off x="1143000" y="2971800"/>
            <a:ext cx="3352800" cy="9037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Source: Sanders and Rivers 1996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1"/>
          <p:cNvSpPr txBox="1"/>
          <p:nvPr>
            <p:ph type="title"/>
          </p:nvPr>
        </p:nvSpPr>
        <p:spPr>
          <a:xfrm>
            <a:off x="152400" y="152400"/>
            <a:ext cx="8839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Impact of What Happens in the Classroom</a:t>
            </a:r>
            <a:endParaRPr/>
          </a:p>
        </p:txBody>
      </p:sp>
      <p:pic>
        <p:nvPicPr>
          <p:cNvPr id="152" name="Google Shape;152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295400"/>
            <a:ext cx="8915400" cy="5105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21"/>
          <p:cNvSpPr/>
          <p:nvPr/>
        </p:nvSpPr>
        <p:spPr>
          <a:xfrm rot="5400000">
            <a:off x="5748519" y="195081"/>
            <a:ext cx="548217" cy="4120456"/>
          </a:xfrm>
          <a:prstGeom prst="leftBrace">
            <a:avLst>
              <a:gd fmla="val 8333" name="adj1"/>
              <a:gd fmla="val 49318" name="adj2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4" name="Google Shape;154;p21"/>
          <p:cNvSpPr txBox="1"/>
          <p:nvPr/>
        </p:nvSpPr>
        <p:spPr>
          <a:xfrm>
            <a:off x="5562600" y="1676400"/>
            <a:ext cx="1371600" cy="3915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Curricula</a:t>
            </a:r>
            <a:endParaRPr sz="1400"/>
          </a:p>
        </p:txBody>
      </p:sp>
      <p:sp>
        <p:nvSpPr>
          <p:cNvPr id="155" name="Google Shape;155;p21"/>
          <p:cNvSpPr txBox="1"/>
          <p:nvPr/>
        </p:nvSpPr>
        <p:spPr>
          <a:xfrm>
            <a:off x="3352800" y="6488113"/>
            <a:ext cx="328612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Visible Learning, Hattie, J (2009)</a:t>
            </a:r>
            <a:endParaRPr/>
          </a:p>
        </p:txBody>
      </p:sp>
      <p:sp>
        <p:nvSpPr>
          <p:cNvPr id="156" name="Google Shape;156;p21"/>
          <p:cNvSpPr/>
          <p:nvPr/>
        </p:nvSpPr>
        <p:spPr>
          <a:xfrm>
            <a:off x="6858000" y="3962400"/>
            <a:ext cx="2057400" cy="198120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57" name="Google Shape;157;p21"/>
          <p:cNvCxnSpPr/>
          <p:nvPr/>
        </p:nvCxnSpPr>
        <p:spPr>
          <a:xfrm>
            <a:off x="990600" y="3124200"/>
            <a:ext cx="7772400" cy="1588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87081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8" name="Google Shape;158;p21"/>
          <p:cNvSpPr txBox="1"/>
          <p:nvPr/>
        </p:nvSpPr>
        <p:spPr>
          <a:xfrm>
            <a:off x="7239000" y="2667000"/>
            <a:ext cx="1227138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Medium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447800"/>
            <a:ext cx="8534400" cy="44196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2"/>
          <p:cNvSpPr txBox="1"/>
          <p:nvPr/>
        </p:nvSpPr>
        <p:spPr>
          <a:xfrm>
            <a:off x="977900" y="20447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/>
              <a:t>Strong</a:t>
            </a:r>
            <a:endParaRPr/>
          </a:p>
        </p:txBody>
      </p:sp>
      <p:sp>
        <p:nvSpPr>
          <p:cNvPr id="166" name="Google Shape;166;p22"/>
          <p:cNvSpPr txBox="1"/>
          <p:nvPr/>
        </p:nvSpPr>
        <p:spPr>
          <a:xfrm>
            <a:off x="850900" y="28956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Minimal</a:t>
            </a:r>
            <a:endParaRPr/>
          </a:p>
        </p:txBody>
      </p:sp>
      <p:pic>
        <p:nvPicPr>
          <p:cNvPr id="167" name="Google Shape;167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1447800"/>
            <a:ext cx="50800" cy="5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2"/>
          <p:cNvSpPr txBox="1"/>
          <p:nvPr/>
        </p:nvSpPr>
        <p:spPr>
          <a:xfrm>
            <a:off x="647700" y="3746500"/>
            <a:ext cx="1689100" cy="2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rial"/>
                <a:ea typeface="Arial"/>
                <a:cs typeface="Arial"/>
                <a:sym typeface="Arial"/>
              </a:rPr>
              <a:t>Insignificant</a:t>
            </a:r>
            <a:endParaRPr/>
          </a:p>
        </p:txBody>
      </p:sp>
      <p:sp>
        <p:nvSpPr>
          <p:cNvPr id="169" name="Google Shape;169;p22"/>
          <p:cNvSpPr txBox="1"/>
          <p:nvPr/>
        </p:nvSpPr>
        <p:spPr>
          <a:xfrm>
            <a:off x="152400" y="5943600"/>
            <a:ext cx="8737600" cy="1323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Literature Review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Studying Teacher Education: The Report of the AERA Panel on Research and Teacher Education (2005)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Creating Effective Teachers: Concise Answers for Hard Questions (2003)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170" name="Google Shape;170;p22"/>
          <p:cNvSpPr/>
          <p:nvPr/>
        </p:nvSpPr>
        <p:spPr>
          <a:xfrm>
            <a:off x="5105400" y="2362200"/>
            <a:ext cx="3124200" cy="1981200"/>
          </a:xfrm>
          <a:prstGeom prst="ellipse">
            <a:avLst/>
          </a:prstGeom>
          <a:solidFill>
            <a:srgbClr val="3366FF">
              <a:alpha val="47450"/>
            </a:srgbClr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Subject matter impact negligible</a:t>
            </a:r>
            <a:endParaRPr/>
          </a:p>
        </p:txBody>
      </p:sp>
      <p:sp>
        <p:nvSpPr>
          <p:cNvPr id="171" name="Google Shape;171;p22"/>
          <p:cNvSpPr txBox="1"/>
          <p:nvPr/>
        </p:nvSpPr>
        <p:spPr>
          <a:xfrm>
            <a:off x="457200" y="0"/>
            <a:ext cx="8382000" cy="169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We Know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No Child Left Behind mandates subject matter competency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Subject matter effect size: .06 - .12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Story">
      <a:dk1>
        <a:srgbClr val="000000"/>
      </a:dk1>
      <a:lt1>
        <a:srgbClr val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