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9"/>
  </p:notesMasterIdLst>
  <p:sldIdLst>
    <p:sldId id="256" r:id="rId2"/>
    <p:sldId id="519" r:id="rId3"/>
    <p:sldId id="478" r:id="rId4"/>
    <p:sldId id="419" r:id="rId5"/>
    <p:sldId id="522" r:id="rId6"/>
    <p:sldId id="417" r:id="rId7"/>
    <p:sldId id="418" r:id="rId8"/>
    <p:sldId id="420" r:id="rId9"/>
    <p:sldId id="521" r:id="rId10"/>
    <p:sldId id="488" r:id="rId11"/>
    <p:sldId id="539" r:id="rId12"/>
    <p:sldId id="523" r:id="rId13"/>
    <p:sldId id="258" r:id="rId14"/>
    <p:sldId id="416" r:id="rId15"/>
    <p:sldId id="480" r:id="rId16"/>
    <p:sldId id="481" r:id="rId17"/>
    <p:sldId id="479" r:id="rId18"/>
    <p:sldId id="263" r:id="rId19"/>
    <p:sldId id="497" r:id="rId20"/>
    <p:sldId id="489" r:id="rId21"/>
    <p:sldId id="491" r:id="rId22"/>
    <p:sldId id="490" r:id="rId23"/>
    <p:sldId id="498" r:id="rId24"/>
    <p:sldId id="492" r:id="rId25"/>
    <p:sldId id="493" r:id="rId26"/>
    <p:sldId id="524" r:id="rId27"/>
    <p:sldId id="494" r:id="rId28"/>
    <p:sldId id="496" r:id="rId29"/>
    <p:sldId id="499" r:id="rId30"/>
    <p:sldId id="260" r:id="rId31"/>
    <p:sldId id="501" r:id="rId32"/>
    <p:sldId id="413" r:id="rId33"/>
    <p:sldId id="506" r:id="rId34"/>
    <p:sldId id="500" r:id="rId35"/>
    <p:sldId id="422" r:id="rId36"/>
    <p:sldId id="261" r:id="rId37"/>
    <p:sldId id="505" r:id="rId38"/>
    <p:sldId id="507" r:id="rId39"/>
    <p:sldId id="415" r:id="rId40"/>
    <p:sldId id="262" r:id="rId41"/>
    <p:sldId id="412" r:id="rId42"/>
    <p:sldId id="504" r:id="rId43"/>
    <p:sldId id="503" r:id="rId44"/>
    <p:sldId id="259" r:id="rId45"/>
    <p:sldId id="424" r:id="rId46"/>
    <p:sldId id="423" r:id="rId47"/>
    <p:sldId id="264" r:id="rId48"/>
    <p:sldId id="508" r:id="rId49"/>
    <p:sldId id="473" r:id="rId50"/>
    <p:sldId id="509" r:id="rId51"/>
    <p:sldId id="511" r:id="rId52"/>
    <p:sldId id="540" r:id="rId53"/>
    <p:sldId id="510" r:id="rId54"/>
    <p:sldId id="427" r:id="rId55"/>
    <p:sldId id="538" r:id="rId56"/>
    <p:sldId id="482" r:id="rId57"/>
    <p:sldId id="483" r:id="rId58"/>
    <p:sldId id="429" r:id="rId59"/>
    <p:sldId id="525" r:id="rId60"/>
    <p:sldId id="430" r:id="rId61"/>
    <p:sldId id="526" r:id="rId62"/>
    <p:sldId id="431" r:id="rId63"/>
    <p:sldId id="527" r:id="rId64"/>
    <p:sldId id="432" r:id="rId65"/>
    <p:sldId id="433" r:id="rId66"/>
    <p:sldId id="434" r:id="rId67"/>
    <p:sldId id="435" r:id="rId68"/>
    <p:sldId id="436" r:id="rId69"/>
    <p:sldId id="437" r:id="rId70"/>
    <p:sldId id="438" r:id="rId71"/>
    <p:sldId id="439" r:id="rId72"/>
    <p:sldId id="440" r:id="rId73"/>
    <p:sldId id="441" r:id="rId74"/>
    <p:sldId id="442" r:id="rId75"/>
    <p:sldId id="528" r:id="rId76"/>
    <p:sldId id="443" r:id="rId77"/>
    <p:sldId id="444" r:id="rId78"/>
    <p:sldId id="529" r:id="rId79"/>
    <p:sldId id="445" r:id="rId80"/>
    <p:sldId id="446" r:id="rId81"/>
    <p:sldId id="530" r:id="rId82"/>
    <p:sldId id="447" r:id="rId83"/>
    <p:sldId id="448" r:id="rId84"/>
    <p:sldId id="449" r:id="rId85"/>
    <p:sldId id="450" r:id="rId86"/>
    <p:sldId id="451" r:id="rId87"/>
    <p:sldId id="452" r:id="rId88"/>
    <p:sldId id="453" r:id="rId89"/>
    <p:sldId id="454" r:id="rId90"/>
    <p:sldId id="455" r:id="rId91"/>
    <p:sldId id="456" r:id="rId92"/>
    <p:sldId id="457" r:id="rId93"/>
    <p:sldId id="458" r:id="rId94"/>
    <p:sldId id="459" r:id="rId95"/>
    <p:sldId id="460" r:id="rId96"/>
    <p:sldId id="461" r:id="rId97"/>
    <p:sldId id="462" r:id="rId98"/>
    <p:sldId id="463" r:id="rId99"/>
    <p:sldId id="464" r:id="rId100"/>
    <p:sldId id="465" r:id="rId101"/>
    <p:sldId id="466" r:id="rId102"/>
    <p:sldId id="467" r:id="rId103"/>
    <p:sldId id="486" r:id="rId104"/>
    <p:sldId id="469" r:id="rId105"/>
    <p:sldId id="470" r:id="rId106"/>
    <p:sldId id="531" r:id="rId107"/>
    <p:sldId id="541" r:id="rId108"/>
  </p:sldIdLst>
  <p:sldSz cx="12192000" cy="6858000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49" userDrawn="1">
          <p15:clr>
            <a:srgbClr val="A4A3A4"/>
          </p15:clr>
        </p15:guide>
        <p15:guide id="2" orient="horz" pos="4319" userDrawn="1">
          <p15:clr>
            <a:srgbClr val="A4A3A4"/>
          </p15:clr>
        </p15:guide>
        <p15:guide id="6" pos="5473" userDrawn="1">
          <p15:clr>
            <a:srgbClr val="A4A3A4"/>
          </p15:clr>
        </p15:guide>
        <p15:guide id="7" userDrawn="1">
          <p15:clr>
            <a:srgbClr val="A4A3A4"/>
          </p15:clr>
        </p15:guide>
        <p15:guide id="8" pos="21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CC"/>
    <a:srgbClr val="CC3300"/>
    <a:srgbClr val="FF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117" autoAdjust="0"/>
    <p:restoredTop sz="83011" autoAdjust="0"/>
  </p:normalViewPr>
  <p:slideViewPr>
    <p:cSldViewPr snapToGrid="0" showGuides="1">
      <p:cViewPr varScale="1">
        <p:scale>
          <a:sx n="52" d="100"/>
          <a:sy n="52" d="100"/>
        </p:scale>
        <p:origin x="55" y="456"/>
      </p:cViewPr>
      <p:guideLst>
        <p:guide orient="horz" pos="549"/>
        <p:guide orient="horz" pos="4319"/>
        <p:guide pos="5473"/>
        <p:guide/>
        <p:guide pos="21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964756-D43F-4B8D-8F54-57A653105BB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999885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, </a:t>
            </a:r>
            <a:r>
              <a:rPr lang="en-US" altLang="zh-TW" dirty="0" err="1"/>
              <a:t>DraftSight</a:t>
            </a:r>
            <a:r>
              <a:rPr lang="en-US" altLang="zh-TW"/>
              <a:t> utilizes libraries from the Open Design Alliance (ODA) for its DWG file format support.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64756-D43F-4B8D-8F54-57A653105BBD}" type="slidenum">
              <a:rPr lang="en-US" altLang="zh-TW" smtClean="0"/>
              <a:pPr/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8400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Premium Pack </a:t>
            </a:r>
          </a:p>
          <a:p>
            <a:r>
              <a:rPr lang="en-US" altLang="zh-TW" dirty="0"/>
              <a:t> </a:t>
            </a:r>
            <a:r>
              <a:rPr lang="zh-TW" altLang="en-US" dirty="0"/>
              <a:t>讓公司部署</a:t>
            </a:r>
            <a:r>
              <a:rPr lang="en-US" altLang="zh-TW" dirty="0"/>
              <a:t>DRAFTSIGHT</a:t>
            </a:r>
            <a:r>
              <a:rPr lang="zh-TW" altLang="en-US" dirty="0"/>
              <a:t>特別是超過</a:t>
            </a:r>
            <a:r>
              <a:rPr lang="en-US" altLang="zh-TW" dirty="0"/>
              <a:t>5</a:t>
            </a:r>
            <a:r>
              <a:rPr lang="zh-TW" altLang="en-US" dirty="0"/>
              <a:t>人以上的</a:t>
            </a:r>
            <a:r>
              <a:rPr lang="en-US" altLang="zh-TW" dirty="0"/>
              <a:t>USER</a:t>
            </a:r>
            <a:r>
              <a:rPr lang="zh-TW" altLang="en-US" dirty="0"/>
              <a:t>  也提供以下服務</a:t>
            </a:r>
            <a:endParaRPr lang="en-US" altLang="zh-TW" dirty="0"/>
          </a:p>
          <a:p>
            <a:endParaRPr lang="en-US" altLang="zh-TW" dirty="0"/>
          </a:p>
          <a:p>
            <a:pPr lvl="1"/>
            <a:r>
              <a:rPr lang="en-US" altLang="zh-TW" dirty="0"/>
              <a:t>Telephone support</a:t>
            </a:r>
          </a:p>
          <a:p>
            <a:pPr lvl="1"/>
            <a:r>
              <a:rPr lang="en-US" altLang="zh-TW" dirty="0"/>
              <a:t>Network licensing</a:t>
            </a:r>
          </a:p>
          <a:p>
            <a:pPr lvl="1"/>
            <a:r>
              <a:rPr lang="en-US" altLang="zh-TW" dirty="0"/>
              <a:t>API support – LISP</a:t>
            </a:r>
          </a:p>
          <a:p>
            <a:pPr lvl="1"/>
            <a:r>
              <a:rPr lang="en-US" altLang="zh-TW" dirty="0"/>
              <a:t>Email support</a:t>
            </a:r>
          </a:p>
          <a:p>
            <a:pPr lvl="1"/>
            <a:r>
              <a:rPr lang="en-US" altLang="zh-TW" dirty="0"/>
              <a:t>Remote desktop sharing</a:t>
            </a:r>
          </a:p>
          <a:p>
            <a:pPr lvl="1"/>
            <a:r>
              <a:rPr lang="en-US" altLang="zh-TW" dirty="0"/>
              <a:t>Web support</a:t>
            </a:r>
          </a:p>
          <a:p>
            <a:pPr lvl="1"/>
            <a:r>
              <a:rPr lang="en-US" altLang="zh-TW" dirty="0"/>
              <a:t>Services offered within online Community Support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64756-D43F-4B8D-8F54-57A653105BBD}" type="slidenum">
              <a:rPr lang="en-US" altLang="zh-TW" smtClean="0"/>
              <a:pPr/>
              <a:t>77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7687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, </a:t>
            </a:r>
            <a:r>
              <a:rPr lang="en-US" altLang="zh-TW" dirty="0" err="1"/>
              <a:t>DraftSight</a:t>
            </a:r>
            <a:r>
              <a:rPr lang="en-US" altLang="zh-TW"/>
              <a:t> utilizes libraries from the Open Design Alliance (ODA) for its DWG file format support.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64756-D43F-4B8D-8F54-57A653105BBD}" type="slidenum">
              <a:rPr lang="en-US" altLang="zh-TW" smtClean="0"/>
              <a:pPr/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0281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安裝的</a:t>
            </a:r>
            <a:r>
              <a:rPr lang="en-US" altLang="zh-TW" dirty="0"/>
              <a:t>There is no information required to download and install </a:t>
            </a:r>
            <a:r>
              <a:rPr lang="en-US" altLang="zh-TW" dirty="0" err="1"/>
              <a:t>DraftSight</a:t>
            </a:r>
            <a:r>
              <a:rPr lang="en-US" altLang="zh-TW" dirty="0"/>
              <a:t>. 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64756-D43F-4B8D-8F54-57A653105BBD}" type="slidenum">
              <a:rPr lang="en-US" altLang="zh-TW" smtClean="0"/>
              <a:pPr/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0610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安裝的</a:t>
            </a:r>
            <a:r>
              <a:rPr lang="en-US" altLang="zh-TW" dirty="0"/>
              <a:t>There is no information required to download and install </a:t>
            </a:r>
            <a:r>
              <a:rPr lang="en-US" altLang="zh-TW" dirty="0" err="1"/>
              <a:t>DraftSight</a:t>
            </a:r>
            <a:r>
              <a:rPr lang="en-US" altLang="zh-TW" dirty="0"/>
              <a:t>. 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64756-D43F-4B8D-8F54-57A653105BBD}" type="slidenum">
              <a:rPr lang="en-US" altLang="zh-TW" smtClean="0"/>
              <a:pPr/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20046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安裝的</a:t>
            </a:r>
            <a:r>
              <a:rPr lang="en-US" altLang="zh-TW" dirty="0"/>
              <a:t>There is no information required to download and install </a:t>
            </a:r>
            <a:r>
              <a:rPr lang="en-US" altLang="zh-TW" dirty="0" err="1"/>
              <a:t>DraftSight</a:t>
            </a:r>
            <a:r>
              <a:rPr lang="en-US" altLang="zh-TW" dirty="0"/>
              <a:t>. 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64756-D43F-4B8D-8F54-57A653105BBD}" type="slidenum">
              <a:rPr lang="en-US" altLang="zh-TW" smtClean="0"/>
              <a:pPr/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7233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安裝的</a:t>
            </a:r>
            <a:r>
              <a:rPr lang="en-US" altLang="zh-TW" dirty="0"/>
              <a:t>There is no information required to download and install </a:t>
            </a:r>
            <a:r>
              <a:rPr lang="en-US" altLang="zh-TW" dirty="0" err="1"/>
              <a:t>DraftSight</a:t>
            </a:r>
            <a:r>
              <a:rPr lang="en-US" altLang="zh-TW" dirty="0"/>
              <a:t>. 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64756-D43F-4B8D-8F54-57A653105BBD}" type="slidenum">
              <a:rPr lang="en-US" altLang="zh-TW" smtClean="0"/>
              <a:pPr/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3635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, </a:t>
            </a:r>
            <a:r>
              <a:rPr lang="en-US" altLang="zh-TW" dirty="0" err="1"/>
              <a:t>DraftSight</a:t>
            </a:r>
            <a:r>
              <a:rPr lang="en-US" altLang="zh-TW"/>
              <a:t> utilizes libraries from the Open Design Alliance (ODA) for its DWG file format support.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64756-D43F-4B8D-8F54-57A653105BBD}" type="slidenum">
              <a:rPr lang="en-US" altLang="zh-TW" smtClean="0"/>
              <a:pPr/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3337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, </a:t>
            </a:r>
            <a:r>
              <a:rPr lang="en-US" altLang="zh-TW" dirty="0" err="1"/>
              <a:t>DraftSight</a:t>
            </a:r>
            <a:r>
              <a:rPr lang="en-US" altLang="zh-TW"/>
              <a:t> utilizes libraries from the Open Design Alliance (ODA) for its DWG file format support.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64756-D43F-4B8D-8F54-57A653105BBD}" type="slidenum">
              <a:rPr lang="en-US" altLang="zh-TW" smtClean="0"/>
              <a:pPr/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3337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, </a:t>
            </a:r>
            <a:r>
              <a:rPr lang="en-US" altLang="zh-TW" dirty="0" err="1"/>
              <a:t>DraftSight</a:t>
            </a:r>
            <a:r>
              <a:rPr lang="en-US" altLang="zh-TW"/>
              <a:t> utilizes libraries from the Open Design Alliance (ODA) for its DWG file format support.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64756-D43F-4B8D-8F54-57A653105BBD}" type="slidenum">
              <a:rPr lang="en-US" altLang="zh-TW" smtClean="0"/>
              <a:pPr/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3337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237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62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74227" y="6487081"/>
            <a:ext cx="1436859" cy="37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59F61CAC-58ED-4A49-BA53-4C71E8476866}" type="slidenum">
              <a:rPr lang="en-US" altLang="zh-TW" smtClean="0">
                <a:solidFill>
                  <a:srgbClr val="FF0000"/>
                </a:solidFill>
              </a:rPr>
              <a:pPr/>
              <a:t>‹#›</a:t>
            </a:fld>
            <a:r>
              <a:rPr lang="en-US" altLang="zh-TW">
                <a:solidFill>
                  <a:srgbClr val="FF0000"/>
                </a:solidFill>
              </a:rPr>
              <a:t>/106</a:t>
            </a:r>
            <a:endParaRPr lang="en-US" altLang="zh-TW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308643" y="18556"/>
            <a:ext cx="75408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TW" sz="4800" dirty="0" err="1">
                <a:solidFill>
                  <a:schemeClr val="accent1">
                    <a:lumMod val="25000"/>
                  </a:schemeClr>
                </a:solidFill>
                <a:latin typeface="+mj-lt"/>
                <a:ea typeface="華康中圓體" pitchFamily="49" charset="-120"/>
              </a:rPr>
              <a:t>DraftSight</a:t>
            </a:r>
            <a:r>
              <a:rPr lang="zh-TW" altLang="en-US" sz="4800" dirty="0">
                <a:solidFill>
                  <a:schemeClr val="accent1">
                    <a:lumMod val="2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 優勢與產品特點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5141EDB-C9CB-48D3-B721-C12566D92A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03141" y="6157779"/>
            <a:ext cx="1888721" cy="6586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lidworks.org.tw/forum.php?mod=viewthread&amp;tid=19468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gif"/><Relationship Id="rId4" Type="http://schemas.openxmlformats.org/officeDocument/2006/relationships/hyperlink" Target="https://geometry-sw.com.tw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3" descr="ava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66" y="4967614"/>
            <a:ext cx="814001" cy="89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日期版面配置區 3"/>
          <p:cNvSpPr txBox="1">
            <a:spLocks/>
          </p:cNvSpPr>
          <p:nvPr/>
        </p:nvSpPr>
        <p:spPr>
          <a:xfrm>
            <a:off x="74373" y="5993137"/>
            <a:ext cx="1307385" cy="3155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b="1" i="0" kern="1200">
                <a:solidFill>
                  <a:srgbClr val="B13CC4"/>
                </a:solidFill>
                <a:latin typeface="Arial" pitchFamily="34" charset="0"/>
                <a:ea typeface="華康特粗圓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5pPr>
            <a:lvl6pPr marL="22860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6pPr>
            <a:lvl7pPr marL="27432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7pPr>
            <a:lvl8pPr marL="32004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8pPr>
            <a:lvl9pPr marL="36576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9pPr>
          </a:lstStyle>
          <a:p>
            <a:fld id="{6010BD98-E86E-4081-8542-7A922C6917B2}" type="datetime1">
              <a:rPr lang="zh-TW" altLang="en-US"/>
              <a:pPr/>
              <a:t>2024/11/6</a:t>
            </a:fld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3300582" y="6362774"/>
            <a:ext cx="5357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>
                <a:solidFill>
                  <a:srgbClr val="44444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3"/>
              </a:rPr>
              <a:t>18-90-2 </a:t>
            </a:r>
            <a:r>
              <a:rPr lang="en-US" altLang="zh-TW" sz="2400" b="1" dirty="0">
                <a:solidFill>
                  <a:srgbClr val="44444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3"/>
              </a:rPr>
              <a:t>DraftSight </a:t>
            </a:r>
            <a:r>
              <a:rPr lang="zh-TW" altLang="en-US" sz="2400" b="1" dirty="0">
                <a:solidFill>
                  <a:srgbClr val="44444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3"/>
              </a:rPr>
              <a:t>優勢與產品特點</a:t>
            </a:r>
            <a:endParaRPr lang="zh-TW" altLang="en-US" sz="24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7749263-C6AA-47DB-A2F7-471542B3674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479281" y="6226091"/>
            <a:ext cx="568410" cy="568410"/>
          </a:xfrm>
          <a:prstGeom prst="rect">
            <a:avLst/>
          </a:prstGeom>
        </p:spPr>
      </p:pic>
      <p:pic>
        <p:nvPicPr>
          <p:cNvPr id="8" name="Picture 5" descr="http://www.solidapps.co.uk/blog/wp-content/uploads/2012/10/DraftSight-MasterLogoTM.jpg">
            <a:extLst>
              <a:ext uri="{FF2B5EF4-FFF2-40B4-BE49-F238E27FC236}">
                <a16:creationId xmlns:a16="http://schemas.microsoft.com/office/drawing/2014/main" id="{9119BEC8-BAF8-4E23-8761-16E6F9266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280" y="1957335"/>
            <a:ext cx="9251162" cy="291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210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6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1-2</a:t>
            </a:r>
            <a:r>
              <a:rPr lang="zh-TW" altLang="en-US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DraftSight</a:t>
            </a:r>
            <a:r>
              <a:rPr lang="zh-TW" altLang="en-US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核心</a:t>
            </a:r>
            <a:endParaRPr lang="zh-TW" altLang="en-US" sz="3200">
              <a:solidFill>
                <a:srgbClr val="FFFF00"/>
              </a:solidFill>
              <a:ea typeface="新細明體" pitchFamily="18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5.DWG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檔案來自</a:t>
            </a: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開放設計聯盟(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ODA)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003120" y="6325035"/>
            <a:ext cx="4185761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Open Design Alliance (ODA)</a:t>
            </a:r>
            <a:endParaRPr lang="zh-TW" altLang="en-US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188881" y="6448001"/>
            <a:ext cx="21046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http://www.opendesign.com/</a:t>
            </a:r>
            <a:endParaRPr lang="zh-TW" altLang="en-US" sz="1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0297" y="2149047"/>
            <a:ext cx="6381882" cy="391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15047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89801" y="6308296"/>
            <a:ext cx="4955203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資源中心＝業務的創新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Resource Center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11.Business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Innovations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101" y="2082500"/>
            <a:ext cx="7231351" cy="422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向上箭號 6"/>
          <p:cNvSpPr/>
          <p:nvPr/>
        </p:nvSpPr>
        <p:spPr>
          <a:xfrm rot="5400000">
            <a:off x="6784338" y="5411938"/>
            <a:ext cx="278660" cy="116089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3515017" y="5193097"/>
            <a:ext cx="1269019" cy="659956"/>
          </a:xfrm>
          <a:prstGeom prst="wedgeRoundRectCallout">
            <a:avLst>
              <a:gd name="adj1" fmla="val -22381"/>
              <a:gd name="adj2" fmla="val -73662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主題列表</a:t>
            </a:r>
          </a:p>
        </p:txBody>
      </p:sp>
    </p:spTree>
    <p:extLst>
      <p:ext uri="{BB962C8B-B14F-4D97-AF65-F5344CB8AC3E}">
        <p14:creationId xmlns:p14="http://schemas.microsoft.com/office/powerpoint/2010/main" val="229785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Resource Center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12.YouTube 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影音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52" y="2097137"/>
            <a:ext cx="7300773" cy="421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76104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Resource Center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13.Facebook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507" y="2129977"/>
            <a:ext cx="6540987" cy="417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08301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4" name="Rectangle 4"/>
          <p:cNvSpPr>
            <a:spLocks noChangeArrowheads="1"/>
          </p:cNvSpPr>
          <p:nvPr/>
        </p:nvSpPr>
        <p:spPr bwMode="auto">
          <a:xfrm>
            <a:off x="1525358" y="871539"/>
            <a:ext cx="9142643" cy="62261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147" tIns="40074" rIns="80147" bIns="40074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 dirty="0" err="1">
                <a:solidFill>
                  <a:srgbClr val="FFFF00"/>
                </a:solidFill>
                <a:ea typeface="華康細圓體" pitchFamily="49" charset="-120"/>
              </a:rPr>
              <a:t>DraftSight</a:t>
            </a:r>
            <a:r>
              <a:rPr lang="en-US" altLang="zh-TW" sz="3200" dirty="0">
                <a:solidFill>
                  <a:srgbClr val="FFFF00"/>
                </a:solidFill>
                <a:ea typeface="華康細圓體" pitchFamily="49" charset="-120"/>
              </a:rPr>
              <a:t> </a:t>
            </a:r>
            <a:r>
              <a:rPr lang="zh-TW" altLang="en-US" sz="3200" dirty="0">
                <a:solidFill>
                  <a:srgbClr val="FFFF00"/>
                </a:solidFill>
                <a:ea typeface="華康細圓體" pitchFamily="49" charset="-120"/>
              </a:rPr>
              <a:t>課程大綱</a:t>
            </a:r>
            <a:endParaRPr lang="en-US" altLang="zh-TW" sz="2300" dirty="0">
              <a:solidFill>
                <a:schemeClr val="bg1"/>
              </a:solidFill>
              <a:ea typeface="華康細圓體" pitchFamily="49" charset="-120"/>
            </a:endParaRPr>
          </a:p>
        </p:txBody>
      </p:sp>
      <p:sp>
        <p:nvSpPr>
          <p:cNvPr id="5" name="AutoShape 34"/>
          <p:cNvSpPr>
            <a:spLocks noChangeArrowheads="1"/>
          </p:cNvSpPr>
          <p:nvPr/>
        </p:nvSpPr>
        <p:spPr bwMode="gray">
          <a:xfrm>
            <a:off x="1774826" y="1682431"/>
            <a:ext cx="4083431" cy="640146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何謂</a:t>
            </a:r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endParaRPr lang="zh-TW" altLang="en-US" sz="28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AutoShape 34"/>
          <p:cNvSpPr>
            <a:spLocks noChangeArrowheads="1"/>
          </p:cNvSpPr>
          <p:nvPr/>
        </p:nvSpPr>
        <p:spPr bwMode="gray">
          <a:xfrm>
            <a:off x="1794876" y="2569974"/>
            <a:ext cx="4063380" cy="640146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產品</a:t>
            </a:r>
            <a:r>
              <a:rPr lang="zh-TW" altLang="en-US" sz="28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特點</a:t>
            </a:r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1794876" y="3447798"/>
            <a:ext cx="4063380" cy="640146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線上資源</a:t>
            </a:r>
            <a:endParaRPr lang="zh-TW" altLang="en-US" sz="28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34"/>
          <p:cNvSpPr>
            <a:spLocks noChangeArrowheads="1"/>
          </p:cNvSpPr>
          <p:nvPr/>
        </p:nvSpPr>
        <p:spPr bwMode="gray">
          <a:xfrm>
            <a:off x="1794876" y="4380486"/>
            <a:ext cx="4063380" cy="64014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4.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業界的</a:t>
            </a:r>
            <a:r>
              <a:rPr lang="zh-TW" altLang="en-US" sz="28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支持</a:t>
            </a:r>
            <a:endParaRPr lang="en-US" altLang="zh-TW" sz="280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84" y="1723802"/>
            <a:ext cx="4220627" cy="432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543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4.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來自</a:t>
            </a:r>
            <a:r>
              <a:rPr lang="zh-TW" altLang="en-US" sz="3200" dirty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企業的支持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1.ARES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Commander Edition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820903" y="6308296"/>
            <a:ext cx="2492990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開發</a:t>
            </a:r>
          </a:p>
        </p:txBody>
      </p:sp>
      <p:sp>
        <p:nvSpPr>
          <p:cNvPr id="4" name="矩形 3"/>
          <p:cNvSpPr/>
          <p:nvPr/>
        </p:nvSpPr>
        <p:spPr>
          <a:xfrm>
            <a:off x="7407853" y="6358919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https://secure.graebert.com/</a:t>
            </a:r>
            <a:endParaRPr lang="zh-TW" alt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38450" y="2155735"/>
            <a:ext cx="6515100" cy="394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30189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4.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來自企業的支持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1.ARES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Commander Edition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36183" y="6308296"/>
            <a:ext cx="326243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＋額外功能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234721"/>
            <a:ext cx="2286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183" y="2128843"/>
            <a:ext cx="5991158" cy="413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68106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083044"/>
            <a:ext cx="8910864" cy="4074816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4.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來自企業的支持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教育單位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047175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050" name="Picture 2" descr="Multi-Product_Graphic_with_Sustainabil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303" y="1474226"/>
            <a:ext cx="6035863" cy="424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solidworks.com.tw/attachments/Image/authorized-training-center_1.png">
            <a:extLst>
              <a:ext uri="{FF2B5EF4-FFF2-40B4-BE49-F238E27FC236}">
                <a16:creationId xmlns:a16="http://schemas.microsoft.com/office/drawing/2014/main" id="{299AA25F-C45A-238E-CA46-96327B927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55" y="4507744"/>
            <a:ext cx="1237548" cy="123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34">
            <a:extLst>
              <a:ext uri="{FF2B5EF4-FFF2-40B4-BE49-F238E27FC236}">
                <a16:creationId xmlns:a16="http://schemas.microsoft.com/office/drawing/2014/main" id="{D4C4ABB5-4A62-7741-E602-78A2692DD84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7949" y="1598692"/>
            <a:ext cx="4100017" cy="2302888"/>
          </a:xfrm>
          <a:prstGeom prst="roundRect">
            <a:avLst>
              <a:gd name="adj" fmla="val 20877"/>
            </a:avLst>
          </a:prstGeom>
          <a:solidFill>
            <a:srgbClr val="00FF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幾何科技 </a:t>
            </a:r>
            <a:endParaRPr lang="en-US" altLang="zh-TW" sz="280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 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養成訓練與顧問服務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geometry-sw.com.tw</a:t>
            </a:r>
            <a:endParaRPr lang="en-US" altLang="zh-TW" sz="2800" dirty="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5" name="圖片 4" descr="一張含有 圖形, 圓形, 鮮豔, 符號 的圖片&#10;&#10;自動產生的描述">
            <a:extLst>
              <a:ext uri="{FF2B5EF4-FFF2-40B4-BE49-F238E27FC236}">
                <a16:creationId xmlns:a16="http://schemas.microsoft.com/office/drawing/2014/main" id="{F342D78D-F615-9A71-3FAF-4905EA28B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865" y="1744787"/>
            <a:ext cx="1263774" cy="8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4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894598"/>
            <a:ext cx="9144000" cy="110799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1-2</a:t>
            </a:r>
            <a:r>
              <a:rPr lang="zh-TW" altLang="en-US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DraftSight</a:t>
            </a:r>
            <a:r>
              <a:rPr lang="zh-TW" altLang="en-US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核心</a:t>
            </a:r>
            <a:endParaRPr lang="zh-TW" altLang="en-US" sz="3200">
              <a:solidFill>
                <a:srgbClr val="FFFF00"/>
              </a:solidFill>
              <a:ea typeface="新細明體" pitchFamily="18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6.</a:t>
            </a:r>
            <a:r>
              <a:rPr lang="zh-TW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反托拉斯法（</a:t>
            </a: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AntiTrust</a:t>
            </a:r>
            <a:r>
              <a:rPr lang="zh-TW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）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314169" y="5810127"/>
            <a:ext cx="1107996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400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開放</a:t>
            </a:r>
            <a:endParaRPr lang="zh-TW" altLang="en-US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6" name="圖片 5" descr="http://www.openhandsetalliance.com/images/oha_main_rg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70237"/>
            <a:ext cx="3006408" cy="252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thebiggamehunter.com/wp-content/uploads/2011/02/Anti-Monopoly-1973-Anti-Monopoly-Inc.-Ralph-Anspac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60901" y="3149601"/>
            <a:ext cx="2264439" cy="243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5271782" y="5810127"/>
            <a:ext cx="141577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400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反壟斷</a:t>
            </a:r>
            <a:endParaRPr lang="zh-TW" altLang="en-US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397470" y="5782107"/>
            <a:ext cx="1107996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400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攀附</a:t>
            </a:r>
            <a:endParaRPr lang="zh-TW" altLang="en-US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34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774825" y="1805312"/>
            <a:ext cx="3514464" cy="52475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tIns="76960" bIns="76960" anchor="ctr" anchorCtr="1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何謂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1774826" y="2488579"/>
            <a:ext cx="3514464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DraftSight 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前身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1774826" y="3168364"/>
            <a:ext cx="3514464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1-2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核心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1774825" y="3819956"/>
            <a:ext cx="3514464" cy="521273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達梭策略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2330067"/>
            <a:ext cx="4447807" cy="3786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045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0219" y="2383401"/>
            <a:ext cx="4572000" cy="329032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620938" y="2148111"/>
            <a:ext cx="3262433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A </a:t>
            </a:r>
            <a:r>
              <a:rPr lang="zh-TW" altLang="en-US" sz="24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滿足使用者</a:t>
            </a:r>
            <a:r>
              <a:rPr lang="en-US" altLang="zh-TW" sz="24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2D</a:t>
            </a:r>
            <a:r>
              <a:rPr lang="zh-TW" altLang="en-US" sz="24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的需求</a:t>
            </a:r>
          </a:p>
        </p:txBody>
      </p:sp>
      <p:sp>
        <p:nvSpPr>
          <p:cNvPr id="6" name="矩形 5"/>
          <p:cNvSpPr/>
          <p:nvPr/>
        </p:nvSpPr>
        <p:spPr>
          <a:xfrm>
            <a:off x="1620937" y="2811723"/>
            <a:ext cx="233910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B </a:t>
            </a:r>
            <a:r>
              <a:rPr lang="zh-TW" altLang="en-US" sz="24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新軟體的開發</a:t>
            </a:r>
          </a:p>
        </p:txBody>
      </p:sp>
      <p:sp>
        <p:nvSpPr>
          <p:cNvPr id="7" name="矩形 6"/>
          <p:cNvSpPr/>
          <p:nvPr/>
        </p:nvSpPr>
        <p:spPr>
          <a:xfrm>
            <a:off x="1620938" y="3402750"/>
            <a:ext cx="4185761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C </a:t>
            </a:r>
            <a:r>
              <a:rPr lang="zh-TW" altLang="en-US" sz="24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使用者希望有新的溝通方式</a:t>
            </a:r>
          </a:p>
        </p:txBody>
      </p:sp>
      <p:sp>
        <p:nvSpPr>
          <p:cNvPr id="8" name="矩形 7"/>
          <p:cNvSpPr/>
          <p:nvPr/>
        </p:nvSpPr>
        <p:spPr>
          <a:xfrm>
            <a:off x="1664755" y="4046587"/>
            <a:ext cx="3570208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D </a:t>
            </a:r>
            <a:r>
              <a:rPr lang="zh-TW" altLang="en-US" sz="24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使用者希望整合</a:t>
            </a:r>
            <a:r>
              <a:rPr lang="en-US" altLang="zh-TW" sz="24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2D</a:t>
            </a:r>
            <a:r>
              <a:rPr lang="zh-TW" altLang="en-US" sz="24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檔案</a:t>
            </a:r>
          </a:p>
        </p:txBody>
      </p:sp>
      <p:sp>
        <p:nvSpPr>
          <p:cNvPr id="9" name="矩形 8"/>
          <p:cNvSpPr/>
          <p:nvPr/>
        </p:nvSpPr>
        <p:spPr>
          <a:xfrm>
            <a:off x="1722912" y="4709680"/>
            <a:ext cx="2339103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E </a:t>
            </a:r>
            <a:r>
              <a:rPr lang="zh-TW" altLang="en-US" sz="24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開發新的客戶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524000" y="871537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1-3</a:t>
            </a:r>
            <a:r>
              <a:rPr lang="zh-TW" altLang="en-US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達梭策略</a:t>
            </a:r>
            <a:endParaRPr lang="zh-TW" altLang="en-US" sz="3200" dirty="0">
              <a:solidFill>
                <a:srgbClr val="FFFF00"/>
              </a:solidFill>
              <a:ea typeface="新細明體" pitchFamily="18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為何推出</a:t>
            </a:r>
            <a:r>
              <a:rPr lang="en-US" altLang="zh-TW" sz="2600" dirty="0" err="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?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31152" y="5500512"/>
            <a:ext cx="233910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F </a:t>
            </a:r>
            <a:r>
              <a:rPr lang="zh-TW" altLang="en-US" sz="24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協助產品推廣</a:t>
            </a:r>
          </a:p>
        </p:txBody>
      </p:sp>
    </p:spTree>
    <p:extLst>
      <p:ext uri="{BB962C8B-B14F-4D97-AF65-F5344CB8AC3E}">
        <p14:creationId xmlns:p14="http://schemas.microsoft.com/office/powerpoint/2010/main" val="129623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1-3</a:t>
            </a:r>
            <a:r>
              <a:rPr lang="zh-TW" altLang="en-US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達梭策略</a:t>
            </a:r>
            <a:endParaRPr lang="zh-TW" altLang="en-US" sz="3200">
              <a:solidFill>
                <a:srgbClr val="FFFF00"/>
              </a:solidFill>
              <a:ea typeface="新細明體" pitchFamily="18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達梭改寫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2D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市場</a:t>
            </a:r>
          </a:p>
        </p:txBody>
      </p:sp>
      <p:pic>
        <p:nvPicPr>
          <p:cNvPr id="4" name="Picture 6" descr="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977" y="2137462"/>
            <a:ext cx="5986547" cy="411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draftsight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193122"/>
            <a:ext cx="2527788" cy="86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1881" y="3055135"/>
            <a:ext cx="2133676" cy="22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102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4" name="Rectangle 4"/>
          <p:cNvSpPr>
            <a:spLocks noChangeArrowheads="1"/>
          </p:cNvSpPr>
          <p:nvPr/>
        </p:nvSpPr>
        <p:spPr bwMode="auto">
          <a:xfrm>
            <a:off x="1525358" y="871539"/>
            <a:ext cx="9142643" cy="62261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147" tIns="40074" rIns="80147" bIns="40074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 dirty="0" err="1">
                <a:solidFill>
                  <a:srgbClr val="FFFF00"/>
                </a:solidFill>
                <a:ea typeface="華康細圓體" pitchFamily="49" charset="-120"/>
              </a:rPr>
              <a:t>DraftSight</a:t>
            </a:r>
            <a:r>
              <a:rPr lang="en-US" altLang="zh-TW" sz="3200" dirty="0">
                <a:solidFill>
                  <a:srgbClr val="FFFF00"/>
                </a:solidFill>
                <a:ea typeface="華康細圓體" pitchFamily="49" charset="-120"/>
              </a:rPr>
              <a:t> </a:t>
            </a:r>
            <a:r>
              <a:rPr lang="zh-TW" altLang="en-US" sz="3200" dirty="0">
                <a:solidFill>
                  <a:srgbClr val="FFFF00"/>
                </a:solidFill>
                <a:ea typeface="華康細圓體" pitchFamily="49" charset="-120"/>
              </a:rPr>
              <a:t>課程大綱</a:t>
            </a:r>
            <a:endParaRPr lang="en-US" altLang="zh-TW" sz="2300" dirty="0">
              <a:solidFill>
                <a:schemeClr val="bg1"/>
              </a:solidFill>
              <a:ea typeface="華康細圓體" pitchFamily="49" charset="-120"/>
            </a:endParaRPr>
          </a:p>
        </p:txBody>
      </p:sp>
      <p:sp>
        <p:nvSpPr>
          <p:cNvPr id="5" name="AutoShape 34"/>
          <p:cNvSpPr>
            <a:spLocks noChangeArrowheads="1"/>
          </p:cNvSpPr>
          <p:nvPr/>
        </p:nvSpPr>
        <p:spPr bwMode="gray">
          <a:xfrm>
            <a:off x="1774826" y="1682431"/>
            <a:ext cx="4083431" cy="640146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何謂</a:t>
            </a:r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endParaRPr lang="zh-TW" altLang="en-US" sz="28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AutoShape 34"/>
          <p:cNvSpPr>
            <a:spLocks noChangeArrowheads="1"/>
          </p:cNvSpPr>
          <p:nvPr/>
        </p:nvSpPr>
        <p:spPr bwMode="gray">
          <a:xfrm>
            <a:off x="1794876" y="2569974"/>
            <a:ext cx="4063380" cy="64014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產品</a:t>
            </a:r>
            <a:r>
              <a:rPr lang="zh-TW" altLang="en-US" sz="28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特點</a:t>
            </a:r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1794876" y="3447798"/>
            <a:ext cx="4063380" cy="640146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線上資源</a:t>
            </a:r>
            <a:endParaRPr lang="zh-TW" altLang="en-US" sz="28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34"/>
          <p:cNvSpPr>
            <a:spLocks noChangeArrowheads="1"/>
          </p:cNvSpPr>
          <p:nvPr/>
        </p:nvSpPr>
        <p:spPr bwMode="gray">
          <a:xfrm>
            <a:off x="1794876" y="4398774"/>
            <a:ext cx="4063380" cy="640146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4.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業界的</a:t>
            </a:r>
            <a:r>
              <a:rPr lang="zh-TW" altLang="en-US" sz="28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支持</a:t>
            </a:r>
            <a:endParaRPr lang="en-US" altLang="zh-TW" sz="280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84" y="1723802"/>
            <a:ext cx="4220627" cy="432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1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4" name="Rectangle 4"/>
          <p:cNvSpPr>
            <a:spLocks noChangeArrowheads="1"/>
          </p:cNvSpPr>
          <p:nvPr/>
        </p:nvSpPr>
        <p:spPr bwMode="auto">
          <a:xfrm>
            <a:off x="1524001" y="878397"/>
            <a:ext cx="9142643" cy="61337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078" dirty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課 程 大 綱</a:t>
            </a:r>
            <a:endParaRPr lang="zh-TW" altLang="en-US" sz="2223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667136" y="1808834"/>
            <a:ext cx="4424102" cy="52475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tIns="76960" bIns="76960" anchor="ctr" anchorCtr="1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產品特點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1697827" y="2516773"/>
            <a:ext cx="2103798" cy="521273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完全免費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1697827" y="321408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2-2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高支援度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1708687" y="390225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容易安裝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1708687" y="461900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2-4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套用習慣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1708687" y="537947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2-5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環境介面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3955626" y="251677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2-6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檔案管理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955626" y="321862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2-7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整合搭配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930622" y="390225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2-8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成本優勢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930622" y="461900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2-9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擴充開發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930622" y="5393034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2-10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企業轉型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544" y="2333589"/>
            <a:ext cx="4066145" cy="346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057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3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2-1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完全免費</a:t>
            </a:r>
            <a:endParaRPr lang="zh-TW" altLang="en-US" sz="3200" dirty="0">
              <a:solidFill>
                <a:srgbClr val="FFFF00"/>
              </a:solidFill>
              <a:ea typeface="新細明體" pitchFamily="18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免費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下載的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2D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CAD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軟體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2149131"/>
            <a:ext cx="4885520" cy="415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Discover a better way to create, edit and view DWG files. DraftSight. Download free CAD software * now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581" y="2535767"/>
            <a:ext cx="3018154" cy="20531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817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6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2-1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完全免費</a:t>
            </a:r>
            <a:endParaRPr lang="zh-TW" altLang="en-US" sz="3200">
              <a:solidFill>
                <a:srgbClr val="FFFF00"/>
              </a:solidFill>
              <a:ea typeface="新細明體" pitchFamily="18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查看許可協議書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997" y="2088010"/>
            <a:ext cx="4720948" cy="418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4825" y="2147527"/>
            <a:ext cx="3196526" cy="2052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2203537" y="4352276"/>
            <a:ext cx="2339102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許可協議書</a:t>
            </a:r>
            <a:endParaRPr lang="en-US" altLang="zh-TW" sz="2400" b="1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可看出授權內容</a:t>
            </a:r>
          </a:p>
        </p:txBody>
      </p:sp>
    </p:spTree>
    <p:extLst>
      <p:ext uri="{BB962C8B-B14F-4D97-AF65-F5344CB8AC3E}">
        <p14:creationId xmlns:p14="http://schemas.microsoft.com/office/powerpoint/2010/main" val="319180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4" name="Rectangle 4"/>
          <p:cNvSpPr>
            <a:spLocks noChangeArrowheads="1"/>
          </p:cNvSpPr>
          <p:nvPr/>
        </p:nvSpPr>
        <p:spPr bwMode="auto">
          <a:xfrm>
            <a:off x="1524001" y="878397"/>
            <a:ext cx="9142643" cy="61337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078" dirty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課 程 大 綱</a:t>
            </a:r>
            <a:endParaRPr lang="zh-TW" altLang="en-US" sz="2223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667136" y="1808834"/>
            <a:ext cx="4424102" cy="52475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tIns="76960" bIns="76960" anchor="ctr" anchorCtr="1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產品特點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1697827" y="251677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完全免費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1697827" y="3214085"/>
            <a:ext cx="2103798" cy="521273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2-2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高支援度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1708687" y="390225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容易安裝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1708687" y="461900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2-4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套用習慣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1708687" y="537947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2-5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環境介面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3955626" y="251677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2-6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檔案管理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955626" y="321862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2-7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整合搭配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930622" y="390225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2-8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成本優勢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930622" y="461900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2-9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擴充開發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930622" y="5393034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2-10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企業轉型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482" y="1808834"/>
            <a:ext cx="5180346" cy="441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159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4"/>
          <p:cNvSpPr>
            <a:spLocks noChangeArrowheads="1"/>
          </p:cNvSpPr>
          <p:nvPr/>
        </p:nvSpPr>
        <p:spPr bwMode="gray">
          <a:xfrm>
            <a:off x="1774826" y="1682431"/>
            <a:ext cx="4083431" cy="64014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何謂</a:t>
            </a:r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endParaRPr lang="zh-TW" altLang="en-US" sz="28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AutoShape 34"/>
          <p:cNvSpPr>
            <a:spLocks noChangeArrowheads="1"/>
          </p:cNvSpPr>
          <p:nvPr/>
        </p:nvSpPr>
        <p:spPr bwMode="gray">
          <a:xfrm>
            <a:off x="1794876" y="2569974"/>
            <a:ext cx="4063380" cy="640146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產品</a:t>
            </a:r>
            <a:r>
              <a:rPr lang="zh-TW" altLang="en-US" sz="28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特點</a:t>
            </a:r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1794876" y="3447798"/>
            <a:ext cx="4063380" cy="640146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線上資源</a:t>
            </a:r>
            <a:endParaRPr lang="zh-TW" altLang="en-US" sz="28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34"/>
          <p:cNvSpPr>
            <a:spLocks noChangeArrowheads="1"/>
          </p:cNvSpPr>
          <p:nvPr/>
        </p:nvSpPr>
        <p:spPr bwMode="gray">
          <a:xfrm>
            <a:off x="1794876" y="4384820"/>
            <a:ext cx="4063380" cy="640146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4.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業界的</a:t>
            </a:r>
            <a:r>
              <a:rPr lang="zh-TW" altLang="en-US" sz="28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支持</a:t>
            </a:r>
            <a:endParaRPr lang="en-US" altLang="zh-TW" sz="280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84" y="1723802"/>
            <a:ext cx="4220627" cy="432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49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82300" y="6308296"/>
            <a:ext cx="3570208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支援 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Windows Linux Mac</a:t>
            </a:r>
            <a:endParaRPr lang="zh-TW" altLang="en-US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504114" y="2007685"/>
            <a:ext cx="3163887" cy="170139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200" dirty="0"/>
              <a:t>Linux</a:t>
            </a:r>
          </a:p>
          <a:p>
            <a:pPr marL="0" indent="0">
              <a:buNone/>
            </a:pPr>
            <a:r>
              <a:rPr lang="en-US" sz="2200" dirty="0"/>
              <a:t>Ubuntu</a:t>
            </a:r>
          </a:p>
          <a:p>
            <a:pPr marL="0" indent="0">
              <a:buNone/>
            </a:pPr>
            <a:r>
              <a:rPr lang="en-US" sz="2200" dirty="0"/>
              <a:t> </a:t>
            </a:r>
            <a:r>
              <a:rPr lang="en-US" sz="2200" dirty="0" err="1"/>
              <a:t>Fedoro</a:t>
            </a:r>
            <a:r>
              <a:rPr lang="en-US" sz="2200" dirty="0"/>
              <a:t>, </a:t>
            </a:r>
            <a:r>
              <a:rPr lang="en-US" sz="2200" dirty="0" err="1"/>
              <a:t>Suse</a:t>
            </a:r>
            <a:r>
              <a:rPr lang="en-US" sz="2200" dirty="0"/>
              <a:t>  </a:t>
            </a:r>
            <a:r>
              <a:rPr lang="en-US" sz="2200" dirty="0" err="1"/>
              <a:t>Mandriva</a:t>
            </a:r>
            <a:endParaRPr lang="en-US" sz="2200" dirty="0"/>
          </a:p>
        </p:txBody>
      </p:sp>
      <p:sp>
        <p:nvSpPr>
          <p:cNvPr id="5" name="矩形 4"/>
          <p:cNvSpPr/>
          <p:nvPr/>
        </p:nvSpPr>
        <p:spPr>
          <a:xfrm>
            <a:off x="1980313" y="2144876"/>
            <a:ext cx="15526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Windows XP </a:t>
            </a:r>
          </a:p>
          <a:p>
            <a:r>
              <a:rPr lang="en-US" altLang="zh-TW" dirty="0"/>
              <a:t>Windows 7 </a:t>
            </a:r>
          </a:p>
          <a:p>
            <a:r>
              <a:rPr lang="en-US" altLang="zh-TW" dirty="0"/>
              <a:t>Windows 8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4825" y="3709079"/>
            <a:ext cx="261185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6120" y="3709079"/>
            <a:ext cx="2342569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36113" y="3483681"/>
            <a:ext cx="2438400" cy="284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5004683" y="2195692"/>
            <a:ext cx="2173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Mac OS® vv10.6.x </a:t>
            </a:r>
          </a:p>
          <a:p>
            <a:r>
              <a:rPr lang="en-US" altLang="zh-TW" dirty="0"/>
              <a:t>(Snow Leopard®)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524000" y="911523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2-2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高支援度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支援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多種作業系統</a:t>
            </a:r>
          </a:p>
        </p:txBody>
      </p:sp>
    </p:spTree>
    <p:extLst>
      <p:ext uri="{BB962C8B-B14F-4D97-AF65-F5344CB8AC3E}">
        <p14:creationId xmlns:p14="http://schemas.microsoft.com/office/powerpoint/2010/main" val="223236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35917" y="6308296"/>
            <a:ext cx="5262979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支援 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Windows Linux Mac</a:t>
            </a:r>
            <a:endParaRPr lang="zh-TW" altLang="en-US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3157" y="2054815"/>
            <a:ext cx="945479" cy="972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1803" y="2054814"/>
            <a:ext cx="864784" cy="9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07455" y="1981201"/>
            <a:ext cx="1076341" cy="125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SolidWorks Publisher(書籍內容)\01 DraftSight 原廠教育訓練手冊\新增資料夾\deskto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386" y="3339813"/>
            <a:ext cx="2635498" cy="210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SolidWorks Publisher(書籍內容)\01 DraftSight 原廠教育訓練手冊\新增資料夾\desktop_m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51" y="3339814"/>
            <a:ext cx="2926831" cy="209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SolidWorks Publisher(書籍內容)\01 DraftSight 原廠教育訓練手冊\新增資料夾\desktop_linux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713" y="3339813"/>
            <a:ext cx="2869822" cy="210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524000" y="911523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2-2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高支援度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支援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多種作業系統</a:t>
            </a:r>
          </a:p>
        </p:txBody>
      </p:sp>
    </p:spTree>
    <p:extLst>
      <p:ext uri="{BB962C8B-B14F-4D97-AF65-F5344CB8AC3E}">
        <p14:creationId xmlns:p14="http://schemas.microsoft.com/office/powerpoint/2010/main" val="242902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28410" y="6308296"/>
            <a:ext cx="3877985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不必重新開機即可切換語言</a:t>
            </a:r>
          </a:p>
        </p:txBody>
      </p:sp>
      <p:sp>
        <p:nvSpPr>
          <p:cNvPr id="6" name="矩形 5"/>
          <p:cNvSpPr/>
          <p:nvPr/>
        </p:nvSpPr>
        <p:spPr>
          <a:xfrm>
            <a:off x="1804824" y="2141434"/>
            <a:ext cx="32621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228600">
              <a:buAutoNum type="arabicPlain"/>
            </a:pPr>
            <a:r>
              <a:rPr lang="en-US" altLang="zh-TW" sz="1200" dirty="0"/>
              <a:t>German</a:t>
            </a:r>
            <a:r>
              <a:rPr lang="zh-TW" altLang="en-US" sz="1200" dirty="0"/>
              <a:t>    德文</a:t>
            </a:r>
            <a:endParaRPr lang="en-US" altLang="zh-TW" sz="1200" dirty="0"/>
          </a:p>
          <a:p>
            <a:pPr marL="685800" lvl="1" indent="-228600">
              <a:buAutoNum type="arabicPlain"/>
            </a:pPr>
            <a:r>
              <a:rPr lang="en-US" altLang="zh-TW" sz="1200" dirty="0"/>
              <a:t>2English </a:t>
            </a:r>
            <a:r>
              <a:rPr lang="zh-TW" altLang="en-US" sz="1200" dirty="0"/>
              <a:t>    英文</a:t>
            </a:r>
            <a:endParaRPr lang="en-US" altLang="zh-TW" sz="1200" dirty="0"/>
          </a:p>
          <a:p>
            <a:pPr lvl="1"/>
            <a:r>
              <a:rPr lang="en-US" altLang="zh-TW" sz="1200" dirty="0"/>
              <a:t>3</a:t>
            </a:r>
            <a:r>
              <a:rPr lang="zh-TW" altLang="en-US" sz="1200" dirty="0"/>
              <a:t>   </a:t>
            </a:r>
            <a:r>
              <a:rPr lang="en-US" altLang="zh-TW" sz="1200" dirty="0" err="1"/>
              <a:t>Turkeish</a:t>
            </a:r>
            <a:r>
              <a:rPr lang="en-US" altLang="zh-TW" sz="1200" dirty="0"/>
              <a:t>     </a:t>
            </a:r>
            <a:r>
              <a:rPr lang="zh-TW" altLang="en-US" sz="1200" dirty="0"/>
              <a:t>土耳其</a:t>
            </a:r>
            <a:endParaRPr lang="en-US" altLang="zh-TW" sz="1200" dirty="0"/>
          </a:p>
          <a:p>
            <a:pPr lvl="1"/>
            <a:r>
              <a:rPr lang="en-US" altLang="zh-TW" sz="1200" dirty="0"/>
              <a:t>4</a:t>
            </a:r>
            <a:r>
              <a:rPr lang="zh-TW" altLang="en-US" sz="1200" dirty="0"/>
              <a:t>   </a:t>
            </a:r>
            <a:r>
              <a:rPr lang="en-US" altLang="zh-TW" sz="1200" dirty="0"/>
              <a:t>Hungarian</a:t>
            </a:r>
            <a:r>
              <a:rPr lang="zh-TW" altLang="en-US" sz="1200" dirty="0"/>
              <a:t> 匈牙利</a:t>
            </a:r>
            <a:endParaRPr lang="en-US" altLang="zh-TW" sz="1200" dirty="0"/>
          </a:p>
          <a:p>
            <a:pPr lvl="1"/>
            <a:r>
              <a:rPr lang="en-US" altLang="zh-TW" sz="1200" dirty="0"/>
              <a:t>5</a:t>
            </a:r>
            <a:r>
              <a:rPr lang="zh-TW" altLang="en-US" sz="1200" dirty="0"/>
              <a:t>   </a:t>
            </a:r>
            <a:r>
              <a:rPr lang="en-US" altLang="zh-TW" sz="1200" dirty="0"/>
              <a:t>Polish</a:t>
            </a:r>
            <a:r>
              <a:rPr lang="zh-TW" altLang="en-US" sz="1200" dirty="0"/>
              <a:t>       波蘭文</a:t>
            </a:r>
            <a:endParaRPr lang="en-US" altLang="zh-TW" sz="1200" dirty="0"/>
          </a:p>
          <a:p>
            <a:pPr lvl="1"/>
            <a:r>
              <a:rPr lang="en-US" altLang="zh-TW" sz="1200" dirty="0"/>
              <a:t>6</a:t>
            </a:r>
            <a:r>
              <a:rPr lang="zh-TW" altLang="en-US" sz="1200" dirty="0"/>
              <a:t>   </a:t>
            </a:r>
            <a:r>
              <a:rPr lang="en-US" altLang="zh-TW" sz="1200" dirty="0"/>
              <a:t>Japanese</a:t>
            </a:r>
            <a:r>
              <a:rPr lang="zh-TW" altLang="en-US" sz="1200" dirty="0"/>
              <a:t> 日文</a:t>
            </a:r>
            <a:endParaRPr lang="en-US" altLang="zh-TW" sz="1200" dirty="0"/>
          </a:p>
          <a:p>
            <a:pPr lvl="1"/>
            <a:r>
              <a:rPr lang="en-US" altLang="zh-TW" sz="1200" dirty="0"/>
              <a:t>7</a:t>
            </a:r>
            <a:r>
              <a:rPr lang="zh-TW" altLang="en-US" sz="1200" dirty="0"/>
              <a:t>   </a:t>
            </a:r>
            <a:r>
              <a:rPr lang="en-US" altLang="zh-TW" sz="1200" dirty="0"/>
              <a:t>French</a:t>
            </a:r>
            <a:r>
              <a:rPr lang="zh-TW" altLang="en-US" sz="1200" dirty="0"/>
              <a:t>      法文</a:t>
            </a:r>
            <a:endParaRPr lang="en-US" altLang="zh-TW" sz="1200" dirty="0"/>
          </a:p>
          <a:p>
            <a:pPr lvl="1"/>
            <a:r>
              <a:rPr lang="en-US" altLang="zh-TW" sz="1200" dirty="0"/>
              <a:t>8</a:t>
            </a:r>
            <a:r>
              <a:rPr lang="zh-TW" altLang="en-US" sz="1200" dirty="0"/>
              <a:t>   </a:t>
            </a:r>
            <a:r>
              <a:rPr lang="en-US" altLang="zh-TW" sz="1200" dirty="0"/>
              <a:t>Chinese(Traditional) </a:t>
            </a:r>
            <a:r>
              <a:rPr lang="zh-TW" altLang="en-US" sz="1200" dirty="0"/>
              <a:t> 繁體中文</a:t>
            </a:r>
            <a:endParaRPr lang="en-US" altLang="zh-TW" sz="1200" dirty="0"/>
          </a:p>
          <a:p>
            <a:pPr lvl="1"/>
            <a:r>
              <a:rPr lang="en-US" altLang="zh-TW" sz="1200" dirty="0"/>
              <a:t>9</a:t>
            </a:r>
            <a:r>
              <a:rPr lang="zh-TW" altLang="en-US" sz="1200" dirty="0"/>
              <a:t>   </a:t>
            </a:r>
            <a:r>
              <a:rPr lang="en-US" altLang="zh-TW" sz="1200" dirty="0"/>
              <a:t>Chinese(Simplified)</a:t>
            </a:r>
            <a:r>
              <a:rPr lang="zh-TW" altLang="en-US" sz="1200" dirty="0"/>
              <a:t> 簡體中文</a:t>
            </a:r>
            <a:endParaRPr lang="en-US" altLang="zh-TW" sz="1200" dirty="0"/>
          </a:p>
          <a:p>
            <a:pPr lvl="1"/>
            <a:r>
              <a:rPr lang="en-US" altLang="zh-TW" sz="1200" dirty="0"/>
              <a:t>10</a:t>
            </a:r>
            <a:r>
              <a:rPr lang="zh-TW" altLang="en-US" sz="1200" dirty="0"/>
              <a:t>   </a:t>
            </a:r>
            <a:r>
              <a:rPr lang="en-US" altLang="zh-TW" sz="1200" dirty="0"/>
              <a:t>Italian</a:t>
            </a:r>
            <a:r>
              <a:rPr lang="zh-TW" altLang="en-US" sz="1200" dirty="0"/>
              <a:t>       義大利文</a:t>
            </a:r>
            <a:endParaRPr lang="en-US" altLang="zh-TW" sz="1200" dirty="0"/>
          </a:p>
        </p:txBody>
      </p:sp>
      <p:sp>
        <p:nvSpPr>
          <p:cNvPr id="7" name="矩形 6"/>
          <p:cNvSpPr/>
          <p:nvPr/>
        </p:nvSpPr>
        <p:spPr>
          <a:xfrm>
            <a:off x="1629872" y="4019582"/>
            <a:ext cx="2680381" cy="2154436"/>
          </a:xfrm>
          <a:prstGeom prst="rect">
            <a:avLst/>
          </a:prstGeom>
        </p:spPr>
        <p:txBody>
          <a:bodyPr wrap="square" lIns="0" tIns="0" rIns="0" bIns="0" anchor="ctr" anchorCtr="1">
            <a:noAutofit/>
          </a:bodyPr>
          <a:lstStyle/>
          <a:p>
            <a:pPr lvl="1"/>
            <a:r>
              <a:rPr lang="en-US" altLang="zh-TW" sz="1200" dirty="0"/>
              <a:t>11</a:t>
            </a:r>
            <a:r>
              <a:rPr lang="zh-TW" altLang="en-US" sz="1200" dirty="0"/>
              <a:t> </a:t>
            </a:r>
            <a:r>
              <a:rPr lang="en-US" altLang="zh-TW" sz="1200" dirty="0"/>
              <a:t>Spanish</a:t>
            </a:r>
            <a:r>
              <a:rPr lang="zh-TW" altLang="en-US" sz="1200" dirty="0"/>
              <a:t>    西班牙文</a:t>
            </a:r>
            <a:endParaRPr lang="en-US" altLang="zh-TW" sz="1200" dirty="0"/>
          </a:p>
          <a:p>
            <a:pPr lvl="1"/>
            <a:r>
              <a:rPr lang="en-US" altLang="zh-TW" sz="1200" dirty="0"/>
              <a:t>12</a:t>
            </a:r>
            <a:r>
              <a:rPr lang="zh-TW" altLang="en-US" sz="1200" dirty="0"/>
              <a:t> </a:t>
            </a:r>
            <a:r>
              <a:rPr lang="en-US" altLang="zh-TW" sz="1200" dirty="0"/>
              <a:t>Greek </a:t>
            </a:r>
            <a:r>
              <a:rPr lang="zh-TW" altLang="en-US" sz="1200" dirty="0"/>
              <a:t>    希臘文</a:t>
            </a:r>
            <a:endParaRPr lang="en-US" altLang="zh-TW" sz="1200" dirty="0"/>
          </a:p>
          <a:p>
            <a:pPr lvl="1"/>
            <a:r>
              <a:rPr lang="en-US" altLang="zh-TW" sz="1200" dirty="0"/>
              <a:t>13 Korean</a:t>
            </a:r>
            <a:r>
              <a:rPr lang="zh-TW" altLang="en-US" sz="1200" dirty="0"/>
              <a:t>     韓文</a:t>
            </a:r>
            <a:endParaRPr lang="en-US" altLang="zh-TW" sz="1200" dirty="0"/>
          </a:p>
          <a:p>
            <a:pPr lvl="1"/>
            <a:r>
              <a:rPr lang="en-US" altLang="zh-TW" sz="1200" dirty="0"/>
              <a:t>14 Vietnamese</a:t>
            </a:r>
            <a:r>
              <a:rPr lang="zh-TW" altLang="en-US" sz="1200" dirty="0"/>
              <a:t> 越南</a:t>
            </a:r>
            <a:endParaRPr lang="en-US" altLang="zh-TW" sz="1200" dirty="0"/>
          </a:p>
          <a:p>
            <a:pPr lvl="1"/>
            <a:r>
              <a:rPr lang="en-US" altLang="zh-TW" sz="1200" dirty="0"/>
              <a:t>15</a:t>
            </a:r>
            <a:r>
              <a:rPr lang="zh-TW" altLang="en-US" sz="1200" dirty="0"/>
              <a:t> </a:t>
            </a:r>
            <a:r>
              <a:rPr lang="en-US" altLang="zh-TW" sz="1200" dirty="0"/>
              <a:t>Catalan</a:t>
            </a:r>
            <a:r>
              <a:rPr lang="zh-TW" altLang="en-US" sz="1200" dirty="0"/>
              <a:t> 卡達隆尼亞文</a:t>
            </a:r>
            <a:endParaRPr lang="en-US" altLang="zh-TW" sz="1200" dirty="0"/>
          </a:p>
          <a:p>
            <a:pPr lvl="1"/>
            <a:r>
              <a:rPr lang="en-US" altLang="zh-TW" sz="1200" dirty="0"/>
              <a:t>16</a:t>
            </a:r>
            <a:r>
              <a:rPr lang="zh-TW" altLang="en-US" sz="1200" dirty="0"/>
              <a:t>  </a:t>
            </a:r>
            <a:r>
              <a:rPr lang="en-US" altLang="zh-TW" sz="1200" dirty="0"/>
              <a:t>Thai</a:t>
            </a:r>
            <a:r>
              <a:rPr lang="zh-TW" altLang="en-US" sz="1200" dirty="0"/>
              <a:t> 泰文</a:t>
            </a:r>
            <a:endParaRPr lang="en-US" altLang="zh-TW" sz="1200" dirty="0"/>
          </a:p>
          <a:p>
            <a:pPr lvl="1"/>
            <a:r>
              <a:rPr lang="en-US" altLang="zh-TW" sz="1200" dirty="0"/>
              <a:t>17</a:t>
            </a:r>
            <a:r>
              <a:rPr lang="zh-TW" altLang="en-US" sz="1200" dirty="0"/>
              <a:t>  </a:t>
            </a:r>
            <a:r>
              <a:rPr lang="en-US" altLang="zh-TW" sz="1200" dirty="0"/>
              <a:t>Dutch</a:t>
            </a:r>
            <a:r>
              <a:rPr lang="zh-TW" altLang="en-US" sz="1200" dirty="0"/>
              <a:t> 荷蘭文</a:t>
            </a:r>
            <a:endParaRPr lang="en-US" altLang="zh-TW" sz="1200" dirty="0"/>
          </a:p>
          <a:p>
            <a:pPr lvl="1"/>
            <a:r>
              <a:rPr lang="en-US" altLang="zh-TW" sz="1200" dirty="0"/>
              <a:t>18</a:t>
            </a:r>
            <a:r>
              <a:rPr lang="zh-TW" altLang="en-US" sz="1200" dirty="0"/>
              <a:t> </a:t>
            </a:r>
            <a:r>
              <a:rPr lang="en-US" altLang="zh-TW" sz="1200" dirty="0"/>
              <a:t>Russian</a:t>
            </a:r>
            <a:r>
              <a:rPr lang="zh-TW" altLang="en-US" sz="1200" dirty="0"/>
              <a:t>   俄文</a:t>
            </a:r>
            <a:endParaRPr lang="en-US" altLang="zh-TW" sz="1200" dirty="0"/>
          </a:p>
          <a:p>
            <a:pPr lvl="1"/>
            <a:r>
              <a:rPr lang="en-US" altLang="zh-TW" sz="1200" dirty="0"/>
              <a:t>19 Portuguese</a:t>
            </a:r>
            <a:r>
              <a:rPr lang="zh-TW" altLang="en-US" sz="1200" dirty="0"/>
              <a:t> 葡萄牙文</a:t>
            </a:r>
            <a:endParaRPr lang="en-US" altLang="zh-TW" sz="1200" dirty="0"/>
          </a:p>
          <a:p>
            <a:pPr lvl="1"/>
            <a:r>
              <a:rPr lang="en-US" altLang="zh-TW" sz="1200" dirty="0"/>
              <a:t>20 Czech(</a:t>
            </a:r>
            <a:r>
              <a:rPr lang="zh-TW" altLang="en-US" sz="1200" dirty="0"/>
              <a:t>巴西</a:t>
            </a:r>
            <a:r>
              <a:rPr lang="en-US" altLang="zh-TW" sz="1200" dirty="0"/>
              <a:t>)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211" y="2438528"/>
            <a:ext cx="5319804" cy="373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0" y="911523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2-2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高支援度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支援多國語言</a:t>
            </a: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(20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國</a:t>
            </a: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9831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4" name="Rectangle 4"/>
          <p:cNvSpPr>
            <a:spLocks noChangeArrowheads="1"/>
          </p:cNvSpPr>
          <p:nvPr/>
        </p:nvSpPr>
        <p:spPr bwMode="auto">
          <a:xfrm>
            <a:off x="1524001" y="878397"/>
            <a:ext cx="9142643" cy="61337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078" dirty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課 程 大 綱</a:t>
            </a:r>
            <a:endParaRPr lang="zh-TW" altLang="en-US" sz="2223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667136" y="1808834"/>
            <a:ext cx="4424102" cy="52475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tIns="76960" bIns="76960" anchor="ctr" anchorCtr="1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產品特點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1697827" y="251677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完全免費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1697827" y="321408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2-2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高支援度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1708687" y="3902252"/>
            <a:ext cx="2103798" cy="521273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容易安裝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1708687" y="461900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2-4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套用習慣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1708687" y="537947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2-5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環境介面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3955626" y="251677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2-6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檔案管理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955626" y="321862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2-7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整合搭配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930622" y="390225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2-8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成本優勢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930622" y="461900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2-9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擴充開發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930622" y="5393034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2-10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企業轉型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544" y="2333589"/>
            <a:ext cx="4066145" cy="346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81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3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2-3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容易安裝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檔案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容量極小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+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安裝不須序號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58" y="3818997"/>
            <a:ext cx="3985470" cy="104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398" y="2315515"/>
            <a:ext cx="4325634" cy="327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2083330"/>
            <a:ext cx="1600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3044826" y="5789061"/>
            <a:ext cx="6186309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檔案小                       不需要序號</a:t>
            </a:r>
          </a:p>
        </p:txBody>
      </p:sp>
    </p:spTree>
    <p:extLst>
      <p:ext uri="{BB962C8B-B14F-4D97-AF65-F5344CB8AC3E}">
        <p14:creationId xmlns:p14="http://schemas.microsoft.com/office/powerpoint/2010/main" val="218531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新景上傳\solidworks 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534" y="2079097"/>
            <a:ext cx="6679409" cy="422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2-3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容易安裝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輸入</a:t>
            </a: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MAIL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啟用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8722484" y="2837340"/>
            <a:ext cx="1556050" cy="515400"/>
          </a:xfrm>
          <a:prstGeom prst="wedgeRoundRectCallout">
            <a:avLst>
              <a:gd name="adj1" fmla="val -67492"/>
              <a:gd name="adj2" fmla="val 43507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1</a:t>
            </a: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 郵件地址</a:t>
            </a: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8373400" y="4138677"/>
            <a:ext cx="1623928" cy="446989"/>
          </a:xfrm>
          <a:prstGeom prst="wedgeRoundRectCallout">
            <a:avLst>
              <a:gd name="adj1" fmla="val -90738"/>
              <a:gd name="adj2" fmla="val -11780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 切換行業</a:t>
            </a: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8460491" y="4756912"/>
            <a:ext cx="1552790" cy="457672"/>
          </a:xfrm>
          <a:prstGeom prst="wedgeRoundRectCallout">
            <a:avLst>
              <a:gd name="adj1" fmla="val -65850"/>
              <a:gd name="adj2" fmla="val -3492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 切換國家</a:t>
            </a: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4534540" y="6109711"/>
            <a:ext cx="1169953" cy="422658"/>
          </a:xfrm>
          <a:prstGeom prst="wedgeRoundRectCallout">
            <a:avLst>
              <a:gd name="adj1" fmla="val 56551"/>
              <a:gd name="adj2" fmla="val -86046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4</a:t>
            </a: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 啟動</a:t>
            </a:r>
          </a:p>
        </p:txBody>
      </p:sp>
    </p:spTree>
    <p:extLst>
      <p:ext uri="{BB962C8B-B14F-4D97-AF65-F5344CB8AC3E}">
        <p14:creationId xmlns:p14="http://schemas.microsoft.com/office/powerpoint/2010/main" val="111332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2-3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容易安裝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立即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可用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496" y="2214230"/>
            <a:ext cx="6125484" cy="427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430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2-3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容易安裝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4.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啟用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後新版本推出會告知</a:t>
            </a:r>
          </a:p>
        </p:txBody>
      </p:sp>
      <p:sp>
        <p:nvSpPr>
          <p:cNvPr id="2" name="矩形 1"/>
          <p:cNvSpPr/>
          <p:nvPr/>
        </p:nvSpPr>
        <p:spPr>
          <a:xfrm>
            <a:off x="6866118" y="5520896"/>
            <a:ext cx="326243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發送最重大訊息給用戶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63" y="2573867"/>
            <a:ext cx="4156605" cy="2614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新景上傳\solidworks 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3052497"/>
            <a:ext cx="4304242" cy="135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2233368" y="5520896"/>
            <a:ext cx="3570208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收信啟動你的</a:t>
            </a: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endParaRPr lang="zh-TW" altLang="en-US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4213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13" y="2842636"/>
            <a:ext cx="4276462" cy="143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86" y="2222244"/>
            <a:ext cx="3976577" cy="268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345603" y="5172774"/>
            <a:ext cx="2031325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使用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個月</a:t>
            </a:r>
            <a:endParaRPr lang="en-US" altLang="zh-TW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要求重新啟動</a:t>
            </a:r>
          </a:p>
        </p:txBody>
      </p:sp>
      <p:sp>
        <p:nvSpPr>
          <p:cNvPr id="5" name="矩形 4"/>
          <p:cNvSpPr/>
          <p:nvPr/>
        </p:nvSpPr>
        <p:spPr>
          <a:xfrm>
            <a:off x="7173218" y="5144754"/>
            <a:ext cx="2031325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之後提醒一年</a:t>
            </a:r>
            <a:endParaRPr lang="en-US" altLang="zh-TW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後重新啟動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2-3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容易安裝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5.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溫馨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提醒</a:t>
            </a:r>
          </a:p>
        </p:txBody>
      </p:sp>
    </p:spTree>
    <p:extLst>
      <p:ext uri="{BB962C8B-B14F-4D97-AF65-F5344CB8AC3E}">
        <p14:creationId xmlns:p14="http://schemas.microsoft.com/office/powerpoint/2010/main" val="850880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4" name="Rectangle 4"/>
          <p:cNvSpPr>
            <a:spLocks noChangeArrowheads="1"/>
          </p:cNvSpPr>
          <p:nvPr/>
        </p:nvSpPr>
        <p:spPr bwMode="auto">
          <a:xfrm>
            <a:off x="1524001" y="878397"/>
            <a:ext cx="9142643" cy="61337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078" dirty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課 程 大 綱</a:t>
            </a:r>
            <a:endParaRPr lang="zh-TW" altLang="en-US" sz="2223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667136" y="1808834"/>
            <a:ext cx="4424102" cy="52475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tIns="76960" bIns="76960" anchor="ctr" anchorCtr="1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產品特點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1697827" y="251677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完全免費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1697827" y="321408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2-2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高支援度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1708687" y="390225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容易安裝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1708687" y="4619003"/>
            <a:ext cx="2103798" cy="521273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2-4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套用習慣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1708687" y="537947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2-5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環境介面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3955626" y="251677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2-6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檔案管理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955626" y="321862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2-7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整合搭配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930622" y="390225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2-8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成本優勢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930622" y="461900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2-9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擴充開發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930622" y="5393034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2-10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企業轉型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544" y="2333589"/>
            <a:ext cx="4066145" cy="346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017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774825" y="1805312"/>
            <a:ext cx="3514464" cy="52475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tIns="76960" bIns="76960" anchor="ctr" anchorCtr="1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何謂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1774826" y="2488579"/>
            <a:ext cx="3514464" cy="521273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DraftSight 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前身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1774826" y="3168364"/>
            <a:ext cx="3514464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1-2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核心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1774825" y="3819956"/>
            <a:ext cx="3514464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達梭策略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479" y="1535539"/>
            <a:ext cx="4447807" cy="3786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5004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4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2-4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套用習慣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直接套用</a:t>
            </a: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2D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操作經驗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897848" y="6308296"/>
            <a:ext cx="233910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環境與介面相同</a:t>
            </a:r>
          </a:p>
        </p:txBody>
      </p:sp>
      <p:sp>
        <p:nvSpPr>
          <p:cNvPr id="9" name="矩形 8"/>
          <p:cNvSpPr/>
          <p:nvPr/>
        </p:nvSpPr>
        <p:spPr>
          <a:xfrm>
            <a:off x="5348502" y="5063697"/>
            <a:ext cx="184731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935" y="1985665"/>
            <a:ext cx="4992032" cy="425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508" y="2082224"/>
            <a:ext cx="2166938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32"/>
          <p:cNvSpPr>
            <a:spLocks noChangeArrowheads="1"/>
          </p:cNvSpPr>
          <p:nvPr/>
        </p:nvSpPr>
        <p:spPr bwMode="auto">
          <a:xfrm>
            <a:off x="3327422" y="2878683"/>
            <a:ext cx="1682961" cy="905806"/>
          </a:xfrm>
          <a:prstGeom prst="wedgeRoundRectCallout">
            <a:avLst>
              <a:gd name="adj1" fmla="val -73742"/>
              <a:gd name="adj2" fmla="val -42885"/>
              <a:gd name="adj3" fmla="val 16667"/>
            </a:avLst>
          </a:prstGeom>
          <a:gradFill flip="none" rotWithShape="1">
            <a:gsLst>
              <a:gs pos="0">
                <a:srgbClr val="009900">
                  <a:tint val="66000"/>
                  <a:satMod val="160000"/>
                </a:srgbClr>
              </a:gs>
              <a:gs pos="50000">
                <a:srgbClr val="009900">
                  <a:tint val="44500"/>
                  <a:satMod val="160000"/>
                </a:srgbClr>
              </a:gs>
              <a:gs pos="100000">
                <a:srgbClr val="0099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不必改變</a:t>
            </a:r>
            <a:endParaRPr lang="en-US" altLang="zh-TW" sz="2800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zh-TW" altLang="en-US" sz="28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舊有習慣</a:t>
            </a:r>
          </a:p>
        </p:txBody>
      </p:sp>
    </p:spTree>
    <p:extLst>
      <p:ext uri="{BB962C8B-B14F-4D97-AF65-F5344CB8AC3E}">
        <p14:creationId xmlns:p14="http://schemas.microsoft.com/office/powerpoint/2010/main" val="374529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20149" y="5721170"/>
            <a:ext cx="141577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圖層應用</a:t>
            </a:r>
          </a:p>
        </p:txBody>
      </p:sp>
      <p:sp>
        <p:nvSpPr>
          <p:cNvPr id="6" name="矩形 5"/>
          <p:cNvSpPr/>
          <p:nvPr/>
        </p:nvSpPr>
        <p:spPr>
          <a:xfrm>
            <a:off x="7504111" y="5721170"/>
            <a:ext cx="141577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作圖方式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108" y="2234978"/>
            <a:ext cx="4058392" cy="290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3" y="2153788"/>
            <a:ext cx="4042304" cy="341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0" y="911524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2-4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套用習慣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直接套用</a:t>
            </a: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2D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操作經驗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10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5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ea typeface="新細明體" pitchFamily="18" charset="-120"/>
              </a:rPr>
              <a:t>2.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產品特點</a:t>
            </a:r>
          </a:p>
          <a:p>
            <a:pPr algn="ctr">
              <a:lnSpc>
                <a:spcPct val="110000"/>
              </a:lnSpc>
            </a:pP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特點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把先前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2D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操作經驗直接套用</a:t>
            </a:r>
          </a:p>
        </p:txBody>
      </p:sp>
      <p:sp>
        <p:nvSpPr>
          <p:cNvPr id="2" name="矩形 1"/>
          <p:cNvSpPr/>
          <p:nvPr/>
        </p:nvSpPr>
        <p:spPr>
          <a:xfrm>
            <a:off x="3012375" y="5343096"/>
            <a:ext cx="2031325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下拉式功能表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59" y="2146437"/>
            <a:ext cx="3462977" cy="29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399" y="2136245"/>
            <a:ext cx="3790828" cy="293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7463003" y="5331703"/>
            <a:ext cx="141577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選項設定</a:t>
            </a:r>
          </a:p>
        </p:txBody>
      </p:sp>
    </p:spTree>
    <p:extLst>
      <p:ext uri="{BB962C8B-B14F-4D97-AF65-F5344CB8AC3E}">
        <p14:creationId xmlns:p14="http://schemas.microsoft.com/office/powerpoint/2010/main" val="102604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20149" y="5721170"/>
            <a:ext cx="141577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圖層應用</a:t>
            </a:r>
          </a:p>
        </p:txBody>
      </p:sp>
      <p:sp>
        <p:nvSpPr>
          <p:cNvPr id="6" name="矩形 5"/>
          <p:cNvSpPr/>
          <p:nvPr/>
        </p:nvSpPr>
        <p:spPr>
          <a:xfrm>
            <a:off x="7504111" y="5721170"/>
            <a:ext cx="141577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作圖方式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108" y="2234978"/>
            <a:ext cx="4058392" cy="290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3" y="2153788"/>
            <a:ext cx="4042304" cy="341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0" y="911524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2-4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套用習慣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直接套用</a:t>
            </a: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2D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操作經驗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035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4" name="Rectangle 4"/>
          <p:cNvSpPr>
            <a:spLocks noChangeArrowheads="1"/>
          </p:cNvSpPr>
          <p:nvPr/>
        </p:nvSpPr>
        <p:spPr bwMode="auto">
          <a:xfrm>
            <a:off x="1524001" y="878397"/>
            <a:ext cx="9142643" cy="61337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078" dirty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課 程 大 綱</a:t>
            </a:r>
            <a:endParaRPr lang="zh-TW" altLang="en-US" sz="2223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667136" y="1808834"/>
            <a:ext cx="4424102" cy="52475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tIns="76960" bIns="76960" anchor="ctr" anchorCtr="1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產品特點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1697827" y="251677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完全免費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1697827" y="321408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2-2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高支援度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1708687" y="390225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容易安裝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1708687" y="461900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2-4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套用習慣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1708687" y="5379475"/>
            <a:ext cx="2103798" cy="521273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2-5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環境介面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3955626" y="251677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2-6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檔案管理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955626" y="321862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2-7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整合搭配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930622" y="390225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2-8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成本優勢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930622" y="461900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2-9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擴充開發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930622" y="5393034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2-10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企業轉型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544" y="2333589"/>
            <a:ext cx="4066145" cy="346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4947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4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2-5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環境介面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簡潔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易懂的介面</a:t>
            </a:r>
          </a:p>
        </p:txBody>
      </p:sp>
      <p:sp>
        <p:nvSpPr>
          <p:cNvPr id="2" name="矩形 1"/>
          <p:cNvSpPr/>
          <p:nvPr/>
        </p:nvSpPr>
        <p:spPr>
          <a:xfrm>
            <a:off x="4282295" y="6308296"/>
            <a:ext cx="3570208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不必重新學習或立即上手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686" y="2052490"/>
            <a:ext cx="5399105" cy="411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5348502" y="5063697"/>
            <a:ext cx="184731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endParaRPr lang="zh-TW" altLang="en-US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629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6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2-5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環境介面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介面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比你想像還靈活</a:t>
            </a:r>
          </a:p>
        </p:txBody>
      </p:sp>
      <p:pic>
        <p:nvPicPr>
          <p:cNvPr id="4" name="Picture 6" descr="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4826" y="2455335"/>
            <a:ext cx="4258733" cy="29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102111" y="5649235"/>
            <a:ext cx="141577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滑鼠手勢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634" y="2455334"/>
            <a:ext cx="4220634" cy="301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8039663" y="5564569"/>
            <a:ext cx="1107996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快速鍵</a:t>
            </a:r>
          </a:p>
        </p:txBody>
      </p:sp>
    </p:spTree>
    <p:extLst>
      <p:ext uri="{BB962C8B-B14F-4D97-AF65-F5344CB8AC3E}">
        <p14:creationId xmlns:p14="http://schemas.microsoft.com/office/powerpoint/2010/main" val="413550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2-5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環境介面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詳盡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且易懂的線上說明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896" y="2095213"/>
            <a:ext cx="6154208" cy="430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333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4" name="Rectangle 4"/>
          <p:cNvSpPr>
            <a:spLocks noChangeArrowheads="1"/>
          </p:cNvSpPr>
          <p:nvPr/>
        </p:nvSpPr>
        <p:spPr bwMode="auto">
          <a:xfrm>
            <a:off x="1524001" y="878397"/>
            <a:ext cx="9142643" cy="61337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078" dirty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課 程 大 綱</a:t>
            </a:r>
            <a:endParaRPr lang="zh-TW" altLang="en-US" sz="2223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667136" y="1808834"/>
            <a:ext cx="4424102" cy="52475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tIns="76960" bIns="76960" anchor="ctr" anchorCtr="1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產品特點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1697827" y="251677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完全免費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1697827" y="321408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2-2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高支援度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1708687" y="390225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容易安裝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1708687" y="461900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2-4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套用習慣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1708687" y="537947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2-5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環境介面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3955626" y="2516773"/>
            <a:ext cx="2103798" cy="521273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2-6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檔案管理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955626" y="321862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2-7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整合搭配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930622" y="390225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2-8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成本優勢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930622" y="461900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2-9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擴充開發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930622" y="5393034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2-10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企業轉型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544" y="2333589"/>
            <a:ext cx="4066145" cy="346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142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4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檔案管理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讀取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DWG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檔案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825" y="2180508"/>
            <a:ext cx="4366154" cy="395782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649476" y="2432350"/>
            <a:ext cx="37306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*工程圖     </a:t>
            </a: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Dwg</a:t>
            </a:r>
            <a:endParaRPr lang="en-US" altLang="zh-TW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*二進位     </a:t>
            </a: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Dxf</a:t>
            </a:r>
            <a:endParaRPr lang="en-US" altLang="zh-TW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*工程圖範本 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Dwt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*附加程式   </a:t>
            </a: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dll</a:t>
            </a:r>
            <a:endParaRPr lang="zh-TW" altLang="en-US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4657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4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1-1.DraftSight </a:t>
            </a:r>
            <a:r>
              <a:rPr lang="zh-TW" altLang="en-US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前身</a:t>
            </a:r>
            <a:endParaRPr lang="zh-TW" altLang="en-US" sz="3200" dirty="0">
              <a:solidFill>
                <a:srgbClr val="FFFF00"/>
              </a:solidFill>
              <a:ea typeface="新細明體" pitchFamily="18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早期的</a:t>
            </a: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2D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CAD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8" name="圖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4699001" y="2370102"/>
            <a:ext cx="2658533" cy="210789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370103"/>
            <a:ext cx="2661711" cy="210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826615" y="5069237"/>
            <a:ext cx="2441694" cy="464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2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2005</a:t>
            </a:r>
            <a:r>
              <a:rPr lang="zh-TW" altLang="en-US" sz="22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年 </a:t>
            </a:r>
            <a:r>
              <a:rPr lang="en-US" altLang="zh-TW" sz="22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DWGeditor</a:t>
            </a:r>
            <a:endParaRPr lang="zh-TW" altLang="en-US" sz="22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68423" y="5069237"/>
            <a:ext cx="2864887" cy="464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2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2010</a:t>
            </a:r>
            <a:r>
              <a:rPr lang="zh-TW" altLang="en-US" sz="22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年</a:t>
            </a:r>
            <a:r>
              <a:rPr lang="en-US" altLang="zh-TW" sz="22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4</a:t>
            </a:r>
            <a:r>
              <a:rPr lang="zh-TW" altLang="en-US" sz="22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月 </a:t>
            </a:r>
            <a:r>
              <a:rPr lang="en-US" altLang="zh-TW" sz="22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2D</a:t>
            </a:r>
            <a:r>
              <a:rPr lang="zh-TW" altLang="en-US" sz="22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2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Editor</a:t>
            </a:r>
            <a:endParaRPr lang="zh-TW" altLang="en-US" sz="22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2370102"/>
            <a:ext cx="2909912" cy="245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7714905" y="5055227"/>
            <a:ext cx="3005951" cy="464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2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2010</a:t>
            </a:r>
            <a:r>
              <a:rPr lang="zh-TW" altLang="en-US" sz="22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年</a:t>
            </a:r>
            <a:r>
              <a:rPr lang="en-US" altLang="zh-TW" sz="22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22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月 </a:t>
            </a:r>
            <a:r>
              <a:rPr lang="en-US" altLang="zh-TW" sz="22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endParaRPr lang="zh-TW" altLang="en-US" sz="22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32"/>
          <p:cNvSpPr>
            <a:spLocks noChangeArrowheads="1"/>
          </p:cNvSpPr>
          <p:nvPr/>
        </p:nvSpPr>
        <p:spPr bwMode="auto">
          <a:xfrm>
            <a:off x="2146000" y="5815584"/>
            <a:ext cx="1526841" cy="498370"/>
          </a:xfrm>
          <a:prstGeom prst="wedgeRoundRectCallout">
            <a:avLst>
              <a:gd name="adj1" fmla="val -36976"/>
              <a:gd name="adj2" fmla="val 31182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345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隨機安裝</a:t>
            </a:r>
            <a:endParaRPr lang="en-US" altLang="zh-TW" sz="2345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3" name="AutoShape 32"/>
          <p:cNvSpPr>
            <a:spLocks noChangeArrowheads="1"/>
          </p:cNvSpPr>
          <p:nvPr/>
        </p:nvSpPr>
        <p:spPr bwMode="auto">
          <a:xfrm>
            <a:off x="5264846" y="5805593"/>
            <a:ext cx="1526841" cy="498370"/>
          </a:xfrm>
          <a:prstGeom prst="wedgeRoundRectCallout">
            <a:avLst>
              <a:gd name="adj1" fmla="val -36976"/>
              <a:gd name="adj2" fmla="val 31182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345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隨機安裝</a:t>
            </a:r>
            <a:endParaRPr lang="en-US" altLang="zh-TW" sz="2345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4" name="AutoShape 32"/>
          <p:cNvSpPr>
            <a:spLocks noChangeArrowheads="1"/>
          </p:cNvSpPr>
          <p:nvPr/>
        </p:nvSpPr>
        <p:spPr bwMode="auto">
          <a:xfrm>
            <a:off x="8384434" y="5815584"/>
            <a:ext cx="1526841" cy="498370"/>
          </a:xfrm>
          <a:prstGeom prst="wedgeRoundRectCallout">
            <a:avLst>
              <a:gd name="adj1" fmla="val -36976"/>
              <a:gd name="adj2" fmla="val 31182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345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獨立安裝</a:t>
            </a:r>
            <a:endParaRPr lang="en-US" altLang="zh-TW" sz="2345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528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5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檔案管理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分享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檔案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2053399"/>
            <a:ext cx="3066762" cy="44979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6074305" y="2161417"/>
            <a:ext cx="40555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*工程圖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R12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～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2013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Dwg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/DXF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*工程圖範本 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Dwt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*工程圖標準 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DWS</a:t>
            </a:r>
            <a:endParaRPr lang="zh-TW" altLang="en-US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35304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5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檔案管理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輸出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檔案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134533"/>
            <a:ext cx="4424106" cy="36228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252105" y="2161417"/>
            <a:ext cx="43566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*圖片格式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(BMP/JPG/PNG/TIF)</a:t>
            </a:r>
          </a:p>
          <a:p>
            <a:pPr>
              <a:lnSpc>
                <a:spcPct val="25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*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Windows(EMF/WMF)</a:t>
            </a:r>
          </a:p>
          <a:p>
            <a:pPr>
              <a:lnSpc>
                <a:spcPct val="25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*可攜式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/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向量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(PDF/SVG)</a:t>
            </a:r>
          </a:p>
          <a:p>
            <a:pPr>
              <a:lnSpc>
                <a:spcPct val="25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*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3D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立體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(STL)</a:t>
            </a:r>
            <a:endParaRPr lang="zh-TW" altLang="en-US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21910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檔案管理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4.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支援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範本製作</a:t>
            </a:r>
          </a:p>
        </p:txBody>
      </p:sp>
      <p:sp>
        <p:nvSpPr>
          <p:cNvPr id="4" name="矩形 3"/>
          <p:cNvSpPr/>
          <p:nvPr/>
        </p:nvSpPr>
        <p:spPr>
          <a:xfrm>
            <a:off x="1524000" y="2239289"/>
            <a:ext cx="44686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工程圖範本</a:t>
            </a: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(.</a:t>
            </a:r>
            <a:r>
              <a:rPr lang="en-US" altLang="zh-TW" sz="2000" dirty="0" err="1">
                <a:latin typeface="華康中圓體" pitchFamily="49" charset="-120"/>
                <a:ea typeface="華康中圓體" pitchFamily="49" charset="-120"/>
              </a:rPr>
              <a:t>dwt</a:t>
            </a: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功能表範本</a:t>
            </a: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 (.cui, .</a:t>
            </a:r>
            <a:r>
              <a:rPr lang="en-US" altLang="zh-TW" sz="2000" dirty="0" err="1">
                <a:latin typeface="華康中圓體" pitchFamily="49" charset="-120"/>
                <a:ea typeface="華康中圓體" pitchFamily="49" charset="-120"/>
              </a:rPr>
              <a:t>mnu</a:t>
            </a: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, .</a:t>
            </a:r>
            <a:r>
              <a:rPr lang="en-US" altLang="zh-TW" sz="2000" dirty="0" err="1">
                <a:latin typeface="華康中圓體" pitchFamily="49" charset="-120"/>
                <a:ea typeface="華康中圓體" pitchFamily="49" charset="-120"/>
              </a:rPr>
              <a:t>mns</a:t>
            </a: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.)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216" y="3355450"/>
            <a:ext cx="390458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2552367"/>
            <a:ext cx="4438655" cy="354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2596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4" name="Rectangle 4"/>
          <p:cNvSpPr>
            <a:spLocks noChangeArrowheads="1"/>
          </p:cNvSpPr>
          <p:nvPr/>
        </p:nvSpPr>
        <p:spPr bwMode="auto">
          <a:xfrm>
            <a:off x="1524001" y="878397"/>
            <a:ext cx="9142643" cy="61337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078" dirty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課 程 大 綱</a:t>
            </a:r>
            <a:endParaRPr lang="zh-TW" altLang="en-US" sz="2223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667136" y="1808834"/>
            <a:ext cx="4424102" cy="52475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tIns="76960" bIns="76960" anchor="ctr" anchorCtr="1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產品特點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1697827" y="251677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完全免費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1697827" y="321408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2-2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高支援度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1708687" y="390225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容易安裝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1708687" y="461900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2-4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套用習慣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1708687" y="537947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2-5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環境介面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3955626" y="251677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2-6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檔案管理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955626" y="3218625"/>
            <a:ext cx="2103798" cy="521273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2-7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整合搭配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930622" y="390225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2-8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成本優勢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930622" y="461900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2-9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擴充開發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930622" y="5393034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2-10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企業轉型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544" y="2333589"/>
            <a:ext cx="4066145" cy="346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5566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4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整合搭配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擁有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自己的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2D CAD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951" y="2264727"/>
            <a:ext cx="4285780" cy="322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55" y="2264727"/>
            <a:ext cx="4163750" cy="322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2670236" y="5646107"/>
            <a:ext cx="2185214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3D </a:t>
            </a: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SolidWorks</a:t>
            </a:r>
            <a:endParaRPr lang="zh-TW" altLang="en-US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06266" y="5646788"/>
            <a:ext cx="233910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2D  </a:t>
            </a: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endParaRPr lang="zh-TW" altLang="en-US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8566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5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整合搭配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2.SolidWorks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文件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整合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584" y="2607733"/>
            <a:ext cx="3876136" cy="327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607733"/>
            <a:ext cx="4117975" cy="326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2494669" y="2154504"/>
            <a:ext cx="1723549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SolidWorks</a:t>
            </a:r>
            <a:endParaRPr lang="zh-TW" altLang="en-US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742543" y="2095880"/>
            <a:ext cx="1723549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endParaRPr lang="zh-TW" altLang="en-US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09877" y="6308725"/>
            <a:ext cx="4647426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SolidWorks </a:t>
            </a:r>
            <a:r>
              <a:rPr lang="zh-TW" altLang="en-US" sz="2400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圖形與圖層無縫傳遞</a:t>
            </a:r>
            <a:endParaRPr lang="zh-TW" altLang="en-US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36441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5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整合搭配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3.3D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滑鼠的搭配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99" y="2092723"/>
            <a:ext cx="5614987" cy="42112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26584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5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整合搭配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4.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可進行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大量部屬</a:t>
            </a:r>
          </a:p>
        </p:txBody>
      </p:sp>
      <p:sp>
        <p:nvSpPr>
          <p:cNvPr id="2" name="矩形 1"/>
          <p:cNvSpPr/>
          <p:nvPr/>
        </p:nvSpPr>
        <p:spPr>
          <a:xfrm>
            <a:off x="4590066" y="6308297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完全免費與合法授權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276" y="2424893"/>
            <a:ext cx="4259457" cy="311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mymovies.biz/v/vb6FH8b2YYF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532" y="2834860"/>
            <a:ext cx="4422468" cy="248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6259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4" name="Rectangle 4"/>
          <p:cNvSpPr>
            <a:spLocks noChangeArrowheads="1"/>
          </p:cNvSpPr>
          <p:nvPr/>
        </p:nvSpPr>
        <p:spPr bwMode="auto">
          <a:xfrm>
            <a:off x="1524001" y="878397"/>
            <a:ext cx="9142643" cy="61337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078" dirty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課 程 大 綱</a:t>
            </a:r>
            <a:endParaRPr lang="zh-TW" altLang="en-US" sz="2223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667136" y="1808834"/>
            <a:ext cx="4424102" cy="52475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tIns="76960" bIns="76960" anchor="ctr" anchorCtr="1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產品特點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1697827" y="251677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完全免費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1697827" y="321408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2-2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高支援度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1708687" y="390225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容易安裝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1708687" y="461900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2-4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套用習慣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1708687" y="537947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2-5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環境介面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3955626" y="251677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2-6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檔案管理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955626" y="321862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2-7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整合搭配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930622" y="3902252"/>
            <a:ext cx="2103798" cy="521273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2-8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成本優勢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930622" y="461900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2-9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擴充開發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930622" y="5393034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2-10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企業轉型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544" y="2333589"/>
            <a:ext cx="4066145" cy="346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6972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3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2-8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成本優勢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沒有軟體添購的</a:t>
            </a:r>
            <a:r>
              <a:rPr lang="zh-TW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成本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279" y="2415115"/>
            <a:ext cx="8772455" cy="297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997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774825" y="1805312"/>
            <a:ext cx="3514464" cy="52475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tIns="76960" bIns="76960" anchor="ctr" anchorCtr="1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何謂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1774826" y="2488579"/>
            <a:ext cx="3514464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DraftSight 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前身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1774826" y="3168364"/>
            <a:ext cx="3514464" cy="521273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1-2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核心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1774825" y="3819956"/>
            <a:ext cx="3514464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1-3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達梭策略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2330067"/>
            <a:ext cx="4447807" cy="3786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2680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4" name="Rectangle 4"/>
          <p:cNvSpPr>
            <a:spLocks noChangeArrowheads="1"/>
          </p:cNvSpPr>
          <p:nvPr/>
        </p:nvSpPr>
        <p:spPr bwMode="auto">
          <a:xfrm>
            <a:off x="1524001" y="878397"/>
            <a:ext cx="9142643" cy="61337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078" dirty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課 程 大 綱</a:t>
            </a:r>
            <a:endParaRPr lang="zh-TW" altLang="en-US" sz="2223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667136" y="1808834"/>
            <a:ext cx="4424102" cy="52475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tIns="76960" bIns="76960" anchor="ctr" anchorCtr="1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產品特點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1697827" y="251677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完全免費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1697827" y="321408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2-2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高支援度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1708687" y="390225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容易安裝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1708687" y="461900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2-4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套用習慣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1708687" y="537947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2-5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環境介面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3955626" y="251677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2-6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檔案管理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955626" y="321862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2-7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整合搭配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930622" y="390225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2-8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成本優勢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930622" y="4619002"/>
            <a:ext cx="2103798" cy="521273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2-9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擴充開發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930622" y="5393034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2-10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企業轉型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544" y="2333589"/>
            <a:ext cx="4066145" cy="346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9522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3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2-9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擴充開發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1.API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301" y="2226115"/>
            <a:ext cx="8837281" cy="344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428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3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2-9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擴充開發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2.DraftSight Professional 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392" y="2222278"/>
            <a:ext cx="2375022" cy="400070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654" y="2222279"/>
            <a:ext cx="2603447" cy="397971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矩形 6"/>
          <p:cNvSpPr/>
          <p:nvPr/>
        </p:nvSpPr>
        <p:spPr>
          <a:xfrm>
            <a:off x="3178062" y="620199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申請試用</a:t>
            </a:r>
            <a:endParaRPr lang="zh-TW" altLang="en-US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246490" y="6222985"/>
            <a:ext cx="1261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TOOLBOX</a:t>
            </a:r>
            <a:endParaRPr lang="zh-TW" altLang="en-US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79466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4" name="Rectangle 4"/>
          <p:cNvSpPr>
            <a:spLocks noChangeArrowheads="1"/>
          </p:cNvSpPr>
          <p:nvPr/>
        </p:nvSpPr>
        <p:spPr bwMode="auto">
          <a:xfrm>
            <a:off x="1524001" y="878397"/>
            <a:ext cx="9142643" cy="61337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078" dirty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課 程 大 綱</a:t>
            </a:r>
            <a:endParaRPr lang="zh-TW" altLang="en-US" sz="2223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667136" y="1808834"/>
            <a:ext cx="4424102" cy="52475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tIns="76960" bIns="76960" anchor="ctr" anchorCtr="1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產品特點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1697827" y="251677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完全免費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1697827" y="321408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2-2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高支援度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1708687" y="390225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容易安裝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1708687" y="461900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2-4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套用習慣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1708687" y="537947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2-5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環境介面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3955626" y="2516773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2-6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檔案管理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3955626" y="3218625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2-7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整合搭配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3930622" y="390225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2-8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成本優勢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3930622" y="4619002"/>
            <a:ext cx="2103798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2-9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擴充開發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gray">
          <a:xfrm>
            <a:off x="3930622" y="5393034"/>
            <a:ext cx="2103798" cy="521273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1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2-10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企業轉型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544" y="2333589"/>
            <a:ext cx="4066145" cy="346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9900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194" name="Rectangle 10"/>
          <p:cNvSpPr>
            <a:spLocks noChangeArrowheads="1"/>
          </p:cNvSpPr>
          <p:nvPr/>
        </p:nvSpPr>
        <p:spPr bwMode="auto">
          <a:xfrm>
            <a:off x="1524000" y="894595"/>
            <a:ext cx="9144000" cy="110799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2-10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企業轉型</a:t>
            </a:r>
            <a:endParaRPr lang="zh-TW" altLang="en-US" sz="3200">
              <a:solidFill>
                <a:srgbClr val="FFFF00"/>
              </a:solidFill>
              <a:ea typeface="新細明體" pitchFamily="18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解決版權問題 </a:t>
            </a:r>
          </a:p>
        </p:txBody>
      </p:sp>
      <p:pic>
        <p:nvPicPr>
          <p:cNvPr id="137319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061" y="2090738"/>
            <a:ext cx="1859574" cy="476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3198" name="Rectangle 14"/>
          <p:cNvSpPr>
            <a:spLocks noChangeArrowheads="1"/>
          </p:cNvSpPr>
          <p:nvPr/>
        </p:nvSpPr>
        <p:spPr bwMode="auto">
          <a:xfrm>
            <a:off x="4988170" y="2075480"/>
            <a:ext cx="545123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>
                <a:solidFill>
                  <a:srgbClr val="FF0000"/>
                </a:solidFill>
              </a:rPr>
              <a:t>保證解決</a:t>
            </a:r>
            <a:r>
              <a:rPr lang="en-US" altLang="zh-TW" sz="3200">
                <a:solidFill>
                  <a:srgbClr val="FF0000"/>
                </a:solidFill>
              </a:rPr>
              <a:t>autocad</a:t>
            </a:r>
            <a:r>
              <a:rPr lang="zh-TW" altLang="en-US" sz="3200">
                <a:solidFill>
                  <a:srgbClr val="FF0000"/>
                </a:solidFill>
              </a:rPr>
              <a:t>版權問題 </a:t>
            </a:r>
          </a:p>
          <a:p>
            <a:pPr>
              <a:lnSpc>
                <a:spcPct val="150000"/>
              </a:lnSpc>
            </a:pPr>
            <a:r>
              <a:rPr lang="zh-TW" altLang="en-US" sz="2400"/>
              <a:t>       版權問題交給我們，解決版權問題才付費，與</a:t>
            </a:r>
            <a:r>
              <a:rPr lang="en-US" altLang="zh-TW" sz="2400"/>
              <a:t>AutoCAD</a:t>
            </a:r>
            <a:r>
              <a:rPr lang="zh-TW" altLang="en-US" sz="2400"/>
              <a:t>相同指令相同操作方式。</a:t>
            </a:r>
          </a:p>
        </p:txBody>
      </p:sp>
      <p:sp>
        <p:nvSpPr>
          <p:cNvPr id="1373199" name="AutoShape 15"/>
          <p:cNvSpPr>
            <a:spLocks noChangeArrowheads="1"/>
          </p:cNvSpPr>
          <p:nvPr/>
        </p:nvSpPr>
        <p:spPr bwMode="auto">
          <a:xfrm>
            <a:off x="4759569" y="2231136"/>
            <a:ext cx="5767754" cy="2188464"/>
          </a:xfrm>
          <a:prstGeom prst="wedgeRoundRectCallout">
            <a:avLst>
              <a:gd name="adj1" fmla="val -64204"/>
              <a:gd name="adj2" fmla="val 135338"/>
              <a:gd name="adj3" fmla="val 16667"/>
            </a:avLst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endParaRPr lang="en-US" altLang="zh-TW" sz="2400">
              <a:solidFill>
                <a:srgbClr val="0000FF"/>
              </a:solidFill>
              <a:ea typeface="新細明體" pitchFamily="18" charset="-120"/>
            </a:endParaRPr>
          </a:p>
        </p:txBody>
      </p:sp>
      <p:pic>
        <p:nvPicPr>
          <p:cNvPr id="1373200" name="Picture 16" descr="draftsight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174" y="5554135"/>
            <a:ext cx="2527788" cy="86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1774826" y="2090738"/>
            <a:ext cx="8893175" cy="44289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6539104"/>
      </p:ext>
    </p:extLst>
  </p:cSld>
  <p:clrMapOvr>
    <a:masterClrMapping/>
  </p:clrMapOvr>
  <p:transition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194" name="Rectangle 10"/>
          <p:cNvSpPr>
            <a:spLocks noChangeArrowheads="1"/>
          </p:cNvSpPr>
          <p:nvPr/>
        </p:nvSpPr>
        <p:spPr bwMode="auto">
          <a:xfrm>
            <a:off x="1524000" y="894595"/>
            <a:ext cx="9144000" cy="110799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2-10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企業轉型</a:t>
            </a:r>
            <a:endParaRPr lang="zh-TW" altLang="en-US" sz="3200">
              <a:solidFill>
                <a:srgbClr val="FFFF00"/>
              </a:solidFill>
              <a:ea typeface="新細明體" pitchFamily="18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解決版權問題 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r="14331"/>
          <a:stretch/>
        </p:blipFill>
        <p:spPr>
          <a:xfrm>
            <a:off x="5986273" y="2485866"/>
            <a:ext cx="4589356" cy="198555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650" y="2288542"/>
            <a:ext cx="4446350" cy="2709989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>
            <a:off x="1682455" y="2072450"/>
            <a:ext cx="8893175" cy="442893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9964181"/>
      </p:ext>
    </p:extLst>
  </p:cSld>
  <p:clrMapOvr>
    <a:masterClrMapping/>
  </p:clrMapOvr>
  <p:transition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4" name="Rectangle 4"/>
          <p:cNvSpPr>
            <a:spLocks noChangeArrowheads="1"/>
          </p:cNvSpPr>
          <p:nvPr/>
        </p:nvSpPr>
        <p:spPr bwMode="auto">
          <a:xfrm>
            <a:off x="1525358" y="871539"/>
            <a:ext cx="9142643" cy="62261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147" tIns="40074" rIns="80147" bIns="40074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 dirty="0" err="1">
                <a:solidFill>
                  <a:srgbClr val="FFFF00"/>
                </a:solidFill>
                <a:ea typeface="華康細圓體" pitchFamily="49" charset="-120"/>
              </a:rPr>
              <a:t>DraftSight</a:t>
            </a:r>
            <a:r>
              <a:rPr lang="en-US" altLang="zh-TW" sz="3200" dirty="0">
                <a:solidFill>
                  <a:srgbClr val="FFFF00"/>
                </a:solidFill>
                <a:ea typeface="華康細圓體" pitchFamily="49" charset="-120"/>
              </a:rPr>
              <a:t> </a:t>
            </a:r>
            <a:r>
              <a:rPr lang="zh-TW" altLang="en-US" sz="3200" dirty="0">
                <a:solidFill>
                  <a:srgbClr val="FFFF00"/>
                </a:solidFill>
                <a:ea typeface="華康細圓體" pitchFamily="49" charset="-120"/>
              </a:rPr>
              <a:t>課程大綱</a:t>
            </a:r>
            <a:endParaRPr lang="en-US" altLang="zh-TW" sz="2300" dirty="0">
              <a:solidFill>
                <a:schemeClr val="bg1"/>
              </a:solidFill>
              <a:ea typeface="華康細圓體" pitchFamily="49" charset="-120"/>
            </a:endParaRPr>
          </a:p>
        </p:txBody>
      </p:sp>
      <p:sp>
        <p:nvSpPr>
          <p:cNvPr id="5" name="AutoShape 34"/>
          <p:cNvSpPr>
            <a:spLocks noChangeArrowheads="1"/>
          </p:cNvSpPr>
          <p:nvPr/>
        </p:nvSpPr>
        <p:spPr bwMode="gray">
          <a:xfrm>
            <a:off x="1774826" y="1682431"/>
            <a:ext cx="4083431" cy="640146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何謂</a:t>
            </a:r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endParaRPr lang="zh-TW" altLang="en-US" sz="28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AutoShape 34"/>
          <p:cNvSpPr>
            <a:spLocks noChangeArrowheads="1"/>
          </p:cNvSpPr>
          <p:nvPr/>
        </p:nvSpPr>
        <p:spPr bwMode="gray">
          <a:xfrm>
            <a:off x="1794876" y="2569974"/>
            <a:ext cx="4063380" cy="640146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產品</a:t>
            </a:r>
            <a:r>
              <a:rPr lang="zh-TW" altLang="en-US" sz="28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特點</a:t>
            </a:r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1794876" y="3447798"/>
            <a:ext cx="4063380" cy="640146"/>
          </a:xfrm>
          <a:prstGeom prst="roundRect">
            <a:avLst>
              <a:gd name="adj" fmla="val 50000"/>
            </a:avLst>
          </a:prstGeom>
          <a:solidFill>
            <a:srgbClr val="CC33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線上資源</a:t>
            </a:r>
            <a:endParaRPr lang="zh-TW" altLang="en-US" sz="28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34"/>
          <p:cNvSpPr>
            <a:spLocks noChangeArrowheads="1"/>
          </p:cNvSpPr>
          <p:nvPr/>
        </p:nvSpPr>
        <p:spPr bwMode="gray">
          <a:xfrm>
            <a:off x="1794876" y="4417062"/>
            <a:ext cx="4063380" cy="640146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r>
              <a:rPr lang="en-US" altLang="zh-TW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4.</a:t>
            </a:r>
            <a:r>
              <a:rPr lang="zh-TW" altLang="en-US" sz="28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業界的</a:t>
            </a:r>
            <a:r>
              <a:rPr lang="zh-TW" altLang="en-US" sz="28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支持</a:t>
            </a:r>
            <a:endParaRPr lang="en-US" altLang="zh-TW" sz="280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84" y="1723802"/>
            <a:ext cx="4220627" cy="432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339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4" name="Rectangle 4"/>
          <p:cNvSpPr>
            <a:spLocks noChangeArrowheads="1"/>
          </p:cNvSpPr>
          <p:nvPr/>
        </p:nvSpPr>
        <p:spPr bwMode="auto">
          <a:xfrm>
            <a:off x="1524001" y="878397"/>
            <a:ext cx="9142643" cy="61337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078" dirty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課 程 大 綱</a:t>
            </a:r>
            <a:endParaRPr lang="zh-TW" altLang="en-US" sz="2223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667136" y="1808834"/>
            <a:ext cx="8999507" cy="52475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tIns="76960" bIns="76960" anchor="ctr" anchorCtr="1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線上資源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1697827" y="2516773"/>
            <a:ext cx="4135579" cy="521273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六大主題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1697827" y="3214085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3-2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Overview</a:t>
            </a:r>
            <a:endParaRPr lang="zh-TW" altLang="en-US" sz="240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1708687" y="3911396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Download DraftSight</a:t>
            </a:r>
            <a:endParaRPr lang="zh-TW" altLang="en-US" sz="20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1708687" y="4628147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432" y="3911395"/>
            <a:ext cx="2790183" cy="23755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1708687" y="5313165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3-5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4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Service 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6095322" y="2516773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3-6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5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Blog 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6095322" y="3214085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Resource Center 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87546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3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3-1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六大主題</a:t>
            </a:r>
            <a:endParaRPr lang="zh-TW" altLang="en-US" sz="3200" dirty="0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六大主題＝認識方向</a:t>
            </a:r>
          </a:p>
        </p:txBody>
      </p:sp>
      <p:sp>
        <p:nvSpPr>
          <p:cNvPr id="2" name="矩形 1"/>
          <p:cNvSpPr/>
          <p:nvPr/>
        </p:nvSpPr>
        <p:spPr>
          <a:xfrm>
            <a:off x="4436181" y="6308297"/>
            <a:ext cx="3262432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認識</a:t>
            </a: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的方向</a:t>
            </a:r>
          </a:p>
          <a:p>
            <a:pPr algn="ctr">
              <a:lnSpc>
                <a:spcPct val="110000"/>
              </a:lnSpc>
            </a:pPr>
            <a:endParaRPr lang="zh-TW" altLang="en-US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40444" y="2065867"/>
            <a:ext cx="7701589" cy="423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2398864" y="3009900"/>
            <a:ext cx="3932086" cy="349250"/>
          </a:xfrm>
          <a:prstGeom prst="wedgeRoundRectCallout">
            <a:avLst>
              <a:gd name="adj1" fmla="val -46466"/>
              <a:gd name="adj2" fmla="val -9492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endParaRPr lang="zh-TW" altLang="en-US" sz="28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1993761" y="3606367"/>
            <a:ext cx="635470" cy="687337"/>
          </a:xfrm>
          <a:prstGeom prst="wedgeRoundRectCallout">
            <a:avLst>
              <a:gd name="adj1" fmla="val 40276"/>
              <a:gd name="adj2" fmla="val -8330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主題</a:t>
            </a:r>
            <a:endParaRPr lang="en-US" altLang="zh-TW" sz="2000" dirty="0"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0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2741184" y="3606367"/>
            <a:ext cx="635470" cy="687337"/>
          </a:xfrm>
          <a:prstGeom prst="wedgeRoundRectCallout">
            <a:avLst>
              <a:gd name="adj1" fmla="val 32769"/>
              <a:gd name="adj2" fmla="val -8677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主題</a:t>
            </a:r>
            <a:endParaRPr lang="en-US" altLang="zh-TW" sz="2000" dirty="0"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0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3568119" y="3606367"/>
            <a:ext cx="635470" cy="687337"/>
          </a:xfrm>
          <a:prstGeom prst="wedgeRoundRectCallout">
            <a:avLst>
              <a:gd name="adj1" fmla="val 50287"/>
              <a:gd name="adj2" fmla="val -8561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主題</a:t>
            </a:r>
            <a:endParaRPr lang="en-US" altLang="zh-TW" sz="2000" dirty="0"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3</a:t>
            </a:r>
            <a:endParaRPr lang="zh-TW" altLang="en-US" sz="20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4290457" y="3606367"/>
            <a:ext cx="635470" cy="687337"/>
          </a:xfrm>
          <a:prstGeom prst="wedgeRoundRectCallout">
            <a:avLst>
              <a:gd name="adj1" fmla="val 25261"/>
              <a:gd name="adj2" fmla="val -8330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主題</a:t>
            </a:r>
            <a:endParaRPr lang="en-US" altLang="zh-TW" sz="2000" dirty="0"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4</a:t>
            </a:r>
            <a:endParaRPr lang="zh-TW" altLang="en-US" sz="20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5014026" y="3606367"/>
            <a:ext cx="635470" cy="687337"/>
          </a:xfrm>
          <a:prstGeom prst="wedgeRoundRectCallout">
            <a:avLst>
              <a:gd name="adj1" fmla="val 5241"/>
              <a:gd name="adj2" fmla="val -8445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主題</a:t>
            </a:r>
            <a:endParaRPr lang="en-US" altLang="zh-TW" sz="2000" dirty="0"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5</a:t>
            </a:r>
            <a:endParaRPr lang="zh-TW" altLang="en-US" sz="20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5778265" y="3606367"/>
            <a:ext cx="635470" cy="687337"/>
          </a:xfrm>
          <a:prstGeom prst="wedgeRoundRectCallout">
            <a:avLst>
              <a:gd name="adj1" fmla="val -24788"/>
              <a:gd name="adj2" fmla="val -8677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主題</a:t>
            </a:r>
            <a:endParaRPr lang="en-US" altLang="zh-TW" sz="2000" dirty="0"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6</a:t>
            </a:r>
            <a:endParaRPr lang="zh-TW" altLang="en-US" sz="2000" dirty="0"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546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4" name="Rectangle 4"/>
          <p:cNvSpPr>
            <a:spLocks noChangeArrowheads="1"/>
          </p:cNvSpPr>
          <p:nvPr/>
        </p:nvSpPr>
        <p:spPr bwMode="auto">
          <a:xfrm>
            <a:off x="1524001" y="878397"/>
            <a:ext cx="9142643" cy="61337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078" dirty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課 程 大 綱</a:t>
            </a:r>
            <a:endParaRPr lang="zh-TW" altLang="en-US" sz="2223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667136" y="1808834"/>
            <a:ext cx="8999507" cy="52475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tIns="76960" bIns="76960" anchor="ctr" anchorCtr="1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線上資源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1697827" y="2516773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六大主題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1697827" y="3214085"/>
            <a:ext cx="4135579" cy="521273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3-2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Overview</a:t>
            </a:r>
            <a:endParaRPr lang="zh-TW" altLang="en-US" sz="240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1708687" y="3911396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Download DraftSight</a:t>
            </a:r>
            <a:endParaRPr lang="zh-TW" altLang="en-US" sz="20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1708687" y="4628147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432" y="3911395"/>
            <a:ext cx="2790183" cy="23755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1708687" y="5313165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3-5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4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Service 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6095322" y="2516773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3-6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5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Blog 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6095322" y="3214085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Resource Center 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4280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4729" y="2129597"/>
            <a:ext cx="8845558" cy="4076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24000" y="911523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1-2</a:t>
            </a:r>
            <a:r>
              <a:rPr lang="zh-TW" altLang="en-US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DraftSight</a:t>
            </a:r>
            <a:r>
              <a:rPr lang="zh-TW" altLang="en-US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核心</a:t>
            </a:r>
            <a:endParaRPr lang="zh-TW" altLang="en-US" sz="3200">
              <a:solidFill>
                <a:srgbClr val="FFFF00"/>
              </a:solidFill>
              <a:ea typeface="新細明體" pitchFamily="18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來自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德國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ARES</a:t>
            </a:r>
            <a:r>
              <a:rPr lang="zh-TW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繪圖引擎（核心）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29907" y="6303963"/>
            <a:ext cx="4955203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Graebert</a:t>
            </a:r>
            <a:r>
              <a:rPr lang="zh-TW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專門為客戶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OEM</a:t>
            </a:r>
            <a:r>
              <a:rPr lang="zh-TW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的德國公司</a:t>
            </a:r>
            <a:endParaRPr lang="zh-TW" altLang="en-US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72729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4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3-2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Overview</a:t>
            </a:r>
            <a:endParaRPr lang="zh-TW" altLang="en-US" sz="3200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首頁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820903" y="6308296"/>
            <a:ext cx="2492990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首頁</a:t>
            </a:r>
            <a:endParaRPr lang="zh-TW" altLang="en-US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67490" y="2044542"/>
            <a:ext cx="7701589" cy="423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2570691" y="3461698"/>
            <a:ext cx="985328" cy="424945"/>
          </a:xfrm>
          <a:prstGeom prst="wedgeRoundRectCallout">
            <a:avLst>
              <a:gd name="adj1" fmla="val 40276"/>
              <a:gd name="adj2" fmla="val -8330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1</a:t>
            </a:r>
            <a:endParaRPr lang="zh-TW" altLang="en-US" sz="2000" dirty="0"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832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4" name="Rectangle 4"/>
          <p:cNvSpPr>
            <a:spLocks noChangeArrowheads="1"/>
          </p:cNvSpPr>
          <p:nvPr/>
        </p:nvSpPr>
        <p:spPr bwMode="auto">
          <a:xfrm>
            <a:off x="1524001" y="878397"/>
            <a:ext cx="9142643" cy="61337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078" dirty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課 程 大 綱</a:t>
            </a:r>
            <a:endParaRPr lang="zh-TW" altLang="en-US" sz="2223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667136" y="1808834"/>
            <a:ext cx="8999507" cy="52475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tIns="76960" bIns="76960" anchor="ctr" anchorCtr="1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線上資源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1697827" y="2516773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六大主題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1697827" y="3214085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3-2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Overview</a:t>
            </a:r>
            <a:endParaRPr lang="zh-TW" altLang="en-US" sz="240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1708687" y="3911396"/>
            <a:ext cx="4135579" cy="521273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Download DraftSight</a:t>
            </a:r>
            <a:endParaRPr lang="zh-TW" altLang="en-US" sz="20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1708687" y="4628147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432" y="3911395"/>
            <a:ext cx="2790183" cy="23755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1708687" y="5313165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3-5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4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Service 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6095322" y="2516773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3-6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5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Blog 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6095322" y="3214085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Resource Center 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15949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111402"/>
            <a:ext cx="8504858" cy="427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5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Download DraftSight</a:t>
            </a:r>
            <a:endParaRPr lang="zh-TW" altLang="en-US" sz="3200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DraftSight 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下載連結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4" name="向上箭號 3"/>
          <p:cNvSpPr/>
          <p:nvPr/>
        </p:nvSpPr>
        <p:spPr>
          <a:xfrm rot="16200000">
            <a:off x="5531457" y="5136543"/>
            <a:ext cx="294198" cy="100186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2164439" y="2628357"/>
            <a:ext cx="985328" cy="424945"/>
          </a:xfrm>
          <a:prstGeom prst="wedgeRoundRectCallout">
            <a:avLst>
              <a:gd name="adj1" fmla="val 40276"/>
              <a:gd name="adj2" fmla="val -8330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2</a:t>
            </a:r>
            <a:endParaRPr lang="zh-TW" altLang="en-US" sz="2000" dirty="0"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806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4" name="Rectangle 4"/>
          <p:cNvSpPr>
            <a:spLocks noChangeArrowheads="1"/>
          </p:cNvSpPr>
          <p:nvPr/>
        </p:nvSpPr>
        <p:spPr bwMode="auto">
          <a:xfrm>
            <a:off x="1524001" y="878397"/>
            <a:ext cx="9142643" cy="61337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078" dirty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課 程 大 綱</a:t>
            </a:r>
            <a:endParaRPr lang="zh-TW" altLang="en-US" sz="2223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667136" y="1808834"/>
            <a:ext cx="8999507" cy="52475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tIns="76960" bIns="76960" anchor="ctr" anchorCtr="1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線上資源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1697827" y="2516773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六大主題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1697827" y="3214085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3-2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Overview</a:t>
            </a:r>
            <a:endParaRPr lang="zh-TW" altLang="en-US" sz="240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1708687" y="3911396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Download DraftSight</a:t>
            </a:r>
            <a:endParaRPr lang="zh-TW" altLang="en-US" sz="20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1708687" y="4628147"/>
            <a:ext cx="4135579" cy="521273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432" y="3911395"/>
            <a:ext cx="2790183" cy="23755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1708687" y="5313165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3-5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4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Service 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6095322" y="2516773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3-6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5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Blog 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6095322" y="3214085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Resource Center 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85886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5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endParaRPr lang="zh-TW" altLang="en-US" sz="3200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1.DraftSight 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技術社群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4" name="向上箭號 3"/>
          <p:cNvSpPr/>
          <p:nvPr/>
        </p:nvSpPr>
        <p:spPr>
          <a:xfrm rot="16200000">
            <a:off x="5531457" y="5136543"/>
            <a:ext cx="294198" cy="100186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"/>
          <a:stretch/>
        </p:blipFill>
        <p:spPr bwMode="auto">
          <a:xfrm>
            <a:off x="1562100" y="2122998"/>
            <a:ext cx="9105900" cy="4269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3149767" y="2564746"/>
            <a:ext cx="985328" cy="424945"/>
          </a:xfrm>
          <a:prstGeom prst="wedgeRoundRectCallout">
            <a:avLst>
              <a:gd name="adj1" fmla="val 40276"/>
              <a:gd name="adj2" fmla="val -8330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3</a:t>
            </a:r>
            <a:endParaRPr lang="zh-TW" altLang="en-US" sz="20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3846913" y="5572102"/>
            <a:ext cx="985328" cy="424945"/>
          </a:xfrm>
          <a:prstGeom prst="wedgeRoundRectCallout">
            <a:avLst>
              <a:gd name="adj1" fmla="val -41228"/>
              <a:gd name="adj2" fmla="val 9632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加入</a:t>
            </a:r>
          </a:p>
        </p:txBody>
      </p:sp>
    </p:spTree>
    <p:extLst>
      <p:ext uri="{BB962C8B-B14F-4D97-AF65-F5344CB8AC3E}">
        <p14:creationId xmlns:p14="http://schemas.microsoft.com/office/powerpoint/2010/main" val="279377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endParaRPr lang="zh-TW" altLang="en-US" sz="3200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加入 </a:t>
            </a: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Home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13132" y="6308296"/>
            <a:ext cx="3108543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技術社群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135" y="2745946"/>
            <a:ext cx="314325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8534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370" y="2104721"/>
            <a:ext cx="6949737" cy="41757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endParaRPr lang="zh-TW" altLang="en-US" sz="3200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3-1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Home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13132" y="6308296"/>
            <a:ext cx="3108543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技術社群</a:t>
            </a: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2123705" y="3660022"/>
            <a:ext cx="985328" cy="424945"/>
          </a:xfrm>
          <a:prstGeom prst="wedgeRoundRectCallout">
            <a:avLst>
              <a:gd name="adj1" fmla="val 40276"/>
              <a:gd name="adj2" fmla="val -8330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3-1</a:t>
            </a:r>
            <a:endParaRPr lang="zh-TW" altLang="en-US" sz="2000" dirty="0"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128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728" y="2144901"/>
            <a:ext cx="6531348" cy="415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endParaRPr lang="zh-TW" altLang="en-US" sz="3200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3-2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Blog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13134" y="6308296"/>
            <a:ext cx="3108543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技術論壇</a:t>
            </a: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2696199" y="3434067"/>
            <a:ext cx="985328" cy="424945"/>
          </a:xfrm>
          <a:prstGeom prst="wedgeRoundRectCallout">
            <a:avLst>
              <a:gd name="adj1" fmla="val 40276"/>
              <a:gd name="adj2" fmla="val -8330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3-2</a:t>
            </a:r>
            <a:endParaRPr lang="zh-TW" altLang="en-US" sz="2000" dirty="0"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594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727" y="2074605"/>
            <a:ext cx="6111354" cy="421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endParaRPr lang="zh-TW" altLang="en-US" sz="3200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3-2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Blog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13134" y="6308296"/>
            <a:ext cx="3108543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技術文章</a:t>
            </a:r>
          </a:p>
        </p:txBody>
      </p:sp>
    </p:spTree>
    <p:extLst>
      <p:ext uri="{BB962C8B-B14F-4D97-AF65-F5344CB8AC3E}">
        <p14:creationId xmlns:p14="http://schemas.microsoft.com/office/powerpoint/2010/main" val="35682108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endParaRPr lang="zh-TW" altLang="en-US" sz="3200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3-3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Media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820909" y="6308296"/>
            <a:ext cx="2492990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影音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930" y="2067340"/>
            <a:ext cx="7818948" cy="423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3380012" y="3537600"/>
            <a:ext cx="985328" cy="424945"/>
          </a:xfrm>
          <a:prstGeom prst="wedgeRoundRectCallout">
            <a:avLst>
              <a:gd name="adj1" fmla="val 40276"/>
              <a:gd name="adj2" fmla="val -8330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3-3</a:t>
            </a:r>
            <a:endParaRPr lang="zh-TW" altLang="en-US" sz="2000" dirty="0"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527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24000" y="911525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1-2</a:t>
            </a:r>
            <a:r>
              <a:rPr lang="zh-TW" altLang="en-US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DraftSight</a:t>
            </a:r>
            <a:r>
              <a:rPr lang="zh-TW" altLang="en-US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核心</a:t>
            </a:r>
            <a:endParaRPr lang="zh-TW" altLang="en-US" sz="3200">
              <a:solidFill>
                <a:srgbClr val="FFFF00"/>
              </a:solidFill>
              <a:ea typeface="新細明體" pitchFamily="18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2.ARES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Commander Editor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088" y="2169615"/>
            <a:ext cx="5991158" cy="413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6751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06" y="2130951"/>
            <a:ext cx="6792588" cy="387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endParaRPr lang="zh-TW" altLang="en-US" sz="3200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 err="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IQuestions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67022" y="6308296"/>
            <a:ext cx="2800767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知識庫</a:t>
            </a: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3523136" y="3741389"/>
            <a:ext cx="985328" cy="424945"/>
          </a:xfrm>
          <a:prstGeom prst="wedgeRoundRectCallout">
            <a:avLst>
              <a:gd name="adj1" fmla="val 40276"/>
              <a:gd name="adj2" fmla="val -8330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3-4</a:t>
            </a:r>
            <a:endParaRPr lang="zh-TW" altLang="en-US" sz="2000" dirty="0"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414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endParaRPr lang="zh-TW" altLang="en-US" sz="3200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 err="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IQuestions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43677" y="6308296"/>
            <a:ext cx="4647426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知識庫其中一項主題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810" y="2112521"/>
            <a:ext cx="5324558" cy="415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7173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383" y="2053572"/>
            <a:ext cx="6928046" cy="425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endParaRPr lang="zh-TW" altLang="en-US" sz="3200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3-5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Member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820909" y="6308296"/>
            <a:ext cx="2492990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會員</a:t>
            </a: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4103581" y="3638022"/>
            <a:ext cx="985328" cy="424945"/>
          </a:xfrm>
          <a:prstGeom prst="wedgeRoundRectCallout">
            <a:avLst>
              <a:gd name="adj1" fmla="val 40276"/>
              <a:gd name="adj2" fmla="val -8330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3-5</a:t>
            </a:r>
            <a:endParaRPr lang="zh-TW" altLang="en-US" sz="2000" dirty="0"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425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39" y="2024774"/>
            <a:ext cx="8093122" cy="428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endParaRPr lang="zh-TW" altLang="en-US" sz="3200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3-5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Member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820637" y="6308296"/>
            <a:ext cx="4493538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會員 可以加入收藏</a:t>
            </a:r>
          </a:p>
        </p:txBody>
      </p:sp>
    </p:spTree>
    <p:extLst>
      <p:ext uri="{BB962C8B-B14F-4D97-AF65-F5344CB8AC3E}">
        <p14:creationId xmlns:p14="http://schemas.microsoft.com/office/powerpoint/2010/main" val="21848746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endParaRPr lang="zh-TW" altLang="en-US" sz="3200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3-6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Contributions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59516" y="6308296"/>
            <a:ext cx="141577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我的貢獻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422" y="2204861"/>
            <a:ext cx="7227157" cy="4099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8956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4" name="Rectangle 4"/>
          <p:cNvSpPr>
            <a:spLocks noChangeArrowheads="1"/>
          </p:cNvSpPr>
          <p:nvPr/>
        </p:nvSpPr>
        <p:spPr bwMode="auto">
          <a:xfrm>
            <a:off x="1524001" y="878397"/>
            <a:ext cx="9142643" cy="61337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078" dirty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課 程 大 綱</a:t>
            </a:r>
            <a:endParaRPr lang="zh-TW" altLang="en-US" sz="2223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667136" y="1808834"/>
            <a:ext cx="8999507" cy="52475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tIns="76960" bIns="76960" anchor="ctr" anchorCtr="1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線上資源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1697827" y="2516773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六大主題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1697827" y="3214085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3-2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Overview</a:t>
            </a:r>
            <a:endParaRPr lang="zh-TW" altLang="en-US" sz="240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1708687" y="3911396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Download DraftSight</a:t>
            </a:r>
            <a:endParaRPr lang="zh-TW" altLang="en-US" sz="20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1708687" y="4628147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432" y="3911395"/>
            <a:ext cx="2790183" cy="23755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1708687" y="5313165"/>
            <a:ext cx="4135579" cy="521273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3-5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4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Service 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6095322" y="2516773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3-6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5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Blog 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6095322" y="3214085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Resource Center 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82138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139" y="2203173"/>
            <a:ext cx="8821613" cy="410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5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3-5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4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Service</a:t>
            </a:r>
            <a:endParaRPr lang="zh-TW" altLang="en-US" sz="3200" dirty="0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DraftSight 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服務內容</a:t>
            </a: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3952849" y="2636307"/>
            <a:ext cx="985328" cy="424945"/>
          </a:xfrm>
          <a:prstGeom prst="wedgeRoundRectCallout">
            <a:avLst>
              <a:gd name="adj1" fmla="val 40276"/>
              <a:gd name="adj2" fmla="val -8330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4</a:t>
            </a:r>
            <a:endParaRPr lang="zh-TW" altLang="en-US" sz="20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1753139" y="3375329"/>
            <a:ext cx="2199711" cy="755374"/>
          </a:xfrm>
          <a:prstGeom prst="wedgeRoundRectCallout">
            <a:avLst>
              <a:gd name="adj1" fmla="val -22621"/>
              <a:gd name="adj2" fmla="val 100070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dirty="0">
                <a:latin typeface="華康中圓體" pitchFamily="49" charset="-120"/>
                <a:ea typeface="華康中圓體" pitchFamily="49" charset="-120"/>
              </a:rPr>
              <a:t>4-1</a:t>
            </a: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dirty="0">
                <a:latin typeface="華康中圓體" pitchFamily="49" charset="-120"/>
                <a:ea typeface="華康中圓體" pitchFamily="49" charset="-120"/>
              </a:rPr>
              <a:t>Premium Pack</a:t>
            </a:r>
          </a:p>
          <a:p>
            <a:pPr algn="ctr"/>
            <a:r>
              <a:rPr lang="en-US" altLang="zh-TW" dirty="0" err="1">
                <a:latin typeface="華康中圓體" pitchFamily="49" charset="-120"/>
                <a:ea typeface="華康中圓體" pitchFamily="49" charset="-120"/>
              </a:rPr>
              <a:t>Enterprice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4227444" y="3375329"/>
            <a:ext cx="2750835" cy="755374"/>
          </a:xfrm>
          <a:prstGeom prst="wedgeRoundRectCallout">
            <a:avLst>
              <a:gd name="adj1" fmla="val -22621"/>
              <a:gd name="adj2" fmla="val 100070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dirty="0">
                <a:latin typeface="華康中圓體" pitchFamily="49" charset="-120"/>
                <a:ea typeface="華康中圓體" pitchFamily="49" charset="-120"/>
              </a:rPr>
              <a:t>4-2</a:t>
            </a: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dirty="0">
                <a:latin typeface="華康中圓體" pitchFamily="49" charset="-120"/>
                <a:ea typeface="華康中圓體" pitchFamily="49" charset="-120"/>
              </a:rPr>
              <a:t>campus/ Classroom</a:t>
            </a:r>
          </a:p>
          <a:p>
            <a:pPr algn="ctr"/>
            <a:r>
              <a:rPr lang="en-US" altLang="zh-TW" dirty="0">
                <a:latin typeface="華康中圓體" pitchFamily="49" charset="-120"/>
                <a:ea typeface="華康中圓體" pitchFamily="49" charset="-120"/>
              </a:rPr>
              <a:t>Educator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7313898" y="3375329"/>
            <a:ext cx="1795647" cy="755374"/>
          </a:xfrm>
          <a:prstGeom prst="wedgeRoundRectCallout">
            <a:avLst>
              <a:gd name="adj1" fmla="val -42315"/>
              <a:gd name="adj2" fmla="val 90596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dirty="0">
                <a:latin typeface="華康中圓體" pitchFamily="49" charset="-120"/>
                <a:ea typeface="華康中圓體" pitchFamily="49" charset="-120"/>
              </a:rPr>
              <a:t>4-3</a:t>
            </a:r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dirty="0" err="1">
                <a:latin typeface="華康中圓體" pitchFamily="49" charset="-120"/>
                <a:ea typeface="華康中圓體" pitchFamily="49" charset="-120"/>
              </a:rPr>
              <a:t>Prosumer</a:t>
            </a:r>
            <a:endParaRPr lang="en-US" altLang="zh-TW" dirty="0"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en-US" altLang="zh-TW" dirty="0">
                <a:latin typeface="華康中圓體" pitchFamily="49" charset="-120"/>
                <a:ea typeface="華康中圓體" pitchFamily="49" charset="-120"/>
              </a:rPr>
              <a:t>Individual</a:t>
            </a:r>
            <a:endParaRPr lang="zh-TW" altLang="en-US" dirty="0"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740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  <p:bldP spid="1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575" y="2156551"/>
            <a:ext cx="1924568" cy="415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803" y="2147147"/>
            <a:ext cx="3649295" cy="417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4820907" y="6308296"/>
            <a:ext cx="2492990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服務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94915" y="2339298"/>
            <a:ext cx="2179007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0" y="911525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3-5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4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Service</a:t>
            </a:r>
            <a:endParaRPr lang="zh-TW" altLang="en-US" sz="3200" dirty="0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DraftSight 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服務內容</a:t>
            </a: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177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4" name="Rectangle 4"/>
          <p:cNvSpPr>
            <a:spLocks noChangeArrowheads="1"/>
          </p:cNvSpPr>
          <p:nvPr/>
        </p:nvSpPr>
        <p:spPr bwMode="auto">
          <a:xfrm>
            <a:off x="1524001" y="878397"/>
            <a:ext cx="9142643" cy="61337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078" dirty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課 程 大 綱</a:t>
            </a:r>
            <a:endParaRPr lang="zh-TW" altLang="en-US" sz="2223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667136" y="1808834"/>
            <a:ext cx="8999507" cy="52475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tIns="76960" bIns="76960" anchor="ctr" anchorCtr="1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線上資源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1697827" y="2516773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六大主題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1697827" y="3214085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3-2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Overview</a:t>
            </a:r>
            <a:endParaRPr lang="zh-TW" altLang="en-US" sz="240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1708687" y="3911396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Download DraftSight</a:t>
            </a:r>
            <a:endParaRPr lang="zh-TW" altLang="en-US" sz="20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1708687" y="4628147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432" y="3911395"/>
            <a:ext cx="2790183" cy="2375598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1708687" y="5313165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3-5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4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Service 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6095322" y="2516773"/>
            <a:ext cx="4135579" cy="521273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3-6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5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Blog 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6095322" y="3214085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Resource Center 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66023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139" y="2183739"/>
            <a:ext cx="8821613" cy="410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5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5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Blog</a:t>
            </a:r>
            <a:endParaRPr lang="zh-TW" altLang="en-US" sz="3200" dirty="0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DraftSight 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部落格</a:t>
            </a: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4445513" y="2636306"/>
            <a:ext cx="985328" cy="424945"/>
          </a:xfrm>
          <a:prstGeom prst="wedgeRoundRectCallout">
            <a:avLst>
              <a:gd name="adj1" fmla="val 40276"/>
              <a:gd name="adj2" fmla="val -83301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5</a:t>
            </a:r>
            <a:endParaRPr lang="zh-TW" altLang="en-US" sz="2000" dirty="0"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754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24000" y="911524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1-2</a:t>
            </a:r>
            <a:r>
              <a:rPr lang="zh-TW" altLang="en-US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DraftSight</a:t>
            </a:r>
            <a:r>
              <a:rPr lang="zh-TW" altLang="en-US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核心</a:t>
            </a:r>
            <a:endParaRPr lang="zh-TW" altLang="en-US" sz="3200">
              <a:solidFill>
                <a:srgbClr val="FFFF00"/>
              </a:solidFill>
              <a:ea typeface="新細明體" pitchFamily="18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3.ARES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功能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簡介</a:t>
            </a:r>
          </a:p>
        </p:txBody>
      </p:sp>
      <p:sp>
        <p:nvSpPr>
          <p:cNvPr id="6" name="矩形 5"/>
          <p:cNvSpPr/>
          <p:nvPr/>
        </p:nvSpPr>
        <p:spPr>
          <a:xfrm>
            <a:off x="3629905" y="6303963"/>
            <a:ext cx="4955203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試用版下載參考 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www.graebert.com</a:t>
            </a:r>
            <a:endParaRPr lang="zh-TW" altLang="en-US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056" y="2163691"/>
            <a:ext cx="2228965" cy="281954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460" y="2172064"/>
            <a:ext cx="1943200" cy="203845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114" y="2163690"/>
            <a:ext cx="1917799" cy="42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743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32" y="2123689"/>
            <a:ext cx="6790413" cy="418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24000" y="911525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5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Blog</a:t>
            </a:r>
            <a:endParaRPr lang="zh-TW" altLang="en-US" sz="3200" dirty="0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DraftSight 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部落格</a:t>
            </a: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2540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4" name="Rectangle 4"/>
          <p:cNvSpPr>
            <a:spLocks noChangeArrowheads="1"/>
          </p:cNvSpPr>
          <p:nvPr/>
        </p:nvSpPr>
        <p:spPr bwMode="auto">
          <a:xfrm>
            <a:off x="1524001" y="878397"/>
            <a:ext cx="9142643" cy="61337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078" dirty="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課 程 大 綱</a:t>
            </a:r>
            <a:endParaRPr lang="zh-TW" altLang="en-US" sz="2223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667136" y="1808834"/>
            <a:ext cx="8999507" cy="52475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tIns="76960" bIns="76960" anchor="ctr" anchorCtr="1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3.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線上資源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1697827" y="2516773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六大主題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1697827" y="3214085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 defTabSz="851135">
              <a:lnSpc>
                <a:spcPct val="15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3-2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Overview</a:t>
            </a:r>
            <a:endParaRPr lang="zh-TW" altLang="en-US" sz="240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1708687" y="3911396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Download DraftSight</a:t>
            </a:r>
            <a:endParaRPr lang="zh-TW" altLang="en-US" sz="20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1708687" y="4628147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3-4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Community</a:t>
            </a:r>
            <a:endParaRPr lang="zh-TW" altLang="en-US" sz="2394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432" y="3911395"/>
            <a:ext cx="2790183" cy="2375598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2"/>
          <p:cNvSpPr>
            <a:spLocks noChangeArrowheads="1"/>
          </p:cNvSpPr>
          <p:nvPr/>
        </p:nvSpPr>
        <p:spPr bwMode="gray">
          <a:xfrm>
            <a:off x="1708687" y="5313165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3-5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4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Service 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gray">
          <a:xfrm>
            <a:off x="6095322" y="2516773"/>
            <a:ext cx="4135579" cy="521273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3-6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5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Blog 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gray">
          <a:xfrm>
            <a:off x="6095322" y="3214085"/>
            <a:ext cx="4135579" cy="521273"/>
          </a:xfrm>
          <a:prstGeom prst="roundRect">
            <a:avLst>
              <a:gd name="adj" fmla="val 11125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9095" tIns="38010" rIns="39095" bIns="38010" anchor="ctr" anchorCtr="0"/>
          <a:lstStyle/>
          <a:p>
            <a:pPr>
              <a:lnSpc>
                <a:spcPct val="110000"/>
              </a:lnSpc>
            </a:pPr>
            <a:r>
              <a:rPr lang="en-US" altLang="zh-TW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2394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Resource Center </a:t>
            </a:r>
            <a:endParaRPr lang="zh-TW" altLang="en-US" sz="24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83373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65" y="2038926"/>
            <a:ext cx="7848269" cy="428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1524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Resource Center</a:t>
            </a:r>
            <a:endParaRPr lang="en-US" altLang="zh-TW" sz="3200" dirty="0">
              <a:solidFill>
                <a:srgbClr val="FFFF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1.DraftSight 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資源中心＝完整的教育訓練</a:t>
            </a: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4972416" y="2636305"/>
            <a:ext cx="985328" cy="424945"/>
          </a:xfrm>
          <a:prstGeom prst="wedgeRoundRectCallout">
            <a:avLst>
              <a:gd name="adj1" fmla="val 30592"/>
              <a:gd name="adj2" fmla="val -98270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主題</a:t>
            </a:r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6</a:t>
            </a:r>
            <a:endParaRPr lang="zh-TW" altLang="en-US" sz="20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" name="左大括弧 2"/>
          <p:cNvSpPr/>
          <p:nvPr/>
        </p:nvSpPr>
        <p:spPr>
          <a:xfrm>
            <a:off x="7089914" y="3808675"/>
            <a:ext cx="373711" cy="2417196"/>
          </a:xfrm>
          <a:prstGeom prst="leftBrac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5773187" y="5263764"/>
            <a:ext cx="1269019" cy="659956"/>
          </a:xfrm>
          <a:prstGeom prst="wedgeRoundRectCallout">
            <a:avLst>
              <a:gd name="adj1" fmla="val 49048"/>
              <a:gd name="adj2" fmla="val -79687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主題列表</a:t>
            </a:r>
          </a:p>
        </p:txBody>
      </p:sp>
    </p:spTree>
    <p:extLst>
      <p:ext uri="{BB962C8B-B14F-4D97-AF65-F5344CB8AC3E}">
        <p14:creationId xmlns:p14="http://schemas.microsoft.com/office/powerpoint/2010/main" val="223739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4725" y="2289149"/>
            <a:ext cx="8142550" cy="401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Resource Center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2.Video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Functionality </a:t>
            </a:r>
            <a:r>
              <a:rPr lang="en-US" altLang="zh-TW" sz="2600" dirty="0" err="1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Tutoral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 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67017" y="6308296"/>
            <a:ext cx="2800768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線上影音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功能教學</a:t>
            </a:r>
          </a:p>
        </p:txBody>
      </p:sp>
      <p:sp>
        <p:nvSpPr>
          <p:cNvPr id="4" name="向上箭號 3"/>
          <p:cNvSpPr/>
          <p:nvPr/>
        </p:nvSpPr>
        <p:spPr>
          <a:xfrm rot="5400000">
            <a:off x="7484053" y="2401668"/>
            <a:ext cx="278660" cy="116089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5380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Resource Center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2-1.Video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–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The Leon`s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Share  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67019" y="6308296"/>
            <a:ext cx="2800767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線上影音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里昂分享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161678"/>
            <a:ext cx="8511772" cy="388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向上箭號 11"/>
          <p:cNvSpPr/>
          <p:nvPr/>
        </p:nvSpPr>
        <p:spPr>
          <a:xfrm rot="5400000">
            <a:off x="7484053" y="2549323"/>
            <a:ext cx="278660" cy="116089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4750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0" y="911524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Resource Center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2-2.Video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–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User Environment Tutorial  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59243" y="6308296"/>
            <a:ext cx="3416321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線上影音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用戶環境教學</a:t>
            </a:r>
          </a:p>
        </p:txBody>
      </p:sp>
      <p:sp>
        <p:nvSpPr>
          <p:cNvPr id="12" name="向上箭號 11"/>
          <p:cNvSpPr/>
          <p:nvPr/>
        </p:nvSpPr>
        <p:spPr>
          <a:xfrm rot="5400000">
            <a:off x="7484053" y="2549323"/>
            <a:ext cx="278660" cy="116089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63534" y="2230010"/>
            <a:ext cx="8464932" cy="388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9516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120265"/>
            <a:ext cx="8646685" cy="41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Resource Center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2-3.Video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–</a:t>
            </a:r>
            <a:r>
              <a:rPr lang="zh-TW" altLang="en-US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Others  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74793" y="6308296"/>
            <a:ext cx="2185215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線上影音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-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其他</a:t>
            </a:r>
          </a:p>
        </p:txBody>
      </p:sp>
      <p:sp>
        <p:nvSpPr>
          <p:cNvPr id="12" name="向上箭號 11"/>
          <p:cNvSpPr/>
          <p:nvPr/>
        </p:nvSpPr>
        <p:spPr>
          <a:xfrm rot="5400000">
            <a:off x="7579468" y="2981905"/>
            <a:ext cx="278660" cy="116089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187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896" y="2122168"/>
            <a:ext cx="7813009" cy="418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589801" y="6308296"/>
            <a:ext cx="4955203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資源中心＝網路研討會</a:t>
            </a: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4429417" y="3980340"/>
            <a:ext cx="815795" cy="329978"/>
          </a:xfrm>
          <a:prstGeom prst="wedgeRoundRectCallout">
            <a:avLst>
              <a:gd name="adj1" fmla="val 25238"/>
              <a:gd name="adj2" fmla="val -95350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NEW</a:t>
            </a:r>
            <a:endParaRPr lang="zh-TW" altLang="en-US" sz="20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Resource Center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3.Webinars  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向上箭號 10"/>
          <p:cNvSpPr/>
          <p:nvPr/>
        </p:nvSpPr>
        <p:spPr>
          <a:xfrm rot="5400000">
            <a:off x="6784338" y="3260565"/>
            <a:ext cx="278660" cy="116089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3825118" y="5411574"/>
            <a:ext cx="815795" cy="329978"/>
          </a:xfrm>
          <a:prstGeom prst="wedgeRoundRectCallout">
            <a:avLst>
              <a:gd name="adj1" fmla="val -57609"/>
              <a:gd name="adj2" fmla="val -56796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Past</a:t>
            </a:r>
            <a:endParaRPr lang="zh-TW" altLang="en-US" sz="2000" dirty="0"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374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970" y="2197998"/>
            <a:ext cx="8969031" cy="404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589804" y="6308296"/>
            <a:ext cx="4955203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資源中心＝提示與技巧</a:t>
            </a: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3442048" y="2211359"/>
            <a:ext cx="1469208" cy="424945"/>
          </a:xfrm>
          <a:prstGeom prst="wedgeRoundRectCallout">
            <a:avLst>
              <a:gd name="adj1" fmla="val -68854"/>
              <a:gd name="adj2" fmla="val 1399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Flip Books</a:t>
            </a:r>
            <a:endParaRPr lang="zh-TW" altLang="en-US" sz="20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3642237" y="3918275"/>
            <a:ext cx="1642730" cy="401001"/>
          </a:xfrm>
          <a:prstGeom prst="wedgeRoundRectCallout">
            <a:avLst>
              <a:gd name="adj1" fmla="val -58722"/>
              <a:gd name="adj2" fmla="val -2426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Tip &amp; Tricks</a:t>
            </a:r>
            <a:endParaRPr lang="zh-TW" altLang="en-US" sz="20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Resource Center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4.Tip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&amp; Tricks  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向上箭號 10"/>
          <p:cNvSpPr/>
          <p:nvPr/>
        </p:nvSpPr>
        <p:spPr>
          <a:xfrm rot="5400000">
            <a:off x="7810056" y="2842575"/>
            <a:ext cx="278660" cy="116089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75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82404" y="6302322"/>
            <a:ext cx="4339650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資源中心＝連載書</a:t>
            </a: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3442048" y="2211359"/>
            <a:ext cx="1469208" cy="424945"/>
          </a:xfrm>
          <a:prstGeom prst="wedgeRoundRectCallout">
            <a:avLst>
              <a:gd name="adj1" fmla="val -68854"/>
              <a:gd name="adj2" fmla="val 1399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Flip Books</a:t>
            </a:r>
            <a:endParaRPr lang="zh-TW" altLang="en-US" sz="20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3642237" y="3918275"/>
            <a:ext cx="1642730" cy="401001"/>
          </a:xfrm>
          <a:prstGeom prst="wedgeRoundRectCallout">
            <a:avLst>
              <a:gd name="adj1" fmla="val -58722"/>
              <a:gd name="adj2" fmla="val -24265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en-US" altLang="zh-TW" sz="2000" dirty="0">
                <a:latin typeface="華康中圓體" pitchFamily="49" charset="-120"/>
                <a:ea typeface="華康中圓體" pitchFamily="49" charset="-120"/>
              </a:rPr>
              <a:t>Tip &amp; Tricks</a:t>
            </a:r>
            <a:endParaRPr lang="zh-TW" altLang="en-US" sz="20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Resource Center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5.Flipbook  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向上箭號 10"/>
          <p:cNvSpPr/>
          <p:nvPr/>
        </p:nvSpPr>
        <p:spPr>
          <a:xfrm rot="5400000">
            <a:off x="7810056" y="2842575"/>
            <a:ext cx="278660" cy="116089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50937" y="2034862"/>
            <a:ext cx="7211833" cy="422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4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24000" y="911524"/>
            <a:ext cx="9144000" cy="107414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1-2</a:t>
            </a:r>
            <a:r>
              <a:rPr lang="zh-TW" altLang="en-US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DraftSight</a:t>
            </a:r>
            <a:r>
              <a:rPr lang="zh-TW" altLang="en-US" sz="320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核心</a:t>
            </a:r>
            <a:endParaRPr lang="zh-TW" altLang="en-US" sz="3200">
              <a:solidFill>
                <a:srgbClr val="FFFF00"/>
              </a:solidFill>
              <a:ea typeface="新細明體" pitchFamily="18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4.ARES</a:t>
            </a:r>
            <a:r>
              <a:rPr lang="zh-TW" altLang="en-US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試用版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98935" y="6303963"/>
            <a:ext cx="6417141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www.graebert.com/en/arescommanderedition/licensingares</a:t>
            </a:r>
            <a:endParaRPr lang="zh-TW" altLang="en-US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711" y="2026979"/>
            <a:ext cx="2482978" cy="4235668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502" y="2416554"/>
            <a:ext cx="5267609" cy="3635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839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81496" y="2226365"/>
            <a:ext cx="7971813" cy="407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Resource Center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6.Newsletter 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051467" y="6308296"/>
            <a:ext cx="4031873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資源中心＝新聞</a:t>
            </a: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3122212" y="4365266"/>
            <a:ext cx="1073426" cy="473436"/>
          </a:xfrm>
          <a:prstGeom prst="wedgeRoundRectCallout">
            <a:avLst>
              <a:gd name="adj1" fmla="val -60601"/>
              <a:gd name="adj2" fmla="val 9470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月份</a:t>
            </a:r>
          </a:p>
        </p:txBody>
      </p:sp>
      <p:sp>
        <p:nvSpPr>
          <p:cNvPr id="11" name="向上箭號 10"/>
          <p:cNvSpPr/>
          <p:nvPr/>
        </p:nvSpPr>
        <p:spPr>
          <a:xfrm rot="5400000">
            <a:off x="6729411" y="4114784"/>
            <a:ext cx="278660" cy="116089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Resource Center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6.Newsletter 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897577" y="6308296"/>
            <a:ext cx="4339650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資源中心＝電子報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556" y="2094178"/>
            <a:ext cx="3846042" cy="420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3830" y="2094179"/>
            <a:ext cx="3809919" cy="409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92642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181" y="2050990"/>
            <a:ext cx="7313638" cy="425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Resource Center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7.Premium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Pack Information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89801" y="6308296"/>
            <a:ext cx="4955203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資源中心＝高級包訊息</a:t>
            </a: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3530919" y="5569889"/>
            <a:ext cx="1269019" cy="659956"/>
          </a:xfrm>
          <a:prstGeom prst="wedgeRoundRectCallout">
            <a:avLst>
              <a:gd name="adj1" fmla="val 3308"/>
              <a:gd name="adj2" fmla="val -79687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主題列表</a:t>
            </a:r>
          </a:p>
        </p:txBody>
      </p:sp>
      <p:sp>
        <p:nvSpPr>
          <p:cNvPr id="11" name="向上箭號 10"/>
          <p:cNvSpPr/>
          <p:nvPr/>
        </p:nvSpPr>
        <p:spPr>
          <a:xfrm rot="5400000">
            <a:off x="6729411" y="4393444"/>
            <a:ext cx="278660" cy="116089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51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Resource Center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7.Premium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Pack Information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89801" y="6308296"/>
            <a:ext cx="4955203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資源中心＝高級包訊息</a:t>
            </a:r>
          </a:p>
        </p:txBody>
      </p:sp>
      <p:sp>
        <p:nvSpPr>
          <p:cNvPr id="11" name="向上箭號 10"/>
          <p:cNvSpPr/>
          <p:nvPr/>
        </p:nvSpPr>
        <p:spPr>
          <a:xfrm rot="5400000">
            <a:off x="6729411" y="4393444"/>
            <a:ext cx="278660" cy="116089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107" y="2081979"/>
            <a:ext cx="3136568" cy="422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443" y="2081979"/>
            <a:ext cx="3570237" cy="422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850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/>
          <a:stretch/>
        </p:blipFill>
        <p:spPr bwMode="auto">
          <a:xfrm>
            <a:off x="2523939" y="2063109"/>
            <a:ext cx="7261856" cy="424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Resource Center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8.Information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Resource 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43689" y="6308296"/>
            <a:ext cx="4647426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資源中心＝訊息資源</a:t>
            </a: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4612297" y="4349364"/>
            <a:ext cx="1269019" cy="659956"/>
          </a:xfrm>
          <a:prstGeom prst="wedgeRoundRectCallout">
            <a:avLst>
              <a:gd name="adj1" fmla="val -78772"/>
              <a:gd name="adj2" fmla="val -14626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主題列表</a:t>
            </a:r>
          </a:p>
        </p:txBody>
      </p:sp>
      <p:sp>
        <p:nvSpPr>
          <p:cNvPr id="11" name="向上箭號 10"/>
          <p:cNvSpPr/>
          <p:nvPr/>
        </p:nvSpPr>
        <p:spPr>
          <a:xfrm rot="5400000">
            <a:off x="6707022" y="4604334"/>
            <a:ext cx="278660" cy="116089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78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421" y="2021498"/>
            <a:ext cx="7263158" cy="4220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Resource Center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9.Feature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Stories 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82025" y="6308296"/>
            <a:ext cx="5570756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資源中心＝完整的教育訓練</a:t>
            </a:r>
          </a:p>
        </p:txBody>
      </p:sp>
      <p:sp>
        <p:nvSpPr>
          <p:cNvPr id="11" name="向上箭號 10"/>
          <p:cNvSpPr/>
          <p:nvPr/>
        </p:nvSpPr>
        <p:spPr>
          <a:xfrm rot="5400000">
            <a:off x="6784338" y="4882994"/>
            <a:ext cx="278660" cy="116089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41173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Resource Center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9.Feature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Stories 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82025" y="6308296"/>
            <a:ext cx="5570756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資源中心＝完整的教育訓練</a:t>
            </a:r>
          </a:p>
        </p:txBody>
      </p:sp>
      <p:sp>
        <p:nvSpPr>
          <p:cNvPr id="11" name="向上箭號 10"/>
          <p:cNvSpPr/>
          <p:nvPr/>
        </p:nvSpPr>
        <p:spPr>
          <a:xfrm rot="5400000">
            <a:off x="6784338" y="4882994"/>
            <a:ext cx="278660" cy="116089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27" y="2048979"/>
            <a:ext cx="3056257" cy="42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89" y="2041983"/>
            <a:ext cx="3878922" cy="416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5216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11" y="2049394"/>
            <a:ext cx="7402378" cy="425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Resource Center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10.DraftSight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in the Media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51193" y="6308296"/>
            <a:ext cx="603242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資源中心＝</a:t>
            </a:r>
            <a:r>
              <a:rPr lang="en-US" altLang="zh-TW" sz="24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的媒體</a:t>
            </a: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4906495" y="4139089"/>
            <a:ext cx="1269019" cy="659956"/>
          </a:xfrm>
          <a:prstGeom prst="wedgeRoundRectCallout">
            <a:avLst>
              <a:gd name="adj1" fmla="val -64361"/>
              <a:gd name="adj2" fmla="val -23060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主題列表</a:t>
            </a:r>
          </a:p>
        </p:txBody>
      </p:sp>
      <p:sp>
        <p:nvSpPr>
          <p:cNvPr id="11" name="向上箭號 10"/>
          <p:cNvSpPr/>
          <p:nvPr/>
        </p:nvSpPr>
        <p:spPr>
          <a:xfrm rot="5400000">
            <a:off x="6784338" y="5272608"/>
            <a:ext cx="278660" cy="116089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13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11" y="2049394"/>
            <a:ext cx="7402378" cy="425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5237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Resource Center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10.DraftSight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in the Media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51193" y="6308296"/>
            <a:ext cx="603242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en-US" altLang="zh-TW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資源中心＝</a:t>
            </a:r>
            <a:r>
              <a:rPr lang="en-US" altLang="zh-TW" sz="24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 b="1" dirty="0" err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DraftSight</a:t>
            </a:r>
            <a:r>
              <a:rPr lang="zh-TW" altLang="en-US" sz="2400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的媒體</a:t>
            </a: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4906495" y="4139089"/>
            <a:ext cx="1269019" cy="659956"/>
          </a:xfrm>
          <a:prstGeom prst="wedgeRoundRectCallout">
            <a:avLst>
              <a:gd name="adj1" fmla="val -64361"/>
              <a:gd name="adj2" fmla="val -23060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/>
            <a:r>
              <a:rPr lang="zh-TW" altLang="en-US" sz="2000" dirty="0">
                <a:latin typeface="華康中圓體" pitchFamily="49" charset="-120"/>
                <a:ea typeface="華康中圓體" pitchFamily="49" charset="-120"/>
              </a:rPr>
              <a:t>主題列表</a:t>
            </a:r>
          </a:p>
        </p:txBody>
      </p:sp>
      <p:sp>
        <p:nvSpPr>
          <p:cNvPr id="11" name="向上箭號 10"/>
          <p:cNvSpPr/>
          <p:nvPr/>
        </p:nvSpPr>
        <p:spPr>
          <a:xfrm rot="5400000">
            <a:off x="6784338" y="5272608"/>
            <a:ext cx="278660" cy="116089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1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59520" y="6308296"/>
            <a:ext cx="141577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2400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廣度報導</a:t>
            </a:r>
            <a:endParaRPr lang="zh-TW" altLang="en-US" sz="2400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88" y="2120873"/>
            <a:ext cx="4068053" cy="4104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807" y="2120873"/>
            <a:ext cx="3849954" cy="4104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0" y="915988"/>
            <a:ext cx="9144000" cy="10652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3-7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主題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3200">
                <a:solidFill>
                  <a:srgbClr val="FFFF00"/>
                </a:solidFill>
                <a:latin typeface="華康中圓體" pitchFamily="49" charset="-120"/>
                <a:ea typeface="華康中圓體" pitchFamily="49" charset="-120"/>
              </a:rPr>
              <a:t>Resource Center</a:t>
            </a:r>
          </a:p>
          <a:p>
            <a:pPr algn="ctr">
              <a:lnSpc>
                <a:spcPct val="110000"/>
              </a:lnSpc>
            </a:pPr>
            <a:r>
              <a:rPr lang="en-US" altLang="zh-TW" sz="260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10.DraftSight </a:t>
            </a:r>
            <a:r>
              <a:rPr lang="en-US" altLang="zh-TW" sz="26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in the Media</a:t>
            </a:r>
            <a:endParaRPr lang="zh-TW" altLang="en-US" sz="26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3751749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16362</TotalTime>
  <Words>2413</Words>
  <Application>Microsoft Office PowerPoint</Application>
  <PresentationFormat>寬螢幕</PresentationFormat>
  <Paragraphs>587</Paragraphs>
  <Slides>107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107</vt:i4>
      </vt:variant>
    </vt:vector>
  </HeadingPairs>
  <TitlesOfParts>
    <vt:vector size="114" baseType="lpstr">
      <vt:lpstr>Microsoft Yahei</vt:lpstr>
      <vt:lpstr>華康中圓體</vt:lpstr>
      <vt:lpstr>華康細圓體</vt:lpstr>
      <vt:lpstr>華康細圓體(P)</vt:lpstr>
      <vt:lpstr>新細明體</vt:lpstr>
      <vt:lpstr>Arial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鍾隆嘉</dc:creator>
  <cp:lastModifiedBy>幾何科技有限公司</cp:lastModifiedBy>
  <cp:revision>847</cp:revision>
  <dcterms:created xsi:type="dcterms:W3CDTF">2008-10-08T11:02:14Z</dcterms:created>
  <dcterms:modified xsi:type="dcterms:W3CDTF">2024-11-06T12:20:20Z</dcterms:modified>
</cp:coreProperties>
</file>