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c623c0360_0_1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c623c0360_0_1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c623c0360_0_10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c623c0360_0_10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c702233ea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c702233ea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c623c0360_0_10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c623c0360_0_10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c623c0360_0_10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c623c0360_0_10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c702233ea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c702233ea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c623c0360_0_1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c623c0360_0_1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c623c0360_0_1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c623c0360_0_1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c702233ea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c702233ea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caa3a308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ecaa3a308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c702233ea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c702233ea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c623c0360_0_1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c623c0360_0_1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c623c0360_0_10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c623c0360_0_10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c623c0360_0_1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c623c0360_0_1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c623c0360_0_1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c623c0360_0_1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c623c0360_0_1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c623c0360_0_1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c623c0360_0_1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c623c0360_0_1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c768984b5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c768984b5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c768984b5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c768984b5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c623c0360_0_1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c623c0360_0_1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c623c0360_0_10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c623c0360_0_10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c623c0360_0_10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c623c0360_0_10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c623c0360_0_1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c623c0360_0_1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c623c0360_0_1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c623c0360_0_1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c623c0360_0_1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1c623c0360_0_1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c623c0360_0_1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c623c0360_0_1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c623c0360_0_1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1c623c0360_0_1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c623c0360_0_10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1c623c0360_0_10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c702233ea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c702233ea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c623c0360_0_1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c623c0360_0_1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c623c0360_0_1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c623c0360_0_1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c623c0360_0_1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1c623c0360_0_1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c623c0360_0_1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c623c0360_0_1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TX &amp; RX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c623c0360_0_1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1c623c0360_0_1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 purpose apps that do useful things for ham activities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c623c0360_0_1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1c623c0360_0_1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1c623c0360_0_1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1c623c0360_0_1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1c623c0360_0_1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1c623c0360_0_1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c702233ea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1c702233ea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1ecaa3a308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1ecaa3a308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c811950d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c811950d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c702233ea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1c702233ea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1ecb8ac850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1ecb8ac850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1ecb8ac850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1ecb8ac850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c623c0360_0_10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c623c0360_0_10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1bcc16383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1bcc16383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ecaa3a30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1ecaa3a30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c623c0360_0_1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c623c0360_0_1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c623c0360_0_10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c623c0360_0_10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c702233ea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c702233ea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d01b937a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d01b937a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Google Shape;5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C9DAF8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-13325" y="-9525"/>
            <a:ext cx="9163200" cy="11013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4"/>
          <p:cNvSpPr txBox="1"/>
          <p:nvPr>
            <p:ph type="title"/>
          </p:nvPr>
        </p:nvSpPr>
        <p:spPr>
          <a:xfrm>
            <a:off x="997500" y="335200"/>
            <a:ext cx="42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4266000" cy="29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1" name="Google Shape;21;p4"/>
          <p:cNvCxnSpPr/>
          <p:nvPr/>
        </p:nvCxnSpPr>
        <p:spPr>
          <a:xfrm>
            <a:off x="-13325" y="1091275"/>
            <a:ext cx="9172500" cy="0"/>
          </a:xfrm>
          <a:prstGeom prst="straightConnector1">
            <a:avLst/>
          </a:prstGeom>
          <a:noFill/>
          <a:ln cap="flat" cmpd="sng" w="38100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" name="Google Shape;22;p4"/>
          <p:cNvSpPr txBox="1"/>
          <p:nvPr/>
        </p:nvSpPr>
        <p:spPr>
          <a:xfrm>
            <a:off x="320050" y="4307950"/>
            <a:ext cx="4266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997500" y="335207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997500" y="335207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997500" y="33520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ww6or.com" TargetMode="External"/><Relationship Id="rId4" Type="http://schemas.openxmlformats.org/officeDocument/2006/relationships/hyperlink" Target="http://www.ww6or.com" TargetMode="External"/><Relationship Id="rId5" Type="http://schemas.openxmlformats.org/officeDocument/2006/relationships/image" Target="../media/image8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Relationship Id="rId4" Type="http://schemas.openxmlformats.org/officeDocument/2006/relationships/hyperlink" Target="https://play.google.com/store/apps/details?id=org.jfedor.morsecode" TargetMode="External"/><Relationship Id="rId9" Type="http://schemas.openxmlformats.org/officeDocument/2006/relationships/hyperlink" Target="https://play.google.com/store/apps/details?id=org.jfedor.morsecode" TargetMode="External"/><Relationship Id="rId5" Type="http://schemas.openxmlformats.org/officeDocument/2006/relationships/image" Target="../media/image1.png"/><Relationship Id="rId6" Type="http://schemas.openxmlformats.org/officeDocument/2006/relationships/image" Target="../media/image31.png"/><Relationship Id="rId7" Type="http://schemas.openxmlformats.org/officeDocument/2006/relationships/image" Target="../media/image21.png"/><Relationship Id="rId8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.png"/><Relationship Id="rId10" Type="http://schemas.openxmlformats.org/officeDocument/2006/relationships/image" Target="../media/image2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hyperlink" Target="https://play.google.com/store/apps/details?id=com.g0hyn.myrecorder" TargetMode="External"/><Relationship Id="rId9" Type="http://schemas.openxmlformats.org/officeDocument/2006/relationships/hyperlink" Target="http://qsl.net/g0hyn/G0HYN-Reader/G0HYN-Reader.html" TargetMode="External"/><Relationship Id="rId5" Type="http://schemas.openxmlformats.org/officeDocument/2006/relationships/image" Target="../media/image1.png"/><Relationship Id="rId6" Type="http://schemas.openxmlformats.org/officeDocument/2006/relationships/image" Target="../media/image10.png"/><Relationship Id="rId7" Type="http://schemas.openxmlformats.org/officeDocument/2006/relationships/hyperlink" Target="https://play.google.com/store/apps/details?id=com.g0hyn.myrecorder" TargetMode="External"/><Relationship Id="rId8" Type="http://schemas.openxmlformats.org/officeDocument/2006/relationships/hyperlink" Target="http://qsl.net/g0hyn/G0HYN-Reader/G0HYN-Reader.html" TargetMode="External"/></Relationships>
</file>

<file path=ppt/slides/_rels/slide13.xml.rels><?xml version="1.0" encoding="UTF-8" standalone="yes"?><Relationships xmlns="http://schemas.openxmlformats.org/package/2006/relationships"><Relationship Id="rId10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Relationship Id="rId4" Type="http://schemas.openxmlformats.org/officeDocument/2006/relationships/hyperlink" Target="https://play.google.com/store/apps/details?id=hunt.morseDit" TargetMode="External"/><Relationship Id="rId9" Type="http://schemas.openxmlformats.org/officeDocument/2006/relationships/image" Target="../media/image34.png"/><Relationship Id="rId5" Type="http://schemas.openxmlformats.org/officeDocument/2006/relationships/image" Target="../media/image1.png"/><Relationship Id="rId6" Type="http://schemas.openxmlformats.org/officeDocument/2006/relationships/hyperlink" Target="https://play.google.com/store/apps/details?id=hunt.morseDit" TargetMode="External"/><Relationship Id="rId7" Type="http://schemas.openxmlformats.org/officeDocument/2006/relationships/image" Target="../media/image10.png"/><Relationship Id="rId8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hyperlink" Target="https://play.google.com/store/apps/details?id=com.iu4apc.morsemachine" TargetMode="External"/><Relationship Id="rId10" Type="http://schemas.openxmlformats.org/officeDocument/2006/relationships/image" Target="../media/image3.png"/><Relationship Id="rId12" Type="http://schemas.openxmlformats.org/officeDocument/2006/relationships/hyperlink" Target="https://alphapapacharlie.com/2015/01/26/morse-machine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Relationship Id="rId4" Type="http://schemas.openxmlformats.org/officeDocument/2006/relationships/hyperlink" Target="https://play.google.com/store/apps/details?id=com.iu4apc.morsemachine" TargetMode="External"/><Relationship Id="rId9" Type="http://schemas.openxmlformats.org/officeDocument/2006/relationships/image" Target="../media/image36.png"/><Relationship Id="rId5" Type="http://schemas.openxmlformats.org/officeDocument/2006/relationships/image" Target="../media/image1.png"/><Relationship Id="rId6" Type="http://schemas.openxmlformats.org/officeDocument/2006/relationships/image" Target="../media/image13.png"/><Relationship Id="rId7" Type="http://schemas.openxmlformats.org/officeDocument/2006/relationships/hyperlink" Target="https://alphapapacharlie.com/2015/01/26/morse-machine/" TargetMode="External"/><Relationship Id="rId8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png"/><Relationship Id="rId10" Type="http://schemas.openxmlformats.org/officeDocument/2006/relationships/image" Target="../media/image3.png"/><Relationship Id="rId1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Relationship Id="rId4" Type="http://schemas.openxmlformats.org/officeDocument/2006/relationships/hyperlink" Target="https://play.google.com/store/apps/details?id=org.aprsdroid.app" TargetMode="External"/><Relationship Id="rId9" Type="http://schemas.openxmlformats.org/officeDocument/2006/relationships/hyperlink" Target="https://aprsdroid.org/" TargetMode="External"/><Relationship Id="rId5" Type="http://schemas.openxmlformats.org/officeDocument/2006/relationships/image" Target="../media/image1.png"/><Relationship Id="rId6" Type="http://schemas.openxmlformats.org/officeDocument/2006/relationships/hyperlink" Target="https://aprsdroid.org/" TargetMode="External"/><Relationship Id="rId7" Type="http://schemas.openxmlformats.org/officeDocument/2006/relationships/image" Target="../media/image2.png"/><Relationship Id="rId8" Type="http://schemas.openxmlformats.org/officeDocument/2006/relationships/hyperlink" Target="https://play.google.com/store/apps/details?id=org.aprsdroid.app" TargetMode="External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3.png"/><Relationship Id="rId10" Type="http://schemas.openxmlformats.org/officeDocument/2006/relationships/hyperlink" Target="http://www.wolphi.com/ham-radio-apps/droidpsk/" TargetMode="External"/><Relationship Id="rId1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itunes.apple.com/app/psk31/id385619882?mt=8" TargetMode="External"/><Relationship Id="rId4" Type="http://schemas.openxmlformats.org/officeDocument/2006/relationships/image" Target="../media/image46.png"/><Relationship Id="rId9" Type="http://schemas.openxmlformats.org/officeDocument/2006/relationships/hyperlink" Target="https://play.google.com/store/apps/details?id=com.wolphi.psk31" TargetMode="External"/><Relationship Id="rId5" Type="http://schemas.openxmlformats.org/officeDocument/2006/relationships/hyperlink" Target="https://play.google.com/store/apps/details?id=com.wolphi.psk31" TargetMode="External"/><Relationship Id="rId6" Type="http://schemas.openxmlformats.org/officeDocument/2006/relationships/image" Target="../media/image1.png"/><Relationship Id="rId7" Type="http://schemas.openxmlformats.org/officeDocument/2006/relationships/hyperlink" Target="http://www.wolphi.com/ham-radio-apps/droidpsk/" TargetMode="External"/><Relationship Id="rId8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47.png"/><Relationship Id="rId10" Type="http://schemas.openxmlformats.org/officeDocument/2006/relationships/image" Target="../media/image3.png"/><Relationship Id="rId13" Type="http://schemas.openxmlformats.org/officeDocument/2006/relationships/image" Target="../media/image51.png"/><Relationship Id="rId1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play.google.com/store/apps/details?id=net.thinkindifferent.mt63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15" Type="http://schemas.openxmlformats.org/officeDocument/2006/relationships/hyperlink" Target="http://www.wolphi.com/ham-radio-apps/droidrtty-2/" TargetMode="External"/><Relationship Id="rId14" Type="http://schemas.openxmlformats.org/officeDocument/2006/relationships/hyperlink" Target="https://play.google.com/store/apps/details?id=com.wolphi.droidrtty" TargetMode="External"/><Relationship Id="rId5" Type="http://schemas.openxmlformats.org/officeDocument/2006/relationships/hyperlink" Target="https://hotaru.thinkindifferent.net/radio" TargetMode="External"/><Relationship Id="rId6" Type="http://schemas.openxmlformats.org/officeDocument/2006/relationships/image" Target="../media/image2.png"/><Relationship Id="rId7" Type="http://schemas.openxmlformats.org/officeDocument/2006/relationships/hyperlink" Target="https://play.google.com/store/apps/details?id=net.thinkindifferent.apsk" TargetMode="External"/><Relationship Id="rId8" Type="http://schemas.openxmlformats.org/officeDocument/2006/relationships/hyperlink" Target="https://hotaru.thinkindifferent.net/radio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0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play.google.com/store/apps/details?id=com.e71dx.sotawatch&amp;hl=en" TargetMode="External"/><Relationship Id="rId4" Type="http://schemas.openxmlformats.org/officeDocument/2006/relationships/hyperlink" Target="http://www.sota.org.uk/Spotlite" TargetMode="External"/><Relationship Id="rId9" Type="http://schemas.openxmlformats.org/officeDocument/2006/relationships/hyperlink" Target="http://www.sota.org.uk/" TargetMode="External"/><Relationship Id="rId5" Type="http://schemas.openxmlformats.org/officeDocument/2006/relationships/hyperlink" Target="http://www.sotamaps.org" TargetMode="External"/><Relationship Id="rId6" Type="http://schemas.openxmlformats.org/officeDocument/2006/relationships/hyperlink" Target="https://play.google.com/store/apps/details?id=ro.netroute.sotaspotter" TargetMode="External"/><Relationship Id="rId7" Type="http://schemas.openxmlformats.org/officeDocument/2006/relationships/hyperlink" Target="http://www.sota.org.uk/" TargetMode="External"/><Relationship Id="rId8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1" Type="http://schemas.openxmlformats.org/officeDocument/2006/relationships/image" Target="../media/image50.png"/><Relationship Id="rId10" Type="http://schemas.openxmlformats.org/officeDocument/2006/relationships/image" Target="../media/image45.pn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png"/><Relationship Id="rId4" Type="http://schemas.openxmlformats.org/officeDocument/2006/relationships/hyperlink" Target="https://play.google.com/store/apps/details?id=com.runar.issdetector" TargetMode="External"/><Relationship Id="rId9" Type="http://schemas.openxmlformats.org/officeDocument/2006/relationships/hyperlink" Target="http://www.issdetector.com/" TargetMode="External"/><Relationship Id="rId5" Type="http://schemas.openxmlformats.org/officeDocument/2006/relationships/image" Target="../media/image1.png"/><Relationship Id="rId6" Type="http://schemas.openxmlformats.org/officeDocument/2006/relationships/hyperlink" Target="http://www.issdetector.com/" TargetMode="External"/><Relationship Id="rId7" Type="http://schemas.openxmlformats.org/officeDocument/2006/relationships/image" Target="../media/image2.png"/><Relationship Id="rId8" Type="http://schemas.openxmlformats.org/officeDocument/2006/relationships/hyperlink" Target="https://play.google.com/store/apps/details?id=com.runar.issdetector" TargetMode="External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image" Target="../media/image55.png"/><Relationship Id="rId10" Type="http://schemas.openxmlformats.org/officeDocument/2006/relationships/image" Target="../media/image49.png"/><Relationship Id="rId13" Type="http://schemas.openxmlformats.org/officeDocument/2006/relationships/image" Target="../media/image10.png"/><Relationship Id="rId1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png"/><Relationship Id="rId4" Type="http://schemas.openxmlformats.org/officeDocument/2006/relationships/hyperlink" Target="https://play.google.com/store/apps/details?id=uk.me.g4dpz.HamSatDroid" TargetMode="External"/><Relationship Id="rId9" Type="http://schemas.openxmlformats.org/officeDocument/2006/relationships/hyperlink" Target="http://www.g4dpz.me.uk/" TargetMode="External"/><Relationship Id="rId5" Type="http://schemas.openxmlformats.org/officeDocument/2006/relationships/image" Target="../media/image1.png"/><Relationship Id="rId6" Type="http://schemas.openxmlformats.org/officeDocument/2006/relationships/hyperlink" Target="http://www.g4dpz.me.uk/" TargetMode="External"/><Relationship Id="rId7" Type="http://schemas.openxmlformats.org/officeDocument/2006/relationships/image" Target="../media/image2.png"/><Relationship Id="rId8" Type="http://schemas.openxmlformats.org/officeDocument/2006/relationships/hyperlink" Target="https://play.google.com/store/apps/details?id=uk.me.g4dpz.HamSatDroid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www.amsat.org/status/" TargetMode="External"/><Relationship Id="rId4" Type="http://schemas.openxmlformats.org/officeDocument/2006/relationships/image" Target="../media/image56.png"/><Relationship Id="rId9" Type="http://schemas.openxmlformats.org/officeDocument/2006/relationships/image" Target="../media/image10.png"/><Relationship Id="rId5" Type="http://schemas.openxmlformats.org/officeDocument/2006/relationships/hyperlink" Target="http://www.amsat.org/status/" TargetMode="External"/><Relationship Id="rId6" Type="http://schemas.openxmlformats.org/officeDocument/2006/relationships/image" Target="../media/image2.png"/><Relationship Id="rId7" Type="http://schemas.openxmlformats.org/officeDocument/2006/relationships/hyperlink" Target="http://www.amsat.org/status/" TargetMode="External"/><Relationship Id="rId8" Type="http://schemas.openxmlformats.org/officeDocument/2006/relationships/image" Target="../media/image4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2.png"/><Relationship Id="rId4" Type="http://schemas.openxmlformats.org/officeDocument/2006/relationships/hyperlink" Target="https://play.google.com/store/apps/details?id=chris.ham.radioTools" TargetMode="External"/><Relationship Id="rId9" Type="http://schemas.openxmlformats.org/officeDocument/2006/relationships/image" Target="../media/image10.png"/><Relationship Id="rId5" Type="http://schemas.openxmlformats.org/officeDocument/2006/relationships/image" Target="../media/image1.png"/><Relationship Id="rId6" Type="http://schemas.openxmlformats.org/officeDocument/2006/relationships/hyperlink" Target="https://play.google.com/store/apps/details?id=chris.ham.radioTools" TargetMode="External"/><Relationship Id="rId7" Type="http://schemas.openxmlformats.org/officeDocument/2006/relationships/image" Target="../media/image60.png"/><Relationship Id="rId8" Type="http://schemas.openxmlformats.org/officeDocument/2006/relationships/image" Target="../media/image6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creativecommons.org/licenses/by/4.0/" TargetMode="External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image" Target="../media/image22.png"/></Relationships>
</file>

<file path=ppt/slides/_rels/slide30.xml.rels><?xml version="1.0" encoding="UTF-8" standalone="yes"?><Relationships xmlns="http://schemas.openxmlformats.org/package/2006/relationships"><Relationship Id="rId11" Type="http://schemas.openxmlformats.org/officeDocument/2006/relationships/image" Target="../media/image53.png"/><Relationship Id="rId10" Type="http://schemas.openxmlformats.org/officeDocument/2006/relationships/image" Target="../media/image10.png"/><Relationship Id="rId1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8.png"/><Relationship Id="rId4" Type="http://schemas.openxmlformats.org/officeDocument/2006/relationships/hyperlink" Target="https://play.google.com/store/apps/details?id=com.smerty.ham" TargetMode="External"/><Relationship Id="rId9" Type="http://schemas.openxmlformats.org/officeDocument/2006/relationships/hyperlink" Target="https://github.com/smerty" TargetMode="External"/><Relationship Id="rId5" Type="http://schemas.openxmlformats.org/officeDocument/2006/relationships/image" Target="../media/image1.png"/><Relationship Id="rId6" Type="http://schemas.openxmlformats.org/officeDocument/2006/relationships/hyperlink" Target="https://github.com/smerty" TargetMode="External"/><Relationship Id="rId7" Type="http://schemas.openxmlformats.org/officeDocument/2006/relationships/image" Target="../media/image2.png"/><Relationship Id="rId8" Type="http://schemas.openxmlformats.org/officeDocument/2006/relationships/hyperlink" Target="https://play.google.com/store/apps/details?id=com.smerty.ham" TargetMode="External"/></Relationships>
</file>

<file path=ppt/slides/_rels/slide31.xml.rels><?xml version="1.0" encoding="UTF-8" standalone="yes"?><Relationships xmlns="http://schemas.openxmlformats.org/package/2006/relationships"><Relationship Id="rId11" Type="http://schemas.openxmlformats.org/officeDocument/2006/relationships/image" Target="../media/image64.png"/><Relationship Id="rId10" Type="http://schemas.openxmlformats.org/officeDocument/2006/relationships/hyperlink" Target="http://ea4eoz.blogspot.com/p/hamgps.html" TargetMode="External"/><Relationship Id="rId13" Type="http://schemas.openxmlformats.org/officeDocument/2006/relationships/image" Target="../media/image10.png"/><Relationship Id="rId1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7.png"/><Relationship Id="rId4" Type="http://schemas.openxmlformats.org/officeDocument/2006/relationships/hyperlink" Target="https://play.google.com/store/apps/details?id=ea4eoz.HamGPS" TargetMode="External"/><Relationship Id="rId9" Type="http://schemas.openxmlformats.org/officeDocument/2006/relationships/hyperlink" Target="https://play.google.com/store/apps/details?id=ea4eoz.HamGPS" TargetMode="External"/><Relationship Id="rId5" Type="http://schemas.openxmlformats.org/officeDocument/2006/relationships/image" Target="../media/image1.png"/><Relationship Id="rId6" Type="http://schemas.openxmlformats.org/officeDocument/2006/relationships/image" Target="../media/image13.png"/><Relationship Id="rId7" Type="http://schemas.openxmlformats.org/officeDocument/2006/relationships/hyperlink" Target="http://ea4eoz.blogspot.com/p/hamgps.html" TargetMode="External"/><Relationship Id="rId8" Type="http://schemas.openxmlformats.org/officeDocument/2006/relationships/image" Target="../media/image2.png"/></Relationships>
</file>

<file path=ppt/slides/_rels/slide32.xml.rels><?xml version="1.0" encoding="UTF-8" standalone="yes"?><Relationships xmlns="http://schemas.openxmlformats.org/package/2006/relationships"><Relationship Id="rId11" Type="http://schemas.openxmlformats.org/officeDocument/2006/relationships/image" Target="../media/image69.png"/><Relationship Id="rId10" Type="http://schemas.openxmlformats.org/officeDocument/2006/relationships/hyperlink" Target="http://www.hamqsl.com/solar.html" TargetMode="External"/><Relationship Id="rId13" Type="http://schemas.openxmlformats.org/officeDocument/2006/relationships/image" Target="../media/image10.png"/><Relationship Id="rId1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://www.hamqsl.com/solar.html" TargetMode="External"/><Relationship Id="rId4" Type="http://schemas.openxmlformats.org/officeDocument/2006/relationships/image" Target="../media/image84.png"/><Relationship Id="rId9" Type="http://schemas.openxmlformats.org/officeDocument/2006/relationships/hyperlink" Target="https://play.google.com/store/apps/details?id=com.myHamAp.solarData" TargetMode="External"/><Relationship Id="rId5" Type="http://schemas.openxmlformats.org/officeDocument/2006/relationships/hyperlink" Target="https://play.google.com/store/apps/details?id=com.myHamAp.solarData" TargetMode="External"/><Relationship Id="rId6" Type="http://schemas.openxmlformats.org/officeDocument/2006/relationships/image" Target="../media/image1.png"/><Relationship Id="rId7" Type="http://schemas.openxmlformats.org/officeDocument/2006/relationships/hyperlink" Target="http://www.hamqsl.com/solar.html" TargetMode="External"/><Relationship Id="rId8" Type="http://schemas.openxmlformats.org/officeDocument/2006/relationships/image" Target="../media/image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1.png"/><Relationship Id="rId4" Type="http://schemas.openxmlformats.org/officeDocument/2006/relationships/hyperlink" Target="https://play.google.com/store/apps/details?id=com.kimbrelk.ham" TargetMode="External"/><Relationship Id="rId9" Type="http://schemas.openxmlformats.org/officeDocument/2006/relationships/image" Target="../media/image10.png"/><Relationship Id="rId5" Type="http://schemas.openxmlformats.org/officeDocument/2006/relationships/image" Target="../media/image1.png"/><Relationship Id="rId6" Type="http://schemas.openxmlformats.org/officeDocument/2006/relationships/hyperlink" Target="https://play.google.com/store/apps/details?id=com.kimbrelk.ham" TargetMode="External"/><Relationship Id="rId7" Type="http://schemas.openxmlformats.org/officeDocument/2006/relationships/image" Target="../media/image72.png"/><Relationship Id="rId8" Type="http://schemas.openxmlformats.org/officeDocument/2006/relationships/image" Target="../media/image65.png"/></Relationships>
</file>

<file path=ppt/slides/_rels/slide34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0.png"/><Relationship Id="rId4" Type="http://schemas.openxmlformats.org/officeDocument/2006/relationships/hyperlink" Target="https://play.google.com/store/apps/details?id=cc.kostic.hamclock" TargetMode="External"/><Relationship Id="rId9" Type="http://schemas.openxmlformats.org/officeDocument/2006/relationships/image" Target="../media/image68.png"/><Relationship Id="rId5" Type="http://schemas.openxmlformats.org/officeDocument/2006/relationships/image" Target="../media/image1.png"/><Relationship Id="rId6" Type="http://schemas.openxmlformats.org/officeDocument/2006/relationships/hyperlink" Target="https://play.google.com/store/apps/details?id=cc.kostic.hamclock" TargetMode="External"/><Relationship Id="rId7" Type="http://schemas.openxmlformats.org/officeDocument/2006/relationships/hyperlink" Target="https://play.google.com/store/apps/details?id=cc.kostic.hamclock" TargetMode="External"/><Relationship Id="rId8" Type="http://schemas.openxmlformats.org/officeDocument/2006/relationships/image" Target="../media/image83.png"/></Relationships>
</file>

<file path=ppt/slides/_rels/slide35.xml.rels><?xml version="1.0" encoding="UTF-8" standalone="yes"?><Relationships xmlns="http://schemas.openxmlformats.org/package/2006/relationships"><Relationship Id="rId11" Type="http://schemas.openxmlformats.org/officeDocument/2006/relationships/hyperlink" Target="https://play.google.com/store/apps/details?id=com.qrz.database.callsign" TargetMode="External"/><Relationship Id="rId10" Type="http://schemas.openxmlformats.org/officeDocument/2006/relationships/image" Target="../media/image2.png"/><Relationship Id="rId13" Type="http://schemas.openxmlformats.org/officeDocument/2006/relationships/hyperlink" Target="https://www.qrz.com/" TargetMode="External"/><Relationship Id="rId12" Type="http://schemas.openxmlformats.org/officeDocument/2006/relationships/hyperlink" Target="https://itunes.apple.com/us/app/callsign-search/id680180116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itunes.apple.com/us/app/callsign-search/id680180116" TargetMode="External"/><Relationship Id="rId4" Type="http://schemas.openxmlformats.org/officeDocument/2006/relationships/image" Target="../media/image67.png"/><Relationship Id="rId9" Type="http://schemas.openxmlformats.org/officeDocument/2006/relationships/hyperlink" Target="https://www.qrz.com/" TargetMode="External"/><Relationship Id="rId15" Type="http://schemas.openxmlformats.org/officeDocument/2006/relationships/image" Target="../media/image74.png"/><Relationship Id="rId14" Type="http://schemas.openxmlformats.org/officeDocument/2006/relationships/image" Target="../media/image77.png"/><Relationship Id="rId16" Type="http://schemas.openxmlformats.org/officeDocument/2006/relationships/image" Target="../media/image10.png"/><Relationship Id="rId5" Type="http://schemas.openxmlformats.org/officeDocument/2006/relationships/hyperlink" Target="https://play.google.com/store/apps/details?id=com.qrz.database.callsign" TargetMode="External"/><Relationship Id="rId6" Type="http://schemas.openxmlformats.org/officeDocument/2006/relationships/image" Target="../media/image1.png"/><Relationship Id="rId7" Type="http://schemas.openxmlformats.org/officeDocument/2006/relationships/hyperlink" Target="https://itunes.apple.com/us/app/callsign-search/id680180116" TargetMode="External"/><Relationship Id="rId8" Type="http://schemas.openxmlformats.org/officeDocument/2006/relationships/image" Target="../media/image1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6.png"/><Relationship Id="rId4" Type="http://schemas.openxmlformats.org/officeDocument/2006/relationships/hyperlink" Target="https://play.google.com/store/apps/details?id=g4swy.prefixdecoder.lite" TargetMode="External"/><Relationship Id="rId9" Type="http://schemas.openxmlformats.org/officeDocument/2006/relationships/image" Target="../media/image10.png"/><Relationship Id="rId5" Type="http://schemas.openxmlformats.org/officeDocument/2006/relationships/image" Target="../media/image1.png"/><Relationship Id="rId6" Type="http://schemas.openxmlformats.org/officeDocument/2006/relationships/hyperlink" Target="https://play.google.com/store/apps/details?id=g4swy.prefixdecoder.lite" TargetMode="External"/><Relationship Id="rId7" Type="http://schemas.openxmlformats.org/officeDocument/2006/relationships/image" Target="../media/image75.png"/><Relationship Id="rId8" Type="http://schemas.openxmlformats.org/officeDocument/2006/relationships/image" Target="../media/image117.png"/></Relationships>
</file>

<file path=ppt/slides/_rels/slide37.xml.rels><?xml version="1.0" encoding="UTF-8" standalone="yes"?><Relationships xmlns="http://schemas.openxmlformats.org/package/2006/relationships"><Relationship Id="rId11" Type="http://schemas.openxmlformats.org/officeDocument/2006/relationships/hyperlink" Target="https://itunes.apple.com/us/app/rfinder-world-wide-repeater-directory/id505364515" TargetMode="External"/><Relationship Id="rId10" Type="http://schemas.openxmlformats.org/officeDocument/2006/relationships/hyperlink" Target="https://play.google.com/store/apps/details?id=com.w2cyk.android.rfinder" TargetMode="External"/><Relationship Id="rId13" Type="http://schemas.openxmlformats.org/officeDocument/2006/relationships/image" Target="../media/image10.png"/><Relationship Id="rId12" Type="http://schemas.openxmlformats.org/officeDocument/2006/relationships/hyperlink" Target="http://www.rfinder.net/blog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8.png"/><Relationship Id="rId4" Type="http://schemas.openxmlformats.org/officeDocument/2006/relationships/hyperlink" Target="https://play.google.com/store/apps/details?id=com.w2cyk.android.rfinder" TargetMode="External"/><Relationship Id="rId9" Type="http://schemas.openxmlformats.org/officeDocument/2006/relationships/image" Target="../media/image2.png"/><Relationship Id="rId15" Type="http://schemas.openxmlformats.org/officeDocument/2006/relationships/image" Target="../media/image79.png"/><Relationship Id="rId14" Type="http://schemas.openxmlformats.org/officeDocument/2006/relationships/image" Target="../media/image82.png"/><Relationship Id="rId5" Type="http://schemas.openxmlformats.org/officeDocument/2006/relationships/image" Target="../media/image1.png"/><Relationship Id="rId6" Type="http://schemas.openxmlformats.org/officeDocument/2006/relationships/hyperlink" Target="https://itunes.apple.com/us/app/rfinder-world-wide-repeater-directory/id505364515?mt=8" TargetMode="External"/><Relationship Id="rId7" Type="http://schemas.openxmlformats.org/officeDocument/2006/relationships/image" Target="../media/image13.png"/><Relationship Id="rId8" Type="http://schemas.openxmlformats.org/officeDocument/2006/relationships/hyperlink" Target="http://www.rfinder.net/blog/" TargetMode="External"/></Relationships>
</file>

<file path=ppt/slides/_rels/slide38.xml.rels><?xml version="1.0" encoding="UTF-8" standalone="yes"?><Relationships xmlns="http://schemas.openxmlformats.org/package/2006/relationships"><Relationship Id="rId11" Type="http://schemas.openxmlformats.org/officeDocument/2006/relationships/hyperlink" Target="http://itunes.apple.com/us/artist/zbm2-software/id606820189" TargetMode="External"/><Relationship Id="rId10" Type="http://schemas.openxmlformats.org/officeDocument/2006/relationships/hyperlink" Target="https://play.google.com/store/apps/details?id=com.zbm2.repeaterbook" TargetMode="External"/><Relationship Id="rId13" Type="http://schemas.openxmlformats.org/officeDocument/2006/relationships/image" Target="../media/image10.png"/><Relationship Id="rId12" Type="http://schemas.openxmlformats.org/officeDocument/2006/relationships/hyperlink" Target="http://www.zbm2.com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7.png"/><Relationship Id="rId4" Type="http://schemas.openxmlformats.org/officeDocument/2006/relationships/hyperlink" Target="https://play.google.com/store/apps/details?id=com.zbm2.repeaterbook" TargetMode="External"/><Relationship Id="rId9" Type="http://schemas.openxmlformats.org/officeDocument/2006/relationships/image" Target="../media/image2.png"/><Relationship Id="rId15" Type="http://schemas.openxmlformats.org/officeDocument/2006/relationships/image" Target="../media/image78.png"/><Relationship Id="rId14" Type="http://schemas.openxmlformats.org/officeDocument/2006/relationships/image" Target="../media/image80.png"/><Relationship Id="rId5" Type="http://schemas.openxmlformats.org/officeDocument/2006/relationships/image" Target="../media/image1.png"/><Relationship Id="rId6" Type="http://schemas.openxmlformats.org/officeDocument/2006/relationships/hyperlink" Target="http://itunes.apple.com/us/artist/zbm2-software/id606820189" TargetMode="External"/><Relationship Id="rId7" Type="http://schemas.openxmlformats.org/officeDocument/2006/relationships/image" Target="../media/image13.png"/><Relationship Id="rId8" Type="http://schemas.openxmlformats.org/officeDocument/2006/relationships/hyperlink" Target="http://www.zbm2.com/" TargetMode="External"/></Relationships>
</file>

<file path=ppt/slides/_rels/slide39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.png"/><Relationship Id="rId10" Type="http://schemas.openxmlformats.org/officeDocument/2006/relationships/hyperlink" Target="http://www.holyoak.com/" TargetMode="External"/><Relationship Id="rId13" Type="http://schemas.openxmlformats.org/officeDocument/2006/relationships/image" Target="../media/image85.png"/><Relationship Id="rId1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1.png"/><Relationship Id="rId4" Type="http://schemas.openxmlformats.org/officeDocument/2006/relationships/hyperlink" Target="https://play.google.com/store/apps/details?id=com.andromo.dev5592.app509392" TargetMode="External"/><Relationship Id="rId9" Type="http://schemas.openxmlformats.org/officeDocument/2006/relationships/hyperlink" Target="https://play.google.com/store/apps/details?id=com.andromo.dev5592.app509392" TargetMode="External"/><Relationship Id="rId1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13.png"/><Relationship Id="rId7" Type="http://schemas.openxmlformats.org/officeDocument/2006/relationships/hyperlink" Target="http://www.holyoak.com/" TargetMode="External"/><Relationship Id="rId8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5.png"/><Relationship Id="rId10" Type="http://schemas.openxmlformats.org/officeDocument/2006/relationships/image" Target="../media/image94.png"/><Relationship Id="rId13" Type="http://schemas.openxmlformats.org/officeDocument/2006/relationships/image" Target="../media/image3.pn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2.png"/><Relationship Id="rId4" Type="http://schemas.openxmlformats.org/officeDocument/2006/relationships/hyperlink" Target="https://play.google.com/store/apps/details?id=com.eclipsim.gpsstatus2" TargetMode="External"/><Relationship Id="rId9" Type="http://schemas.openxmlformats.org/officeDocument/2006/relationships/hyperlink" Target="https://mobiwia.com/gpsstatus" TargetMode="External"/><Relationship Id="rId5" Type="http://schemas.openxmlformats.org/officeDocument/2006/relationships/image" Target="../media/image1.png"/><Relationship Id="rId6" Type="http://schemas.openxmlformats.org/officeDocument/2006/relationships/hyperlink" Target="https://mobiwia.com/gpsstatus" TargetMode="External"/><Relationship Id="rId7" Type="http://schemas.openxmlformats.org/officeDocument/2006/relationships/image" Target="../media/image2.png"/><Relationship Id="rId8" Type="http://schemas.openxmlformats.org/officeDocument/2006/relationships/hyperlink" Target="https://play.google.com/store/apps/details?id=com.eclipsim.gpsstatus2" TargetMode="External"/></Relationships>
</file>

<file path=ppt/slides/_rels/slide42.xml.rels><?xml version="1.0" encoding="UTF-8" standalone="yes"?><Relationships xmlns="http://schemas.openxmlformats.org/package/2006/relationships"><Relationship Id="rId11" Type="http://schemas.openxmlformats.org/officeDocument/2006/relationships/image" Target="../media/image3.png"/><Relationship Id="rId10" Type="http://schemas.openxmlformats.org/officeDocument/2006/relationships/image" Target="../media/image10.png"/><Relationship Id="rId13" Type="http://schemas.openxmlformats.org/officeDocument/2006/relationships/image" Target="../media/image91.png"/><Relationship Id="rId12" Type="http://schemas.openxmlformats.org/officeDocument/2006/relationships/image" Target="../media/image1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9.png"/><Relationship Id="rId4" Type="http://schemas.openxmlformats.org/officeDocument/2006/relationships/hyperlink" Target="https://play.google.com/store/apps/details?id=com.farproc.wifi.analyzer" TargetMode="External"/><Relationship Id="rId9" Type="http://schemas.openxmlformats.org/officeDocument/2006/relationships/hyperlink" Target="http://a.farproc.com/wifi-analyzer" TargetMode="External"/><Relationship Id="rId5" Type="http://schemas.openxmlformats.org/officeDocument/2006/relationships/image" Target="../media/image1.png"/><Relationship Id="rId6" Type="http://schemas.openxmlformats.org/officeDocument/2006/relationships/hyperlink" Target="http://a.farproc.com/wifi-analyzer" TargetMode="External"/><Relationship Id="rId7" Type="http://schemas.openxmlformats.org/officeDocument/2006/relationships/image" Target="../media/image2.png"/><Relationship Id="rId8" Type="http://schemas.openxmlformats.org/officeDocument/2006/relationships/hyperlink" Target="https://play.google.com/store/apps/details?id=com.farproc.wifi.analyzer" TargetMode="Externa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0.png"/><Relationship Id="rId4" Type="http://schemas.openxmlformats.org/officeDocument/2006/relationships/hyperlink" Target="https://play.google.com/store/apps/details?id=com.zephyr.soundAnalyserPRO" TargetMode="External"/><Relationship Id="rId9" Type="http://schemas.openxmlformats.org/officeDocument/2006/relationships/image" Target="../media/image96.png"/><Relationship Id="rId5" Type="http://schemas.openxmlformats.org/officeDocument/2006/relationships/image" Target="../media/image1.png"/><Relationship Id="rId6" Type="http://schemas.openxmlformats.org/officeDocument/2006/relationships/hyperlink" Target="https://play.google.com/store/apps/details?id=com.zephyr.soundAnalyserPRO" TargetMode="External"/><Relationship Id="rId7" Type="http://schemas.openxmlformats.org/officeDocument/2006/relationships/image" Target="../media/image10.png"/><Relationship Id="rId8" Type="http://schemas.openxmlformats.org/officeDocument/2006/relationships/image" Target="../media/image93.png"/></Relationships>
</file>

<file path=ppt/slides/_rels/slide44.xml.rels><?xml version="1.0" encoding="UTF-8" standalone="yes"?><Relationships xmlns="http://schemas.openxmlformats.org/package/2006/relationships"><Relationship Id="rId11" Type="http://schemas.openxmlformats.org/officeDocument/2006/relationships/hyperlink" Target="https://itunes.apple.com/us/app/electrodroid-pro/id1146647134" TargetMode="External"/><Relationship Id="rId10" Type="http://schemas.openxmlformats.org/officeDocument/2006/relationships/hyperlink" Target="https://play.google.com/store/apps/details?id=it.android.demi.elettronica" TargetMode="External"/><Relationship Id="rId13" Type="http://schemas.openxmlformats.org/officeDocument/2006/relationships/image" Target="../media/image10.png"/><Relationship Id="rId12" Type="http://schemas.openxmlformats.org/officeDocument/2006/relationships/hyperlink" Target="http://electrodroid.it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9.png"/><Relationship Id="rId4" Type="http://schemas.openxmlformats.org/officeDocument/2006/relationships/hyperlink" Target="https://play.google.com/store/apps/details?id=it.android.demi.elettronica" TargetMode="External"/><Relationship Id="rId9" Type="http://schemas.openxmlformats.org/officeDocument/2006/relationships/image" Target="../media/image2.png"/><Relationship Id="rId15" Type="http://schemas.openxmlformats.org/officeDocument/2006/relationships/image" Target="../media/image98.png"/><Relationship Id="rId14" Type="http://schemas.openxmlformats.org/officeDocument/2006/relationships/image" Target="../media/image3.png"/><Relationship Id="rId16" Type="http://schemas.openxmlformats.org/officeDocument/2006/relationships/image" Target="../media/image100.png"/><Relationship Id="rId5" Type="http://schemas.openxmlformats.org/officeDocument/2006/relationships/image" Target="../media/image1.png"/><Relationship Id="rId6" Type="http://schemas.openxmlformats.org/officeDocument/2006/relationships/hyperlink" Target="https://itunes.apple.com/us/app/electrodroid-pro/id1146647134" TargetMode="External"/><Relationship Id="rId7" Type="http://schemas.openxmlformats.org/officeDocument/2006/relationships/image" Target="../media/image13.png"/><Relationship Id="rId8" Type="http://schemas.openxmlformats.org/officeDocument/2006/relationships/hyperlink" Target="http://electrodroid.it/" TargetMode="Externa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9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s://play.google.com/store/apps/developer?id=Wolphi+LLC" TargetMode="External"/><Relationship Id="rId4" Type="http://schemas.openxmlformats.org/officeDocument/2006/relationships/hyperlink" Target="http://www.wolphi.com/ham-radio-apps/" TargetMode="External"/><Relationship Id="rId5" Type="http://schemas.openxmlformats.org/officeDocument/2006/relationships/hyperlink" Target="https://play.google.com/store/apps/developer?id=Andrea+Salvatore+IU4APC" TargetMode="External"/><Relationship Id="rId6" Type="http://schemas.openxmlformats.org/officeDocument/2006/relationships/hyperlink" Target="https://alphapapacharlie.com/" TargetMode="External"/><Relationship Id="rId7" Type="http://schemas.openxmlformats.org/officeDocument/2006/relationships/image" Target="../media/image22.png"/></Relationships>
</file>

<file path=ppt/slides/_rels/slide48.xml.rels><?xml version="1.0" encoding="UTF-8" standalone="yes"?><Relationships xmlns="http://schemas.openxmlformats.org/package/2006/relationships"><Relationship Id="rId11" Type="http://schemas.openxmlformats.org/officeDocument/2006/relationships/image" Target="../media/image97.png"/><Relationship Id="rId10" Type="http://schemas.openxmlformats.org/officeDocument/2006/relationships/image" Target="../media/image102.png"/><Relationship Id="rId13" Type="http://schemas.openxmlformats.org/officeDocument/2006/relationships/image" Target="../media/image112.png"/><Relationship Id="rId12" Type="http://schemas.openxmlformats.org/officeDocument/2006/relationships/image" Target="../media/image10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s://itunes.apple.com/us/app/echolink/id350688562?mt=8" TargetMode="External"/><Relationship Id="rId4" Type="http://schemas.openxmlformats.org/officeDocument/2006/relationships/hyperlink" Target="https://itunes.apple.com/us/app/repeaterbook/id606820166?mt=8" TargetMode="External"/><Relationship Id="rId9" Type="http://schemas.openxmlformats.org/officeDocument/2006/relationships/image" Target="../media/image103.png"/><Relationship Id="rId15" Type="http://schemas.openxmlformats.org/officeDocument/2006/relationships/image" Target="../media/image14.png"/><Relationship Id="rId14" Type="http://schemas.openxmlformats.org/officeDocument/2006/relationships/image" Target="../media/image114.png"/><Relationship Id="rId5" Type="http://schemas.openxmlformats.org/officeDocument/2006/relationships/hyperlink" Target="https://itunes.apple.com/us/app/callsign-search/id680180116?mt=8" TargetMode="External"/><Relationship Id="rId6" Type="http://schemas.openxmlformats.org/officeDocument/2006/relationships/hyperlink" Target="https://itunes.apple.com/us/app/commcat-mobile/id386497080?mt=8" TargetMode="External"/><Relationship Id="rId7" Type="http://schemas.openxmlformats.org/officeDocument/2006/relationships/hyperlink" Target="https://itunes.apple.com/us/app/dx-toolbox/id492113368?mt=8" TargetMode="External"/><Relationship Id="rId8" Type="http://schemas.openxmlformats.org/officeDocument/2006/relationships/hyperlink" Target="https://itunes.apple.com/us/app-bundle/ham-radio-decoder-bundle/id919738944?mt=8" TargetMode="External"/></Relationships>
</file>

<file path=ppt/slides/_rels/slide49.xml.rels><?xml version="1.0" encoding="UTF-8" standalone="yes"?><Relationships xmlns="http://schemas.openxmlformats.org/package/2006/relationships"><Relationship Id="rId20" Type="http://schemas.openxmlformats.org/officeDocument/2006/relationships/image" Target="../media/image116.png"/><Relationship Id="rId11" Type="http://schemas.openxmlformats.org/officeDocument/2006/relationships/hyperlink" Target="https://itunes.apple.com/us/app/remotehamradio/id1087154378?mt=8" TargetMode="External"/><Relationship Id="rId10" Type="http://schemas.openxmlformats.org/officeDocument/2006/relationships/hyperlink" Target="https://itunes.apple.com/us/app/wspr-watch/id532487317?mt=8" TargetMode="External"/><Relationship Id="rId21" Type="http://schemas.openxmlformats.org/officeDocument/2006/relationships/image" Target="../media/image14.png"/><Relationship Id="rId13" Type="http://schemas.openxmlformats.org/officeDocument/2006/relationships/image" Target="../media/image110.png"/><Relationship Id="rId12" Type="http://schemas.openxmlformats.org/officeDocument/2006/relationships/image" Target="../media/image10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hyperlink" Target="https://itunes.apple.com/us/app/amateur-radio-exam-prep-extra/id298760002?mt=8" TargetMode="External"/><Relationship Id="rId4" Type="http://schemas.openxmlformats.org/officeDocument/2006/relationships/hyperlink" Target="https://itunes.apple.com/us/app/sstv-slow-scan-tv/id387910013?mt=8" TargetMode="External"/><Relationship Id="rId9" Type="http://schemas.openxmlformats.org/officeDocument/2006/relationships/hyperlink" Target="https://itunes.apple.com/us/app/smartsdr-official-flexradio-systems-sdr-client/id1089157289?mt=8" TargetMode="External"/><Relationship Id="rId15" Type="http://schemas.openxmlformats.org/officeDocument/2006/relationships/image" Target="../media/image111.png"/><Relationship Id="rId14" Type="http://schemas.openxmlformats.org/officeDocument/2006/relationships/image" Target="../media/image104.png"/><Relationship Id="rId17" Type="http://schemas.openxmlformats.org/officeDocument/2006/relationships/image" Target="../media/image107.png"/><Relationship Id="rId16" Type="http://schemas.openxmlformats.org/officeDocument/2006/relationships/image" Target="../media/image105.png"/><Relationship Id="rId5" Type="http://schemas.openxmlformats.org/officeDocument/2006/relationships/hyperlink" Target="https://itunes.apple.com/us/app/hamsphere/id571596475?mt=8" TargetMode="External"/><Relationship Id="rId19" Type="http://schemas.openxmlformats.org/officeDocument/2006/relationships/image" Target="../media/image106.png"/><Relationship Id="rId6" Type="http://schemas.openxmlformats.org/officeDocument/2006/relationships/hyperlink" Target="https://itunes.apple.com/us/app/ham-i-am/id366704343?mt=8" TargetMode="External"/><Relationship Id="rId18" Type="http://schemas.openxmlformats.org/officeDocument/2006/relationships/image" Target="../media/image113.png"/><Relationship Id="rId7" Type="http://schemas.openxmlformats.org/officeDocument/2006/relationships/hyperlink" Target="https://itunes.apple.com/us/app/q-codes-reference/id422030433?mt=8" TargetMode="External"/><Relationship Id="rId8" Type="http://schemas.openxmlformats.org/officeDocument/2006/relationships/hyperlink" Target="https://itunes.apple.com/us/app/scanner-radio-deluxe/id498405045?mt=8" TargetMode="External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.png"/><Relationship Id="rId10" Type="http://schemas.openxmlformats.org/officeDocument/2006/relationships/hyperlink" Target="http://www.echolink.org" TargetMode="External"/><Relationship Id="rId13" Type="http://schemas.openxmlformats.org/officeDocument/2006/relationships/hyperlink" Target="https://itunes.apple.com/us/app/echolink/id350688562" TargetMode="External"/><Relationship Id="rId12" Type="http://schemas.openxmlformats.org/officeDocument/2006/relationships/hyperlink" Target="https://play.google.com/store/apps/details?id=org.echolink.android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9" Type="http://schemas.openxmlformats.org/officeDocument/2006/relationships/image" Target="../media/image13.png"/><Relationship Id="rId15" Type="http://schemas.openxmlformats.org/officeDocument/2006/relationships/image" Target="../media/image10.png"/><Relationship Id="rId14" Type="http://schemas.openxmlformats.org/officeDocument/2006/relationships/hyperlink" Target="http://www.echolink.org/" TargetMode="External"/><Relationship Id="rId5" Type="http://schemas.openxmlformats.org/officeDocument/2006/relationships/image" Target="../media/image15.png"/><Relationship Id="rId6" Type="http://schemas.openxmlformats.org/officeDocument/2006/relationships/hyperlink" Target="https://play.google.com/store/apps/details?id=org.echolink.android" TargetMode="External"/><Relationship Id="rId7" Type="http://schemas.openxmlformats.org/officeDocument/2006/relationships/image" Target="../media/image1.png"/><Relationship Id="rId8" Type="http://schemas.openxmlformats.org/officeDocument/2006/relationships/hyperlink" Target="https://itunes.apple.com/us/app/echolink/id350688562" TargetMode="External"/></Relationships>
</file>

<file path=ppt/slides/_rels/slide50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hyperlink" Target="http://swling.com/blog/2014/01/the-best-amateur-radio-and-shortwave-apps-for-ios-and-android-smart-phones/" TargetMode="External"/><Relationship Id="rId4" Type="http://schemas.openxmlformats.org/officeDocument/2006/relationships/hyperlink" Target="http://www.dxzone.com/catalog/Software/Android/" TargetMode="External"/><Relationship Id="rId9" Type="http://schemas.openxmlformats.org/officeDocument/2006/relationships/hyperlink" Target="http://sonomacountyradioamateurs.com/wp/resources/smartphone-apps/" TargetMode="External"/><Relationship Id="rId5" Type="http://schemas.openxmlformats.org/officeDocument/2006/relationships/hyperlink" Target="http://www.g0hwc.com/android_apps.html" TargetMode="External"/><Relationship Id="rId6" Type="http://schemas.openxmlformats.org/officeDocument/2006/relationships/hyperlink" Target="http://www.radioham.org/radioham_files/wp-content/uploads/2015/09/Tablet-Smartphone-Apps-for-Ham-Radio-09122015.pdf" TargetMode="External"/><Relationship Id="rId7" Type="http://schemas.openxmlformats.org/officeDocument/2006/relationships/hyperlink" Target="http://www.dxzone.com/td_d_slug_5/page/24/" TargetMode="External"/><Relationship Id="rId8" Type="http://schemas.openxmlformats.org/officeDocument/2006/relationships/hyperlink" Target="http://www.k0nr.com/wordpress/2014/10/completely-updated-incomplete-list-ham-radio-ios-apps/" TargetMode="Externa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.png"/><Relationship Id="rId10" Type="http://schemas.openxmlformats.org/officeDocument/2006/relationships/hyperlink" Target="http://support.gordonedwards.net" TargetMode="External"/><Relationship Id="rId13" Type="http://schemas.openxmlformats.org/officeDocument/2006/relationships/hyperlink" Target="https://itunes.apple.com/us/app/scanner-radio-deluxe/id498405045" TargetMode="External"/><Relationship Id="rId12" Type="http://schemas.openxmlformats.org/officeDocument/2006/relationships/hyperlink" Target="https://play.google.com/store/apps/details?id=com.scannerradio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Relationship Id="rId15" Type="http://schemas.openxmlformats.org/officeDocument/2006/relationships/image" Target="../media/image3.png"/><Relationship Id="rId14" Type="http://schemas.openxmlformats.org/officeDocument/2006/relationships/hyperlink" Target="http://support.gordonedwards.net" TargetMode="External"/><Relationship Id="rId16" Type="http://schemas.openxmlformats.org/officeDocument/2006/relationships/image" Target="../media/image10.png"/><Relationship Id="rId5" Type="http://schemas.openxmlformats.org/officeDocument/2006/relationships/image" Target="../media/image9.png"/><Relationship Id="rId6" Type="http://schemas.openxmlformats.org/officeDocument/2006/relationships/hyperlink" Target="https://play.google.com/store/apps/details?id=com.scannerradio" TargetMode="External"/><Relationship Id="rId7" Type="http://schemas.openxmlformats.org/officeDocument/2006/relationships/image" Target="../media/image1.png"/><Relationship Id="rId8" Type="http://schemas.openxmlformats.org/officeDocument/2006/relationships/hyperlink" Target="https://itunes.apple.com/us/app/scanner-radio-deluxe/id498405045" TargetMode="External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2.png"/><Relationship Id="rId10" Type="http://schemas.openxmlformats.org/officeDocument/2006/relationships/hyperlink" Target="http://www.ncdxf.org/beacon/beaconprograms.html" TargetMode="External"/><Relationship Id="rId13" Type="http://schemas.openxmlformats.org/officeDocument/2006/relationships/hyperlink" Target="https://play.google.com/store/apps/details?id=com.wolphi.clock" TargetMode="External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13.png"/><Relationship Id="rId15" Type="http://schemas.openxmlformats.org/officeDocument/2006/relationships/hyperlink" Target="http://www.ncdxf.org/beacon/beaconprograms.html" TargetMode="External"/><Relationship Id="rId14" Type="http://schemas.openxmlformats.org/officeDocument/2006/relationships/hyperlink" Target="https://itunes.apple.com/us/app/beaconaid-hf/id307460004" TargetMode="External"/><Relationship Id="rId5" Type="http://schemas.openxmlformats.org/officeDocument/2006/relationships/image" Target="../media/image18.png"/><Relationship Id="rId6" Type="http://schemas.openxmlformats.org/officeDocument/2006/relationships/hyperlink" Target="https://play.google.com/store/apps/details?id=com.wolphi.clock" TargetMode="External"/><Relationship Id="rId7" Type="http://schemas.openxmlformats.org/officeDocument/2006/relationships/image" Target="../media/image1.png"/><Relationship Id="rId8" Type="http://schemas.openxmlformats.org/officeDocument/2006/relationships/hyperlink" Target="https://itunes.apple.com/us/app/beaconaid-hf/id307460004" TargetMode="External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png"/><Relationship Id="rId10" Type="http://schemas.openxmlformats.org/officeDocument/2006/relationships/hyperlink" Target="https://817companion.com/" TargetMode="External"/><Relationship Id="rId13" Type="http://schemas.openxmlformats.org/officeDocument/2006/relationships/image" Target="../media/image10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hyperlink" Target="https://play.google.com/store/apps/details?id=com.iu4apc.eightoneseven" TargetMode="External"/><Relationship Id="rId5" Type="http://schemas.openxmlformats.org/officeDocument/2006/relationships/hyperlink" Target="https://play.google.com/store/search?q=kx3%20companion%20iu4apc&amp;c=apps" TargetMode="External"/><Relationship Id="rId6" Type="http://schemas.openxmlformats.org/officeDocument/2006/relationships/image" Target="../media/image1.png"/><Relationship Id="rId7" Type="http://schemas.openxmlformats.org/officeDocument/2006/relationships/hyperlink" Target="https://kx3companion.com/" TargetMode="External"/><Relationship Id="rId8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3.png"/><Relationship Id="rId10" Type="http://schemas.openxmlformats.org/officeDocument/2006/relationships/hyperlink" Target="https://play.google.com/store/apps/details?id=marto.androsdr.key" TargetMode="External"/><Relationship Id="rId13" Type="http://schemas.openxmlformats.org/officeDocument/2006/relationships/image" Target="../media/image29.pn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play.google.com/store/apps/details?id=marto.androsdr2" TargetMode="External"/><Relationship Id="rId4" Type="http://schemas.openxmlformats.org/officeDocument/2006/relationships/image" Target="../media/image1.png"/><Relationship Id="rId9" Type="http://schemas.openxmlformats.org/officeDocument/2006/relationships/hyperlink" Target="https://play.google.com/store/apps/details?id=marto.rtl_tcp_andro" TargetMode="External"/><Relationship Id="rId15" Type="http://schemas.openxmlformats.org/officeDocument/2006/relationships/image" Target="../media/image25.png"/><Relationship Id="rId14" Type="http://schemas.openxmlformats.org/officeDocument/2006/relationships/image" Target="../media/image28.png"/><Relationship Id="rId5" Type="http://schemas.openxmlformats.org/officeDocument/2006/relationships/hyperlink" Target="http://sdrtouch.com/" TargetMode="External"/><Relationship Id="rId6" Type="http://schemas.openxmlformats.org/officeDocument/2006/relationships/image" Target="../media/image2.png"/><Relationship Id="rId7" Type="http://schemas.openxmlformats.org/officeDocument/2006/relationships/hyperlink" Target="https://play.google.com/store/apps/details?id=marto.androsdr2" TargetMode="External"/><Relationship Id="rId8" Type="http://schemas.openxmlformats.org/officeDocument/2006/relationships/hyperlink" Target="http://sdrtouch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>
            <p:ph type="ctrTitle"/>
          </p:nvPr>
        </p:nvSpPr>
        <p:spPr>
          <a:xfrm>
            <a:off x="311708" y="2873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400"/>
              <a:t>Smartphone Apps</a:t>
            </a:r>
            <a:endParaRPr b="1" sz="6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/>
              <a:t>for Amateur Radio / Ham Radio</a:t>
            </a:r>
            <a:endParaRPr b="1" sz="3600"/>
          </a:p>
        </p:txBody>
      </p:sp>
      <p:sp>
        <p:nvSpPr>
          <p:cNvPr id="58" name="Google Shape;58;p13"/>
          <p:cNvSpPr txBox="1"/>
          <p:nvPr>
            <p:ph idx="1" type="subTitle"/>
          </p:nvPr>
        </p:nvSpPr>
        <p:spPr>
          <a:xfrm>
            <a:off x="227250" y="2466833"/>
            <a:ext cx="8689500" cy="132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Oakland Radio Communications Association (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ORCA</a:t>
            </a:r>
            <a:r>
              <a:rPr lang="en" sz="2400"/>
              <a:t>)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Chris Adams, KJ6WEG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March 4, 2017</a:t>
            </a:r>
            <a:endParaRPr sz="2400"/>
          </a:p>
        </p:txBody>
      </p:sp>
      <p:sp>
        <p:nvSpPr>
          <p:cNvPr id="59" name="Google Shape;59;p13"/>
          <p:cNvSpPr/>
          <p:nvPr/>
        </p:nvSpPr>
        <p:spPr>
          <a:xfrm>
            <a:off x="3556650" y="3966950"/>
            <a:ext cx="2030700" cy="906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" name="Google Shape;60;p1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6849" y="4236275"/>
            <a:ext cx="1350300" cy="36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CW  /  Morse Code</a:t>
            </a:r>
            <a:endParaRPr b="1"/>
          </a:p>
        </p:txBody>
      </p:sp>
      <p:sp>
        <p:nvSpPr>
          <p:cNvPr id="164" name="Google Shape;164;p22"/>
          <p:cNvSpPr txBox="1"/>
          <p:nvPr/>
        </p:nvSpPr>
        <p:spPr>
          <a:xfrm>
            <a:off x="212125" y="468400"/>
            <a:ext cx="25833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Apps for...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 txBox="1"/>
          <p:nvPr>
            <p:ph type="title"/>
          </p:nvPr>
        </p:nvSpPr>
        <p:spPr>
          <a:xfrm>
            <a:off x="978950" y="335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Morse Code Reader</a:t>
            </a:r>
            <a:endParaRPr/>
          </a:p>
        </p:txBody>
      </p:sp>
      <p:pic>
        <p:nvPicPr>
          <p:cNvPr id="170" name="Google Shape;17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158" y="223733"/>
            <a:ext cx="795800" cy="7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3"/>
          <p:cNvSpPr txBox="1"/>
          <p:nvPr>
            <p:ph idx="1" type="body"/>
          </p:nvPr>
        </p:nvSpPr>
        <p:spPr>
          <a:xfrm>
            <a:off x="311700" y="1152475"/>
            <a:ext cx="4128300" cy="38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Listens to device’s mic or audio-in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Detects and decodes dits &amp; dahs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Works ok with low noise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Works poorly with ambient noise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Works poorly with RX noise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Listed here just because it was one of my first ham related apps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Android - numerous alternatives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iOS - numerous similar apps available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2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3608" y="18867"/>
            <a:ext cx="147985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80750" y="1227050"/>
            <a:ext cx="2281825" cy="380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79525" y="1227050"/>
            <a:ext cx="2139199" cy="380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35823" y="125149"/>
            <a:ext cx="425700" cy="425722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3"/>
          <p:cNvSpPr txBox="1"/>
          <p:nvPr>
            <p:ph idx="1" type="body"/>
          </p:nvPr>
        </p:nvSpPr>
        <p:spPr>
          <a:xfrm>
            <a:off x="235500" y="4659226"/>
            <a:ext cx="49410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9"/>
              </a:rPr>
              <a:t>https://play.google.com/store/apps/details?id=org.jfedor.morsecode</a:t>
            </a:r>
            <a:br>
              <a:rPr lang="en" sz="1000"/>
            </a:br>
            <a:endParaRPr sz="1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/>
          <p:nvPr>
            <p:ph type="title"/>
          </p:nvPr>
        </p:nvSpPr>
        <p:spPr>
          <a:xfrm>
            <a:off x="1009025" y="3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RX Morse</a:t>
            </a:r>
            <a:endParaRPr/>
          </a:p>
        </p:txBody>
      </p:sp>
      <p:sp>
        <p:nvSpPr>
          <p:cNvPr id="182" name="Google Shape;182;p24"/>
          <p:cNvSpPr txBox="1"/>
          <p:nvPr>
            <p:ph idx="1" type="body"/>
          </p:nvPr>
        </p:nvSpPr>
        <p:spPr>
          <a:xfrm>
            <a:off x="311700" y="1152475"/>
            <a:ext cx="4266000" cy="29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Decodes CW</a:t>
            </a:r>
            <a:r>
              <a:rPr lang="en"/>
              <a:t> </a:t>
            </a:r>
            <a:r>
              <a:rPr lang="en"/>
              <a:t>audio into plain text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Input via mic or cable interface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Free</a:t>
            </a:r>
            <a:endParaRPr/>
          </a:p>
        </p:txBody>
      </p:sp>
      <p:pic>
        <p:nvPicPr>
          <p:cNvPr id="183" name="Google Shape;18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25" y="281735"/>
            <a:ext cx="634300" cy="6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3608" y="18867"/>
            <a:ext cx="147985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35823" y="125149"/>
            <a:ext cx="425700" cy="42572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4"/>
          <p:cNvSpPr txBox="1"/>
          <p:nvPr>
            <p:ph idx="1" type="body"/>
          </p:nvPr>
        </p:nvSpPr>
        <p:spPr>
          <a:xfrm>
            <a:off x="235500" y="4506826"/>
            <a:ext cx="49410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7"/>
              </a:rPr>
              <a:t>https://play.google.com/store/apps/details?id=com.g0hyn.myrecorder</a:t>
            </a:r>
            <a:br>
              <a:rPr lang="en" sz="1000"/>
            </a:br>
            <a:r>
              <a:rPr lang="en" sz="1000" u="sng">
                <a:solidFill>
                  <a:schemeClr val="hlink"/>
                </a:solidFill>
                <a:hlinkClick r:id="rId8"/>
              </a:rPr>
              <a:t>http://qsl.net/g0hyn/G0HYN-Reader/G0HYN-Reader.html</a:t>
            </a:r>
            <a:br>
              <a:rPr lang="en" sz="1000"/>
            </a:br>
            <a:endParaRPr sz="1000"/>
          </a:p>
        </p:txBody>
      </p:sp>
      <p:pic>
        <p:nvPicPr>
          <p:cNvPr id="187" name="Google Shape;187;p24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82133" y="164340"/>
            <a:ext cx="794799" cy="79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774238" y="1205591"/>
            <a:ext cx="2099273" cy="3879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954748" y="1203800"/>
            <a:ext cx="2099275" cy="3883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/>
          <p:nvPr>
            <p:ph type="title"/>
          </p:nvPr>
        </p:nvSpPr>
        <p:spPr>
          <a:xfrm>
            <a:off x="997500" y="3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Morse Code Trainer</a:t>
            </a:r>
            <a:endParaRPr/>
          </a:p>
        </p:txBody>
      </p:sp>
      <p:sp>
        <p:nvSpPr>
          <p:cNvPr id="195" name="Google Shape;195;p25"/>
          <p:cNvSpPr txBox="1"/>
          <p:nvPr>
            <p:ph idx="1" type="body"/>
          </p:nvPr>
        </p:nvSpPr>
        <p:spPr>
          <a:xfrm>
            <a:off x="311700" y="1152475"/>
            <a:ext cx="4266000" cy="29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Basic morse code training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Letter training - TX &amp; RX modes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Word training - TX only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Adjust speed, tone, sound effects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Free version &amp; paid donation to remove ads ($1.00)</a:t>
            </a:r>
            <a:endParaRPr/>
          </a:p>
        </p:txBody>
      </p:sp>
      <p:pic>
        <p:nvPicPr>
          <p:cNvPr id="196" name="Google Shape;19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25" y="304800"/>
            <a:ext cx="634300" cy="6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3608" y="18867"/>
            <a:ext cx="1479857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5"/>
          <p:cNvSpPr txBox="1"/>
          <p:nvPr>
            <p:ph idx="1" type="body"/>
          </p:nvPr>
        </p:nvSpPr>
        <p:spPr>
          <a:xfrm>
            <a:off x="235500" y="4506826"/>
            <a:ext cx="49410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6"/>
              </a:rPr>
              <a:t>https://play.google.com/store/apps/details?id=hunt.morseDit</a:t>
            </a:r>
            <a:br>
              <a:rPr lang="en" sz="1000"/>
            </a:br>
            <a:br>
              <a:rPr lang="en" sz="1000"/>
            </a:br>
            <a:endParaRPr sz="1000"/>
          </a:p>
        </p:txBody>
      </p:sp>
      <p:pic>
        <p:nvPicPr>
          <p:cNvPr id="199" name="Google Shape;199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35823" y="125149"/>
            <a:ext cx="425700" cy="425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92850" y="581550"/>
            <a:ext cx="540800" cy="5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21827" y="1153015"/>
            <a:ext cx="2358240" cy="39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37715" y="1159950"/>
            <a:ext cx="2358250" cy="3930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6"/>
          <p:cNvSpPr txBox="1"/>
          <p:nvPr>
            <p:ph type="title"/>
          </p:nvPr>
        </p:nvSpPr>
        <p:spPr>
          <a:xfrm>
            <a:off x="997500" y="3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Morse Machine</a:t>
            </a:r>
            <a:endParaRPr/>
          </a:p>
        </p:txBody>
      </p:sp>
      <p:sp>
        <p:nvSpPr>
          <p:cNvPr id="208" name="Google Shape;208;p26"/>
          <p:cNvSpPr txBox="1"/>
          <p:nvPr>
            <p:ph idx="1" type="body"/>
          </p:nvPr>
        </p:nvSpPr>
        <p:spPr>
          <a:xfrm>
            <a:off x="311700" y="1152475"/>
            <a:ext cx="4266000" cy="29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Learn to </a:t>
            </a:r>
            <a:r>
              <a:rPr lang="en"/>
              <a:t>receive CW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game-like experience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Starts with two letters and adds more when it sees you’re ready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Adjusts to focus on what you need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Most engaging CW training app that I’ve tried so far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Well worth the low price ($0.99)</a:t>
            </a:r>
            <a:endParaRPr/>
          </a:p>
        </p:txBody>
      </p:sp>
      <p:pic>
        <p:nvPicPr>
          <p:cNvPr id="209" name="Google Shape;20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25" y="304800"/>
            <a:ext cx="634300" cy="6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3608" y="18867"/>
            <a:ext cx="147985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61375" y="575175"/>
            <a:ext cx="1288750" cy="4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6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82133" y="164340"/>
            <a:ext cx="794799" cy="79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61098" y="1746025"/>
            <a:ext cx="4465100" cy="251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92850" y="581550"/>
            <a:ext cx="540800" cy="54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6"/>
          <p:cNvSpPr txBox="1"/>
          <p:nvPr>
            <p:ph idx="1" type="body"/>
          </p:nvPr>
        </p:nvSpPr>
        <p:spPr>
          <a:xfrm>
            <a:off x="235500" y="4506826"/>
            <a:ext cx="49410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11"/>
              </a:rPr>
              <a:t>https://play.google.com/store/apps/details?id=com.iu4apc.morsemachine</a:t>
            </a:r>
            <a:br>
              <a:rPr lang="en" sz="1000"/>
            </a:br>
            <a:r>
              <a:rPr lang="en" sz="1000" u="sng">
                <a:solidFill>
                  <a:schemeClr val="hlink"/>
                </a:solidFill>
                <a:hlinkClick r:id="rId12"/>
              </a:rPr>
              <a:t>https://alphapapacharlie.com/2015/01/26/morse-machine/</a:t>
            </a:r>
            <a:br>
              <a:rPr lang="en" sz="1000"/>
            </a:br>
            <a:br>
              <a:rPr lang="en" sz="1000"/>
            </a:br>
            <a:br>
              <a:rPr lang="en" sz="1000"/>
            </a:br>
            <a:endParaRPr sz="1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7792" y="2165375"/>
            <a:ext cx="7076208" cy="291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7"/>
          <p:cNvSpPr txBox="1"/>
          <p:nvPr>
            <p:ph type="title"/>
          </p:nvPr>
        </p:nvSpPr>
        <p:spPr>
          <a:xfrm>
            <a:off x="311700" y="335207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Many more CW apps out there!</a:t>
            </a:r>
            <a:endParaRPr/>
          </a:p>
        </p:txBody>
      </p:sp>
      <p:sp>
        <p:nvSpPr>
          <p:cNvPr id="222" name="Google Shape;222;p27"/>
          <p:cNvSpPr txBox="1"/>
          <p:nvPr>
            <p:ph idx="1" type="body"/>
          </p:nvPr>
        </p:nvSpPr>
        <p:spPr>
          <a:xfrm>
            <a:off x="311700" y="1152475"/>
            <a:ext cx="8418300" cy="29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All sorts of </a:t>
            </a:r>
            <a:r>
              <a:rPr lang="en" sz="2400"/>
              <a:t>learning / training apps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Better automatic readers/decoders (quality costs $$)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Send &amp; Receive CW via light!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etc!</a:t>
            </a:r>
            <a:endParaRPr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Digital Modes</a:t>
            </a:r>
            <a:endParaRPr b="1"/>
          </a:p>
        </p:txBody>
      </p:sp>
      <p:sp>
        <p:nvSpPr>
          <p:cNvPr id="228" name="Google Shape;228;p28"/>
          <p:cNvSpPr txBox="1"/>
          <p:nvPr/>
        </p:nvSpPr>
        <p:spPr>
          <a:xfrm>
            <a:off x="212125" y="468400"/>
            <a:ext cx="25833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Apps for...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9"/>
          <p:cNvSpPr txBox="1"/>
          <p:nvPr>
            <p:ph type="title"/>
          </p:nvPr>
        </p:nvSpPr>
        <p:spPr>
          <a:xfrm>
            <a:off x="997500" y="3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APRSdroid</a:t>
            </a:r>
            <a:endParaRPr/>
          </a:p>
        </p:txBody>
      </p:sp>
      <p:sp>
        <p:nvSpPr>
          <p:cNvPr id="234" name="Google Shape;234;p29"/>
          <p:cNvSpPr txBox="1"/>
          <p:nvPr>
            <p:ph idx="1" type="body"/>
          </p:nvPr>
        </p:nvSpPr>
        <p:spPr>
          <a:xfrm>
            <a:off x="159300" y="1152475"/>
            <a:ext cx="4509000" cy="29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APRS operating app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See nearby stations on list &amp; map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Report position via internet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Beacon, tracking, messaging, etc.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Costs $4.95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Requires APRS-IS passcode (free)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Several iOS apps for APRS</a:t>
            </a:r>
            <a:endParaRPr/>
          </a:p>
        </p:txBody>
      </p:sp>
      <p:pic>
        <p:nvPicPr>
          <p:cNvPr id="235" name="Google Shape;23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25" y="304800"/>
            <a:ext cx="634300" cy="6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9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3608" y="18867"/>
            <a:ext cx="147985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9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82133" y="164340"/>
            <a:ext cx="794799" cy="794801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9"/>
          <p:cNvSpPr txBox="1"/>
          <p:nvPr>
            <p:ph idx="1" type="body"/>
          </p:nvPr>
        </p:nvSpPr>
        <p:spPr>
          <a:xfrm>
            <a:off x="235500" y="4506826"/>
            <a:ext cx="49410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8"/>
              </a:rPr>
              <a:t>https://play.google.com/store/apps/details?id=org.aprsdroid.app</a:t>
            </a:r>
            <a:br>
              <a:rPr lang="en" sz="1000"/>
            </a:br>
            <a:r>
              <a:rPr lang="en" sz="1000" u="sng">
                <a:solidFill>
                  <a:schemeClr val="hlink"/>
                </a:solidFill>
                <a:hlinkClick r:id="rId9"/>
              </a:rPr>
              <a:t>https://aprsdroid.org/</a:t>
            </a:r>
            <a:endParaRPr sz="1000"/>
          </a:p>
        </p:txBody>
      </p:sp>
      <p:pic>
        <p:nvPicPr>
          <p:cNvPr id="239" name="Google Shape;239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92850" y="581550"/>
            <a:ext cx="540800" cy="5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569600" y="1178691"/>
            <a:ext cx="2181175" cy="3879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867050" y="1187741"/>
            <a:ext cx="2181175" cy="3879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0"/>
          <p:cNvSpPr txBox="1"/>
          <p:nvPr>
            <p:ph type="title"/>
          </p:nvPr>
        </p:nvSpPr>
        <p:spPr>
          <a:xfrm>
            <a:off x="997500" y="3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Droid PSK</a:t>
            </a:r>
            <a:endParaRPr/>
          </a:p>
        </p:txBody>
      </p:sp>
      <p:sp>
        <p:nvSpPr>
          <p:cNvPr id="247" name="Google Shape;247;p30"/>
          <p:cNvSpPr txBox="1"/>
          <p:nvPr>
            <p:ph idx="1" type="body"/>
          </p:nvPr>
        </p:nvSpPr>
        <p:spPr>
          <a:xfrm>
            <a:off x="159300" y="1152475"/>
            <a:ext cx="4522800" cy="29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Well reviewed app for PSK operation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Connect via phone mic &amp; speakers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Decode &amp; Encode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BPSK31 &amp; BPSK63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Costs $5.49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 have not tried it yet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For iOS see </a:t>
            </a:r>
            <a:r>
              <a:rPr lang="en" u="sng">
                <a:solidFill>
                  <a:schemeClr val="hlink"/>
                </a:solidFill>
                <a:hlinkClick r:id="rId3"/>
              </a:rPr>
              <a:t>PSK31</a:t>
            </a:r>
            <a:r>
              <a:rPr lang="en"/>
              <a:t> app</a:t>
            </a:r>
            <a:r>
              <a:rPr lang="en"/>
              <a:t> ($2.99)</a:t>
            </a:r>
            <a:endParaRPr/>
          </a:p>
        </p:txBody>
      </p:sp>
      <p:pic>
        <p:nvPicPr>
          <p:cNvPr id="248" name="Google Shape;24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225" y="304800"/>
            <a:ext cx="634300" cy="6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0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53608" y="18867"/>
            <a:ext cx="147985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0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82133" y="164340"/>
            <a:ext cx="794799" cy="79480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0"/>
          <p:cNvSpPr txBox="1"/>
          <p:nvPr>
            <p:ph idx="1" type="body"/>
          </p:nvPr>
        </p:nvSpPr>
        <p:spPr>
          <a:xfrm>
            <a:off x="235500" y="4506826"/>
            <a:ext cx="49410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9"/>
              </a:rPr>
              <a:t>https://play.google.com/store/apps/details?id=com.wolphi.psk31</a:t>
            </a:r>
            <a:br>
              <a:rPr lang="en" sz="1000"/>
            </a:br>
            <a:r>
              <a:rPr lang="en" sz="1000" u="sng">
                <a:solidFill>
                  <a:schemeClr val="hlink"/>
                </a:solidFill>
                <a:hlinkClick r:id="rId10"/>
              </a:rPr>
              <a:t>http://www.wolphi.com/ham-radio-apps/droidpsk/</a:t>
            </a:r>
            <a:br>
              <a:rPr lang="en" sz="1000"/>
            </a:br>
            <a:endParaRPr sz="1000"/>
          </a:p>
        </p:txBody>
      </p:sp>
      <p:pic>
        <p:nvPicPr>
          <p:cNvPr id="252" name="Google Shape;252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92850" y="581550"/>
            <a:ext cx="540800" cy="5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931625" y="2334175"/>
            <a:ext cx="5118500" cy="272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1"/>
          <p:cNvSpPr txBox="1"/>
          <p:nvPr>
            <p:ph type="title"/>
          </p:nvPr>
        </p:nvSpPr>
        <p:spPr>
          <a:xfrm>
            <a:off x="311700" y="335207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Digital Modes</a:t>
            </a:r>
            <a:endParaRPr/>
          </a:p>
        </p:txBody>
      </p:sp>
      <p:sp>
        <p:nvSpPr>
          <p:cNvPr id="259" name="Google Shape;259;p31"/>
          <p:cNvSpPr txBox="1"/>
          <p:nvPr>
            <p:ph idx="1" type="body"/>
          </p:nvPr>
        </p:nvSpPr>
        <p:spPr>
          <a:xfrm>
            <a:off x="997500" y="1152475"/>
            <a:ext cx="5614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/>
              <a:t>MT63-2000</a:t>
            </a:r>
            <a:br>
              <a:rPr b="1" lang="en"/>
            </a:br>
            <a:r>
              <a:rPr lang="en"/>
              <a:t> - </a:t>
            </a:r>
            <a:r>
              <a:rPr lang="en"/>
              <a:t>S</a:t>
            </a:r>
            <a:r>
              <a:rPr lang="en"/>
              <a:t>end &amp; receive MT63-2000</a:t>
            </a:r>
            <a:br>
              <a:rPr lang="en"/>
            </a:br>
            <a:r>
              <a:rPr lang="en"/>
              <a:t> - uses acoustic coupling to a radio</a:t>
            </a:r>
            <a:br>
              <a:rPr lang="en"/>
            </a:br>
            <a:br>
              <a:rPr lang="en"/>
            </a:br>
            <a:r>
              <a:rPr b="1" lang="en"/>
              <a:t>APSK</a:t>
            </a:r>
            <a:br>
              <a:rPr b="1" lang="en"/>
            </a:br>
            <a:r>
              <a:rPr lang="en"/>
              <a:t> - RX Decoding only, through mic</a:t>
            </a:r>
            <a:br>
              <a:rPr lang="en"/>
            </a:br>
            <a:br>
              <a:rPr lang="en"/>
            </a:br>
            <a:r>
              <a:rPr b="1" lang="en"/>
              <a:t>DroidRTTY</a:t>
            </a:r>
            <a:br>
              <a:rPr lang="en"/>
            </a:br>
            <a:r>
              <a:rPr lang="en"/>
              <a:t> - Decode &amp; Encode RTTY</a:t>
            </a:r>
            <a:br>
              <a:rPr lang="en"/>
            </a:br>
            <a:r>
              <a:rPr lang="en"/>
              <a:t> - uses phone mic &amp; speakers, or wired connection</a:t>
            </a:r>
            <a:br>
              <a:rPr lang="en"/>
            </a:br>
            <a:r>
              <a:rPr lang="en"/>
              <a:t> - Costs $5.49, I have not tried it yet. </a:t>
            </a:r>
            <a:endParaRPr/>
          </a:p>
        </p:txBody>
      </p:sp>
      <p:pic>
        <p:nvPicPr>
          <p:cNvPr id="260" name="Google Shape;260;p3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3383" y="1249992"/>
            <a:ext cx="147985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1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77678" y="1323508"/>
            <a:ext cx="425700" cy="42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1">
            <a:hlinkClick r:id="rId7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3383" y="2436642"/>
            <a:ext cx="147985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1">
            <a:hlinkClick r:id="rId8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77678" y="2510158"/>
            <a:ext cx="425700" cy="42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04798" y="1320093"/>
            <a:ext cx="425700" cy="425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61825" y="3595596"/>
            <a:ext cx="540800" cy="5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4225" y="1295400"/>
            <a:ext cx="634300" cy="6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64225" y="2362200"/>
            <a:ext cx="634300" cy="6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04798" y="2493163"/>
            <a:ext cx="425700" cy="425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64225" y="3505200"/>
            <a:ext cx="634300" cy="6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1">
            <a:hlinkClick r:id="rId14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3383" y="3526507"/>
            <a:ext cx="147985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1">
            <a:hlinkClick r:id="rId1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77678" y="3600023"/>
            <a:ext cx="425700" cy="425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335207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Apps for…</a:t>
            </a:r>
            <a:endParaRPr b="1"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1129410"/>
            <a:ext cx="8520600" cy="376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Operating and Listening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CW / Morse Code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Digital Modes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Summits On The Air  (SOTA)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Tracking Satellites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License Exam Study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Information / Tools / Utilities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Other useful stuff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+"/>
            </a:pPr>
            <a:r>
              <a:rPr lang="en"/>
              <a:t>Developers to follow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+"/>
            </a:pPr>
            <a:r>
              <a:rPr lang="en"/>
              <a:t>iOS app suggestions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+"/>
            </a:pPr>
            <a:r>
              <a:rPr lang="en"/>
              <a:t>Lists of apps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+"/>
            </a:pPr>
            <a:r>
              <a:rPr lang="en"/>
              <a:t>Q&amp;A</a:t>
            </a:r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340" y="1211125"/>
            <a:ext cx="3640961" cy="376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Summits On The Air  (SOTA)</a:t>
            </a:r>
            <a:endParaRPr b="1"/>
          </a:p>
        </p:txBody>
      </p:sp>
      <p:sp>
        <p:nvSpPr>
          <p:cNvPr id="277" name="Google Shape;277;p32"/>
          <p:cNvSpPr txBox="1"/>
          <p:nvPr/>
        </p:nvSpPr>
        <p:spPr>
          <a:xfrm>
            <a:off x="212125" y="468400"/>
            <a:ext cx="25833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Apps for...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3"/>
          <p:cNvSpPr txBox="1"/>
          <p:nvPr>
            <p:ph type="title"/>
          </p:nvPr>
        </p:nvSpPr>
        <p:spPr>
          <a:xfrm>
            <a:off x="1212125" y="339000"/>
            <a:ext cx="4748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Summits On The Air Apps</a:t>
            </a:r>
            <a:endParaRPr/>
          </a:p>
        </p:txBody>
      </p:sp>
      <p:sp>
        <p:nvSpPr>
          <p:cNvPr id="283" name="Google Shape;283;p33"/>
          <p:cNvSpPr txBox="1"/>
          <p:nvPr>
            <p:ph idx="1" type="body"/>
          </p:nvPr>
        </p:nvSpPr>
        <p:spPr>
          <a:xfrm>
            <a:off x="267300" y="1277550"/>
            <a:ext cx="8310600" cy="29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SOTAWatch (app)</a:t>
            </a:r>
            <a:br>
              <a:rPr lang="en" sz="2800">
                <a:solidFill>
                  <a:schemeClr val="dk1"/>
                </a:solidFill>
              </a:rPr>
            </a:br>
            <a:r>
              <a:rPr lang="en" sz="1400" u="sng">
                <a:solidFill>
                  <a:schemeClr val="hlink"/>
                </a:solidFill>
                <a:hlinkClick r:id="rId3"/>
              </a:rPr>
              <a:t>https://play.google.com/store/apps/details?id=com.e71dx.sotawatch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SOTAWatch Spotlite v2 (web app / bookmark)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4"/>
              </a:rPr>
              <a:t>http://www.sota.org.uk/Spotlite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SOTAMaps (bookmark)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5"/>
              </a:rPr>
              <a:t>www.sotamaps.org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SOTA Spotter (app)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6"/>
              </a:rPr>
              <a:t>https://play.google.com/store/apps/details?id=ro.netroute.sotaspotter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/>
          </a:p>
        </p:txBody>
      </p:sp>
      <p:pic>
        <p:nvPicPr>
          <p:cNvPr id="284" name="Google Shape;284;p3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82133" y="164340"/>
            <a:ext cx="794799" cy="794801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3"/>
          <p:cNvSpPr txBox="1"/>
          <p:nvPr>
            <p:ph idx="1" type="body"/>
          </p:nvPr>
        </p:nvSpPr>
        <p:spPr>
          <a:xfrm>
            <a:off x="235500" y="4506826"/>
            <a:ext cx="49410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9"/>
              </a:rPr>
              <a:t>http://www.sota.org.uk/</a:t>
            </a:r>
            <a:endParaRPr sz="1000"/>
          </a:p>
        </p:txBody>
      </p:sp>
      <p:pic>
        <p:nvPicPr>
          <p:cNvPr id="286" name="Google Shape;286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7300" y="164350"/>
            <a:ext cx="794800" cy="79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Tracking </a:t>
            </a:r>
            <a:r>
              <a:rPr b="1" lang="en"/>
              <a:t>Satellites</a:t>
            </a:r>
            <a:endParaRPr b="1"/>
          </a:p>
        </p:txBody>
      </p:sp>
      <p:sp>
        <p:nvSpPr>
          <p:cNvPr id="292" name="Google Shape;292;p34"/>
          <p:cNvSpPr txBox="1"/>
          <p:nvPr/>
        </p:nvSpPr>
        <p:spPr>
          <a:xfrm>
            <a:off x="212125" y="468400"/>
            <a:ext cx="25833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Apps for...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5"/>
          <p:cNvSpPr txBox="1"/>
          <p:nvPr>
            <p:ph type="title"/>
          </p:nvPr>
        </p:nvSpPr>
        <p:spPr>
          <a:xfrm>
            <a:off x="1020550" y="3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ISS Detector</a:t>
            </a:r>
            <a:endParaRPr/>
          </a:p>
        </p:txBody>
      </p:sp>
      <p:sp>
        <p:nvSpPr>
          <p:cNvPr id="298" name="Google Shape;298;p35"/>
          <p:cNvSpPr txBox="1"/>
          <p:nvPr>
            <p:ph idx="1" type="body"/>
          </p:nvPr>
        </p:nvSpPr>
        <p:spPr>
          <a:xfrm>
            <a:off x="311700" y="1152475"/>
            <a:ext cx="4266000" cy="29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Satellite Tracking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List of upcoming passes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Notifications / Alerts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Precise timing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Compass &amp; Elevation view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Free: ISS &amp; Iridium (visible flares)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Paid add-on datasets: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Commets &amp; Planets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Amateur Radio satellites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Famous objects (Hubble, Chinese SS)</a:t>
            </a:r>
            <a:endParaRPr/>
          </a:p>
        </p:txBody>
      </p:sp>
      <p:pic>
        <p:nvPicPr>
          <p:cNvPr id="299" name="Google Shape;29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25" y="304800"/>
            <a:ext cx="634300" cy="6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3608" y="18867"/>
            <a:ext cx="147985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5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82133" y="164340"/>
            <a:ext cx="794799" cy="794801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5"/>
          <p:cNvSpPr txBox="1"/>
          <p:nvPr>
            <p:ph idx="1" type="body"/>
          </p:nvPr>
        </p:nvSpPr>
        <p:spPr>
          <a:xfrm>
            <a:off x="235500" y="4506826"/>
            <a:ext cx="49410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8"/>
              </a:rPr>
              <a:t>https://play.google.com/store/apps/details?id=com.runar.issdetector</a:t>
            </a:r>
            <a:br>
              <a:rPr lang="en" sz="1000"/>
            </a:br>
            <a:r>
              <a:rPr lang="en" sz="1000" u="sng">
                <a:solidFill>
                  <a:schemeClr val="hlink"/>
                </a:solidFill>
                <a:hlinkClick r:id="rId9"/>
              </a:rPr>
              <a:t>http://www.issdetector.com/</a:t>
            </a:r>
            <a:br>
              <a:rPr lang="en" sz="1000"/>
            </a:br>
            <a:br>
              <a:rPr lang="en" sz="1000"/>
            </a:br>
            <a:endParaRPr sz="1000"/>
          </a:p>
        </p:txBody>
      </p:sp>
      <p:pic>
        <p:nvPicPr>
          <p:cNvPr id="303" name="Google Shape;303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96970" y="1187741"/>
            <a:ext cx="2181175" cy="3879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64925" y="1174750"/>
            <a:ext cx="2181175" cy="3879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835823" y="125149"/>
            <a:ext cx="425700" cy="425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6"/>
          <p:cNvSpPr txBox="1"/>
          <p:nvPr>
            <p:ph type="title"/>
          </p:nvPr>
        </p:nvSpPr>
        <p:spPr>
          <a:xfrm>
            <a:off x="997500" y="3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AmsatDroid</a:t>
            </a:r>
            <a:endParaRPr/>
          </a:p>
        </p:txBody>
      </p:sp>
      <p:sp>
        <p:nvSpPr>
          <p:cNvPr id="311" name="Google Shape;311;p36"/>
          <p:cNvSpPr txBox="1"/>
          <p:nvPr>
            <p:ph idx="1" type="body"/>
          </p:nvPr>
        </p:nvSpPr>
        <p:spPr>
          <a:xfrm>
            <a:off x="159300" y="1152475"/>
            <a:ext cx="3890100" cy="29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Free Ham Sat tracking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Have to know beforehand which satellite you want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12" name="Google Shape;31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25" y="304800"/>
            <a:ext cx="634300" cy="6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3608" y="18867"/>
            <a:ext cx="147985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6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82133" y="164340"/>
            <a:ext cx="794799" cy="794801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6"/>
          <p:cNvSpPr txBox="1"/>
          <p:nvPr>
            <p:ph idx="1" type="body"/>
          </p:nvPr>
        </p:nvSpPr>
        <p:spPr>
          <a:xfrm>
            <a:off x="235500" y="4506826"/>
            <a:ext cx="49410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8"/>
              </a:rPr>
              <a:t>https://play.google.com/store/apps/detailsid=uk.me.g4dpz.HamSatDroid</a:t>
            </a:r>
            <a:br>
              <a:rPr lang="en" sz="1000"/>
            </a:br>
            <a:r>
              <a:rPr lang="en" sz="1000" u="sng">
                <a:solidFill>
                  <a:schemeClr val="hlink"/>
                </a:solidFill>
                <a:hlinkClick r:id="rId9"/>
              </a:rPr>
              <a:t>http://www.g4dpz.me.uk/</a:t>
            </a:r>
            <a:br>
              <a:rPr lang="en" sz="1000"/>
            </a:br>
            <a:br>
              <a:rPr lang="en" sz="1000"/>
            </a:br>
            <a:endParaRPr sz="1000"/>
          </a:p>
        </p:txBody>
      </p:sp>
      <p:pic>
        <p:nvPicPr>
          <p:cNvPr id="316" name="Google Shape;316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55666" y="1174750"/>
            <a:ext cx="2322189" cy="364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50005" y="1178075"/>
            <a:ext cx="2322199" cy="3634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5600" y="2283623"/>
            <a:ext cx="3392050" cy="212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835823" y="125149"/>
            <a:ext cx="425700" cy="425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7"/>
          <p:cNvSpPr txBox="1"/>
          <p:nvPr>
            <p:ph type="title"/>
          </p:nvPr>
        </p:nvSpPr>
        <p:spPr>
          <a:xfrm>
            <a:off x="997500" y="335600"/>
            <a:ext cx="694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www.amsat.org/status/</a:t>
            </a:r>
            <a:r>
              <a:rPr lang="en"/>
              <a:t> (bookmark)</a:t>
            </a:r>
            <a:endParaRPr/>
          </a:p>
        </p:txBody>
      </p:sp>
      <p:sp>
        <p:nvSpPr>
          <p:cNvPr id="325" name="Google Shape;325;p37"/>
          <p:cNvSpPr txBox="1"/>
          <p:nvPr>
            <p:ph idx="1" type="body"/>
          </p:nvPr>
        </p:nvSpPr>
        <p:spPr>
          <a:xfrm>
            <a:off x="311700" y="1152475"/>
            <a:ext cx="6480900" cy="29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Great website for choosing amateur radio satellites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Recent status &amp; reports</a:t>
            </a:r>
            <a:endParaRPr/>
          </a:p>
        </p:txBody>
      </p:sp>
      <p:pic>
        <p:nvPicPr>
          <p:cNvPr id="326" name="Google Shape;326;p37"/>
          <p:cNvPicPr preferRelativeResize="0"/>
          <p:nvPr/>
        </p:nvPicPr>
        <p:blipFill rotWithShape="1">
          <a:blip r:embed="rId4">
            <a:alphaModFix/>
          </a:blip>
          <a:srcRect b="23093" l="23093" r="22051" t="22051"/>
          <a:stretch/>
        </p:blipFill>
        <p:spPr>
          <a:xfrm>
            <a:off x="264226" y="304801"/>
            <a:ext cx="634300" cy="6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7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9933" y="164340"/>
            <a:ext cx="794799" cy="794801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7"/>
          <p:cNvSpPr txBox="1"/>
          <p:nvPr>
            <p:ph idx="1" type="body"/>
          </p:nvPr>
        </p:nvSpPr>
        <p:spPr>
          <a:xfrm>
            <a:off x="235500" y="4506826"/>
            <a:ext cx="49410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7"/>
              </a:rPr>
              <a:t>http://www.amsat.org/status/</a:t>
            </a:r>
            <a:br>
              <a:rPr lang="en" sz="1000"/>
            </a:br>
            <a:endParaRPr sz="1000"/>
          </a:p>
        </p:txBody>
      </p:sp>
      <p:pic>
        <p:nvPicPr>
          <p:cNvPr id="329" name="Google Shape;329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52475" y="1960150"/>
            <a:ext cx="6418400" cy="31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59823" y="125149"/>
            <a:ext cx="425700" cy="425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License Exam Study</a:t>
            </a:r>
            <a:endParaRPr b="1"/>
          </a:p>
        </p:txBody>
      </p:sp>
      <p:sp>
        <p:nvSpPr>
          <p:cNvPr id="336" name="Google Shape;336;p38"/>
          <p:cNvSpPr txBox="1"/>
          <p:nvPr/>
        </p:nvSpPr>
        <p:spPr>
          <a:xfrm>
            <a:off x="212125" y="468400"/>
            <a:ext cx="25833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Apps for...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9"/>
          <p:cNvSpPr txBox="1"/>
          <p:nvPr>
            <p:ph type="title"/>
          </p:nvPr>
        </p:nvSpPr>
        <p:spPr>
          <a:xfrm>
            <a:off x="387900" y="3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License Exam / Study / Test Prep</a:t>
            </a:r>
            <a:endParaRPr/>
          </a:p>
        </p:txBody>
      </p:sp>
      <p:sp>
        <p:nvSpPr>
          <p:cNvPr id="342" name="Google Shape;342;p39"/>
          <p:cNvSpPr txBox="1"/>
          <p:nvPr>
            <p:ph idx="1" type="body"/>
          </p:nvPr>
        </p:nvSpPr>
        <p:spPr>
          <a:xfrm>
            <a:off x="311700" y="1304875"/>
            <a:ext cx="8360700" cy="29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LOTS of test study apps out there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Search the Play Store or App Store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 your favorite search engine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Look for online reviews from trusted sources</a:t>
            </a:r>
            <a:endParaRPr/>
          </a:p>
        </p:txBody>
      </p:sp>
      <p:pic>
        <p:nvPicPr>
          <p:cNvPr id="343" name="Google Shape;34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3027" y="1196098"/>
            <a:ext cx="2594775" cy="370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Information / Tools / Utilities</a:t>
            </a:r>
            <a:endParaRPr b="1"/>
          </a:p>
        </p:txBody>
      </p:sp>
      <p:sp>
        <p:nvSpPr>
          <p:cNvPr id="349" name="Google Shape;349;p40"/>
          <p:cNvSpPr txBox="1"/>
          <p:nvPr/>
        </p:nvSpPr>
        <p:spPr>
          <a:xfrm>
            <a:off x="212125" y="468400"/>
            <a:ext cx="25833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Apps for...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1"/>
          <p:cNvSpPr txBox="1"/>
          <p:nvPr>
            <p:ph type="title"/>
          </p:nvPr>
        </p:nvSpPr>
        <p:spPr>
          <a:xfrm>
            <a:off x="997500" y="3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Ham Radio Tools</a:t>
            </a:r>
            <a:endParaRPr/>
          </a:p>
        </p:txBody>
      </p:sp>
      <p:sp>
        <p:nvSpPr>
          <p:cNvPr id="355" name="Google Shape;355;p41"/>
          <p:cNvSpPr txBox="1"/>
          <p:nvPr>
            <p:ph idx="1" type="body"/>
          </p:nvPr>
        </p:nvSpPr>
        <p:spPr>
          <a:xfrm>
            <a:off x="311700" y="1152475"/>
            <a:ext cx="4797300" cy="29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Includes a variety of tools...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</a:t>
            </a:r>
            <a:r>
              <a:rPr lang="en"/>
              <a:t>ontact Log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Band Limits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Common Formulas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Antenna Calculators:</a:t>
            </a:r>
            <a:br>
              <a:rPr lang="en"/>
            </a:br>
            <a:r>
              <a:rPr lang="en"/>
              <a:t>	vertical, jpole, dipole, yagi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Common Q Codes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Callsign Search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Location Info</a:t>
            </a:r>
            <a:endParaRPr/>
          </a:p>
        </p:txBody>
      </p:sp>
      <p:pic>
        <p:nvPicPr>
          <p:cNvPr id="356" name="Google Shape;35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25" y="304800"/>
            <a:ext cx="634300" cy="6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1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3608" y="18867"/>
            <a:ext cx="1479857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1"/>
          <p:cNvSpPr txBox="1"/>
          <p:nvPr>
            <p:ph idx="1" type="body"/>
          </p:nvPr>
        </p:nvSpPr>
        <p:spPr>
          <a:xfrm>
            <a:off x="235500" y="4506826"/>
            <a:ext cx="49410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u="sng">
                <a:solidFill>
                  <a:schemeClr val="hlink"/>
                </a:solidFill>
                <a:hlinkClick r:id="rId6"/>
              </a:rPr>
              <a:t>https://play.google.com/store/apps/details?id=chris.ham.radioTools</a:t>
            </a:r>
            <a:br>
              <a:rPr lang="en" sz="1000"/>
            </a:br>
            <a:endParaRPr sz="1000"/>
          </a:p>
        </p:txBody>
      </p:sp>
      <p:pic>
        <p:nvPicPr>
          <p:cNvPr id="359" name="Google Shape;359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27232" y="1213100"/>
            <a:ext cx="2153593" cy="383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58050" y="1213100"/>
            <a:ext cx="2298976" cy="383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35823" y="125149"/>
            <a:ext cx="425700" cy="425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/>
          <p:nvPr/>
        </p:nvSpPr>
        <p:spPr>
          <a:xfrm>
            <a:off x="0" y="3129925"/>
            <a:ext cx="9144000" cy="201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5"/>
          <p:cNvSpPr/>
          <p:nvPr/>
        </p:nvSpPr>
        <p:spPr>
          <a:xfrm>
            <a:off x="-2900" y="3155050"/>
            <a:ext cx="9144000" cy="2013600"/>
          </a:xfrm>
          <a:prstGeom prst="rect">
            <a:avLst/>
          </a:prstGeom>
          <a:solidFill>
            <a:srgbClr val="FFFFFF">
              <a:alpha val="413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 txBox="1"/>
          <p:nvPr>
            <p:ph type="title"/>
          </p:nvPr>
        </p:nvSpPr>
        <p:spPr>
          <a:xfrm>
            <a:off x="311700" y="335200"/>
            <a:ext cx="657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Caveats: incomplete list, mostly Android</a:t>
            </a:r>
            <a:endParaRPr/>
          </a:p>
        </p:txBody>
      </p:sp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311700" y="1152475"/>
            <a:ext cx="6169500" cy="37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presentation lists apps that I have either tried myself, or have seen positive recommendations for. It </a:t>
            </a:r>
            <a:r>
              <a:rPr lang="en"/>
              <a:t>is not an exhaustive review, just what I’ve come across so far, and I’m sure there are lots of other interesting and useful ham-related apps out there.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I will focus mostly on Android Apps, since that’s what I use and know. Most apps have a version for iOS (iPhone/iPad) too, or another iOS app with similar functionality. </a:t>
            </a:r>
            <a:br>
              <a:rPr lang="en"/>
            </a:br>
            <a:br>
              <a:rPr lang="en"/>
            </a:br>
            <a:r>
              <a:rPr lang="en" sz="1400">
                <a:solidFill>
                  <a:srgbClr val="999999"/>
                </a:solidFill>
              </a:rPr>
              <a:t>The fine print: Feel free to reshare or re-use parts of this presentation, just please provide attribution to the creator, and a link back. (</a:t>
            </a:r>
            <a:r>
              <a:rPr lang="en" sz="1400" u="sng">
                <a:solidFill>
                  <a:srgbClr val="999999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CC-BY-4.0</a:t>
            </a:r>
            <a:r>
              <a:rPr lang="en" sz="1400">
                <a:solidFill>
                  <a:srgbClr val="999999"/>
                </a:solidFill>
              </a:rPr>
              <a:t>)</a:t>
            </a:r>
            <a:endParaRPr sz="1400">
              <a:solidFill>
                <a:srgbClr val="999999"/>
              </a:solidFill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5987" y="3222230"/>
            <a:ext cx="1720550" cy="1720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" name="Google Shape;77;p15"/>
          <p:cNvGrpSpPr/>
          <p:nvPr/>
        </p:nvGrpSpPr>
        <p:grpSpPr>
          <a:xfrm>
            <a:off x="6481263" y="129367"/>
            <a:ext cx="2529984" cy="2908443"/>
            <a:chOff x="5409950" y="896365"/>
            <a:chExt cx="2606350" cy="2952135"/>
          </a:xfrm>
        </p:grpSpPr>
        <p:pic>
          <p:nvPicPr>
            <p:cNvPr id="78" name="Google Shape;78;p15"/>
            <p:cNvPicPr preferRelativeResize="0"/>
            <p:nvPr/>
          </p:nvPicPr>
          <p:blipFill rotWithShape="1">
            <a:blip r:embed="rId5">
              <a:alphaModFix/>
            </a:blip>
            <a:srcRect b="0" l="17511" r="15161" t="70866"/>
            <a:stretch/>
          </p:blipFill>
          <p:spPr>
            <a:xfrm>
              <a:off x="5409950" y="3026125"/>
              <a:ext cx="2606350" cy="822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1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615163" y="896365"/>
              <a:ext cx="2213812" cy="221381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2"/>
          <p:cNvSpPr txBox="1"/>
          <p:nvPr>
            <p:ph type="title"/>
          </p:nvPr>
        </p:nvSpPr>
        <p:spPr>
          <a:xfrm>
            <a:off x="1009050" y="3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Ham</a:t>
            </a:r>
            <a:endParaRPr/>
          </a:p>
        </p:txBody>
      </p:sp>
      <p:sp>
        <p:nvSpPr>
          <p:cNvPr id="367" name="Google Shape;367;p42"/>
          <p:cNvSpPr txBox="1"/>
          <p:nvPr>
            <p:ph idx="1" type="body"/>
          </p:nvPr>
        </p:nvSpPr>
        <p:spPr>
          <a:xfrm>
            <a:off x="311700" y="1152475"/>
            <a:ext cx="3985200" cy="29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Basic, open-source app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Solar Conditions (from N0NBH, www.hamqsl.com/solar.html)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Maidenhead Grid Locator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Callsign Lookup (requires QRZ.com XML Subscription)</a:t>
            </a:r>
            <a:endParaRPr/>
          </a:p>
        </p:txBody>
      </p:sp>
      <p:pic>
        <p:nvPicPr>
          <p:cNvPr id="368" name="Google Shape;36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25" y="304800"/>
            <a:ext cx="634300" cy="6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2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3608" y="18867"/>
            <a:ext cx="147985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2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82133" y="164340"/>
            <a:ext cx="794799" cy="794801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42"/>
          <p:cNvSpPr txBox="1"/>
          <p:nvPr>
            <p:ph idx="1" type="body"/>
          </p:nvPr>
        </p:nvSpPr>
        <p:spPr>
          <a:xfrm>
            <a:off x="235500" y="4506826"/>
            <a:ext cx="49410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8"/>
              </a:rPr>
              <a:t>https://play.google.com/store/apps/details?id=com.smerty.ham</a:t>
            </a:r>
            <a:br>
              <a:rPr lang="en" sz="1000"/>
            </a:br>
            <a:r>
              <a:rPr lang="en" sz="1000" u="sng">
                <a:solidFill>
                  <a:schemeClr val="hlink"/>
                </a:solidFill>
                <a:hlinkClick r:id="rId9"/>
              </a:rPr>
              <a:t>https://github.com/smerty</a:t>
            </a:r>
            <a:br>
              <a:rPr lang="en" sz="1000"/>
            </a:br>
            <a:br>
              <a:rPr lang="en" sz="1000"/>
            </a:br>
            <a:endParaRPr sz="1000"/>
          </a:p>
        </p:txBody>
      </p:sp>
      <p:pic>
        <p:nvPicPr>
          <p:cNvPr id="372" name="Google Shape;372;p4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35823" y="125149"/>
            <a:ext cx="425700" cy="425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414500" y="1225291"/>
            <a:ext cx="2280076" cy="380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70050" y="1225300"/>
            <a:ext cx="2280076" cy="3800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3"/>
          <p:cNvSpPr txBox="1"/>
          <p:nvPr>
            <p:ph type="title"/>
          </p:nvPr>
        </p:nvSpPr>
        <p:spPr>
          <a:xfrm>
            <a:off x="997500" y="3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HamGPS</a:t>
            </a:r>
            <a:endParaRPr/>
          </a:p>
        </p:txBody>
      </p:sp>
      <p:sp>
        <p:nvSpPr>
          <p:cNvPr id="380" name="Google Shape;380;p43"/>
          <p:cNvSpPr txBox="1"/>
          <p:nvPr>
            <p:ph idx="1" type="body"/>
          </p:nvPr>
        </p:nvSpPr>
        <p:spPr>
          <a:xfrm>
            <a:off x="311700" y="1152475"/>
            <a:ext cx="4768500" cy="29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Basic app with good location data: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Grid Square (high accuracy, 10 digits)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GPS System Time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GPS Satellite Status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Compass readout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Device sensor data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Augmented reality</a:t>
            </a:r>
            <a:br>
              <a:rPr lang="en"/>
            </a:br>
            <a:r>
              <a:rPr lang="en"/>
              <a:t>location viewer!</a:t>
            </a:r>
            <a:endParaRPr/>
          </a:p>
        </p:txBody>
      </p:sp>
      <p:pic>
        <p:nvPicPr>
          <p:cNvPr id="381" name="Google Shape;38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25" y="304800"/>
            <a:ext cx="634300" cy="6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3608" y="18867"/>
            <a:ext cx="147985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61375" y="575175"/>
            <a:ext cx="1288750" cy="4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82133" y="164340"/>
            <a:ext cx="794799" cy="794801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43"/>
          <p:cNvSpPr txBox="1"/>
          <p:nvPr>
            <p:ph idx="1" type="body"/>
          </p:nvPr>
        </p:nvSpPr>
        <p:spPr>
          <a:xfrm>
            <a:off x="235500" y="4506826"/>
            <a:ext cx="49410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9"/>
              </a:rPr>
              <a:t>https://play.google.com/store/apps/details?id=ea4eoz.HamGPS</a:t>
            </a:r>
            <a:br>
              <a:rPr lang="en" sz="1000"/>
            </a:br>
            <a:r>
              <a:rPr lang="en" sz="1000" u="sng">
                <a:solidFill>
                  <a:schemeClr val="hlink"/>
                </a:solidFill>
                <a:hlinkClick r:id="rId10"/>
              </a:rPr>
              <a:t>http://ea4eoz.blogspot.com/p/hamgps.html</a:t>
            </a:r>
            <a:br>
              <a:rPr lang="en" sz="1000"/>
            </a:br>
            <a:br>
              <a:rPr lang="en" sz="1000"/>
            </a:br>
            <a:endParaRPr sz="1000"/>
          </a:p>
        </p:txBody>
      </p:sp>
      <p:pic>
        <p:nvPicPr>
          <p:cNvPr id="386" name="Google Shape;386;p4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68950" y="1152466"/>
            <a:ext cx="2181175" cy="3879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146750" y="2461925"/>
            <a:ext cx="3635376" cy="204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835823" y="125149"/>
            <a:ext cx="425700" cy="425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4"/>
          <p:cNvSpPr txBox="1"/>
          <p:nvPr>
            <p:ph type="title"/>
          </p:nvPr>
        </p:nvSpPr>
        <p:spPr>
          <a:xfrm>
            <a:off x="997500" y="3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Solar data &amp; HF propagation</a:t>
            </a:r>
            <a:endParaRPr/>
          </a:p>
        </p:txBody>
      </p:sp>
      <p:sp>
        <p:nvSpPr>
          <p:cNvPr id="394" name="Google Shape;394;p44"/>
          <p:cNvSpPr txBox="1"/>
          <p:nvPr>
            <p:ph idx="1" type="body"/>
          </p:nvPr>
        </p:nvSpPr>
        <p:spPr>
          <a:xfrm>
            <a:off x="83100" y="1228675"/>
            <a:ext cx="4266000" cy="29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“Solar Information” App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Solar Data comes from N0NBH: </a:t>
            </a:r>
            <a:r>
              <a:rPr lang="en" u="sng">
                <a:solidFill>
                  <a:schemeClr val="hlink"/>
                </a:solidFill>
                <a:hlinkClick r:id="rId3"/>
              </a:rPr>
              <a:t>www.hamqsl.com/solar.html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HF &amp; VHF Propagation estimates</a:t>
            </a:r>
            <a:endParaRPr/>
          </a:p>
        </p:txBody>
      </p:sp>
      <p:pic>
        <p:nvPicPr>
          <p:cNvPr id="395" name="Google Shape;39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225" y="304800"/>
            <a:ext cx="634300" cy="6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4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53608" y="18867"/>
            <a:ext cx="147985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4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82133" y="164340"/>
            <a:ext cx="794799" cy="794801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4"/>
          <p:cNvSpPr txBox="1"/>
          <p:nvPr>
            <p:ph idx="1" type="body"/>
          </p:nvPr>
        </p:nvSpPr>
        <p:spPr>
          <a:xfrm>
            <a:off x="235500" y="4506826"/>
            <a:ext cx="49410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9"/>
              </a:rPr>
              <a:t>https://play.google.com/store/apps/details?id=com.myHamAp.solarData</a:t>
            </a:r>
            <a:br>
              <a:rPr lang="en" sz="1000"/>
            </a:br>
            <a:r>
              <a:rPr lang="en" sz="1000" u="sng">
                <a:solidFill>
                  <a:schemeClr val="hlink"/>
                </a:solidFill>
                <a:hlinkClick r:id="rId10"/>
              </a:rPr>
              <a:t>www.hamqsl.com/solar.html</a:t>
            </a:r>
            <a:br>
              <a:rPr lang="en" sz="1000"/>
            </a:br>
            <a:br>
              <a:rPr lang="en" sz="1000"/>
            </a:br>
            <a:endParaRPr sz="1000"/>
          </a:p>
        </p:txBody>
      </p:sp>
      <p:pic>
        <p:nvPicPr>
          <p:cNvPr id="399" name="Google Shape;399;p4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431525" y="1215641"/>
            <a:ext cx="2280075" cy="365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62075" y="1215651"/>
            <a:ext cx="2280075" cy="365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835823" y="125149"/>
            <a:ext cx="425700" cy="425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5"/>
          <p:cNvSpPr txBox="1"/>
          <p:nvPr>
            <p:ph type="title"/>
          </p:nvPr>
        </p:nvSpPr>
        <p:spPr>
          <a:xfrm>
            <a:off x="997500" y="3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Ham Bands</a:t>
            </a:r>
            <a:endParaRPr/>
          </a:p>
        </p:txBody>
      </p:sp>
      <p:sp>
        <p:nvSpPr>
          <p:cNvPr id="407" name="Google Shape;407;p45"/>
          <p:cNvSpPr txBox="1"/>
          <p:nvPr>
            <p:ph idx="1" type="body"/>
          </p:nvPr>
        </p:nvSpPr>
        <p:spPr>
          <a:xfrm>
            <a:off x="311700" y="1152475"/>
            <a:ext cx="4705500" cy="29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 Amateur Radio Band Plan app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 Band Plan diagrams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Click for details &amp; restrictions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Filter by license class!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Non-Ham bands (CB, FRS/GMRS, MURS, Marine, NIST, NOAA weather)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Callsign Lookup (via hamdb.org)</a:t>
            </a:r>
            <a:endParaRPr/>
          </a:p>
        </p:txBody>
      </p:sp>
      <p:pic>
        <p:nvPicPr>
          <p:cNvPr id="408" name="Google Shape;40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25" y="304800"/>
            <a:ext cx="634300" cy="6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3608" y="18867"/>
            <a:ext cx="1479857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5"/>
          <p:cNvSpPr txBox="1"/>
          <p:nvPr>
            <p:ph idx="1" type="body"/>
          </p:nvPr>
        </p:nvSpPr>
        <p:spPr>
          <a:xfrm>
            <a:off x="235500" y="4506826"/>
            <a:ext cx="49410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6"/>
              </a:rPr>
              <a:t>https://play.google.com/store/apps/details?id=com.kimbrelk.ham</a:t>
            </a:r>
            <a:endParaRPr sz="1000"/>
          </a:p>
        </p:txBody>
      </p:sp>
      <p:pic>
        <p:nvPicPr>
          <p:cNvPr id="411" name="Google Shape;411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20475" y="1213850"/>
            <a:ext cx="2119825" cy="377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30300" y="1213850"/>
            <a:ext cx="2119825" cy="377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35823" y="125149"/>
            <a:ext cx="425700" cy="425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6"/>
          <p:cNvSpPr txBox="1"/>
          <p:nvPr>
            <p:ph type="title"/>
          </p:nvPr>
        </p:nvSpPr>
        <p:spPr>
          <a:xfrm>
            <a:off x="1009025" y="3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HamClock</a:t>
            </a:r>
            <a:endParaRPr/>
          </a:p>
        </p:txBody>
      </p:sp>
      <p:sp>
        <p:nvSpPr>
          <p:cNvPr id="419" name="Google Shape;419;p46"/>
          <p:cNvSpPr txBox="1"/>
          <p:nvPr>
            <p:ph idx="1" type="body"/>
          </p:nvPr>
        </p:nvSpPr>
        <p:spPr>
          <a:xfrm>
            <a:off x="210599" y="1152475"/>
            <a:ext cx="4579200" cy="29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Large display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UTC &amp; Local time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Notes fields for operating reminders</a:t>
            </a:r>
            <a:endParaRPr/>
          </a:p>
        </p:txBody>
      </p:sp>
      <p:pic>
        <p:nvPicPr>
          <p:cNvPr id="420" name="Google Shape;42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25" y="304800"/>
            <a:ext cx="634300" cy="6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3608" y="18867"/>
            <a:ext cx="1479857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46"/>
          <p:cNvSpPr txBox="1"/>
          <p:nvPr>
            <p:ph idx="1" type="body"/>
          </p:nvPr>
        </p:nvSpPr>
        <p:spPr>
          <a:xfrm>
            <a:off x="235500" y="4506826"/>
            <a:ext cx="49410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6"/>
              </a:rPr>
              <a:t>https://play.google.com/store/apps/details?id=cc.kostic.hamclock</a:t>
            </a:r>
            <a:br>
              <a:rPr lang="en" sz="1000"/>
            </a:br>
            <a:endParaRPr sz="1000"/>
          </a:p>
        </p:txBody>
      </p:sp>
      <p:pic>
        <p:nvPicPr>
          <p:cNvPr id="423" name="Google Shape;423;p46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00236" y="1187375"/>
            <a:ext cx="2181175" cy="387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73613" y="1187388"/>
            <a:ext cx="2181175" cy="3879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35823" y="125149"/>
            <a:ext cx="425700" cy="425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7"/>
          <p:cNvSpPr txBox="1"/>
          <p:nvPr>
            <p:ph type="title"/>
          </p:nvPr>
        </p:nvSpPr>
        <p:spPr>
          <a:xfrm>
            <a:off x="997500" y="3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QRZDroid</a:t>
            </a:r>
            <a:endParaRPr/>
          </a:p>
        </p:txBody>
      </p:sp>
      <p:sp>
        <p:nvSpPr>
          <p:cNvPr id="431" name="Google Shape;431;p47"/>
          <p:cNvSpPr txBox="1"/>
          <p:nvPr>
            <p:ph idx="1" type="body"/>
          </p:nvPr>
        </p:nvSpPr>
        <p:spPr>
          <a:xfrm>
            <a:off x="159300" y="1228675"/>
            <a:ext cx="4451100" cy="29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Callsign lookup through QRZ.com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 subscription required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iOS version: “</a:t>
            </a:r>
            <a:r>
              <a:rPr lang="en" u="sng">
                <a:solidFill>
                  <a:schemeClr val="hlink"/>
                </a:solidFill>
                <a:hlinkClick r:id="rId3"/>
              </a:rPr>
              <a:t>Callsign Search</a:t>
            </a:r>
            <a:r>
              <a:rPr lang="en"/>
              <a:t>”</a:t>
            </a:r>
            <a:endParaRPr/>
          </a:p>
        </p:txBody>
      </p:sp>
      <p:pic>
        <p:nvPicPr>
          <p:cNvPr id="432" name="Google Shape;432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225" y="304800"/>
            <a:ext cx="634300" cy="6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7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53608" y="18867"/>
            <a:ext cx="147985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47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61375" y="575175"/>
            <a:ext cx="1288750" cy="4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7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82133" y="164340"/>
            <a:ext cx="794799" cy="794801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7"/>
          <p:cNvSpPr txBox="1"/>
          <p:nvPr>
            <p:ph idx="1" type="body"/>
          </p:nvPr>
        </p:nvSpPr>
        <p:spPr>
          <a:xfrm>
            <a:off x="235500" y="4354426"/>
            <a:ext cx="49410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11"/>
              </a:rPr>
              <a:t>https://play.google.com/store/apps/details?id=com.qrz.database.callsign</a:t>
            </a:r>
            <a:br>
              <a:rPr lang="en" sz="1000"/>
            </a:br>
            <a:r>
              <a:rPr lang="en" sz="1000" u="sng">
                <a:solidFill>
                  <a:schemeClr val="hlink"/>
                </a:solidFill>
                <a:hlinkClick r:id="rId12"/>
              </a:rPr>
              <a:t>https://itunes.apple.com/us/app/callsign-search/id680180116</a:t>
            </a:r>
            <a:br>
              <a:rPr lang="en" sz="1000"/>
            </a:br>
            <a:r>
              <a:rPr lang="en" sz="1000" u="sng">
                <a:solidFill>
                  <a:schemeClr val="hlink"/>
                </a:solidFill>
                <a:hlinkClick r:id="rId13"/>
              </a:rPr>
              <a:t>https://www.qrz.com/</a:t>
            </a:r>
            <a:br>
              <a:rPr lang="en" sz="1000"/>
            </a:br>
            <a:br>
              <a:rPr lang="en" sz="1000"/>
            </a:br>
            <a:endParaRPr sz="1000"/>
          </a:p>
        </p:txBody>
      </p:sp>
      <p:pic>
        <p:nvPicPr>
          <p:cNvPr id="437" name="Google Shape;437;p4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406375" y="1243016"/>
            <a:ext cx="2280076" cy="380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4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770050" y="1243025"/>
            <a:ext cx="2280074" cy="380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835823" y="125149"/>
            <a:ext cx="425700" cy="425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8"/>
          <p:cNvSpPr txBox="1"/>
          <p:nvPr>
            <p:ph type="title"/>
          </p:nvPr>
        </p:nvSpPr>
        <p:spPr>
          <a:xfrm>
            <a:off x="1009025" y="3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Pocket Prefix</a:t>
            </a:r>
            <a:endParaRPr/>
          </a:p>
        </p:txBody>
      </p:sp>
      <p:sp>
        <p:nvSpPr>
          <p:cNvPr id="445" name="Google Shape;445;p48"/>
          <p:cNvSpPr txBox="1"/>
          <p:nvPr>
            <p:ph idx="1" type="body"/>
          </p:nvPr>
        </p:nvSpPr>
        <p:spPr>
          <a:xfrm>
            <a:off x="311700" y="1152475"/>
            <a:ext cx="3707100" cy="29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Live DX Cluster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Callsign lookup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Heading &amp; Distance display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I haven’t used this yet, but looks like a good cluster app</a:t>
            </a:r>
            <a:endParaRPr/>
          </a:p>
        </p:txBody>
      </p:sp>
      <p:pic>
        <p:nvPicPr>
          <p:cNvPr id="446" name="Google Shape;44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25" y="304800"/>
            <a:ext cx="634300" cy="6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8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3608" y="18867"/>
            <a:ext cx="1479857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48"/>
          <p:cNvSpPr txBox="1"/>
          <p:nvPr>
            <p:ph idx="1" type="body"/>
          </p:nvPr>
        </p:nvSpPr>
        <p:spPr>
          <a:xfrm>
            <a:off x="235500" y="4506826"/>
            <a:ext cx="49410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6"/>
              </a:rPr>
              <a:t>https://play.google.com/store/apps/details?id=g4swy.prefixdecoder.lite</a:t>
            </a:r>
            <a:br>
              <a:rPr lang="en" sz="1000"/>
            </a:br>
            <a:endParaRPr sz="1000"/>
          </a:p>
        </p:txBody>
      </p:sp>
      <p:pic>
        <p:nvPicPr>
          <p:cNvPr id="449" name="Google Shape;449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03224" y="1182785"/>
            <a:ext cx="4261501" cy="2397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14275" y="2965275"/>
            <a:ext cx="4261501" cy="213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35823" y="125149"/>
            <a:ext cx="425700" cy="425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9"/>
          <p:cNvSpPr txBox="1"/>
          <p:nvPr>
            <p:ph type="title"/>
          </p:nvPr>
        </p:nvSpPr>
        <p:spPr>
          <a:xfrm>
            <a:off x="1009050" y="3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RFinder</a:t>
            </a:r>
            <a:endParaRPr/>
          </a:p>
        </p:txBody>
      </p:sp>
      <p:sp>
        <p:nvSpPr>
          <p:cNvPr id="457" name="Google Shape;457;p49"/>
          <p:cNvSpPr txBox="1"/>
          <p:nvPr>
            <p:ph idx="1" type="body"/>
          </p:nvPr>
        </p:nvSpPr>
        <p:spPr>
          <a:xfrm>
            <a:off x="311700" y="1152475"/>
            <a:ext cx="4266000" cy="29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Nearby Repeater List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EchoLink Nodes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Callsign Lookup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Repeater maps w/ coverage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Repeater info update tool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Recently ARRL affiliated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App is free, BUT…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WWRD Subscription required $$</a:t>
            </a:r>
            <a:endParaRPr/>
          </a:p>
        </p:txBody>
      </p:sp>
      <p:pic>
        <p:nvPicPr>
          <p:cNvPr id="458" name="Google Shape;45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25" y="304800"/>
            <a:ext cx="634300" cy="6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9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3608" y="18867"/>
            <a:ext cx="147985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9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61375" y="575175"/>
            <a:ext cx="1288750" cy="4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49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82133" y="164340"/>
            <a:ext cx="794799" cy="794801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49"/>
          <p:cNvSpPr txBox="1"/>
          <p:nvPr>
            <p:ph idx="1" type="body"/>
          </p:nvPr>
        </p:nvSpPr>
        <p:spPr>
          <a:xfrm>
            <a:off x="-6112" y="4316139"/>
            <a:ext cx="49410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10"/>
              </a:rPr>
              <a:t>https://play.google.com/store/apps/details?id=com.w2cyk.android.rfinder</a:t>
            </a:r>
            <a:br>
              <a:rPr lang="en" sz="1000"/>
            </a:br>
            <a:r>
              <a:rPr lang="en" sz="1000" u="sng">
                <a:solidFill>
                  <a:schemeClr val="hlink"/>
                </a:solidFill>
                <a:hlinkClick r:id="rId11"/>
              </a:rPr>
              <a:t>https://itunes.apple.com/us/app/rfinder-world-wide-repeater-directory/id505364515</a:t>
            </a:r>
            <a:br>
              <a:rPr lang="en" sz="1000"/>
            </a:br>
            <a:r>
              <a:rPr lang="en" sz="1000" u="sng">
                <a:solidFill>
                  <a:schemeClr val="hlink"/>
                </a:solidFill>
                <a:hlinkClick r:id="rId12"/>
              </a:rPr>
              <a:t>http://www.rfinder.net/blog/</a:t>
            </a:r>
            <a:br>
              <a:rPr lang="en" sz="1000"/>
            </a:br>
            <a:br>
              <a:rPr lang="en" sz="1000"/>
            </a:br>
            <a:endParaRPr sz="1000"/>
          </a:p>
        </p:txBody>
      </p:sp>
      <p:pic>
        <p:nvPicPr>
          <p:cNvPr id="463" name="Google Shape;463;p4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835823" y="125149"/>
            <a:ext cx="425700" cy="425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4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615613" y="1212641"/>
            <a:ext cx="2181175" cy="3879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904500" y="1244250"/>
            <a:ext cx="2145636" cy="3816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0"/>
          <p:cNvSpPr txBox="1"/>
          <p:nvPr>
            <p:ph type="title"/>
          </p:nvPr>
        </p:nvSpPr>
        <p:spPr>
          <a:xfrm>
            <a:off x="1009025" y="3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RepeaterBook</a:t>
            </a:r>
            <a:endParaRPr/>
          </a:p>
        </p:txBody>
      </p:sp>
      <p:sp>
        <p:nvSpPr>
          <p:cNvPr id="471" name="Google Shape;471;p50"/>
          <p:cNvSpPr txBox="1"/>
          <p:nvPr>
            <p:ph idx="1" type="body"/>
          </p:nvPr>
        </p:nvSpPr>
        <p:spPr>
          <a:xfrm>
            <a:off x="311700" y="1152475"/>
            <a:ext cx="4263000" cy="29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Nearby Repeaters List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Uses Open-Source repeater directory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BlueCat support (bluetooth CAT control - top repeater to tune)</a:t>
            </a:r>
            <a:endParaRPr/>
          </a:p>
        </p:txBody>
      </p:sp>
      <p:pic>
        <p:nvPicPr>
          <p:cNvPr id="472" name="Google Shape;47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25" y="304800"/>
            <a:ext cx="634300" cy="6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50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3608" y="18867"/>
            <a:ext cx="147985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50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61375" y="575175"/>
            <a:ext cx="1288750" cy="4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50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82133" y="164340"/>
            <a:ext cx="794799" cy="794801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50"/>
          <p:cNvSpPr txBox="1"/>
          <p:nvPr>
            <p:ph idx="1" type="body"/>
          </p:nvPr>
        </p:nvSpPr>
        <p:spPr>
          <a:xfrm>
            <a:off x="235500" y="4278226"/>
            <a:ext cx="49410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10"/>
              </a:rPr>
              <a:t>https://play.google.com/store/apps/details?id=com.zbm2.repeaterbook</a:t>
            </a:r>
            <a:br>
              <a:rPr lang="en" sz="1000"/>
            </a:br>
            <a:r>
              <a:rPr lang="en" sz="1000" u="sng">
                <a:solidFill>
                  <a:schemeClr val="hlink"/>
                </a:solidFill>
                <a:hlinkClick r:id="rId11"/>
              </a:rPr>
              <a:t>http://itunes.apple.com/us/artist/zbm2-software/id606820189</a:t>
            </a:r>
            <a:br>
              <a:rPr lang="en" sz="1000"/>
            </a:br>
            <a:r>
              <a:rPr lang="en" sz="1000" u="sng">
                <a:solidFill>
                  <a:schemeClr val="hlink"/>
                </a:solidFill>
                <a:hlinkClick r:id="rId12"/>
              </a:rPr>
              <a:t>http://www.zbm2.com/</a:t>
            </a:r>
            <a:br>
              <a:rPr lang="en" sz="1000"/>
            </a:br>
            <a:br>
              <a:rPr lang="en" sz="1000"/>
            </a:br>
            <a:endParaRPr sz="1000"/>
          </a:p>
        </p:txBody>
      </p:sp>
      <p:pic>
        <p:nvPicPr>
          <p:cNvPr id="477" name="Google Shape;477;p5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835823" y="125149"/>
            <a:ext cx="425700" cy="425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5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574700" y="1212641"/>
            <a:ext cx="2181175" cy="3879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5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868950" y="1212637"/>
            <a:ext cx="2181175" cy="3879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51"/>
          <p:cNvSpPr txBox="1"/>
          <p:nvPr>
            <p:ph type="title"/>
          </p:nvPr>
        </p:nvSpPr>
        <p:spPr>
          <a:xfrm>
            <a:off x="1009025" y="3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Ham Radio Podcasts Free</a:t>
            </a:r>
            <a:endParaRPr/>
          </a:p>
        </p:txBody>
      </p:sp>
      <p:sp>
        <p:nvSpPr>
          <p:cNvPr id="485" name="Google Shape;485;p51"/>
          <p:cNvSpPr txBox="1"/>
          <p:nvPr>
            <p:ph idx="1" type="body"/>
          </p:nvPr>
        </p:nvSpPr>
        <p:spPr>
          <a:xfrm>
            <a:off x="159300" y="1228675"/>
            <a:ext cx="4326300" cy="29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Ham Radio specific Podcast Player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Free and paid versions ($3.99)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86" name="Google Shape;48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25" y="304800"/>
            <a:ext cx="634300" cy="6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51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3608" y="18867"/>
            <a:ext cx="147985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61375" y="575175"/>
            <a:ext cx="1288750" cy="4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51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82133" y="164340"/>
            <a:ext cx="794799" cy="794801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51"/>
          <p:cNvSpPr txBox="1"/>
          <p:nvPr>
            <p:ph idx="1" type="body"/>
          </p:nvPr>
        </p:nvSpPr>
        <p:spPr>
          <a:xfrm>
            <a:off x="235500" y="4506826"/>
            <a:ext cx="49410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9"/>
              </a:rPr>
              <a:t>https://play.google.com/store/apps/details?id=com.andromo.dev5592.app509392</a:t>
            </a:r>
            <a:br>
              <a:rPr lang="en" sz="1000"/>
            </a:br>
            <a:r>
              <a:rPr lang="en" sz="1000" u="sng">
                <a:solidFill>
                  <a:schemeClr val="hlink"/>
                </a:solidFill>
                <a:hlinkClick r:id="rId10"/>
              </a:rPr>
              <a:t>http://www.holyoak.com/</a:t>
            </a:r>
            <a:br>
              <a:rPr lang="en" sz="1000"/>
            </a:br>
            <a:br>
              <a:rPr lang="en" sz="1000"/>
            </a:br>
            <a:endParaRPr sz="1000"/>
          </a:p>
        </p:txBody>
      </p:sp>
      <p:pic>
        <p:nvPicPr>
          <p:cNvPr id="491" name="Google Shape;491;p5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35823" y="125149"/>
            <a:ext cx="425700" cy="425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5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545375" y="1174741"/>
            <a:ext cx="2181175" cy="3879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5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810425" y="1174750"/>
            <a:ext cx="2181175" cy="3879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5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792850" y="581550"/>
            <a:ext cx="540800" cy="54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Operating and Listening</a:t>
            </a:r>
            <a:endParaRPr b="1"/>
          </a:p>
        </p:txBody>
      </p:sp>
      <p:sp>
        <p:nvSpPr>
          <p:cNvPr id="85" name="Google Shape;85;p16"/>
          <p:cNvSpPr txBox="1"/>
          <p:nvPr/>
        </p:nvSpPr>
        <p:spPr>
          <a:xfrm>
            <a:off x="212125" y="468400"/>
            <a:ext cx="25833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Apps for...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Other useful stuff…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(non-ham-specific apps)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3"/>
          <p:cNvSpPr txBox="1"/>
          <p:nvPr>
            <p:ph type="title"/>
          </p:nvPr>
        </p:nvSpPr>
        <p:spPr>
          <a:xfrm>
            <a:off x="997500" y="3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GPS Status &amp; Toolbox</a:t>
            </a:r>
            <a:endParaRPr/>
          </a:p>
        </p:txBody>
      </p:sp>
      <p:sp>
        <p:nvSpPr>
          <p:cNvPr id="505" name="Google Shape;505;p53"/>
          <p:cNvSpPr txBox="1"/>
          <p:nvPr>
            <p:ph idx="1" type="body"/>
          </p:nvPr>
        </p:nvSpPr>
        <p:spPr>
          <a:xfrm>
            <a:off x="311700" y="1152475"/>
            <a:ext cx="4266000" cy="29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Best GPS app I’ve found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Satellite status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Location &amp; Time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View a</a:t>
            </a:r>
            <a:r>
              <a:rPr lang="en"/>
              <a:t>ll phone sensor data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Save locations / set waypoints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Navigate to waypoints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Free version, Pro cost $3.73 </a:t>
            </a:r>
            <a:endParaRPr/>
          </a:p>
        </p:txBody>
      </p:sp>
      <p:pic>
        <p:nvPicPr>
          <p:cNvPr id="506" name="Google Shape;50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04800"/>
            <a:ext cx="634300" cy="6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5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3608" y="18867"/>
            <a:ext cx="147985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5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82133" y="164340"/>
            <a:ext cx="794799" cy="794801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53"/>
          <p:cNvSpPr txBox="1"/>
          <p:nvPr>
            <p:ph idx="1" type="body"/>
          </p:nvPr>
        </p:nvSpPr>
        <p:spPr>
          <a:xfrm>
            <a:off x="235500" y="4506826"/>
            <a:ext cx="49410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8"/>
              </a:rPr>
              <a:t>https://play.google.com/store/apps/details?id=com.eclipsim.gpsstatus2</a:t>
            </a:r>
            <a:br>
              <a:rPr lang="en" sz="1000"/>
            </a:br>
            <a:r>
              <a:rPr lang="en" sz="1000" u="sng">
                <a:solidFill>
                  <a:schemeClr val="hlink"/>
                </a:solidFill>
                <a:hlinkClick r:id="rId9"/>
              </a:rPr>
              <a:t>https://mobiwia.com/gpsstatus</a:t>
            </a:r>
            <a:br>
              <a:rPr lang="en" sz="1000"/>
            </a:br>
            <a:endParaRPr sz="1000"/>
          </a:p>
        </p:txBody>
      </p:sp>
      <p:pic>
        <p:nvPicPr>
          <p:cNvPr id="510" name="Google Shape;510;p5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21200" y="1187366"/>
            <a:ext cx="2181175" cy="3879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68950" y="1187351"/>
            <a:ext cx="2181175" cy="387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5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835823" y="125149"/>
            <a:ext cx="425700" cy="425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5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792850" y="581550"/>
            <a:ext cx="540800" cy="54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54"/>
          <p:cNvSpPr txBox="1"/>
          <p:nvPr>
            <p:ph type="title"/>
          </p:nvPr>
        </p:nvSpPr>
        <p:spPr>
          <a:xfrm>
            <a:off x="997500" y="3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Wifi Analyzer</a:t>
            </a:r>
            <a:endParaRPr/>
          </a:p>
        </p:txBody>
      </p:sp>
      <p:sp>
        <p:nvSpPr>
          <p:cNvPr id="519" name="Google Shape;519;p54"/>
          <p:cNvSpPr txBox="1"/>
          <p:nvPr>
            <p:ph idx="1" type="body"/>
          </p:nvPr>
        </p:nvSpPr>
        <p:spPr>
          <a:xfrm>
            <a:off x="311700" y="1152475"/>
            <a:ext cx="4266000" cy="29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View WiFi access points / hotspots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View frequency </a:t>
            </a:r>
            <a:r>
              <a:rPr lang="en"/>
              <a:t>usage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2.4GHz and 5GHz bands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Choose open frequencies for your hotspot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Get details on APs/hotspots</a:t>
            </a:r>
            <a:endParaRPr/>
          </a:p>
        </p:txBody>
      </p:sp>
      <p:pic>
        <p:nvPicPr>
          <p:cNvPr id="520" name="Google Shape;52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04800"/>
            <a:ext cx="634300" cy="6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3608" y="18867"/>
            <a:ext cx="147985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5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82133" y="164340"/>
            <a:ext cx="794799" cy="794801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54"/>
          <p:cNvSpPr txBox="1"/>
          <p:nvPr>
            <p:ph idx="1" type="body"/>
          </p:nvPr>
        </p:nvSpPr>
        <p:spPr>
          <a:xfrm>
            <a:off x="235500" y="4506826"/>
            <a:ext cx="49410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8"/>
              </a:rPr>
              <a:t>https://play.google.com/store/apps/details?id=com.farproc.wifi.analyzer</a:t>
            </a:r>
            <a:br>
              <a:rPr lang="en" sz="1000"/>
            </a:br>
            <a:r>
              <a:rPr lang="en" sz="1000" u="sng">
                <a:solidFill>
                  <a:schemeClr val="hlink"/>
                </a:solidFill>
                <a:hlinkClick r:id="rId9"/>
              </a:rPr>
              <a:t>http://a.farproc.com/wifi-analyzer</a:t>
            </a:r>
            <a:br>
              <a:rPr lang="en" sz="1000"/>
            </a:br>
            <a:br>
              <a:rPr lang="en" sz="1000"/>
            </a:br>
            <a:endParaRPr sz="1000"/>
          </a:p>
        </p:txBody>
      </p:sp>
      <p:pic>
        <p:nvPicPr>
          <p:cNvPr id="524" name="Google Shape;524;p5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35823" y="125149"/>
            <a:ext cx="425700" cy="425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5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92850" y="581550"/>
            <a:ext cx="540800" cy="5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5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29812" y="1153016"/>
            <a:ext cx="2181175" cy="3879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895876" y="1153025"/>
            <a:ext cx="2181175" cy="3879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5"/>
          <p:cNvSpPr txBox="1"/>
          <p:nvPr>
            <p:ph type="title"/>
          </p:nvPr>
        </p:nvSpPr>
        <p:spPr>
          <a:xfrm>
            <a:off x="997500" y="3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Sound Analyser</a:t>
            </a:r>
            <a:endParaRPr/>
          </a:p>
        </p:txBody>
      </p:sp>
      <p:sp>
        <p:nvSpPr>
          <p:cNvPr id="533" name="Google Shape;533;p55"/>
          <p:cNvSpPr txBox="1"/>
          <p:nvPr>
            <p:ph idx="1" type="body"/>
          </p:nvPr>
        </p:nvSpPr>
        <p:spPr>
          <a:xfrm>
            <a:off x="311700" y="1152475"/>
            <a:ext cx="4266000" cy="29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Easily view audio spectrum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Variety of visualizations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Similar apps available for iOS</a:t>
            </a:r>
            <a:endParaRPr/>
          </a:p>
        </p:txBody>
      </p:sp>
      <p:pic>
        <p:nvPicPr>
          <p:cNvPr id="534" name="Google Shape;53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04800"/>
            <a:ext cx="634300" cy="6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5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3608" y="18867"/>
            <a:ext cx="1479857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55"/>
          <p:cNvSpPr txBox="1"/>
          <p:nvPr>
            <p:ph idx="1" type="body"/>
          </p:nvPr>
        </p:nvSpPr>
        <p:spPr>
          <a:xfrm>
            <a:off x="235500" y="4506826"/>
            <a:ext cx="49410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6"/>
              </a:rPr>
              <a:t>https://play.google.com/store/apps/details?id=com.zephyr.soundAnalyserPRO</a:t>
            </a:r>
            <a:br>
              <a:rPr lang="en" sz="1000"/>
            </a:br>
            <a:endParaRPr sz="1000"/>
          </a:p>
        </p:txBody>
      </p:sp>
      <p:pic>
        <p:nvPicPr>
          <p:cNvPr id="537" name="Google Shape;537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35823" y="125149"/>
            <a:ext cx="425700" cy="425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05738" y="1212675"/>
            <a:ext cx="2145636" cy="381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5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59052" y="1213029"/>
            <a:ext cx="2383098" cy="3816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6"/>
          <p:cNvSpPr txBox="1"/>
          <p:nvPr>
            <p:ph type="title"/>
          </p:nvPr>
        </p:nvSpPr>
        <p:spPr>
          <a:xfrm>
            <a:off x="1009025" y="33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 Droid</a:t>
            </a:r>
            <a:endParaRPr/>
          </a:p>
        </p:txBody>
      </p:sp>
      <p:sp>
        <p:nvSpPr>
          <p:cNvPr id="545" name="Google Shape;545;p56"/>
          <p:cNvSpPr txBox="1"/>
          <p:nvPr>
            <p:ph idx="1" type="body"/>
          </p:nvPr>
        </p:nvSpPr>
        <p:spPr>
          <a:xfrm>
            <a:off x="235500" y="1228675"/>
            <a:ext cx="4266000" cy="29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Electronics info &amp; tools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LOTS of info options!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Free &amp; Pro versions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iOS versions available</a:t>
            </a:r>
            <a:endParaRPr/>
          </a:p>
        </p:txBody>
      </p:sp>
      <p:pic>
        <p:nvPicPr>
          <p:cNvPr id="546" name="Google Shape;54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25" y="304800"/>
            <a:ext cx="634300" cy="6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5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3608" y="18867"/>
            <a:ext cx="147985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56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61375" y="575175"/>
            <a:ext cx="1288750" cy="4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56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82133" y="164340"/>
            <a:ext cx="794799" cy="794801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56"/>
          <p:cNvSpPr txBox="1"/>
          <p:nvPr>
            <p:ph idx="1" type="body"/>
          </p:nvPr>
        </p:nvSpPr>
        <p:spPr>
          <a:xfrm>
            <a:off x="159300" y="4354426"/>
            <a:ext cx="49410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u="sng">
                <a:solidFill>
                  <a:schemeClr val="hlink"/>
                </a:solidFill>
                <a:hlinkClick r:id="rId10"/>
              </a:rPr>
              <a:t>https://play.google.com/store/apps/details?id=it.android.demi.elettronica</a:t>
            </a:r>
            <a:br>
              <a:rPr lang="en" sz="1000"/>
            </a:br>
            <a:r>
              <a:rPr lang="en" sz="1000" u="sng">
                <a:solidFill>
                  <a:schemeClr val="hlink"/>
                </a:solidFill>
                <a:hlinkClick r:id="rId11"/>
              </a:rPr>
              <a:t>https://itunes.apple.com/us/app/electrodroid-pro/id1146647134</a:t>
            </a:r>
            <a:br>
              <a:rPr lang="en" sz="1000"/>
            </a:br>
            <a:r>
              <a:rPr lang="en" sz="1000" u="sng">
                <a:solidFill>
                  <a:schemeClr val="hlink"/>
                </a:solidFill>
                <a:hlinkClick r:id="rId12"/>
              </a:rPr>
              <a:t>http://electrodroid.it/</a:t>
            </a:r>
            <a:br>
              <a:rPr lang="en" sz="1000"/>
            </a:br>
            <a:br>
              <a:rPr lang="en" sz="1000"/>
            </a:br>
            <a:endParaRPr sz="1000"/>
          </a:p>
        </p:txBody>
      </p:sp>
      <p:pic>
        <p:nvPicPr>
          <p:cNvPr id="551" name="Google Shape;551;p5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835823" y="125149"/>
            <a:ext cx="425700" cy="425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5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792850" y="581550"/>
            <a:ext cx="540800" cy="5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5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693013" y="1190938"/>
            <a:ext cx="2145636" cy="381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5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927861" y="1174750"/>
            <a:ext cx="2145636" cy="3816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5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Almost done...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58"/>
          <p:cNvSpPr/>
          <p:nvPr/>
        </p:nvSpPr>
        <p:spPr>
          <a:xfrm>
            <a:off x="6296750" y="50"/>
            <a:ext cx="2847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58"/>
          <p:cNvSpPr txBox="1"/>
          <p:nvPr>
            <p:ph type="title"/>
          </p:nvPr>
        </p:nvSpPr>
        <p:spPr>
          <a:xfrm>
            <a:off x="311700" y="335200"/>
            <a:ext cx="42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Apps	I paid for (so far)</a:t>
            </a:r>
            <a:endParaRPr/>
          </a:p>
        </p:txBody>
      </p:sp>
      <p:pic>
        <p:nvPicPr>
          <p:cNvPr id="566" name="Google Shape;56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5904" y="0"/>
            <a:ext cx="176089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58"/>
          <p:cNvSpPr txBox="1"/>
          <p:nvPr>
            <p:ph idx="1" type="body"/>
          </p:nvPr>
        </p:nvSpPr>
        <p:spPr>
          <a:xfrm>
            <a:off x="311700" y="1381075"/>
            <a:ext cx="5985000" cy="3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APRSdroid (APRS client) 					$  4.95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/>
              <a:t>Morse Machine for Ham Radio (learn CW) 	$  0.99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/>
              <a:t>ISS Detector - Extension Combo Pack </a:t>
            </a:r>
            <a:br>
              <a:rPr lang="en"/>
            </a:br>
            <a:r>
              <a:rPr lang="en"/>
              <a:t>       (satellite tracking datasets)				$  2.49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/>
              <a:t>GPS Status - PRO key (no ads)			$  3.73</a:t>
            </a:r>
            <a:endParaRPr/>
          </a:p>
          <a:p>
            <a:pPr indent="457200" lvl="0" marL="320040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en"/>
              <a:t>Total: 	$12.16</a:t>
            </a:r>
            <a:endParaRPr b="1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br>
              <a:rPr lang="en"/>
            </a:br>
            <a:br>
              <a:rPr lang="en"/>
            </a:br>
            <a:r>
              <a:rPr lang="en"/>
              <a:t>A lot cheaper than the HTC RFinder  $749.00  ;-)   ==&gt;&gt;</a:t>
            </a:r>
            <a:br>
              <a:rPr lang="en"/>
            </a:br>
            <a:r>
              <a:rPr lang="en"/>
              <a:t>    (smartphone/HT combos are starting to appear!!)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cxnSp>
        <p:nvCxnSpPr>
          <p:cNvPr id="568" name="Google Shape;568;p58"/>
          <p:cNvCxnSpPr/>
          <p:nvPr/>
        </p:nvCxnSpPr>
        <p:spPr>
          <a:xfrm flipH="1">
            <a:off x="6271773" y="4625"/>
            <a:ext cx="11400" cy="514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9"/>
          <p:cNvSpPr txBox="1"/>
          <p:nvPr>
            <p:ph type="title"/>
          </p:nvPr>
        </p:nvSpPr>
        <p:spPr>
          <a:xfrm>
            <a:off x="311700" y="335207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Android Developers to Watch</a:t>
            </a:r>
            <a:endParaRPr/>
          </a:p>
        </p:txBody>
      </p:sp>
      <p:sp>
        <p:nvSpPr>
          <p:cNvPr id="574" name="Google Shape;574;p59"/>
          <p:cNvSpPr txBox="1"/>
          <p:nvPr>
            <p:ph idx="1" type="body"/>
          </p:nvPr>
        </p:nvSpPr>
        <p:spPr>
          <a:xfrm>
            <a:off x="311700" y="1152475"/>
            <a:ext cx="8520600" cy="376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devs both build numerous good quality Ham apps, though most cost $$.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u="sng"/>
              <a:t>Wolphi</a:t>
            </a:r>
            <a:endParaRPr b="1" u="sng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800"/>
              <a:t>Play store: 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play.google.com/store/apps/developer?id=Wolphi+LLC</a:t>
            </a:r>
            <a:br>
              <a:rPr b="1" lang="en"/>
            </a:br>
            <a:r>
              <a:rPr b="1" lang="en" sz="1800"/>
              <a:t>Website: 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http://www.wolphi.com/ham-radio-apps/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br>
              <a:rPr b="1" lang="en"/>
            </a:br>
            <a:r>
              <a:rPr b="1" lang="en" u="sng"/>
              <a:t>Andrea Salvatore IU4APC</a:t>
            </a:r>
            <a:endParaRPr b="1" u="sng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800"/>
              <a:t>Play store: </a:t>
            </a:r>
            <a:r>
              <a:rPr lang="en" sz="1800" u="sng">
                <a:solidFill>
                  <a:schemeClr val="hlink"/>
                </a:solidFill>
                <a:hlinkClick r:id="rId5"/>
              </a:rPr>
              <a:t>play.google.com/store/apps/developer?id=Andrea+Salvatore+IU4APC</a:t>
            </a:r>
            <a:br>
              <a:rPr b="1" lang="en"/>
            </a:br>
            <a:r>
              <a:rPr b="1" lang="en" sz="1800"/>
              <a:t>Website: </a:t>
            </a:r>
            <a:r>
              <a:rPr lang="en" sz="1800" u="sng">
                <a:solidFill>
                  <a:schemeClr val="hlink"/>
                </a:solidFill>
                <a:hlinkClick r:id="rId6"/>
              </a:rPr>
              <a:t>https://alphapapacharlie.com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75" name="Google Shape;575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65525" y="60950"/>
            <a:ext cx="1004100" cy="101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60"/>
          <p:cNvSpPr txBox="1"/>
          <p:nvPr>
            <p:ph type="title"/>
          </p:nvPr>
        </p:nvSpPr>
        <p:spPr>
          <a:xfrm>
            <a:off x="311700" y="335200"/>
            <a:ext cx="861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iOS apps suggested by fellow club members</a:t>
            </a:r>
            <a:endParaRPr/>
          </a:p>
        </p:txBody>
      </p:sp>
      <p:sp>
        <p:nvSpPr>
          <p:cNvPr id="581" name="Google Shape;581;p60"/>
          <p:cNvSpPr txBox="1"/>
          <p:nvPr>
            <p:ph idx="1" type="body"/>
          </p:nvPr>
        </p:nvSpPr>
        <p:spPr>
          <a:xfrm>
            <a:off x="311700" y="1152475"/>
            <a:ext cx="8616000" cy="382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are apps that club members said they use (or have seen) for iOS. Some are </a:t>
            </a:r>
            <a:r>
              <a:rPr lang="en"/>
              <a:t>duplicates</a:t>
            </a:r>
            <a:r>
              <a:rPr lang="en"/>
              <a:t> of those listed above. I have not verified any of these myself.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/>
              <a:t>EchoLink (</a:t>
            </a:r>
            <a:r>
              <a:rPr lang="en" u="sng">
                <a:solidFill>
                  <a:schemeClr val="hlink"/>
                </a:solidFill>
                <a:hlinkClick r:id="rId3"/>
              </a:rPr>
              <a:t>app store link</a:t>
            </a:r>
            <a:r>
              <a:rPr lang="en"/>
              <a:t>)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/>
              <a:t>Repeater Book (</a:t>
            </a:r>
            <a:r>
              <a:rPr lang="en" u="sng">
                <a:solidFill>
                  <a:schemeClr val="hlink"/>
                </a:solidFill>
                <a:hlinkClick r:id="rId4"/>
              </a:rPr>
              <a:t>app store link</a:t>
            </a:r>
            <a:r>
              <a:rPr lang="en"/>
              <a:t>)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/>
              <a:t>Callsign Search by QRZ (</a:t>
            </a:r>
            <a:r>
              <a:rPr lang="en" u="sng">
                <a:solidFill>
                  <a:schemeClr val="hlink"/>
                </a:solidFill>
                <a:hlinkClick r:id="rId5"/>
              </a:rPr>
              <a:t>app store link</a:t>
            </a:r>
            <a:r>
              <a:rPr lang="en"/>
              <a:t>)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CommCat Mobile (</a:t>
            </a:r>
            <a:r>
              <a:rPr lang="en" u="sng">
                <a:solidFill>
                  <a:schemeClr val="hlink"/>
                </a:solidFill>
                <a:hlinkClick r:id="rId6"/>
              </a:rPr>
              <a:t>app store link</a:t>
            </a:r>
            <a:r>
              <a:rPr lang="en"/>
              <a:t>)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DX Toolbox (</a:t>
            </a:r>
            <a:r>
              <a:rPr lang="en" u="sng">
                <a:solidFill>
                  <a:schemeClr val="hlink"/>
                </a:solidFill>
                <a:hlinkClick r:id="rId7"/>
              </a:rPr>
              <a:t>app store link</a:t>
            </a:r>
            <a:r>
              <a:rPr lang="en"/>
              <a:t>)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Ham Radio Deocder Bundle (</a:t>
            </a:r>
            <a:r>
              <a:rPr lang="en" u="sng">
                <a:solidFill>
                  <a:schemeClr val="hlink"/>
                </a:solidFill>
                <a:hlinkClick r:id="rId8"/>
              </a:rPr>
              <a:t>app store link</a:t>
            </a:r>
            <a:r>
              <a:rPr lang="en"/>
              <a:t>)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None/>
            </a:pPr>
            <a:br>
              <a:rPr lang="en"/>
            </a:br>
            <a:r>
              <a:rPr lang="en"/>
              <a:t>m</a:t>
            </a:r>
            <a:r>
              <a:rPr lang="en"/>
              <a:t>ore on next page...	</a:t>
            </a:r>
            <a:endParaRPr/>
          </a:p>
        </p:txBody>
      </p:sp>
      <p:pic>
        <p:nvPicPr>
          <p:cNvPr id="582" name="Google Shape;582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9150" y="2192372"/>
            <a:ext cx="268100" cy="268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9140" y="2539717"/>
            <a:ext cx="268100" cy="26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6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9139" y="2861523"/>
            <a:ext cx="268100" cy="26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6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9140" y="3249410"/>
            <a:ext cx="268100" cy="26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6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69139" y="3659758"/>
            <a:ext cx="268100" cy="26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6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69140" y="4059858"/>
            <a:ext cx="268100" cy="26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6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164168" y="158828"/>
            <a:ext cx="792100" cy="79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1"/>
          <p:cNvSpPr txBox="1"/>
          <p:nvPr>
            <p:ph type="title"/>
          </p:nvPr>
        </p:nvSpPr>
        <p:spPr>
          <a:xfrm>
            <a:off x="247725" y="327700"/>
            <a:ext cx="570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suggested iOS apps… </a:t>
            </a:r>
            <a:endParaRPr/>
          </a:p>
        </p:txBody>
      </p:sp>
      <p:sp>
        <p:nvSpPr>
          <p:cNvPr id="594" name="Google Shape;594;p61"/>
          <p:cNvSpPr txBox="1"/>
          <p:nvPr>
            <p:ph idx="1" type="body"/>
          </p:nvPr>
        </p:nvSpPr>
        <p:spPr>
          <a:xfrm>
            <a:off x="311700" y="1092493"/>
            <a:ext cx="7635900" cy="384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Amateur Radio Exam Prep: Extra (</a:t>
            </a:r>
            <a:r>
              <a:rPr lang="en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app store link</a:t>
            </a:r>
            <a:r>
              <a:rPr lang="en"/>
              <a:t>)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SSTV Slow Scan TV (</a:t>
            </a:r>
            <a:r>
              <a:rPr lang="en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app store link</a:t>
            </a:r>
            <a:r>
              <a:rPr lang="en"/>
              <a:t>)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Ham Sphere (</a:t>
            </a:r>
            <a:r>
              <a:rPr lang="en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app store link</a:t>
            </a:r>
            <a:r>
              <a:rPr lang="en"/>
              <a:t>)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Ham I Am (</a:t>
            </a:r>
            <a:r>
              <a:rPr lang="en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app store link</a:t>
            </a:r>
            <a:r>
              <a:rPr lang="en"/>
              <a:t>)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/>
              <a:t>Q Codes Reference (</a:t>
            </a:r>
            <a:r>
              <a:rPr lang="en" u="sng">
                <a:solidFill>
                  <a:schemeClr val="hlink"/>
                </a:solidFill>
                <a:hlinkClick r:id="rId7"/>
              </a:rPr>
              <a:t>app store link</a:t>
            </a:r>
            <a:r>
              <a:rPr lang="en"/>
              <a:t>)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/>
              <a:t>Scanner Radio Deluxe (</a:t>
            </a:r>
            <a:r>
              <a:rPr lang="en" u="sng">
                <a:solidFill>
                  <a:schemeClr val="hlink"/>
                </a:solidFill>
                <a:hlinkClick r:id="rId8"/>
              </a:rPr>
              <a:t>app store link</a:t>
            </a:r>
            <a:r>
              <a:rPr lang="en"/>
              <a:t>)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/>
              <a:t>Smart SDR (for Flex Radio) (</a:t>
            </a:r>
            <a:r>
              <a:rPr lang="en" u="sng">
                <a:solidFill>
                  <a:schemeClr val="hlink"/>
                </a:solidFill>
                <a:hlinkClick r:id="rId9"/>
              </a:rPr>
              <a:t>app store link</a:t>
            </a:r>
            <a:r>
              <a:rPr lang="en"/>
              <a:t>)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/>
              <a:t>WSPR Watch (</a:t>
            </a:r>
            <a:r>
              <a:rPr lang="en" u="sng">
                <a:solidFill>
                  <a:schemeClr val="hlink"/>
                </a:solidFill>
                <a:hlinkClick r:id="rId10"/>
              </a:rPr>
              <a:t>app store link</a:t>
            </a:r>
            <a:r>
              <a:rPr lang="en"/>
              <a:t>)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/>
              <a:t>Remote Ham Radio (</a:t>
            </a:r>
            <a:r>
              <a:rPr lang="en" u="sng">
                <a:solidFill>
                  <a:schemeClr val="hlink"/>
                </a:solidFill>
                <a:hlinkClick r:id="rId11"/>
              </a:rPr>
              <a:t>app store link</a:t>
            </a:r>
            <a:r>
              <a:rPr lang="en"/>
              <a:t>)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595" name="Google Shape;595;p6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40752" y="1326213"/>
            <a:ext cx="268100" cy="26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6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0740" y="1747057"/>
            <a:ext cx="268100" cy="26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6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40740" y="2196036"/>
            <a:ext cx="268100" cy="26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6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40740" y="2622514"/>
            <a:ext cx="268100" cy="26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6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40740" y="2998007"/>
            <a:ext cx="268100" cy="26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6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40740" y="3393561"/>
            <a:ext cx="268100" cy="26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6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40740" y="3774112"/>
            <a:ext cx="268100" cy="26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6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40740" y="4147159"/>
            <a:ext cx="268100" cy="26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6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40739" y="4535211"/>
            <a:ext cx="268100" cy="26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6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8164168" y="158828"/>
            <a:ext cx="792100" cy="79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997500" y="335600"/>
            <a:ext cx="4255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EchoLink</a:t>
            </a:r>
            <a:endParaRPr/>
          </a:p>
        </p:txBody>
      </p:sp>
      <p:sp>
        <p:nvSpPr>
          <p:cNvPr id="91" name="Google Shape;91;p17"/>
          <p:cNvSpPr txBox="1"/>
          <p:nvPr>
            <p:ph idx="1" type="body"/>
          </p:nvPr>
        </p:nvSpPr>
        <p:spPr>
          <a:xfrm>
            <a:off x="311700" y="1152475"/>
            <a:ext cx="4255200" cy="299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TX &amp; RX via EchoLink system directly from phone or tablet </a:t>
            </a:r>
            <a:br>
              <a:rPr lang="en"/>
            </a:br>
            <a:r>
              <a:rPr lang="en"/>
              <a:t>(no RF required like with IRLP)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Global list of nodes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One connection at a time per node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TIPs: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Tap once to start TX, tap again to stop (different from PTT)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</a:pPr>
            <a:r>
              <a:rPr lang="en"/>
              <a:t>On TX, pause before speaking</a:t>
            </a:r>
            <a:endParaRPr sz="1000"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304800"/>
            <a:ext cx="634300" cy="6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2632" y="1186719"/>
            <a:ext cx="2182826" cy="3880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4975" y="1186710"/>
            <a:ext cx="2182826" cy="3880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53608" y="18867"/>
            <a:ext cx="147985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61375" y="575175"/>
            <a:ext cx="1288750" cy="4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82133" y="164340"/>
            <a:ext cx="794799" cy="79480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/>
          <p:nvPr>
            <p:ph idx="1" type="body"/>
          </p:nvPr>
        </p:nvSpPr>
        <p:spPr>
          <a:xfrm>
            <a:off x="311700" y="4362675"/>
            <a:ext cx="4255200" cy="70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12"/>
              </a:rPr>
              <a:t>https://play.google.com/store/apps/details?id=org.echolink.android</a:t>
            </a:r>
            <a:br>
              <a:rPr lang="en" sz="1000"/>
            </a:br>
            <a:r>
              <a:rPr lang="en" sz="1000" u="sng">
                <a:solidFill>
                  <a:schemeClr val="hlink"/>
                </a:solidFill>
                <a:hlinkClick r:id="rId13"/>
              </a:rPr>
              <a:t>https://itunes.apple.com/us/app/echolink/id350688562</a:t>
            </a:r>
            <a:br>
              <a:rPr lang="en"/>
            </a:br>
            <a:r>
              <a:rPr lang="en" sz="1000" u="sng">
                <a:solidFill>
                  <a:schemeClr val="hlink"/>
                </a:solidFill>
                <a:hlinkClick r:id="rId14"/>
              </a:rPr>
              <a:t>http://www.echolink.org</a:t>
            </a:r>
            <a:endParaRPr sz="1000"/>
          </a:p>
        </p:txBody>
      </p:sp>
      <p:pic>
        <p:nvPicPr>
          <p:cNvPr id="99" name="Google Shape;99;p1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835823" y="125149"/>
            <a:ext cx="425700" cy="425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62"/>
          <p:cNvSpPr txBox="1"/>
          <p:nvPr>
            <p:ph type="title"/>
          </p:nvPr>
        </p:nvSpPr>
        <p:spPr>
          <a:xfrm>
            <a:off x="340526" y="301775"/>
            <a:ext cx="5817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List of Lists of more apps </a:t>
            </a:r>
            <a:endParaRPr/>
          </a:p>
        </p:txBody>
      </p:sp>
      <p:sp>
        <p:nvSpPr>
          <p:cNvPr id="610" name="Google Shape;610;p62"/>
          <p:cNvSpPr txBox="1"/>
          <p:nvPr>
            <p:ph idx="1" type="body"/>
          </p:nvPr>
        </p:nvSpPr>
        <p:spPr>
          <a:xfrm>
            <a:off x="311700" y="1152475"/>
            <a:ext cx="8533800" cy="348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few lists I found… can’t really vouch for any of them. </a:t>
            </a:r>
            <a:br>
              <a:rPr lang="en"/>
            </a:br>
            <a:r>
              <a:rPr lang="en"/>
              <a:t>Some are Android only, some iOS only, some both: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SWLing Post - The Best Amateur Radio and Shortwave apps for iOS and Android Smart Phones </a:t>
            </a:r>
            <a:r>
              <a:rPr lang="en"/>
              <a:t>(Dec 2016) </a:t>
            </a:r>
            <a:r>
              <a:rPr lang="en"/>
              <a:t>(</a:t>
            </a:r>
            <a:r>
              <a:rPr lang="en" u="sng">
                <a:solidFill>
                  <a:schemeClr val="hlink"/>
                </a:solidFill>
                <a:hlinkClick r:id="rId3"/>
              </a:rPr>
              <a:t>link</a:t>
            </a:r>
            <a:r>
              <a:rPr lang="en"/>
              <a:t>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DX Zone - Software: Android (</a:t>
            </a:r>
            <a:r>
              <a:rPr lang="en" u="sng">
                <a:solidFill>
                  <a:schemeClr val="hlink"/>
                </a:solidFill>
                <a:hlinkClick r:id="rId4"/>
              </a:rPr>
              <a:t>link</a:t>
            </a:r>
            <a:r>
              <a:rPr lang="en"/>
              <a:t>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G0HWC - The Android Ham radio apps (</a:t>
            </a:r>
            <a:r>
              <a:rPr lang="en" u="sng">
                <a:solidFill>
                  <a:schemeClr val="hlink"/>
                </a:solidFill>
                <a:hlinkClick r:id="rId5"/>
              </a:rPr>
              <a:t>link</a:t>
            </a:r>
            <a:r>
              <a:rPr lang="en"/>
              <a:t>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KC0OIO / W0GAF presentation (</a:t>
            </a:r>
            <a:r>
              <a:rPr lang="en" u="sng">
                <a:solidFill>
                  <a:schemeClr val="hlink"/>
                </a:solidFill>
                <a:hlinkClick r:id="rId6"/>
              </a:rPr>
              <a:t>pdf download</a:t>
            </a:r>
            <a:r>
              <a:rPr lang="en"/>
              <a:t>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DX Zone - Remote your radio article (</a:t>
            </a:r>
            <a:r>
              <a:rPr lang="en" u="sng">
                <a:solidFill>
                  <a:schemeClr val="hlink"/>
                </a:solidFill>
                <a:hlinkClick r:id="rId7"/>
              </a:rPr>
              <a:t>link</a:t>
            </a:r>
            <a:r>
              <a:rPr lang="en"/>
              <a:t>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KØNR Radio Site - iPhone apps list (2014): (</a:t>
            </a:r>
            <a:r>
              <a:rPr lang="en" u="sng">
                <a:solidFill>
                  <a:schemeClr val="hlink"/>
                </a:solidFill>
                <a:hlinkClick r:id="rId8"/>
              </a:rPr>
              <a:t>link</a:t>
            </a:r>
            <a:r>
              <a:rPr lang="en"/>
              <a:t>)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SCRA - Smartphone Apps: (</a:t>
            </a:r>
            <a:r>
              <a:rPr lang="en" u="sng">
                <a:solidFill>
                  <a:schemeClr val="hlink"/>
                </a:solidFill>
                <a:hlinkClick r:id="rId9"/>
              </a:rPr>
              <a:t>link</a:t>
            </a:r>
            <a:r>
              <a:rPr lang="en"/>
              <a:t>)</a:t>
            </a:r>
            <a:endParaRPr/>
          </a:p>
        </p:txBody>
      </p:sp>
      <p:pic>
        <p:nvPicPr>
          <p:cNvPr id="611" name="Google Shape;611;p6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73100" y="0"/>
            <a:ext cx="1970900" cy="107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6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Ideas?     Questions?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73  KJ6WEG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/>
          <p:nvPr>
            <p:ph type="title"/>
          </p:nvPr>
        </p:nvSpPr>
        <p:spPr>
          <a:xfrm>
            <a:off x="997500" y="335600"/>
            <a:ext cx="4255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Scanner Radio</a:t>
            </a:r>
            <a:endParaRPr/>
          </a:p>
        </p:txBody>
      </p:sp>
      <p:sp>
        <p:nvSpPr>
          <p:cNvPr id="105" name="Google Shape;105;p18"/>
          <p:cNvSpPr txBox="1"/>
          <p:nvPr>
            <p:ph idx="1" type="body"/>
          </p:nvPr>
        </p:nvSpPr>
        <p:spPr>
          <a:xfrm>
            <a:off x="311700" y="1152475"/>
            <a:ext cx="4255200" cy="30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Listen to online streams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Police/Fire/Ambulance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Airports/ATC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Amateur Repeaters/Systems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etc.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Thousands of streams available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Many repeaters not online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Nearby, Favorites, Listener Alerts</a:t>
            </a:r>
            <a:endParaRPr/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25" y="304800"/>
            <a:ext cx="634300" cy="6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6900" y="1136902"/>
            <a:ext cx="2210849" cy="3930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3950" y="1136900"/>
            <a:ext cx="2210849" cy="3930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53608" y="18867"/>
            <a:ext cx="147985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61375" y="575175"/>
            <a:ext cx="1288750" cy="4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82133" y="164340"/>
            <a:ext cx="794799" cy="7948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 txBox="1"/>
          <p:nvPr>
            <p:ph idx="1" type="body"/>
          </p:nvPr>
        </p:nvSpPr>
        <p:spPr>
          <a:xfrm>
            <a:off x="311700" y="4362675"/>
            <a:ext cx="4255200" cy="70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12"/>
              </a:rPr>
              <a:t>https://play.google.com/store/apps/details?id=com.scannerradio</a:t>
            </a:r>
            <a:br>
              <a:rPr lang="en" sz="1000"/>
            </a:br>
            <a:r>
              <a:rPr lang="en" sz="1000" u="sng">
                <a:solidFill>
                  <a:schemeClr val="hlink"/>
                </a:solidFill>
                <a:hlinkClick r:id="rId13"/>
              </a:rPr>
              <a:t>https://itunes.apple.com/us/app/scanner-radio-deluxe/id498405045</a:t>
            </a:r>
            <a:br>
              <a:rPr lang="en" sz="1000"/>
            </a:br>
            <a:r>
              <a:rPr lang="en" sz="1000" u="sng">
                <a:solidFill>
                  <a:schemeClr val="hlink"/>
                </a:solidFill>
                <a:hlinkClick r:id="rId14"/>
              </a:rPr>
              <a:t>http://support.gordonedwards.net</a:t>
            </a:r>
            <a:endParaRPr sz="1000"/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792850" y="581550"/>
            <a:ext cx="540800" cy="5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835823" y="125149"/>
            <a:ext cx="425700" cy="425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/>
          <p:nvPr>
            <p:ph type="title"/>
          </p:nvPr>
        </p:nvSpPr>
        <p:spPr>
          <a:xfrm>
            <a:off x="997500" y="335600"/>
            <a:ext cx="426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NCDXF Beacon</a:t>
            </a:r>
            <a:endParaRPr/>
          </a:p>
        </p:txBody>
      </p:sp>
      <p:sp>
        <p:nvSpPr>
          <p:cNvPr id="120" name="Google Shape;120;p19"/>
          <p:cNvSpPr txBox="1"/>
          <p:nvPr>
            <p:ph idx="1" type="body"/>
          </p:nvPr>
        </p:nvSpPr>
        <p:spPr>
          <a:xfrm>
            <a:off x="311700" y="1152475"/>
            <a:ext cx="4990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App provides realtime view of which beacon is currently transmitting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NCDXF beacons transmit 10 seconds, rotating around the world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Bands: 10,12,15,17,20m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Similar iOS app: BeaconAid-HF</a:t>
            </a:r>
            <a:endParaRPr/>
          </a:p>
        </p:txBody>
      </p:sp>
      <p:pic>
        <p:nvPicPr>
          <p:cNvPr id="121" name="Google Shape;12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25" y="304800"/>
            <a:ext cx="634300" cy="6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7375" y="1155689"/>
            <a:ext cx="3400426" cy="1912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7375" y="3154575"/>
            <a:ext cx="3400426" cy="191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53608" y="18867"/>
            <a:ext cx="147985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61375" y="575175"/>
            <a:ext cx="1288750" cy="4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82133" y="164340"/>
            <a:ext cx="794799" cy="79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835823" y="125149"/>
            <a:ext cx="425700" cy="425722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 txBox="1"/>
          <p:nvPr>
            <p:ph idx="1" type="body"/>
          </p:nvPr>
        </p:nvSpPr>
        <p:spPr>
          <a:xfrm>
            <a:off x="311700" y="4362675"/>
            <a:ext cx="4255200" cy="70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13"/>
              </a:rPr>
              <a:t>https://play.google.com/store/apps/details?id=com.wolphi.clock</a:t>
            </a:r>
            <a:br>
              <a:rPr lang="en" sz="1000"/>
            </a:br>
            <a:r>
              <a:rPr lang="en" sz="1000" u="sng">
                <a:solidFill>
                  <a:schemeClr val="hlink"/>
                </a:solidFill>
                <a:hlinkClick r:id="rId14"/>
              </a:rPr>
              <a:t>https://itunes.apple.com/us/app/beaconaid-hf/id307460004</a:t>
            </a:r>
            <a:br>
              <a:rPr lang="en" sz="1000"/>
            </a:br>
            <a:r>
              <a:rPr lang="en" sz="1000" u="sng">
                <a:solidFill>
                  <a:schemeClr val="hlink"/>
                </a:solidFill>
                <a:hlinkClick r:id="rId15"/>
              </a:rPr>
              <a:t>http://www.ncdxf.org/beacon/beaconprograms.html</a:t>
            </a:r>
            <a:endParaRPr sz="1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/>
          <p:nvPr>
            <p:ph type="title"/>
          </p:nvPr>
        </p:nvSpPr>
        <p:spPr>
          <a:xfrm>
            <a:off x="311700" y="335207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Rig-specific companion apps</a:t>
            </a:r>
            <a:endParaRPr/>
          </a:p>
        </p:txBody>
      </p:sp>
      <p:sp>
        <p:nvSpPr>
          <p:cNvPr id="134" name="Google Shape;134;p20"/>
          <p:cNvSpPr txBox="1"/>
          <p:nvPr>
            <p:ph idx="1" type="body"/>
          </p:nvPr>
        </p:nvSpPr>
        <p:spPr>
          <a:xfrm>
            <a:off x="997500" y="1152475"/>
            <a:ext cx="5614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KX3 Companion</a:t>
            </a:r>
            <a:br>
              <a:rPr b="1" lang="en"/>
            </a:br>
            <a:r>
              <a:rPr b="1" lang="en"/>
              <a:t> - </a:t>
            </a:r>
            <a:r>
              <a:rPr lang="en"/>
              <a:t>Free trial (5 minutes), Full version </a:t>
            </a:r>
            <a:r>
              <a:rPr lang="en"/>
              <a:t>currently </a:t>
            </a:r>
            <a:r>
              <a:rPr lang="en"/>
              <a:t>$6.99</a:t>
            </a:r>
            <a:br>
              <a:rPr lang="en"/>
            </a:br>
            <a:r>
              <a:rPr lang="en"/>
              <a:t> - CW, PSK31 &amp; RTTY: </a:t>
            </a:r>
            <a:r>
              <a:rPr lang="en"/>
              <a:t>TX+RX </a:t>
            </a:r>
            <a:r>
              <a:rPr lang="en"/>
              <a:t>w/ device keyboard</a:t>
            </a:r>
            <a:br>
              <a:rPr lang="en"/>
            </a:br>
            <a:r>
              <a:rPr lang="en"/>
              <a:t> - Rig Control, Logging, QRZ.com, DXCluster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/>
              <a:t>817 Companion</a:t>
            </a:r>
            <a:br>
              <a:rPr b="1" lang="en"/>
            </a:br>
            <a:r>
              <a:rPr lang="en"/>
              <a:t> - Currently $4.49</a:t>
            </a:r>
            <a:br>
              <a:rPr b="1" lang="en"/>
            </a:br>
            <a:r>
              <a:rPr lang="en"/>
              <a:t> - Rig Control, Logging, QRZ.com, DXCluster</a:t>
            </a:r>
            <a:br>
              <a:rPr lang="en"/>
            </a:br>
            <a:r>
              <a:rPr lang="en"/>
              <a:t> - Panadapter support with kit</a:t>
            </a:r>
            <a:endParaRPr sz="1200"/>
          </a:p>
        </p:txBody>
      </p:sp>
      <p:pic>
        <p:nvPicPr>
          <p:cNvPr id="135" name="Google Shape;13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25" y="1219200"/>
            <a:ext cx="634300" cy="6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225" y="3244053"/>
            <a:ext cx="634300" cy="6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0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03383" y="1249992"/>
            <a:ext cx="147985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7678" y="1323508"/>
            <a:ext cx="425700" cy="42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>
            <a:hlinkClick r:id="rId9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03383" y="3274842"/>
            <a:ext cx="147985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0">
            <a:hlinkClick r:id="rId10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7678" y="3348358"/>
            <a:ext cx="425700" cy="42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4225" y="1987350"/>
            <a:ext cx="634300" cy="6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561824" y="1776493"/>
            <a:ext cx="540800" cy="5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604798" y="1320093"/>
            <a:ext cx="425700" cy="425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561825" y="3290796"/>
            <a:ext cx="540800" cy="54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/>
          <p:nvPr>
            <p:ph idx="1" type="body"/>
          </p:nvPr>
        </p:nvSpPr>
        <p:spPr>
          <a:xfrm>
            <a:off x="235500" y="1152475"/>
            <a:ext cx="4056600" cy="30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RX &amp; demodulate (listen to)</a:t>
            </a:r>
            <a:br>
              <a:rPr lang="en"/>
            </a:br>
            <a:r>
              <a:rPr lang="en"/>
              <a:t>FM, AM, SSB, CW signals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Requires compatible USB DVB-T tuner </a:t>
            </a:r>
            <a:r>
              <a:rPr lang="en"/>
              <a:t>a</a:t>
            </a:r>
            <a:r>
              <a:rPr lang="en"/>
              <a:t>nd USB-OTG cable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Free version, $9.99 Pro version adds additional features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Several other SDR apps under development, including for iOS</a:t>
            </a:r>
            <a:endParaRPr/>
          </a:p>
        </p:txBody>
      </p:sp>
      <p:sp>
        <p:nvSpPr>
          <p:cNvPr id="150" name="Google Shape;150;p21"/>
          <p:cNvSpPr txBox="1"/>
          <p:nvPr>
            <p:ph type="title"/>
          </p:nvPr>
        </p:nvSpPr>
        <p:spPr>
          <a:xfrm>
            <a:off x="997500" y="335600"/>
            <a:ext cx="4255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SDR Touch</a:t>
            </a:r>
            <a:endParaRPr/>
          </a:p>
        </p:txBody>
      </p:sp>
      <p:pic>
        <p:nvPicPr>
          <p:cNvPr id="151" name="Google Shape;151;p2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53608" y="18867"/>
            <a:ext cx="147985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82133" y="164340"/>
            <a:ext cx="794799" cy="79480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1"/>
          <p:cNvSpPr txBox="1"/>
          <p:nvPr>
            <p:ph idx="1" type="body"/>
          </p:nvPr>
        </p:nvSpPr>
        <p:spPr>
          <a:xfrm>
            <a:off x="235500" y="4187210"/>
            <a:ext cx="4941000" cy="70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7"/>
              </a:rPr>
              <a:t>https://play.google.com/store/apps/details?id=marto.androsdr2</a:t>
            </a:r>
            <a:br>
              <a:rPr lang="en" sz="1000"/>
            </a:br>
            <a:r>
              <a:rPr lang="en" sz="1000" u="sng">
                <a:solidFill>
                  <a:schemeClr val="hlink"/>
                </a:solidFill>
                <a:hlinkClick r:id="rId8"/>
              </a:rPr>
              <a:t>http://sdrtouch.com/</a:t>
            </a:r>
            <a:br>
              <a:rPr lang="en" sz="1000"/>
            </a:br>
            <a:r>
              <a:rPr lang="en" sz="1000"/>
              <a:t>RTL2832U Driver: </a:t>
            </a:r>
            <a:r>
              <a:rPr lang="en" sz="1000" u="sng">
                <a:solidFill>
                  <a:schemeClr val="hlink"/>
                </a:solidFill>
                <a:hlinkClick r:id="rId9"/>
              </a:rPr>
              <a:t>https://play.google.com/store/apps/details?id=marto.rtl_tcp_andro</a:t>
            </a:r>
            <a:br>
              <a:rPr lang="en" sz="1000"/>
            </a:br>
            <a:r>
              <a:rPr lang="en" sz="1000"/>
              <a:t>Pro version key: </a:t>
            </a:r>
            <a:r>
              <a:rPr lang="en" sz="1000" u="sng">
                <a:solidFill>
                  <a:schemeClr val="hlink"/>
                </a:solidFill>
                <a:hlinkClick r:id="rId10"/>
              </a:rPr>
              <a:t>https://play.google.com/store/apps/details?id=marto.androsdr.key</a:t>
            </a:r>
            <a:endParaRPr sz="1000"/>
          </a:p>
        </p:txBody>
      </p:sp>
      <p:pic>
        <p:nvPicPr>
          <p:cNvPr id="154" name="Google Shape;154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92850" y="581550"/>
            <a:ext cx="540800" cy="5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835823" y="125149"/>
            <a:ext cx="425700" cy="425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11700" y="304800"/>
            <a:ext cx="634300" cy="6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401365" y="2334182"/>
            <a:ext cx="3659625" cy="2744726"/>
          </a:xfrm>
          <a:prstGeom prst="rect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8" name="Google Shape;158;p2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326672" y="1199150"/>
            <a:ext cx="3169450" cy="1901676"/>
          </a:xfrm>
          <a:prstGeom prst="rect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