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f940212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f940212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fcb19ba7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fcb19ba7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fcb19ba7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fcb19ba7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f940212c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f940212c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fcb19ba7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fcb19ba7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fcb19ba7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fcb19ba7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bf9aa17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bf9aa17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fcb19ba7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fcb19ba7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fcb19ba7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fcb19ba7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fcb19ba7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fcb19ba7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fcb19ba7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fcb19ba7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hyperlink" Target="https://www.in.gov/dor/3731.htm" TargetMode="External"/><Relationship Id="rId6" Type="http://schemas.openxmlformats.org/officeDocument/2006/relationships/image" Target="../media/image14.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image" Target="../media/image6.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43575"/>
            <a:ext cx="8520600" cy="47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t>Disclaimer:</a:t>
            </a:r>
            <a:r>
              <a:rPr lang="en" sz="2200"/>
              <a:t> The information in the following slides are a guide to assist in the Sales Tax Registration Process. At the end of the registration process, there will be a submit button. Once submit is clicked, the business has registered with the state and is obligated to the state filing frequencies and, if any, fees and penalties. Businesses should contact Sales Tax and More before hitting submit if questions arise. Unfortunately, your registration process will need to start over as states typically have a timeout period.  There is a fee associated with the assistance of the registration. If the slides show information that is not consistent with what is shown on the website, please contact us, and we will correct this information as quickly as possible.  Call Sales Tax and More at (972) 737-4559 or email info@salestaxandmore.com</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47" name="Shape 147"/>
        <p:cNvGrpSpPr/>
        <p:nvPr/>
      </p:nvGrpSpPr>
      <p:grpSpPr>
        <a:xfrm>
          <a:off x="0" y="0"/>
          <a:ext cx="0" cy="0"/>
          <a:chOff x="0" y="0"/>
          <a:chExt cx="0" cy="0"/>
        </a:xfrm>
      </p:grpSpPr>
      <p:pic>
        <p:nvPicPr>
          <p:cNvPr id="148" name="Google Shape;148;p22"/>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49" name="Google Shape;149;p2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50" name="Google Shape;150;p2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51" name="Google Shape;151;p22"/>
          <p:cNvPicPr preferRelativeResize="0"/>
          <p:nvPr/>
        </p:nvPicPr>
        <p:blipFill>
          <a:blip r:embed="rId5">
            <a:alphaModFix/>
          </a:blip>
          <a:stretch>
            <a:fillRect/>
          </a:stretch>
        </p:blipFill>
        <p:spPr>
          <a:xfrm>
            <a:off x="3634000" y="3773775"/>
            <a:ext cx="1955676" cy="1229949"/>
          </a:xfrm>
          <a:prstGeom prst="rect">
            <a:avLst/>
          </a:prstGeom>
          <a:noFill/>
          <a:ln>
            <a:noFill/>
          </a:ln>
        </p:spPr>
      </p:pic>
      <p:sp>
        <p:nvSpPr>
          <p:cNvPr id="152" name="Google Shape;152;p22"/>
          <p:cNvSpPr/>
          <p:nvPr/>
        </p:nvSpPr>
        <p:spPr>
          <a:xfrm>
            <a:off x="6237975" y="636950"/>
            <a:ext cx="2352900" cy="2045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Section I - Typically skip</a:t>
            </a:r>
            <a:endParaRPr/>
          </a:p>
          <a:p>
            <a:pPr indent="0" lvl="0" marL="0" rtl="0" algn="l">
              <a:spcBef>
                <a:spcPts val="0"/>
              </a:spcBef>
              <a:spcAft>
                <a:spcPts val="0"/>
              </a:spcAft>
              <a:buNone/>
            </a:pPr>
            <a:r>
              <a:rPr lang="en"/>
              <a:t>Section J - Typically skip</a:t>
            </a:r>
            <a:endParaRPr/>
          </a:p>
          <a:p>
            <a:pPr indent="0" lvl="0" marL="0" rtl="0" algn="l">
              <a:spcBef>
                <a:spcPts val="0"/>
              </a:spcBef>
              <a:spcAft>
                <a:spcPts val="0"/>
              </a:spcAft>
              <a:buNone/>
            </a:pPr>
            <a:r>
              <a:rPr lang="en"/>
              <a:t>Section K - Sign, Enter title of signee, and enter date of signature</a:t>
            </a:r>
            <a:endParaRPr/>
          </a:p>
        </p:txBody>
      </p:sp>
      <p:pic>
        <p:nvPicPr>
          <p:cNvPr id="153" name="Google Shape;153;p22"/>
          <p:cNvPicPr preferRelativeResize="0"/>
          <p:nvPr/>
        </p:nvPicPr>
        <p:blipFill>
          <a:blip r:embed="rId6">
            <a:alphaModFix/>
          </a:blip>
          <a:stretch>
            <a:fillRect/>
          </a:stretch>
        </p:blipFill>
        <p:spPr>
          <a:xfrm>
            <a:off x="410525" y="546325"/>
            <a:ext cx="5674248" cy="2871959"/>
          </a:xfrm>
          <a:prstGeom prst="rect">
            <a:avLst/>
          </a:prstGeom>
          <a:noFill/>
          <a:ln>
            <a:noFill/>
          </a:ln>
        </p:spPr>
      </p:pic>
      <p:cxnSp>
        <p:nvCxnSpPr>
          <p:cNvPr id="154" name="Google Shape;154;p22"/>
          <p:cNvCxnSpPr/>
          <p:nvPr/>
        </p:nvCxnSpPr>
        <p:spPr>
          <a:xfrm flipH="1">
            <a:off x="2648475" y="1915900"/>
            <a:ext cx="3611400" cy="10395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58" name="Shape 158"/>
        <p:cNvGrpSpPr/>
        <p:nvPr/>
      </p:nvGrpSpPr>
      <p:grpSpPr>
        <a:xfrm>
          <a:off x="0" y="0"/>
          <a:ext cx="0" cy="0"/>
          <a:chOff x="0" y="0"/>
          <a:chExt cx="0" cy="0"/>
        </a:xfrm>
      </p:grpSpPr>
      <p:pic>
        <p:nvPicPr>
          <p:cNvPr id="159" name="Google Shape;159;p23"/>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60" name="Google Shape;160;p2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61" name="Google Shape;161;p2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62" name="Google Shape;162;p23"/>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163" name="Google Shape;163;p23"/>
          <p:cNvPicPr preferRelativeResize="0"/>
          <p:nvPr/>
        </p:nvPicPr>
        <p:blipFill>
          <a:blip r:embed="rId6">
            <a:alphaModFix/>
          </a:blip>
          <a:stretch>
            <a:fillRect/>
          </a:stretch>
        </p:blipFill>
        <p:spPr>
          <a:xfrm>
            <a:off x="497425" y="636900"/>
            <a:ext cx="7771250" cy="2875749"/>
          </a:xfrm>
          <a:prstGeom prst="rect">
            <a:avLst/>
          </a:prstGeom>
          <a:noFill/>
          <a:ln>
            <a:noFill/>
          </a:ln>
        </p:spPr>
      </p:pic>
      <p:sp>
        <p:nvSpPr>
          <p:cNvPr id="164" name="Google Shape;164;p23"/>
          <p:cNvSpPr/>
          <p:nvPr/>
        </p:nvSpPr>
        <p:spPr>
          <a:xfrm>
            <a:off x="1222650" y="2080050"/>
            <a:ext cx="6586800" cy="1635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Last step is to mail the BT-1 form to: Indiana Department of Revenue.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letter should arrive in the mail with the sales tax permit number within the next three weeks.  If a letter does not arrive, the telephone number to check on the BT-1 form is </a:t>
            </a:r>
            <a:r>
              <a:rPr b="1" lang="en">
                <a:solidFill>
                  <a:srgbClr val="333333"/>
                </a:solidFill>
              </a:rPr>
              <a:t>317-232-2165.</a:t>
            </a:r>
            <a:endParaRPr b="1">
              <a:solidFill>
                <a:srgbClr val="333333"/>
              </a:solidFill>
            </a:endParaRPr>
          </a:p>
          <a:p>
            <a:pPr indent="0" lvl="0" marL="0" rtl="0" algn="l">
              <a:spcBef>
                <a:spcPts val="0"/>
              </a:spcBef>
              <a:spcAft>
                <a:spcPts val="0"/>
              </a:spcAft>
              <a:buNone/>
            </a:pPr>
            <a:r>
              <a:t/>
            </a:r>
            <a:endParaRPr b="1">
              <a:solidFill>
                <a:srgbClr val="333333"/>
              </a:solidFill>
            </a:endParaRPr>
          </a:p>
          <a:p>
            <a:pPr indent="0" lvl="0" marL="0" rtl="0" algn="l">
              <a:spcBef>
                <a:spcPts val="0"/>
              </a:spcBef>
              <a:spcAft>
                <a:spcPts val="0"/>
              </a:spcAft>
              <a:buNone/>
            </a:pPr>
            <a:r>
              <a:rPr lang="en" sz="1200">
                <a:solidFill>
                  <a:srgbClr val="333333"/>
                </a:solidFill>
              </a:rPr>
              <a:t>Once the permit number is received it is then time to complete the online set up in Indiana.</a:t>
            </a:r>
            <a:endParaRPr sz="1200">
              <a:solidFill>
                <a:srgbClr val="333333"/>
              </a:solidFill>
            </a:endParaRPr>
          </a:p>
        </p:txBody>
      </p:sp>
      <p:cxnSp>
        <p:nvCxnSpPr>
          <p:cNvPr id="165" name="Google Shape;165;p23"/>
          <p:cNvCxnSpPr/>
          <p:nvPr/>
        </p:nvCxnSpPr>
        <p:spPr>
          <a:xfrm rot="10800000">
            <a:off x="2550150" y="1551850"/>
            <a:ext cx="911400" cy="5316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60" name="Google Shape;60;p14"/>
          <p:cNvSpPr txBox="1"/>
          <p:nvPr/>
        </p:nvSpPr>
        <p:spPr>
          <a:xfrm>
            <a:off x="591075" y="345675"/>
            <a:ext cx="7903200" cy="8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Indiana Sales Tax Registration Instructions</a:t>
            </a:r>
            <a:endParaRPr sz="2400"/>
          </a:p>
        </p:txBody>
      </p:sp>
      <p:sp>
        <p:nvSpPr>
          <p:cNvPr id="61" name="Google Shape;61;p14"/>
          <p:cNvSpPr txBox="1"/>
          <p:nvPr/>
        </p:nvSpPr>
        <p:spPr>
          <a:xfrm>
            <a:off x="3219375" y="1309375"/>
            <a:ext cx="5781600" cy="8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solidFill>
                <a:srgbClr val="0000FF"/>
              </a:solidFill>
            </a:endParaRPr>
          </a:p>
        </p:txBody>
      </p:sp>
      <p:sp>
        <p:nvSpPr>
          <p:cNvPr id="62" name="Google Shape;62;p1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sp>
        <p:nvSpPr>
          <p:cNvPr id="63" name="Google Shape;63;p14"/>
          <p:cNvSpPr/>
          <p:nvPr/>
        </p:nvSpPr>
        <p:spPr>
          <a:xfrm>
            <a:off x="5474900" y="2244975"/>
            <a:ext cx="2519906" cy="1229952"/>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EEEEEE"/>
                </a:solidFill>
                <a:latin typeface="Arial"/>
              </a:rPr>
              <a:t>Tax Type: </a:t>
            </a:r>
            <a:br>
              <a:rPr b="0" i="0">
                <a:ln cap="flat" cmpd="sng" w="9525">
                  <a:solidFill>
                    <a:srgbClr val="595959"/>
                  </a:solidFill>
                  <a:prstDash val="solid"/>
                  <a:round/>
                  <a:headEnd len="sm" w="sm" type="none"/>
                  <a:tailEnd len="sm" w="sm" type="none"/>
                </a:ln>
                <a:solidFill>
                  <a:srgbClr val="EEEEEE"/>
                </a:solidFill>
                <a:latin typeface="Arial"/>
              </a:rPr>
            </a:br>
            <a:r>
              <a:rPr b="0" i="0">
                <a:ln cap="flat" cmpd="sng" w="9525">
                  <a:solidFill>
                    <a:srgbClr val="595959"/>
                  </a:solidFill>
                  <a:prstDash val="solid"/>
                  <a:round/>
                  <a:headEnd len="sm" w="sm" type="none"/>
                  <a:tailEnd len="sm" w="sm" type="none"/>
                </a:ln>
                <a:solidFill>
                  <a:srgbClr val="EEEEEE"/>
                </a:solidFill>
                <a:latin typeface="Arial"/>
              </a:rPr>
              <a:t>Out-of-State</a:t>
            </a:r>
            <a:br>
              <a:rPr b="0" i="0">
                <a:ln cap="flat" cmpd="sng" w="9525">
                  <a:solidFill>
                    <a:srgbClr val="595959"/>
                  </a:solidFill>
                  <a:prstDash val="solid"/>
                  <a:round/>
                  <a:headEnd len="sm" w="sm" type="none"/>
                  <a:tailEnd len="sm" w="sm" type="none"/>
                </a:ln>
                <a:solidFill>
                  <a:srgbClr val="EEEEEE"/>
                </a:solidFill>
                <a:latin typeface="Arial"/>
              </a:rPr>
            </a:br>
            <a:r>
              <a:rPr b="0" i="0">
                <a:ln cap="flat" cmpd="sng" w="9525">
                  <a:solidFill>
                    <a:srgbClr val="595959"/>
                  </a:solidFill>
                  <a:prstDash val="solid"/>
                  <a:round/>
                  <a:headEnd len="sm" w="sm" type="none"/>
                  <a:tailEnd len="sm" w="sm" type="none"/>
                </a:ln>
                <a:solidFill>
                  <a:srgbClr val="EEEEEE"/>
                </a:solidFill>
                <a:latin typeface="Arial"/>
              </a:rPr>
              <a:t> Use Tax</a:t>
            </a:r>
          </a:p>
        </p:txBody>
      </p:sp>
      <p:sp>
        <p:nvSpPr>
          <p:cNvPr id="64" name="Google Shape;64;p14"/>
          <p:cNvSpPr txBox="1"/>
          <p:nvPr/>
        </p:nvSpPr>
        <p:spPr>
          <a:xfrm>
            <a:off x="3058575" y="1471100"/>
            <a:ext cx="55749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u="sng">
                <a:solidFill>
                  <a:srgbClr val="0000FF"/>
                </a:solidFill>
                <a:hlinkClick r:id="rId5">
                  <a:extLst>
                    <a:ext uri="{A12FA001-AC4F-418D-AE19-62706E023703}">
                      <ahyp:hlinkClr val="tx"/>
                    </a:ext>
                  </a:extLst>
                </a:hlinkClick>
              </a:rPr>
              <a:t>https://www.in.gov/dor/3731.htm</a:t>
            </a:r>
            <a:endParaRPr sz="2400">
              <a:solidFill>
                <a:srgbClr val="0000FF"/>
              </a:solidFill>
            </a:endParaRPr>
          </a:p>
        </p:txBody>
      </p:sp>
      <p:pic>
        <p:nvPicPr>
          <p:cNvPr id="65" name="Google Shape;65;p14"/>
          <p:cNvPicPr preferRelativeResize="0"/>
          <p:nvPr/>
        </p:nvPicPr>
        <p:blipFill>
          <a:blip r:embed="rId6">
            <a:alphaModFix/>
          </a:blip>
          <a:stretch>
            <a:fillRect/>
          </a:stretch>
        </p:blipFill>
        <p:spPr>
          <a:xfrm>
            <a:off x="591075" y="1383725"/>
            <a:ext cx="1812949" cy="2270403"/>
          </a:xfrm>
          <a:prstGeom prst="rect">
            <a:avLst/>
          </a:prstGeom>
          <a:noFill/>
          <a:ln>
            <a:noFill/>
          </a:ln>
        </p:spPr>
      </p:pic>
      <p:pic>
        <p:nvPicPr>
          <p:cNvPr id="66" name="Google Shape;66;p14"/>
          <p:cNvPicPr preferRelativeResize="0"/>
          <p:nvPr/>
        </p:nvPicPr>
        <p:blipFill>
          <a:blip r:embed="rId7">
            <a:alphaModFix/>
          </a:blip>
          <a:stretch>
            <a:fillRect/>
          </a:stretch>
        </p:blipFill>
        <p:spPr>
          <a:xfrm>
            <a:off x="3661950" y="3787750"/>
            <a:ext cx="1812951" cy="1229949"/>
          </a:xfrm>
          <a:prstGeom prst="rect">
            <a:avLst/>
          </a:prstGeom>
          <a:noFill/>
          <a:ln>
            <a:noFill/>
          </a:ln>
        </p:spPr>
      </p:pic>
      <p:sp>
        <p:nvSpPr>
          <p:cNvPr id="67" name="Google Shape;67;p14"/>
          <p:cNvSpPr txBox="1"/>
          <p:nvPr/>
        </p:nvSpPr>
        <p:spPr>
          <a:xfrm>
            <a:off x="3238500" y="1968500"/>
            <a:ext cx="18945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Spectral"/>
                <a:ea typeface="Spectral"/>
                <a:cs typeface="Spectral"/>
                <a:sym typeface="Spectral"/>
              </a:rPr>
              <a:t>Choose Form BT - 1</a:t>
            </a:r>
            <a:endParaRPr sz="1800">
              <a:latin typeface="Spectral"/>
              <a:ea typeface="Spectral"/>
              <a:cs typeface="Spectral"/>
              <a:sym typeface="Spectral"/>
            </a:endParaRPr>
          </a:p>
        </p:txBody>
      </p:sp>
      <p:cxnSp>
        <p:nvCxnSpPr>
          <p:cNvPr id="68" name="Google Shape;68;p14"/>
          <p:cNvCxnSpPr/>
          <p:nvPr/>
        </p:nvCxnSpPr>
        <p:spPr>
          <a:xfrm flipH="1">
            <a:off x="4455625" y="2021425"/>
            <a:ext cx="1756800" cy="412800"/>
          </a:xfrm>
          <a:prstGeom prst="straightConnector1">
            <a:avLst/>
          </a:prstGeom>
          <a:noFill/>
          <a:ln cap="flat" cmpd="sng" w="76200">
            <a:solidFill>
              <a:srgbClr val="FFFF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74" name="Google Shape;74;p1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75" name="Google Shape;75;p1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76" name="Google Shape;76;p15"/>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77" name="Google Shape;77;p15"/>
          <p:cNvPicPr preferRelativeResize="0"/>
          <p:nvPr/>
        </p:nvPicPr>
        <p:blipFill>
          <a:blip r:embed="rId6">
            <a:alphaModFix/>
          </a:blip>
          <a:stretch>
            <a:fillRect/>
          </a:stretch>
        </p:blipFill>
        <p:spPr>
          <a:xfrm>
            <a:off x="486824" y="636900"/>
            <a:ext cx="5450425" cy="2984474"/>
          </a:xfrm>
          <a:prstGeom prst="rect">
            <a:avLst/>
          </a:prstGeom>
          <a:noFill/>
          <a:ln>
            <a:noFill/>
          </a:ln>
        </p:spPr>
      </p:pic>
      <p:sp>
        <p:nvSpPr>
          <p:cNvPr id="78" name="Google Shape;78;p15"/>
          <p:cNvSpPr/>
          <p:nvPr/>
        </p:nvSpPr>
        <p:spPr>
          <a:xfrm>
            <a:off x="5589775" y="484500"/>
            <a:ext cx="3411300" cy="3714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Section A</a:t>
            </a:r>
            <a:endParaRPr b="1"/>
          </a:p>
          <a:p>
            <a:pPr indent="0" lvl="0" marL="457200" rtl="0" algn="ctr">
              <a:spcBef>
                <a:spcPts val="0"/>
              </a:spcBef>
              <a:spcAft>
                <a:spcPts val="0"/>
              </a:spcAft>
              <a:buNone/>
            </a:pPr>
            <a:r>
              <a:t/>
            </a:r>
            <a:endParaRPr/>
          </a:p>
          <a:p>
            <a:pPr indent="-317500" lvl="0" marL="457200" rtl="0" algn="l">
              <a:spcBef>
                <a:spcPts val="0"/>
              </a:spcBef>
              <a:spcAft>
                <a:spcPts val="0"/>
              </a:spcAft>
              <a:buSzPts val="1400"/>
              <a:buAutoNum type="arabicPeriod"/>
            </a:pPr>
            <a:r>
              <a:rPr i="1" lang="en"/>
              <a:t>Enter</a:t>
            </a:r>
            <a:r>
              <a:rPr lang="en"/>
              <a:t> - FEIN</a:t>
            </a:r>
            <a:endParaRPr/>
          </a:p>
          <a:p>
            <a:pPr indent="-317500" lvl="0" marL="457200" rtl="0" algn="l">
              <a:spcBef>
                <a:spcPts val="0"/>
              </a:spcBef>
              <a:spcAft>
                <a:spcPts val="0"/>
              </a:spcAft>
              <a:buSzPts val="1400"/>
              <a:buAutoNum type="arabicPeriod"/>
            </a:pPr>
            <a:r>
              <a:rPr lang="en"/>
              <a:t>Typically skip</a:t>
            </a:r>
            <a:endParaRPr/>
          </a:p>
          <a:p>
            <a:pPr indent="-317500" lvl="0" marL="457200" rtl="0" algn="l">
              <a:spcBef>
                <a:spcPts val="0"/>
              </a:spcBef>
              <a:spcAft>
                <a:spcPts val="0"/>
              </a:spcAft>
              <a:buSzPts val="1400"/>
              <a:buAutoNum type="arabicPeriod"/>
            </a:pPr>
            <a:r>
              <a:rPr i="1" lang="en"/>
              <a:t>Enter </a:t>
            </a:r>
            <a:r>
              <a:rPr lang="en"/>
              <a:t>- Contact person’s name</a:t>
            </a:r>
            <a:endParaRPr/>
          </a:p>
          <a:p>
            <a:pPr indent="-317500" lvl="0" marL="457200" rtl="0" algn="l">
              <a:spcBef>
                <a:spcPts val="0"/>
              </a:spcBef>
              <a:spcAft>
                <a:spcPts val="0"/>
              </a:spcAft>
              <a:buSzPts val="1400"/>
              <a:buAutoNum type="arabicPeriod"/>
            </a:pPr>
            <a:r>
              <a:rPr i="1" lang="en"/>
              <a:t>Enter </a:t>
            </a:r>
            <a:r>
              <a:rPr lang="en"/>
              <a:t>- Contact person’s phone #</a:t>
            </a:r>
            <a:endParaRPr/>
          </a:p>
          <a:p>
            <a:pPr indent="-317500" lvl="0" marL="457200" rtl="0" algn="l">
              <a:spcBef>
                <a:spcPts val="0"/>
              </a:spcBef>
              <a:spcAft>
                <a:spcPts val="0"/>
              </a:spcAft>
              <a:buSzPts val="1400"/>
              <a:buAutoNum type="arabicPeriod"/>
            </a:pPr>
            <a:r>
              <a:rPr i="1" lang="en"/>
              <a:t>Check </a:t>
            </a:r>
            <a:r>
              <a:rPr lang="en"/>
              <a:t>- Reason for filing</a:t>
            </a:r>
            <a:endParaRPr/>
          </a:p>
          <a:p>
            <a:pPr indent="-317500" lvl="0" marL="457200" rtl="0" algn="l">
              <a:spcBef>
                <a:spcPts val="0"/>
              </a:spcBef>
              <a:spcAft>
                <a:spcPts val="0"/>
              </a:spcAft>
              <a:buSzPts val="1400"/>
              <a:buAutoNum type="arabicPeriod"/>
            </a:pPr>
            <a:r>
              <a:rPr lang="en"/>
              <a:t>a) </a:t>
            </a:r>
            <a:r>
              <a:rPr i="1" lang="en"/>
              <a:t>Check</a:t>
            </a:r>
            <a:r>
              <a:rPr lang="en"/>
              <a:t> - If non-USA address</a:t>
            </a:r>
            <a:endParaRPr/>
          </a:p>
          <a:p>
            <a:pPr indent="0" lvl="0" marL="457200" rtl="0" algn="l">
              <a:spcBef>
                <a:spcPts val="0"/>
              </a:spcBef>
              <a:spcAft>
                <a:spcPts val="0"/>
              </a:spcAft>
              <a:buNone/>
            </a:pPr>
            <a:r>
              <a:rPr lang="en"/>
              <a:t>b) </a:t>
            </a:r>
            <a:r>
              <a:rPr i="1" lang="en"/>
              <a:t>Enter </a:t>
            </a:r>
            <a:r>
              <a:rPr lang="en"/>
              <a:t>- Name of Business</a:t>
            </a:r>
            <a:endParaRPr/>
          </a:p>
          <a:p>
            <a:pPr indent="0" lvl="0" marL="457200" rtl="0" algn="l">
              <a:spcBef>
                <a:spcPts val="0"/>
              </a:spcBef>
              <a:spcAft>
                <a:spcPts val="0"/>
              </a:spcAft>
              <a:buNone/>
            </a:pPr>
            <a:r>
              <a:rPr lang="en"/>
              <a:t>c) </a:t>
            </a:r>
            <a:r>
              <a:rPr i="1" lang="en"/>
              <a:t>Enter </a:t>
            </a:r>
            <a:r>
              <a:rPr lang="en"/>
              <a:t>- Sole owner or skip</a:t>
            </a:r>
            <a:endParaRPr/>
          </a:p>
          <a:p>
            <a:pPr indent="0" lvl="0" marL="0" rtl="0" algn="l">
              <a:spcBef>
                <a:spcPts val="0"/>
              </a:spcBef>
              <a:spcAft>
                <a:spcPts val="0"/>
              </a:spcAft>
              <a:buNone/>
            </a:pPr>
            <a:r>
              <a:rPr lang="en"/>
              <a:t>	d-h) </a:t>
            </a:r>
            <a:r>
              <a:rPr i="1" lang="en"/>
              <a:t>Enter</a:t>
            </a:r>
            <a:r>
              <a:rPr lang="en"/>
              <a:t> - Primary address</a:t>
            </a:r>
            <a:endParaRPr/>
          </a:p>
          <a:p>
            <a:pPr indent="-317500" lvl="0" marL="457200" rtl="0" algn="l">
              <a:spcBef>
                <a:spcPts val="0"/>
              </a:spcBef>
              <a:spcAft>
                <a:spcPts val="0"/>
              </a:spcAft>
              <a:buSzPts val="1400"/>
              <a:buAutoNum type="arabicPeriod"/>
            </a:pPr>
            <a:r>
              <a:rPr lang="en"/>
              <a:t>a) </a:t>
            </a:r>
            <a:r>
              <a:rPr i="1" lang="en"/>
              <a:t>Check </a:t>
            </a:r>
            <a:r>
              <a:rPr lang="en"/>
              <a:t>- If non-USA address</a:t>
            </a:r>
            <a:endParaRPr/>
          </a:p>
          <a:p>
            <a:pPr indent="0" lvl="0" marL="457200" rtl="0" algn="l">
              <a:spcBef>
                <a:spcPts val="0"/>
              </a:spcBef>
              <a:spcAft>
                <a:spcPts val="0"/>
              </a:spcAft>
              <a:buNone/>
            </a:pPr>
            <a:r>
              <a:rPr lang="en"/>
              <a:t>b) </a:t>
            </a:r>
            <a:r>
              <a:rPr i="1" lang="en"/>
              <a:t>Enter</a:t>
            </a:r>
            <a:r>
              <a:rPr lang="en"/>
              <a:t> - DBA name</a:t>
            </a:r>
            <a:endParaRPr/>
          </a:p>
          <a:p>
            <a:pPr indent="0" lvl="0" marL="457200" rtl="0" algn="l">
              <a:spcBef>
                <a:spcPts val="0"/>
              </a:spcBef>
              <a:spcAft>
                <a:spcPts val="0"/>
              </a:spcAft>
              <a:buNone/>
            </a:pPr>
            <a:r>
              <a:rPr lang="en"/>
              <a:t>c-h) </a:t>
            </a:r>
            <a:r>
              <a:rPr i="1" lang="en"/>
              <a:t>Enter </a:t>
            </a:r>
            <a:r>
              <a:rPr lang="en"/>
              <a:t>- Physical location of business</a:t>
            </a:r>
            <a:endParaRPr/>
          </a:p>
          <a:p>
            <a:pPr indent="0" lvl="0" marL="0" rtl="0" algn="l">
              <a:spcBef>
                <a:spcPts val="0"/>
              </a:spcBef>
              <a:spcAft>
                <a:spcPts val="0"/>
              </a:spcAft>
              <a:buNone/>
            </a:pPr>
            <a:r>
              <a:rPr lang="en"/>
              <a:t>	</a:t>
            </a:r>
            <a:endParaRPr/>
          </a:p>
        </p:txBody>
      </p:sp>
      <p:cxnSp>
        <p:nvCxnSpPr>
          <p:cNvPr id="79" name="Google Shape;79;p15"/>
          <p:cNvCxnSpPr/>
          <p:nvPr/>
        </p:nvCxnSpPr>
        <p:spPr>
          <a:xfrm flipH="1">
            <a:off x="2360050" y="1206500"/>
            <a:ext cx="3196200" cy="8994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85" name="Google Shape;85;p1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86" name="Google Shape;86;p1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87" name="Google Shape;87;p16"/>
          <p:cNvPicPr preferRelativeResize="0"/>
          <p:nvPr/>
        </p:nvPicPr>
        <p:blipFill>
          <a:blip r:embed="rId5">
            <a:alphaModFix/>
          </a:blip>
          <a:stretch>
            <a:fillRect/>
          </a:stretch>
        </p:blipFill>
        <p:spPr>
          <a:xfrm>
            <a:off x="3872850" y="3773775"/>
            <a:ext cx="1398300" cy="1229949"/>
          </a:xfrm>
          <a:prstGeom prst="rect">
            <a:avLst/>
          </a:prstGeom>
          <a:noFill/>
          <a:ln>
            <a:noFill/>
          </a:ln>
        </p:spPr>
      </p:pic>
      <p:pic>
        <p:nvPicPr>
          <p:cNvPr id="88" name="Google Shape;88;p16"/>
          <p:cNvPicPr preferRelativeResize="0"/>
          <p:nvPr/>
        </p:nvPicPr>
        <p:blipFill rotWithShape="1">
          <a:blip r:embed="rId6">
            <a:alphaModFix/>
          </a:blip>
          <a:srcRect b="24454" l="0" r="0" t="0"/>
          <a:stretch/>
        </p:blipFill>
        <p:spPr>
          <a:xfrm>
            <a:off x="477225" y="636900"/>
            <a:ext cx="5461651" cy="3136874"/>
          </a:xfrm>
          <a:prstGeom prst="rect">
            <a:avLst/>
          </a:prstGeom>
          <a:noFill/>
          <a:ln>
            <a:noFill/>
          </a:ln>
        </p:spPr>
      </p:pic>
      <p:sp>
        <p:nvSpPr>
          <p:cNvPr id="89" name="Google Shape;89;p16"/>
          <p:cNvSpPr/>
          <p:nvPr/>
        </p:nvSpPr>
        <p:spPr>
          <a:xfrm>
            <a:off x="5664350" y="531700"/>
            <a:ext cx="3278700" cy="40584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a:t>
            </a:r>
            <a:r>
              <a:rPr i="1" lang="en"/>
              <a:t>Enter</a:t>
            </a:r>
            <a:r>
              <a:rPr lang="en"/>
              <a:t> - Email address of contact person</a:t>
            </a:r>
            <a:endParaRPr/>
          </a:p>
          <a:p>
            <a:pPr indent="0" lvl="0" marL="0" rtl="0" algn="l">
              <a:spcBef>
                <a:spcPts val="0"/>
              </a:spcBef>
              <a:spcAft>
                <a:spcPts val="0"/>
              </a:spcAft>
              <a:buNone/>
            </a:pPr>
            <a:r>
              <a:rPr lang="en"/>
              <a:t>7. </a:t>
            </a:r>
            <a:r>
              <a:rPr i="1" lang="en"/>
              <a:t>Enter </a:t>
            </a:r>
            <a:r>
              <a:rPr lang="en"/>
              <a:t>- Phone number of business location</a:t>
            </a:r>
            <a:endParaRPr/>
          </a:p>
          <a:p>
            <a:pPr indent="0" lvl="0" marL="0" rtl="0" algn="l">
              <a:spcBef>
                <a:spcPts val="0"/>
              </a:spcBef>
              <a:spcAft>
                <a:spcPts val="0"/>
              </a:spcAft>
              <a:buNone/>
            </a:pPr>
            <a:r>
              <a:rPr lang="en"/>
              <a:t>8. </a:t>
            </a:r>
            <a:r>
              <a:rPr i="1" lang="en"/>
              <a:t>Check</a:t>
            </a:r>
            <a:r>
              <a:rPr lang="en"/>
              <a:t> - Type of business</a:t>
            </a:r>
            <a:endParaRPr/>
          </a:p>
          <a:p>
            <a:pPr indent="0" lvl="0" marL="0" rtl="0" algn="l">
              <a:spcBef>
                <a:spcPts val="0"/>
              </a:spcBef>
              <a:spcAft>
                <a:spcPts val="0"/>
              </a:spcAft>
              <a:buNone/>
            </a:pPr>
            <a:r>
              <a:rPr lang="en"/>
              <a:t>9. </a:t>
            </a:r>
            <a:r>
              <a:rPr i="1" lang="en"/>
              <a:t>Skip</a:t>
            </a:r>
            <a:endParaRPr i="1"/>
          </a:p>
          <a:p>
            <a:pPr indent="0" lvl="0" marL="0" rtl="0" algn="l">
              <a:spcBef>
                <a:spcPts val="0"/>
              </a:spcBef>
              <a:spcAft>
                <a:spcPts val="0"/>
              </a:spcAft>
              <a:buNone/>
            </a:pPr>
            <a:r>
              <a:rPr lang="en"/>
              <a:t>10. </a:t>
            </a:r>
            <a:r>
              <a:rPr i="1" lang="en"/>
              <a:t>Enter</a:t>
            </a:r>
            <a:endParaRPr/>
          </a:p>
          <a:p>
            <a:pPr indent="0" lvl="0" marL="0" rtl="0" algn="l">
              <a:spcBef>
                <a:spcPts val="0"/>
              </a:spcBef>
              <a:spcAft>
                <a:spcPts val="0"/>
              </a:spcAft>
              <a:buNone/>
            </a:pPr>
            <a:r>
              <a:rPr lang="en"/>
              <a:t>    a) State of Incorporation</a:t>
            </a:r>
            <a:endParaRPr/>
          </a:p>
          <a:p>
            <a:pPr indent="0" lvl="0" marL="0" rtl="0" algn="l">
              <a:spcBef>
                <a:spcPts val="0"/>
              </a:spcBef>
              <a:spcAft>
                <a:spcPts val="0"/>
              </a:spcAft>
              <a:buNone/>
            </a:pPr>
            <a:r>
              <a:rPr lang="en"/>
              <a:t>    b) Date of Incorporation</a:t>
            </a:r>
            <a:endParaRPr/>
          </a:p>
          <a:p>
            <a:pPr indent="0" lvl="0" marL="0" rtl="0" algn="l">
              <a:spcBef>
                <a:spcPts val="0"/>
              </a:spcBef>
              <a:spcAft>
                <a:spcPts val="0"/>
              </a:spcAft>
              <a:buNone/>
            </a:pPr>
            <a:r>
              <a:rPr lang="en"/>
              <a:t>    c) State of Domicile	</a:t>
            </a:r>
            <a:endParaRPr/>
          </a:p>
          <a:p>
            <a:pPr indent="0" lvl="0" marL="0" rtl="0" algn="l">
              <a:spcBef>
                <a:spcPts val="0"/>
              </a:spcBef>
              <a:spcAft>
                <a:spcPts val="0"/>
              </a:spcAft>
              <a:buNone/>
            </a:pPr>
            <a:r>
              <a:rPr lang="en"/>
              <a:t>    d) Enter date to do business in</a:t>
            </a:r>
            <a:endParaRPr/>
          </a:p>
          <a:p>
            <a:pPr indent="0" lvl="0" marL="0" rtl="0" algn="l">
              <a:spcBef>
                <a:spcPts val="0"/>
              </a:spcBef>
              <a:spcAft>
                <a:spcPts val="0"/>
              </a:spcAft>
              <a:buNone/>
            </a:pPr>
            <a:r>
              <a:rPr lang="en"/>
              <a:t>        Indiana</a:t>
            </a:r>
            <a:endParaRPr/>
          </a:p>
          <a:p>
            <a:pPr indent="0" lvl="0" marL="0" rtl="0" algn="l">
              <a:spcBef>
                <a:spcPts val="0"/>
              </a:spcBef>
              <a:spcAft>
                <a:spcPts val="0"/>
              </a:spcAft>
              <a:buNone/>
            </a:pPr>
            <a:r>
              <a:rPr lang="en"/>
              <a:t>    e) Enter end of accounting</a:t>
            </a:r>
            <a:endParaRPr/>
          </a:p>
          <a:p>
            <a:pPr indent="0" lvl="0" marL="0" rtl="0" algn="l">
              <a:spcBef>
                <a:spcPts val="0"/>
              </a:spcBef>
              <a:spcAft>
                <a:spcPts val="0"/>
              </a:spcAft>
              <a:buNone/>
            </a:pPr>
            <a:r>
              <a:rPr lang="en"/>
              <a:t>        period</a:t>
            </a:r>
            <a:endParaRPr/>
          </a:p>
          <a:p>
            <a:pPr indent="0" lvl="0" marL="0" rtl="0" algn="l">
              <a:spcBef>
                <a:spcPts val="0"/>
              </a:spcBef>
              <a:spcAft>
                <a:spcPts val="0"/>
              </a:spcAft>
              <a:buNone/>
            </a:pPr>
            <a:r>
              <a:rPr lang="en"/>
              <a:t>11. </a:t>
            </a:r>
            <a:r>
              <a:rPr i="1" lang="en"/>
              <a:t>Enter </a:t>
            </a:r>
            <a:r>
              <a:rPr lang="en"/>
              <a:t>- 454110, typically</a:t>
            </a:r>
            <a:endParaRPr/>
          </a:p>
          <a:p>
            <a:pPr indent="0" lvl="0" marL="0" rtl="0" algn="l">
              <a:spcBef>
                <a:spcPts val="0"/>
              </a:spcBef>
              <a:spcAft>
                <a:spcPts val="0"/>
              </a:spcAft>
              <a:buNone/>
            </a:pPr>
            <a:r>
              <a:rPr lang="en"/>
              <a:t>12. a-g) </a:t>
            </a:r>
            <a:r>
              <a:rPr i="1" lang="en"/>
              <a:t>Enter </a:t>
            </a:r>
            <a:r>
              <a:rPr lang="en"/>
              <a:t>- Owner information</a:t>
            </a:r>
            <a:endParaRPr/>
          </a:p>
          <a:p>
            <a:pPr indent="0" lvl="0" marL="0" rtl="0" algn="l">
              <a:spcBef>
                <a:spcPts val="0"/>
              </a:spcBef>
              <a:spcAft>
                <a:spcPts val="0"/>
              </a:spcAft>
              <a:buNone/>
            </a:pPr>
            <a:r>
              <a:t/>
            </a:r>
            <a:endParaRPr/>
          </a:p>
        </p:txBody>
      </p:sp>
      <p:cxnSp>
        <p:nvCxnSpPr>
          <p:cNvPr id="90" name="Google Shape;90;p16"/>
          <p:cNvCxnSpPr/>
          <p:nvPr/>
        </p:nvCxnSpPr>
        <p:spPr>
          <a:xfrm rot="10800000">
            <a:off x="2635375" y="762475"/>
            <a:ext cx="3146700" cy="1656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96" name="Google Shape;96;p1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97" name="Google Shape;97;p1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98" name="Google Shape;98;p17"/>
          <p:cNvPicPr preferRelativeResize="0"/>
          <p:nvPr/>
        </p:nvPicPr>
        <p:blipFill>
          <a:blip r:embed="rId5">
            <a:alphaModFix/>
          </a:blip>
          <a:stretch>
            <a:fillRect/>
          </a:stretch>
        </p:blipFill>
        <p:spPr>
          <a:xfrm>
            <a:off x="3872850" y="3773775"/>
            <a:ext cx="1398300" cy="1229949"/>
          </a:xfrm>
          <a:prstGeom prst="rect">
            <a:avLst/>
          </a:prstGeom>
          <a:noFill/>
          <a:ln>
            <a:noFill/>
          </a:ln>
        </p:spPr>
      </p:pic>
      <p:sp>
        <p:nvSpPr>
          <p:cNvPr id="99" name="Google Shape;99;p17"/>
          <p:cNvSpPr/>
          <p:nvPr/>
        </p:nvSpPr>
        <p:spPr>
          <a:xfrm>
            <a:off x="4107725" y="2745900"/>
            <a:ext cx="4666800" cy="919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13. Leave blank, unless a marketplace facilitator</a:t>
            </a:r>
            <a:endParaRPr/>
          </a:p>
          <a:p>
            <a:pPr indent="0" lvl="0" marL="0" rtl="0" algn="l">
              <a:spcBef>
                <a:spcPts val="0"/>
              </a:spcBef>
              <a:spcAft>
                <a:spcPts val="0"/>
              </a:spcAft>
              <a:buNone/>
            </a:pPr>
            <a:r>
              <a:rPr lang="en"/>
              <a:t>14. </a:t>
            </a:r>
            <a:r>
              <a:rPr i="1" lang="en"/>
              <a:t>Check </a:t>
            </a:r>
            <a:r>
              <a:rPr lang="en"/>
              <a:t>- Out of State Use Tax</a:t>
            </a:r>
            <a:endParaRPr/>
          </a:p>
          <a:p>
            <a:pPr indent="0" lvl="0" marL="0" rtl="0" algn="l">
              <a:spcBef>
                <a:spcPts val="0"/>
              </a:spcBef>
              <a:spcAft>
                <a:spcPts val="0"/>
              </a:spcAft>
              <a:buNone/>
            </a:pPr>
            <a:r>
              <a:t/>
            </a:r>
            <a:endParaRPr/>
          </a:p>
        </p:txBody>
      </p:sp>
      <p:pic>
        <p:nvPicPr>
          <p:cNvPr id="100" name="Google Shape;100;p17"/>
          <p:cNvPicPr preferRelativeResize="0"/>
          <p:nvPr/>
        </p:nvPicPr>
        <p:blipFill>
          <a:blip r:embed="rId6">
            <a:alphaModFix/>
          </a:blip>
          <a:stretch>
            <a:fillRect/>
          </a:stretch>
        </p:blipFill>
        <p:spPr>
          <a:xfrm>
            <a:off x="554250" y="746575"/>
            <a:ext cx="7809304" cy="1999325"/>
          </a:xfrm>
          <a:prstGeom prst="rect">
            <a:avLst/>
          </a:prstGeom>
          <a:noFill/>
          <a:ln>
            <a:noFill/>
          </a:ln>
        </p:spPr>
      </p:pic>
      <p:cxnSp>
        <p:nvCxnSpPr>
          <p:cNvPr id="101" name="Google Shape;101;p17"/>
          <p:cNvCxnSpPr>
            <a:stCxn id="100" idx="2"/>
          </p:cNvCxnSpPr>
          <p:nvPr/>
        </p:nvCxnSpPr>
        <p:spPr>
          <a:xfrm rot="10800000">
            <a:off x="1481702" y="1205100"/>
            <a:ext cx="2977200" cy="15408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07" name="Google Shape;107;p1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08" name="Google Shape;108;p1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09" name="Google Shape;109;p18"/>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110" name="Google Shape;110;p18"/>
          <p:cNvPicPr preferRelativeResize="0"/>
          <p:nvPr/>
        </p:nvPicPr>
        <p:blipFill>
          <a:blip r:embed="rId6">
            <a:alphaModFix/>
          </a:blip>
          <a:stretch>
            <a:fillRect/>
          </a:stretch>
        </p:blipFill>
        <p:spPr>
          <a:xfrm>
            <a:off x="444500" y="636900"/>
            <a:ext cx="5375672" cy="2984475"/>
          </a:xfrm>
          <a:prstGeom prst="rect">
            <a:avLst/>
          </a:prstGeom>
          <a:noFill/>
          <a:ln>
            <a:noFill/>
          </a:ln>
        </p:spPr>
      </p:pic>
      <p:sp>
        <p:nvSpPr>
          <p:cNvPr id="111" name="Google Shape;111;p18"/>
          <p:cNvSpPr/>
          <p:nvPr/>
        </p:nvSpPr>
        <p:spPr>
          <a:xfrm>
            <a:off x="5783725" y="484500"/>
            <a:ext cx="2866200" cy="2322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Section B</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Enter - Date sales begin in Indiana</a:t>
            </a:r>
            <a:endParaRPr/>
          </a:p>
          <a:p>
            <a:pPr indent="-317500" lvl="0" marL="457200" rtl="0" algn="l">
              <a:spcBef>
                <a:spcPts val="0"/>
              </a:spcBef>
              <a:spcAft>
                <a:spcPts val="0"/>
              </a:spcAft>
              <a:buSzPts val="1400"/>
              <a:buAutoNum type="arabicPeriod"/>
            </a:pPr>
            <a:r>
              <a:rPr lang="en"/>
              <a:t>Enter - Estimated dollar amounts for sales in Indiana</a:t>
            </a:r>
            <a:endParaRPr/>
          </a:p>
          <a:p>
            <a:pPr indent="-317500" lvl="0" marL="457200" rtl="0" algn="l">
              <a:spcBef>
                <a:spcPts val="0"/>
              </a:spcBef>
              <a:spcAft>
                <a:spcPts val="0"/>
              </a:spcAft>
              <a:buSzPts val="1400"/>
              <a:buAutoNum type="arabicPeriod"/>
            </a:pPr>
            <a:r>
              <a:rPr lang="en"/>
              <a:t>Check - No, typically for the next nine questions</a:t>
            </a:r>
            <a:endParaRPr/>
          </a:p>
          <a:p>
            <a:pPr indent="0" lvl="0" marL="0" rtl="0" algn="l">
              <a:spcBef>
                <a:spcPts val="0"/>
              </a:spcBef>
              <a:spcAft>
                <a:spcPts val="0"/>
              </a:spcAft>
              <a:buNone/>
            </a:pPr>
            <a:r>
              <a:rPr lang="en" sz="1200"/>
              <a:t> 14.</a:t>
            </a:r>
            <a:r>
              <a:rPr lang="en"/>
              <a:t>    Skip</a:t>
            </a:r>
            <a:endParaRPr/>
          </a:p>
        </p:txBody>
      </p:sp>
      <p:cxnSp>
        <p:nvCxnSpPr>
          <p:cNvPr id="112" name="Google Shape;112;p18"/>
          <p:cNvCxnSpPr/>
          <p:nvPr/>
        </p:nvCxnSpPr>
        <p:spPr>
          <a:xfrm flipH="1">
            <a:off x="3103575" y="868100"/>
            <a:ext cx="2691000" cy="2820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16"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18" name="Google Shape;118;p1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19" name="Google Shape;119;p1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20" name="Google Shape;120;p19"/>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121" name="Google Shape;121;p19"/>
          <p:cNvPicPr preferRelativeResize="0"/>
          <p:nvPr/>
        </p:nvPicPr>
        <p:blipFill>
          <a:blip r:embed="rId6">
            <a:alphaModFix/>
          </a:blip>
          <a:stretch>
            <a:fillRect/>
          </a:stretch>
        </p:blipFill>
        <p:spPr>
          <a:xfrm>
            <a:off x="508000" y="636900"/>
            <a:ext cx="5196425" cy="2984475"/>
          </a:xfrm>
          <a:prstGeom prst="rect">
            <a:avLst/>
          </a:prstGeom>
          <a:noFill/>
          <a:ln>
            <a:noFill/>
          </a:ln>
        </p:spPr>
      </p:pic>
      <p:sp>
        <p:nvSpPr>
          <p:cNvPr id="122" name="Google Shape;122;p19"/>
          <p:cNvSpPr/>
          <p:nvPr/>
        </p:nvSpPr>
        <p:spPr>
          <a:xfrm>
            <a:off x="5643925" y="585975"/>
            <a:ext cx="3049200" cy="2590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9. &amp; 10. </a:t>
            </a:r>
            <a:r>
              <a:rPr i="1" lang="en"/>
              <a:t>Check</a:t>
            </a:r>
            <a:r>
              <a:rPr lang="en"/>
              <a:t> - No</a:t>
            </a:r>
            <a:endParaRPr/>
          </a:p>
          <a:p>
            <a:pPr indent="0" lvl="0" marL="0" rtl="0" algn="l">
              <a:spcBef>
                <a:spcPts val="0"/>
              </a:spcBef>
              <a:spcAft>
                <a:spcPts val="0"/>
              </a:spcAft>
              <a:buNone/>
            </a:pPr>
            <a:r>
              <a:t/>
            </a:r>
            <a:endParaRPr/>
          </a:p>
          <a:p>
            <a:pPr indent="0" lvl="0" marL="0" rtl="0" algn="ctr">
              <a:spcBef>
                <a:spcPts val="0"/>
              </a:spcBef>
              <a:spcAft>
                <a:spcPts val="0"/>
              </a:spcAft>
              <a:buNone/>
            </a:pPr>
            <a:r>
              <a:rPr b="1" lang="en"/>
              <a:t>Section C</a:t>
            </a:r>
            <a:endParaRPr b="1"/>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i="1" lang="en"/>
              <a:t>Enter</a:t>
            </a:r>
            <a:r>
              <a:rPr lang="en"/>
              <a:t> - Date of accounting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2-5. </a:t>
            </a:r>
            <a:r>
              <a:rPr i="1" lang="en"/>
              <a:t>Skip</a:t>
            </a:r>
            <a:endParaRPr i="1"/>
          </a:p>
          <a:p>
            <a:pPr indent="0" lvl="0" marL="0" rtl="0" algn="l">
              <a:spcBef>
                <a:spcPts val="0"/>
              </a:spcBef>
              <a:spcAft>
                <a:spcPts val="0"/>
              </a:spcAft>
              <a:buNone/>
            </a:pPr>
            <a:r>
              <a:t/>
            </a:r>
            <a:endParaRPr/>
          </a:p>
        </p:txBody>
      </p:sp>
      <p:cxnSp>
        <p:nvCxnSpPr>
          <p:cNvPr id="123" name="Google Shape;123;p19"/>
          <p:cNvCxnSpPr/>
          <p:nvPr/>
        </p:nvCxnSpPr>
        <p:spPr>
          <a:xfrm flipH="1">
            <a:off x="1573550" y="987475"/>
            <a:ext cx="4090800" cy="1194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27" name="Shape 127"/>
        <p:cNvGrpSpPr/>
        <p:nvPr/>
      </p:nvGrpSpPr>
      <p:grpSpPr>
        <a:xfrm>
          <a:off x="0" y="0"/>
          <a:ext cx="0" cy="0"/>
          <a:chOff x="0" y="0"/>
          <a:chExt cx="0" cy="0"/>
        </a:xfrm>
      </p:grpSpPr>
      <p:pic>
        <p:nvPicPr>
          <p:cNvPr id="128" name="Google Shape;128;p20"/>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29" name="Google Shape;129;p2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30" name="Google Shape;130;p2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31" name="Google Shape;131;p20"/>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132" name="Google Shape;132;p20"/>
          <p:cNvPicPr preferRelativeResize="0"/>
          <p:nvPr/>
        </p:nvPicPr>
        <p:blipFill>
          <a:blip r:embed="rId6">
            <a:alphaModFix/>
          </a:blip>
          <a:stretch>
            <a:fillRect/>
          </a:stretch>
        </p:blipFill>
        <p:spPr>
          <a:xfrm>
            <a:off x="486825" y="636900"/>
            <a:ext cx="7705875" cy="2984474"/>
          </a:xfrm>
          <a:prstGeom prst="rect">
            <a:avLst/>
          </a:prstGeom>
          <a:noFill/>
          <a:ln>
            <a:noFill/>
          </a:ln>
        </p:spPr>
      </p:pic>
      <p:sp>
        <p:nvSpPr>
          <p:cNvPr id="133" name="Google Shape;133;p20"/>
          <p:cNvSpPr/>
          <p:nvPr/>
        </p:nvSpPr>
        <p:spPr>
          <a:xfrm>
            <a:off x="5829600" y="1037975"/>
            <a:ext cx="2363100" cy="11214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Section D and E - Typically skip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7"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39" name="Google Shape;139;p21"/>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IN Registration</a:t>
            </a:r>
            <a:endParaRPr b="1" sz="2400">
              <a:solidFill>
                <a:srgbClr val="FAFAFF"/>
              </a:solidFill>
            </a:endParaRPr>
          </a:p>
        </p:txBody>
      </p:sp>
      <p:sp>
        <p:nvSpPr>
          <p:cNvPr id="140" name="Google Shape;140;p2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41" name="Google Shape;141;p21"/>
          <p:cNvPicPr preferRelativeResize="0"/>
          <p:nvPr/>
        </p:nvPicPr>
        <p:blipFill>
          <a:blip r:embed="rId5">
            <a:alphaModFix/>
          </a:blip>
          <a:stretch>
            <a:fillRect/>
          </a:stretch>
        </p:blipFill>
        <p:spPr>
          <a:xfrm>
            <a:off x="3634000" y="3773775"/>
            <a:ext cx="1955676" cy="1229949"/>
          </a:xfrm>
          <a:prstGeom prst="rect">
            <a:avLst/>
          </a:prstGeom>
          <a:noFill/>
          <a:ln>
            <a:noFill/>
          </a:ln>
        </p:spPr>
      </p:pic>
      <p:pic>
        <p:nvPicPr>
          <p:cNvPr id="142" name="Google Shape;142;p21"/>
          <p:cNvPicPr preferRelativeResize="0"/>
          <p:nvPr/>
        </p:nvPicPr>
        <p:blipFill>
          <a:blip r:embed="rId6">
            <a:alphaModFix/>
          </a:blip>
          <a:stretch>
            <a:fillRect/>
          </a:stretch>
        </p:blipFill>
        <p:spPr>
          <a:xfrm>
            <a:off x="497425" y="636900"/>
            <a:ext cx="7727825" cy="2984475"/>
          </a:xfrm>
          <a:prstGeom prst="rect">
            <a:avLst/>
          </a:prstGeom>
          <a:noFill/>
          <a:ln>
            <a:noFill/>
          </a:ln>
        </p:spPr>
      </p:pic>
      <p:sp>
        <p:nvSpPr>
          <p:cNvPr id="143" name="Google Shape;143;p21"/>
          <p:cNvSpPr/>
          <p:nvPr/>
        </p:nvSpPr>
        <p:spPr>
          <a:xfrm>
            <a:off x="5646550" y="1074250"/>
            <a:ext cx="2363100" cy="900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Section F, G, and H - Typically skip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