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x="12192000" cy="6858000"/>
  <p:notesSz cx="6858000" cy="9144000"/>
  <p:embeddedFontLst>
    <p:embeddedFont>
      <p:font typeface="Grandstander" pitchFamily="2" charset="0"/>
      <p:regular r:id="rId34"/>
      <p:bold r:id="rId35"/>
      <p:italic r:id="rId36"/>
      <p:boldItalic r:id="rId37"/>
    </p:embeddedFont>
    <p:embeddedFont>
      <p:font typeface="Grandstander Medium" pitchFamily="2" charset="0"/>
      <p:regular r:id="rId38"/>
      <p:bold r:id="rId39"/>
      <p:italic r:id="rId40"/>
      <p:boldItalic r:id="rId41"/>
    </p:embeddedFont>
    <p:embeddedFont>
      <p:font typeface="Grandstander SemiBold" pitchFamily="2" charset="0"/>
      <p:regular r:id="rId42"/>
      <p:bold r:id="rId43"/>
      <p:italic r:id="rId44"/>
      <p:boldItalic r:id="rId45"/>
    </p:embeddedFont>
    <p:embeddedFont>
      <p:font typeface="Lato" panose="020F0502020204030203" pitchFamily="3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981">
          <p15:clr>
            <a:srgbClr val="747775"/>
          </p15:clr>
        </p15:guide>
        <p15:guide id="2" pos="166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5" roundtripDataSignature="AMtx7mjuuvk6aJcrxcDYUrz/xA8jsxpy5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6B274CB-9BDB-42CB-8F65-06A01CE49B24}">
  <a:tblStyle styleId="{A6B274CB-9BDB-42CB-8F65-06A01CE49B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32C2EAC-3B3F-4C54-9E10-5396CD122445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4F91A46-3C66-482C-8D82-798C635D67C7}" styleName="Table_2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851" autoAdjust="0"/>
  </p:normalViewPr>
  <p:slideViewPr>
    <p:cSldViewPr snapToGrid="0">
      <p:cViewPr varScale="1">
        <p:scale>
          <a:sx n="91" d="100"/>
          <a:sy n="91" d="100"/>
        </p:scale>
        <p:origin x="1236" y="90"/>
      </p:cViewPr>
      <p:guideLst>
        <p:guide orient="horz" pos="981"/>
        <p:guide pos="1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5" Type="http://customschemas.google.com/relationships/presentationmetadata" Target="meta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premium-vector/simple-vector-icon-juice-white-background_150962411.htm#fromView=image_search&amp;page=1&amp;position=9&amp;uuid=5d57e37a-d3cd-4bb7-a029-dd497848e79b" TargetMode="External"/><Relationship Id="rId3" Type="http://schemas.openxmlformats.org/officeDocument/2006/relationships/hyperlink" Target="https://www.freepik.com/free-vector/fresh-purple-eggplant_136484065.htm#fromView=image_search&amp;page=1&amp;position=0&amp;uuid=46f2ddf9-f74b-460e-b616-f2de3dff2a2d" TargetMode="External"/><Relationship Id="rId7" Type="http://schemas.openxmlformats.org/officeDocument/2006/relationships/hyperlink" Target="https://www.freepik.com/free-vector/blue-teapot-utensil_137586175.htm#fromView=image_search&amp;page=1&amp;position=0&amp;uuid=9427d1de-7332-4c3e-a6d1-3a36b2cb06b7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eepik.com/free-vector/hand-drawn-bounce-house-illustration_28209658.htm#fromView=image_search&amp;page=1&amp;position=1&amp;uuid=3dee6cd8-6c8f-4dbf-84d4-026d15daaadc" TargetMode="External"/><Relationship Id="rId5" Type="http://schemas.openxmlformats.org/officeDocument/2006/relationships/hyperlink" Target="https://www.freepik.com/premium-vector/colorful-feather-shuttlecock_353809788.htm#fromView=image_search&amp;page=1&amp;position=32&amp;uuid=a534b4d3-9c18-4846-a81a-7d7e3cfc3cad" TargetMode="External"/><Relationship Id="rId4" Type="http://schemas.openxmlformats.org/officeDocument/2006/relationships/hyperlink" Target="https://www.freepik.com/free-vector/traffic-lights-realistic_1538788.htm#fromView=image_search&amp;page=1&amp;position=0&amp;uuid=b8146bee-9cd2-4bbe-8bc6-4e681e5b1049" TargetMode="External"/></Relationships>
</file>

<file path=ppt/notesSlides/_rels/notes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premium-vector/simple-vector-icon-juice-white-background_150962411.htm#fromView=image_search&amp;page=1&amp;position=9&amp;uuid=5d57e37a-d3cd-4bb7-a029-dd497848e79b" TargetMode="External"/><Relationship Id="rId3" Type="http://schemas.openxmlformats.org/officeDocument/2006/relationships/hyperlink" Target="https://www.freepik.com/free-vector/fresh-purple-eggplant_136484065.htm#fromView=image_search&amp;page=1&amp;position=0&amp;uuid=46f2ddf9-f74b-460e-b616-f2de3dff2a2d" TargetMode="External"/><Relationship Id="rId7" Type="http://schemas.openxmlformats.org/officeDocument/2006/relationships/hyperlink" Target="https://www.freepik.com/free-vector/blue-teapot-utensil_137586175.htm#fromView=image_search&amp;page=1&amp;position=0&amp;uuid=9427d1de-7332-4c3e-a6d1-3a36b2cb06b7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eepik.com/free-vector/hand-drawn-bounce-house-illustration_28209658.htm#fromView=image_search&amp;page=1&amp;position=1&amp;uuid=3dee6cd8-6c8f-4dbf-84d4-026d15daaadc" TargetMode="External"/><Relationship Id="rId5" Type="http://schemas.openxmlformats.org/officeDocument/2006/relationships/hyperlink" Target="https://www.freepik.com/premium-vector/colorful-feather-shuttlecock_353809788.htm#fromView=image_search&amp;page=1&amp;position=32&amp;uuid=a534b4d3-9c18-4846-a81a-7d7e3cfc3cad" TargetMode="External"/><Relationship Id="rId4" Type="http://schemas.openxmlformats.org/officeDocument/2006/relationships/hyperlink" Target="https://www.freepik.com/free-vector/traffic-lights-realistic_1538788.htm#fromView=image_search&amp;page=1&amp;position=0&amp;uuid=b8146bee-9cd2-4bbe-8bc6-4e681e5b1049" TargetMode="Externa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vector/painted-delicious-locro-illustration_21251183.htm#fromView=image_search&amp;page=1&amp;position=0&amp;uuid=97aa6e6c-7df6-4c7b-a8d2-e6f3bea6f08d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reepik.com/free-vector/hand-drawn-cap-cartoon-illustration_94490978.htm#fromView=image_search&amp;page=1&amp;position=4&amp;uuid=e77362fe-9460-42a4-8923-76e8879ea419" TargetMode="External"/><Relationship Id="rId4" Type="http://schemas.openxmlformats.org/officeDocument/2006/relationships/hyperlink" Target="https://www.freepik.com/free-vector/stone-well-with-rooftop-isolated_11829605.htm#fromView=image_search&amp;page=1&amp;position=0&amp;uuid=9334f13b-17ff-40d8-bfca-fa8d8af55987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free-vector/painted-delicious-locro-illustration_21251183.htm#fromView=image_search&amp;page=1&amp;position=0&amp;uuid=97aa6e6c-7df6-4c7b-a8d2-e6f3bea6f08d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reepik.com/free-vector/hand-drawn-cap-cartoon-illustration_94490978.htm#fromView=image_search&amp;page=1&amp;position=4&amp;uuid=e77362fe-9460-42a4-8923-76e8879ea419" TargetMode="External"/><Relationship Id="rId4" Type="http://schemas.openxmlformats.org/officeDocument/2006/relationships/hyperlink" Target="https://www.freepik.com/free-vector/stone-well-with-rooftop-isolated_11829605.htm#fromView=image_search&amp;page=1&amp;position=0&amp;uuid=9334f13b-17ff-40d8-bfca-fa8d8af55987" TargetMode="External"/></Relationships>
</file>

<file path=ppt/notesSlides/_rels/notes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vector/christmas-bell-design_145244549.htm#fromView=image_search&amp;page=1&amp;position=2&amp;uuid=19e08d90-62a4-40a5-a2b8-b994ed597752" TargetMode="External"/><Relationship Id="rId3" Type="http://schemas.openxmlformats.org/officeDocument/2006/relationships/hyperlink" Target="https://www.freepik.com/free-vector/cute-whale-cartoon-character_32937551.htm#fromView=image_search&amp;page=1&amp;position=0&amp;uuid=111267d7-e389-4c25-9762-0d41e8d2f38e" TargetMode="External"/><Relationship Id="rId7" Type="http://schemas.openxmlformats.org/officeDocument/2006/relationships/hyperlink" Target="https://www.freepik.com/free-psd/hand-drawn-summer-frame-illustration_229302820.htm#fromView=image_search&amp;page=1&amp;position=0&amp;uuid=ae467079-19d5-43ba-8a72-0533a6841fda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eepik.com/free-vector/fun-colorful-flying-kites-streamer-icon-isolated_169502042.htm#fromView=image_search&amp;page=1&amp;position=0&amp;uuid=768777da-9b74-4e78-8be3-5d780ebb6ccc" TargetMode="External"/><Relationship Id="rId5" Type="http://schemas.openxmlformats.org/officeDocument/2006/relationships/hyperlink" Target="https://www.freepik.com/free-vector/shopping-paper-bags-icon-isolated_70014164.htm#fromView=image_search&amp;page=1&amp;position=0&amp;uuid=cc1ddfbb-8178-4248-b27e-132d337af324" TargetMode="External"/><Relationship Id="rId4" Type="http://schemas.openxmlformats.org/officeDocument/2006/relationships/hyperlink" Target="https://www.freepik.com/premium-vector/stewpan-cooking-floating-cartoon-vector-icon-illustration-food-object-icon-isolated-flat-vector_310436859.htm#from_element=cross_selling__vector" TargetMode="External"/></Relationships>
</file>

<file path=ppt/notesSlides/_rels/notes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vector/christmas-bell-design_145244549.htm#fromView=image_search&amp;page=1&amp;position=2&amp;uuid=19e08d90-62a4-40a5-a2b8-b994ed597752" TargetMode="External"/><Relationship Id="rId3" Type="http://schemas.openxmlformats.org/officeDocument/2006/relationships/hyperlink" Target="https://www.freepik.com/free-vector/cute-whale-cartoon-character_32937551.htm#fromView=image_search&amp;page=1&amp;position=0&amp;uuid=111267d7-e389-4c25-9762-0d41e8d2f38e" TargetMode="External"/><Relationship Id="rId7" Type="http://schemas.openxmlformats.org/officeDocument/2006/relationships/hyperlink" Target="https://www.freepik.com/free-psd/hand-drawn-summer-frame-illustration_229302820.htm#fromView=image_search&amp;page=1&amp;position=0&amp;uuid=ae467079-19d5-43ba-8a72-0533a6841fda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eepik.com/free-vector/fun-colorful-flying-kites-streamer-icon-isolated_169502042.htm#fromView=image_search&amp;page=1&amp;position=0&amp;uuid=768777da-9b74-4e78-8be3-5d780ebb6ccc" TargetMode="External"/><Relationship Id="rId5" Type="http://schemas.openxmlformats.org/officeDocument/2006/relationships/hyperlink" Target="https://www.freepik.com/free-vector/shopping-paper-bags-icon-isolated_70014164.htm#fromView=image_search&amp;page=1&amp;position=0&amp;uuid=cc1ddfbb-8178-4248-b27e-132d337af324" TargetMode="External"/><Relationship Id="rId4" Type="http://schemas.openxmlformats.org/officeDocument/2006/relationships/hyperlink" Target="https://www.freepik.com/premium-vector/stewpan-cooking-floating-cartoon-vector-icon-illustration-food-object-icon-isolated-flat-vector_310436859.htm#from_element=cross_selling__vector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premium-vector/ice-cream-cone-concept-illustration_229380424.htm#fromView=image_search&amp;page=1&amp;position=17&amp;uuid=b06912a7-8c15-48fc-9872-0dd11d6110b3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reepik.com/premium-vector/pencil-eraser-school-supplies-welcome-school-children_49870181.htm#fromView=image_search&amp;page=1&amp;position=35&amp;uuid=2ecae0e9-70a0-46de-808f-5a2397f6743a" TargetMode="External"/><Relationship Id="rId4" Type="http://schemas.openxmlformats.org/officeDocument/2006/relationships/hyperlink" Target="https://www.freepik.com/premium-vector/dove-flat-icon-small-white-flying-bird_43580138.htm#fromView=image_search&amp;page=1&amp;position=26&amp;uuid=ea5818ae-fae4-425c-8130-dff7abbd5bd6" TargetMode="Externa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premium-vector/ice-cream-cone-concept-illustration_229380424.htm#fromView=image_search&amp;page=1&amp;position=17&amp;uuid=b06912a7-8c15-48fc-9872-0dd11d6110b3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reepik.com/premium-vector/pencil-eraser-school-supplies-welcome-school-children_49870181.htm#fromView=image_search&amp;page=1&amp;position=35&amp;uuid=2ecae0e9-70a0-46de-808f-5a2397f6743a" TargetMode="External"/><Relationship Id="rId4" Type="http://schemas.openxmlformats.org/officeDocument/2006/relationships/hyperlink" Target="https://www.freepik.com/premium-vector/dove-flat-icon-small-white-flying-bird_43580138.htm#fromView=image_search&amp;page=1&amp;position=26&amp;uuid=ea5818ae-fae4-425c-8130-dff7abbd5bd6" TargetMode="External"/></Relationships>
</file>

<file path=ppt/notesSlides/_rels/notes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vector/adult-halloween-witch-holding-black-cat_5579374.htm#fromView=image_search&amp;page=1&amp;position=0&amp;uuid=22769248-cfe5-4127-b98d-b5cfc07169f8" TargetMode="External"/><Relationship Id="rId3" Type="http://schemas.openxmlformats.org/officeDocument/2006/relationships/hyperlink" Target="https://www.freepik.com/free-psd/cute-dog-isolated_43306263.htm#fromView=image_search&amp;page=1&amp;position=0&amp;uuid=a5e60ab8-c681-4b97-ba6d-66baa5b5ae44" TargetMode="External"/><Relationship Id="rId7" Type="http://schemas.openxmlformats.org/officeDocument/2006/relationships/hyperlink" Target="https://www.freepik.com/premium-vector/gray-water-cooler-with-blue-full-bottle_6439695.htm#fromView=image_search&amp;page=1&amp;position=7&amp;uuid=09b9199b-8d2d-492d-a48d-286fdc616f1d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eepik.com/free-vector/handsaw-gardening-3d-vector-illustration-gardener-sharp-tool-cutting-trees-cartoon-style-isolated-white-background-gardening-instrument-farming-summer-concept_41192881.htm#fromView=image_search&amp;page=1&amp;position=0&amp;uuid=41e94cca-3a43-46ce-bf2a-ce72dcafe720" TargetMode="External"/><Relationship Id="rId5" Type="http://schemas.openxmlformats.org/officeDocument/2006/relationships/hyperlink" Target="https://www.freepik.com/premium-vector/cute-parrot-sitting-twig-vector-illustration_27738651.htm#fromView=image_search&amp;page=1&amp;position=32&amp;uuid=44e4d2ab-a7f5-4b99-bb98-285ab45e4241" TargetMode="External"/><Relationship Id="rId4" Type="http://schemas.openxmlformats.org/officeDocument/2006/relationships/hyperlink" Target="https://www.freepik.com/free-vector/shopping-paper-bags-icon-isolated_70014164.htm#fromView=image_search&amp;page=1&amp;position=0&amp;uuid=cc1ddfbb-8178-4248-b27e-132d337af324" TargetMode="External"/><Relationship Id="rId9" Type="http://schemas.openxmlformats.org/officeDocument/2006/relationships/hyperlink" Target="https://www.freepik.com/free-vector/little-boy-blue-shorts_27180470.htm#fromView=image_search&amp;page=1&amp;position=0&amp;uuid=63c2592d-45b1-4472-9655-bb365aa0e9d2" TargetMode="Externa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free-vector/adult-halloween-witch-holding-black-cat_5579374.htm#fromView=image_search&amp;page=1&amp;position=0&amp;uuid=22769248-cfe5-4127-b98d-b5cfc07169f8" TargetMode="External"/><Relationship Id="rId3" Type="http://schemas.openxmlformats.org/officeDocument/2006/relationships/hyperlink" Target="https://www.freepik.com/free-psd/cute-dog-isolated_43306263.htm#fromView=image_search&amp;page=1&amp;position=0&amp;uuid=a5e60ab8-c681-4b97-ba6d-66baa5b5ae44" TargetMode="External"/><Relationship Id="rId7" Type="http://schemas.openxmlformats.org/officeDocument/2006/relationships/hyperlink" Target="https://www.freepik.com/premium-vector/gray-water-cooler-with-blue-full-bottle_6439695.htm#fromView=image_search&amp;page=1&amp;position=7&amp;uuid=09b9199b-8d2d-492d-a48d-286fdc616f1d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reepik.com/free-vector/handsaw-gardening-3d-vector-illustration-gardener-sharp-tool-cutting-trees-cartoon-style-isolated-white-background-gardening-instrument-farming-summer-concept_41192881.htm#fromView=image_search&amp;page=1&amp;position=0&amp;uuid=41e94cca-3a43-46ce-bf2a-ce72dcafe720" TargetMode="External"/><Relationship Id="rId5" Type="http://schemas.openxmlformats.org/officeDocument/2006/relationships/hyperlink" Target="https://www.freepik.com/premium-vector/cute-parrot-sitting-twig-vector-illustration_27738651.htm#fromView=image_search&amp;page=1&amp;position=32&amp;uuid=44e4d2ab-a7f5-4b99-bb98-285ab45e4241" TargetMode="External"/><Relationship Id="rId4" Type="http://schemas.openxmlformats.org/officeDocument/2006/relationships/hyperlink" Target="https://www.freepik.com/free-vector/shopping-paper-bags-icon-isolated_70014164.htm#fromView=image_search&amp;page=1&amp;position=0&amp;uuid=cc1ddfbb-8178-4248-b27e-132d337af324" TargetMode="External"/><Relationship Id="rId9" Type="http://schemas.openxmlformats.org/officeDocument/2006/relationships/hyperlink" Target="https://www.freepik.com/free-vector/little-boy-blue-shorts_27180470.htm#fromView=image_search&amp;page=1&amp;position=0&amp;uuid=63c2592d-45b1-4472-9655-bb365aa0e9d2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BERINJELA: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https://www.freepik.com/free-vector/fresh-purple-eggplant_136484065.htm#fromView=image_search&amp;page=1&amp;position=0&amp;uuid=46f2ddf9-f74b-460e-b616-f2de3dff2a2d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SEMÁFORO: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https://www.freepik.com/free-vector/traffic-lights-realistic_1538788.htm#fromView=image_search&amp;page=1&amp;position=0&amp;uuid=b8146bee-9cd2-4bbe-8bc6-4e681e5b1049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PETECA: 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https://www.freepik.com/premium-vector/colorful-feather-shuttlecock_353809788.htm#fromView=image_search&amp;page=1&amp;position=32&amp;uuid=a534b4d3-9c18-4846-a81a-7d7e3cfc3cad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PULA-PULA: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https://www.freepik.com/free-vector/hand-drawn-bounce-house-illustration_28209658.htm#fromView=image_search&amp;page=1&amp;position=1&amp;uuid=3dee6cd8-6c8f-4dbf-84d4-026d15daaadc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BULE: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7"/>
              </a:rPr>
              <a:t>https://www.freepik.com/free-vector/blue-teapot-utensil_137586175.htm#fromView=image_search&amp;page=1&amp;position=0&amp;uuid=9427d1de-7332-4c3e-a6d1-3a36b2cb06b7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SUCO: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8"/>
              </a:rPr>
              <a:t>https://www.freepik.com/premium-vector/simple-vector-icon-juice-white-background_150962411.htm#fromView=image_search&amp;page=1&amp;position=9&amp;uuid=5d57e37a-d3cd-4bb7-a029-dd497848e79b</a:t>
            </a:r>
            <a:endParaRPr/>
          </a:p>
        </p:txBody>
      </p:sp>
      <p:sp>
        <p:nvSpPr>
          <p:cNvPr id="259" name="Google Shape;2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85e01b4175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BERINJELA: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https://www.freepik.com/free-vector/fresh-purple-eggplant_136484065.htm#fromView=image_search&amp;page=1&amp;position=0&amp;uuid=46f2ddf9-f74b-460e-b616-f2de3dff2a2d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SEMÁFORO: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https://www.freepik.com/free-vector/traffic-lights-realistic_1538788.htm#fromView=image_search&amp;page=1&amp;position=0&amp;uuid=b8146bee-9cd2-4bbe-8bc6-4e681e5b1049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PETECA: 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https://www.freepik.com/premium-vector/colorful-feather-shuttlecock_353809788.htm#fromView=image_search&amp;page=1&amp;position=32&amp;uuid=a534b4d3-9c18-4846-a81a-7d7e3cfc3cad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PULA-PULA: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https://www.freepik.com/free-vector/hand-drawn-bounce-house-illustration_28209658.htm#fromView=image_search&amp;page=1&amp;position=1&amp;uuid=3dee6cd8-6c8f-4dbf-84d4-026d15daaadc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BULE: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7"/>
              </a:rPr>
              <a:t>https://www.freepik.com/free-vector/blue-teapot-utensil_137586175.htm#fromView=image_search&amp;page=1&amp;position=0&amp;uuid=9427d1de-7332-4c3e-a6d1-3a36b2cb06b7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rPr lang="pt-BR">
                <a:solidFill>
                  <a:schemeClr val="dk1"/>
                </a:solidFill>
              </a:rPr>
              <a:t>SUCO: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8"/>
              </a:rPr>
              <a:t>https://www.freepik.com/premium-vector/simple-vector-icon-juice-white-background_150962411.htm#fromView=image_search&amp;page=1&amp;position=9&amp;uuid=5d57e37a-d3cd-4bb7-a029-dd497848e79b</a:t>
            </a:r>
            <a:endParaRPr/>
          </a:p>
        </p:txBody>
      </p:sp>
      <p:sp>
        <p:nvSpPr>
          <p:cNvPr id="268" name="Google Shape;268;g385e01b4175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85e01b417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SOPA: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https://www.freepik.com/free-vector/painted-delicious-locro-illustration_21251183.htm#fromView=image_search&amp;page=1&amp;position=0&amp;uuid=97aa6e6c-7df6-4c7b-a8d2-e6f3bea6f08d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POÇO: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https://www.freepik.com/free-vector/stone-well-with-rooftop-isolated_11829605.htm#fromView=image_search&amp;page=1&amp;position=0&amp;uuid=9334f13b-17ff-40d8-bfca-fa8d8af55987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BONÉ: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https://www.freepik.com/free-vector/hand-drawn-cap-cartoon-illustration_94490978.htm#fromView=image_search&amp;page=1&amp;position=4&amp;uuid=e77362fe-9460-42a4-8923-76e8879ea419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1" name="Google Shape;281;g385e01b417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85e01b4175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SOPA: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https://www.freepik.com/free-vector/painted-delicious-locro-illustration_21251183.htm#fromView=image_search&amp;page=1&amp;position=0&amp;uuid=97aa6e6c-7df6-4c7b-a8d2-e6f3bea6f08d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POÇO: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https://www.freepik.com/free-vector/stone-well-with-rooftop-isolated_11829605.htm#fromView=image_search&amp;page=1&amp;position=0&amp;uuid=9334f13b-17ff-40d8-bfca-fa8d8af55987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BONÉ: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https://www.freepik.com/free-vector/hand-drawn-cap-cartoon-illustration_94490978.htm#fromView=image_search&amp;page=1&amp;position=4&amp;uuid=e77362fe-9460-42a4-8923-76e8879ea419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0" name="Google Shape;290;g385e01b4175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85e01b4175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BALEIA: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https://www.freepik.com/free-vector/cute-whale-cartoon-character_32937551.htm#fromView=image_search&amp;page=1&amp;position=0&amp;uuid=111267d7-e389-4c25-9762-0d41e8d2f38e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PANELA: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https://www.freepik.com/premium-vector/stewpan-cooking-floating-cartoon-vector-icon-illustration-food-object-icon-isolated-flat-vector_310436859.htm#from_element=cross_selling__vector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SACOLA: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https://www.freepik.com/free-vector/shopping-paper-bags-icon-isolated_70014164.htm#fromView=image_search&amp;page=1&amp;position=0&amp;uuid=cc1ddfbb-8178-4248-b27e-132d337af324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PIPA: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https://www.freepik.com/free-vector/fun-colorful-flying-kites-streamer-icon-isolated_169502042.htm#fromView=image_search&amp;page=1&amp;position=0&amp;uuid=768777da-9b74-4e78-8be3-5d780ebb6ccc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BIQUINI: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7"/>
              </a:rPr>
              <a:t>https://www.freepik.com/free-psd/hand-drawn-summer-frame-illustration_229302820.htm#fromView=image_search&amp;page=1&amp;position=0&amp;uuid=ae467079-19d5-43ba-8a72-0533a6841fda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SINO: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8"/>
              </a:rPr>
              <a:t>https://www.freepik.com/free-vector/christmas-bell-design_145244549.htm#fromView=image_search&amp;page=1&amp;position=2&amp;uuid=19e08d90-62a4-40a5-a2b8-b994ed597752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0" name="Google Shape;300;g385e01b4175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85e01b417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BALEIA: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https://www.freepik.com/free-vector/cute-whale-cartoon-character_32937551.htm#fromView=image_search&amp;page=1&amp;position=0&amp;uuid=111267d7-e389-4c25-9762-0d41e8d2f38e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PANELA: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https://www.freepik.com/premium-vector/stewpan-cooking-floating-cartoon-vector-icon-illustration-food-object-icon-isolated-flat-vector_310436859.htm#from_element=cross_selling__vector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SACOLA: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https://www.freepik.com/free-vector/shopping-paper-bags-icon-isolated_70014164.htm#fromView=image_search&amp;page=1&amp;position=0&amp;uuid=cc1ddfbb-8178-4248-b27e-132d337af324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PIPA: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https://www.freepik.com/free-vector/fun-colorful-flying-kites-streamer-icon-isolated_169502042.htm#fromView=image_search&amp;page=1&amp;position=0&amp;uuid=768777da-9b74-4e78-8be3-5d780ebb6ccc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BIQUINI: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7"/>
              </a:rPr>
              <a:t>https://www.freepik.com/free-psd/hand-drawn-summer-frame-illustration_229302820.htm#fromView=image_search&amp;page=1&amp;position=0&amp;uuid=ae467079-19d5-43ba-8a72-0533a6841fda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SINO: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8"/>
              </a:rPr>
              <a:t>https://www.freepik.com/free-vector/christmas-bell-design_145244549.htm#fromView=image_search&amp;page=1&amp;position=2&amp;uuid=19e08d90-62a4-40a5-a2b8-b994ed597752</a:t>
            </a:r>
            <a:endParaRPr/>
          </a:p>
        </p:txBody>
      </p:sp>
      <p:sp>
        <p:nvSpPr>
          <p:cNvPr id="306" name="Google Shape;306;g385e01b417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9" name="Google Shape;31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85e01b4175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5" name="Google Shape;325;g385e01b4175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9c09b808c8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g29c09b808c8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337" name="Google Shape;33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9c09b808c8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29c09b808c8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89eeb4582d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6" name="Google Shape;346;g389eeb4582d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89eeb4582d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3" name="Google Shape;353;g389eeb4582d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89eeb4582d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3" name="Google Shape;363;g389eeb4582d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89eeb4582d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3" name="Google Shape;373;g389eeb4582d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89eeb4582d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0" name="Google Shape;380;g389eeb4582d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89eeb4582d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g389eeb4582d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89eeb4582d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4" name="Google Shape;394;g389eeb4582d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SORVETE: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https://www.freepik.com/premium-vector/ice-cream-cone-concept-illustration_229380424.htm#fromView=image_search&amp;page=1&amp;position=17&amp;uuid=b06912a7-8c15-48fc-9872-0dd11d6110b3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PÁSSARO: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https://www.freepik.com/premium-vector/dove-flat-icon-small-white-flying-bird_43580138.htm#fromView=image_search&amp;page=1&amp;position=26&amp;uuid=ea5818ae-fae4-425c-8130-dff7abbd5bd6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BORRACHA: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https://www.freepik.com/premium-vector/pencil-eraser-school-supplies-welcome-school-children_49870181.htm#fromView=image_search&amp;page=1&amp;position=35&amp;uuid=2ecae0e9-70a0-46de-808f-5a2397f6743a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4" name="Google Shape;1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85c14cf277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SORVETE: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https://www.freepik.com/premium-vector/ice-cream-cone-concept-illustration_229380424.htm#fromView=image_search&amp;page=1&amp;position=17&amp;uuid=b06912a7-8c15-48fc-9872-0dd11d6110b3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PÁSSARO: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https://www.freepik.com/premium-vector/dove-flat-icon-small-white-flying-bird_43580138.htm#fromView=image_search&amp;page=1&amp;position=26&amp;uuid=ea5818ae-fae4-425c-8130-dff7abbd5bd6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BORRACHA: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https://www.freepik.com/premium-vector/pencil-eraser-school-supplies-welcome-school-children_49870181.htm#fromView=image_search&amp;page=1&amp;position=35&amp;uuid=2ecae0e9-70a0-46de-808f-5a2397f6743a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0" name="Google Shape;200;g385c14cf277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CACHORRO: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https://www.freepik.com/free-psd/cute-dog-isolated_43306263.htm#fromView=image_search&amp;page=1&amp;position=0&amp;uuid=a5e60ab8-c681-4b97-ba6d-66baa5b5ae44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SACOLA: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https://www.freepik.com/free-vector/shopping-paper-bags-icon-isolated_70014164.htm#fromView=image_search&amp;page=1&amp;position=0&amp;uuid=cc1ddfbb-8178-4248-b27e-132d337af324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PAPAGAIO: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https://www.freepik.com/premium-vector/cute-parrot-sitting-twig-vector-illustration_27738651.htm#fromView=image_search&amp;page=1&amp;position=32&amp;uuid=44e4d2ab-a7f5-4b99-bb98-285ab45e4241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SERROTE: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freepik.com/free-vector/handsaw-gardening-3d-vector-illustration-gardener-sharp-tool-cutting-trees-cartoon-style-isolated-white-background-gardening-instrument-farming-summer-concept_41192881.htm#fromView=image_search&amp;page=1&amp;position=0&amp;uuid=41e94cca-3a43-46ce-bf2a-ce72dcafe720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BEBEDOURO: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7"/>
              </a:rPr>
              <a:t>https://www.freepik.com/premium-vector/gray-water-cooler-with-blue-full-bottle_6439695.htm#fromView=image_search&amp;page=1&amp;position=7&amp;uuid=09b9199b-8d2d-492d-a48d-286fdc616f1d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BRUXA: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8"/>
              </a:rPr>
              <a:t>https://www.freepik.com/free-vector/adult-halloween-witch-holding-black-cat_5579374.htm#fromView=image_search&amp;page=1&amp;position=0&amp;uuid=22769248-cfe5-4127-b98d-b5cfc07169f8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MENINO: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9"/>
              </a:rPr>
              <a:t>https://www.freepik.com/free-vector/little-boy-blue-shorts_27180470.htm#fromView=image_search&amp;page=1&amp;position=0&amp;uuid=63c2592d-45b1-4472-9655-bb365aa0e9d2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0" name="Google Shape;2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8c45d905c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CACHORRO: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3"/>
              </a:rPr>
              <a:t>https://www.freepik.com/free-psd/cute-dog-isolated_43306263.htm#fromView=image_search&amp;page=1&amp;position=0&amp;uuid=a5e60ab8-c681-4b97-ba6d-66baa5b5ae44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SACOLA: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4"/>
              </a:rPr>
              <a:t>https://www.freepik.com/free-vector/shopping-paper-bags-icon-isolated_70014164.htm#fromView=image_search&amp;page=1&amp;position=0&amp;uuid=cc1ddfbb-8178-4248-b27e-132d337af324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PAPAGAIO: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5"/>
              </a:rPr>
              <a:t>https://www.freepik.com/premium-vector/cute-parrot-sitting-twig-vector-illustration_27738651.htm#fromView=image_search&amp;page=1&amp;position=32&amp;uuid=44e4d2ab-a7f5-4b99-bb98-285ab45e4241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SERROTE: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6"/>
              </a:rPr>
              <a:t>https://www.freepik.com/free-vector/handsaw-gardening-3d-vector-illustration-gardener-sharp-tool-cutting-trees-cartoon-style-isolated-white-background-gardening-instrument-farming-summer-concept_41192881.htm#fromView=image_search&amp;page=1&amp;position=0&amp;uuid=41e94cca-3a43-46ce-bf2a-ce72dcafe720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BEBEDOURO: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7"/>
              </a:rPr>
              <a:t>https://www.freepik.com/premium-vector/gray-water-cooler-with-blue-full-bottle_6439695.htm#fromView=image_search&amp;page=1&amp;position=7&amp;uuid=09b9199b-8d2d-492d-a48d-286fdc616f1d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BRUXA: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8"/>
              </a:rPr>
              <a:t>https://www.freepik.com/free-vector/adult-halloween-witch-holding-black-cat_5579374.htm#fromView=image_search&amp;page=1&amp;position=0&amp;uuid=22769248-cfe5-4127-b98d-b5cfc07169f8</a:t>
            </a:r>
            <a:endParaRPr u="sng">
              <a:solidFill>
                <a:schemeClr val="hlink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>
                <a:solidFill>
                  <a:schemeClr val="dk1"/>
                </a:solidFill>
              </a:rPr>
              <a:t>MENINO:</a:t>
            </a:r>
            <a:r>
              <a:rPr lang="pt-BR">
                <a:solidFill>
                  <a:schemeClr val="dk1"/>
                </a:solidFill>
                <a:uFill>
                  <a:noFill/>
                </a:u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BR" u="sng">
                <a:solidFill>
                  <a:schemeClr val="hlink"/>
                </a:solidFill>
                <a:hlinkClick r:id="rId9"/>
              </a:rPr>
              <a:t>https://www.freepik.com/free-vector/little-boy-blue-shorts_27180470.htm#fromView=image_search&amp;page=1&amp;position=0&amp;uuid=63c2592d-45b1-4472-9655-bb365aa0e9d2</a:t>
            </a:r>
            <a:endParaRPr/>
          </a:p>
        </p:txBody>
      </p:sp>
      <p:sp>
        <p:nvSpPr>
          <p:cNvPr id="224" name="Google Shape;224;g38c45d905c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6" name="Google Shape;2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85c14cf277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2" name="Google Shape;252;g385c14cf27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P">
  <p:cSld name="CAPA_INÍCI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171" y="340599"/>
            <a:ext cx="1453667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933" y="536801"/>
            <a:ext cx="1453667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8600" y="809983"/>
            <a:ext cx="138273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8"/>
          <p:cNvSpPr txBox="1"/>
          <p:nvPr/>
        </p:nvSpPr>
        <p:spPr>
          <a:xfrm rot="-5400000">
            <a:off x="11496300" y="1477333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8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8866" y="5943072"/>
            <a:ext cx="3341694" cy="83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42267" y="340601"/>
            <a:ext cx="138273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8"/>
          <p:cNvSpPr/>
          <p:nvPr/>
        </p:nvSpPr>
        <p:spPr>
          <a:xfrm rot="-48255" flipH="1">
            <a:off x="10675849" y="1045337"/>
            <a:ext cx="1082907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7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REFERÊNCI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8" name="Google Shape;78;p1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19"/>
          <p:cNvSpPr txBox="1">
            <a:spLocks noGrp="1"/>
          </p:cNvSpPr>
          <p:nvPr>
            <p:ph type="body" idx="1"/>
          </p:nvPr>
        </p:nvSpPr>
        <p:spPr>
          <a:xfrm>
            <a:off x="495560" y="1063567"/>
            <a:ext cx="1123924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0" name="Google Shape;80;p19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1" name="Google Shape;81;p19"/>
          <p:cNvSpPr/>
          <p:nvPr/>
        </p:nvSpPr>
        <p:spPr>
          <a:xfrm rot="-120000">
            <a:off x="181492" y="171346"/>
            <a:ext cx="25649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capa_para_professores_v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35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041" y="662248"/>
            <a:ext cx="4048760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853" y="1099785"/>
            <a:ext cx="7882040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3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87" name="Google Shape;87;p35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8866" y="5943072"/>
            <a:ext cx="3341694" cy="83354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5"/>
          <p:cNvSpPr/>
          <p:nvPr/>
        </p:nvSpPr>
        <p:spPr>
          <a:xfrm rot="-48255" flipH="1">
            <a:off x="800047" y="1071805"/>
            <a:ext cx="4157044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3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1" name="Google Shape;91;p3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3" name="Google Shape;93;p36"/>
          <p:cNvSpPr/>
          <p:nvPr/>
        </p:nvSpPr>
        <p:spPr>
          <a:xfrm rot="-120000">
            <a:off x="181732" y="185166"/>
            <a:ext cx="177305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4" name="Google Shape;94;p36"/>
          <p:cNvSpPr txBox="1">
            <a:spLocks noGrp="1"/>
          </p:cNvSpPr>
          <p:nvPr>
            <p:ph type="subTitle" idx="1"/>
          </p:nvPr>
        </p:nvSpPr>
        <p:spPr>
          <a:xfrm rot="-120000">
            <a:off x="176462" y="170411"/>
            <a:ext cx="1785885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PARA_PROFESSORES_COM_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97" name="Google Shape;97;p3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7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9" name="Google Shape;99;p37"/>
          <p:cNvSpPr/>
          <p:nvPr/>
        </p:nvSpPr>
        <p:spPr>
          <a:xfrm rot="-120000">
            <a:off x="181707" y="183724"/>
            <a:ext cx="185568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00" name="Google Shape;100;p37"/>
          <p:cNvSpPr/>
          <p:nvPr/>
        </p:nvSpPr>
        <p:spPr>
          <a:xfrm>
            <a:off x="9526137" y="492691"/>
            <a:ext cx="215786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800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7"/>
          <p:cNvSpPr>
            <a:spLocks noGrp="1"/>
          </p:cNvSpPr>
          <p:nvPr>
            <p:ph type="pic" idx="2"/>
          </p:nvPr>
        </p:nvSpPr>
        <p:spPr>
          <a:xfrm>
            <a:off x="5765600" y="964092"/>
            <a:ext cx="5918400" cy="33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2" name="Google Shape;102;p37"/>
          <p:cNvSpPr txBox="1">
            <a:spLocks noGrp="1"/>
          </p:cNvSpPr>
          <p:nvPr>
            <p:ph type="subTitle" idx="1"/>
          </p:nvPr>
        </p:nvSpPr>
        <p:spPr>
          <a:xfrm rot="-120000">
            <a:off x="176437" y="168921"/>
            <a:ext cx="1871300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SLIDE X Print">
  <p:cSld name="17. SLIDE X Pr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5" name="Google Shape;105;p4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46"/>
          <p:cNvSpPr txBox="1"/>
          <p:nvPr/>
        </p:nvSpPr>
        <p:spPr>
          <a:xfrm rot="-5400000">
            <a:off x="11496300" y="482868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07" name="Google Shape;107;p46"/>
          <p:cNvSpPr/>
          <p:nvPr/>
        </p:nvSpPr>
        <p:spPr>
          <a:xfrm>
            <a:off x="9539111" y="492693"/>
            <a:ext cx="2144890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75" tIns="0" rIns="10795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99"/>
              <a:buFont typeface="Arial"/>
              <a:buNone/>
            </a:pPr>
            <a:r>
              <a:rPr lang="pt-BR" sz="1799" b="1" i="0" u="none" strike="noStrike" cap="none">
                <a:solidFill>
                  <a:srgbClr val="FFFFFF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sz="248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46"/>
          <p:cNvSpPr>
            <a:spLocks noGrp="1"/>
          </p:cNvSpPr>
          <p:nvPr>
            <p:ph type="pic" idx="2"/>
          </p:nvPr>
        </p:nvSpPr>
        <p:spPr>
          <a:xfrm>
            <a:off x="6699016" y="826801"/>
            <a:ext cx="5006258" cy="279501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09" name="Google Shape;109;p46"/>
          <p:cNvSpPr/>
          <p:nvPr/>
        </p:nvSpPr>
        <p:spPr>
          <a:xfrm rot="-120000">
            <a:off x="181477" y="170553"/>
            <a:ext cx="26108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rgbClr val="FFFFFF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110" name="Google Shape;110;p46"/>
          <p:cNvSpPr txBox="1">
            <a:spLocks noGrp="1"/>
          </p:cNvSpPr>
          <p:nvPr>
            <p:ph type="body" idx="1"/>
          </p:nvPr>
        </p:nvSpPr>
        <p:spPr>
          <a:xfrm rot="-120000">
            <a:off x="271581" y="242506"/>
            <a:ext cx="2265954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marL="914400" lvl="1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9pPr>
          </a:lstStyle>
          <a:p>
            <a:endParaRPr/>
          </a:p>
        </p:txBody>
      </p:sp>
      <p:sp>
        <p:nvSpPr>
          <p:cNvPr id="111" name="Google Shape;111;p46"/>
          <p:cNvSpPr>
            <a:spLocks noGrp="1"/>
          </p:cNvSpPr>
          <p:nvPr>
            <p:ph type="pic" idx="3"/>
          </p:nvPr>
        </p:nvSpPr>
        <p:spPr>
          <a:xfrm>
            <a:off x="6699016" y="3688755"/>
            <a:ext cx="5006258" cy="2795016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FECHAMEN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11"/>
          <p:cNvGrpSpPr/>
          <p:nvPr/>
        </p:nvGrpSpPr>
        <p:grpSpPr>
          <a:xfrm>
            <a:off x="4284034" y="1616689"/>
            <a:ext cx="4030333" cy="3987200"/>
            <a:chOff x="3060625" y="1076550"/>
            <a:chExt cx="3022750" cy="2990400"/>
          </a:xfrm>
        </p:grpSpPr>
        <p:pic>
          <p:nvPicPr>
            <p:cNvPr id="114" name="Google Shape;114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6" name="Google Shape;116;p1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Não usar - para orientações internas ">
    <p:bg>
      <p:bgPr>
        <a:solidFill>
          <a:srgbClr val="8CB5F8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"/>
          <p:cNvSpPr/>
          <p:nvPr/>
        </p:nvSpPr>
        <p:spPr>
          <a:xfrm>
            <a:off x="273133" y="300433"/>
            <a:ext cx="11676000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EXPLORANDO MAIS PALAVR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5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2" name="Google Shape;122;p4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4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24" name="Google Shape;124;p45"/>
          <p:cNvSpPr/>
          <p:nvPr/>
        </p:nvSpPr>
        <p:spPr>
          <a:xfrm rot="-120000">
            <a:off x="180692" y="148237"/>
            <a:ext cx="518328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EXPLORANDO MAIS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R LEGAL">
  <p:cSld name="LER É LEGA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29" name="Google Shape;129;p31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31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1" name="Google Shape;131;p31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2" name="Google Shape;132;p3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33" name="Google Shape;133;p31"/>
          <p:cNvSpPr/>
          <p:nvPr/>
        </p:nvSpPr>
        <p:spPr>
          <a:xfrm rot="-120000">
            <a:off x="181505" y="172092"/>
            <a:ext cx="252224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LER É LEGAL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VERSANDO">
  <p:cSld name="CONVERS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36" name="Google Shape;136;p32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2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8" name="Google Shape;138;p3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39" name="Google Shape;139;p32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40" name="Google Shape;140;p32"/>
          <p:cNvSpPr/>
          <p:nvPr/>
        </p:nvSpPr>
        <p:spPr>
          <a:xfrm rot="-120000">
            <a:off x="180815" y="177720"/>
            <a:ext cx="478752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CONVERSANDO COM O TEXTO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CONTEÚDO_E_OBJETIVO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9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9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/>
          <p:nvPr/>
        </p:nvSpPr>
        <p:spPr>
          <a:xfrm>
            <a:off x="6067633" y="300433"/>
            <a:ext cx="5881600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6425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body" idx="2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9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9"/>
          <p:cNvSpPr/>
          <p:nvPr/>
        </p:nvSpPr>
        <p:spPr>
          <a:xfrm rot="-120000">
            <a:off x="181664" y="211658"/>
            <a:ext cx="2001520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9"/>
          <p:cNvSpPr/>
          <p:nvPr/>
        </p:nvSpPr>
        <p:spPr>
          <a:xfrm rot="-60000">
            <a:off x="6032103" y="194343"/>
            <a:ext cx="507838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B CONHECER">
  <p:cSld name="AB CONHEC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43" name="Google Shape;143;p3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3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5" name="Google Shape;145;p3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46" name="Google Shape;146;p3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47" name="Google Shape;147;p33"/>
          <p:cNvSpPr/>
          <p:nvPr/>
        </p:nvSpPr>
        <p:spPr>
          <a:xfrm rot="-120000">
            <a:off x="181363" y="209121"/>
            <a:ext cx="298801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AB CONHECER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AIVEM">
  <p:cSld name="VAIVÉ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0" name="Google Shape;150;p15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52" name="Google Shape;152;p15"/>
          <p:cNvSpPr/>
          <p:nvPr/>
        </p:nvSpPr>
        <p:spPr>
          <a:xfrm rot="-120000">
            <a:off x="181084" y="147970"/>
            <a:ext cx="390461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VAIVÉM DAS PALAVRAS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5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4" name="Google Shape;154;p15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A GOSTAR ESCREVER">
  <p:cSld name="PARA GOSTAR ESCREV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6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57" name="Google Shape;157;p16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59" name="Google Shape;159;p16"/>
          <p:cNvSpPr/>
          <p:nvPr/>
        </p:nvSpPr>
        <p:spPr>
          <a:xfrm rot="-120000">
            <a:off x="180906" y="160458"/>
            <a:ext cx="448290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GOSTAR DE ESCREVER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6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CADA TEX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4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64" name="Google Shape;164;p3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34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166" name="Google Shape;166;p34"/>
          <p:cNvSpPr/>
          <p:nvPr/>
        </p:nvSpPr>
        <p:spPr>
          <a:xfrm rot="-120000">
            <a:off x="180844" y="156901"/>
            <a:ext cx="468677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CADA TEXTO DO SEU JEITO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4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68" name="Google Shape;168;p34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PARA_COMEC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1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1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13"/>
          <p:cNvSpPr/>
          <p:nvPr/>
        </p:nvSpPr>
        <p:spPr>
          <a:xfrm rot="-120000">
            <a:off x="181406" y="166425"/>
            <a:ext cx="284701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OUVINDO O S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0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p40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0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8" name="Google Shape;38;p40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OUVINDO O SOM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OLHA A FORMA!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1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41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1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5" name="Google Shape;45;p41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OLHA A FORMA!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TRAÇO CERT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2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42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42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2" name="Google Shape;52;p42"/>
          <p:cNvSpPr/>
          <p:nvPr/>
        </p:nvSpPr>
        <p:spPr>
          <a:xfrm rot="-120000">
            <a:off x="181344" y="185559"/>
            <a:ext cx="304443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TRAÇO CERTO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42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SÍLABAS EM JOG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3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43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3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9" name="Google Shape;59;p43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SÍLABAS EM JOGO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43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1" name="Google Shape;61;p43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DA TEXTO">
  <p:cSld name="PALAVRA EM AÇÃ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4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p44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4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6" name="Google Shape;66;p44"/>
          <p:cNvSpPr/>
          <p:nvPr/>
        </p:nvSpPr>
        <p:spPr>
          <a:xfrm rot="-120000">
            <a:off x="181126" y="173079"/>
            <a:ext cx="3759642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PALAVRA EM 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44"/>
          <p:cNvSpPr txBox="1">
            <a:spLocks noGrp="1"/>
          </p:cNvSpPr>
          <p:nvPr>
            <p:ph type="body" idx="1"/>
          </p:nvPr>
        </p:nvSpPr>
        <p:spPr>
          <a:xfrm>
            <a:off x="608600" y="1652833"/>
            <a:ext cx="1110080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8" name="Google Shape;68;p44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588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O_QUE_APRENDEMOS_HOJ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71" name="Google Shape;71;p17"/>
          <p:cNvSpPr/>
          <p:nvPr/>
        </p:nvSpPr>
        <p:spPr>
          <a:xfrm>
            <a:off x="273133" y="300433"/>
            <a:ext cx="11676000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7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867" y="673067"/>
            <a:ext cx="4001367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7"/>
          <p:cNvSpPr txBox="1">
            <a:spLocks noGrp="1"/>
          </p:cNvSpPr>
          <p:nvPr>
            <p:ph type="body" idx="1"/>
          </p:nvPr>
        </p:nvSpPr>
        <p:spPr>
          <a:xfrm>
            <a:off x="4695517" y="987100"/>
            <a:ext cx="69140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4" name="Google Shape;74;p17"/>
          <p:cNvSpPr txBox="1"/>
          <p:nvPr/>
        </p:nvSpPr>
        <p:spPr>
          <a:xfrm rot="-5400000">
            <a:off x="11496300" y="482867"/>
            <a:ext cx="1178800" cy="389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5" name="Google Shape;75;p17"/>
          <p:cNvSpPr/>
          <p:nvPr/>
        </p:nvSpPr>
        <p:spPr>
          <a:xfrm rot="-120000">
            <a:off x="174840" y="163764"/>
            <a:ext cx="4760725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sldNum" idx="12"/>
          </p:nvPr>
        </p:nvSpPr>
        <p:spPr>
          <a:xfrm>
            <a:off x="11296611" y="6248544"/>
            <a:ext cx="731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Relationship Id="rId9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"/>
          <p:cNvSpPr/>
          <p:nvPr/>
        </p:nvSpPr>
        <p:spPr>
          <a:xfrm flipH="1">
            <a:off x="315421" y="5453843"/>
            <a:ext cx="1790177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 BIMESTRE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buFont typeface="Arial"/>
              <a:buNone/>
            </a:pPr>
            <a:r>
              <a:rPr lang="pt-BR" sz="2133" b="0" i="0" u="none" strike="noStrike" cap="none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0"/>
          <p:cNvSpPr txBox="1"/>
          <p:nvPr/>
        </p:nvSpPr>
        <p:spPr>
          <a:xfrm>
            <a:off x="615200" y="2665900"/>
            <a:ext cx="10961600" cy="19744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1960"/>
              </a:srgbClr>
            </a:outerShdw>
          </a:effectLst>
        </p:spPr>
        <p:txBody>
          <a:bodyPr spcFirstLastPara="1" wrap="square" lIns="120000" tIns="24000" rIns="121900" bIns="24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1" i="0" u="none" strike="noStrike" cap="none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AS LETRAS E AS PALAVRAS </a:t>
            </a:r>
            <a:endParaRPr sz="4800" b="1" i="0" u="none" strike="noStrike" cap="none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76" name="Google Shape;176;p10"/>
          <p:cNvSpPr/>
          <p:nvPr/>
        </p:nvSpPr>
        <p:spPr>
          <a:xfrm rot="-48481" flipH="1">
            <a:off x="10630905" y="396870"/>
            <a:ext cx="1191319" cy="914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0"/>
              <a:buFont typeface="Arial"/>
              <a:buNone/>
            </a:pPr>
            <a:r>
              <a:rPr lang="pt-BR" sz="5600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1º</a:t>
            </a:r>
            <a:endParaRPr sz="2933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0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37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0"/>
          <p:cNvSpPr/>
          <p:nvPr/>
        </p:nvSpPr>
        <p:spPr>
          <a:xfrm rot="-60000">
            <a:off x="4286167" y="4638200"/>
            <a:ext cx="3633824" cy="828901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0" i="0" u="none" strike="noStrike" cap="none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LÍNGUA PORTUGUESA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4"/>
          <p:cNvSpPr txBox="1">
            <a:spLocks noGrp="1"/>
          </p:cNvSpPr>
          <p:nvPr>
            <p:ph type="body" idx="1"/>
          </p:nvPr>
        </p:nvSpPr>
        <p:spPr>
          <a:xfrm>
            <a:off x="488275" y="1954975"/>
            <a:ext cx="3863100" cy="4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4. </a:t>
            </a:r>
            <a:r>
              <a:rPr lang="pt-BR" dirty="0"/>
              <a:t>LIGUE AS FIGURAS ÀS SÍLABAS INICIAIS DE CADA UMA DELAS. </a:t>
            </a:r>
            <a:endParaRPr dirty="0"/>
          </a:p>
        </p:txBody>
      </p:sp>
      <p:pic>
        <p:nvPicPr>
          <p:cNvPr id="262" name="Google Shape;26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1375" y="1191400"/>
            <a:ext cx="7484675" cy="4809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3" name="Google Shape;263;p14"/>
          <p:cNvGrpSpPr/>
          <p:nvPr/>
        </p:nvGrpSpPr>
        <p:grpSpPr>
          <a:xfrm>
            <a:off x="10195560" y="6400848"/>
            <a:ext cx="1879399" cy="462036"/>
            <a:chOff x="10195560" y="6400848"/>
            <a:chExt cx="1879399" cy="462036"/>
          </a:xfrm>
        </p:grpSpPr>
        <p:pic>
          <p:nvPicPr>
            <p:cNvPr id="264" name="Google Shape;264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195560" y="6400848"/>
              <a:ext cx="1879399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5" name="Google Shape;265;p14"/>
            <p:cNvSpPr txBox="1"/>
            <p:nvPr/>
          </p:nvSpPr>
          <p:spPr>
            <a:xfrm>
              <a:off x="10347960" y="6493584"/>
              <a:ext cx="1275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85e01b4175_0_49"/>
          <p:cNvSpPr txBox="1">
            <a:spLocks noGrp="1"/>
          </p:cNvSpPr>
          <p:nvPr>
            <p:ph type="body" idx="1"/>
          </p:nvPr>
        </p:nvSpPr>
        <p:spPr>
          <a:xfrm>
            <a:off x="488275" y="1954975"/>
            <a:ext cx="3863100" cy="4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4. </a:t>
            </a:r>
            <a:r>
              <a:rPr lang="pt-BR" dirty="0"/>
              <a:t>LIGUE AS FIGURAS ÀS SÍLABAS INICIAIS DE CADA UMA DELAS. </a:t>
            </a:r>
            <a:endParaRPr dirty="0"/>
          </a:p>
        </p:txBody>
      </p:sp>
      <p:pic>
        <p:nvPicPr>
          <p:cNvPr id="271" name="Google Shape;271;g385e01b4175_0_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1375" y="1191400"/>
            <a:ext cx="7484675" cy="4809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Google Shape;272;g385e01b4175_0_49"/>
          <p:cNvCxnSpPr/>
          <p:nvPr/>
        </p:nvCxnSpPr>
        <p:spPr>
          <a:xfrm>
            <a:off x="5203650" y="1888375"/>
            <a:ext cx="2130600" cy="34740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3" name="Google Shape;273;g385e01b4175_0_49"/>
          <p:cNvCxnSpPr/>
          <p:nvPr/>
        </p:nvCxnSpPr>
        <p:spPr>
          <a:xfrm>
            <a:off x="5158150" y="3529875"/>
            <a:ext cx="2176200" cy="285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4" name="Google Shape;274;g385e01b4175_0_49"/>
          <p:cNvCxnSpPr/>
          <p:nvPr/>
        </p:nvCxnSpPr>
        <p:spPr>
          <a:xfrm rot="10800000" flipH="1">
            <a:off x="5358575" y="1883400"/>
            <a:ext cx="2047500" cy="34791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5" name="Google Shape;275;g385e01b4175_0_49"/>
          <p:cNvCxnSpPr/>
          <p:nvPr/>
        </p:nvCxnSpPr>
        <p:spPr>
          <a:xfrm>
            <a:off x="9152675" y="1768850"/>
            <a:ext cx="2076000" cy="17898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6" name="Google Shape;276;g385e01b4175_0_49"/>
          <p:cNvCxnSpPr/>
          <p:nvPr/>
        </p:nvCxnSpPr>
        <p:spPr>
          <a:xfrm>
            <a:off x="9138350" y="3558500"/>
            <a:ext cx="2033100" cy="17325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77" name="Google Shape;277;g385e01b4175_0_49"/>
          <p:cNvCxnSpPr/>
          <p:nvPr/>
        </p:nvCxnSpPr>
        <p:spPr>
          <a:xfrm rot="10800000" flipH="1">
            <a:off x="9295850" y="2785275"/>
            <a:ext cx="1861200" cy="25629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9821598C-FC69-5BDC-2691-0EA9E1A74654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85e01b4175_0_22"/>
          <p:cNvSpPr txBox="1">
            <a:spLocks noGrp="1"/>
          </p:cNvSpPr>
          <p:nvPr>
            <p:ph type="body" idx="1"/>
          </p:nvPr>
        </p:nvSpPr>
        <p:spPr>
          <a:xfrm>
            <a:off x="488275" y="1954975"/>
            <a:ext cx="3863100" cy="4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4. </a:t>
            </a:r>
            <a:r>
              <a:rPr lang="pt-BR" dirty="0"/>
              <a:t>LIGUE AS FIGURAS ÀS SÍLABAS INICIAIS DE CADA UMA DELAS. </a:t>
            </a:r>
            <a:endParaRPr dirty="0"/>
          </a:p>
        </p:txBody>
      </p:sp>
      <p:pic>
        <p:nvPicPr>
          <p:cNvPr id="284" name="Google Shape;284;g385e01b4175_0_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2175" y="1226200"/>
            <a:ext cx="7186236" cy="4234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5" name="Google Shape;285;g385e01b4175_0_22"/>
          <p:cNvGrpSpPr/>
          <p:nvPr/>
        </p:nvGrpSpPr>
        <p:grpSpPr>
          <a:xfrm>
            <a:off x="10195560" y="6400848"/>
            <a:ext cx="1879399" cy="462036"/>
            <a:chOff x="10195560" y="6400848"/>
            <a:chExt cx="1879399" cy="462036"/>
          </a:xfrm>
        </p:grpSpPr>
        <p:pic>
          <p:nvPicPr>
            <p:cNvPr id="286" name="Google Shape;286;g385e01b4175_0_2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195560" y="6400848"/>
              <a:ext cx="1879399" cy="4571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7" name="Google Shape;287;g385e01b4175_0_22"/>
            <p:cNvSpPr txBox="1"/>
            <p:nvPr/>
          </p:nvSpPr>
          <p:spPr>
            <a:xfrm>
              <a:off x="10347960" y="6493584"/>
              <a:ext cx="12750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pt-BR" sz="1800" b="1" i="0" u="none" strike="noStrike" cap="none">
                  <a:solidFill>
                    <a:schemeClr val="lt1"/>
                  </a:solidFill>
                  <a:latin typeface="Grandstander"/>
                  <a:ea typeface="Grandstander"/>
                  <a:cs typeface="Grandstander"/>
                  <a:sym typeface="Grandstander"/>
                </a:rPr>
                <a:t>CONTINUA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85e01b4175_0_57"/>
          <p:cNvSpPr txBox="1">
            <a:spLocks noGrp="1"/>
          </p:cNvSpPr>
          <p:nvPr>
            <p:ph type="body" idx="1"/>
          </p:nvPr>
        </p:nvSpPr>
        <p:spPr>
          <a:xfrm>
            <a:off x="488275" y="1954975"/>
            <a:ext cx="3863100" cy="4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4. </a:t>
            </a:r>
            <a:r>
              <a:rPr lang="pt-BR" dirty="0"/>
              <a:t>LIGUE AS FIGURAS ÀS SÍLABAS INICIAIS DE CADA UMA DELAS. </a:t>
            </a:r>
            <a:endParaRPr dirty="0"/>
          </a:p>
        </p:txBody>
      </p:sp>
      <p:pic>
        <p:nvPicPr>
          <p:cNvPr id="293" name="Google Shape;293;g385e01b4175_0_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32175" y="1226200"/>
            <a:ext cx="7186236" cy="4234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4" name="Google Shape;294;g385e01b4175_0_57"/>
          <p:cNvCxnSpPr/>
          <p:nvPr/>
        </p:nvCxnSpPr>
        <p:spPr>
          <a:xfrm>
            <a:off x="6389425" y="1997925"/>
            <a:ext cx="4409700" cy="21189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5" name="Google Shape;295;g385e01b4175_0_57"/>
          <p:cNvCxnSpPr/>
          <p:nvPr/>
        </p:nvCxnSpPr>
        <p:spPr>
          <a:xfrm rot="10800000" flipH="1">
            <a:off x="6260575" y="1883500"/>
            <a:ext cx="4567200" cy="14316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96" name="Google Shape;296;g385e01b4175_0_57"/>
          <p:cNvCxnSpPr/>
          <p:nvPr/>
        </p:nvCxnSpPr>
        <p:spPr>
          <a:xfrm rot="10800000" flipH="1">
            <a:off x="6360800" y="2613525"/>
            <a:ext cx="4381200" cy="20331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7" name="Google Shape;297;g385e01b4175_0_57"/>
          <p:cNvSpPr txBox="1"/>
          <p:nvPr/>
        </p:nvSpPr>
        <p:spPr>
          <a:xfrm>
            <a:off x="9029775" y="375275"/>
            <a:ext cx="27531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lang="pt-BR" sz="3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CORREÇÃO</a:t>
            </a:r>
            <a:endParaRPr sz="3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85e01b4175_0_28"/>
          <p:cNvSpPr txBox="1">
            <a:spLocks noGrp="1"/>
          </p:cNvSpPr>
          <p:nvPr>
            <p:ph type="body" idx="1"/>
          </p:nvPr>
        </p:nvSpPr>
        <p:spPr>
          <a:xfrm>
            <a:off x="488275" y="1954975"/>
            <a:ext cx="3863100" cy="4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4. </a:t>
            </a:r>
            <a:r>
              <a:rPr lang="pt-BR" dirty="0"/>
              <a:t>LIGUE AS FIGURAS ÀS SÍLABAS INICIAIS DE CADA UMA DELAS. </a:t>
            </a:r>
            <a:endParaRPr dirty="0"/>
          </a:p>
        </p:txBody>
      </p:sp>
      <p:pic>
        <p:nvPicPr>
          <p:cNvPr id="303" name="Google Shape;303;g385e01b4175_0_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1375" y="845437"/>
            <a:ext cx="7427051" cy="5167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85e01b4175_0_65"/>
          <p:cNvSpPr txBox="1">
            <a:spLocks noGrp="1"/>
          </p:cNvSpPr>
          <p:nvPr>
            <p:ph type="body" idx="1"/>
          </p:nvPr>
        </p:nvSpPr>
        <p:spPr>
          <a:xfrm>
            <a:off x="488275" y="1954975"/>
            <a:ext cx="3863100" cy="42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4. </a:t>
            </a:r>
            <a:r>
              <a:rPr lang="pt-BR" dirty="0"/>
              <a:t>LIGUE AS FIGURAS ÀS SÍLABAS INICIAIS DE CADA UMA DELAS. </a:t>
            </a:r>
            <a:endParaRPr dirty="0"/>
          </a:p>
        </p:txBody>
      </p:sp>
      <p:pic>
        <p:nvPicPr>
          <p:cNvPr id="309" name="Google Shape;309;g385e01b4175_0_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1375" y="845437"/>
            <a:ext cx="7427051" cy="51671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0" name="Google Shape;310;g385e01b4175_0_65"/>
          <p:cNvCxnSpPr/>
          <p:nvPr/>
        </p:nvCxnSpPr>
        <p:spPr>
          <a:xfrm>
            <a:off x="5587650" y="1654300"/>
            <a:ext cx="1660800" cy="27918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1" name="Google Shape;311;g385e01b4175_0_65"/>
          <p:cNvCxnSpPr/>
          <p:nvPr/>
        </p:nvCxnSpPr>
        <p:spPr>
          <a:xfrm rot="10800000" flipH="1">
            <a:off x="5358575" y="1625675"/>
            <a:ext cx="1961400" cy="18183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2" name="Google Shape;312;g385e01b4175_0_65"/>
          <p:cNvCxnSpPr/>
          <p:nvPr/>
        </p:nvCxnSpPr>
        <p:spPr>
          <a:xfrm rot="10800000" flipH="1">
            <a:off x="5473125" y="2613600"/>
            <a:ext cx="1789800" cy="27489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3" name="Google Shape;313;g385e01b4175_0_65"/>
          <p:cNvCxnSpPr/>
          <p:nvPr/>
        </p:nvCxnSpPr>
        <p:spPr>
          <a:xfrm>
            <a:off x="9023825" y="1425225"/>
            <a:ext cx="2219100" cy="21048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4" name="Google Shape;314;g385e01b4175_0_65"/>
          <p:cNvCxnSpPr/>
          <p:nvPr/>
        </p:nvCxnSpPr>
        <p:spPr>
          <a:xfrm>
            <a:off x="9138350" y="3572825"/>
            <a:ext cx="2147700" cy="9021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5" name="Google Shape;315;g385e01b4175_0_65"/>
          <p:cNvCxnSpPr/>
          <p:nvPr/>
        </p:nvCxnSpPr>
        <p:spPr>
          <a:xfrm rot="10800000" flipH="1">
            <a:off x="9095400" y="2728050"/>
            <a:ext cx="2147700" cy="2605800"/>
          </a:xfrm>
          <a:prstGeom prst="straightConnector1">
            <a:avLst/>
          </a:prstGeom>
          <a:noFill/>
          <a:ln w="2857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69668F3E-1B45-E523-E310-99CFDEB5CED5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8"/>
          <p:cNvSpPr txBox="1">
            <a:spLocks noGrp="1"/>
          </p:cNvSpPr>
          <p:nvPr>
            <p:ph type="body" idx="1"/>
          </p:nvPr>
        </p:nvSpPr>
        <p:spPr>
          <a:xfrm>
            <a:off x="608600" y="1396600"/>
            <a:ext cx="11100900" cy="46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5. </a:t>
            </a:r>
            <a:r>
              <a:rPr lang="pt-BR" dirty="0"/>
              <a:t>LEIA AS SÍLABAS.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AGORA, FORME PALAVRAS USANDO APENAS ESSAS SÍLABAS.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___________________________________________________________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___________________________________________________________</a:t>
            </a:r>
            <a:endParaRPr dirty="0"/>
          </a:p>
        </p:txBody>
      </p:sp>
      <p:graphicFrame>
        <p:nvGraphicFramePr>
          <p:cNvPr id="2" name="Google Shape;328;g385e01b4175_0_95">
            <a:extLst>
              <a:ext uri="{FF2B5EF4-FFF2-40B4-BE49-F238E27FC236}">
                <a16:creationId xmlns:a16="http://schemas.microsoft.com/office/drawing/2014/main" id="{734C4223-D46B-5046-0DAE-99D0C87513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3602770"/>
              </p:ext>
            </p:extLst>
          </p:nvPr>
        </p:nvGraphicFramePr>
        <p:xfrm>
          <a:off x="952500" y="2146025"/>
          <a:ext cx="10287000" cy="1229360"/>
        </p:xfrm>
        <a:graphic>
          <a:graphicData uri="http://schemas.openxmlformats.org/drawingml/2006/table">
            <a:tbl>
              <a:tblPr>
                <a:noFill/>
                <a:tableStyleId>{D4F91A46-3C66-482C-8D82-798C635D67C7}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lang="pt-BR" sz="32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 A – E – I – O – U</a:t>
                      </a:r>
                      <a:endParaRPr sz="32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lang="pt-BR" sz="32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BA – BE – BI – BO – BU</a:t>
                      </a:r>
                      <a:endParaRPr sz="32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lang="pt-BR" sz="32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PA – PE – PI – PO – PU</a:t>
                      </a:r>
                      <a:endParaRPr sz="32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lang="pt-BR" sz="32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SA – SE – SI – SO – SU</a:t>
                      </a:r>
                      <a:endParaRPr sz="32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85e01b4175_0_95"/>
          <p:cNvSpPr txBox="1">
            <a:spLocks noGrp="1"/>
          </p:cNvSpPr>
          <p:nvPr>
            <p:ph type="body" idx="1"/>
          </p:nvPr>
        </p:nvSpPr>
        <p:spPr>
          <a:xfrm>
            <a:off x="608600" y="1396600"/>
            <a:ext cx="11100900" cy="46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5. </a:t>
            </a:r>
            <a:r>
              <a:rPr lang="pt-BR" dirty="0"/>
              <a:t>LEIA AS SÍLABAS.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AGORA, FORME PALAVRAS USANDO APENAS ESSAS SÍLABAS.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/>
              <a:t>RESPOSTA PESSOAL </a:t>
            </a:r>
            <a:r>
              <a:rPr lang="pt-BR" dirty="0"/>
              <a:t>___________________________________________________________</a:t>
            </a:r>
            <a:endParaRPr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/>
              <a:t>___________________________________________________________</a:t>
            </a:r>
            <a:endParaRPr dirty="0"/>
          </a:p>
        </p:txBody>
      </p:sp>
      <p:graphicFrame>
        <p:nvGraphicFramePr>
          <p:cNvPr id="328" name="Google Shape;328;g385e01b4175_0_95"/>
          <p:cNvGraphicFramePr/>
          <p:nvPr>
            <p:extLst>
              <p:ext uri="{D42A27DB-BD31-4B8C-83A1-F6EECF244321}">
                <p14:modId xmlns:p14="http://schemas.microsoft.com/office/powerpoint/2010/main" val="2423421642"/>
              </p:ext>
            </p:extLst>
          </p:nvPr>
        </p:nvGraphicFramePr>
        <p:xfrm>
          <a:off x="952500" y="2146025"/>
          <a:ext cx="10287000" cy="1229360"/>
        </p:xfrm>
        <a:graphic>
          <a:graphicData uri="http://schemas.openxmlformats.org/drawingml/2006/table">
            <a:tbl>
              <a:tblPr>
                <a:noFill/>
                <a:tableStyleId>{D4F91A46-3C66-482C-8D82-798C635D67C7}</a:tableStyleId>
              </a:tblPr>
              <a:tblGrid>
                <a:gridCol w="51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43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lang="pt-BR" sz="32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 A – E – I – O – U</a:t>
                      </a:r>
                      <a:endParaRPr sz="32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lang="pt-BR" sz="32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BA – BE – BI – BO – BU</a:t>
                      </a:r>
                      <a:endParaRPr sz="3200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lang="pt-BR" sz="32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PA – PE – PI – PO – PU</a:t>
                      </a:r>
                      <a:endParaRPr sz="32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4100"/>
                        <a:buFont typeface="Arial"/>
                        <a:buNone/>
                      </a:pPr>
                      <a:r>
                        <a:rPr lang="pt-BR" sz="32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SA – SE – SI – SO – SU</a:t>
                      </a:r>
                      <a:endParaRPr sz="3200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88437834-D517-486F-156F-2E37A505B7BE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29c09b808c8_0_213"/>
          <p:cNvSpPr txBox="1">
            <a:spLocks noGrp="1"/>
          </p:cNvSpPr>
          <p:nvPr>
            <p:ph type="body" idx="1"/>
          </p:nvPr>
        </p:nvSpPr>
        <p:spPr>
          <a:xfrm>
            <a:off x="4695525" y="1382275"/>
            <a:ext cx="7148700" cy="45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RECONHECE</a:t>
            </a:r>
            <a:r>
              <a:rPr lang="pt-BR"/>
              <a:t>MOS O SOM, A FORMA VISUAL E O NOME DAS LETRAS </a:t>
            </a:r>
            <a:r>
              <a:rPr lang="pt-BR" b="1"/>
              <a:t>P</a:t>
            </a:r>
            <a:r>
              <a:rPr lang="pt-BR"/>
              <a:t>, </a:t>
            </a:r>
            <a:r>
              <a:rPr lang="pt-BR" b="1"/>
              <a:t>B</a:t>
            </a:r>
            <a:r>
              <a:rPr lang="pt-BR"/>
              <a:t> E </a:t>
            </a:r>
            <a:r>
              <a:rPr lang="pt-BR" b="1"/>
              <a:t>S</a:t>
            </a:r>
            <a:r>
              <a:rPr lang="pt-BR"/>
              <a:t>.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RECONHECEMOS AS LETRAS E SEUS SONS EM PALAVRAS.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RELEMBRAMOS AS FAMÍLIAS SILÁBICAS.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RECONHECEMOS OS SONS FORMADOS PELAS SÍLABAS.   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ESCREVEMOS PALAVRAS. 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4"/>
          <p:cNvSpPr txBox="1">
            <a:spLocks noGrp="1"/>
          </p:cNvSpPr>
          <p:nvPr>
            <p:ph type="body" idx="1"/>
          </p:nvPr>
        </p:nvSpPr>
        <p:spPr>
          <a:xfrm>
            <a:off x="565400" y="970675"/>
            <a:ext cx="11061200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b="1"/>
              <a:t>Listas de imagens e vídeos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SzPts val="1600"/>
              <a:buNone/>
            </a:pPr>
            <a:r>
              <a:rPr lang="pt-BR" b="1"/>
              <a:t>Slide 1 – </a:t>
            </a:r>
            <a:r>
              <a:rPr lang="pt-BR"/>
              <a:t>Imagens da capa – SEDUC-SP. 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1400"/>
              </a:spcBef>
              <a:spcAft>
                <a:spcPts val="600"/>
              </a:spcAft>
              <a:buSzPts val="1600"/>
              <a:buNone/>
            </a:pPr>
            <a:r>
              <a:rPr lang="pt-BR" b="1"/>
              <a:t>Slides 4, 5, 5, 7, 10, 11, 12, 13 14, e 15 – </a:t>
            </a:r>
            <a:r>
              <a:rPr lang="pt-BR"/>
              <a:t>© Freepik.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9c09b808c8_0_208"/>
          <p:cNvSpPr txBox="1">
            <a:spLocks noGrp="1"/>
          </p:cNvSpPr>
          <p:nvPr>
            <p:ph type="body" idx="1"/>
          </p:nvPr>
        </p:nvSpPr>
        <p:spPr>
          <a:xfrm>
            <a:off x="6385075" y="1270100"/>
            <a:ext cx="5486100" cy="49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RECONHECER O SOM, O NOME E A FORMA VISUAL DAS LETRAS </a:t>
            </a:r>
            <a:r>
              <a:rPr lang="pt-BR" b="1"/>
              <a:t>P</a:t>
            </a:r>
            <a:r>
              <a:rPr lang="pt-BR"/>
              <a:t>, </a:t>
            </a:r>
            <a:r>
              <a:rPr lang="pt-BR" b="1"/>
              <a:t>B</a:t>
            </a:r>
            <a:r>
              <a:rPr lang="pt-BR"/>
              <a:t> E </a:t>
            </a:r>
            <a:r>
              <a:rPr lang="pt-BR" b="1"/>
              <a:t>S</a:t>
            </a:r>
            <a:r>
              <a:rPr lang="pt-BR"/>
              <a:t>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DISCRIMINAR SONS INICIAIS DE PALAVRAS.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FORMAR SÍLABAS POR MEIO DA ESCRITA.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RECONHECER AS SÍLABAS EM PALAVRAS.  </a:t>
            </a:r>
            <a:endParaRPr/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/>
              <a:t>ESTIMULAR A ESCRITA DE PALAVRAS. </a:t>
            </a:r>
            <a:endParaRPr/>
          </a:p>
        </p:txBody>
      </p:sp>
      <p:sp>
        <p:nvSpPr>
          <p:cNvPr id="184" name="Google Shape;184;g29c09b808c8_0_208"/>
          <p:cNvSpPr txBox="1">
            <a:spLocks noGrp="1"/>
          </p:cNvSpPr>
          <p:nvPr>
            <p:ph type="body" idx="2"/>
          </p:nvPr>
        </p:nvSpPr>
        <p:spPr>
          <a:xfrm>
            <a:off x="579167" y="987085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ALFABETO.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DISCRIMINAÇÃO VISUAL E FONOLÓGICA.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ATENÇÃO VISUAL.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ESCRITA.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CONSCIÊNCIA FONÊMICA.</a:t>
            </a:r>
            <a:endParaRPr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</a:ext>
              </a:extLst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pt-BR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</a:ext>
                </a:extLst>
              </a:rPr>
              <a:t>CONSCIÊNCIA SILÁBICA</a:t>
            </a:r>
            <a:r>
              <a:rPr lang="pt-BR"/>
              <a:t>.</a:t>
            </a: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89eeb4582d_0_29"/>
          <p:cNvSpPr txBox="1"/>
          <p:nvPr/>
        </p:nvSpPr>
        <p:spPr>
          <a:xfrm>
            <a:off x="712850" y="1109350"/>
            <a:ext cx="4693500" cy="51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Habilidade: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(EF01LP05) Compreender o sistema de escrita alfabética.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(EF01LP07) Compreender as notações do sistema de escrita alfabética - segmentos sonoros e letras.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(EF01LP10A) Nomear as letras do alfabeto. 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(EF01LP06) Segmentar oralmente as palavras.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(EF01LP08) Relacionar elementos sonoros das palavras com sua representação escrita.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>
                <a:solidFill>
                  <a:schemeClr val="dk1"/>
                </a:solidFill>
              </a:rPr>
              <a:t>(EF01LP13) Comparar o som e a grafia de diferentes partes da palavra (começo, meio e fim).</a:t>
            </a:r>
            <a:endParaRPr sz="16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800" b="0" i="0" u="none" strike="noStrike" cap="none">
              <a:solidFill>
                <a:srgbClr val="474747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g389eeb4582d_0_29"/>
          <p:cNvSpPr txBox="1">
            <a:spLocks noGrp="1"/>
          </p:cNvSpPr>
          <p:nvPr>
            <p:ph type="subTitle" idx="1"/>
          </p:nvPr>
        </p:nvSpPr>
        <p:spPr>
          <a:xfrm rot="-120148">
            <a:off x="176457" y="170375"/>
            <a:ext cx="1785791" cy="54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2</a:t>
            </a:r>
            <a:endParaRPr/>
          </a:p>
        </p:txBody>
      </p:sp>
      <p:pic>
        <p:nvPicPr>
          <p:cNvPr id="350" name="Google Shape;350;g389eeb4582d_0_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6350" y="747150"/>
            <a:ext cx="6480849" cy="3671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89eeb4582d_0_35"/>
          <p:cNvSpPr txBox="1">
            <a:spLocks noGrp="1"/>
          </p:cNvSpPr>
          <p:nvPr>
            <p:ph type="subTitle" idx="1"/>
          </p:nvPr>
        </p:nvSpPr>
        <p:spPr>
          <a:xfrm rot="-120167">
            <a:off x="176430" y="168875"/>
            <a:ext cx="1871343" cy="54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/>
              <a:t>SLIDE 3</a:t>
            </a:r>
            <a:endParaRPr/>
          </a:p>
        </p:txBody>
      </p:sp>
      <p:sp>
        <p:nvSpPr>
          <p:cNvPr id="356" name="Google Shape;356;g389eeb4582d_0_35"/>
          <p:cNvSpPr txBox="1"/>
          <p:nvPr/>
        </p:nvSpPr>
        <p:spPr>
          <a:xfrm>
            <a:off x="1317600" y="964100"/>
            <a:ext cx="4143300" cy="3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retome com a turma os sons aprendidos. Para isso, você poderá retomar os vídeos com os sons das letras.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Vocês podem brincar de “palavras mudas”.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Forme duplas, e peça que </a:t>
            </a:r>
            <a:r>
              <a:rPr lang="pt-BR" sz="1600"/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olhando umas para as outras, façam os sons de cada letra (</a:t>
            </a: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somente movimentando a boca sem o som. Depois, que o colega acertar, falem palavras iniciadas com cada letra. Peça que prestem atenção ao movimento da boca do colega, bem como falarem os sons e as palavras devagar e enfatizarem os sons iniciais.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" name="Google Shape;357;g389eeb4582d_0_35"/>
          <p:cNvGrpSpPr/>
          <p:nvPr/>
        </p:nvGrpSpPr>
        <p:grpSpPr>
          <a:xfrm>
            <a:off x="512793" y="837343"/>
            <a:ext cx="692308" cy="720000"/>
            <a:chOff x="512793" y="2412643"/>
            <a:chExt cx="692308" cy="720000"/>
          </a:xfrm>
        </p:grpSpPr>
        <p:pic>
          <p:nvPicPr>
            <p:cNvPr id="358" name="Google Shape;358;g389eeb4582d_0_3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9" name="Google Shape;359;g389eeb4582d_0_3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60" name="Google Shape;360;g389eeb4582d_0_35" title="37-03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5">
            <a:alphaModFix/>
          </a:blip>
          <a:srcRect l="237" r="238"/>
          <a:stretch/>
        </p:blipFill>
        <p:spPr>
          <a:xfrm>
            <a:off x="5765600" y="964092"/>
            <a:ext cx="5918401" cy="33696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g389eeb4582d_0_45" title="37-04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65" b="1464"/>
          <a:stretch/>
        </p:blipFill>
        <p:spPr>
          <a:xfrm>
            <a:off x="6584491" y="964101"/>
            <a:ext cx="5006399" cy="2795099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66" name="Google Shape;366;g389eeb4582d_0_45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Grandstander"/>
              <a:buNone/>
            </a:pPr>
            <a:r>
              <a:rPr lang="pt-BR" sz="2600"/>
              <a:t>SLIDE </a:t>
            </a:r>
            <a:r>
              <a:rPr lang="pt-BR"/>
              <a:t>4</a:t>
            </a:r>
            <a:endParaRPr/>
          </a:p>
        </p:txBody>
      </p:sp>
      <p:sp>
        <p:nvSpPr>
          <p:cNvPr id="367" name="Google Shape;367;g389eeb4582d_0_45"/>
          <p:cNvSpPr txBox="1"/>
          <p:nvPr/>
        </p:nvSpPr>
        <p:spPr>
          <a:xfrm>
            <a:off x="1317595" y="964098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comece a atividade perguntando o nome das figuras.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 coro, vocês podem dizer as palavras enfatizando o som inicial.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8" name="Google Shape;368;g389eeb4582d_0_45"/>
          <p:cNvGrpSpPr/>
          <p:nvPr/>
        </p:nvGrpSpPr>
        <p:grpSpPr>
          <a:xfrm>
            <a:off x="512793" y="837343"/>
            <a:ext cx="692308" cy="720000"/>
            <a:chOff x="512793" y="2412643"/>
            <a:chExt cx="692308" cy="720000"/>
          </a:xfrm>
        </p:grpSpPr>
        <p:pic>
          <p:nvPicPr>
            <p:cNvPr id="369" name="Google Shape;369;g389eeb4582d_0_4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0" name="Google Shape;370;g389eeb4582d_0_4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g389eeb4582d_0_55" title="37-06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989" b="999"/>
          <a:stretch/>
        </p:blipFill>
        <p:spPr>
          <a:xfrm>
            <a:off x="6498566" y="964101"/>
            <a:ext cx="5006400" cy="27951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76" name="Google Shape;376;g389eeb4582d_0_55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6</a:t>
            </a:r>
            <a:endParaRPr/>
          </a:p>
        </p:txBody>
      </p:sp>
      <p:sp>
        <p:nvSpPr>
          <p:cNvPr id="377" name="Google Shape;377;g389eeb4582d_0_55"/>
          <p:cNvSpPr txBox="1"/>
          <p:nvPr/>
        </p:nvSpPr>
        <p:spPr>
          <a:xfrm>
            <a:off x="1317600" y="964101"/>
            <a:ext cx="4143300" cy="24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antes da atividade, você poderá trabalhar com letras móveis ou cartões manipuláveis para que </a:t>
            </a:r>
            <a:r>
              <a:rPr lang="pt-BR" sz="1600"/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possam discriminar a forma visual das letras. 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Caso possível, prepare cartões com cada letra e espalhe pela sala. </a:t>
            </a:r>
            <a:r>
              <a:rPr lang="pt-BR" sz="1600"/>
              <a:t>O</a:t>
            </a:r>
            <a:r>
              <a:rPr lang="pt-BR" sz="16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3"/>
                  </a:ext>
                </a:extLst>
              </a:rPr>
              <a:t>s estudantes </a:t>
            </a:r>
            <a:r>
              <a:rPr lang="pt-BR" sz="1600"/>
              <a:t>devem encontrar as letras e dizer seu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nome e som. 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g389eeb4582d_0_62" title="37-08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690" b="690"/>
          <a:stretch/>
        </p:blipFill>
        <p:spPr>
          <a:xfrm>
            <a:off x="6512891" y="984151"/>
            <a:ext cx="5006401" cy="2795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83" name="Google Shape;383;g389eeb4582d_0_62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8</a:t>
            </a:r>
            <a:endParaRPr/>
          </a:p>
        </p:txBody>
      </p:sp>
      <p:sp>
        <p:nvSpPr>
          <p:cNvPr id="384" name="Google Shape;384;g389eeb4582d_0_62"/>
          <p:cNvSpPr txBox="1"/>
          <p:nvPr/>
        </p:nvSpPr>
        <p:spPr>
          <a:xfrm>
            <a:off x="836350" y="984151"/>
            <a:ext cx="41433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retome a escrita das sílabas em diferentes materiais sensoriais, como areia, massinha ou  letras móveis.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Depois, oriente </a:t>
            </a:r>
            <a:r>
              <a:rPr lang="pt-BR" sz="16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4"/>
                  </a:ext>
                </a:extLst>
              </a:rPr>
              <a:t>os estudantes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escreverem cada sílaba na tabela juntando as vogais e cada consoante. Em seguida, repitam as sílabas em voz alta.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g389eeb4582d_0_69" title="37-10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428" b="1418"/>
          <a:stretch/>
        </p:blipFill>
        <p:spPr>
          <a:xfrm>
            <a:off x="6512891" y="984151"/>
            <a:ext cx="5006400" cy="2795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90" name="Google Shape;390;g389eeb4582d_0_69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10 a 15</a:t>
            </a:r>
            <a:endParaRPr/>
          </a:p>
        </p:txBody>
      </p:sp>
      <p:sp>
        <p:nvSpPr>
          <p:cNvPr id="391" name="Google Shape;391;g389eeb4582d_0_69"/>
          <p:cNvSpPr txBox="1"/>
          <p:nvPr/>
        </p:nvSpPr>
        <p:spPr>
          <a:xfrm>
            <a:off x="996775" y="984152"/>
            <a:ext cx="4143300" cy="36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Caro professor, inicie a atividade perguntando o nome de cada figura. Caso algum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5"/>
                  </a:ext>
                </a:extLst>
              </a:rPr>
              <a:t> </a:t>
            </a:r>
            <a:r>
              <a:rPr lang="pt-BR" sz="1600"/>
              <a:t>estudante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não saiba o nome de alguma imagem, solicite ajuda da turma e depois dê dicas com as sílabas iniciais.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Palavras: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imagem 1: berinjela, semáforo, peteca 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Imagem 2: pula-pula, bule, suco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 3: sopa, poço, boné 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 4: baleia, panela, sacola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imagem 5: pipa, biquíni, sino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g389eeb4582d_0_92" title="37-16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405" b="405"/>
          <a:stretch/>
        </p:blipFill>
        <p:spPr>
          <a:xfrm>
            <a:off x="6541541" y="964101"/>
            <a:ext cx="5006400" cy="27951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97" name="Google Shape;397;g389eeb4582d_0_92"/>
          <p:cNvSpPr txBox="1">
            <a:spLocks noGrp="1"/>
          </p:cNvSpPr>
          <p:nvPr>
            <p:ph type="body" idx="1"/>
          </p:nvPr>
        </p:nvSpPr>
        <p:spPr>
          <a:xfrm rot="-120174">
            <a:off x="271597" y="242446"/>
            <a:ext cx="2266084" cy="38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pt-BR" sz="2600"/>
              <a:t>SLIDE </a:t>
            </a:r>
            <a:r>
              <a:rPr lang="pt-BR"/>
              <a:t>16</a:t>
            </a:r>
            <a:endParaRPr/>
          </a:p>
        </p:txBody>
      </p:sp>
      <p:sp>
        <p:nvSpPr>
          <p:cNvPr id="398" name="Google Shape;398;g389eeb4582d_0_92"/>
          <p:cNvSpPr txBox="1"/>
          <p:nvPr/>
        </p:nvSpPr>
        <p:spPr>
          <a:xfrm>
            <a:off x="1317595" y="964098"/>
            <a:ext cx="4143300" cy="16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pt-BR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Caro professor,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converse com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6"/>
                  </a:ext>
                </a:extLst>
              </a:rPr>
              <a:t> </a:t>
            </a:r>
            <a:r>
              <a:rPr lang="pt-BR" sz="1600">
                <a:solidFill>
                  <a:schemeClr val="dk1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7"/>
                  </a:ext>
                </a:extLst>
              </a:rPr>
              <a:t>os estudantes</a:t>
            </a:r>
            <a:r>
              <a:rPr lang="pt-BR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sobre outras palavras compostas pelas sílabas estudadas. Vocês podem procurar palavras com as sílabas estudadas em jornais, revistas ou em produtos alimentícios.  </a:t>
            </a:r>
            <a:r>
              <a:rPr lang="pt-BR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body" idx="1"/>
          </p:nvPr>
        </p:nvSpPr>
        <p:spPr>
          <a:xfrm>
            <a:off x="608600" y="1652825"/>
            <a:ext cx="10580700" cy="43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QUAIS SÃO OS SONS E AS LETRAS QUE APRENDEMOS ATÉ O MOMENTO? EM DUPLA, FAÇAM OS SONS APRENDIDOS E DIGAM PALAVRAS COM CADA SOM. PRESTE ATENÇÃO AO MOVIMENTO DA BOCA DO COLEGA!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QUAL SOM É FEITO COMO UM ESVAZIAR UMA BEXIGA?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QUAL SOM É PARECIDO COM UM ESTALO DE BOCA?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4489D"/>
              </a:buClr>
              <a:buSzPts val="2000"/>
              <a:buFont typeface="Lato"/>
              <a:buNone/>
            </a:pPr>
            <a:r>
              <a:rPr lang="pt-BR" dirty="0"/>
              <a:t>EM QUAL SOM </a:t>
            </a:r>
            <a:r>
              <a:rPr lang="pt-BR" sz="1400" dirty="0">
                <a:solidFill>
                  <a:srgbClr val="001D35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dirty="0">
                <a:solidFill>
                  <a:srgbClr val="001D35"/>
                </a:solidFill>
                <a:highlight>
                  <a:srgbClr val="FFFFFF"/>
                </a:highlight>
              </a:rPr>
              <a:t>OS LÁBIOS DEVEM FICAR JUNTOS E VIBRANDO? </a:t>
            </a:r>
            <a:endParaRPr dirty="0"/>
          </a:p>
        </p:txBody>
      </p:sp>
      <p:sp>
        <p:nvSpPr>
          <p:cNvPr id="190" name="Google Shape;190;p12"/>
          <p:cNvSpPr txBox="1">
            <a:spLocks noGrp="1"/>
          </p:cNvSpPr>
          <p:nvPr>
            <p:ph type="title"/>
          </p:nvPr>
        </p:nvSpPr>
        <p:spPr>
          <a:xfrm>
            <a:off x="608600" y="898167"/>
            <a:ext cx="11106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/>
              <a:t>RELEMBRANDO!</a:t>
            </a:r>
            <a:endParaRPr/>
          </a:p>
        </p:txBody>
      </p:sp>
      <p:sp>
        <p:nvSpPr>
          <p:cNvPr id="191" name="Google Shape;191;p12"/>
          <p:cNvSpPr txBox="1"/>
          <p:nvPr/>
        </p:nvSpPr>
        <p:spPr>
          <a:xfrm>
            <a:off x="8714600" y="12495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"/>
          <p:cNvSpPr txBox="1">
            <a:spLocks noGrp="1"/>
          </p:cNvSpPr>
          <p:nvPr>
            <p:ph type="body" idx="1"/>
          </p:nvPr>
        </p:nvSpPr>
        <p:spPr>
          <a:xfrm>
            <a:off x="460925" y="1892550"/>
            <a:ext cx="5795496" cy="40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tx1"/>
                </a:solidFill>
              </a:rPr>
              <a:t>VAMOS RELEMBRAR OS SONS DAS LETRAS QUE APRENDEMOS!</a:t>
            </a: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1. </a:t>
            </a:r>
            <a:r>
              <a:rPr lang="pt-BR" dirty="0"/>
              <a:t>DIGA O NOME DE CADA FIGURA EM VOZ ALTA. LIGUE CADA FIGURA À SUA LETRA INICIAL. </a:t>
            </a:r>
            <a:endParaRPr dirty="0"/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9900FF"/>
              </a:solidFill>
            </a:endParaRPr>
          </a:p>
        </p:txBody>
      </p:sp>
      <p:pic>
        <p:nvPicPr>
          <p:cNvPr id="197" name="Google Shape;19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5179" y="1359885"/>
            <a:ext cx="5470859" cy="47387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g385c14cf277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6512" y="1247470"/>
            <a:ext cx="6738186" cy="45436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3" name="Google Shape;203;g385c14cf277_0_1"/>
          <p:cNvCxnSpPr/>
          <p:nvPr/>
        </p:nvCxnSpPr>
        <p:spPr>
          <a:xfrm>
            <a:off x="6316575" y="2005275"/>
            <a:ext cx="4451700" cy="3068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4" name="Google Shape;204;g385c14cf277_0_1"/>
          <p:cNvCxnSpPr>
            <a:cxnSpLocks/>
          </p:cNvCxnSpPr>
          <p:nvPr/>
        </p:nvCxnSpPr>
        <p:spPr>
          <a:xfrm flipV="1">
            <a:off x="6496950" y="3304674"/>
            <a:ext cx="4027887" cy="23457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05" name="Google Shape;205;g385c14cf277_0_1"/>
          <p:cNvCxnSpPr/>
          <p:nvPr/>
        </p:nvCxnSpPr>
        <p:spPr>
          <a:xfrm rot="10800000" flipH="1">
            <a:off x="6537150" y="1804825"/>
            <a:ext cx="4170900" cy="3388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C052E1DC-2AE6-1714-A325-1BBDD9322979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  <p:sp>
        <p:nvSpPr>
          <p:cNvPr id="5" name="Google Shape;196;p1">
            <a:extLst>
              <a:ext uri="{FF2B5EF4-FFF2-40B4-BE49-F238E27FC236}">
                <a16:creationId xmlns:a16="http://schemas.microsoft.com/office/drawing/2014/main" id="{3BFE4D15-0F5F-F67E-FA88-ECC705F3BB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55591" y="1800475"/>
            <a:ext cx="4433151" cy="3658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tx1"/>
                </a:solidFill>
              </a:rPr>
              <a:t>VAMOS RELEMBRAR OS SONS DAS LETRAS QUE APRENDEMOS!</a:t>
            </a:r>
          </a:p>
          <a:p>
            <a:pPr marL="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1. </a:t>
            </a:r>
            <a:r>
              <a:rPr lang="pt-BR" dirty="0"/>
              <a:t>DIGA O NOME DE CADA FIGURA EM VOZ ALTA. LIGUE CADA FIGURA À SUA LETRA INICIAL. </a:t>
            </a:r>
            <a:endParaRPr dirty="0"/>
          </a:p>
          <a:p>
            <a:pPr marL="0" lvl="0" indent="0" algn="l" rtl="0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dirty="0">
              <a:solidFill>
                <a:srgbClr val="99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"/>
          <p:cNvSpPr txBox="1">
            <a:spLocks noGrp="1"/>
          </p:cNvSpPr>
          <p:nvPr>
            <p:ph type="body" idx="1"/>
          </p:nvPr>
        </p:nvSpPr>
        <p:spPr>
          <a:xfrm>
            <a:off x="545550" y="1466350"/>
            <a:ext cx="11100900" cy="10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2. </a:t>
            </a:r>
            <a:r>
              <a:rPr lang="pt-BR" dirty="0"/>
              <a:t>VEJA AS IMAGENS E CIRCULE AS LETRAS </a:t>
            </a:r>
            <a:r>
              <a:rPr lang="pt-BR" b="1" dirty="0"/>
              <a:t>P</a:t>
            </a:r>
            <a:r>
              <a:rPr lang="pt-BR" dirty="0"/>
              <a:t>, </a:t>
            </a:r>
            <a:r>
              <a:rPr lang="pt-BR" b="1" dirty="0"/>
              <a:t>B</a:t>
            </a:r>
            <a:r>
              <a:rPr lang="pt-BR" dirty="0"/>
              <a:t> E </a:t>
            </a:r>
            <a:r>
              <a:rPr lang="pt-BR" b="1" dirty="0"/>
              <a:t>S</a:t>
            </a:r>
            <a:r>
              <a:rPr lang="pt-BR" dirty="0"/>
              <a:t> DAS PALAVRAS ABAIXO.</a:t>
            </a:r>
            <a:r>
              <a:rPr lang="pt-BR" dirty="0">
                <a:solidFill>
                  <a:srgbClr val="444746"/>
                </a:solidFill>
              </a:rPr>
              <a:t> </a:t>
            </a:r>
            <a:endParaRPr dirty="0"/>
          </a:p>
        </p:txBody>
      </p:sp>
      <p:graphicFrame>
        <p:nvGraphicFramePr>
          <p:cNvPr id="213" name="Google Shape;213;p2"/>
          <p:cNvGraphicFramePr/>
          <p:nvPr>
            <p:extLst>
              <p:ext uri="{D42A27DB-BD31-4B8C-83A1-F6EECF244321}">
                <p14:modId xmlns:p14="http://schemas.microsoft.com/office/powerpoint/2010/main" val="723263643"/>
              </p:ext>
            </p:extLst>
          </p:nvPr>
        </p:nvGraphicFramePr>
        <p:xfrm>
          <a:off x="952500" y="2551150"/>
          <a:ext cx="10287000" cy="1698925"/>
        </p:xfrm>
        <a:graphic>
          <a:graphicData uri="http://schemas.openxmlformats.org/drawingml/2006/table">
            <a:tbl>
              <a:tblPr>
                <a:noFill/>
                <a:tableStyleId>{A6B274CB-9BDB-42CB-8F65-06A01CE49B24}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60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CACHORRO</a:t>
                      </a:r>
                      <a:endParaRPr sz="280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SACOLA</a:t>
                      </a:r>
                      <a:endParaRPr sz="28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PAPAGAIO</a:t>
                      </a:r>
                      <a:endParaRPr sz="280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SERROTE</a:t>
                      </a:r>
                      <a:endParaRPr sz="28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4" name="Google Shape;214;p2"/>
          <p:cNvGraphicFramePr/>
          <p:nvPr>
            <p:extLst>
              <p:ext uri="{D42A27DB-BD31-4B8C-83A1-F6EECF244321}">
                <p14:modId xmlns:p14="http://schemas.microsoft.com/office/powerpoint/2010/main" val="3199538822"/>
              </p:ext>
            </p:extLst>
          </p:nvPr>
        </p:nvGraphicFramePr>
        <p:xfrm>
          <a:off x="952500" y="4534125"/>
          <a:ext cx="10287000" cy="1795275"/>
        </p:xfrm>
        <a:graphic>
          <a:graphicData uri="http://schemas.openxmlformats.org/drawingml/2006/table">
            <a:tbl>
              <a:tblPr>
                <a:noFill/>
                <a:tableStyleId>{A6B274CB-9BDB-42CB-8F65-06A01CE49B24}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9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BEBEDOURO</a:t>
                      </a:r>
                      <a:endParaRPr sz="280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BRUXA</a:t>
                      </a:r>
                      <a:endParaRPr sz="280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MENINO</a:t>
                      </a:r>
                      <a:endParaRPr sz="28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15" name="Google Shape;215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8750" y="2670625"/>
            <a:ext cx="868650" cy="8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8075" y="2634538"/>
            <a:ext cx="940825" cy="9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24750" y="2634550"/>
            <a:ext cx="868650" cy="8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30225" y="2634550"/>
            <a:ext cx="868650" cy="8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75625" y="4615000"/>
            <a:ext cx="856061" cy="8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67975" y="4621300"/>
            <a:ext cx="856050" cy="85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261000" y="4615000"/>
            <a:ext cx="340417" cy="86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8c45d905cd_0_18"/>
          <p:cNvSpPr txBox="1">
            <a:spLocks noGrp="1"/>
          </p:cNvSpPr>
          <p:nvPr>
            <p:ph type="body" idx="1"/>
          </p:nvPr>
        </p:nvSpPr>
        <p:spPr>
          <a:xfrm>
            <a:off x="545550" y="1466350"/>
            <a:ext cx="11100900" cy="10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2. </a:t>
            </a:r>
            <a:r>
              <a:rPr lang="pt-BR" dirty="0"/>
              <a:t>VEJA AS IMAGENS E CIRCULE AS LETRAS </a:t>
            </a:r>
            <a:r>
              <a:rPr lang="pt-BR" b="1" dirty="0"/>
              <a:t>P</a:t>
            </a:r>
            <a:r>
              <a:rPr lang="pt-BR" dirty="0"/>
              <a:t>, </a:t>
            </a:r>
            <a:r>
              <a:rPr lang="pt-BR" b="1" dirty="0"/>
              <a:t>B</a:t>
            </a:r>
            <a:r>
              <a:rPr lang="pt-BR" dirty="0"/>
              <a:t> E </a:t>
            </a:r>
            <a:r>
              <a:rPr lang="pt-BR" b="1" dirty="0"/>
              <a:t>S</a:t>
            </a:r>
            <a:r>
              <a:rPr lang="pt-BR" dirty="0"/>
              <a:t> DAS PALAVRAS ABAIXO.</a:t>
            </a:r>
            <a:r>
              <a:rPr lang="pt-BR" dirty="0">
                <a:solidFill>
                  <a:srgbClr val="444746"/>
                </a:solidFill>
              </a:rPr>
              <a:t> </a:t>
            </a:r>
            <a:endParaRPr dirty="0"/>
          </a:p>
        </p:txBody>
      </p:sp>
      <p:graphicFrame>
        <p:nvGraphicFramePr>
          <p:cNvPr id="227" name="Google Shape;227;g38c45d905cd_0_18"/>
          <p:cNvGraphicFramePr/>
          <p:nvPr>
            <p:extLst>
              <p:ext uri="{D42A27DB-BD31-4B8C-83A1-F6EECF244321}">
                <p14:modId xmlns:p14="http://schemas.microsoft.com/office/powerpoint/2010/main" val="1533569760"/>
              </p:ext>
            </p:extLst>
          </p:nvPr>
        </p:nvGraphicFramePr>
        <p:xfrm>
          <a:off x="952500" y="2551150"/>
          <a:ext cx="10287000" cy="1698925"/>
        </p:xfrm>
        <a:graphic>
          <a:graphicData uri="http://schemas.openxmlformats.org/drawingml/2006/table">
            <a:tbl>
              <a:tblPr>
                <a:noFill/>
                <a:tableStyleId>{A6B274CB-9BDB-42CB-8F65-06A01CE49B24}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603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6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CACHORRO</a:t>
                      </a:r>
                      <a:endParaRPr sz="280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SACOLA</a:t>
                      </a:r>
                      <a:endParaRPr sz="280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PAPAGAIO</a:t>
                      </a:r>
                      <a:endParaRPr sz="280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SERROTE</a:t>
                      </a:r>
                      <a:endParaRPr sz="28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28" name="Google Shape;228;g38c45d905cd_0_18"/>
          <p:cNvGraphicFramePr/>
          <p:nvPr>
            <p:extLst>
              <p:ext uri="{D42A27DB-BD31-4B8C-83A1-F6EECF244321}">
                <p14:modId xmlns:p14="http://schemas.microsoft.com/office/powerpoint/2010/main" val="2172598702"/>
              </p:ext>
            </p:extLst>
          </p:nvPr>
        </p:nvGraphicFramePr>
        <p:xfrm>
          <a:off x="952500" y="4534125"/>
          <a:ext cx="10287000" cy="1795275"/>
        </p:xfrm>
        <a:graphic>
          <a:graphicData uri="http://schemas.openxmlformats.org/drawingml/2006/table">
            <a:tbl>
              <a:tblPr>
                <a:noFill/>
                <a:tableStyleId>{A6B274CB-9BDB-42CB-8F65-06A01CE49B24}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9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+mj-lt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BEBEDOURO</a:t>
                      </a:r>
                      <a:endParaRPr sz="280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BRUXA</a:t>
                      </a:r>
                      <a:endParaRPr sz="280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MENINO</a:t>
                      </a:r>
                      <a:endParaRPr sz="2800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9" name="Google Shape;229;g38c45d905cd_0_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8750" y="2670625"/>
            <a:ext cx="868650" cy="8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g38c45d905cd_0_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88075" y="2634538"/>
            <a:ext cx="940825" cy="94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g38c45d905cd_0_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24750" y="2634550"/>
            <a:ext cx="868650" cy="8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g38c45d905cd_0_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30225" y="2634550"/>
            <a:ext cx="868650" cy="8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g38c45d905cd_0_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75625" y="4615000"/>
            <a:ext cx="856061" cy="86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g38c45d905cd_0_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67975" y="4621300"/>
            <a:ext cx="856050" cy="85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g38c45d905cd_0_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261000" y="4615000"/>
            <a:ext cx="340417" cy="8686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38c45d905cd_0_18"/>
          <p:cNvSpPr/>
          <p:nvPr/>
        </p:nvSpPr>
        <p:spPr>
          <a:xfrm>
            <a:off x="4072150" y="3722775"/>
            <a:ext cx="286200" cy="386700"/>
          </a:xfrm>
          <a:prstGeom prst="ellipse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8" name="Google Shape;238;g38c45d905cd_0_18"/>
          <p:cNvSpPr/>
          <p:nvPr/>
        </p:nvSpPr>
        <p:spPr>
          <a:xfrm>
            <a:off x="6429975" y="3711200"/>
            <a:ext cx="286200" cy="386700"/>
          </a:xfrm>
          <a:prstGeom prst="ellipse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9" name="Google Shape;239;g38c45d905cd_0_18"/>
          <p:cNvSpPr/>
          <p:nvPr/>
        </p:nvSpPr>
        <p:spPr>
          <a:xfrm>
            <a:off x="6901600" y="3722775"/>
            <a:ext cx="286200" cy="386700"/>
          </a:xfrm>
          <a:prstGeom prst="ellipse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0" name="Google Shape;240;g38c45d905cd_0_18"/>
          <p:cNvSpPr/>
          <p:nvPr/>
        </p:nvSpPr>
        <p:spPr>
          <a:xfrm>
            <a:off x="9097725" y="3722775"/>
            <a:ext cx="286200" cy="386700"/>
          </a:xfrm>
          <a:prstGeom prst="ellipse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1" name="Google Shape;241;g38c45d905cd_0_18"/>
          <p:cNvSpPr/>
          <p:nvPr/>
        </p:nvSpPr>
        <p:spPr>
          <a:xfrm>
            <a:off x="1514675" y="5680825"/>
            <a:ext cx="286200" cy="386700"/>
          </a:xfrm>
          <a:prstGeom prst="ellipse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2" name="Google Shape;242;g38c45d905cd_0_18"/>
          <p:cNvSpPr/>
          <p:nvPr/>
        </p:nvSpPr>
        <p:spPr>
          <a:xfrm>
            <a:off x="5440475" y="5657675"/>
            <a:ext cx="286200" cy="386700"/>
          </a:xfrm>
          <a:prstGeom prst="ellipse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3" name="Google Shape;243;g38c45d905cd_0_18"/>
          <p:cNvSpPr/>
          <p:nvPr/>
        </p:nvSpPr>
        <p:spPr>
          <a:xfrm>
            <a:off x="1981400" y="5657675"/>
            <a:ext cx="286200" cy="386700"/>
          </a:xfrm>
          <a:prstGeom prst="ellipse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893306FD-F75B-98D8-BC21-312E2F782CDE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"/>
          <p:cNvSpPr txBox="1">
            <a:spLocks noGrp="1"/>
          </p:cNvSpPr>
          <p:nvPr>
            <p:ph type="body" idx="1"/>
          </p:nvPr>
        </p:nvSpPr>
        <p:spPr>
          <a:xfrm>
            <a:off x="545550" y="915666"/>
            <a:ext cx="11100900" cy="44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3. </a:t>
            </a:r>
            <a:r>
              <a:rPr lang="pt-BR" dirty="0"/>
              <a:t>JUNTE AS CONSOANTES E AS VOGAIS PARA FORMAR AS SÍLABAS. ESCREVA  A SÍLABA CORRESPONDENTE EM CADA QUADRINHO. </a:t>
            </a:r>
            <a:endParaRPr dirty="0"/>
          </a:p>
        </p:txBody>
      </p:sp>
      <p:graphicFrame>
        <p:nvGraphicFramePr>
          <p:cNvPr id="249" name="Google Shape;249;p5"/>
          <p:cNvGraphicFramePr/>
          <p:nvPr>
            <p:extLst>
              <p:ext uri="{D42A27DB-BD31-4B8C-83A1-F6EECF244321}">
                <p14:modId xmlns:p14="http://schemas.microsoft.com/office/powerpoint/2010/main" val="3635245232"/>
              </p:ext>
            </p:extLst>
          </p:nvPr>
        </p:nvGraphicFramePr>
        <p:xfrm>
          <a:off x="1455825" y="2618875"/>
          <a:ext cx="8902600" cy="3673700"/>
        </p:xfrm>
        <a:graphic>
          <a:graphicData uri="http://schemas.openxmlformats.org/drawingml/2006/table">
            <a:tbl>
              <a:tblPr bandRow="1">
                <a:noFill/>
                <a:tableStyleId>{132C2EAC-3B3F-4C54-9E10-5396CD122445}</a:tableStyleId>
              </a:tblPr>
              <a:tblGrid>
                <a:gridCol w="148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sz="54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54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U</a:t>
                      </a:r>
                      <a:endParaRPr sz="54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4" name="Google Shape;254;g385c14cf277_0_26"/>
          <p:cNvGraphicFramePr/>
          <p:nvPr>
            <p:extLst>
              <p:ext uri="{D42A27DB-BD31-4B8C-83A1-F6EECF244321}">
                <p14:modId xmlns:p14="http://schemas.microsoft.com/office/powerpoint/2010/main" val="4292994164"/>
              </p:ext>
            </p:extLst>
          </p:nvPr>
        </p:nvGraphicFramePr>
        <p:xfrm>
          <a:off x="1455825" y="2618875"/>
          <a:ext cx="8902600" cy="3673700"/>
        </p:xfrm>
        <a:graphic>
          <a:graphicData uri="http://schemas.openxmlformats.org/drawingml/2006/table">
            <a:tbl>
              <a:tblPr bandRow="1">
                <a:noFill/>
                <a:tableStyleId>{132C2EAC-3B3F-4C54-9E10-5396CD122445}</a:tableStyleId>
              </a:tblPr>
              <a:tblGrid>
                <a:gridCol w="1483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3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4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endParaRPr sz="54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A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E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 sz="54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O</a:t>
                      </a:r>
                      <a:endParaRPr sz="54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U</a:t>
                      </a:r>
                      <a:endParaRPr sz="5400" b="1" u="none" strike="noStrike" cap="none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P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 dirty="0">
                          <a:latin typeface="+mj-lt"/>
                        </a:rPr>
                        <a:t>PA</a:t>
                      </a: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 dirty="0">
                          <a:latin typeface="+mj-lt"/>
                        </a:rPr>
                        <a:t>PE</a:t>
                      </a: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 dirty="0">
                          <a:latin typeface="+mj-lt"/>
                        </a:rPr>
                        <a:t>PI</a:t>
                      </a: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>
                          <a:latin typeface="+mj-lt"/>
                        </a:rPr>
                        <a:t>PO</a:t>
                      </a: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>
                          <a:latin typeface="+mj-lt"/>
                        </a:rPr>
                        <a:t>PU</a:t>
                      </a: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B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>
                          <a:latin typeface="+mj-lt"/>
                        </a:rPr>
                        <a:t>BA</a:t>
                      </a: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>
                          <a:latin typeface="+mj-lt"/>
                        </a:rPr>
                        <a:t>BE</a:t>
                      </a: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600"/>
                        <a:buFont typeface="Arial"/>
                        <a:buNone/>
                      </a:pPr>
                      <a:r>
                        <a:rPr lang="pt-BR" sz="5400" u="none" strike="noStrike" cap="none" dirty="0">
                          <a:latin typeface="+mj-lt"/>
                        </a:rPr>
                        <a:t>BI</a:t>
                      </a: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 dirty="0">
                          <a:latin typeface="+mj-lt"/>
                        </a:rPr>
                        <a:t>BO</a:t>
                      </a: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>
                          <a:latin typeface="+mj-lt"/>
                        </a:rPr>
                        <a:t>BU</a:t>
                      </a: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8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b="1" u="none" strike="noStrike" cap="none" dirty="0">
                          <a:latin typeface="+mj-lt"/>
                          <a:ea typeface="Calibri"/>
                          <a:cs typeface="Calibri"/>
                          <a:sym typeface="Calibri"/>
                        </a:rPr>
                        <a:t>S</a:t>
                      </a:r>
                      <a:endParaRPr sz="5400" b="1" u="none" strike="noStrike" cap="none" dirty="0">
                        <a:latin typeface="+mj-lt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>
                          <a:latin typeface="+mj-lt"/>
                        </a:rPr>
                        <a:t>SA</a:t>
                      </a: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>
                          <a:latin typeface="+mj-lt"/>
                        </a:rPr>
                        <a:t>SE</a:t>
                      </a: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>
                          <a:latin typeface="+mj-lt"/>
                        </a:rPr>
                        <a:t>SI</a:t>
                      </a:r>
                      <a:endParaRPr sz="5400" b="1" u="none" strike="noStrike" cap="none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 dirty="0">
                          <a:latin typeface="+mj-lt"/>
                        </a:rPr>
                        <a:t>SO</a:t>
                      </a: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6000"/>
                        <a:buFont typeface="Arial"/>
                        <a:buNone/>
                      </a:pPr>
                      <a:r>
                        <a:rPr lang="pt-BR" sz="5400" u="none" strike="noStrike" cap="none" dirty="0">
                          <a:latin typeface="+mj-lt"/>
                        </a:rPr>
                        <a:t>SU</a:t>
                      </a:r>
                      <a:endParaRPr sz="5400" b="1" u="none" strike="noStrike" cap="none" dirty="0">
                        <a:solidFill>
                          <a:srgbClr val="009EDE"/>
                        </a:solidFill>
                        <a:latin typeface="+mj-lt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5" name="Google Shape;255;g385c14cf277_0_26"/>
          <p:cNvSpPr txBox="1">
            <a:spLocks noGrp="1"/>
          </p:cNvSpPr>
          <p:nvPr>
            <p:ph type="body" idx="1"/>
          </p:nvPr>
        </p:nvSpPr>
        <p:spPr>
          <a:xfrm>
            <a:off x="613706" y="955640"/>
            <a:ext cx="11100900" cy="44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dirty="0">
                <a:solidFill>
                  <a:srgbClr val="7030A0"/>
                </a:solidFill>
              </a:rPr>
              <a:t>3. </a:t>
            </a:r>
            <a:r>
              <a:rPr lang="pt-BR" dirty="0"/>
              <a:t>JUNTE AS CONSOANTES E AS VOGAIS PARA FORMAR AS SÍLABAS. ESCREVA  A SÍLABA CORRESPONDENTE EM CADA QUADRINHO. </a:t>
            </a:r>
            <a:endParaRPr dirty="0"/>
          </a:p>
        </p:txBody>
      </p:sp>
      <p:sp>
        <p:nvSpPr>
          <p:cNvPr id="2" name="Google Shape;243;p30">
            <a:extLst>
              <a:ext uri="{FF2B5EF4-FFF2-40B4-BE49-F238E27FC236}">
                <a16:creationId xmlns:a16="http://schemas.microsoft.com/office/drawing/2014/main" id="{4AB35E6C-0249-DEEA-A1DA-A3E4A675C413}"/>
              </a:ext>
            </a:extLst>
          </p:cNvPr>
          <p:cNvSpPr txBox="1"/>
          <p:nvPr/>
        </p:nvSpPr>
        <p:spPr>
          <a:xfrm>
            <a:off x="9335069" y="350765"/>
            <a:ext cx="2379537" cy="6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CORREÇÃO</a:t>
            </a:r>
            <a:endParaRPr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21DD28DD41C34BB26B27A198B61028" ma:contentTypeVersion="16" ma:contentTypeDescription="Crie um novo documento." ma:contentTypeScope="" ma:versionID="aa271c5d318c85f66687f94006af10f8">
  <xsd:schema xmlns:xsd="http://www.w3.org/2001/XMLSchema" xmlns:xs="http://www.w3.org/2001/XMLSchema" xmlns:p="http://schemas.microsoft.com/office/2006/metadata/properties" xmlns:ns2="7700c5b6-cec6-4932-ab65-4424302d85df" xmlns:ns3="6fbeb102-8e9f-472b-adc1-a7108b369a00" targetNamespace="http://schemas.microsoft.com/office/2006/metadata/properties" ma:root="true" ma:fieldsID="1094412222b5621b24c86f2f3faf0e10" ns2:_="" ns3:_="">
    <xsd:import namespace="7700c5b6-cec6-4932-ab65-4424302d85df"/>
    <xsd:import namespace="6fbeb102-8e9f-472b-adc1-a7108b369a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00c5b6-cec6-4932-ab65-4424302d85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Marcações de imagem" ma:readOnly="false" ma:fieldId="{5cf76f15-5ced-4ddc-b409-7134ff3c332f}" ma:taxonomyMulti="true" ma:sspId="a85b3961-dbc6-48b8-bc39-d3804789286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b102-8e9f-472b-adc1-a7108b369a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6da8504-40be-47e3-b753-f2039a36043c}" ma:internalName="TaxCatchAll" ma:showField="CatchAllData" ma:web="6fbeb102-8e9f-472b-adc1-a7108b369a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00c5b6-cec6-4932-ab65-4424302d85df">
      <Terms xmlns="http://schemas.microsoft.com/office/infopath/2007/PartnerControls"/>
    </lcf76f155ced4ddcb4097134ff3c332f>
    <TaxCatchAll xmlns="6fbeb102-8e9f-472b-adc1-a7108b369a00" xsi:nil="true"/>
  </documentManagement>
</p:properties>
</file>

<file path=customXml/itemProps1.xml><?xml version="1.0" encoding="utf-8"?>
<ds:datastoreItem xmlns:ds="http://schemas.openxmlformats.org/officeDocument/2006/customXml" ds:itemID="{E0150F5F-2394-42B7-8DC1-A1DF1BCB5F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F483F0-21A1-4932-88E1-86C830BB91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00c5b6-cec6-4932-ab65-4424302d85df"/>
    <ds:schemaRef ds:uri="6fbeb102-8e9f-472b-adc1-a7108b369a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8B8FCD-31CF-4B97-AF0D-49E6A11164E8}">
  <ds:schemaRefs>
    <ds:schemaRef ds:uri="http://schemas.microsoft.com/office/2006/metadata/properties"/>
    <ds:schemaRef ds:uri="http://schemas.microsoft.com/office/infopath/2007/PartnerControls"/>
    <ds:schemaRef ds:uri="7700c5b6-cec6-4932-ab65-4424302d85df"/>
    <ds:schemaRef ds:uri="6fbeb102-8e9f-472b-adc1-a7108b369a0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2807</Words>
  <Application>Microsoft Office PowerPoint</Application>
  <PresentationFormat>Widescreen</PresentationFormat>
  <Paragraphs>215</Paragraphs>
  <Slides>28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5" baseType="lpstr">
      <vt:lpstr>Grandstander</vt:lpstr>
      <vt:lpstr>Grandstander SemiBold</vt:lpstr>
      <vt:lpstr>Lato</vt:lpstr>
      <vt:lpstr>Grandstander Medium</vt:lpstr>
      <vt:lpstr>Calibri</vt:lpstr>
      <vt:lpstr>Arial</vt:lpstr>
      <vt:lpstr>Simple Light</vt:lpstr>
      <vt:lpstr>Apresentação do PowerPoint</vt:lpstr>
      <vt:lpstr>Apresentação do PowerPoint</vt:lpstr>
      <vt:lpstr>RELEMBRANDO!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Walter Junior</dc:creator>
  <cp:lastModifiedBy>Luca Santiago Rocha</cp:lastModifiedBy>
  <cp:revision>3</cp:revision>
  <dcterms:modified xsi:type="dcterms:W3CDTF">2025-12-09T17:18:40Z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0x0101007F21DD28DD41C34BB26B27A198B61028</vt:lpwstr>
  </property>
  <property fmtid="{D5CDD505-2E9C-101B-9397-08002B2CF9AE}" pid="3" name="MediaServiceImageTags">
    <vt:lpwstr/>
  </property>
</Properties>
</file>