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Oswald" panose="020B0604020202020204" charset="0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367B7-8101-4D69-9FCA-F33B7EDE86B4}">
  <a:tblStyle styleId="{79E367B7-8101-4D69-9FCA-F33B7EDE86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2759386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2759386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4b24191ae3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4b24191ae3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27593868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27593868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b24191ae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b24191ae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b24191ae3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b24191ae3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b24191ae3_1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b24191ae3_1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b24191ae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b24191ae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b24191ae3_1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b24191ae3_1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b24191ae3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b24191ae3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4b24191ae3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4b24191ae3_1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png"/><Relationship Id="rId1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16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image" Target="../media/image21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50.png"/><Relationship Id="rId15" Type="http://schemas.openxmlformats.org/officeDocument/2006/relationships/image" Target="../media/image54.png"/><Relationship Id="rId10" Type="http://schemas.openxmlformats.org/officeDocument/2006/relationships/image" Target="../media/image13.png"/><Relationship Id="rId19" Type="http://schemas.openxmlformats.org/officeDocument/2006/relationships/image" Target="../media/image58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Αντιστοιχίστε το μήνυμα με την πλατφόρμα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D7C8A"/>
                </a:solidFill>
              </a:rPr>
              <a:t>Συνεργασία με διαδικτυακούς ενδιαφερόμενους &gt; Ανάλυση μέσων &gt; </a:t>
            </a:r>
            <a:r>
              <a:rPr lang="el-GR" b="1">
                <a:solidFill>
                  <a:srgbClr val="5D7C8A"/>
                </a:solidFill>
              </a:rPr>
              <a:t>Αντιστοιχίστε το μήνυμα με την πλατφόρμα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36" y="113525"/>
            <a:ext cx="456307" cy="331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37"/>
          <p:cNvGrpSpPr/>
          <p:nvPr/>
        </p:nvGrpSpPr>
        <p:grpSpPr>
          <a:xfrm>
            <a:off x="5309096" y="1496991"/>
            <a:ext cx="3731952" cy="1811132"/>
            <a:chOff x="5082300" y="1138525"/>
            <a:chExt cx="4690149" cy="2276150"/>
          </a:xfrm>
        </p:grpSpPr>
        <p:pic>
          <p:nvPicPr>
            <p:cNvPr id="159" name="Google Shape;159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082300" y="1397863"/>
              <a:ext cx="1576624" cy="15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7"/>
            <p:cNvSpPr/>
            <p:nvPr/>
          </p:nvSpPr>
          <p:spPr>
            <a:xfrm>
              <a:off x="6879225" y="1912725"/>
              <a:ext cx="871800" cy="546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" name="Google Shape;161;p3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496300" y="1138525"/>
              <a:ext cx="2276149" cy="22761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6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ενός μηνύματος δημοσίως για να παροτρύνετε όλους τους χρήστες να αναλάβουν δράση άμεσα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8" name="Google Shape;408;p46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ενός μηνύματος δημοσίως με στόχο να το δει μια επιδραστική προσωπικότητα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ενός μηνύματος με στόχο να ντροπιάσει μια εταιρεία/έναν οργανισμό για τη μη ανάληψη δράσης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0" name="Google Shape;410;p46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περιεχομένου που θα προσεγγίσει ένα ευρύτερο κοινό μέσω των hashtag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l-GR" dirty="0">
                <a:solidFill>
                  <a:srgbClr val="58585B"/>
                </a:solidFill>
              </a:rPr>
              <a:t>Θέσπιση μιας δύσκολης ερώτησης με την ελπίδα ότι θα ανταποκριθεί ένας ειδικός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412" name="Google Shape;412;p46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Να έχετε πλήρη έλεγχο των σχολίων που κάνουν οι άλλοι σχετικά με το περιεχόμενό σας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13" name="Google Shape;413;p46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μηνυμάτων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78238"/>
            <a:ext cx="421426" cy="30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7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840501" y="806374"/>
            <a:ext cx="2454600" cy="3629116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D7C8A"/>
              </a:solidFill>
            </a:endParaRPr>
          </a:p>
        </p:txBody>
      </p:sp>
      <p:pic>
        <p:nvPicPr>
          <p:cNvPr id="167" name="Google Shape;1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/>
        </p:nvSpPr>
        <p:spPr>
          <a:xfrm>
            <a:off x="166603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Facebook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69" name="Google Shape;169;p38"/>
          <p:cNvGraphicFramePr/>
          <p:nvPr>
            <p:extLst>
              <p:ext uri="{D42A27DB-BD31-4B8C-83A1-F6EECF244321}">
                <p14:modId xmlns:p14="http://schemas.microsoft.com/office/powerpoint/2010/main" val="3462787241"/>
              </p:ext>
            </p:extLst>
          </p:nvPr>
        </p:nvGraphicFramePr>
        <p:xfrm>
          <a:off x="9254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2,32</a:t>
                      </a:r>
                      <a:r>
                        <a:rPr lang="fr-BE" sz="1200" dirty="0"/>
                        <a:t> </a:t>
                      </a:r>
                      <a:r>
                        <a:rPr lang="el-GR" sz="1200" dirty="0"/>
                        <a:t>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0" name="Google Shape;170;p38"/>
          <p:cNvSpPr txBox="1"/>
          <p:nvPr/>
        </p:nvSpPr>
        <p:spPr>
          <a:xfrm>
            <a:off x="6274001" y="4464090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MAU = μηνιαίοι ενεργοί χρήστες</a:t>
            </a:r>
            <a:endParaRPr sz="1200" dirty="0"/>
          </a:p>
        </p:txBody>
      </p:sp>
      <p:pic>
        <p:nvPicPr>
          <p:cNvPr id="171" name="Google Shape;1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71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81875" y="306735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19888" y="309654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39175" y="3465916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8"/>
          <p:cNvPicPr preferRelativeResize="0"/>
          <p:nvPr/>
        </p:nvPicPr>
        <p:blipFill rotWithShape="1">
          <a:blip r:embed="rId11">
            <a:alphaModFix/>
          </a:blip>
          <a:srcRect l="23495" t="39763" r="40517" b="40938"/>
          <a:stretch/>
        </p:blipFill>
        <p:spPr>
          <a:xfrm>
            <a:off x="1939175" y="3874292"/>
            <a:ext cx="109774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8"/>
          <p:cNvSpPr/>
          <p:nvPr/>
        </p:nvSpPr>
        <p:spPr>
          <a:xfrm>
            <a:off x="3557251" y="806374"/>
            <a:ext cx="2454600" cy="3629115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12">
            <a:alphaModFix/>
          </a:blip>
          <a:srcRect l="14793" r="14793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1" name="Google Shape;181;p38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YouTube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82" name="Google Shape;182;p38"/>
          <p:cNvGraphicFramePr/>
          <p:nvPr>
            <p:extLst>
              <p:ext uri="{D42A27DB-BD31-4B8C-83A1-F6EECF244321}">
                <p14:modId xmlns:p14="http://schemas.microsoft.com/office/powerpoint/2010/main" val="1057146117"/>
              </p:ext>
            </p:extLst>
          </p:nvPr>
        </p:nvGraphicFramePr>
        <p:xfrm>
          <a:off x="364217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1,9</a:t>
                      </a:r>
                      <a:r>
                        <a:rPr lang="fr-BE" sz="1200" dirty="0"/>
                        <a:t> </a:t>
                      </a:r>
                      <a:r>
                        <a:rPr lang="el-GR" sz="1200" dirty="0"/>
                        <a:t>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3" name="Google Shape;18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115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3586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285377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49600" y="2882963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48538" y="3232915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11">
            <a:alphaModFix/>
          </a:blip>
          <a:srcRect l="59456" t="43507" r="24091" b="43282"/>
          <a:stretch/>
        </p:blipFill>
        <p:spPr>
          <a:xfrm>
            <a:off x="2235235" y="4192737"/>
            <a:ext cx="490853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6663" y="3922529"/>
            <a:ext cx="221699" cy="19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0800000">
            <a:off x="5073776" y="3932193"/>
            <a:ext cx="216525" cy="18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0950" y="3877452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/>
          <p:nvPr/>
        </p:nvSpPr>
        <p:spPr>
          <a:xfrm>
            <a:off x="6274001" y="806374"/>
            <a:ext cx="2454600" cy="3608063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15">
            <a:alphaModFix/>
          </a:blip>
          <a:srcRect t="6695" b="6686"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" name="Google Shape;194;p38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WhatsApp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195" name="Google Shape;195;p38"/>
          <p:cNvGraphicFramePr/>
          <p:nvPr>
            <p:extLst>
              <p:ext uri="{D42A27DB-BD31-4B8C-83A1-F6EECF244321}">
                <p14:modId xmlns:p14="http://schemas.microsoft.com/office/powerpoint/2010/main" val="3361708698"/>
              </p:ext>
            </p:extLst>
          </p:nvPr>
        </p:nvGraphicFramePr>
        <p:xfrm>
          <a:off x="6358926" y="1677200"/>
          <a:ext cx="2080725" cy="252972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1,5</a:t>
                      </a:r>
                      <a:r>
                        <a:rPr lang="fr-BE" sz="1200" dirty="0"/>
                        <a:t> </a:t>
                      </a:r>
                      <a:r>
                        <a:rPr lang="el-GR" sz="1200" dirty="0"/>
                        <a:t>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dirty="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>
                          <a:solidFill>
                            <a:srgbClr val="9E9E9E"/>
                          </a:solidFill>
                        </a:rPr>
                        <a:t>ΑΠΑΝΤΗΣΗ</a:t>
                      </a:r>
                      <a:endParaRPr sz="1200" dirty="0">
                        <a:solidFill>
                          <a:srgbClr val="9E9E9E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6" name="Google Shape;19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7401" y="3067351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97401" y="3465965"/>
            <a:ext cx="331125" cy="331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38"/>
          <p:cNvGrpSpPr/>
          <p:nvPr/>
        </p:nvGrpSpPr>
        <p:grpSpPr>
          <a:xfrm>
            <a:off x="8313603" y="3813987"/>
            <a:ext cx="331128" cy="331128"/>
            <a:chOff x="7611775" y="3352225"/>
            <a:chExt cx="593100" cy="593100"/>
          </a:xfrm>
        </p:grpSpPr>
        <p:sp>
          <p:nvSpPr>
            <p:cNvPr id="202" name="Google Shape;202;p38"/>
            <p:cNvSpPr/>
            <p:nvPr/>
          </p:nvSpPr>
          <p:spPr>
            <a:xfrm>
              <a:off x="7611775" y="3352225"/>
              <a:ext cx="593100" cy="593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3" name="Google Shape;203;p38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7728362" y="3461422"/>
              <a:ext cx="359925" cy="35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38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πλατφόρμας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9"/>
          <p:cNvSpPr/>
          <p:nvPr/>
        </p:nvSpPr>
        <p:spPr>
          <a:xfrm>
            <a:off x="840500" y="806374"/>
            <a:ext cx="2483177" cy="3659299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Messenger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12" name="Google Shape;212;p39"/>
          <p:cNvGraphicFramePr/>
          <p:nvPr>
            <p:extLst>
              <p:ext uri="{D42A27DB-BD31-4B8C-83A1-F6EECF244321}">
                <p14:modId xmlns:p14="http://schemas.microsoft.com/office/powerpoint/2010/main" val="1402888774"/>
              </p:ext>
            </p:extLst>
          </p:nvPr>
        </p:nvGraphicFramePr>
        <p:xfrm>
          <a:off x="9254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1,3 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9441" y="3019479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69441" y="3463422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9"/>
          <p:cNvSpPr/>
          <p:nvPr/>
        </p:nvSpPr>
        <p:spPr>
          <a:xfrm>
            <a:off x="3557251" y="806375"/>
            <a:ext cx="2454600" cy="3659298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39"/>
          <p:cNvPicPr preferRelativeResize="0"/>
          <p:nvPr/>
        </p:nvPicPr>
        <p:blipFill rotWithShape="1">
          <a:blip r:embed="rId9">
            <a:alphaModFix/>
          </a:blip>
          <a:srcRect l="119" r="109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0" name="Google Shape;220;p39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WeChat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1" name="Google Shape;221;p39"/>
          <p:cNvGraphicFramePr/>
          <p:nvPr>
            <p:extLst>
              <p:ext uri="{D42A27DB-BD31-4B8C-83A1-F6EECF244321}">
                <p14:modId xmlns:p14="http://schemas.microsoft.com/office/powerpoint/2010/main" val="1638678766"/>
              </p:ext>
            </p:extLst>
          </p:nvPr>
        </p:nvGraphicFramePr>
        <p:xfrm>
          <a:off x="364217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1,06 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2" name="Google Shape;22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3176" y="301933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0498" y="3478163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9"/>
          <p:cNvSpPr/>
          <p:nvPr/>
        </p:nvSpPr>
        <p:spPr>
          <a:xfrm>
            <a:off x="6274001" y="806375"/>
            <a:ext cx="2454600" cy="3659298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6" name="Google Shape;226;p39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Instagram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27" name="Google Shape;227;p39"/>
          <p:cNvGraphicFramePr/>
          <p:nvPr>
            <p:extLst>
              <p:ext uri="{D42A27DB-BD31-4B8C-83A1-F6EECF244321}">
                <p14:modId xmlns:p14="http://schemas.microsoft.com/office/powerpoint/2010/main" val="130543124"/>
              </p:ext>
            </p:extLst>
          </p:nvPr>
        </p:nvGraphicFramePr>
        <p:xfrm>
          <a:off x="63589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 δισεκατ.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8" name="Google Shape;22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5809" y="304058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/>
          <p:cNvPicPr preferRelativeResize="0"/>
          <p:nvPr/>
        </p:nvPicPr>
        <p:blipFill rotWithShape="1">
          <a:blip r:embed="rId11">
            <a:alphaModFix/>
          </a:blip>
          <a:srcRect t="10" r="26745" b="-10"/>
          <a:stretch/>
        </p:blipFill>
        <p:spPr>
          <a:xfrm>
            <a:off x="1939667" y="3907365"/>
            <a:ext cx="13633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 rotWithShape="1">
          <a:blip r:embed="rId11">
            <a:alphaModFix/>
          </a:blip>
          <a:srcRect l="73252" t="10" b="-10"/>
          <a:stretch/>
        </p:blipFill>
        <p:spPr>
          <a:xfrm>
            <a:off x="2351160" y="4141515"/>
            <a:ext cx="497799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8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735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335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83873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/>
          <p:cNvPicPr preferRelativeResize="0"/>
          <p:nvPr/>
        </p:nvPicPr>
        <p:blipFill rotWithShape="1">
          <a:blip r:embed="rId13">
            <a:alphaModFix/>
          </a:blip>
          <a:srcRect r="62179"/>
          <a:stretch/>
        </p:blipFill>
        <p:spPr>
          <a:xfrm>
            <a:off x="4648546" y="3892533"/>
            <a:ext cx="56230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9"/>
          <p:cNvPicPr preferRelativeResize="0"/>
          <p:nvPr/>
        </p:nvPicPr>
        <p:blipFill rotWithShape="1">
          <a:blip r:embed="rId13">
            <a:alphaModFix/>
          </a:blip>
          <a:srcRect l="49130"/>
          <a:stretch/>
        </p:blipFill>
        <p:spPr>
          <a:xfrm>
            <a:off x="5222472" y="3892521"/>
            <a:ext cx="756350" cy="2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95810" y="347815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95810" y="3857987"/>
            <a:ext cx="1268678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6214901" y="4474485"/>
            <a:ext cx="2513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dirty="0"/>
              <a:t>MAU = μηνιαίοι ενεργοί χρήστες</a:t>
            </a:r>
            <a:endParaRPr sz="1200" dirty="0"/>
          </a:p>
        </p:txBody>
      </p:sp>
      <p:sp>
        <p:nvSpPr>
          <p:cNvPr id="244" name="Google Shape;244;p39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πλατφόρμας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/>
          <p:nvPr/>
        </p:nvSpPr>
        <p:spPr>
          <a:xfrm>
            <a:off x="840501" y="806374"/>
            <a:ext cx="2454600" cy="3537025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latin typeface="Oswald"/>
                <a:ea typeface="Oswald"/>
                <a:cs typeface="Oswald"/>
                <a:sym typeface="Oswald"/>
              </a:rPr>
              <a:t>Tumblr</a:t>
            </a:r>
            <a:endParaRPr sz="2400" b="1" dirty="0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2" name="Google Shape;252;p40"/>
          <p:cNvGraphicFramePr/>
          <p:nvPr>
            <p:extLst>
              <p:ext uri="{D42A27DB-BD31-4B8C-83A1-F6EECF244321}">
                <p14:modId xmlns:p14="http://schemas.microsoft.com/office/powerpoint/2010/main" val="116845138"/>
              </p:ext>
            </p:extLst>
          </p:nvPr>
        </p:nvGraphicFramePr>
        <p:xfrm>
          <a:off x="9254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dirty="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642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3</a:t>
                      </a:r>
                      <a:endParaRPr lang="fr-BE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3" name="Google Shape;25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0"/>
          <p:cNvSpPr/>
          <p:nvPr/>
        </p:nvSpPr>
        <p:spPr>
          <a:xfrm>
            <a:off x="3557251" y="806375"/>
            <a:ext cx="2454600" cy="3537024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40"/>
          <p:cNvPicPr preferRelativeResize="0"/>
          <p:nvPr/>
        </p:nvPicPr>
        <p:blipFill rotWithShape="1">
          <a:blip r:embed="rId7">
            <a:alphaModFix/>
          </a:blip>
          <a:srcRect t="238" b="228"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TikTok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9" name="Google Shape;259;p40"/>
          <p:cNvGraphicFramePr/>
          <p:nvPr>
            <p:extLst>
              <p:ext uri="{D42A27DB-BD31-4B8C-83A1-F6EECF244321}">
                <p14:modId xmlns:p14="http://schemas.microsoft.com/office/powerpoint/2010/main" val="2093130956"/>
              </p:ext>
            </p:extLst>
          </p:nvPr>
        </p:nvGraphicFramePr>
        <p:xfrm>
          <a:off x="3642176" y="1677200"/>
          <a:ext cx="2080725" cy="2542954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0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500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dirty="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3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1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5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0" name="Google Shape;260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7237" y="305990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76794" y="3452507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/>
          <p:nvPr/>
        </p:nvSpPr>
        <p:spPr>
          <a:xfrm>
            <a:off x="6274001" y="806375"/>
            <a:ext cx="2454600" cy="3537024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4" name="Google Shape;264;p40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Twitter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65" name="Google Shape;265;p40"/>
          <p:cNvGraphicFramePr/>
          <p:nvPr>
            <p:extLst>
              <p:ext uri="{D42A27DB-BD31-4B8C-83A1-F6EECF244321}">
                <p14:modId xmlns:p14="http://schemas.microsoft.com/office/powerpoint/2010/main" val="3952328636"/>
              </p:ext>
            </p:extLst>
          </p:nvPr>
        </p:nvGraphicFramePr>
        <p:xfrm>
          <a:off x="63589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335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5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6" name="Google Shape;26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6757" y="306735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794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89230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9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4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5810" y="345250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0461" y="305021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88474" y="3079403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5788" y="3453829"/>
            <a:ext cx="331125" cy="33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16850" y="3886524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49375" y="3857337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64331" y="3818538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02756" y="3848531"/>
            <a:ext cx="272750" cy="26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462907" y="3824563"/>
            <a:ext cx="331150" cy="3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95620" y="309654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95810" y="3822114"/>
            <a:ext cx="4476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843497" y="3824564"/>
            <a:ext cx="331151" cy="3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0"/>
          <p:cNvSpPr txBox="1"/>
          <p:nvPr/>
        </p:nvSpPr>
        <p:spPr>
          <a:xfrm>
            <a:off x="6022660" y="4361609"/>
            <a:ext cx="2746299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MAU = μηνιαίοι ενεργοί χρήστες</a:t>
            </a:r>
            <a:endParaRPr dirty="0"/>
          </a:p>
        </p:txBody>
      </p:sp>
      <p:sp>
        <p:nvSpPr>
          <p:cNvPr id="286" name="Google Shape;286;p40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πλατφόρμας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/>
          <p:nvPr/>
        </p:nvSpPr>
        <p:spPr>
          <a:xfrm>
            <a:off x="840501" y="806375"/>
            <a:ext cx="2454600" cy="345505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3" name="Google Shape;293;p41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Reddit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94" name="Google Shape;294;p41"/>
          <p:cNvGraphicFramePr/>
          <p:nvPr>
            <p:extLst>
              <p:ext uri="{D42A27DB-BD31-4B8C-83A1-F6EECF244321}">
                <p14:modId xmlns:p14="http://schemas.microsoft.com/office/powerpoint/2010/main" val="1437780512"/>
              </p:ext>
            </p:extLst>
          </p:nvPr>
        </p:nvGraphicFramePr>
        <p:xfrm>
          <a:off x="9254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330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dirty="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5" name="Google Shape;29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30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5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/>
          <p:nvPr/>
        </p:nvSpPr>
        <p:spPr>
          <a:xfrm>
            <a:off x="3557251" y="806374"/>
            <a:ext cx="2454600" cy="3455049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0" name="Google Shape;300;p41"/>
          <p:cNvSpPr txBox="1"/>
          <p:nvPr/>
        </p:nvSpPr>
        <p:spPr>
          <a:xfrm>
            <a:off x="4382788" y="1049500"/>
            <a:ext cx="1377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LinkedIn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1" name="Google Shape;301;p41"/>
          <p:cNvGraphicFramePr/>
          <p:nvPr>
            <p:extLst>
              <p:ext uri="{D42A27DB-BD31-4B8C-83A1-F6EECF244321}">
                <p14:modId xmlns:p14="http://schemas.microsoft.com/office/powerpoint/2010/main" val="3283236584"/>
              </p:ext>
            </p:extLst>
          </p:nvPr>
        </p:nvGraphicFramePr>
        <p:xfrm>
          <a:off x="364217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294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4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2" name="Google Shape;30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11587" y="305548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8538" y="3474965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1"/>
          <p:cNvSpPr/>
          <p:nvPr/>
        </p:nvSpPr>
        <p:spPr>
          <a:xfrm>
            <a:off x="6274001" y="806375"/>
            <a:ext cx="2454600" cy="3455048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5" name="Google Shape;305;p4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4501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6" name="Google Shape;306;p41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Snapchat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07" name="Google Shape;307;p41"/>
          <p:cNvGraphicFramePr/>
          <p:nvPr>
            <p:extLst>
              <p:ext uri="{D42A27DB-BD31-4B8C-83A1-F6EECF244321}">
                <p14:modId xmlns:p14="http://schemas.microsoft.com/office/powerpoint/2010/main" val="565352628"/>
              </p:ext>
            </p:extLst>
          </p:nvPr>
        </p:nvGraphicFramePr>
        <p:xfrm>
          <a:off x="63589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255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2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8" name="Google Shape;30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8337" y="3048761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1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721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5288" y="347496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4837" y="3062204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32850" y="3091397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1588" y="347496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29405" y="3913147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0975" y="3911302"/>
            <a:ext cx="272749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51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77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45214" y="3084894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61450" y="3787735"/>
            <a:ext cx="331125" cy="42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15500" y="3839149"/>
            <a:ext cx="331150" cy="32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69575" y="3868215"/>
            <a:ext cx="331150" cy="298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41"/>
          <p:cNvGrpSpPr/>
          <p:nvPr/>
        </p:nvGrpSpPr>
        <p:grpSpPr>
          <a:xfrm>
            <a:off x="7370780" y="3825260"/>
            <a:ext cx="1128903" cy="374700"/>
            <a:chOff x="6913580" y="3672860"/>
            <a:chExt cx="1128903" cy="374700"/>
          </a:xfrm>
        </p:grpSpPr>
        <p:sp>
          <p:nvSpPr>
            <p:cNvPr id="325" name="Google Shape;325;p41"/>
            <p:cNvSpPr/>
            <p:nvPr/>
          </p:nvSpPr>
          <p:spPr>
            <a:xfrm>
              <a:off x="6913580" y="3672860"/>
              <a:ext cx="1128900" cy="374700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41"/>
            <p:cNvGrpSpPr/>
            <p:nvPr/>
          </p:nvGrpSpPr>
          <p:grpSpPr>
            <a:xfrm>
              <a:off x="7015892" y="3729486"/>
              <a:ext cx="1026591" cy="261437"/>
              <a:chOff x="7007440" y="3727747"/>
              <a:chExt cx="1169771" cy="297900"/>
            </a:xfrm>
          </p:grpSpPr>
          <p:pic>
            <p:nvPicPr>
              <p:cNvPr id="327" name="Google Shape;327;p41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7007440" y="3765852"/>
                <a:ext cx="221700" cy="221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8" name="Google Shape;328;p41"/>
              <p:cNvSpPr txBox="1"/>
              <p:nvPr/>
            </p:nvSpPr>
            <p:spPr>
              <a:xfrm>
                <a:off x="7150611" y="3727747"/>
                <a:ext cx="10266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-GR" sz="1200" dirty="0">
                    <a:latin typeface="Roboto"/>
                    <a:ea typeface="Roboto"/>
                    <a:cs typeface="Roboto"/>
                    <a:sym typeface="Roboto"/>
                  </a:rPr>
                  <a:t>Εγγραφείτε</a:t>
                </a:r>
                <a:endParaRPr sz="1200" dirty="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29" name="Google Shape;329;p41"/>
          <p:cNvSpPr txBox="1"/>
          <p:nvPr/>
        </p:nvSpPr>
        <p:spPr>
          <a:xfrm>
            <a:off x="5992138" y="4296348"/>
            <a:ext cx="2746299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MAU = μηνιαίοι ενεργοί χρήστες</a:t>
            </a:r>
            <a:endParaRPr dirty="0"/>
          </a:p>
        </p:txBody>
      </p:sp>
      <p:sp>
        <p:nvSpPr>
          <p:cNvPr id="330" name="Google Shape;330;p41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πλατφόρμας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/>
          <p:nvPr/>
        </p:nvSpPr>
        <p:spPr>
          <a:xfrm>
            <a:off x="840501" y="806374"/>
            <a:ext cx="2454600" cy="3543749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66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7" name="Google Shape;337;p42"/>
          <p:cNvSpPr txBox="1"/>
          <p:nvPr/>
        </p:nvSpPr>
        <p:spPr>
          <a:xfrm>
            <a:off x="1666050" y="1049500"/>
            <a:ext cx="15699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Pinterest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38" name="Google Shape;338;p42"/>
          <p:cNvGraphicFramePr/>
          <p:nvPr>
            <p:extLst>
              <p:ext uri="{D42A27DB-BD31-4B8C-83A1-F6EECF244321}">
                <p14:modId xmlns:p14="http://schemas.microsoft.com/office/powerpoint/2010/main" val="1544861404"/>
              </p:ext>
            </p:extLst>
          </p:nvPr>
        </p:nvGraphicFramePr>
        <p:xfrm>
          <a:off x="9254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250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/>
                        <a:t>1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9" name="Google Shape;33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6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/>
          <p:nvPr/>
        </p:nvSpPr>
        <p:spPr>
          <a:xfrm>
            <a:off x="3557251" y="806374"/>
            <a:ext cx="2454600" cy="3455049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413" y="961150"/>
            <a:ext cx="593100" cy="593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4353240" y="1049500"/>
            <a:ext cx="17277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SoundCloud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3" name="Google Shape;343;p42"/>
          <p:cNvGraphicFramePr/>
          <p:nvPr>
            <p:extLst>
              <p:ext uri="{D42A27DB-BD31-4B8C-83A1-F6EECF244321}">
                <p14:modId xmlns:p14="http://schemas.microsoft.com/office/powerpoint/2010/main" val="1673297969"/>
              </p:ext>
            </p:extLst>
          </p:nvPr>
        </p:nvGraphicFramePr>
        <p:xfrm>
          <a:off x="364217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200" dirty="0"/>
                        <a:t>175 εκατ</a:t>
                      </a:r>
                      <a:r>
                        <a:rPr lang="fr-BE" sz="1200" dirty="0"/>
                        <a:t>.</a:t>
                      </a:r>
                      <a:endParaRPr sz="1200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 dirty="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44" name="Google Shape;34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1587" y="3062200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86960" y="3461522"/>
            <a:ext cx="331125" cy="3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/>
          <p:nvPr/>
        </p:nvSpPr>
        <p:spPr>
          <a:xfrm>
            <a:off x="6274001" y="806375"/>
            <a:ext cx="2454600" cy="3455048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2"/>
          <p:cNvSpPr/>
          <p:nvPr/>
        </p:nvSpPr>
        <p:spPr>
          <a:xfrm>
            <a:off x="6450175" y="961150"/>
            <a:ext cx="593100" cy="5931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2"/>
          <p:cNvSpPr txBox="1"/>
          <p:nvPr/>
        </p:nvSpPr>
        <p:spPr>
          <a:xfrm>
            <a:off x="7099551" y="1049500"/>
            <a:ext cx="14868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>
                <a:latin typeface="Oswald"/>
                <a:ea typeface="Oswald"/>
                <a:cs typeface="Oswald"/>
                <a:sym typeface="Oswald"/>
              </a:rPr>
              <a:t>___________</a:t>
            </a:r>
            <a:endParaRPr sz="2400" b="1"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349" name="Google Shape;349;p42"/>
          <p:cNvGraphicFramePr/>
          <p:nvPr/>
        </p:nvGraphicFramePr>
        <p:xfrm>
          <a:off x="6358926" y="1677200"/>
          <a:ext cx="2080725" cy="2544930"/>
        </p:xfrm>
        <a:graphic>
          <a:graphicData uri="http://schemas.openxmlformats.org/drawingml/2006/table">
            <a:tbl>
              <a:tblPr>
                <a:noFill/>
                <a:tableStyleId>{79E367B7-8101-4D69-9FCA-F33B7EDE86B4}</a:tableStyleId>
              </a:tblPr>
              <a:tblGrid>
                <a:gridCol w="98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MAU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Τύποι περιεχομένου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Συνδέσεις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Βελτιστοποιημένο για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Διαφημίσεις;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D7C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000">
                          <a:solidFill>
                            <a:srgbClr val="FFFFFF"/>
                          </a:solidFill>
                        </a:rPr>
                        <a:t>Αντιδράσεις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858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50" name="Google Shape;35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4837" y="305548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32850" y="308467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588" y="3461523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45214" y="3091612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5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7200" y="2122200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9800" y="214772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91338" y="2166200"/>
            <a:ext cx="331138" cy="18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3162" y="3055482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1175" y="3084675"/>
            <a:ext cx="272749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64050" y="2145875"/>
            <a:ext cx="221700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34760" y="3869650"/>
            <a:ext cx="221700" cy="22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96380" y="3865263"/>
            <a:ext cx="843374" cy="2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462433" y="4094934"/>
            <a:ext cx="374756" cy="2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699174" y="2107421"/>
            <a:ext cx="272750" cy="27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716148" y="3898434"/>
            <a:ext cx="272750" cy="2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51538" y="3869247"/>
            <a:ext cx="331125" cy="33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445325" y="3898434"/>
            <a:ext cx="272750" cy="2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 txBox="1"/>
          <p:nvPr/>
        </p:nvSpPr>
        <p:spPr>
          <a:xfrm>
            <a:off x="6011851" y="4321334"/>
            <a:ext cx="2746299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MAU = μηνιαίοι ενεργοί χρήστες</a:t>
            </a:r>
            <a:endParaRPr dirty="0"/>
          </a:p>
        </p:txBody>
      </p:sp>
      <p:sp>
        <p:nvSpPr>
          <p:cNvPr id="369" name="Google Shape;369;p42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πλατφόρμας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>
                <a:solidFill>
                  <a:srgbClr val="58585B"/>
                </a:solidFill>
              </a:rPr>
              <a:t>Κοινή χρήση συνδέσμου προς ένα άρθρο που ενισχύει την ευαισθητοποίηση για ένα θέμα που σας ενδιαφέρει</a:t>
            </a:r>
            <a:endParaRPr dirty="0">
              <a:solidFill>
                <a:srgbClr val="58585B"/>
              </a:solidFill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Δημοσίευση μιας φωτογραφίας που θα προκαλέσει έντονη αντίδραση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γραφικού πληροφοριών σχετικά με ένα θέμα που σας ενδιαφέρει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7" name="Google Shape;377;p43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Ζωντανή μετάδοση για να εκφράσετε τις σκέψεις σας σε μια ιστορία σύντομων ειδήσεων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Δημοσίευση ενός σύντομου σχολίου για να ασκήσετε κριτική σε ένα δημόσιο πρόσωπο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79" name="Google Shape;379;p43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Σύνταξη ενός μακροσκελούς μηνύματος για να εκφράσετε τις απόψεις σας για ένα αμφιλεγόμενο θέμα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0" name="Google Shape;380;p43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μηνυμάτων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ηχογράφησης μιας συνέντευξης σε ένα επιδραστικό άτομο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6" name="Google Shape;386;p44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Δημιουργία κολλάζ εικόνων για να τονίσετε τη σοβαρότητα ενός ζητήματος που σας ενδιαφέρει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7" name="Google Shape;387;p44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Δημοσίευση ενός εμπνευστικού γνωμικού ή μηνύματος για να πείσετε τον κόσμο να δράσει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8" name="Google Shape;388;p44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λεπτομερειών ενός τοπικού αγώνα ράλι/μιας διαμαρτυρίας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89" name="Google Shape;389;p44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Ιστολόγιο βίντεο για τις πρόσφατες ειδήσεις ή τις δικές σας εμπειρίες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0" name="Google Shape;390;p44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Χρήση φωτογραφιών για να μεταδώσετε ένα σημαντικό μήνυμα σχετικά με ένα θέμα που σας ενδιαφέρει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1" name="Google Shape;391;p44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μηνυμάτων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5"/>
          <p:cNvSpPr/>
          <p:nvPr/>
        </p:nvSpPr>
        <p:spPr>
          <a:xfrm>
            <a:off x="9167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Ανώνυμη συζήτηση για ένα αμφιλεγόμενο θέμα για να μοιραστείτε τις απόψεις σας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35965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Χρήση meme για να κάνετε μια προκλητική δήλωση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6276300" y="665950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Συμμετοχή σε μια τοπική διαδικτυακή ομάδα για ευαισθητοποίηση σχετικά με την εκστρατεία σας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399" name="Google Shape;399;p45"/>
          <p:cNvSpPr/>
          <p:nvPr/>
        </p:nvSpPr>
        <p:spPr>
          <a:xfrm>
            <a:off x="9167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Κοινή χρήση δημιουργικού περιεχομένου βίντεο για να τραβήξετε την προσοχή και να κάνετε μια δήλωση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0" name="Google Shape;400;p45"/>
          <p:cNvSpPr/>
          <p:nvPr/>
        </p:nvSpPr>
        <p:spPr>
          <a:xfrm>
            <a:off x="35965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Χρήση hashtag για να βλέπετε τις απόψεις των ομοϊδεατών σας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1" name="Google Shape;401;p45"/>
          <p:cNvSpPr/>
          <p:nvPr/>
        </p:nvSpPr>
        <p:spPr>
          <a:xfrm>
            <a:off x="6276300" y="2622125"/>
            <a:ext cx="2454600" cy="1759500"/>
          </a:xfrm>
          <a:prstGeom prst="roundRect">
            <a:avLst>
              <a:gd name="adj" fmla="val 7832"/>
            </a:avLst>
          </a:prstGeom>
          <a:solidFill>
            <a:srgbClr val="FFFFFF"/>
          </a:solidFill>
          <a:ln w="28575" cap="flat" cmpd="sng">
            <a:solidFill>
              <a:srgbClr val="5D7C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58585B"/>
                </a:solidFill>
              </a:rPr>
              <a:t>Δημιουργία μιας κλειστής ομάδας για να συζητάτε σχέδια εκστρατείας</a:t>
            </a:r>
            <a:endParaRPr>
              <a:solidFill>
                <a:srgbClr val="58585B"/>
              </a:solidFill>
            </a:endParaRPr>
          </a:p>
        </p:txBody>
      </p:sp>
      <p:sp>
        <p:nvSpPr>
          <p:cNvPr id="402" name="Google Shape;402;p45"/>
          <p:cNvSpPr txBox="1"/>
          <p:nvPr/>
        </p:nvSpPr>
        <p:spPr>
          <a:xfrm>
            <a:off x="501600" y="102000"/>
            <a:ext cx="86424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 b="1">
                <a:solidFill>
                  <a:srgbClr val="5D7C8A"/>
                </a:solidFill>
              </a:rPr>
              <a:t>Κάρτες μηνυμάτων</a:t>
            </a:r>
            <a:endParaRPr sz="3000" b="1">
              <a:solidFill>
                <a:srgbClr val="5D7C8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577</Words>
  <Application>Microsoft Office PowerPoint</Application>
  <PresentationFormat>On-screen Show (16:9)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Oswald</vt:lpstr>
      <vt:lpstr>Roboto</vt:lpstr>
      <vt:lpstr>Arial</vt:lpstr>
      <vt:lpstr>Simple Light</vt:lpstr>
      <vt:lpstr>Simple Light</vt:lpstr>
      <vt:lpstr>Simple Light</vt:lpstr>
      <vt:lpstr>Αντιστοιχίστε το μήνυμα με την πλατφόρμα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Αντιστοιχίστε το μήνυμα με την πλατφόρμα</dc:title>
  <dc:creator>Valentine Fryson</dc:creator>
  <cp:lastModifiedBy>Oscar Güell</cp:lastModifiedBy>
  <cp:revision>3</cp:revision>
  <dcterms:modified xsi:type="dcterms:W3CDTF">2019-10-04T16:35:25Z</dcterms:modified>
</cp:coreProperties>
</file>