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notesMasterIdLst>
    <p:notesMasterId r:id="rId1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193949" y="1460500"/>
            <a:ext cx="22503393" cy="9535212"/>
          </a:xfrm>
          <a:prstGeom prst="rect">
            <a:avLst/>
          </a:prstGeom>
        </p:spPr>
      </p:pic>
      <p:sp>
        <p:nvSpPr>
          <p:cNvPr id="3" name="Text 0"/>
          <p:cNvSpPr/>
          <p:nvPr/>
        </p:nvSpPr>
        <p:spPr>
          <a:xfrm>
            <a:off x="1794567" y="3365500"/>
            <a:ext cx="13265458" cy="4081700"/>
          </a:xfrm>
          <a:prstGeom prst="rect">
            <a:avLst/>
          </a:prstGeom>
          <a:noFill/>
          <a:ln/>
        </p:spPr>
        <p:txBody>
          <a:bodyPr wrap="square" lIns="0" tIns="0" rIns="0" bIns="0" rtlCol="0" anchor="t"/>
          <a:lstStyle/>
          <a:p>
            <a:pPr algn="l"/>
            <a:r>
              <a:rPr lang="en-US" sz="20800" dirty="0">
                <a:solidFill>
                  <a:srgbClr val="FFFFFF">
                    <a:alpha val="100000"/>
                  </a:srgbClr>
                </a:solidFill>
                <a:latin typeface="Inter-Bold" pitchFamily="34" charset="0"/>
                <a:ea typeface="Inter-Bold" pitchFamily="34" charset="-122"/>
                <a:cs typeface="Inter-Bold" pitchFamily="34" charset="-120"/>
              </a:rPr>
              <a:t>Company</a:t>
            </a:r>
            <a:endParaRPr lang="en-US" sz="20818" dirty="0"/>
          </a:p>
        </p:txBody>
      </p:sp>
      <p:sp>
        <p:nvSpPr>
          <p:cNvPr id="4" name="Text 1"/>
          <p:cNvSpPr/>
          <p:nvPr/>
        </p:nvSpPr>
        <p:spPr>
          <a:xfrm>
            <a:off x="1257457" y="5637602"/>
            <a:ext cx="12033404" cy="4081700"/>
          </a:xfrm>
          <a:prstGeom prst="rect">
            <a:avLst/>
          </a:prstGeom>
          <a:noFill/>
          <a:ln/>
        </p:spPr>
        <p:txBody>
          <a:bodyPr wrap="square" lIns="0" tIns="0" rIns="0" bIns="0" rtlCol="0" anchor="t"/>
          <a:lstStyle/>
          <a:p>
            <a:pPr algn="l"/>
            <a:r>
              <a:rPr lang="en-US" sz="20800" dirty="0">
                <a:solidFill>
                  <a:srgbClr val="FFFFFF">
                    <a:alpha val="100000"/>
                  </a:srgbClr>
                </a:solidFill>
                <a:latin typeface="Inter-Bold" pitchFamily="34" charset="0"/>
                <a:ea typeface="Inter-Bold" pitchFamily="34" charset="-122"/>
                <a:cs typeface="Inter-Bold" pitchFamily="34" charset="-120"/>
              </a:rPr>
              <a:t>Portfolio</a:t>
            </a:r>
            <a:endParaRPr lang="en-US" sz="20818" dirty="0"/>
          </a:p>
        </p:txBody>
      </p:sp>
      <p:sp>
        <p:nvSpPr>
          <p:cNvPr id="5" name="Text 2"/>
          <p:cNvSpPr/>
          <p:nvPr/>
        </p:nvSpPr>
        <p:spPr>
          <a:xfrm rot="16200000">
            <a:off x="22075936" y="11358369"/>
            <a:ext cx="3281243" cy="778933"/>
          </a:xfrm>
          <a:prstGeom prst="rect">
            <a:avLst/>
          </a:prstGeom>
          <a:noFill/>
          <a:ln/>
        </p:spPr>
        <p:txBody>
          <a:bodyPr wrap="square" lIns="0" tIns="0" rIns="0" bIns="0" rtlCol="0" anchor="t"/>
          <a:lstStyle/>
          <a:p>
            <a:pPr algn="l"/>
            <a:r>
              <a:rPr lang="en-US" sz="4000" dirty="0">
                <a:solidFill>
                  <a:srgbClr val="FFFFFF">
                    <a:alpha val="100000"/>
                  </a:srgbClr>
                </a:solidFill>
                <a:latin typeface="Inter-Medium" pitchFamily="34" charset="0"/>
                <a:ea typeface="Inter-Medium" pitchFamily="34" charset="-122"/>
                <a:cs typeface="Inter-Medium" pitchFamily="34" charset="-120"/>
              </a:rPr>
              <a:t>EaTemp.com</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1048" y="342900"/>
            <a:ext cx="23624953" cy="6273800"/>
          </a:xfrm>
          <a:prstGeom prst="rect">
            <a:avLst/>
          </a:prstGeom>
        </p:spPr>
      </p:pic>
      <p:pic>
        <p:nvPicPr>
          <p:cNvPr id="3" name="Image 1" descr="preencoded.png">    </p:cNvPr>
          <p:cNvPicPr>
            <a:picLocks noChangeAspect="1"/>
          </p:cNvPicPr>
          <p:nvPr/>
        </p:nvPicPr>
        <p:blipFill>
          <a:blip r:embed="rId2"/>
          <a:stretch>
            <a:fillRect/>
          </a:stretch>
        </p:blipFill>
        <p:spPr>
          <a:xfrm>
            <a:off x="381048" y="6858000"/>
            <a:ext cx="12854007" cy="6502400"/>
          </a:xfrm>
          <a:prstGeom prst="rect">
            <a:avLst/>
          </a:prstGeom>
        </p:spPr>
      </p:pic>
      <p:pic>
        <p:nvPicPr>
          <p:cNvPr id="4" name="Image 2" descr="preencoded.png">    </p:cNvPr>
          <p:cNvPicPr>
            <a:picLocks noChangeAspect="1"/>
          </p:cNvPicPr>
          <p:nvPr/>
        </p:nvPicPr>
        <p:blipFill>
          <a:blip r:embed="rId3"/>
          <a:stretch>
            <a:fillRect/>
          </a:stretch>
        </p:blipFill>
        <p:spPr>
          <a:xfrm>
            <a:off x="13514489" y="6858000"/>
            <a:ext cx="10491511" cy="6502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81048" y="7899400"/>
            <a:ext cx="5885069"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Brand Identity</a:t>
            </a:r>
            <a:endParaRPr lang="en-US" sz="6400" dirty="0"/>
          </a:p>
        </p:txBody>
      </p:sp>
      <p:pic>
        <p:nvPicPr>
          <p:cNvPr id="3" name="Image 0" descr="preencoded.png">    </p:cNvPr>
          <p:cNvPicPr>
            <a:picLocks noChangeAspect="1"/>
          </p:cNvPicPr>
          <p:nvPr/>
        </p:nvPicPr>
        <p:blipFill>
          <a:blip r:embed="rId1"/>
          <a:stretch>
            <a:fillRect/>
          </a:stretch>
        </p:blipFill>
        <p:spPr>
          <a:xfrm>
            <a:off x="381048" y="342900"/>
            <a:ext cx="23624953" cy="7048500"/>
          </a:xfrm>
          <a:prstGeom prst="rect">
            <a:avLst/>
          </a:prstGeom>
        </p:spPr>
      </p:pic>
      <p:sp>
        <p:nvSpPr>
          <p:cNvPr id="4" name="Text 1"/>
          <p:cNvSpPr/>
          <p:nvPr/>
        </p:nvSpPr>
        <p:spPr>
          <a:xfrm>
            <a:off x="381048" y="9486900"/>
            <a:ext cx="11812476"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GREEN EARTH LANDSCAPING</a:t>
            </a:r>
            <a:endParaRPr lang="en-US" sz="4800" dirty="0"/>
          </a:p>
        </p:txBody>
      </p:sp>
      <p:sp>
        <p:nvSpPr>
          <p:cNvPr id="5" name="Text 2"/>
          <p:cNvSpPr/>
          <p:nvPr/>
        </p:nvSpPr>
        <p:spPr>
          <a:xfrm>
            <a:off x="381048" y="108331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6" name="Text 3"/>
          <p:cNvSpPr/>
          <p:nvPr/>
        </p:nvSpPr>
        <p:spPr>
          <a:xfrm>
            <a:off x="381048" y="11645900"/>
            <a:ext cx="1837496"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Industry:</a:t>
            </a:r>
            <a:endParaRPr lang="en-US" sz="3200" dirty="0"/>
          </a:p>
        </p:txBody>
      </p:sp>
      <p:sp>
        <p:nvSpPr>
          <p:cNvPr id="7" name="Text 4"/>
          <p:cNvSpPr/>
          <p:nvPr/>
        </p:nvSpPr>
        <p:spPr>
          <a:xfrm>
            <a:off x="381048" y="12484100"/>
            <a:ext cx="3361687"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Target audience:</a:t>
            </a:r>
            <a:endParaRPr lang="en-US" sz="3200" dirty="0"/>
          </a:p>
        </p:txBody>
      </p:sp>
      <p:sp>
        <p:nvSpPr>
          <p:cNvPr id="8" name="Text 5"/>
          <p:cNvSpPr/>
          <p:nvPr/>
        </p:nvSpPr>
        <p:spPr>
          <a:xfrm>
            <a:off x="1765521" y="10845800"/>
            <a:ext cx="2447173"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Green Earth </a:t>
            </a:r>
            <a:endParaRPr lang="en-US" sz="3200" dirty="0"/>
          </a:p>
        </p:txBody>
      </p:sp>
      <p:sp>
        <p:nvSpPr>
          <p:cNvPr id="9" name="Text 6"/>
          <p:cNvSpPr/>
          <p:nvPr/>
        </p:nvSpPr>
        <p:spPr>
          <a:xfrm>
            <a:off x="2235479" y="11658600"/>
            <a:ext cx="6765712"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Landscaping and outdoor services</a:t>
            </a:r>
            <a:endParaRPr lang="en-US" sz="3200" dirty="0"/>
          </a:p>
        </p:txBody>
      </p:sp>
      <p:sp>
        <p:nvSpPr>
          <p:cNvPr id="10" name="Text 7"/>
          <p:cNvSpPr/>
          <p:nvPr/>
        </p:nvSpPr>
        <p:spPr>
          <a:xfrm>
            <a:off x="3759670" y="12496800"/>
            <a:ext cx="8683652"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Residential and commercial property owners</a:t>
            </a:r>
            <a:endParaRPr lang="en-US" sz="3200" dirty="0"/>
          </a:p>
        </p:txBody>
      </p:sp>
      <p:sp>
        <p:nvSpPr>
          <p:cNvPr id="11" name="Text 8"/>
          <p:cNvSpPr/>
          <p:nvPr/>
        </p:nvSpPr>
        <p:spPr>
          <a:xfrm>
            <a:off x="12930216" y="10795000"/>
            <a:ext cx="11177397" cy="2514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This package design is created to appeal to tea lovers and connoisseurs, the design and the message of the packaging emphasizes the premium quality and the traditional elegance of the tea. The round metal tin is durable and reusable, making it an elegant and sustainable choice. The vintage floral pattern and the deep red color of the background gives a sense </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1048" y="342900"/>
            <a:ext cx="12854007" cy="6273800"/>
          </a:xfrm>
          <a:prstGeom prst="rect">
            <a:avLst/>
          </a:prstGeom>
        </p:spPr>
      </p:pic>
      <p:pic>
        <p:nvPicPr>
          <p:cNvPr id="3" name="Image 1" descr="preencoded.png">    </p:cNvPr>
          <p:cNvPicPr>
            <a:picLocks noChangeAspect="1"/>
          </p:cNvPicPr>
          <p:nvPr/>
        </p:nvPicPr>
        <p:blipFill>
          <a:blip r:embed="rId2"/>
          <a:stretch>
            <a:fillRect/>
          </a:stretch>
        </p:blipFill>
        <p:spPr>
          <a:xfrm>
            <a:off x="381048" y="6858000"/>
            <a:ext cx="12854007" cy="6502400"/>
          </a:xfrm>
          <a:prstGeom prst="rect">
            <a:avLst/>
          </a:prstGeom>
        </p:spPr>
      </p:pic>
      <p:pic>
        <p:nvPicPr>
          <p:cNvPr id="4" name="Image 2" descr="preencoded.png">    </p:cNvPr>
          <p:cNvPicPr>
            <a:picLocks noChangeAspect="1"/>
          </p:cNvPicPr>
          <p:nvPr/>
        </p:nvPicPr>
        <p:blipFill>
          <a:blip r:embed="rId3"/>
          <a:stretch>
            <a:fillRect/>
          </a:stretch>
        </p:blipFill>
        <p:spPr>
          <a:xfrm>
            <a:off x="13514489" y="342900"/>
            <a:ext cx="10491511" cy="13017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09664" y="342900"/>
            <a:ext cx="9729416" cy="12992100"/>
          </a:xfrm>
          <a:prstGeom prst="rect">
            <a:avLst/>
          </a:prstGeom>
        </p:spPr>
      </p:pic>
      <p:sp>
        <p:nvSpPr>
          <p:cNvPr id="3" name="Text 0"/>
          <p:cNvSpPr/>
          <p:nvPr/>
        </p:nvSpPr>
        <p:spPr>
          <a:xfrm>
            <a:off x="1066933" y="1117600"/>
            <a:ext cx="3332050"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Posters</a:t>
            </a:r>
            <a:endParaRPr lang="en-US" sz="6400" dirty="0"/>
          </a:p>
        </p:txBody>
      </p:sp>
      <p:sp>
        <p:nvSpPr>
          <p:cNvPr id="4" name="Text 1"/>
          <p:cNvSpPr/>
          <p:nvPr/>
        </p:nvSpPr>
        <p:spPr>
          <a:xfrm>
            <a:off x="1066933" y="2705100"/>
            <a:ext cx="5868133"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SUMMER SALE</a:t>
            </a:r>
            <a:endParaRPr lang="en-US" sz="4800" dirty="0"/>
          </a:p>
        </p:txBody>
      </p:sp>
      <p:sp>
        <p:nvSpPr>
          <p:cNvPr id="5" name="Text 2"/>
          <p:cNvSpPr/>
          <p:nvPr/>
        </p:nvSpPr>
        <p:spPr>
          <a:xfrm>
            <a:off x="1066933" y="40513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6" name="Text 3"/>
          <p:cNvSpPr/>
          <p:nvPr/>
        </p:nvSpPr>
        <p:spPr>
          <a:xfrm>
            <a:off x="2451406" y="4064000"/>
            <a:ext cx="4047573"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Beachy Clothing Co.</a:t>
            </a:r>
            <a:endParaRPr lang="en-US" sz="3200" dirty="0"/>
          </a:p>
        </p:txBody>
      </p:sp>
      <p:sp>
        <p:nvSpPr>
          <p:cNvPr id="7" name="Text 4"/>
          <p:cNvSpPr/>
          <p:nvPr/>
        </p:nvSpPr>
        <p:spPr>
          <a:xfrm>
            <a:off x="1066933" y="4864100"/>
            <a:ext cx="4229629" cy="3276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A poster designed to advertise a summer sale for Beachy Clothing Co., a clothing store that specializes in beach and coastal-inspired clothing and accessories. </a:t>
            </a:r>
            <a:endParaRPr lang="en-US" sz="2400" dirty="0"/>
          </a:p>
        </p:txBody>
      </p:sp>
      <p:sp>
        <p:nvSpPr>
          <p:cNvPr id="8" name="Text 5"/>
          <p:cNvSpPr/>
          <p:nvPr/>
        </p:nvSpPr>
        <p:spPr>
          <a:xfrm>
            <a:off x="15292711" y="7239000"/>
            <a:ext cx="8548168" cy="50673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The poster is designed to be visually appealing and grab the attention of potential customers. The product images showcase the variety of clothing and accessories available at the store, making it clear what the customer can expect to find during the summer sale. The message and the typography are designed to be bold and easy to read, the color scheme is bright and summery, creating a sense of excitement and urgency to take advantage of the sale. The poster is intended to be used in store or in a street poster, to draw the attention of the passerby and drive</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1048" y="7162800"/>
            <a:ext cx="6896962" cy="6172200"/>
          </a:xfrm>
          <a:prstGeom prst="rect">
            <a:avLst/>
          </a:prstGeom>
        </p:spPr>
      </p:pic>
      <p:pic>
        <p:nvPicPr>
          <p:cNvPr id="3" name="Image 1" descr="preencoded.png">    </p:cNvPr>
          <p:cNvPicPr>
            <a:picLocks noChangeAspect="1"/>
          </p:cNvPicPr>
          <p:nvPr/>
        </p:nvPicPr>
        <p:blipFill>
          <a:blip r:embed="rId2"/>
          <a:stretch>
            <a:fillRect/>
          </a:stretch>
        </p:blipFill>
        <p:spPr>
          <a:xfrm>
            <a:off x="17109038" y="381000"/>
            <a:ext cx="6896962" cy="6502400"/>
          </a:xfrm>
          <a:prstGeom prst="rect">
            <a:avLst/>
          </a:prstGeom>
        </p:spPr>
      </p:pic>
      <p:pic>
        <p:nvPicPr>
          <p:cNvPr id="4" name="Image 2" descr="preencoded.png">    </p:cNvPr>
          <p:cNvPicPr>
            <a:picLocks noChangeAspect="1"/>
          </p:cNvPicPr>
          <p:nvPr/>
        </p:nvPicPr>
        <p:blipFill>
          <a:blip r:embed="rId3"/>
          <a:stretch>
            <a:fillRect/>
          </a:stretch>
        </p:blipFill>
        <p:spPr>
          <a:xfrm>
            <a:off x="7532041" y="7162800"/>
            <a:ext cx="16473959" cy="6172200"/>
          </a:xfrm>
          <a:prstGeom prst="rect">
            <a:avLst/>
          </a:prstGeom>
        </p:spPr>
      </p:pic>
      <p:pic>
        <p:nvPicPr>
          <p:cNvPr id="5" name="Image 3" descr="preencoded.png">    </p:cNvPr>
          <p:cNvPicPr>
            <a:picLocks noChangeAspect="1"/>
          </p:cNvPicPr>
          <p:nvPr/>
        </p:nvPicPr>
        <p:blipFill>
          <a:blip r:embed="rId4"/>
          <a:stretch>
            <a:fillRect/>
          </a:stretch>
        </p:blipFill>
        <p:spPr>
          <a:xfrm>
            <a:off x="381048" y="381000"/>
            <a:ext cx="16473959" cy="6502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2451406" y="889000"/>
            <a:ext cx="3967129"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Contents</a:t>
            </a:r>
            <a:endParaRPr lang="en-US" sz="6400" dirty="0"/>
          </a:p>
        </p:txBody>
      </p:sp>
      <p:pic>
        <p:nvPicPr>
          <p:cNvPr id="3" name="Image 0" descr="preencoded.png">    </p:cNvPr>
          <p:cNvPicPr>
            <a:picLocks noChangeAspect="1"/>
          </p:cNvPicPr>
          <p:nvPr/>
        </p:nvPicPr>
        <p:blipFill>
          <a:blip r:embed="rId1"/>
          <a:stretch>
            <a:fillRect/>
          </a:stretch>
        </p:blipFill>
        <p:spPr>
          <a:xfrm>
            <a:off x="9462683" y="3860800"/>
            <a:ext cx="2083060" cy="2082800"/>
          </a:xfrm>
          <a:prstGeom prst="rect">
            <a:avLst/>
          </a:prstGeom>
        </p:spPr>
      </p:pic>
      <p:sp>
        <p:nvSpPr>
          <p:cNvPr id="4" name="Text 1"/>
          <p:cNvSpPr/>
          <p:nvPr/>
        </p:nvSpPr>
        <p:spPr>
          <a:xfrm>
            <a:off x="6642930" y="4152900"/>
            <a:ext cx="2464108" cy="711200"/>
          </a:xfrm>
          <a:prstGeom prst="rect">
            <a:avLst/>
          </a:prstGeom>
          <a:noFill/>
          <a:ln/>
        </p:spPr>
        <p:txBody>
          <a:bodyPr wrap="square" lIns="0" tIns="0" rIns="0" bIns="0" rtlCol="0" anchor="t"/>
          <a:lstStyle/>
          <a:p>
            <a:pPr algn="r"/>
            <a:r>
              <a:rPr lang="en-US" sz="3600" dirty="0">
                <a:solidFill>
                  <a:srgbClr val="000000">
                    <a:alpha val="100000"/>
                  </a:srgbClr>
                </a:solidFill>
                <a:latin typeface="Inter-Bold" pitchFamily="34" charset="0"/>
                <a:ea typeface="Inter-Bold" pitchFamily="34" charset="-122"/>
                <a:cs typeface="Inter-Bold" pitchFamily="34" charset="-120"/>
              </a:rPr>
              <a:t>Brochures</a:t>
            </a:r>
            <a:endParaRPr lang="en-US" sz="3600" dirty="0"/>
          </a:p>
        </p:txBody>
      </p:sp>
      <p:sp>
        <p:nvSpPr>
          <p:cNvPr id="5" name="Text 2"/>
          <p:cNvSpPr/>
          <p:nvPr/>
        </p:nvSpPr>
        <p:spPr>
          <a:xfrm>
            <a:off x="2349794" y="4914900"/>
            <a:ext cx="6757245" cy="838200"/>
          </a:xfrm>
          <a:prstGeom prst="rect">
            <a:avLst/>
          </a:prstGeom>
          <a:noFill/>
          <a:ln/>
        </p:spPr>
        <p:txBody>
          <a:bodyPr wrap="square" lIns="0" tIns="0" rIns="0" bIns="0" rtlCol="0" anchor="t"/>
          <a:lstStyle/>
          <a:p>
            <a:pPr algn="r"/>
            <a:r>
              <a:rPr lang="en-US" sz="2400" dirty="0">
                <a:solidFill>
                  <a:srgbClr val="000000">
                    <a:alpha val="100000"/>
                  </a:srgbClr>
                </a:solidFill>
                <a:latin typeface="Inter-Regular" pitchFamily="34" charset="0"/>
                <a:ea typeface="Inter-Regular" pitchFamily="34" charset="-122"/>
                <a:cs typeface="Inter-Regular" pitchFamily="34" charset="-120"/>
              </a:rPr>
              <a:t>A versatile tool for communicating information and promoting products or services.</a:t>
            </a:r>
            <a:endParaRPr lang="en-US" sz="2400" dirty="0"/>
          </a:p>
        </p:txBody>
      </p:sp>
      <p:pic>
        <p:nvPicPr>
          <p:cNvPr id="6" name="Image 1" descr="preencoded.png">    </p:cNvPr>
          <p:cNvPicPr>
            <a:picLocks noChangeAspect="1"/>
          </p:cNvPicPr>
          <p:nvPr/>
        </p:nvPicPr>
        <p:blipFill>
          <a:blip r:embed="rId2"/>
          <a:stretch>
            <a:fillRect/>
          </a:stretch>
        </p:blipFill>
        <p:spPr>
          <a:xfrm>
            <a:off x="12523765" y="9042400"/>
            <a:ext cx="2083060" cy="2082800"/>
          </a:xfrm>
          <a:prstGeom prst="rect">
            <a:avLst/>
          </a:prstGeom>
        </p:spPr>
      </p:pic>
      <p:sp>
        <p:nvSpPr>
          <p:cNvPr id="7" name="Text 3"/>
          <p:cNvSpPr/>
          <p:nvPr/>
        </p:nvSpPr>
        <p:spPr>
          <a:xfrm>
            <a:off x="14949768" y="9334500"/>
            <a:ext cx="1879835" cy="711200"/>
          </a:xfrm>
          <a:prstGeom prst="rect">
            <a:avLst/>
          </a:prstGeom>
          <a:noFill/>
          <a:ln/>
        </p:spPr>
        <p:txBody>
          <a:bodyPr wrap="square" lIns="0" tIns="0" rIns="0" bIns="0" rtlCol="0" anchor="t"/>
          <a:lstStyle/>
          <a:p>
            <a:pPr algn="l"/>
            <a:r>
              <a:rPr lang="en-US" sz="3600" dirty="0">
                <a:solidFill>
                  <a:srgbClr val="000000">
                    <a:alpha val="100000"/>
                  </a:srgbClr>
                </a:solidFill>
                <a:latin typeface="Inter-Bold" pitchFamily="34" charset="0"/>
                <a:ea typeface="Inter-Bold" pitchFamily="34" charset="-122"/>
                <a:cs typeface="Inter-Bold" pitchFamily="34" charset="-120"/>
              </a:rPr>
              <a:t>Posters</a:t>
            </a:r>
            <a:endParaRPr lang="en-US" sz="3600" dirty="0"/>
          </a:p>
        </p:txBody>
      </p:sp>
      <p:sp>
        <p:nvSpPr>
          <p:cNvPr id="8" name="Text 4"/>
          <p:cNvSpPr/>
          <p:nvPr/>
        </p:nvSpPr>
        <p:spPr>
          <a:xfrm>
            <a:off x="14949768" y="10096500"/>
            <a:ext cx="6757245" cy="838200"/>
          </a:xfrm>
          <a:prstGeom prst="rect">
            <a:avLst/>
          </a:prstGeom>
          <a:noFill/>
          <a:ln/>
        </p:spPr>
        <p:txBody>
          <a:bodyPr wrap="square" lIns="0" tIns="0" rIns="0" bIns="0" rtlCol="0" anchor="t"/>
          <a:lstStyle/>
          <a:p>
            <a:pPr algn="l"/>
            <a:r>
              <a:rPr lang="en-US" sz="2400" dirty="0">
                <a:solidFill>
                  <a:srgbClr val="000000">
                    <a:alpha val="100000"/>
                  </a:srgbClr>
                </a:solidFill>
                <a:latin typeface="Inter-Regular" pitchFamily="34" charset="0"/>
                <a:ea typeface="Inter-Regular" pitchFamily="34" charset="-122"/>
                <a:cs typeface="Inter-Regular" pitchFamily="34" charset="-120"/>
              </a:rPr>
              <a:t>Large-scale designs that grab attention and make a statement</a:t>
            </a:r>
            <a:endParaRPr lang="en-US" sz="2400" dirty="0"/>
          </a:p>
        </p:txBody>
      </p:sp>
      <p:pic>
        <p:nvPicPr>
          <p:cNvPr id="9" name="Image 2" descr="preencoded.png">    </p:cNvPr>
          <p:cNvPicPr>
            <a:picLocks noChangeAspect="1"/>
          </p:cNvPicPr>
          <p:nvPr/>
        </p:nvPicPr>
        <p:blipFill>
          <a:blip r:embed="rId3"/>
          <a:stretch>
            <a:fillRect/>
          </a:stretch>
        </p:blipFill>
        <p:spPr>
          <a:xfrm>
            <a:off x="9983448" y="10769600"/>
            <a:ext cx="2083060" cy="2082800"/>
          </a:xfrm>
          <a:prstGeom prst="rect">
            <a:avLst/>
          </a:prstGeom>
        </p:spPr>
      </p:pic>
      <p:sp>
        <p:nvSpPr>
          <p:cNvPr id="10" name="Text 5"/>
          <p:cNvSpPr/>
          <p:nvPr/>
        </p:nvSpPr>
        <p:spPr>
          <a:xfrm>
            <a:off x="6261883" y="11061700"/>
            <a:ext cx="3315114" cy="711200"/>
          </a:xfrm>
          <a:prstGeom prst="rect">
            <a:avLst/>
          </a:prstGeom>
          <a:noFill/>
          <a:ln/>
        </p:spPr>
        <p:txBody>
          <a:bodyPr wrap="square" lIns="0" tIns="0" rIns="0" bIns="0" rtlCol="0" anchor="t"/>
          <a:lstStyle/>
          <a:p>
            <a:pPr algn="r"/>
            <a:r>
              <a:rPr lang="en-US" sz="3600" dirty="0">
                <a:solidFill>
                  <a:srgbClr val="000000">
                    <a:alpha val="100000"/>
                  </a:srgbClr>
                </a:solidFill>
                <a:latin typeface="Inter-Bold" pitchFamily="34" charset="0"/>
                <a:ea typeface="Inter-Bold" pitchFamily="34" charset="-122"/>
                <a:cs typeface="Inter-Bold" pitchFamily="34" charset="-120"/>
              </a:rPr>
              <a:t>Brand Identity</a:t>
            </a:r>
            <a:endParaRPr lang="en-US" sz="3600" dirty="0"/>
          </a:p>
        </p:txBody>
      </p:sp>
      <p:sp>
        <p:nvSpPr>
          <p:cNvPr id="11" name="Text 6"/>
          <p:cNvSpPr/>
          <p:nvPr/>
        </p:nvSpPr>
        <p:spPr>
          <a:xfrm>
            <a:off x="2819752" y="11823700"/>
            <a:ext cx="6757245" cy="838200"/>
          </a:xfrm>
          <a:prstGeom prst="rect">
            <a:avLst/>
          </a:prstGeom>
          <a:noFill/>
          <a:ln/>
        </p:spPr>
        <p:txBody>
          <a:bodyPr wrap="square" lIns="0" tIns="0" rIns="0" bIns="0" rtlCol="0" anchor="t"/>
          <a:lstStyle/>
          <a:p>
            <a:pPr algn="r"/>
            <a:r>
              <a:rPr lang="en-US" sz="2400" dirty="0">
                <a:solidFill>
                  <a:srgbClr val="000000">
                    <a:alpha val="100000"/>
                  </a:srgbClr>
                </a:solidFill>
                <a:latin typeface="Inter-Regular" pitchFamily="34" charset="0"/>
                <a:ea typeface="Inter-Regular" pitchFamily="34" charset="-122"/>
                <a:cs typeface="Inter-Regular" pitchFamily="34" charset="-120"/>
              </a:rPr>
              <a:t>A cohesive visual representation of a company's message and values</a:t>
            </a:r>
            <a:endParaRPr lang="en-US" sz="2400" dirty="0"/>
          </a:p>
        </p:txBody>
      </p:sp>
      <p:pic>
        <p:nvPicPr>
          <p:cNvPr id="12" name="Image 3" descr="preencoded.png">    </p:cNvPr>
          <p:cNvPicPr>
            <a:picLocks noChangeAspect="1"/>
          </p:cNvPicPr>
          <p:nvPr/>
        </p:nvPicPr>
        <p:blipFill>
          <a:blip r:embed="rId4"/>
          <a:stretch>
            <a:fillRect/>
          </a:stretch>
        </p:blipFill>
        <p:spPr>
          <a:xfrm>
            <a:off x="12981022" y="5588000"/>
            <a:ext cx="2083060" cy="2082800"/>
          </a:xfrm>
          <a:prstGeom prst="rect">
            <a:avLst/>
          </a:prstGeom>
        </p:spPr>
      </p:pic>
      <p:sp>
        <p:nvSpPr>
          <p:cNvPr id="13" name="Text 7"/>
          <p:cNvSpPr/>
          <p:nvPr/>
        </p:nvSpPr>
        <p:spPr>
          <a:xfrm>
            <a:off x="15267308" y="5880100"/>
            <a:ext cx="3746968" cy="711200"/>
          </a:xfrm>
          <a:prstGeom prst="rect">
            <a:avLst/>
          </a:prstGeom>
          <a:noFill/>
          <a:ln/>
        </p:spPr>
        <p:txBody>
          <a:bodyPr wrap="square" lIns="0" tIns="0" rIns="0" bIns="0" rtlCol="0" anchor="t"/>
          <a:lstStyle/>
          <a:p>
            <a:pPr algn="l"/>
            <a:r>
              <a:rPr lang="en-US" sz="3600" dirty="0">
                <a:solidFill>
                  <a:srgbClr val="000000">
                    <a:alpha val="100000"/>
                  </a:srgbClr>
                </a:solidFill>
                <a:latin typeface="Inter-Bold" pitchFamily="34" charset="0"/>
                <a:ea typeface="Inter-Bold" pitchFamily="34" charset="-122"/>
                <a:cs typeface="Inter-Bold" pitchFamily="34" charset="-120"/>
              </a:rPr>
              <a:t>Package Design</a:t>
            </a:r>
            <a:endParaRPr lang="en-US" sz="3600" dirty="0"/>
          </a:p>
        </p:txBody>
      </p:sp>
      <p:sp>
        <p:nvSpPr>
          <p:cNvPr id="14" name="Text 8"/>
          <p:cNvSpPr/>
          <p:nvPr/>
        </p:nvSpPr>
        <p:spPr>
          <a:xfrm>
            <a:off x="15267308" y="6642100"/>
            <a:ext cx="6757245" cy="838200"/>
          </a:xfrm>
          <a:prstGeom prst="rect">
            <a:avLst/>
          </a:prstGeom>
          <a:noFill/>
          <a:ln/>
        </p:spPr>
        <p:txBody>
          <a:bodyPr wrap="square" lIns="0" tIns="0" rIns="0" bIns="0" rtlCol="0" anchor="t"/>
          <a:lstStyle/>
          <a:p>
            <a:pPr algn="l"/>
            <a:r>
              <a:rPr lang="en-US" sz="2400" dirty="0">
                <a:solidFill>
                  <a:srgbClr val="000000">
                    <a:alpha val="100000"/>
                  </a:srgbClr>
                </a:solidFill>
                <a:latin typeface="Inter-Regular" pitchFamily="34" charset="0"/>
                <a:ea typeface="Inter-Regular" pitchFamily="34" charset="-122"/>
                <a:cs typeface="Inter-Regular" pitchFamily="34" charset="-120"/>
              </a:rPr>
              <a:t>A way to make products stand out on shelves and communicate key information</a:t>
            </a:r>
            <a:endParaRPr lang="en-US" sz="2400" dirty="0"/>
          </a:p>
        </p:txBody>
      </p:sp>
      <p:pic>
        <p:nvPicPr>
          <p:cNvPr id="15" name="Image 4" descr="preencoded.png">    </p:cNvPr>
          <p:cNvPicPr>
            <a:picLocks noChangeAspect="1"/>
          </p:cNvPicPr>
          <p:nvPr/>
        </p:nvPicPr>
        <p:blipFill>
          <a:blip r:embed="rId5"/>
          <a:stretch>
            <a:fillRect/>
          </a:stretch>
        </p:blipFill>
        <p:spPr>
          <a:xfrm>
            <a:off x="10300987" y="7315200"/>
            <a:ext cx="2083060" cy="2082800"/>
          </a:xfrm>
          <a:prstGeom prst="rect">
            <a:avLst/>
          </a:prstGeom>
        </p:spPr>
      </p:pic>
      <p:sp>
        <p:nvSpPr>
          <p:cNvPr id="16" name="Text 9"/>
          <p:cNvSpPr/>
          <p:nvPr/>
        </p:nvSpPr>
        <p:spPr>
          <a:xfrm>
            <a:off x="7760670" y="7607300"/>
            <a:ext cx="2337092" cy="711200"/>
          </a:xfrm>
          <a:prstGeom prst="rect">
            <a:avLst/>
          </a:prstGeom>
          <a:noFill/>
          <a:ln/>
        </p:spPr>
        <p:txBody>
          <a:bodyPr wrap="square" lIns="0" tIns="0" rIns="0" bIns="0" rtlCol="0" anchor="t"/>
          <a:lstStyle/>
          <a:p>
            <a:pPr algn="r"/>
            <a:r>
              <a:rPr lang="en-US" sz="3600" dirty="0">
                <a:solidFill>
                  <a:srgbClr val="000000">
                    <a:alpha val="100000"/>
                  </a:srgbClr>
                </a:solidFill>
                <a:latin typeface="Inter-Bold" pitchFamily="34" charset="0"/>
                <a:ea typeface="Inter-Bold" pitchFamily="34" charset="-122"/>
                <a:cs typeface="Inter-Bold" pitchFamily="34" charset="-120"/>
              </a:rPr>
              <a:t>Magazine</a:t>
            </a:r>
            <a:endParaRPr lang="en-US" sz="3600" dirty="0"/>
          </a:p>
        </p:txBody>
      </p:sp>
      <p:sp>
        <p:nvSpPr>
          <p:cNvPr id="17" name="Text 10"/>
          <p:cNvSpPr/>
          <p:nvPr/>
        </p:nvSpPr>
        <p:spPr>
          <a:xfrm>
            <a:off x="3340518" y="8369300"/>
            <a:ext cx="6757245" cy="838200"/>
          </a:xfrm>
          <a:prstGeom prst="rect">
            <a:avLst/>
          </a:prstGeom>
          <a:noFill/>
          <a:ln/>
        </p:spPr>
        <p:txBody>
          <a:bodyPr wrap="square" lIns="0" tIns="0" rIns="0" bIns="0" rtlCol="0" anchor="t"/>
          <a:lstStyle/>
          <a:p>
            <a:pPr algn="r"/>
            <a:r>
              <a:rPr lang="en-US" sz="2400" dirty="0">
                <a:solidFill>
                  <a:srgbClr val="000000">
                    <a:alpha val="100000"/>
                  </a:srgbClr>
                </a:solidFill>
                <a:latin typeface="Inter-Regular" pitchFamily="34" charset="0"/>
                <a:ea typeface="Inter-Regular" pitchFamily="34" charset="-122"/>
                <a:cs typeface="Inter-Regular" pitchFamily="34" charset="-120"/>
              </a:rPr>
              <a:t>A way to create visually appealing, easy to read and effective communication tool</a:t>
            </a:r>
            <a:endParaRPr lang="en-US" sz="2400" dirty="0"/>
          </a:p>
        </p:txBody>
      </p:sp>
      <p:pic>
        <p:nvPicPr>
          <p:cNvPr id="18" name="Image 5" descr="preencoded.png">    </p:cNvPr>
          <p:cNvPicPr>
            <a:picLocks noChangeAspect="1"/>
          </p:cNvPicPr>
          <p:nvPr/>
        </p:nvPicPr>
        <p:blipFill>
          <a:blip r:embed="rId6"/>
          <a:stretch>
            <a:fillRect/>
          </a:stretch>
        </p:blipFill>
        <p:spPr>
          <a:xfrm>
            <a:off x="12066508" y="2133600"/>
            <a:ext cx="2083060" cy="2082800"/>
          </a:xfrm>
          <a:prstGeom prst="rect">
            <a:avLst/>
          </a:prstGeom>
        </p:spPr>
      </p:pic>
      <p:sp>
        <p:nvSpPr>
          <p:cNvPr id="19" name="Text 11"/>
          <p:cNvSpPr/>
          <p:nvPr/>
        </p:nvSpPr>
        <p:spPr>
          <a:xfrm>
            <a:off x="14352794" y="2425700"/>
            <a:ext cx="4991724" cy="711200"/>
          </a:xfrm>
          <a:prstGeom prst="rect">
            <a:avLst/>
          </a:prstGeom>
          <a:noFill/>
          <a:ln/>
        </p:spPr>
        <p:txBody>
          <a:bodyPr wrap="square" lIns="0" tIns="0" rIns="0" bIns="0" rtlCol="0" anchor="t"/>
          <a:lstStyle/>
          <a:p>
            <a:pPr algn="l"/>
            <a:r>
              <a:rPr lang="en-US" sz="3600" dirty="0">
                <a:solidFill>
                  <a:srgbClr val="000000">
                    <a:alpha val="100000"/>
                  </a:srgbClr>
                </a:solidFill>
                <a:latin typeface="Inter-Bold" pitchFamily="34" charset="0"/>
                <a:ea typeface="Inter-Bold" pitchFamily="34" charset="-122"/>
                <a:cs typeface="Inter-Bold" pitchFamily="34" charset="-120"/>
              </a:rPr>
              <a:t>Promotional Products</a:t>
            </a:r>
            <a:endParaRPr lang="en-US" sz="3600" dirty="0"/>
          </a:p>
        </p:txBody>
      </p:sp>
      <p:sp>
        <p:nvSpPr>
          <p:cNvPr id="20" name="Text 12"/>
          <p:cNvSpPr/>
          <p:nvPr/>
        </p:nvSpPr>
        <p:spPr>
          <a:xfrm>
            <a:off x="14352794" y="3187700"/>
            <a:ext cx="6757245" cy="838200"/>
          </a:xfrm>
          <a:prstGeom prst="rect">
            <a:avLst/>
          </a:prstGeom>
          <a:noFill/>
          <a:ln/>
        </p:spPr>
        <p:txBody>
          <a:bodyPr wrap="square" lIns="0" tIns="0" rIns="0" bIns="0" rtlCol="0" anchor="t"/>
          <a:lstStyle/>
          <a:p>
            <a:pPr algn="l"/>
            <a:r>
              <a:rPr lang="en-US" sz="2400" dirty="0">
                <a:solidFill>
                  <a:srgbClr val="000000">
                    <a:alpha val="100000"/>
                  </a:srgbClr>
                </a:solidFill>
                <a:latin typeface="Inter-Regular" pitchFamily="34" charset="0"/>
                <a:ea typeface="Inter-Regular" pitchFamily="34" charset="-122"/>
                <a:cs typeface="Inter-Regular" pitchFamily="34" charset="-120"/>
              </a:rPr>
              <a:t>A way to promote a brand and get products into the hands of customers</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2451406" y="1117600"/>
            <a:ext cx="4373580"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Brochures</a:t>
            </a:r>
            <a:endParaRPr lang="en-US" sz="6400" dirty="0"/>
          </a:p>
        </p:txBody>
      </p:sp>
      <p:pic>
        <p:nvPicPr>
          <p:cNvPr id="3" name="Image 0" descr="preencoded.png">    </p:cNvPr>
          <p:cNvPicPr>
            <a:picLocks noChangeAspect="1"/>
          </p:cNvPicPr>
          <p:nvPr/>
        </p:nvPicPr>
        <p:blipFill>
          <a:blip r:embed="rId1"/>
          <a:stretch>
            <a:fillRect/>
          </a:stretch>
        </p:blipFill>
        <p:spPr>
          <a:xfrm>
            <a:off x="0" y="2832100"/>
            <a:ext cx="15203800" cy="10883900"/>
          </a:xfrm>
          <a:prstGeom prst="rect">
            <a:avLst/>
          </a:prstGeom>
        </p:spPr>
      </p:pic>
      <p:sp>
        <p:nvSpPr>
          <p:cNvPr id="4" name="Text 1"/>
          <p:cNvSpPr/>
          <p:nvPr/>
        </p:nvSpPr>
        <p:spPr>
          <a:xfrm>
            <a:off x="9691311" y="3543300"/>
            <a:ext cx="13920940"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EXPLORE THE BEAUTY OF NATURE</a:t>
            </a:r>
            <a:endParaRPr lang="en-US" sz="4800" dirty="0"/>
          </a:p>
        </p:txBody>
      </p:sp>
      <p:sp>
        <p:nvSpPr>
          <p:cNvPr id="5" name="Text 2"/>
          <p:cNvSpPr/>
          <p:nvPr/>
        </p:nvSpPr>
        <p:spPr>
          <a:xfrm>
            <a:off x="15775372" y="47371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6" name="Text 3"/>
          <p:cNvSpPr/>
          <p:nvPr/>
        </p:nvSpPr>
        <p:spPr>
          <a:xfrm>
            <a:off x="17159845" y="4749800"/>
            <a:ext cx="6194141"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Nature's Paradise National Park</a:t>
            </a:r>
            <a:endParaRPr lang="en-US" sz="3200" dirty="0"/>
          </a:p>
        </p:txBody>
      </p:sp>
      <p:sp>
        <p:nvSpPr>
          <p:cNvPr id="7" name="Text 4"/>
          <p:cNvSpPr/>
          <p:nvPr/>
        </p:nvSpPr>
        <p:spPr>
          <a:xfrm>
            <a:off x="15775372" y="5549900"/>
            <a:ext cx="8002000" cy="78105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A brochure designed to showcase the natural beauty of Nature's Paradise National Park. The brochure includes information about the park's hiking trails, wildlife, and scenic vistas, as well as information on camping, picnicking, and other activities.</a:t>
            </a:r>
            <a:endParaRPr lang="en-US" sz="2400" dirty="0"/>
          </a:p>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The brochure is designed to be visually stunning and informative, encouraging visitors to plan a trip to Nature's Paradise National Park and experience the beauty of nature for themselves.</a:t>
            </a:r>
            <a:endParaRPr lang="en-US" sz="2400" dirty="0"/>
          </a:p>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Content:</a:t>
            </a:r>
            <a:endParaRPr lang="en-US" sz="2400" dirty="0"/>
          </a:p>
          <a:p>
            <a:pPr algn="l" lvl="1" marL="685800" indent="-342900">
              <a:lnSpc>
                <a:spcPts val="3600"/>
              </a:lnSpc>
              <a:spcAft>
                <a:spcPts val="3000"/>
              </a:spcAft>
              <a:buSzPct val="100000"/>
              <a:buChar char="•"/>
            </a:pPr>
            <a:r>
              <a:rPr lang="en-US" sz="2400" dirty="0">
                <a:solidFill>
                  <a:srgbClr val="000000">
                    <a:alpha val="100000"/>
                  </a:srgbClr>
                </a:solidFill>
                <a:latin typeface="Inter-Regular" pitchFamily="34" charset="0"/>
                <a:ea typeface="Inter-Regular" pitchFamily="34" charset="-122"/>
                <a:cs typeface="Inter-Regular" pitchFamily="34" charset="-120"/>
              </a:rPr>
              <a:t>Welcome message from the park's manager</a:t>
            </a:r>
            <a:endParaRPr lang="en-US" sz="2400" dirty="0"/>
          </a:p>
          <a:p>
            <a:pPr algn="l" lvl="1" marL="685800" indent="-342900">
              <a:lnSpc>
                <a:spcPts val="3600"/>
              </a:lnSpc>
              <a:spcAft>
                <a:spcPts val="3000"/>
              </a:spcAft>
              <a:buSzPct val="100000"/>
              <a:buChar char="•"/>
            </a:pPr>
            <a:r>
              <a:rPr lang="en-US" sz="2400" dirty="0">
                <a:solidFill>
                  <a:srgbClr val="000000">
                    <a:alpha val="100000"/>
                  </a:srgbClr>
                </a:solidFill>
                <a:latin typeface="Inter-Regular" pitchFamily="34" charset="0"/>
                <a:ea typeface="Inter-Regular" pitchFamily="34" charset="-122"/>
                <a:cs typeface="Inter-Regular" pitchFamily="34" charset="-120"/>
              </a:rPr>
              <a:t>Information about the park's history and geology</a:t>
            </a:r>
            <a:endParaRPr lang="en-US" sz="2400" dirty="0"/>
          </a:p>
          <a:p>
            <a:pPr algn="l" lvl="1" marL="685800" indent="-342900">
              <a:lnSpc>
                <a:spcPts val="3600"/>
              </a:lnSpc>
              <a:spcAft>
                <a:spcPts val="3000"/>
              </a:spcAft>
              <a:buSzPct val="100000"/>
              <a:buChar char="•"/>
            </a:pPr>
            <a:r>
              <a:rPr lang="en-US" sz="2400" dirty="0">
                <a:solidFill>
                  <a:srgbClr val="000000">
                    <a:alpha val="100000"/>
                  </a:srgbClr>
                </a:solidFill>
                <a:latin typeface="Inter-Regular" pitchFamily="34" charset="0"/>
                <a:ea typeface="Inter-Regular" pitchFamily="34" charset="-122"/>
                <a:cs typeface="Inter-Regular" pitchFamily="34" charset="-120"/>
              </a:rPr>
              <a:t>Details on the park's hiking trails, including difficulty levels and trail maps</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5638800"/>
            <a:ext cx="24387048" cy="8077200"/>
          </a:xfrm>
          <a:prstGeom prst="rect">
            <a:avLst/>
          </a:prstGeom>
        </p:spPr>
      </p:pic>
      <p:pic>
        <p:nvPicPr>
          <p:cNvPr id="3" name="Image 1" descr="preencoded.png">    </p:cNvPr>
          <p:cNvPicPr>
            <a:picLocks noChangeAspect="1"/>
          </p:cNvPicPr>
          <p:nvPr/>
        </p:nvPicPr>
        <p:blipFill>
          <a:blip r:embed="rId2"/>
          <a:stretch>
            <a:fillRect/>
          </a:stretch>
        </p:blipFill>
        <p:spPr>
          <a:xfrm>
            <a:off x="0" y="0"/>
            <a:ext cx="13628803" cy="5283200"/>
          </a:xfrm>
          <a:prstGeom prst="rect">
            <a:avLst/>
          </a:prstGeom>
        </p:spPr>
      </p:pic>
      <p:pic>
        <p:nvPicPr>
          <p:cNvPr id="4" name="Image 2" descr="preencoded.png">    </p:cNvPr>
          <p:cNvPicPr>
            <a:picLocks noChangeAspect="1"/>
          </p:cNvPicPr>
          <p:nvPr/>
        </p:nvPicPr>
        <p:blipFill>
          <a:blip r:embed="rId3"/>
          <a:stretch>
            <a:fillRect/>
          </a:stretch>
        </p:blipFill>
        <p:spPr>
          <a:xfrm>
            <a:off x="13984448" y="0"/>
            <a:ext cx="10402600" cy="5283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2451406" y="1117600"/>
            <a:ext cx="8882644"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Promotional Products</a:t>
            </a:r>
            <a:endParaRPr lang="en-US" sz="6400" dirty="0"/>
          </a:p>
        </p:txBody>
      </p:sp>
      <p:pic>
        <p:nvPicPr>
          <p:cNvPr id="3" name="Image 0" descr="preencoded.png">    </p:cNvPr>
          <p:cNvPicPr>
            <a:picLocks noChangeAspect="1"/>
          </p:cNvPicPr>
          <p:nvPr/>
        </p:nvPicPr>
        <p:blipFill>
          <a:blip r:embed="rId1"/>
          <a:stretch>
            <a:fillRect/>
          </a:stretch>
        </p:blipFill>
        <p:spPr>
          <a:xfrm>
            <a:off x="16334242" y="0"/>
            <a:ext cx="8052806" cy="13716000"/>
          </a:xfrm>
          <a:prstGeom prst="rect">
            <a:avLst/>
          </a:prstGeom>
        </p:spPr>
      </p:pic>
      <p:pic>
        <p:nvPicPr>
          <p:cNvPr id="4" name="Image 1" descr="preencoded.png">    </p:cNvPr>
          <p:cNvPicPr>
            <a:picLocks noChangeAspect="1"/>
          </p:cNvPicPr>
          <p:nvPr/>
        </p:nvPicPr>
        <p:blipFill>
          <a:blip r:embed="rId2"/>
          <a:stretch>
            <a:fillRect/>
          </a:stretch>
        </p:blipFill>
        <p:spPr>
          <a:xfrm>
            <a:off x="0" y="8724900"/>
            <a:ext cx="15851581" cy="4991100"/>
          </a:xfrm>
          <a:prstGeom prst="rect">
            <a:avLst/>
          </a:prstGeom>
        </p:spPr>
      </p:pic>
      <p:sp>
        <p:nvSpPr>
          <p:cNvPr id="5" name="Text 1"/>
          <p:cNvSpPr/>
          <p:nvPr/>
        </p:nvSpPr>
        <p:spPr>
          <a:xfrm>
            <a:off x="2451406" y="2705100"/>
            <a:ext cx="11596549"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CUSTOMIZED SKINCARE SET</a:t>
            </a:r>
            <a:endParaRPr lang="en-US" sz="4800" dirty="0"/>
          </a:p>
        </p:txBody>
      </p:sp>
      <p:sp>
        <p:nvSpPr>
          <p:cNvPr id="6" name="Text 2"/>
          <p:cNvSpPr/>
          <p:nvPr/>
        </p:nvSpPr>
        <p:spPr>
          <a:xfrm>
            <a:off x="2451406" y="40513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7" name="Text 3"/>
          <p:cNvSpPr/>
          <p:nvPr/>
        </p:nvSpPr>
        <p:spPr>
          <a:xfrm>
            <a:off x="3835879" y="4064000"/>
            <a:ext cx="2904430"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Pure Radiance</a:t>
            </a:r>
            <a:endParaRPr lang="en-US" sz="3200" dirty="0"/>
          </a:p>
        </p:txBody>
      </p:sp>
      <p:sp>
        <p:nvSpPr>
          <p:cNvPr id="8" name="Text 4"/>
          <p:cNvSpPr/>
          <p:nvPr/>
        </p:nvSpPr>
        <p:spPr>
          <a:xfrm>
            <a:off x="2451406" y="4864100"/>
            <a:ext cx="13501788" cy="3276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Customized skincare set featuring the Pure Radiance logo and slogan "Radiant Skin, Radiant Life" for promotional use. The set includes a cleanser, toner, moisturizer, and eye cream all made with natural and organic ingredients.</a:t>
            </a:r>
            <a:endParaRPr lang="en-US" sz="2400" dirty="0"/>
          </a:p>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This promotional product is a great way for Pure Radiance to increase brand awareness and get their logo and message in front of a wider audience. The skincare set is a practical item that will be used frequently by customers and will keep the brand on their mind.</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268733" cy="13716000"/>
          </a:xfrm>
          <a:prstGeom prst="rect">
            <a:avLst/>
          </a:prstGeom>
        </p:spPr>
      </p:pic>
      <p:pic>
        <p:nvPicPr>
          <p:cNvPr id="3" name="Image 1" descr="preencoded.png">    </p:cNvPr>
          <p:cNvPicPr>
            <a:picLocks noChangeAspect="1"/>
          </p:cNvPicPr>
          <p:nvPr/>
        </p:nvPicPr>
        <p:blipFill>
          <a:blip r:embed="rId2"/>
          <a:stretch>
            <a:fillRect/>
          </a:stretch>
        </p:blipFill>
        <p:spPr>
          <a:xfrm>
            <a:off x="8802200" y="431800"/>
            <a:ext cx="15165695" cy="12865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618527" y="1117600"/>
            <a:ext cx="4157653"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Magazine</a:t>
            </a:r>
            <a:endParaRPr lang="en-US" sz="6400" dirty="0"/>
          </a:p>
        </p:txBody>
      </p:sp>
      <p:pic>
        <p:nvPicPr>
          <p:cNvPr id="3" name="Image 0" descr="preencoded.png">    </p:cNvPr>
          <p:cNvPicPr>
            <a:picLocks noChangeAspect="1"/>
          </p:cNvPicPr>
          <p:nvPr/>
        </p:nvPicPr>
        <p:blipFill>
          <a:blip r:embed="rId1"/>
          <a:stretch>
            <a:fillRect/>
          </a:stretch>
        </p:blipFill>
        <p:spPr>
          <a:xfrm>
            <a:off x="5957045" y="8724900"/>
            <a:ext cx="18061657" cy="4610100"/>
          </a:xfrm>
          <a:prstGeom prst="rect">
            <a:avLst/>
          </a:prstGeom>
        </p:spPr>
      </p:pic>
      <p:pic>
        <p:nvPicPr>
          <p:cNvPr id="4" name="Image 1" descr="preencoded.png">    </p:cNvPr>
          <p:cNvPicPr>
            <a:picLocks noChangeAspect="1"/>
          </p:cNvPicPr>
          <p:nvPr/>
        </p:nvPicPr>
        <p:blipFill>
          <a:blip r:embed="rId2"/>
          <a:stretch>
            <a:fillRect/>
          </a:stretch>
        </p:blipFill>
        <p:spPr>
          <a:xfrm>
            <a:off x="381048" y="8724900"/>
            <a:ext cx="5220352" cy="4610100"/>
          </a:xfrm>
          <a:prstGeom prst="rect">
            <a:avLst/>
          </a:prstGeom>
        </p:spPr>
      </p:pic>
      <p:pic>
        <p:nvPicPr>
          <p:cNvPr id="5" name="Image 2" descr="preencoded.png">    </p:cNvPr>
          <p:cNvPicPr>
            <a:picLocks noChangeAspect="1"/>
          </p:cNvPicPr>
          <p:nvPr/>
        </p:nvPicPr>
        <p:blipFill>
          <a:blip r:embed="rId3"/>
          <a:stretch>
            <a:fillRect/>
          </a:stretch>
        </p:blipFill>
        <p:spPr>
          <a:xfrm>
            <a:off x="381048" y="342900"/>
            <a:ext cx="9729416" cy="8026400"/>
          </a:xfrm>
          <a:prstGeom prst="rect">
            <a:avLst/>
          </a:prstGeom>
        </p:spPr>
      </p:pic>
      <p:sp>
        <p:nvSpPr>
          <p:cNvPr id="6" name="Text 1"/>
          <p:cNvSpPr/>
          <p:nvPr/>
        </p:nvSpPr>
        <p:spPr>
          <a:xfrm>
            <a:off x="10618527" y="2705100"/>
            <a:ext cx="9780222"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THE MODERN TRAVELER</a:t>
            </a:r>
            <a:endParaRPr lang="en-US" sz="4800" dirty="0"/>
          </a:p>
        </p:txBody>
      </p:sp>
      <p:sp>
        <p:nvSpPr>
          <p:cNvPr id="7" name="Text 2"/>
          <p:cNvSpPr/>
          <p:nvPr/>
        </p:nvSpPr>
        <p:spPr>
          <a:xfrm>
            <a:off x="10618527" y="40513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8" name="Text 3"/>
          <p:cNvSpPr/>
          <p:nvPr/>
        </p:nvSpPr>
        <p:spPr>
          <a:xfrm>
            <a:off x="12003000" y="4064000"/>
            <a:ext cx="4288903"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Luxe Travel magazine</a:t>
            </a:r>
            <a:endParaRPr lang="en-US" sz="3200" dirty="0"/>
          </a:p>
        </p:txBody>
      </p:sp>
      <p:sp>
        <p:nvSpPr>
          <p:cNvPr id="9" name="Text 4"/>
          <p:cNvSpPr/>
          <p:nvPr/>
        </p:nvSpPr>
        <p:spPr>
          <a:xfrm>
            <a:off x="10618527" y="4864100"/>
            <a:ext cx="13501788" cy="3276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A magazine designed to showcase the latest trends and destinations in luxury travel. Each issue features in-depth articles on the most sought-after vacation spots, as well as reviews of luxury hotels and resorts, and interviews with industry experts. The magazine also includes a section for travel tips and a calendar of upcoming events.</a:t>
            </a:r>
            <a:endParaRPr lang="en-US" sz="2400" dirty="0"/>
          </a:p>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The magazine is designed to appeal to affluent and discerning travelers, providing them with the information they need to plan their next luxury vacation.</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1048" y="342900"/>
            <a:ext cx="7620953" cy="13042900"/>
          </a:xfrm>
          <a:prstGeom prst="rect">
            <a:avLst/>
          </a:prstGeom>
        </p:spPr>
      </p:pic>
      <p:pic>
        <p:nvPicPr>
          <p:cNvPr id="3" name="Image 1" descr="preencoded.png">    </p:cNvPr>
          <p:cNvPicPr>
            <a:picLocks noChangeAspect="1"/>
          </p:cNvPicPr>
          <p:nvPr/>
        </p:nvPicPr>
        <p:blipFill>
          <a:blip r:embed="rId2"/>
          <a:stretch>
            <a:fillRect/>
          </a:stretch>
        </p:blipFill>
        <p:spPr>
          <a:xfrm>
            <a:off x="8383048" y="342900"/>
            <a:ext cx="7620953" cy="13042900"/>
          </a:xfrm>
          <a:prstGeom prst="rect">
            <a:avLst/>
          </a:prstGeom>
        </p:spPr>
      </p:pic>
      <p:pic>
        <p:nvPicPr>
          <p:cNvPr id="4" name="Image 2" descr="preencoded.png">    </p:cNvPr>
          <p:cNvPicPr>
            <a:picLocks noChangeAspect="1"/>
          </p:cNvPicPr>
          <p:nvPr/>
        </p:nvPicPr>
        <p:blipFill>
          <a:blip r:embed="rId3"/>
          <a:stretch>
            <a:fillRect/>
          </a:stretch>
        </p:blipFill>
        <p:spPr>
          <a:xfrm>
            <a:off x="16385048" y="342900"/>
            <a:ext cx="7620953" cy="13042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618527" y="1117600"/>
            <a:ext cx="6647164" cy="1248833"/>
          </a:xfrm>
          <a:prstGeom prst="rect">
            <a:avLst/>
          </a:prstGeom>
          <a:noFill/>
          <a:ln/>
        </p:spPr>
        <p:txBody>
          <a:bodyPr wrap="square" lIns="0" tIns="0" rIns="0" bIns="0" rtlCol="0" anchor="t"/>
          <a:lstStyle/>
          <a:p>
            <a:pPr algn="l"/>
            <a:r>
              <a:rPr lang="en-US" sz="6400" dirty="0">
                <a:solidFill>
                  <a:srgbClr val="000000">
                    <a:alpha val="100000"/>
                  </a:srgbClr>
                </a:solidFill>
                <a:latin typeface="Inter-Bold" pitchFamily="34" charset="0"/>
                <a:ea typeface="Inter-Bold" pitchFamily="34" charset="-122"/>
                <a:cs typeface="Inter-Bold" pitchFamily="34" charset="-120"/>
              </a:rPr>
              <a:t>Package Design</a:t>
            </a:r>
            <a:endParaRPr lang="en-US" sz="6400" dirty="0"/>
          </a:p>
        </p:txBody>
      </p:sp>
      <p:pic>
        <p:nvPicPr>
          <p:cNvPr id="3" name="Image 0" descr="preencoded.png">    </p:cNvPr>
          <p:cNvPicPr>
            <a:picLocks noChangeAspect="1"/>
          </p:cNvPicPr>
          <p:nvPr/>
        </p:nvPicPr>
        <p:blipFill>
          <a:blip r:embed="rId1"/>
          <a:stretch>
            <a:fillRect/>
          </a:stretch>
        </p:blipFill>
        <p:spPr>
          <a:xfrm>
            <a:off x="381048" y="342900"/>
            <a:ext cx="9729416" cy="12992100"/>
          </a:xfrm>
          <a:prstGeom prst="rect">
            <a:avLst/>
          </a:prstGeom>
        </p:spPr>
      </p:pic>
      <p:sp>
        <p:nvSpPr>
          <p:cNvPr id="4" name="Text 1"/>
          <p:cNvSpPr/>
          <p:nvPr/>
        </p:nvSpPr>
        <p:spPr>
          <a:xfrm>
            <a:off x="10618527" y="2705100"/>
            <a:ext cx="10910664" cy="939800"/>
          </a:xfrm>
          <a:prstGeom prst="rect">
            <a:avLst/>
          </a:prstGeom>
          <a:noFill/>
          <a:ln/>
        </p:spPr>
        <p:txBody>
          <a:bodyPr wrap="square" lIns="0" tIns="0" rIns="0" bIns="0" rtlCol="0" anchor="t"/>
          <a:lstStyle/>
          <a:p>
            <a:pPr algn="l"/>
            <a:r>
              <a:rPr lang="en-US" sz="4800" spc="960" kern="0" dirty="0">
                <a:solidFill>
                  <a:srgbClr val="4F4F4F">
                    <a:alpha val="100000"/>
                  </a:srgbClr>
                </a:solidFill>
                <a:latin typeface="Inter-Bold" pitchFamily="34" charset="0"/>
                <a:ea typeface="Inter-Bold" pitchFamily="34" charset="-122"/>
                <a:cs typeface="Inter-Bold" pitchFamily="34" charset="-120"/>
              </a:rPr>
              <a:t>PREMIUM LOOSE LEAF TEA</a:t>
            </a:r>
            <a:endParaRPr lang="en-US" sz="4800" dirty="0"/>
          </a:p>
        </p:txBody>
      </p:sp>
      <p:sp>
        <p:nvSpPr>
          <p:cNvPr id="5" name="Text 2"/>
          <p:cNvSpPr/>
          <p:nvPr/>
        </p:nvSpPr>
        <p:spPr>
          <a:xfrm>
            <a:off x="10618527" y="4051300"/>
            <a:ext cx="1367538"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Client:</a:t>
            </a:r>
            <a:endParaRPr lang="en-US" sz="3200" dirty="0"/>
          </a:p>
        </p:txBody>
      </p:sp>
      <p:sp>
        <p:nvSpPr>
          <p:cNvPr id="6" name="Text 3"/>
          <p:cNvSpPr/>
          <p:nvPr/>
        </p:nvSpPr>
        <p:spPr>
          <a:xfrm>
            <a:off x="12003000" y="4064000"/>
            <a:ext cx="2637696" cy="630767"/>
          </a:xfrm>
          <a:prstGeom prst="rect">
            <a:avLst/>
          </a:prstGeom>
          <a:noFill/>
          <a:ln/>
        </p:spPr>
        <p:txBody>
          <a:bodyPr wrap="square" lIns="0" tIns="0" rIns="0" bIns="0" rtlCol="0" anchor="t"/>
          <a:lstStyle/>
          <a:p>
            <a:pPr algn="l"/>
            <a:r>
              <a:rPr lang="en-US" sz="3200" dirty="0">
                <a:solidFill>
                  <a:srgbClr val="000000">
                    <a:alpha val="100000"/>
                  </a:srgbClr>
                </a:solidFill>
                <a:latin typeface="Inter-Regular" pitchFamily="34" charset="0"/>
                <a:ea typeface="Inter-Regular" pitchFamily="34" charset="-122"/>
                <a:cs typeface="Inter-Regular" pitchFamily="34" charset="-120"/>
              </a:rPr>
              <a:t>Royal Tea Co</a:t>
            </a:r>
            <a:endParaRPr lang="en-US" sz="3200" dirty="0"/>
          </a:p>
        </p:txBody>
      </p:sp>
      <p:sp>
        <p:nvSpPr>
          <p:cNvPr id="7" name="Text 4"/>
          <p:cNvSpPr/>
          <p:nvPr/>
        </p:nvSpPr>
        <p:spPr>
          <a:xfrm>
            <a:off x="10618527" y="4864100"/>
            <a:ext cx="4229629" cy="3276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A package design for Royal Tea Co.'s line of premium loose leaf tea. The tea is available in a variety of blends and flavors, including traditional and exotic blends.</a:t>
            </a:r>
            <a:endParaRPr lang="en-US" sz="2400" dirty="0"/>
          </a:p>
        </p:txBody>
      </p:sp>
      <p:sp>
        <p:nvSpPr>
          <p:cNvPr id="8" name="Text 5"/>
          <p:cNvSpPr/>
          <p:nvPr/>
        </p:nvSpPr>
        <p:spPr>
          <a:xfrm>
            <a:off x="15292711" y="4864100"/>
            <a:ext cx="8827603" cy="3276600"/>
          </a:xfrm>
          <a:prstGeom prst="rect">
            <a:avLst/>
          </a:prstGeom>
          <a:noFill/>
          <a:ln/>
        </p:spPr>
        <p:txBody>
          <a:bodyPr wrap="square" lIns="0" tIns="0" rIns="0" bIns="0" rtlCol="0" anchor="t"/>
          <a:lstStyle/>
          <a:p>
            <a:pPr algn="l">
              <a:lnSpc>
                <a:spcPts val="3600"/>
              </a:lnSpc>
              <a:spcAft>
                <a:spcPts val="3000"/>
              </a:spcAft>
            </a:pPr>
            <a:r>
              <a:rPr lang="en-US" sz="2400" dirty="0">
                <a:solidFill>
                  <a:srgbClr val="000000">
                    <a:alpha val="100000"/>
                  </a:srgbClr>
                </a:solidFill>
                <a:latin typeface="Inter-Regular" pitchFamily="34" charset="0"/>
                <a:ea typeface="Inter-Regular" pitchFamily="34" charset="-122"/>
                <a:cs typeface="Inter-Regular" pitchFamily="34" charset="-120"/>
              </a:rPr>
              <a:t>This package design is created to appeal to tea lovers and connoisseurs, the design and the message of the packaging emphasizes the premium quality and the traditional elegance of the tea. The round metal tin is durable and reusable, making it an elegant and sustainable choice. The vintage floral pattern and the deep red color of the background gives a sense of luxury and tradition. </a:t>
            </a:r>
            <a:endParaRPr lang="en-US" sz="2400" dirty="0"/>
          </a:p>
        </p:txBody>
      </p:sp>
      <p:pic>
        <p:nvPicPr>
          <p:cNvPr id="9" name="Image 1" descr="preencoded.png">    </p:cNvPr>
          <p:cNvPicPr>
            <a:picLocks noChangeAspect="1"/>
          </p:cNvPicPr>
          <p:nvPr/>
        </p:nvPicPr>
        <p:blipFill>
          <a:blip r:embed="rId2"/>
          <a:stretch>
            <a:fillRect/>
          </a:stretch>
        </p:blipFill>
        <p:spPr>
          <a:xfrm>
            <a:off x="10491511" y="8534400"/>
            <a:ext cx="13527191" cy="47879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2023-01-17T12:32:20Z</dcterms:created>
  <dcterms:modified xsi:type="dcterms:W3CDTF">2023-01-17T12:32:20Z</dcterms:modified>
</cp:coreProperties>
</file>