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71" r:id="rId2"/>
    <p:sldId id="272" r:id="rId3"/>
    <p:sldId id="257" r:id="rId4"/>
    <p:sldId id="258" r:id="rId5"/>
    <p:sldId id="301" r:id="rId6"/>
    <p:sldId id="265" r:id="rId7"/>
    <p:sldId id="275" r:id="rId8"/>
    <p:sldId id="276" r:id="rId9"/>
    <p:sldId id="274" r:id="rId10"/>
    <p:sldId id="280" r:id="rId11"/>
    <p:sldId id="281" r:id="rId12"/>
    <p:sldId id="283" r:id="rId13"/>
    <p:sldId id="302" r:id="rId14"/>
    <p:sldId id="303" r:id="rId15"/>
    <p:sldId id="304" r:id="rId16"/>
    <p:sldId id="278" r:id="rId17"/>
    <p:sldId id="284" r:id="rId18"/>
    <p:sldId id="285" r:id="rId19"/>
    <p:sldId id="260" r:id="rId20"/>
    <p:sldId id="279" r:id="rId21"/>
    <p:sldId id="289" r:id="rId22"/>
    <p:sldId id="290" r:id="rId23"/>
    <p:sldId id="286" r:id="rId24"/>
    <p:sldId id="287" r:id="rId25"/>
    <p:sldId id="288" r:id="rId26"/>
    <p:sldId id="291" r:id="rId27"/>
    <p:sldId id="293" r:id="rId28"/>
    <p:sldId id="295" r:id="rId29"/>
    <p:sldId id="294" r:id="rId30"/>
    <p:sldId id="296" r:id="rId31"/>
    <p:sldId id="300" r:id="rId32"/>
    <p:sldId id="267" r:id="rId33"/>
    <p:sldId id="268" r:id="rId34"/>
  </p:sldIdLst>
  <p:sldSz cx="18288000" cy="10287000"/>
  <p:notesSz cx="6858000" cy="9144000"/>
  <p:embeddedFontLst>
    <p:embeddedFont>
      <p:font typeface="DM Sans" pitchFamily="2" charset="0"/>
      <p:regular r:id="rId37"/>
      <p:bold r:id="rId38"/>
      <p:italic r:id="rId39"/>
      <p:boldItalic r:id="rId40"/>
    </p:embeddedFont>
    <p:embeddedFont>
      <p:font typeface="DM Sans Bold" charset="0"/>
      <p:regular r:id="rId41"/>
    </p:embeddedFont>
    <p:embeddedFont>
      <p:font typeface="Garamond" panose="02020404030301010803" pitchFamily="18" charset="0"/>
      <p:regular r:id="rId42"/>
      <p:bold r:id="rId43"/>
      <p:italic r:id="rId44"/>
    </p:embeddedFont>
    <p:embeddedFont>
      <p:font typeface="Now Bold" panose="020B0604020202020204" charset="0"/>
      <p:regular r:id="rId45"/>
    </p:embeddedFont>
    <p:embeddedFont>
      <p:font typeface="Roboto" panose="02000000000000000000" pitchFamily="2" charset="0"/>
      <p:regular r:id="rId46"/>
    </p:embeddedFont>
    <p:embeddedFont>
      <p:font typeface="Segoe UI" panose="020B0502040204020203" pitchFamily="34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C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49" Type="http://schemas.openxmlformats.org/officeDocument/2006/relationships/font" Target="fonts/font13.fntdata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BF8A0D-2702-462C-8C0F-C5E45A54E0E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1F5AECE-6437-46C4-92A9-2963D6946B4D}">
      <dgm:prSet custT="1"/>
      <dgm:spPr/>
      <dgm:t>
        <a:bodyPr/>
        <a:lstStyle/>
        <a:p>
          <a:pPr algn="ctr"/>
          <a:r>
            <a:rPr lang="fr-FR" sz="2800" b="1" i="0" dirty="0"/>
            <a:t>Pour les Clients Privés</a:t>
          </a:r>
        </a:p>
        <a:p>
          <a:pPr algn="ctr"/>
          <a:r>
            <a:rPr lang="fr-FR" sz="2200" b="1" i="0" dirty="0"/>
            <a:t>(entreprises, gestionnaires d’immeubles, particuliers)</a:t>
          </a:r>
          <a:endParaRPr lang="fr-FR" sz="2200" i="0" dirty="0"/>
        </a:p>
      </dgm:t>
    </dgm:pt>
    <dgm:pt modelId="{B528870D-F250-4DA6-8E91-501EDDF2A00C}" type="parTrans" cxnId="{080BEF2D-820C-475A-BB56-EFD984931A87}">
      <dgm:prSet/>
      <dgm:spPr/>
      <dgm:t>
        <a:bodyPr/>
        <a:lstStyle/>
        <a:p>
          <a:endParaRPr lang="fr-FR"/>
        </a:p>
      </dgm:t>
    </dgm:pt>
    <dgm:pt modelId="{697788B6-F757-47DC-8973-5258E15647BE}" type="sibTrans" cxnId="{080BEF2D-820C-475A-BB56-EFD984931A87}">
      <dgm:prSet/>
      <dgm:spPr/>
      <dgm:t>
        <a:bodyPr/>
        <a:lstStyle/>
        <a:p>
          <a:endParaRPr lang="fr-FR"/>
        </a:p>
      </dgm:t>
    </dgm:pt>
    <dgm:pt modelId="{4B0003A5-406D-4858-9440-F1CD37432719}">
      <dgm:prSet/>
      <dgm:spPr/>
      <dgm:t>
        <a:bodyPr/>
        <a:lstStyle/>
        <a:p>
          <a:r>
            <a:rPr lang="fr-FR" b="1" dirty="0"/>
            <a:t>Définition des besoins</a:t>
          </a:r>
          <a:r>
            <a:rPr lang="fr-FR" dirty="0"/>
            <a:t> → Identifier les attentes du client.</a:t>
          </a:r>
        </a:p>
      </dgm:t>
    </dgm:pt>
    <dgm:pt modelId="{CE61F881-9B68-4C15-A413-7AC8D5DA0D32}" type="parTrans" cxnId="{420517B5-6868-46E2-AAF4-1D97AF5B5CEA}">
      <dgm:prSet/>
      <dgm:spPr/>
      <dgm:t>
        <a:bodyPr/>
        <a:lstStyle/>
        <a:p>
          <a:endParaRPr lang="fr-FR"/>
        </a:p>
      </dgm:t>
    </dgm:pt>
    <dgm:pt modelId="{9AC3DDBD-0A61-4EC8-ACC9-5B6A5FEADF03}" type="sibTrans" cxnId="{420517B5-6868-46E2-AAF4-1D97AF5B5CEA}">
      <dgm:prSet/>
      <dgm:spPr/>
      <dgm:t>
        <a:bodyPr/>
        <a:lstStyle/>
        <a:p>
          <a:endParaRPr lang="fr-FR"/>
        </a:p>
      </dgm:t>
    </dgm:pt>
    <dgm:pt modelId="{C0AF24F9-64A9-4109-AC8A-072F8064B95A}">
      <dgm:prSet/>
      <dgm:spPr/>
      <dgm:t>
        <a:bodyPr/>
        <a:lstStyle/>
        <a:p>
          <a:r>
            <a:rPr lang="fr-FR" b="1"/>
            <a:t>Analyse technique</a:t>
          </a:r>
          <a:r>
            <a:rPr lang="fr-FR"/>
            <a:t> → Diagnostic des installations existantes.</a:t>
          </a:r>
        </a:p>
      </dgm:t>
    </dgm:pt>
    <dgm:pt modelId="{CEDB5FC7-5283-4644-9A87-A491475C30A3}" type="parTrans" cxnId="{B587345C-0DCE-491F-93DA-37A9C11DB924}">
      <dgm:prSet/>
      <dgm:spPr/>
      <dgm:t>
        <a:bodyPr/>
        <a:lstStyle/>
        <a:p>
          <a:endParaRPr lang="fr-FR"/>
        </a:p>
      </dgm:t>
    </dgm:pt>
    <dgm:pt modelId="{CA599364-B71A-4581-9F34-E9D783637B03}" type="sibTrans" cxnId="{B587345C-0DCE-491F-93DA-37A9C11DB924}">
      <dgm:prSet/>
      <dgm:spPr/>
      <dgm:t>
        <a:bodyPr/>
        <a:lstStyle/>
        <a:p>
          <a:endParaRPr lang="fr-FR"/>
        </a:p>
      </dgm:t>
    </dgm:pt>
    <dgm:pt modelId="{1B7A06E4-CAF4-4074-A84F-41EC36326998}">
      <dgm:prSet/>
      <dgm:spPr/>
      <dgm:t>
        <a:bodyPr/>
        <a:lstStyle/>
        <a:p>
          <a:r>
            <a:rPr lang="fr-FR" b="1" dirty="0"/>
            <a:t>Proposition d’une solution</a:t>
          </a:r>
          <a:r>
            <a:rPr lang="fr-FR" dirty="0"/>
            <a:t> → Présentation des options et estimation budgétaire.</a:t>
          </a:r>
        </a:p>
      </dgm:t>
    </dgm:pt>
    <dgm:pt modelId="{56EE7A60-666F-433A-884F-CE5924E9518C}" type="parTrans" cxnId="{66552C8A-EC37-4C15-A55A-F775DFC6D63B}">
      <dgm:prSet/>
      <dgm:spPr/>
      <dgm:t>
        <a:bodyPr/>
        <a:lstStyle/>
        <a:p>
          <a:endParaRPr lang="fr-FR"/>
        </a:p>
      </dgm:t>
    </dgm:pt>
    <dgm:pt modelId="{BDB512B1-7EAD-464E-8D77-89A10F5551EE}" type="sibTrans" cxnId="{66552C8A-EC37-4C15-A55A-F775DFC6D63B}">
      <dgm:prSet/>
      <dgm:spPr/>
      <dgm:t>
        <a:bodyPr/>
        <a:lstStyle/>
        <a:p>
          <a:endParaRPr lang="fr-FR"/>
        </a:p>
      </dgm:t>
    </dgm:pt>
    <dgm:pt modelId="{4353F1E9-6576-447E-9A26-615CFF1F551F}">
      <dgm:prSet/>
      <dgm:spPr/>
      <dgm:t>
        <a:bodyPr/>
        <a:lstStyle/>
        <a:p>
          <a:r>
            <a:rPr lang="fr-FR" b="1"/>
            <a:t>Rédaction du contrat</a:t>
          </a:r>
          <a:r>
            <a:rPr lang="fr-FR"/>
            <a:t> → Formalisation des engagements (objectifs, délais, coûts).</a:t>
          </a:r>
        </a:p>
      </dgm:t>
    </dgm:pt>
    <dgm:pt modelId="{8B3B3609-C415-4345-BD5B-CC3685DEC86B}" type="parTrans" cxnId="{1B6ACA37-3FB9-4166-AA8A-BD256DBA21A3}">
      <dgm:prSet/>
      <dgm:spPr/>
      <dgm:t>
        <a:bodyPr/>
        <a:lstStyle/>
        <a:p>
          <a:endParaRPr lang="fr-FR"/>
        </a:p>
      </dgm:t>
    </dgm:pt>
    <dgm:pt modelId="{8146ABED-E310-488E-808B-13CD1DC00A68}" type="sibTrans" cxnId="{1B6ACA37-3FB9-4166-AA8A-BD256DBA21A3}">
      <dgm:prSet/>
      <dgm:spPr/>
      <dgm:t>
        <a:bodyPr/>
        <a:lstStyle/>
        <a:p>
          <a:endParaRPr lang="fr-FR"/>
        </a:p>
      </dgm:t>
    </dgm:pt>
    <dgm:pt modelId="{1CFCA2FF-7D23-4C4B-886E-FF9A68072645}">
      <dgm:prSet/>
      <dgm:spPr/>
      <dgm:t>
        <a:bodyPr/>
        <a:lstStyle/>
        <a:p>
          <a:r>
            <a:rPr lang="fr-FR" b="1"/>
            <a:t>Réalisation du projet</a:t>
          </a:r>
          <a:r>
            <a:rPr lang="fr-FR"/>
            <a:t> → Mise en œuvre des travaux ou audits prévus.</a:t>
          </a:r>
        </a:p>
      </dgm:t>
    </dgm:pt>
    <dgm:pt modelId="{F56DD202-C167-4597-A4ED-6BA1A264D3BC}" type="parTrans" cxnId="{11AEAA95-301A-4914-B4E5-5B69D5443A4F}">
      <dgm:prSet/>
      <dgm:spPr/>
      <dgm:t>
        <a:bodyPr/>
        <a:lstStyle/>
        <a:p>
          <a:endParaRPr lang="fr-FR"/>
        </a:p>
      </dgm:t>
    </dgm:pt>
    <dgm:pt modelId="{6E5F9A42-0BDF-49BD-BB4A-C0042EA23C27}" type="sibTrans" cxnId="{11AEAA95-301A-4914-B4E5-5B69D5443A4F}">
      <dgm:prSet/>
      <dgm:spPr/>
      <dgm:t>
        <a:bodyPr/>
        <a:lstStyle/>
        <a:p>
          <a:endParaRPr lang="fr-FR"/>
        </a:p>
      </dgm:t>
    </dgm:pt>
    <dgm:pt modelId="{B60BD6E8-8759-4F05-AAA4-27F2A7B7AAD7}">
      <dgm:prSet/>
      <dgm:spPr/>
      <dgm:t>
        <a:bodyPr/>
        <a:lstStyle/>
        <a:p>
          <a:r>
            <a:rPr lang="fr-FR" b="1"/>
            <a:t>Suivi et validation</a:t>
          </a:r>
          <a:r>
            <a:rPr lang="fr-FR"/>
            <a:t> → Vérification des résultats et recommandations finales.</a:t>
          </a:r>
        </a:p>
      </dgm:t>
    </dgm:pt>
    <dgm:pt modelId="{8651D813-1689-4FCE-A873-3FC61B042377}" type="parTrans" cxnId="{3C939532-079B-4A80-B84B-37C962D1466F}">
      <dgm:prSet/>
      <dgm:spPr/>
      <dgm:t>
        <a:bodyPr/>
        <a:lstStyle/>
        <a:p>
          <a:endParaRPr lang="fr-FR"/>
        </a:p>
      </dgm:t>
    </dgm:pt>
    <dgm:pt modelId="{3610FD31-D02C-4069-98EE-E3B9878AD6A6}" type="sibTrans" cxnId="{3C939532-079B-4A80-B84B-37C962D1466F}">
      <dgm:prSet/>
      <dgm:spPr/>
      <dgm:t>
        <a:bodyPr/>
        <a:lstStyle/>
        <a:p>
          <a:endParaRPr lang="fr-FR"/>
        </a:p>
      </dgm:t>
    </dgm:pt>
    <dgm:pt modelId="{6EDA215C-6923-4E25-AEE2-EBF53453609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2600" b="1" dirty="0"/>
            <a:t>Pour les Clients</a:t>
          </a:r>
        </a:p>
        <a:p>
          <a:pPr>
            <a:lnSpc>
              <a:spcPct val="100000"/>
            </a:lnSpc>
          </a:pPr>
          <a:r>
            <a:rPr lang="fr-FR" sz="2600" b="1" dirty="0"/>
            <a:t> Publics</a:t>
          </a:r>
        </a:p>
        <a:p>
          <a:pPr>
            <a:lnSpc>
              <a:spcPct val="90000"/>
            </a:lnSpc>
          </a:pPr>
          <a:r>
            <a:rPr lang="fr-FR" sz="2600" b="1" dirty="0"/>
            <a:t> </a:t>
          </a:r>
          <a:r>
            <a:rPr lang="fr-FR" sz="2000" b="1" dirty="0"/>
            <a:t>(collectivités, mairies, écoles, hôpitaux…)</a:t>
          </a:r>
          <a:endParaRPr lang="fr-FR" sz="2600" b="1" dirty="0"/>
        </a:p>
      </dgm:t>
    </dgm:pt>
    <dgm:pt modelId="{29360657-BBA5-4E0A-909D-E445E19CF5F2}" type="parTrans" cxnId="{82F17E0D-22DD-49B0-B954-7A3587492B3D}">
      <dgm:prSet/>
      <dgm:spPr/>
      <dgm:t>
        <a:bodyPr/>
        <a:lstStyle/>
        <a:p>
          <a:endParaRPr lang="fr-FR"/>
        </a:p>
      </dgm:t>
    </dgm:pt>
    <dgm:pt modelId="{7D8153E9-1AEB-4BE0-AAFE-8DD9A9EFD7E9}" type="sibTrans" cxnId="{82F17E0D-22DD-49B0-B954-7A3587492B3D}">
      <dgm:prSet/>
      <dgm:spPr/>
      <dgm:t>
        <a:bodyPr/>
        <a:lstStyle/>
        <a:p>
          <a:endParaRPr lang="fr-FR"/>
        </a:p>
      </dgm:t>
    </dgm:pt>
    <dgm:pt modelId="{7E0C8F05-BD9B-4D7A-A2D0-7CFE98D7592B}">
      <dgm:prSet/>
      <dgm:spPr/>
      <dgm:t>
        <a:bodyPr/>
        <a:lstStyle/>
        <a:p>
          <a:r>
            <a:rPr lang="fr-FR" b="1" dirty="0"/>
            <a:t>Élaboration du DCE </a:t>
          </a:r>
          <a:r>
            <a:rPr lang="fr-FR" b="0" dirty="0"/>
            <a:t>→ </a:t>
          </a:r>
          <a:r>
            <a:rPr lang="fr-FR" dirty="0"/>
            <a:t>Rédaction des documents administratifs et techniques .</a:t>
          </a:r>
        </a:p>
      </dgm:t>
    </dgm:pt>
    <dgm:pt modelId="{3A9AF3F7-635C-4445-838A-FC1EFC66ABF6}" type="parTrans" cxnId="{9A43D496-301C-4076-B26C-AF54D054E60F}">
      <dgm:prSet/>
      <dgm:spPr/>
      <dgm:t>
        <a:bodyPr/>
        <a:lstStyle/>
        <a:p>
          <a:endParaRPr lang="fr-FR"/>
        </a:p>
      </dgm:t>
    </dgm:pt>
    <dgm:pt modelId="{C27DEC7C-5FA7-4B0F-B5C2-D53612C2F2E5}" type="sibTrans" cxnId="{9A43D496-301C-4076-B26C-AF54D054E60F}">
      <dgm:prSet/>
      <dgm:spPr/>
      <dgm:t>
        <a:bodyPr/>
        <a:lstStyle/>
        <a:p>
          <a:endParaRPr lang="fr-FR"/>
        </a:p>
      </dgm:t>
    </dgm:pt>
    <dgm:pt modelId="{FB8254EF-6EFE-46D3-BAF4-C5FA8F3C28F0}">
      <dgm:prSet/>
      <dgm:spPr/>
      <dgm:t>
        <a:bodyPr/>
        <a:lstStyle/>
        <a:p>
          <a:r>
            <a:rPr lang="fr-FR" b="1" dirty="0"/>
            <a:t>Lancement de l’appel d’offres </a:t>
          </a:r>
          <a:r>
            <a:rPr lang="fr-FR" dirty="0"/>
            <a:t>→ Publication du marché public sur les plateformes dédiées.</a:t>
          </a:r>
        </a:p>
      </dgm:t>
    </dgm:pt>
    <dgm:pt modelId="{3468CA79-CE67-4D4C-8236-A69B0FD83847}" type="parTrans" cxnId="{0573D1A0-C0F6-461D-87C9-2C560B62751B}">
      <dgm:prSet/>
      <dgm:spPr/>
      <dgm:t>
        <a:bodyPr/>
        <a:lstStyle/>
        <a:p>
          <a:endParaRPr lang="fr-FR"/>
        </a:p>
      </dgm:t>
    </dgm:pt>
    <dgm:pt modelId="{8127F145-26B5-460B-9F60-3CE6012384D8}" type="sibTrans" cxnId="{0573D1A0-C0F6-461D-87C9-2C560B62751B}">
      <dgm:prSet/>
      <dgm:spPr/>
      <dgm:t>
        <a:bodyPr/>
        <a:lstStyle/>
        <a:p>
          <a:endParaRPr lang="fr-FR"/>
        </a:p>
      </dgm:t>
    </dgm:pt>
    <dgm:pt modelId="{8ABA869A-46A4-455B-93C1-A270CBAF71E5}">
      <dgm:prSet/>
      <dgm:spPr/>
      <dgm:t>
        <a:bodyPr/>
        <a:lstStyle/>
        <a:p>
          <a:r>
            <a:rPr lang="fr-FR" b="1" dirty="0"/>
            <a:t>Réception et analyse des offres </a:t>
          </a:r>
          <a:r>
            <a:rPr lang="fr-FR" dirty="0"/>
            <a:t>→ Comparaison des propositions des prestataires.</a:t>
          </a:r>
        </a:p>
      </dgm:t>
    </dgm:pt>
    <dgm:pt modelId="{84ADF1C1-9617-4EF8-B9F6-7EF1E853F6F2}" type="parTrans" cxnId="{DC63B7B6-83A6-4B27-972E-6C203E80CC24}">
      <dgm:prSet/>
      <dgm:spPr/>
      <dgm:t>
        <a:bodyPr/>
        <a:lstStyle/>
        <a:p>
          <a:endParaRPr lang="fr-FR"/>
        </a:p>
      </dgm:t>
    </dgm:pt>
    <dgm:pt modelId="{83EC0686-5047-4699-9DCA-524AF25FA882}" type="sibTrans" cxnId="{DC63B7B6-83A6-4B27-972E-6C203E80CC24}">
      <dgm:prSet/>
      <dgm:spPr/>
      <dgm:t>
        <a:bodyPr/>
        <a:lstStyle/>
        <a:p>
          <a:endParaRPr lang="fr-FR"/>
        </a:p>
      </dgm:t>
    </dgm:pt>
    <dgm:pt modelId="{43E37BCE-C300-4CE1-A87D-0C680258B478}">
      <dgm:prSet/>
      <dgm:spPr/>
      <dgm:t>
        <a:bodyPr/>
        <a:lstStyle/>
        <a:p>
          <a:r>
            <a:rPr lang="fr-FR" b="1" dirty="0"/>
            <a:t>Sélection et attribution du marché</a:t>
          </a:r>
          <a:r>
            <a:rPr lang="fr-FR" dirty="0"/>
            <a:t> → Choix du prestataire et signature du contrat.</a:t>
          </a:r>
        </a:p>
      </dgm:t>
    </dgm:pt>
    <dgm:pt modelId="{D421719E-3B16-46F9-9235-142457E80A75}" type="parTrans" cxnId="{0AB984F2-B9C8-4D5A-9AF3-C2F89A6B16CD}">
      <dgm:prSet/>
      <dgm:spPr/>
      <dgm:t>
        <a:bodyPr/>
        <a:lstStyle/>
        <a:p>
          <a:endParaRPr lang="fr-FR"/>
        </a:p>
      </dgm:t>
    </dgm:pt>
    <dgm:pt modelId="{7A392A03-40FA-4EE8-BC7D-989A71056E2D}" type="sibTrans" cxnId="{0AB984F2-B9C8-4D5A-9AF3-C2F89A6B16CD}">
      <dgm:prSet/>
      <dgm:spPr/>
      <dgm:t>
        <a:bodyPr/>
        <a:lstStyle/>
        <a:p>
          <a:endParaRPr lang="fr-FR"/>
        </a:p>
      </dgm:t>
    </dgm:pt>
    <dgm:pt modelId="{6E71BF3F-5988-4268-9C07-E5AB05B0877B}">
      <dgm:prSet/>
      <dgm:spPr/>
      <dgm:t>
        <a:bodyPr/>
        <a:lstStyle/>
        <a:p>
          <a:r>
            <a:rPr lang="fr-FR" b="1" dirty="0"/>
            <a:t>Exécution du projet </a:t>
          </a:r>
          <a:r>
            <a:rPr lang="fr-FR" dirty="0"/>
            <a:t>→ Réalisation des prestations.</a:t>
          </a:r>
        </a:p>
      </dgm:t>
    </dgm:pt>
    <dgm:pt modelId="{76D96948-636F-48E3-B757-2D6B5334CABA}" type="parTrans" cxnId="{F4F42BC2-9F1D-4B4B-8A3E-DC45AE5810E4}">
      <dgm:prSet/>
      <dgm:spPr/>
      <dgm:t>
        <a:bodyPr/>
        <a:lstStyle/>
        <a:p>
          <a:endParaRPr lang="fr-FR"/>
        </a:p>
      </dgm:t>
    </dgm:pt>
    <dgm:pt modelId="{37903257-4678-430B-84F9-1F8641CC7FC7}" type="sibTrans" cxnId="{F4F42BC2-9F1D-4B4B-8A3E-DC45AE5810E4}">
      <dgm:prSet/>
      <dgm:spPr/>
      <dgm:t>
        <a:bodyPr/>
        <a:lstStyle/>
        <a:p>
          <a:endParaRPr lang="fr-FR"/>
        </a:p>
      </dgm:t>
    </dgm:pt>
    <dgm:pt modelId="{E1807C32-F0F8-489D-96BD-A1DD9341064A}">
      <dgm:prSet/>
      <dgm:spPr/>
      <dgm:t>
        <a:bodyPr/>
        <a:lstStyle/>
        <a:p>
          <a:r>
            <a:rPr lang="fr-FR" b="1" dirty="0"/>
            <a:t>Contrôle et réception des travaux </a:t>
          </a:r>
          <a:r>
            <a:rPr lang="fr-FR" dirty="0"/>
            <a:t>→ Validation finale et levée des réserves si nécessaire.</a:t>
          </a:r>
        </a:p>
      </dgm:t>
    </dgm:pt>
    <dgm:pt modelId="{630A713F-9135-43EE-A98B-68762B526827}" type="parTrans" cxnId="{8A5F1561-D7D7-4F45-9D00-3916BCA2E00A}">
      <dgm:prSet/>
      <dgm:spPr/>
      <dgm:t>
        <a:bodyPr/>
        <a:lstStyle/>
        <a:p>
          <a:endParaRPr lang="fr-FR"/>
        </a:p>
      </dgm:t>
    </dgm:pt>
    <dgm:pt modelId="{C818E2E3-0B0D-4753-BBEF-4EEE43CF16AE}" type="sibTrans" cxnId="{8A5F1561-D7D7-4F45-9D00-3916BCA2E00A}">
      <dgm:prSet/>
      <dgm:spPr/>
      <dgm:t>
        <a:bodyPr/>
        <a:lstStyle/>
        <a:p>
          <a:endParaRPr lang="fr-FR"/>
        </a:p>
      </dgm:t>
    </dgm:pt>
    <dgm:pt modelId="{1F7600C4-C7C4-4C9F-9A57-4B6570223123}" type="pres">
      <dgm:prSet presAssocID="{A6BF8A0D-2702-462C-8C0F-C5E45A54E0E2}" presName="linearFlow" presStyleCnt="0">
        <dgm:presLayoutVars>
          <dgm:dir/>
          <dgm:animLvl val="lvl"/>
          <dgm:resizeHandles val="exact"/>
        </dgm:presLayoutVars>
      </dgm:prSet>
      <dgm:spPr/>
    </dgm:pt>
    <dgm:pt modelId="{A850F0B8-B54D-456C-BA6A-DF69D307991E}" type="pres">
      <dgm:prSet presAssocID="{C1F5AECE-6437-46C4-92A9-2963D6946B4D}" presName="composite" presStyleCnt="0"/>
      <dgm:spPr/>
    </dgm:pt>
    <dgm:pt modelId="{0DD2B686-199A-4C57-BAD8-6669F8BB2454}" type="pres">
      <dgm:prSet presAssocID="{C1F5AECE-6437-46C4-92A9-2963D6946B4D}" presName="parentText" presStyleLbl="alignNode1" presStyleIdx="0" presStyleCnt="2" custLinFactNeighborY="929">
        <dgm:presLayoutVars>
          <dgm:chMax val="1"/>
          <dgm:bulletEnabled val="1"/>
        </dgm:presLayoutVars>
      </dgm:prSet>
      <dgm:spPr/>
    </dgm:pt>
    <dgm:pt modelId="{A0CADF24-FEF6-4265-BF0F-3FEFB0184010}" type="pres">
      <dgm:prSet presAssocID="{C1F5AECE-6437-46C4-92A9-2963D6946B4D}" presName="descendantText" presStyleLbl="alignAcc1" presStyleIdx="0" presStyleCnt="2">
        <dgm:presLayoutVars>
          <dgm:bulletEnabled val="1"/>
        </dgm:presLayoutVars>
      </dgm:prSet>
      <dgm:spPr/>
    </dgm:pt>
    <dgm:pt modelId="{F4C5BFD5-4165-468E-92BF-B2E85A6F7BB4}" type="pres">
      <dgm:prSet presAssocID="{697788B6-F757-47DC-8973-5258E15647BE}" presName="sp" presStyleCnt="0"/>
      <dgm:spPr/>
    </dgm:pt>
    <dgm:pt modelId="{41E5F1BC-7E35-4FE6-92CC-FC46571D7A32}" type="pres">
      <dgm:prSet presAssocID="{6EDA215C-6923-4E25-AEE2-EBF534536094}" presName="composite" presStyleCnt="0"/>
      <dgm:spPr/>
    </dgm:pt>
    <dgm:pt modelId="{00D20840-6997-4030-B91F-996AA7C8D9A1}" type="pres">
      <dgm:prSet presAssocID="{6EDA215C-6923-4E25-AEE2-EBF534536094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D3D882D1-6A0E-432D-87DE-E61864D9560B}" type="pres">
      <dgm:prSet presAssocID="{6EDA215C-6923-4E25-AEE2-EBF534536094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7F142005-95ED-4F15-88D8-08C1D4D98D5A}" type="presOf" srcId="{4353F1E9-6576-447E-9A26-615CFF1F551F}" destId="{A0CADF24-FEF6-4265-BF0F-3FEFB0184010}" srcOrd="0" destOrd="3" presId="urn:microsoft.com/office/officeart/2005/8/layout/chevron2"/>
    <dgm:cxn modelId="{82F17E0D-22DD-49B0-B954-7A3587492B3D}" srcId="{A6BF8A0D-2702-462C-8C0F-C5E45A54E0E2}" destId="{6EDA215C-6923-4E25-AEE2-EBF534536094}" srcOrd="1" destOrd="0" parTransId="{29360657-BBA5-4E0A-909D-E445E19CF5F2}" sibTransId="{7D8153E9-1AEB-4BE0-AAFE-8DD9A9EFD7E9}"/>
    <dgm:cxn modelId="{9CA47614-CBB2-4B8B-A273-5559F38F1EB5}" type="presOf" srcId="{1B7A06E4-CAF4-4074-A84F-41EC36326998}" destId="{A0CADF24-FEF6-4265-BF0F-3FEFB0184010}" srcOrd="0" destOrd="2" presId="urn:microsoft.com/office/officeart/2005/8/layout/chevron2"/>
    <dgm:cxn modelId="{080BEF2D-820C-475A-BB56-EFD984931A87}" srcId="{A6BF8A0D-2702-462C-8C0F-C5E45A54E0E2}" destId="{C1F5AECE-6437-46C4-92A9-2963D6946B4D}" srcOrd="0" destOrd="0" parTransId="{B528870D-F250-4DA6-8E91-501EDDF2A00C}" sibTransId="{697788B6-F757-47DC-8973-5258E15647BE}"/>
    <dgm:cxn modelId="{4A220931-8053-4BAD-BCBD-84FF5F83EBFB}" type="presOf" srcId="{C0AF24F9-64A9-4109-AC8A-072F8064B95A}" destId="{A0CADF24-FEF6-4265-BF0F-3FEFB0184010}" srcOrd="0" destOrd="1" presId="urn:microsoft.com/office/officeart/2005/8/layout/chevron2"/>
    <dgm:cxn modelId="{3C939532-079B-4A80-B84B-37C962D1466F}" srcId="{C1F5AECE-6437-46C4-92A9-2963D6946B4D}" destId="{B60BD6E8-8759-4F05-AAA4-27F2A7B7AAD7}" srcOrd="5" destOrd="0" parTransId="{8651D813-1689-4FCE-A873-3FC61B042377}" sibTransId="{3610FD31-D02C-4069-98EE-E3B9878AD6A6}"/>
    <dgm:cxn modelId="{1B6ACA37-3FB9-4166-AA8A-BD256DBA21A3}" srcId="{C1F5AECE-6437-46C4-92A9-2963D6946B4D}" destId="{4353F1E9-6576-447E-9A26-615CFF1F551F}" srcOrd="3" destOrd="0" parTransId="{8B3B3609-C415-4345-BD5B-CC3685DEC86B}" sibTransId="{8146ABED-E310-488E-808B-13CD1DC00A68}"/>
    <dgm:cxn modelId="{00A2053D-CE40-497C-A421-C03F9353BE2E}" type="presOf" srcId="{C1F5AECE-6437-46C4-92A9-2963D6946B4D}" destId="{0DD2B686-199A-4C57-BAD8-6669F8BB2454}" srcOrd="0" destOrd="0" presId="urn:microsoft.com/office/officeart/2005/8/layout/chevron2"/>
    <dgm:cxn modelId="{DB42ED3D-48D7-43D4-8024-09821A510A89}" type="presOf" srcId="{E1807C32-F0F8-489D-96BD-A1DD9341064A}" destId="{D3D882D1-6A0E-432D-87DE-E61864D9560B}" srcOrd="0" destOrd="5" presId="urn:microsoft.com/office/officeart/2005/8/layout/chevron2"/>
    <dgm:cxn modelId="{B587345C-0DCE-491F-93DA-37A9C11DB924}" srcId="{C1F5AECE-6437-46C4-92A9-2963D6946B4D}" destId="{C0AF24F9-64A9-4109-AC8A-072F8064B95A}" srcOrd="1" destOrd="0" parTransId="{CEDB5FC7-5283-4644-9A87-A491475C30A3}" sibTransId="{CA599364-B71A-4581-9F34-E9D783637B03}"/>
    <dgm:cxn modelId="{FDDE4E5F-07CC-4F25-922D-F82B81469C51}" type="presOf" srcId="{1CFCA2FF-7D23-4C4B-886E-FF9A68072645}" destId="{A0CADF24-FEF6-4265-BF0F-3FEFB0184010}" srcOrd="0" destOrd="4" presId="urn:microsoft.com/office/officeart/2005/8/layout/chevron2"/>
    <dgm:cxn modelId="{8A5F1561-D7D7-4F45-9D00-3916BCA2E00A}" srcId="{6EDA215C-6923-4E25-AEE2-EBF534536094}" destId="{E1807C32-F0F8-489D-96BD-A1DD9341064A}" srcOrd="5" destOrd="0" parTransId="{630A713F-9135-43EE-A98B-68762B526827}" sibTransId="{C818E2E3-0B0D-4753-BBEF-4EEE43CF16AE}"/>
    <dgm:cxn modelId="{47BF176A-C51E-4680-A767-35B07BFF1E6A}" type="presOf" srcId="{43E37BCE-C300-4CE1-A87D-0C680258B478}" destId="{D3D882D1-6A0E-432D-87DE-E61864D9560B}" srcOrd="0" destOrd="3" presId="urn:microsoft.com/office/officeart/2005/8/layout/chevron2"/>
    <dgm:cxn modelId="{2382E989-B118-4CF5-B91D-866CDA9961F1}" type="presOf" srcId="{FB8254EF-6EFE-46D3-BAF4-C5FA8F3C28F0}" destId="{D3D882D1-6A0E-432D-87DE-E61864D9560B}" srcOrd="0" destOrd="1" presId="urn:microsoft.com/office/officeart/2005/8/layout/chevron2"/>
    <dgm:cxn modelId="{66552C8A-EC37-4C15-A55A-F775DFC6D63B}" srcId="{C1F5AECE-6437-46C4-92A9-2963D6946B4D}" destId="{1B7A06E4-CAF4-4074-A84F-41EC36326998}" srcOrd="2" destOrd="0" parTransId="{56EE7A60-666F-433A-884F-CE5924E9518C}" sibTransId="{BDB512B1-7EAD-464E-8D77-89A10F5551EE}"/>
    <dgm:cxn modelId="{11AEAA95-301A-4914-B4E5-5B69D5443A4F}" srcId="{C1F5AECE-6437-46C4-92A9-2963D6946B4D}" destId="{1CFCA2FF-7D23-4C4B-886E-FF9A68072645}" srcOrd="4" destOrd="0" parTransId="{F56DD202-C167-4597-A4ED-6BA1A264D3BC}" sibTransId="{6E5F9A42-0BDF-49BD-BB4A-C0042EA23C27}"/>
    <dgm:cxn modelId="{9A43D496-301C-4076-B26C-AF54D054E60F}" srcId="{6EDA215C-6923-4E25-AEE2-EBF534536094}" destId="{7E0C8F05-BD9B-4D7A-A2D0-7CFE98D7592B}" srcOrd="0" destOrd="0" parTransId="{3A9AF3F7-635C-4445-838A-FC1EFC66ABF6}" sibTransId="{C27DEC7C-5FA7-4B0F-B5C2-D53612C2F2E5}"/>
    <dgm:cxn modelId="{0573D1A0-C0F6-461D-87C9-2C560B62751B}" srcId="{6EDA215C-6923-4E25-AEE2-EBF534536094}" destId="{FB8254EF-6EFE-46D3-BAF4-C5FA8F3C28F0}" srcOrd="1" destOrd="0" parTransId="{3468CA79-CE67-4D4C-8236-A69B0FD83847}" sibTransId="{8127F145-26B5-460B-9F60-3CE6012384D8}"/>
    <dgm:cxn modelId="{54B97BB1-7472-43CC-9D55-23F6E11F049A}" type="presOf" srcId="{7E0C8F05-BD9B-4D7A-A2D0-7CFE98D7592B}" destId="{D3D882D1-6A0E-432D-87DE-E61864D9560B}" srcOrd="0" destOrd="0" presId="urn:microsoft.com/office/officeart/2005/8/layout/chevron2"/>
    <dgm:cxn modelId="{420517B5-6868-46E2-AAF4-1D97AF5B5CEA}" srcId="{C1F5AECE-6437-46C4-92A9-2963D6946B4D}" destId="{4B0003A5-406D-4858-9440-F1CD37432719}" srcOrd="0" destOrd="0" parTransId="{CE61F881-9B68-4C15-A413-7AC8D5DA0D32}" sibTransId="{9AC3DDBD-0A61-4EC8-ACC9-5B6A5FEADF03}"/>
    <dgm:cxn modelId="{DC63B7B6-83A6-4B27-972E-6C203E80CC24}" srcId="{6EDA215C-6923-4E25-AEE2-EBF534536094}" destId="{8ABA869A-46A4-455B-93C1-A270CBAF71E5}" srcOrd="2" destOrd="0" parTransId="{84ADF1C1-9617-4EF8-B9F6-7EF1E853F6F2}" sibTransId="{83EC0686-5047-4699-9DCA-524AF25FA882}"/>
    <dgm:cxn modelId="{F4F42BC2-9F1D-4B4B-8A3E-DC45AE5810E4}" srcId="{6EDA215C-6923-4E25-AEE2-EBF534536094}" destId="{6E71BF3F-5988-4268-9C07-E5AB05B0877B}" srcOrd="4" destOrd="0" parTransId="{76D96948-636F-48E3-B757-2D6B5334CABA}" sibTransId="{37903257-4678-430B-84F9-1F8641CC7FC7}"/>
    <dgm:cxn modelId="{0DC21DCD-2191-47DF-80D9-E1B101EE336F}" type="presOf" srcId="{6EDA215C-6923-4E25-AEE2-EBF534536094}" destId="{00D20840-6997-4030-B91F-996AA7C8D9A1}" srcOrd="0" destOrd="0" presId="urn:microsoft.com/office/officeart/2005/8/layout/chevron2"/>
    <dgm:cxn modelId="{C59EF3D0-352D-424E-A8AF-58836162C549}" type="presOf" srcId="{6E71BF3F-5988-4268-9C07-E5AB05B0877B}" destId="{D3D882D1-6A0E-432D-87DE-E61864D9560B}" srcOrd="0" destOrd="4" presId="urn:microsoft.com/office/officeart/2005/8/layout/chevron2"/>
    <dgm:cxn modelId="{3D1098D2-BDB6-432F-B494-FC0C6B430D2B}" type="presOf" srcId="{A6BF8A0D-2702-462C-8C0F-C5E45A54E0E2}" destId="{1F7600C4-C7C4-4C9F-9A57-4B6570223123}" srcOrd="0" destOrd="0" presId="urn:microsoft.com/office/officeart/2005/8/layout/chevron2"/>
    <dgm:cxn modelId="{949A6ED7-F152-4711-8808-522B6F2589AE}" type="presOf" srcId="{8ABA869A-46A4-455B-93C1-A270CBAF71E5}" destId="{D3D882D1-6A0E-432D-87DE-E61864D9560B}" srcOrd="0" destOrd="2" presId="urn:microsoft.com/office/officeart/2005/8/layout/chevron2"/>
    <dgm:cxn modelId="{A475DDDC-30A8-412B-9C5A-7BDCD65FC5DF}" type="presOf" srcId="{4B0003A5-406D-4858-9440-F1CD37432719}" destId="{A0CADF24-FEF6-4265-BF0F-3FEFB0184010}" srcOrd="0" destOrd="0" presId="urn:microsoft.com/office/officeart/2005/8/layout/chevron2"/>
    <dgm:cxn modelId="{1FA16CEC-17FE-4408-AFC8-4D72CED03C6E}" type="presOf" srcId="{B60BD6E8-8759-4F05-AAA4-27F2A7B7AAD7}" destId="{A0CADF24-FEF6-4265-BF0F-3FEFB0184010}" srcOrd="0" destOrd="5" presId="urn:microsoft.com/office/officeart/2005/8/layout/chevron2"/>
    <dgm:cxn modelId="{0AB984F2-B9C8-4D5A-9AF3-C2F89A6B16CD}" srcId="{6EDA215C-6923-4E25-AEE2-EBF534536094}" destId="{43E37BCE-C300-4CE1-A87D-0C680258B478}" srcOrd="3" destOrd="0" parTransId="{D421719E-3B16-46F9-9235-142457E80A75}" sibTransId="{7A392A03-40FA-4EE8-BC7D-989A71056E2D}"/>
    <dgm:cxn modelId="{2FBD3057-BE47-42AF-99A6-5097D0AD3F69}" type="presParOf" srcId="{1F7600C4-C7C4-4C9F-9A57-4B6570223123}" destId="{A850F0B8-B54D-456C-BA6A-DF69D307991E}" srcOrd="0" destOrd="0" presId="urn:microsoft.com/office/officeart/2005/8/layout/chevron2"/>
    <dgm:cxn modelId="{7EB73094-B8C7-417C-B3CF-A83C569E79DA}" type="presParOf" srcId="{A850F0B8-B54D-456C-BA6A-DF69D307991E}" destId="{0DD2B686-199A-4C57-BAD8-6669F8BB2454}" srcOrd="0" destOrd="0" presId="urn:microsoft.com/office/officeart/2005/8/layout/chevron2"/>
    <dgm:cxn modelId="{35235AE0-C17A-4B0B-8A7F-B5C499EB7168}" type="presParOf" srcId="{A850F0B8-B54D-456C-BA6A-DF69D307991E}" destId="{A0CADF24-FEF6-4265-BF0F-3FEFB0184010}" srcOrd="1" destOrd="0" presId="urn:microsoft.com/office/officeart/2005/8/layout/chevron2"/>
    <dgm:cxn modelId="{621F1D3F-1F23-418F-80BE-086E9D3EF891}" type="presParOf" srcId="{1F7600C4-C7C4-4C9F-9A57-4B6570223123}" destId="{F4C5BFD5-4165-468E-92BF-B2E85A6F7BB4}" srcOrd="1" destOrd="0" presId="urn:microsoft.com/office/officeart/2005/8/layout/chevron2"/>
    <dgm:cxn modelId="{ED074182-846C-4AF2-B221-E1E0F7CDFC81}" type="presParOf" srcId="{1F7600C4-C7C4-4C9F-9A57-4B6570223123}" destId="{41E5F1BC-7E35-4FE6-92CC-FC46571D7A32}" srcOrd="2" destOrd="0" presId="urn:microsoft.com/office/officeart/2005/8/layout/chevron2"/>
    <dgm:cxn modelId="{79DC479F-0BE5-437A-9FA4-F34E006D6CC4}" type="presParOf" srcId="{41E5F1BC-7E35-4FE6-92CC-FC46571D7A32}" destId="{00D20840-6997-4030-B91F-996AA7C8D9A1}" srcOrd="0" destOrd="0" presId="urn:microsoft.com/office/officeart/2005/8/layout/chevron2"/>
    <dgm:cxn modelId="{0BD135AA-237D-4DE0-ABB1-B16118F559EE}" type="presParOf" srcId="{41E5F1BC-7E35-4FE6-92CC-FC46571D7A32}" destId="{D3D882D1-6A0E-432D-87DE-E61864D9560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FA8561-A917-4AA2-A591-F6C4F097C1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E723B37C-C3EA-47C6-B9C8-32C13BF38F21}">
      <dgm:prSet phldrT="[Text]"/>
      <dgm:spPr/>
      <dgm:t>
        <a:bodyPr/>
        <a:lstStyle/>
        <a:p>
          <a:r>
            <a:rPr lang="en-US" dirty="0"/>
            <a:t>.</a:t>
          </a:r>
        </a:p>
        <a:p>
          <a:endParaRPr lang="fr-FR" dirty="0"/>
        </a:p>
      </dgm:t>
    </dgm:pt>
    <dgm:pt modelId="{C2C4F779-4941-4033-ACAA-23FF4B27FEC4}" type="sibTrans" cxnId="{B3D91D26-6F59-4BBF-8F99-4E81CA053FD8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A cartoon of a person&#10;&#10;Description automatically generated">
            <a:extLst>
              <a:ext uri="{FF2B5EF4-FFF2-40B4-BE49-F238E27FC236}">
                <a16:creationId xmlns:a16="http://schemas.microsoft.com/office/drawing/2014/main" id="{60279631-B5D3-ABB9-2FDE-3E1D784F6500}"/>
              </a:ext>
            </a:extLst>
          </dgm14:cNvPr>
        </a:ext>
      </dgm:extLst>
    </dgm:pt>
    <dgm:pt modelId="{93CAC78A-6F55-44BB-8E8F-1578BEA5E195}" type="parTrans" cxnId="{B3D91D26-6F59-4BBF-8F99-4E81CA053FD8}">
      <dgm:prSet/>
      <dgm:spPr/>
      <dgm:t>
        <a:bodyPr/>
        <a:lstStyle/>
        <a:p>
          <a:endParaRPr lang="fr-FR"/>
        </a:p>
      </dgm:t>
    </dgm:pt>
    <dgm:pt modelId="{4F22560C-D99F-4BA3-9B9B-F15132783C58}" type="pres">
      <dgm:prSet presAssocID="{01FA8561-A917-4AA2-A591-F6C4F097C11C}" presName="Name0" presStyleCnt="0">
        <dgm:presLayoutVars>
          <dgm:chMax val="7"/>
          <dgm:chPref val="7"/>
          <dgm:dir/>
        </dgm:presLayoutVars>
      </dgm:prSet>
      <dgm:spPr/>
    </dgm:pt>
    <dgm:pt modelId="{0FCF43B3-9552-4B88-B55E-9F424AFD8277}" type="pres">
      <dgm:prSet presAssocID="{01FA8561-A917-4AA2-A591-F6C4F097C11C}" presName="Name1" presStyleCnt="0"/>
      <dgm:spPr/>
    </dgm:pt>
    <dgm:pt modelId="{3BF782C4-4732-478C-9D61-44DC5F215B56}" type="pres">
      <dgm:prSet presAssocID="{C2C4F779-4941-4033-ACAA-23FF4B27FEC4}" presName="picture_1" presStyleCnt="0"/>
      <dgm:spPr/>
    </dgm:pt>
    <dgm:pt modelId="{D6C4BEC1-C06C-4629-A468-581C2019A0C6}" type="pres">
      <dgm:prSet presAssocID="{C2C4F779-4941-4033-ACAA-23FF4B27FEC4}" presName="pictureRepeatNode" presStyleLbl="alignImgPlace1" presStyleIdx="0" presStyleCnt="1" custLinFactNeighborX="12178" custLinFactNeighborY="23731"/>
      <dgm:spPr/>
    </dgm:pt>
    <dgm:pt modelId="{7974EF38-D402-4162-923B-E39D3046A538}" type="pres">
      <dgm:prSet presAssocID="{E723B37C-C3EA-47C6-B9C8-32C13BF38F21}" presName="text_1" presStyleLbl="node1" presStyleIdx="0" presStyleCnt="0" custLinFactNeighborX="-37301" custLinFactNeighborY="-57350">
        <dgm:presLayoutVars>
          <dgm:bulletEnabled val="1"/>
        </dgm:presLayoutVars>
      </dgm:prSet>
      <dgm:spPr/>
    </dgm:pt>
  </dgm:ptLst>
  <dgm:cxnLst>
    <dgm:cxn modelId="{B3D91D26-6F59-4BBF-8F99-4E81CA053FD8}" srcId="{01FA8561-A917-4AA2-A591-F6C4F097C11C}" destId="{E723B37C-C3EA-47C6-B9C8-32C13BF38F21}" srcOrd="0" destOrd="0" parTransId="{93CAC78A-6F55-44BB-8E8F-1578BEA5E195}" sibTransId="{C2C4F779-4941-4033-ACAA-23FF4B27FEC4}"/>
    <dgm:cxn modelId="{FC158E54-294B-42A6-AE7D-A0DDE7066B4F}" type="presOf" srcId="{01FA8561-A917-4AA2-A591-F6C4F097C11C}" destId="{4F22560C-D99F-4BA3-9B9B-F15132783C58}" srcOrd="0" destOrd="0" presId="urn:microsoft.com/office/officeart/2008/layout/CircularPictureCallout"/>
    <dgm:cxn modelId="{4126B355-6E37-47E8-9406-3B7DAFA9CA81}" type="presOf" srcId="{E723B37C-C3EA-47C6-B9C8-32C13BF38F21}" destId="{7974EF38-D402-4162-923B-E39D3046A538}" srcOrd="0" destOrd="0" presId="urn:microsoft.com/office/officeart/2008/layout/CircularPictureCallout"/>
    <dgm:cxn modelId="{BCE9EEA5-B890-44FD-B0E3-97B1DFB3E7A6}" type="presOf" srcId="{C2C4F779-4941-4033-ACAA-23FF4B27FEC4}" destId="{D6C4BEC1-C06C-4629-A468-581C2019A0C6}" srcOrd="0" destOrd="0" presId="urn:microsoft.com/office/officeart/2008/layout/CircularPictureCallout"/>
    <dgm:cxn modelId="{D85470AD-968F-4E1D-960C-076DC89105F0}" type="presParOf" srcId="{4F22560C-D99F-4BA3-9B9B-F15132783C58}" destId="{0FCF43B3-9552-4B88-B55E-9F424AFD8277}" srcOrd="0" destOrd="0" presId="urn:microsoft.com/office/officeart/2008/layout/CircularPictureCallout"/>
    <dgm:cxn modelId="{CC674504-0F9C-4207-B225-9D8924AC2417}" type="presParOf" srcId="{0FCF43B3-9552-4B88-B55E-9F424AFD8277}" destId="{3BF782C4-4732-478C-9D61-44DC5F215B56}" srcOrd="0" destOrd="0" presId="urn:microsoft.com/office/officeart/2008/layout/CircularPictureCallout"/>
    <dgm:cxn modelId="{E24ECA60-03A7-4C10-8847-EC79F7E78405}" type="presParOf" srcId="{3BF782C4-4732-478C-9D61-44DC5F215B56}" destId="{D6C4BEC1-C06C-4629-A468-581C2019A0C6}" srcOrd="0" destOrd="0" presId="urn:microsoft.com/office/officeart/2008/layout/CircularPictureCallout"/>
    <dgm:cxn modelId="{3940B6F0-2A36-48CE-B0A1-FA101E178431}" type="presParOf" srcId="{0FCF43B3-9552-4B88-B55E-9F424AFD8277}" destId="{7974EF38-D402-4162-923B-E39D3046A538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F262E9-D268-4047-BF4E-69EBA7A9871E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1F7B96A4-4F3E-46A8-8A3F-A1E77F7F857D}">
      <dgm:prSet phldrT="[Text]" custT="1"/>
      <dgm:spPr/>
      <dgm:t>
        <a:bodyPr/>
        <a:lstStyle/>
        <a:p>
          <a:r>
            <a:rPr lang="en-US" sz="100" dirty="0"/>
            <a:t>.</a:t>
          </a:r>
          <a:endParaRPr lang="fr-FR" sz="100" dirty="0"/>
        </a:p>
      </dgm:t>
    </dgm:pt>
    <dgm:pt modelId="{919D656B-A7B2-4EAF-A8AA-F6E7892980F7}" type="parTrans" cxnId="{8298C2B2-E438-40DC-9A12-F675234801D3}">
      <dgm:prSet/>
      <dgm:spPr/>
      <dgm:t>
        <a:bodyPr/>
        <a:lstStyle/>
        <a:p>
          <a:endParaRPr lang="fr-FR"/>
        </a:p>
      </dgm:t>
    </dgm:pt>
    <dgm:pt modelId="{1F9665A2-F134-495F-9C9A-4467688F6169}" type="sibTrans" cxnId="{8298C2B2-E438-40DC-9A12-F675234801D3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A cartoon of a person with glasses&#10;&#10;Description automatically generated">
            <a:extLst>
              <a:ext uri="{FF2B5EF4-FFF2-40B4-BE49-F238E27FC236}">
                <a16:creationId xmlns:a16="http://schemas.microsoft.com/office/drawing/2014/main" id="{0E243489-D28A-33C7-12E1-5CCD0BA2FD5A}"/>
              </a:ext>
            </a:extLst>
          </dgm14:cNvPr>
        </a:ext>
      </dgm:extLst>
    </dgm:pt>
    <dgm:pt modelId="{9BF75B92-B456-45C6-93AE-EE1545E30B48}" type="pres">
      <dgm:prSet presAssocID="{E2F262E9-D268-4047-BF4E-69EBA7A9871E}" presName="Name0" presStyleCnt="0">
        <dgm:presLayoutVars>
          <dgm:chMax val="7"/>
          <dgm:chPref val="7"/>
          <dgm:dir/>
        </dgm:presLayoutVars>
      </dgm:prSet>
      <dgm:spPr/>
    </dgm:pt>
    <dgm:pt modelId="{1DA3734D-6F41-4AEF-BA80-39E60CF52E8A}" type="pres">
      <dgm:prSet presAssocID="{E2F262E9-D268-4047-BF4E-69EBA7A9871E}" presName="Name1" presStyleCnt="0"/>
      <dgm:spPr/>
    </dgm:pt>
    <dgm:pt modelId="{2C370D76-5A88-4F65-980D-8579E16B2371}" type="pres">
      <dgm:prSet presAssocID="{1F9665A2-F134-495F-9C9A-4467688F6169}" presName="picture_1" presStyleCnt="0"/>
      <dgm:spPr/>
    </dgm:pt>
    <dgm:pt modelId="{324A4476-EA9F-48C5-8572-6125FB0E8445}" type="pres">
      <dgm:prSet presAssocID="{1F9665A2-F134-495F-9C9A-4467688F6169}" presName="pictureRepeatNode" presStyleLbl="alignImgPlace1" presStyleIdx="0" presStyleCnt="1" custLinFactNeighborX="16659" custLinFactNeighborY="16923"/>
      <dgm:spPr/>
    </dgm:pt>
    <dgm:pt modelId="{B3F9CEC5-331D-44BC-B7CF-AD6773C3CEDB}" type="pres">
      <dgm:prSet presAssocID="{1F7B96A4-4F3E-46A8-8A3F-A1E77F7F857D}" presName="text_1" presStyleLbl="node1" presStyleIdx="0" presStyleCnt="0">
        <dgm:presLayoutVars>
          <dgm:bulletEnabled val="1"/>
        </dgm:presLayoutVars>
      </dgm:prSet>
      <dgm:spPr/>
    </dgm:pt>
  </dgm:ptLst>
  <dgm:cxnLst>
    <dgm:cxn modelId="{DE951207-9369-45D5-8C58-7E2DC24A4ECE}" type="presOf" srcId="{E2F262E9-D268-4047-BF4E-69EBA7A9871E}" destId="{9BF75B92-B456-45C6-93AE-EE1545E30B48}" srcOrd="0" destOrd="0" presId="urn:microsoft.com/office/officeart/2008/layout/CircularPictureCallout"/>
    <dgm:cxn modelId="{D4879E2B-4DB7-4557-AFFE-7EC756D00D48}" type="presOf" srcId="{1F7B96A4-4F3E-46A8-8A3F-A1E77F7F857D}" destId="{B3F9CEC5-331D-44BC-B7CF-AD6773C3CEDB}" srcOrd="0" destOrd="0" presId="urn:microsoft.com/office/officeart/2008/layout/CircularPictureCallout"/>
    <dgm:cxn modelId="{680DF56B-C2A1-4D37-B10D-882C81DD0E7E}" type="presOf" srcId="{1F9665A2-F134-495F-9C9A-4467688F6169}" destId="{324A4476-EA9F-48C5-8572-6125FB0E8445}" srcOrd="0" destOrd="0" presId="urn:microsoft.com/office/officeart/2008/layout/CircularPictureCallout"/>
    <dgm:cxn modelId="{8298C2B2-E438-40DC-9A12-F675234801D3}" srcId="{E2F262E9-D268-4047-BF4E-69EBA7A9871E}" destId="{1F7B96A4-4F3E-46A8-8A3F-A1E77F7F857D}" srcOrd="0" destOrd="0" parTransId="{919D656B-A7B2-4EAF-A8AA-F6E7892980F7}" sibTransId="{1F9665A2-F134-495F-9C9A-4467688F6169}"/>
    <dgm:cxn modelId="{71A694DD-F66A-4F96-BE8A-D8930C8D0120}" type="presParOf" srcId="{9BF75B92-B456-45C6-93AE-EE1545E30B48}" destId="{1DA3734D-6F41-4AEF-BA80-39E60CF52E8A}" srcOrd="0" destOrd="0" presId="urn:microsoft.com/office/officeart/2008/layout/CircularPictureCallout"/>
    <dgm:cxn modelId="{F15F5723-8F48-41C2-ACCB-331FFA8AFA70}" type="presParOf" srcId="{1DA3734D-6F41-4AEF-BA80-39E60CF52E8A}" destId="{2C370D76-5A88-4F65-980D-8579E16B2371}" srcOrd="0" destOrd="0" presId="urn:microsoft.com/office/officeart/2008/layout/CircularPictureCallout"/>
    <dgm:cxn modelId="{5B3514B5-6817-4233-B80C-D10D5982D93F}" type="presParOf" srcId="{2C370D76-5A88-4F65-980D-8579E16B2371}" destId="{324A4476-EA9F-48C5-8572-6125FB0E8445}" srcOrd="0" destOrd="0" presId="urn:microsoft.com/office/officeart/2008/layout/CircularPictureCallout"/>
    <dgm:cxn modelId="{6B81EA8A-95A2-4D81-B039-9B25C5A8C362}" type="presParOf" srcId="{1DA3734D-6F41-4AEF-BA80-39E60CF52E8A}" destId="{B3F9CEC5-331D-44BC-B7CF-AD6773C3CEDB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3567DE-D8E9-4C55-8377-FF9C5673FC6B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3B3EC356-855D-4306-B6B4-B51F44BC3481}">
      <dgm:prSet phldrT="[Text]" custT="1"/>
      <dgm:spPr/>
      <dgm:t>
        <a:bodyPr/>
        <a:lstStyle/>
        <a:p>
          <a:r>
            <a:rPr lang="en-US" sz="800" dirty="0"/>
            <a:t>.</a:t>
          </a:r>
          <a:endParaRPr lang="fr-FR" sz="800" dirty="0"/>
        </a:p>
      </dgm:t>
    </dgm:pt>
    <dgm:pt modelId="{79CE6892-DC7D-49BF-97E6-7053BE4A8EFF}" type="parTrans" cxnId="{773C4315-7D73-4696-AF8D-1DF4C77A1082}">
      <dgm:prSet/>
      <dgm:spPr/>
      <dgm:t>
        <a:bodyPr/>
        <a:lstStyle/>
        <a:p>
          <a:endParaRPr lang="fr-FR"/>
        </a:p>
      </dgm:t>
    </dgm:pt>
    <dgm:pt modelId="{2BBC48FC-BBD0-463B-8890-52E8DD78E243}" type="sibTrans" cxnId="{773C4315-7D73-4696-AF8D-1DF4C77A1082}">
      <dgm:prSet/>
      <dgm:spPr>
        <a:blipFill dpi="0" rotWithShape="1">
          <a:blip xmlns:r="http://schemas.openxmlformats.org/officeDocument/2006/relationships" r:embed="rId1"/>
          <a:srcRect/>
          <a:stretch>
            <a:fillRect l="-30385" t="-304" r="-46713" b="-31860"/>
          </a:stretch>
        </a:blipFill>
      </dgm:spPr>
      <dgm:t>
        <a:bodyPr/>
        <a:lstStyle/>
        <a:p>
          <a:endParaRPr lang="fr-FR"/>
        </a:p>
      </dgm:t>
    </dgm:pt>
    <dgm:pt modelId="{7A587F81-B4E7-495B-8395-D61BCBC60D4D}" type="pres">
      <dgm:prSet presAssocID="{423567DE-D8E9-4C55-8377-FF9C5673FC6B}" presName="Name0" presStyleCnt="0">
        <dgm:presLayoutVars>
          <dgm:chMax val="7"/>
          <dgm:chPref val="7"/>
          <dgm:dir/>
        </dgm:presLayoutVars>
      </dgm:prSet>
      <dgm:spPr/>
    </dgm:pt>
    <dgm:pt modelId="{0F7F485E-DFC4-436B-B43B-1D87A381DB4F}" type="pres">
      <dgm:prSet presAssocID="{423567DE-D8E9-4C55-8377-FF9C5673FC6B}" presName="Name1" presStyleCnt="0"/>
      <dgm:spPr/>
    </dgm:pt>
    <dgm:pt modelId="{76D8096C-4331-4E8D-AFA3-088C8B6B6E72}" type="pres">
      <dgm:prSet presAssocID="{2BBC48FC-BBD0-463B-8890-52E8DD78E243}" presName="picture_1" presStyleCnt="0"/>
      <dgm:spPr/>
    </dgm:pt>
    <dgm:pt modelId="{71479847-A503-4614-9D11-1F6BFFD141AE}" type="pres">
      <dgm:prSet presAssocID="{2BBC48FC-BBD0-463B-8890-52E8DD78E243}" presName="pictureRepeatNode" presStyleLbl="alignImgPlace1" presStyleIdx="0" presStyleCnt="1" custLinFactNeighborX="-3956" custLinFactNeighborY="8701"/>
      <dgm:spPr/>
    </dgm:pt>
    <dgm:pt modelId="{02ABA4EA-675D-4A26-8CC3-76553218D047}" type="pres">
      <dgm:prSet presAssocID="{3B3EC356-855D-4306-B6B4-B51F44BC3481}" presName="text_1" presStyleLbl="node1" presStyleIdx="0" presStyleCnt="0">
        <dgm:presLayoutVars>
          <dgm:bulletEnabled val="1"/>
        </dgm:presLayoutVars>
      </dgm:prSet>
      <dgm:spPr/>
    </dgm:pt>
  </dgm:ptLst>
  <dgm:cxnLst>
    <dgm:cxn modelId="{773C4315-7D73-4696-AF8D-1DF4C77A1082}" srcId="{423567DE-D8E9-4C55-8377-FF9C5673FC6B}" destId="{3B3EC356-855D-4306-B6B4-B51F44BC3481}" srcOrd="0" destOrd="0" parTransId="{79CE6892-DC7D-49BF-97E6-7053BE4A8EFF}" sibTransId="{2BBC48FC-BBD0-463B-8890-52E8DD78E243}"/>
    <dgm:cxn modelId="{04BB4C61-5AD4-451F-B3E5-BE016B98C0F4}" type="presOf" srcId="{2BBC48FC-BBD0-463B-8890-52E8DD78E243}" destId="{71479847-A503-4614-9D11-1F6BFFD141AE}" srcOrd="0" destOrd="0" presId="urn:microsoft.com/office/officeart/2008/layout/CircularPictureCallout"/>
    <dgm:cxn modelId="{73C1C897-942E-415F-B701-31838A4D6ABD}" type="presOf" srcId="{3B3EC356-855D-4306-B6B4-B51F44BC3481}" destId="{02ABA4EA-675D-4A26-8CC3-76553218D047}" srcOrd="0" destOrd="0" presId="urn:microsoft.com/office/officeart/2008/layout/CircularPictureCallout"/>
    <dgm:cxn modelId="{EDE33CDB-063D-4D1B-810B-7D64F55600BA}" type="presOf" srcId="{423567DE-D8E9-4C55-8377-FF9C5673FC6B}" destId="{7A587F81-B4E7-495B-8395-D61BCBC60D4D}" srcOrd="0" destOrd="0" presId="urn:microsoft.com/office/officeart/2008/layout/CircularPictureCallout"/>
    <dgm:cxn modelId="{D06A96AA-3BC7-438A-8BFB-0E81E2DBE354}" type="presParOf" srcId="{7A587F81-B4E7-495B-8395-D61BCBC60D4D}" destId="{0F7F485E-DFC4-436B-B43B-1D87A381DB4F}" srcOrd="0" destOrd="0" presId="urn:microsoft.com/office/officeart/2008/layout/CircularPictureCallout"/>
    <dgm:cxn modelId="{1361CA99-CA22-4666-BE4B-FB656844F3DB}" type="presParOf" srcId="{0F7F485E-DFC4-436B-B43B-1D87A381DB4F}" destId="{76D8096C-4331-4E8D-AFA3-088C8B6B6E72}" srcOrd="0" destOrd="0" presId="urn:microsoft.com/office/officeart/2008/layout/CircularPictureCallout"/>
    <dgm:cxn modelId="{9520C2CA-6205-42DF-8F9F-5E21C488E282}" type="presParOf" srcId="{76D8096C-4331-4E8D-AFA3-088C8B6B6E72}" destId="{71479847-A503-4614-9D11-1F6BFFD141AE}" srcOrd="0" destOrd="0" presId="urn:microsoft.com/office/officeart/2008/layout/CircularPictureCallout"/>
    <dgm:cxn modelId="{0DC8D193-C64E-4D0E-8F5E-2038D83BE8CB}" type="presParOf" srcId="{0F7F485E-DFC4-436B-B43B-1D87A381DB4F}" destId="{02ABA4EA-675D-4A26-8CC3-76553218D047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85D87A-1278-48DF-853C-FE991002E8E8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</dgm:pt>
    <dgm:pt modelId="{19DA82FF-82C8-41E2-856E-C617A608B0F8}">
      <dgm:prSet phldrT="[Text]" custT="1"/>
      <dgm:spPr/>
      <dgm:t>
        <a:bodyPr/>
        <a:lstStyle/>
        <a:p>
          <a:r>
            <a:rPr lang="en-US" sz="800" dirty="0"/>
            <a:t>.</a:t>
          </a:r>
          <a:endParaRPr lang="fr-FR" sz="800" dirty="0"/>
        </a:p>
      </dgm:t>
    </dgm:pt>
    <dgm:pt modelId="{F6C8D72E-4D46-4D76-AB49-53E99E466B25}" type="parTrans" cxnId="{A52580B7-4A91-4CF2-B74F-59DB7FED0576}">
      <dgm:prSet/>
      <dgm:spPr/>
      <dgm:t>
        <a:bodyPr/>
        <a:lstStyle/>
        <a:p>
          <a:endParaRPr lang="fr-FR"/>
        </a:p>
      </dgm:t>
    </dgm:pt>
    <dgm:pt modelId="{00EDCAEE-849C-412E-B7ED-C2C38C359B0C}" type="sibTrans" cxnId="{A52580B7-4A91-4CF2-B74F-59DB7FED0576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fr-FR"/>
        </a:p>
      </dgm:t>
      <dgm:extLst>
        <a:ext uri="{E40237B7-FDA0-4F09-8148-C483321AD2D9}">
          <dgm14:cNvPr xmlns:dgm14="http://schemas.microsoft.com/office/drawing/2010/diagram" id="0" name="" descr="A cartoon of a child&#10;&#10;Description automatically generated">
            <a:extLst>
              <a:ext uri="{FF2B5EF4-FFF2-40B4-BE49-F238E27FC236}">
                <a16:creationId xmlns:a16="http://schemas.microsoft.com/office/drawing/2014/main" id="{70EAEAC6-A754-D3AF-29FC-44F92E15D450}"/>
              </a:ext>
            </a:extLst>
          </dgm14:cNvPr>
        </a:ext>
      </dgm:extLst>
    </dgm:pt>
    <dgm:pt modelId="{EF9895CC-C0A2-4487-A388-84557627D7DC}" type="pres">
      <dgm:prSet presAssocID="{E085D87A-1278-48DF-853C-FE991002E8E8}" presName="Name0" presStyleCnt="0">
        <dgm:presLayoutVars>
          <dgm:chMax val="7"/>
          <dgm:chPref val="7"/>
          <dgm:dir/>
        </dgm:presLayoutVars>
      </dgm:prSet>
      <dgm:spPr/>
    </dgm:pt>
    <dgm:pt modelId="{C4CB0B28-B2D9-4D15-897B-26B0740C5D13}" type="pres">
      <dgm:prSet presAssocID="{E085D87A-1278-48DF-853C-FE991002E8E8}" presName="Name1" presStyleCnt="0"/>
      <dgm:spPr/>
    </dgm:pt>
    <dgm:pt modelId="{BD7B9AAA-3A83-4AF7-AADB-1D65D55FF674}" type="pres">
      <dgm:prSet presAssocID="{00EDCAEE-849C-412E-B7ED-C2C38C359B0C}" presName="picture_1" presStyleCnt="0"/>
      <dgm:spPr/>
    </dgm:pt>
    <dgm:pt modelId="{5F1FA113-D49F-4688-AAAA-50B46FB08D7D}" type="pres">
      <dgm:prSet presAssocID="{00EDCAEE-849C-412E-B7ED-C2C38C359B0C}" presName="pictureRepeatNode" presStyleLbl="alignImgPlace1" presStyleIdx="0" presStyleCnt="1" custLinFactNeighborX="125" custLinFactNeighborY="-664"/>
      <dgm:spPr/>
    </dgm:pt>
    <dgm:pt modelId="{E444A443-2752-4C7F-A1B3-745AE025C624}" type="pres">
      <dgm:prSet presAssocID="{19DA82FF-82C8-41E2-856E-C617A608B0F8}" presName="text_1" presStyleLbl="node1" presStyleIdx="0" presStyleCnt="0">
        <dgm:presLayoutVars>
          <dgm:bulletEnabled val="1"/>
        </dgm:presLayoutVars>
      </dgm:prSet>
      <dgm:spPr/>
    </dgm:pt>
  </dgm:ptLst>
  <dgm:cxnLst>
    <dgm:cxn modelId="{C345D118-928B-43D0-AA5B-706B55C5CA75}" type="presOf" srcId="{E085D87A-1278-48DF-853C-FE991002E8E8}" destId="{EF9895CC-C0A2-4487-A388-84557627D7DC}" srcOrd="0" destOrd="0" presId="urn:microsoft.com/office/officeart/2008/layout/CircularPictureCallout"/>
    <dgm:cxn modelId="{FCA87127-B1D9-48C6-A539-DDC8E033A961}" type="presOf" srcId="{00EDCAEE-849C-412E-B7ED-C2C38C359B0C}" destId="{5F1FA113-D49F-4688-AAAA-50B46FB08D7D}" srcOrd="0" destOrd="0" presId="urn:microsoft.com/office/officeart/2008/layout/CircularPictureCallout"/>
    <dgm:cxn modelId="{A96D8C61-1B3F-4101-B341-3225D423DF9C}" type="presOf" srcId="{19DA82FF-82C8-41E2-856E-C617A608B0F8}" destId="{E444A443-2752-4C7F-A1B3-745AE025C624}" srcOrd="0" destOrd="0" presId="urn:microsoft.com/office/officeart/2008/layout/CircularPictureCallout"/>
    <dgm:cxn modelId="{A52580B7-4A91-4CF2-B74F-59DB7FED0576}" srcId="{E085D87A-1278-48DF-853C-FE991002E8E8}" destId="{19DA82FF-82C8-41E2-856E-C617A608B0F8}" srcOrd="0" destOrd="0" parTransId="{F6C8D72E-4D46-4D76-AB49-53E99E466B25}" sibTransId="{00EDCAEE-849C-412E-B7ED-C2C38C359B0C}"/>
    <dgm:cxn modelId="{E6323756-B0D7-4C96-A109-8527F9FE573A}" type="presParOf" srcId="{EF9895CC-C0A2-4487-A388-84557627D7DC}" destId="{C4CB0B28-B2D9-4D15-897B-26B0740C5D13}" srcOrd="0" destOrd="0" presId="urn:microsoft.com/office/officeart/2008/layout/CircularPictureCallout"/>
    <dgm:cxn modelId="{CD4F77EF-C2A8-4F09-B151-EF19E0019942}" type="presParOf" srcId="{C4CB0B28-B2D9-4D15-897B-26B0740C5D13}" destId="{BD7B9AAA-3A83-4AF7-AADB-1D65D55FF674}" srcOrd="0" destOrd="0" presId="urn:microsoft.com/office/officeart/2008/layout/CircularPictureCallout"/>
    <dgm:cxn modelId="{6CBA1C1F-C4CB-4CF7-9C76-E5CAA318EEE4}" type="presParOf" srcId="{BD7B9AAA-3A83-4AF7-AADB-1D65D55FF674}" destId="{5F1FA113-D49F-4688-AAAA-50B46FB08D7D}" srcOrd="0" destOrd="0" presId="urn:microsoft.com/office/officeart/2008/layout/CircularPictureCallout"/>
    <dgm:cxn modelId="{43674B52-B785-4585-9E6C-AA110F48129B}" type="presParOf" srcId="{C4CB0B28-B2D9-4D15-897B-26B0740C5D13}" destId="{E444A443-2752-4C7F-A1B3-745AE025C624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D2B686-199A-4C57-BAD8-6669F8BB2454}">
      <dsp:nvSpPr>
        <dsp:cNvPr id="0" name=""/>
        <dsp:cNvSpPr/>
      </dsp:nvSpPr>
      <dsp:spPr>
        <a:xfrm rot="5400000">
          <a:off x="-676546" y="724016"/>
          <a:ext cx="4510308" cy="3157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i="0" kern="1200" dirty="0"/>
            <a:t>Pour les Clients Privés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i="0" kern="1200" dirty="0"/>
            <a:t>(entreprises, gestionnaires d’immeubles, particuliers)</a:t>
          </a:r>
          <a:endParaRPr lang="fr-FR" sz="2200" i="0" kern="1200" dirty="0"/>
        </a:p>
      </dsp:txBody>
      <dsp:txXfrm rot="-5400000">
        <a:off x="1" y="1626078"/>
        <a:ext cx="3157215" cy="1353093"/>
      </dsp:txXfrm>
    </dsp:sp>
    <dsp:sp modelId="{A0CADF24-FEF6-4265-BF0F-3FEFB0184010}">
      <dsp:nvSpPr>
        <dsp:cNvPr id="0" name=""/>
        <dsp:cNvSpPr/>
      </dsp:nvSpPr>
      <dsp:spPr>
        <a:xfrm rot="5400000">
          <a:off x="8417786" y="-5255001"/>
          <a:ext cx="2933241" cy="134543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 dirty="0"/>
            <a:t>Définition des besoins</a:t>
          </a:r>
          <a:r>
            <a:rPr lang="fr-FR" sz="2700" kern="1200" dirty="0"/>
            <a:t> → Identifier les attentes du client.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/>
            <a:t>Analyse technique</a:t>
          </a:r>
          <a:r>
            <a:rPr lang="fr-FR" sz="2700" kern="1200"/>
            <a:t> → Diagnostic des installations existantes.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 dirty="0"/>
            <a:t>Proposition d’une solution</a:t>
          </a:r>
          <a:r>
            <a:rPr lang="fr-FR" sz="2700" kern="1200" dirty="0"/>
            <a:t> → Présentation des options et estimation budgétaire.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/>
            <a:t>Rédaction du contrat</a:t>
          </a:r>
          <a:r>
            <a:rPr lang="fr-FR" sz="2700" kern="1200"/>
            <a:t> → Formalisation des engagements (objectifs, délais, coûts).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/>
            <a:t>Réalisation du projet</a:t>
          </a:r>
          <a:r>
            <a:rPr lang="fr-FR" sz="2700" kern="1200"/>
            <a:t> → Mise en œuvre des travaux ou audits prévus.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/>
            <a:t>Suivi et validation</a:t>
          </a:r>
          <a:r>
            <a:rPr lang="fr-FR" sz="2700" kern="1200"/>
            <a:t> → Vérification des résultats et recommandations finales.</a:t>
          </a:r>
        </a:p>
      </dsp:txBody>
      <dsp:txXfrm rot="-5400000">
        <a:off x="3157215" y="148759"/>
        <a:ext cx="13311195" cy="2646863"/>
      </dsp:txXfrm>
    </dsp:sp>
    <dsp:sp modelId="{00D20840-6997-4030-B91F-996AA7C8D9A1}">
      <dsp:nvSpPr>
        <dsp:cNvPr id="0" name=""/>
        <dsp:cNvSpPr/>
      </dsp:nvSpPr>
      <dsp:spPr>
        <a:xfrm rot="5400000">
          <a:off x="-676546" y="4916483"/>
          <a:ext cx="4510308" cy="31572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dirty="0"/>
            <a:t>Pour les Clients</a:t>
          </a:r>
        </a:p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dirty="0"/>
            <a:t> Publics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b="1" kern="1200" dirty="0"/>
            <a:t> </a:t>
          </a:r>
          <a:r>
            <a:rPr lang="fr-FR" sz="2000" b="1" kern="1200" dirty="0"/>
            <a:t>(collectivités, mairies, écoles, hôpitaux…)</a:t>
          </a:r>
          <a:endParaRPr lang="fr-FR" sz="2600" b="1" kern="1200" dirty="0"/>
        </a:p>
      </dsp:txBody>
      <dsp:txXfrm rot="-5400000">
        <a:off x="1" y="5818545"/>
        <a:ext cx="3157215" cy="1353093"/>
      </dsp:txXfrm>
    </dsp:sp>
    <dsp:sp modelId="{D3D882D1-6A0E-432D-87DE-E61864D9560B}">
      <dsp:nvSpPr>
        <dsp:cNvPr id="0" name=""/>
        <dsp:cNvSpPr/>
      </dsp:nvSpPr>
      <dsp:spPr>
        <a:xfrm rot="5400000">
          <a:off x="8418557" y="-1021404"/>
          <a:ext cx="2931700" cy="134543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 dirty="0"/>
            <a:t>Élaboration du DCE </a:t>
          </a:r>
          <a:r>
            <a:rPr lang="fr-FR" sz="2700" b="0" kern="1200" dirty="0"/>
            <a:t>→ </a:t>
          </a:r>
          <a:r>
            <a:rPr lang="fr-FR" sz="2700" kern="1200" dirty="0"/>
            <a:t>Rédaction des documents administratifs et techniques 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 dirty="0"/>
            <a:t>Lancement de l’appel d’offres </a:t>
          </a:r>
          <a:r>
            <a:rPr lang="fr-FR" sz="2700" kern="1200" dirty="0"/>
            <a:t>→ Publication du marché public sur les plateformes dédiées.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 dirty="0"/>
            <a:t>Réception et analyse des offres </a:t>
          </a:r>
          <a:r>
            <a:rPr lang="fr-FR" sz="2700" kern="1200" dirty="0"/>
            <a:t>→ Comparaison des propositions des prestataires.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 dirty="0"/>
            <a:t>Sélection et attribution du marché</a:t>
          </a:r>
          <a:r>
            <a:rPr lang="fr-FR" sz="2700" kern="1200" dirty="0"/>
            <a:t> → Choix du prestataire et signature du contrat.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 dirty="0"/>
            <a:t>Exécution du projet </a:t>
          </a:r>
          <a:r>
            <a:rPr lang="fr-FR" sz="2700" kern="1200" dirty="0"/>
            <a:t>→ Réalisation des prestations.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700" b="1" kern="1200" dirty="0"/>
            <a:t>Contrôle et réception des travaux </a:t>
          </a:r>
          <a:r>
            <a:rPr lang="fr-FR" sz="2700" kern="1200" dirty="0"/>
            <a:t>→ Validation finale et levée des réserves si nécessaire.</a:t>
          </a:r>
        </a:p>
      </dsp:txBody>
      <dsp:txXfrm rot="-5400000">
        <a:off x="3157215" y="4383052"/>
        <a:ext cx="13311270" cy="26454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C4BEC1-C06C-4629-A468-581C2019A0C6}">
      <dsp:nvSpPr>
        <dsp:cNvPr id="0" name=""/>
        <dsp:cNvSpPr/>
      </dsp:nvSpPr>
      <dsp:spPr>
        <a:xfrm>
          <a:off x="1257250" y="1128375"/>
          <a:ext cx="2022018" cy="202201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4EF38-D402-4162-923B-E39D3046A538}">
      <dsp:nvSpPr>
        <dsp:cNvPr id="0" name=""/>
        <dsp:cNvSpPr/>
      </dsp:nvSpPr>
      <dsp:spPr>
        <a:xfrm>
          <a:off x="892263" y="1339544"/>
          <a:ext cx="1294091" cy="6672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kern="1200" dirty="0"/>
        </a:p>
      </dsp:txBody>
      <dsp:txXfrm>
        <a:off x="892263" y="1339544"/>
        <a:ext cx="1294091" cy="667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4A4476-EA9F-48C5-8572-6125FB0E8445}">
      <dsp:nvSpPr>
        <dsp:cNvPr id="0" name=""/>
        <dsp:cNvSpPr/>
      </dsp:nvSpPr>
      <dsp:spPr>
        <a:xfrm>
          <a:off x="1347857" y="774716"/>
          <a:ext cx="2022018" cy="202201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F9CEC5-331D-44BC-B7CF-AD6773C3CEDB}">
      <dsp:nvSpPr>
        <dsp:cNvPr id="0" name=""/>
        <dsp:cNvSpPr/>
      </dsp:nvSpPr>
      <dsp:spPr>
        <a:xfrm>
          <a:off x="1374972" y="1506222"/>
          <a:ext cx="1294091" cy="6672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" kern="1200" dirty="0"/>
            <a:t>.</a:t>
          </a:r>
          <a:endParaRPr lang="fr-FR" sz="100" kern="1200" dirty="0"/>
        </a:p>
      </dsp:txBody>
      <dsp:txXfrm>
        <a:off x="1374972" y="1506222"/>
        <a:ext cx="1294091" cy="6672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479847-A503-4614-9D11-1F6BFFD141AE}">
      <dsp:nvSpPr>
        <dsp:cNvPr id="0" name=""/>
        <dsp:cNvSpPr/>
      </dsp:nvSpPr>
      <dsp:spPr>
        <a:xfrm>
          <a:off x="965074" y="1059867"/>
          <a:ext cx="2095983" cy="2095983"/>
        </a:xfrm>
        <a:prstGeom prst="ellipse">
          <a:avLst/>
        </a:prstGeom>
        <a:blipFill dpi="0" rotWithShape="1">
          <a:blip xmlns:r="http://schemas.openxmlformats.org/officeDocument/2006/relationships" r:embed="rId1"/>
          <a:srcRect/>
          <a:stretch>
            <a:fillRect l="-30385" t="-304" r="-46713" b="-3186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ABA4EA-675D-4A26-8CC3-76553218D047}">
      <dsp:nvSpPr>
        <dsp:cNvPr id="0" name=""/>
        <dsp:cNvSpPr/>
      </dsp:nvSpPr>
      <dsp:spPr>
        <a:xfrm>
          <a:off x="1425268" y="1990462"/>
          <a:ext cx="1341429" cy="69167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.</a:t>
          </a:r>
          <a:endParaRPr lang="fr-FR" sz="800" kern="1200" dirty="0"/>
        </a:p>
      </dsp:txBody>
      <dsp:txXfrm>
        <a:off x="1425268" y="1990462"/>
        <a:ext cx="1341429" cy="6916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FA113-D49F-4688-AAAA-50B46FB08D7D}">
      <dsp:nvSpPr>
        <dsp:cNvPr id="0" name=""/>
        <dsp:cNvSpPr/>
      </dsp:nvSpPr>
      <dsp:spPr>
        <a:xfrm>
          <a:off x="1013536" y="1029967"/>
          <a:ext cx="2022018" cy="202201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44A443-2752-4C7F-A1B3-745AE025C624}">
      <dsp:nvSpPr>
        <dsp:cNvPr id="0" name=""/>
        <dsp:cNvSpPr/>
      </dsp:nvSpPr>
      <dsp:spPr>
        <a:xfrm>
          <a:off x="1374972" y="2117085"/>
          <a:ext cx="1294091" cy="6672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.</a:t>
          </a:r>
          <a:endParaRPr lang="fr-FR" sz="800" kern="1200" dirty="0"/>
        </a:p>
      </dsp:txBody>
      <dsp:txXfrm>
        <a:off x="1374972" y="2117085"/>
        <a:ext cx="1294091" cy="6672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44B488-296A-372C-7A30-7A35FAA2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53243-5BD3-3A6F-3947-190533A222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7D0F5-74AD-4509-9829-7F5FC907EA33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B338C-9EB4-1107-0B3F-E2BC5C69C6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73B3D4-34FE-C493-A138-8850E969F7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AE896-C43E-48D5-B34C-C8B9F6AC23E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047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9C159-B7CC-4794-8C87-464C696FAAC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55360-5ACF-403D-B3D8-8E0A282C6C6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4460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55360-5ACF-403D-B3D8-8E0A282C6C6F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305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14000">
              <a:srgbClr val="0070C0"/>
            </a:gs>
            <a:gs pos="76000">
              <a:srgbClr val="002060"/>
            </a:gs>
            <a:gs pos="100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1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4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4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4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image" Target="../media/image47.png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image" Target="../media/image9.png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image" Target="../media/image49.png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image" Target="../media/image48.svg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49472" cy="508135"/>
            </a:xfrm>
            <a:custGeom>
              <a:avLst/>
              <a:gdLst/>
              <a:ahLst/>
              <a:cxnLst/>
              <a:rect l="l" t="t" r="r" b="b"/>
              <a:pathLst>
                <a:path w="3149472" h="508135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208957" y="-1011147"/>
            <a:ext cx="2647750" cy="2647750"/>
          </a:xfrm>
          <a:custGeom>
            <a:avLst/>
            <a:gdLst/>
            <a:ahLst/>
            <a:cxnLst/>
            <a:rect l="l" t="t" r="r" b="b"/>
            <a:pathLst>
              <a:path w="2647750" h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97216" y="6740118"/>
            <a:ext cx="7913921" cy="189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3030" dirty="0">
                <a:solidFill>
                  <a:schemeClr val="accent1">
                    <a:lumMod val="60000"/>
                    <a:lumOff val="40000"/>
                  </a:schemeClr>
                </a:solidFill>
                <a:latin typeface="DM Sans "/>
                <a:ea typeface="DM Sans Italics"/>
                <a:cs typeface="DM Sans Italics"/>
                <a:sym typeface="DM Sans Italics"/>
              </a:rPr>
              <a:t>Adithyan Sanalkumar</a:t>
            </a:r>
          </a:p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3030" dirty="0">
                <a:solidFill>
                  <a:schemeClr val="accent1">
                    <a:lumMod val="60000"/>
                    <a:lumOff val="40000"/>
                  </a:schemeClr>
                </a:solidFill>
                <a:latin typeface="DM Sans "/>
                <a:ea typeface="DM Sans Italics"/>
                <a:cs typeface="DM Sans Italics"/>
                <a:sym typeface="DM Sans Italics"/>
              </a:rPr>
              <a:t>Mathieu Rivière</a:t>
            </a:r>
          </a:p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3030" dirty="0">
                <a:solidFill>
                  <a:schemeClr val="accent1">
                    <a:lumMod val="60000"/>
                    <a:lumOff val="40000"/>
                  </a:schemeClr>
                </a:solidFill>
                <a:latin typeface="DM Sans "/>
                <a:ea typeface="DM Sans Italics"/>
                <a:cs typeface="DM Sans Italics"/>
                <a:sym typeface="DM Sans Italics"/>
              </a:rPr>
              <a:t>Joseph </a:t>
            </a:r>
            <a:r>
              <a:rPr lang="en-US" sz="303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DM Sans "/>
                <a:ea typeface="DM Sans Italics"/>
                <a:cs typeface="DM Sans Italics"/>
                <a:sym typeface="DM Sans Italics"/>
              </a:rPr>
              <a:t>Lettenaf</a:t>
            </a:r>
            <a:endParaRPr lang="en-US" sz="3030" dirty="0">
              <a:solidFill>
                <a:schemeClr val="accent1">
                  <a:lumMod val="60000"/>
                  <a:lumOff val="40000"/>
                </a:schemeClr>
              </a:solidFill>
              <a:latin typeface="DM Sans "/>
              <a:ea typeface="DM Sans Italics"/>
              <a:cs typeface="DM Sans Italics"/>
              <a:sym typeface="DM Sans Italics"/>
            </a:endParaRPr>
          </a:p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3030" dirty="0">
                <a:solidFill>
                  <a:schemeClr val="accent1">
                    <a:lumMod val="60000"/>
                    <a:lumOff val="40000"/>
                  </a:schemeClr>
                </a:solidFill>
                <a:latin typeface="DM Sans "/>
                <a:ea typeface="DM Sans Italics"/>
                <a:cs typeface="DM Sans Italics"/>
                <a:sym typeface="DM Sans Italics"/>
              </a:rPr>
              <a:t>David Mota </a:t>
            </a:r>
            <a:r>
              <a:rPr lang="en-US" sz="303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DM Sans "/>
                <a:ea typeface="DM Sans Italics"/>
                <a:cs typeface="DM Sans Italics"/>
                <a:sym typeface="DM Sans Italics"/>
              </a:rPr>
              <a:t>Martans</a:t>
            </a:r>
            <a:endParaRPr lang="en-US" sz="3030" dirty="0">
              <a:solidFill>
                <a:schemeClr val="accent1">
                  <a:lumMod val="60000"/>
                  <a:lumOff val="40000"/>
                </a:schemeClr>
              </a:solidFill>
              <a:latin typeface="DM Sans "/>
              <a:ea typeface="DM Sans Italics"/>
              <a:cs typeface="DM Sans Italics"/>
              <a:sym typeface="DM Sans Itali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502901" y="2712405"/>
            <a:ext cx="10959085" cy="1743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8"/>
              </a:lnSpc>
            </a:pPr>
            <a:r>
              <a:rPr lang="en-US" sz="11306" b="1" dirty="0">
                <a:solidFill>
                  <a:srgbClr val="FFFBFB"/>
                </a:solidFill>
                <a:latin typeface="Now Bold"/>
                <a:ea typeface="Now Bold"/>
                <a:cs typeface="Now Bold"/>
                <a:sym typeface="Now Bold"/>
              </a:rPr>
              <a:t>ADMJ</a:t>
            </a:r>
          </a:p>
        </p:txBody>
      </p:sp>
      <p:sp>
        <p:nvSpPr>
          <p:cNvPr id="12" name="Freeform 12"/>
          <p:cNvSpPr/>
          <p:nvPr/>
        </p:nvSpPr>
        <p:spPr>
          <a:xfrm>
            <a:off x="-295175" y="8630507"/>
            <a:ext cx="2647750" cy="2647750"/>
          </a:xfrm>
          <a:custGeom>
            <a:avLst/>
            <a:gdLst/>
            <a:ahLst/>
            <a:cxnLst/>
            <a:rect l="l" t="t" r="r" b="b"/>
            <a:pathLst>
              <a:path w="2647750" h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397216" y="3889556"/>
            <a:ext cx="9659937" cy="164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8"/>
              </a:lnSpc>
            </a:pPr>
            <a:r>
              <a:rPr lang="en-US" sz="8000" b="1" dirty="0">
                <a:solidFill>
                  <a:srgbClr val="56AEFF"/>
                </a:solidFill>
                <a:latin typeface="Now Bold"/>
                <a:ea typeface="Now Bold"/>
                <a:cs typeface="Now Bold"/>
                <a:sym typeface="Now Bold"/>
              </a:rPr>
              <a:t>Energy Solutions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2B884A-DCB8-0CA9-56BC-C893A1E6E6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560" t="3658" r="27743" b="29621"/>
          <a:stretch/>
        </p:blipFill>
        <p:spPr>
          <a:xfrm>
            <a:off x="10677552" y="1894016"/>
            <a:ext cx="7302854" cy="6498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400A2D-9ABD-2B6B-B35A-F67AD103C9E8}"/>
              </a:ext>
            </a:extLst>
          </p:cNvPr>
          <p:cNvSpPr txBox="1"/>
          <p:nvPr/>
        </p:nvSpPr>
        <p:spPr>
          <a:xfrm>
            <a:off x="5679559" y="5399475"/>
            <a:ext cx="62896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w Cen MT" panose="020B0602020104020603" pitchFamily="34" charset="0"/>
              </a:rPr>
              <a:t>Votre énergie, notre expertise</a:t>
            </a:r>
          </a:p>
          <a:p>
            <a:endParaRPr lang="fr-F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21588B-17AC-A232-64CB-8C78AA438E2B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235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46DDB3E3-8004-6026-0D99-D34DB86A0F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800" y="2247900"/>
            <a:ext cx="7407918" cy="5237398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5773400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189A4E-A075-1171-47E2-75235A80FD49}"/>
              </a:ext>
            </a:extLst>
          </p:cNvPr>
          <p:cNvSpPr txBox="1"/>
          <p:nvPr/>
        </p:nvSpPr>
        <p:spPr>
          <a:xfrm>
            <a:off x="2305050" y="451847"/>
            <a:ext cx="13677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Plaquette commerciale</a:t>
            </a:r>
          </a:p>
        </p:txBody>
      </p:sp>
      <p:pic>
        <p:nvPicPr>
          <p:cNvPr id="5" name="Picture 4" descr="A collage of several images of a machine&#10;&#10;Description automatically generated">
            <a:extLst>
              <a:ext uri="{FF2B5EF4-FFF2-40B4-BE49-F238E27FC236}">
                <a16:creationId xmlns:a16="http://schemas.microsoft.com/office/drawing/2014/main" id="{FEF76326-6CB8-9FCE-BC85-30FF123892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990496"/>
            <a:ext cx="11734800" cy="82965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22EDB4-0635-AF2F-ED42-2139D4BE1864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72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773400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46DDB3E3-8004-6026-0D99-D34DB86A0F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866" y="1575202"/>
            <a:ext cx="11908267" cy="84191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A50428-C060-B8DF-F979-03B8A9AF9B2C}"/>
              </a:ext>
            </a:extLst>
          </p:cNvPr>
          <p:cNvSpPr txBox="1"/>
          <p:nvPr/>
        </p:nvSpPr>
        <p:spPr>
          <a:xfrm>
            <a:off x="2305050" y="451847"/>
            <a:ext cx="136779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Plaquette commerciale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FBC81A-E993-6CB4-CE4C-135DD845C8C8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6" name="Picture 5" descr="A collage of several images of a machine&#10;&#10;Description automatically generated">
            <a:extLst>
              <a:ext uri="{FF2B5EF4-FFF2-40B4-BE49-F238E27FC236}">
                <a16:creationId xmlns:a16="http://schemas.microsoft.com/office/drawing/2014/main" id="{BBAB2AC4-D833-E46C-57BC-0662D296CA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1400" y="4152900"/>
            <a:ext cx="7096021" cy="501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159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773400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189A4E-A075-1171-47E2-75235A80FD49}"/>
              </a:ext>
            </a:extLst>
          </p:cNvPr>
          <p:cNvSpPr txBox="1"/>
          <p:nvPr/>
        </p:nvSpPr>
        <p:spPr>
          <a:xfrm>
            <a:off x="2590800" y="850362"/>
            <a:ext cx="1367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Plaquette commerciale</a:t>
            </a:r>
          </a:p>
        </p:txBody>
      </p:sp>
      <p:pic>
        <p:nvPicPr>
          <p:cNvPr id="5" name="Picture 4" descr="A collage of several images of a machine&#10;&#10;Description automatically generated">
            <a:extLst>
              <a:ext uri="{FF2B5EF4-FFF2-40B4-BE49-F238E27FC236}">
                <a16:creationId xmlns:a16="http://schemas.microsoft.com/office/drawing/2014/main" id="{FEF76326-6CB8-9FCE-BC85-30FF12389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58" y="2933700"/>
            <a:ext cx="7407918" cy="5237398"/>
          </a:xfrm>
          <a:prstGeom prst="rect">
            <a:avLst/>
          </a:prstGeom>
        </p:spPr>
      </p:pic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46DDB3E3-8004-6026-0D99-D34DB86A0F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126" y="2933700"/>
            <a:ext cx="7407918" cy="52373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23A66F-759D-18A6-6FE6-EA0678061C2E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806194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827731-F5A4-88B9-B57C-B02B5DE0B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39" y="4133680"/>
            <a:ext cx="4657228" cy="20196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F5A151-612E-F47A-670B-7F1D1136B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3852" y="3951947"/>
            <a:ext cx="4642340" cy="20418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163034-F32A-B716-0983-F7690C60C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6437" y="1924855"/>
            <a:ext cx="13030377" cy="6096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B7E05F-5A15-A4B7-97EB-AC1CAFD05773}"/>
              </a:ext>
            </a:extLst>
          </p:cNvPr>
          <p:cNvSpPr txBox="1"/>
          <p:nvPr/>
        </p:nvSpPr>
        <p:spPr>
          <a:xfrm>
            <a:off x="6019800" y="9110365"/>
            <a:ext cx="843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Lien : https://adithyanparis.wixsite.com/admj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1BFD8-EF01-FA88-5D37-A05BB41F8381}"/>
              </a:ext>
            </a:extLst>
          </p:cNvPr>
          <p:cNvSpPr txBox="1"/>
          <p:nvPr/>
        </p:nvSpPr>
        <p:spPr>
          <a:xfrm>
            <a:off x="2305050" y="338091"/>
            <a:ext cx="1367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Site web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0AF93A-29E1-1208-251D-1BD3056959F7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01286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8644C9-F461-E336-4154-0D2990B5D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77" y="4142675"/>
            <a:ext cx="5005109" cy="22013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163034-F32A-B716-0983-F7690C60C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0" y="3951947"/>
            <a:ext cx="4705496" cy="22013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F5A151-612E-F47A-670B-7F1D1136B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0400" y="3951947"/>
            <a:ext cx="4642340" cy="20418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B7E05F-5A15-A4B7-97EB-AC1CAFD05773}"/>
              </a:ext>
            </a:extLst>
          </p:cNvPr>
          <p:cNvSpPr txBox="1"/>
          <p:nvPr/>
        </p:nvSpPr>
        <p:spPr>
          <a:xfrm>
            <a:off x="6019800" y="9110365"/>
            <a:ext cx="843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Lien : https://adithyanparis.wixsite.com/admj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1BFD8-EF01-FA88-5D37-A05BB41F8381}"/>
              </a:ext>
            </a:extLst>
          </p:cNvPr>
          <p:cNvSpPr txBox="1"/>
          <p:nvPr/>
        </p:nvSpPr>
        <p:spPr>
          <a:xfrm>
            <a:off x="2305050" y="338091"/>
            <a:ext cx="1367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Site web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827731-F5A4-88B9-B57C-B02B5DE0B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2227315"/>
            <a:ext cx="13030200" cy="56506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17410B-9E43-B22B-B2FE-66F449853EEF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87675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827731-F5A4-88B9-B57C-B02B5DE0B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0" y="4049301"/>
            <a:ext cx="5162681" cy="22388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2944D6-F577-4CD5-00D6-F80A1F6BD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07" y="4533900"/>
            <a:ext cx="4705496" cy="22013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163034-F32A-B716-0983-F7690C60C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4042814"/>
            <a:ext cx="4705496" cy="22013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B7E05F-5A15-A4B7-97EB-AC1CAFD05773}"/>
              </a:ext>
            </a:extLst>
          </p:cNvPr>
          <p:cNvSpPr txBox="1"/>
          <p:nvPr/>
        </p:nvSpPr>
        <p:spPr>
          <a:xfrm>
            <a:off x="6019800" y="9110365"/>
            <a:ext cx="843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B0F0"/>
                </a:solidFill>
              </a:rPr>
              <a:t>Lien : https://adithyanparis.wixsite.com/admj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1BFD8-EF01-FA88-5D37-A05BB41F8381}"/>
              </a:ext>
            </a:extLst>
          </p:cNvPr>
          <p:cNvSpPr txBox="1"/>
          <p:nvPr/>
        </p:nvSpPr>
        <p:spPr>
          <a:xfrm>
            <a:off x="2305050" y="338091"/>
            <a:ext cx="1367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Site web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8644C9-F461-E336-4154-0D2990B5D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0" y="2303213"/>
            <a:ext cx="13030200" cy="5731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20D6C0-1FC2-FAC7-DFE3-3E16113FA5EE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46855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383000" y="-23241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0A72F0-6131-4F9B-EE37-240F01FC9B5C}"/>
              </a:ext>
            </a:extLst>
          </p:cNvPr>
          <p:cNvSpPr txBox="1"/>
          <p:nvPr/>
        </p:nvSpPr>
        <p:spPr>
          <a:xfrm>
            <a:off x="2705100" y="800100"/>
            <a:ext cx="1367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Concurrents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394732-185D-A2A3-1289-45FFD4CCF70D}"/>
              </a:ext>
            </a:extLst>
          </p:cNvPr>
          <p:cNvSpPr txBox="1"/>
          <p:nvPr/>
        </p:nvSpPr>
        <p:spPr>
          <a:xfrm>
            <a:off x="575481" y="3409752"/>
            <a:ext cx="95250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 b="1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ACCEO</a:t>
            </a:r>
            <a:endParaRPr lang="fr-FR" sz="3200" b="1" u="sng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Taille de l'entreprise : Environ 169 employés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Chiffre d'affaires : 25,96 millions d'euros en 2023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Spécialisée dans l'audit énergétique des bâtiments, l'étude d'installations de chauffage.</a:t>
            </a:r>
          </a:p>
          <a:p>
            <a:endParaRPr lang="fr-FR" sz="3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054" name="Picture 6" descr="Une entreprise du Sud-Ouest récompensée au gala de l'AQMAT">
            <a:extLst>
              <a:ext uri="{FF2B5EF4-FFF2-40B4-BE49-F238E27FC236}">
                <a16:creationId xmlns:a16="http://schemas.microsoft.com/office/drawing/2014/main" id="{DF0F3F41-320E-F610-6D30-C6BCCD40D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4255" y="3201132"/>
            <a:ext cx="7038264" cy="395776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CCEO | Ingénierie et performances de vos bâtiments">
            <a:extLst>
              <a:ext uri="{FF2B5EF4-FFF2-40B4-BE49-F238E27FC236}">
                <a16:creationId xmlns:a16="http://schemas.microsoft.com/office/drawing/2014/main" id="{24734C14-9E94-3A51-F500-29289C43B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53" y="1834978"/>
            <a:ext cx="4111153" cy="121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73912E-258F-30B3-FDF1-3F9E82C93732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65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383000" y="-23241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0A72F0-6131-4F9B-EE37-240F01FC9B5C}"/>
              </a:ext>
            </a:extLst>
          </p:cNvPr>
          <p:cNvSpPr txBox="1"/>
          <p:nvPr/>
        </p:nvSpPr>
        <p:spPr>
          <a:xfrm>
            <a:off x="2705100" y="800100"/>
            <a:ext cx="1367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Concurrents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394732-185D-A2A3-1289-45FFD4CCF70D}"/>
              </a:ext>
            </a:extLst>
          </p:cNvPr>
          <p:cNvSpPr txBox="1"/>
          <p:nvPr/>
        </p:nvSpPr>
        <p:spPr>
          <a:xfrm>
            <a:off x="455337" y="3392601"/>
            <a:ext cx="10105029" cy="3980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 b="1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Dalkia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Taille de l'entreprise : Plus de 20 000 collaborateurs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Chiffre d'affaires : 3,28 milliards d'euros en 2022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Services énergétiques, gestion et optimisation des installations.</a:t>
            </a:r>
          </a:p>
        </p:txBody>
      </p:sp>
      <p:pic>
        <p:nvPicPr>
          <p:cNvPr id="3074" name="Picture 2" descr="Dalkia — Wikipédia">
            <a:extLst>
              <a:ext uri="{FF2B5EF4-FFF2-40B4-BE49-F238E27FC236}">
                <a16:creationId xmlns:a16="http://schemas.microsoft.com/office/drawing/2014/main" id="{A3DA8AF3-D2CA-AB0A-B7A2-EAA0B4A56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71" y="1659051"/>
            <a:ext cx="4542052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alkia se reconstruit à l'international">
            <a:extLst>
              <a:ext uri="{FF2B5EF4-FFF2-40B4-BE49-F238E27FC236}">
                <a16:creationId xmlns:a16="http://schemas.microsoft.com/office/drawing/2014/main" id="{A916665E-391B-F57F-831E-465425A08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2970192"/>
            <a:ext cx="7163526" cy="478101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96323F-EAA1-27BF-3261-FFB2300AB857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833211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383000" y="-23241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0A72F0-6131-4F9B-EE37-240F01FC9B5C}"/>
              </a:ext>
            </a:extLst>
          </p:cNvPr>
          <p:cNvSpPr txBox="1"/>
          <p:nvPr/>
        </p:nvSpPr>
        <p:spPr>
          <a:xfrm>
            <a:off x="2705100" y="800100"/>
            <a:ext cx="1367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Concurrents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394732-185D-A2A3-1289-45FFD4CCF70D}"/>
              </a:ext>
            </a:extLst>
          </p:cNvPr>
          <p:cNvSpPr txBox="1"/>
          <p:nvPr/>
        </p:nvSpPr>
        <p:spPr>
          <a:xfrm>
            <a:off x="562971" y="3529795"/>
            <a:ext cx="9495429" cy="4719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 b="1" u="sng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AFICC Ingénierie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Taille de l'entreprise : Entre 10 et 19 salariés.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Chiffre d'affaires : 168 700 euros en 2017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Génie climatique pour le bâtiment, le secteur hospitalier et tertiaire.</a:t>
            </a:r>
          </a:p>
          <a:p>
            <a:pPr>
              <a:lnSpc>
                <a:spcPct val="150000"/>
              </a:lnSpc>
            </a:pPr>
            <a:endParaRPr lang="fr-FR" sz="3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099" name="Picture 3" descr="AFICC Ingenierie – Climatisation et chauffage">
            <a:extLst>
              <a:ext uri="{FF2B5EF4-FFF2-40B4-BE49-F238E27FC236}">
                <a16:creationId xmlns:a16="http://schemas.microsoft.com/office/drawing/2014/main" id="{34885991-5E46-BC36-141B-64C98A1ED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04407"/>
            <a:ext cx="3634181" cy="116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AFICC Ingenierie – Climatisation et chauffage">
            <a:extLst>
              <a:ext uri="{FF2B5EF4-FFF2-40B4-BE49-F238E27FC236}">
                <a16:creationId xmlns:a16="http://schemas.microsoft.com/office/drawing/2014/main" id="{7114C4BD-D75E-48F7-7585-9A98FFC2D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3162300"/>
            <a:ext cx="6126588" cy="455638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E0BB0D-91AE-299E-C6B6-99E3186698AC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45871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qzaefd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0"/>
            <a:ext cx="18288000" cy="3860032"/>
          </a:xfrm>
          <a:custGeom>
            <a:avLst/>
            <a:gdLst/>
            <a:ahLst/>
            <a:cxnLst/>
            <a:rect l="l" t="t" r="r" b="b"/>
            <a:pathLst>
              <a:path w="18288000" h="3860032">
                <a:moveTo>
                  <a:pt x="0" y="0"/>
                </a:moveTo>
                <a:lnTo>
                  <a:pt x="18288000" y="0"/>
                </a:lnTo>
                <a:lnTo>
                  <a:pt x="18288000" y="3860032"/>
                </a:lnTo>
                <a:lnTo>
                  <a:pt x="0" y="3860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7827" b="-10782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458366" y="-47625"/>
            <a:ext cx="9658350" cy="10287000"/>
            <a:chOff x="0" y="0"/>
            <a:chExt cx="254376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43763" cy="2709333"/>
            </a:xfrm>
            <a:custGeom>
              <a:avLst/>
              <a:gdLst/>
              <a:ahLst/>
              <a:cxnLst/>
              <a:rect l="l" t="t" r="r" b="b"/>
              <a:pathLst>
                <a:path w="2543763" h="2709333">
                  <a:moveTo>
                    <a:pt x="0" y="0"/>
                  </a:moveTo>
                  <a:lnTo>
                    <a:pt x="2543763" y="0"/>
                  </a:lnTo>
                  <a:lnTo>
                    <a:pt x="25437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51D40">
                <a:alpha val="74902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54376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5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985894" y="1592797"/>
            <a:ext cx="8245699" cy="228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7"/>
              </a:lnSpc>
              <a:spcBef>
                <a:spcPct val="0"/>
              </a:spcBef>
            </a:pPr>
            <a:r>
              <a:rPr lang="fr-FR" sz="88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Offres de la concurrence</a:t>
            </a:r>
          </a:p>
          <a:p>
            <a:pPr marL="0" lvl="0" indent="0" algn="ctr">
              <a:lnSpc>
                <a:spcPts val="5687"/>
              </a:lnSpc>
              <a:spcBef>
                <a:spcPct val="0"/>
              </a:spcBef>
            </a:pPr>
            <a:endParaRPr lang="en-US" sz="7200" b="1" dirty="0">
              <a:solidFill>
                <a:srgbClr val="FFFFFF"/>
              </a:solidFill>
              <a:latin typeface="Now Bold"/>
              <a:ea typeface="Now Bold"/>
              <a:cs typeface="Now Bold"/>
              <a:sym typeface="Now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015834" y="4216569"/>
            <a:ext cx="4256332" cy="637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85"/>
              </a:lnSpc>
              <a:spcBef>
                <a:spcPct val="0"/>
              </a:spcBef>
            </a:pPr>
            <a:r>
              <a:rPr lang="en-US" sz="3757" b="1" dirty="0">
                <a:solidFill>
                  <a:srgbClr val="4BD1FB"/>
                </a:solidFill>
                <a:latin typeface="DM Sans Bold"/>
                <a:ea typeface="DM Sans Bold"/>
                <a:cs typeface="DM Sans Bold"/>
                <a:sym typeface="DM Sans Bold"/>
              </a:rPr>
              <a:t>ACCEO</a:t>
            </a:r>
          </a:p>
        </p:txBody>
      </p:sp>
      <p:sp>
        <p:nvSpPr>
          <p:cNvPr id="8" name="AutoShape 8"/>
          <p:cNvSpPr/>
          <p:nvPr/>
        </p:nvSpPr>
        <p:spPr>
          <a:xfrm>
            <a:off x="5021151" y="6585401"/>
            <a:ext cx="8735422" cy="0"/>
          </a:xfrm>
          <a:prstGeom prst="line">
            <a:avLst/>
          </a:prstGeom>
          <a:ln w="47625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5692690" y="5095875"/>
            <a:ext cx="6902620" cy="379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57"/>
              </a:lnSpc>
              <a:spcBef>
                <a:spcPct val="0"/>
              </a:spcBef>
            </a:pPr>
            <a:r>
              <a:rPr lang="fr-FR" sz="2215" u="none" strike="noStrike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Ingénierie du bâtiment et de l'énergie.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718405" y="6761614"/>
            <a:ext cx="7138272" cy="637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85"/>
              </a:lnSpc>
              <a:spcBef>
                <a:spcPct val="0"/>
              </a:spcBef>
            </a:pPr>
            <a:r>
              <a:rPr lang="en-US" sz="3757" b="1" dirty="0">
                <a:solidFill>
                  <a:srgbClr val="4BD1FB"/>
                </a:solidFill>
                <a:latin typeface="DM Sans Bold"/>
                <a:ea typeface="DM Sans Bold"/>
                <a:cs typeface="DM Sans Bold"/>
                <a:sym typeface="DM Sans Bold"/>
              </a:rPr>
              <a:t>DALKIA</a:t>
            </a:r>
          </a:p>
        </p:txBody>
      </p:sp>
      <p:sp>
        <p:nvSpPr>
          <p:cNvPr id="11" name="AutoShape 11"/>
          <p:cNvSpPr/>
          <p:nvPr/>
        </p:nvSpPr>
        <p:spPr>
          <a:xfrm>
            <a:off x="5021151" y="9130445"/>
            <a:ext cx="8735422" cy="0"/>
          </a:xfrm>
          <a:prstGeom prst="line">
            <a:avLst/>
          </a:prstGeom>
          <a:ln w="47625" cap="flat">
            <a:solidFill>
              <a:srgbClr val="145DA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5692690" y="7640919"/>
            <a:ext cx="6902620" cy="776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57"/>
              </a:lnSpc>
              <a:spcBef>
                <a:spcPct val="0"/>
              </a:spcBef>
            </a:pPr>
            <a:r>
              <a:rPr lang="fr-FR" sz="2215" u="none" strike="noStrike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Services énergétiques, gestion et optimisation des installations.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AF4B22-8FC3-1F9D-1D54-6C4F5A27B0A2}"/>
              </a:ext>
            </a:extLst>
          </p:cNvPr>
          <p:cNvSpPr txBox="1"/>
          <p:nvPr/>
        </p:nvSpPr>
        <p:spPr>
          <a:xfrm>
            <a:off x="15791685" y="937650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10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49472" cy="508135"/>
            </a:xfrm>
            <a:custGeom>
              <a:avLst/>
              <a:gdLst/>
              <a:ahLst/>
              <a:cxnLst/>
              <a:rect l="l" t="t" r="r" b="b"/>
              <a:pathLst>
                <a:path w="3149472" h="508135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208957" y="-1011147"/>
            <a:ext cx="2647750" cy="2647750"/>
          </a:xfrm>
          <a:custGeom>
            <a:avLst/>
            <a:gdLst/>
            <a:ahLst/>
            <a:cxnLst/>
            <a:rect l="l" t="t" r="r" b="b"/>
            <a:pathLst>
              <a:path w="2647750" h="2647750">
                <a:moveTo>
                  <a:pt x="0" y="0"/>
                </a:moveTo>
                <a:lnTo>
                  <a:pt x="2647750" y="0"/>
                </a:lnTo>
                <a:lnTo>
                  <a:pt x="2647750" y="2647750"/>
                </a:lnTo>
                <a:lnTo>
                  <a:pt x="0" y="2647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97216" y="6740118"/>
            <a:ext cx="7913921" cy="189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3030" dirty="0">
                <a:solidFill>
                  <a:schemeClr val="accent1">
                    <a:lumMod val="60000"/>
                    <a:lumOff val="40000"/>
                  </a:schemeClr>
                </a:solidFill>
                <a:latin typeface="DM Sans" pitchFamily="2" charset="0"/>
                <a:ea typeface="DM Sans Italics"/>
                <a:cs typeface="DM Sans Italics"/>
                <a:sym typeface="DM Sans Italics"/>
              </a:rPr>
              <a:t>Adithyan Sanalkumar</a:t>
            </a:r>
          </a:p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3030" dirty="0">
                <a:solidFill>
                  <a:schemeClr val="accent1">
                    <a:lumMod val="60000"/>
                    <a:lumOff val="40000"/>
                  </a:schemeClr>
                </a:solidFill>
                <a:latin typeface="DM Sans" pitchFamily="2" charset="0"/>
                <a:ea typeface="DM Sans Italics"/>
                <a:cs typeface="DM Sans Italics"/>
                <a:sym typeface="DM Sans Italics"/>
              </a:rPr>
              <a:t>Mathieu Rivière</a:t>
            </a:r>
          </a:p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3030" dirty="0">
                <a:solidFill>
                  <a:schemeClr val="accent1">
                    <a:lumMod val="60000"/>
                    <a:lumOff val="40000"/>
                  </a:schemeClr>
                </a:solidFill>
                <a:latin typeface="DM Sans" pitchFamily="2" charset="0"/>
                <a:ea typeface="DM Sans Italics"/>
                <a:cs typeface="DM Sans Italics"/>
                <a:sym typeface="DM Sans Italics"/>
              </a:rPr>
              <a:t>Joseph </a:t>
            </a:r>
            <a:r>
              <a:rPr lang="en-US" sz="303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DM Sans" pitchFamily="2" charset="0"/>
                <a:ea typeface="DM Sans Italics"/>
                <a:cs typeface="DM Sans Italics"/>
                <a:sym typeface="DM Sans Italics"/>
              </a:rPr>
              <a:t>Lettenaf</a:t>
            </a:r>
            <a:endParaRPr lang="en-US" sz="3030" dirty="0">
              <a:solidFill>
                <a:schemeClr val="accent1">
                  <a:lumMod val="60000"/>
                  <a:lumOff val="40000"/>
                </a:schemeClr>
              </a:solidFill>
              <a:latin typeface="DM Sans" pitchFamily="2" charset="0"/>
              <a:ea typeface="DM Sans Italics"/>
              <a:cs typeface="DM Sans Italics"/>
              <a:sym typeface="DM Sans Italics"/>
            </a:endParaRPr>
          </a:p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3030" dirty="0">
                <a:solidFill>
                  <a:schemeClr val="accent1">
                    <a:lumMod val="60000"/>
                    <a:lumOff val="40000"/>
                  </a:schemeClr>
                </a:solidFill>
                <a:latin typeface="DM Sans" pitchFamily="2" charset="0"/>
                <a:ea typeface="DM Sans Italics"/>
                <a:cs typeface="DM Sans Italics"/>
                <a:sym typeface="DM Sans Italics"/>
              </a:rPr>
              <a:t>David Mota </a:t>
            </a:r>
            <a:r>
              <a:rPr lang="en-US" sz="303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DM Sans" pitchFamily="2" charset="0"/>
                <a:ea typeface="DM Sans Italics"/>
                <a:cs typeface="DM Sans Italics"/>
                <a:sym typeface="DM Sans Italics"/>
              </a:rPr>
              <a:t>Martans</a:t>
            </a:r>
            <a:endParaRPr lang="en-US" sz="3030" dirty="0">
              <a:solidFill>
                <a:schemeClr val="accent1">
                  <a:lumMod val="60000"/>
                  <a:lumOff val="40000"/>
                </a:schemeClr>
              </a:solidFill>
              <a:latin typeface="DM Sans" pitchFamily="2" charset="0"/>
              <a:ea typeface="DM Sans Italics"/>
              <a:cs typeface="DM Sans Italics"/>
              <a:sym typeface="DM Sans Itali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502901" y="2712405"/>
            <a:ext cx="10959085" cy="1743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8"/>
              </a:lnSpc>
            </a:pPr>
            <a:r>
              <a:rPr lang="en-US" sz="11306" b="1" dirty="0">
                <a:solidFill>
                  <a:srgbClr val="FFFBFB"/>
                </a:solidFill>
                <a:latin typeface="Now Bold"/>
                <a:ea typeface="Now Bold"/>
                <a:cs typeface="Now Bold"/>
                <a:sym typeface="Now Bold"/>
              </a:rPr>
              <a:t>ADMJ</a:t>
            </a:r>
          </a:p>
        </p:txBody>
      </p:sp>
      <p:sp>
        <p:nvSpPr>
          <p:cNvPr id="12" name="Freeform 12"/>
          <p:cNvSpPr/>
          <p:nvPr/>
        </p:nvSpPr>
        <p:spPr>
          <a:xfrm>
            <a:off x="-295175" y="8630507"/>
            <a:ext cx="2647750" cy="2647750"/>
          </a:xfrm>
          <a:custGeom>
            <a:avLst/>
            <a:gdLst/>
            <a:ahLst/>
            <a:cxnLst/>
            <a:rect l="l" t="t" r="r" b="b"/>
            <a:pathLst>
              <a:path w="2647750" h="2647750">
                <a:moveTo>
                  <a:pt x="0" y="0"/>
                </a:moveTo>
                <a:lnTo>
                  <a:pt x="2647750" y="0"/>
                </a:lnTo>
                <a:lnTo>
                  <a:pt x="2647750" y="2647751"/>
                </a:lnTo>
                <a:lnTo>
                  <a:pt x="0" y="26477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397216" y="3889556"/>
            <a:ext cx="9659937" cy="1646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8"/>
              </a:lnSpc>
            </a:pPr>
            <a:r>
              <a:rPr lang="en-US" sz="8000" b="1" dirty="0">
                <a:solidFill>
                  <a:srgbClr val="56AEFF"/>
                </a:solidFill>
                <a:latin typeface="Now Bold"/>
                <a:ea typeface="Now Bold"/>
                <a:cs typeface="Now Bold"/>
                <a:sym typeface="Now Bold"/>
              </a:rPr>
              <a:t>Energy Solutions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2B884A-DCB8-0CA9-56BC-C893A1E6E6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064" t="745" r="10389" b="413"/>
          <a:stretch/>
        </p:blipFill>
        <p:spPr>
          <a:xfrm>
            <a:off x="10677552" y="1894016"/>
            <a:ext cx="7302854" cy="6498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00054D-693B-3F2A-500E-E733690D16D1}"/>
              </a:ext>
            </a:extLst>
          </p:cNvPr>
          <p:cNvSpPr txBox="1"/>
          <p:nvPr/>
        </p:nvSpPr>
        <p:spPr>
          <a:xfrm>
            <a:off x="5679559" y="5399475"/>
            <a:ext cx="62896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w Cen MT" panose="020B0602020104020603" pitchFamily="34" charset="0"/>
              </a:rPr>
              <a:t>Votre énergie, notre expertise</a:t>
            </a:r>
          </a:p>
          <a:p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74020B-A0F0-9369-771B-8D6619975EF1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524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119317" y="-18669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A952D5-853D-FFBC-EDA2-2D4CA9086E7B}"/>
              </a:ext>
            </a:extLst>
          </p:cNvPr>
          <p:cNvSpPr txBox="1"/>
          <p:nvPr/>
        </p:nvSpPr>
        <p:spPr>
          <a:xfrm>
            <a:off x="4648200" y="546895"/>
            <a:ext cx="94488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0" b="1" dirty="0">
                <a:solidFill>
                  <a:schemeClr val="bg1"/>
                </a:solidFill>
              </a:rPr>
              <a:t>Moyens </a:t>
            </a:r>
            <a:r>
              <a:rPr lang="fr-FR" sz="6600" b="1" dirty="0">
                <a:solidFill>
                  <a:schemeClr val="bg1"/>
                </a:solidFill>
              </a:rPr>
              <a:t>de</a:t>
            </a:r>
            <a:r>
              <a:rPr lang="fr-FR" sz="6000" b="1" dirty="0">
                <a:solidFill>
                  <a:schemeClr val="bg1"/>
                </a:solidFill>
              </a:rPr>
              <a:t> communication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227F97-4A8E-0866-E493-5C18910DD760}"/>
              </a:ext>
            </a:extLst>
          </p:cNvPr>
          <p:cNvSpPr txBox="1"/>
          <p:nvPr/>
        </p:nvSpPr>
        <p:spPr>
          <a:xfrm>
            <a:off x="8572500" y="2242897"/>
            <a:ext cx="92202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Dalkia</a:t>
            </a:r>
            <a:r>
              <a:rPr lang="fr-FR" sz="3600" dirty="0">
                <a:solidFill>
                  <a:schemeClr val="bg1"/>
                </a:solidFill>
              </a:rPr>
              <a:t> : </a:t>
            </a:r>
          </a:p>
          <a:p>
            <a:r>
              <a:rPr lang="fr-FR" sz="3600" dirty="0">
                <a:solidFill>
                  <a:schemeClr val="bg1"/>
                </a:solidFill>
              </a:rPr>
              <a:t>Partenariats avec des fabricants d'équipements pour offrir des solutions complètes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5C0F96-8A3E-AE99-1272-991FE892D35C}"/>
              </a:ext>
            </a:extLst>
          </p:cNvPr>
          <p:cNvSpPr txBox="1"/>
          <p:nvPr/>
        </p:nvSpPr>
        <p:spPr>
          <a:xfrm>
            <a:off x="1143000" y="2034784"/>
            <a:ext cx="652021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fr-FR" sz="1800" dirty="0">
              <a:solidFill>
                <a:schemeClr val="bg1"/>
              </a:solidFill>
            </a:endParaRPr>
          </a:p>
          <a:p>
            <a:r>
              <a:rPr lang="fr-FR" sz="4000" b="1" dirty="0">
                <a:solidFill>
                  <a:schemeClr val="bg1"/>
                </a:solidFill>
              </a:rPr>
              <a:t>ACCEO</a:t>
            </a:r>
            <a:r>
              <a:rPr lang="fr-FR" sz="3600" dirty="0">
                <a:solidFill>
                  <a:schemeClr val="bg1"/>
                </a:solidFill>
              </a:rPr>
              <a:t> : </a:t>
            </a:r>
          </a:p>
          <a:p>
            <a:r>
              <a:rPr lang="fr-FR" sz="3600" dirty="0">
                <a:solidFill>
                  <a:schemeClr val="bg1"/>
                </a:solidFill>
              </a:rPr>
              <a:t>Plateformes en ligne pour le suivi des rapports d'audit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04E255-ABDC-8090-85CC-31C61589F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772" y="4561791"/>
            <a:ext cx="5566542" cy="422471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D143FA-0CC8-D661-26BC-1559BD4FF9A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5491"/>
          <a:stretch/>
        </p:blipFill>
        <p:spPr>
          <a:xfrm>
            <a:off x="9818076" y="4407456"/>
            <a:ext cx="5566542" cy="4158519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6480379E-25C3-C7E6-3300-E56F91907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729" y="8565975"/>
            <a:ext cx="5566542" cy="81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27DF0DF7-0EEA-131F-9398-4C5B7C41D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028" y="9361318"/>
            <a:ext cx="5862638" cy="72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0CE4F9B-FEAB-7572-ADE2-C56161A24CFB}"/>
              </a:ext>
            </a:extLst>
          </p:cNvPr>
          <p:cNvSpPr txBox="1"/>
          <p:nvPr/>
        </p:nvSpPr>
        <p:spPr>
          <a:xfrm>
            <a:off x="3868679" y="8853097"/>
            <a:ext cx="1067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https://www.acceo.eu/fr/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A3AA1F-11B7-335B-374F-EAFC8724FC7C}"/>
              </a:ext>
            </a:extLst>
          </p:cNvPr>
          <p:cNvSpPr txBox="1"/>
          <p:nvPr/>
        </p:nvSpPr>
        <p:spPr>
          <a:xfrm>
            <a:off x="15356271" y="8130049"/>
            <a:ext cx="1067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https://www.dalkia.fr/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931126-4C53-1F86-61EF-E0096DF531A2}"/>
              </a:ext>
            </a:extLst>
          </p:cNvPr>
          <p:cNvSpPr txBox="1"/>
          <p:nvPr/>
        </p:nvSpPr>
        <p:spPr>
          <a:xfrm>
            <a:off x="15791685" y="937650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79837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119317" y="-18669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227F97-4A8E-0866-E493-5C18910DD760}"/>
              </a:ext>
            </a:extLst>
          </p:cNvPr>
          <p:cNvSpPr txBox="1"/>
          <p:nvPr/>
        </p:nvSpPr>
        <p:spPr>
          <a:xfrm>
            <a:off x="10287000" y="2278088"/>
            <a:ext cx="8763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Dalkia 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5C0F96-8A3E-AE99-1272-991FE892D35C}"/>
              </a:ext>
            </a:extLst>
          </p:cNvPr>
          <p:cNvSpPr txBox="1"/>
          <p:nvPr/>
        </p:nvSpPr>
        <p:spPr>
          <a:xfrm>
            <a:off x="865496" y="2008801"/>
            <a:ext cx="65202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fr-FR" sz="1800" dirty="0">
              <a:solidFill>
                <a:schemeClr val="bg1"/>
              </a:solidFill>
            </a:endParaRPr>
          </a:p>
          <a:p>
            <a:r>
              <a:rPr lang="fr-FR" sz="3600" b="1" dirty="0">
                <a:solidFill>
                  <a:schemeClr val="bg1"/>
                </a:solidFill>
              </a:rPr>
              <a:t>ACCEO 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9F236E-83E9-8C42-ACA9-0759E3D108F2}"/>
              </a:ext>
            </a:extLst>
          </p:cNvPr>
          <p:cNvSpPr txBox="1"/>
          <p:nvPr/>
        </p:nvSpPr>
        <p:spPr>
          <a:xfrm>
            <a:off x="4648200" y="546895"/>
            <a:ext cx="9448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000" b="1" dirty="0">
                <a:solidFill>
                  <a:schemeClr val="bg1"/>
                </a:solidFill>
              </a:rPr>
              <a:t>Projets de référence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5DE5E2-BA69-4A0B-4779-BFA5FB378385}"/>
              </a:ext>
            </a:extLst>
          </p:cNvPr>
          <p:cNvSpPr txBox="1"/>
          <p:nvPr/>
        </p:nvSpPr>
        <p:spPr>
          <a:xfrm>
            <a:off x="692413" y="2991165"/>
            <a:ext cx="8191500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Un audit énergétique et technique de la chaufferie pour </a:t>
            </a:r>
            <a:r>
              <a:rPr lang="fr-FR" sz="2800" b="1" dirty="0">
                <a:solidFill>
                  <a:schemeClr val="bg1"/>
                </a:solidFill>
              </a:rPr>
              <a:t>Citya </a:t>
            </a:r>
            <a:r>
              <a:rPr lang="fr-FR" sz="2800" b="1" dirty="0" err="1">
                <a:solidFill>
                  <a:schemeClr val="bg1"/>
                </a:solidFill>
              </a:rPr>
              <a:t>Lecourtois</a:t>
            </a:r>
            <a:r>
              <a:rPr lang="fr-FR" sz="2800" b="1" dirty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Des travaux de rénovation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Économie annuelle estimée à près de 29000 euros.</a:t>
            </a:r>
            <a:endParaRPr lang="fr-FR" sz="2800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828E16-38E7-912F-8C65-B96DBAFEF9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565" y="6134100"/>
            <a:ext cx="3693040" cy="3797363"/>
          </a:xfrm>
          <a:prstGeom prst="rect">
            <a:avLst/>
          </a:prstGeom>
        </p:spPr>
      </p:pic>
      <p:pic>
        <p:nvPicPr>
          <p:cNvPr id="6146" name="Picture 2" descr="image">
            <a:extLst>
              <a:ext uri="{FF2B5EF4-FFF2-40B4-BE49-F238E27FC236}">
                <a16:creationId xmlns:a16="http://schemas.microsoft.com/office/drawing/2014/main" id="{0F76F308-BD9E-FD19-F7E9-6D6CC53FB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52"/>
          <a:stretch/>
        </p:blipFill>
        <p:spPr bwMode="auto">
          <a:xfrm>
            <a:off x="4356280" y="6141562"/>
            <a:ext cx="4517397" cy="378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BA5E4E1-9F23-AB15-61F0-C341FCCD2D7F}"/>
              </a:ext>
            </a:extLst>
          </p:cNvPr>
          <p:cNvSpPr txBox="1"/>
          <p:nvPr/>
        </p:nvSpPr>
        <p:spPr>
          <a:xfrm>
            <a:off x="9829800" y="3000832"/>
            <a:ext cx="8305800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Un audit énergétique et technique de la chaufferie pour </a:t>
            </a:r>
            <a:r>
              <a:rPr lang="fr-FR" sz="2800" b="1" dirty="0">
                <a:solidFill>
                  <a:schemeClr val="bg1"/>
                </a:solidFill>
              </a:rPr>
              <a:t>Ecole marie curie.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bg1"/>
                </a:solidFill>
              </a:rPr>
              <a:t>Des travaux de rénovation + remplacement de chaudière.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16D4B88-5F61-E436-8221-54E3A239AF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4538" y="6365608"/>
            <a:ext cx="4438404" cy="333434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26B8B61-B2BC-B19B-384F-76B64193CC8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149" r="30654"/>
          <a:stretch/>
        </p:blipFill>
        <p:spPr>
          <a:xfrm>
            <a:off x="14668500" y="6398904"/>
            <a:ext cx="3352231" cy="33201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406F46-DA57-2DBF-42DF-9D0DDDF4D781}"/>
              </a:ext>
            </a:extLst>
          </p:cNvPr>
          <p:cNvSpPr txBox="1"/>
          <p:nvPr/>
        </p:nvSpPr>
        <p:spPr>
          <a:xfrm>
            <a:off x="17553749" y="974679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06253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119317" y="-18669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213A51-A03C-504E-26D1-006E1A389FB9}"/>
              </a:ext>
            </a:extLst>
          </p:cNvPr>
          <p:cNvSpPr txBox="1"/>
          <p:nvPr/>
        </p:nvSpPr>
        <p:spPr>
          <a:xfrm>
            <a:off x="2305050" y="501537"/>
            <a:ext cx="13677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Prestations offertes et coûts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227F97-4A8E-0866-E493-5C18910DD760}"/>
              </a:ext>
            </a:extLst>
          </p:cNvPr>
          <p:cNvSpPr txBox="1"/>
          <p:nvPr/>
        </p:nvSpPr>
        <p:spPr>
          <a:xfrm>
            <a:off x="9296400" y="2754482"/>
            <a:ext cx="8763000" cy="3330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bg1"/>
                </a:solidFill>
              </a:rPr>
              <a:t>Audit technique et énergétique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bg1"/>
                </a:solidFill>
              </a:rPr>
              <a:t>Contrat de performance énergétique (CPE)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bg1"/>
                </a:solidFill>
              </a:rPr>
              <a:t>Conduite, entretien et maintenance des installations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5C0F96-8A3E-AE99-1272-991FE892D35C}"/>
              </a:ext>
            </a:extLst>
          </p:cNvPr>
          <p:cNvSpPr txBox="1"/>
          <p:nvPr/>
        </p:nvSpPr>
        <p:spPr>
          <a:xfrm>
            <a:off x="603120" y="2613972"/>
            <a:ext cx="7125269" cy="2776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fr-FR" sz="1800" dirty="0">
              <a:solidFill>
                <a:schemeClr val="bg1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bg1"/>
                </a:solidFill>
              </a:rPr>
              <a:t>Audit technique de la chaufferie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bg1"/>
                </a:solidFill>
              </a:rPr>
              <a:t>Audit énergétique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bg1"/>
                </a:solidFill>
              </a:rPr>
              <a:t>Suivi d'exploitation chauffage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4235D4-8A9F-97E7-78FD-A01358EC68F4}"/>
              </a:ext>
            </a:extLst>
          </p:cNvPr>
          <p:cNvSpPr txBox="1"/>
          <p:nvPr/>
        </p:nvSpPr>
        <p:spPr>
          <a:xfrm>
            <a:off x="9328245" y="2028376"/>
            <a:ext cx="8763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</a:rPr>
              <a:t>Dalkia 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B3BB1-631B-DDD7-7866-514953DB6A61}"/>
              </a:ext>
            </a:extLst>
          </p:cNvPr>
          <p:cNvSpPr txBox="1"/>
          <p:nvPr/>
        </p:nvSpPr>
        <p:spPr>
          <a:xfrm>
            <a:off x="762000" y="1815763"/>
            <a:ext cx="652021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fr-FR" sz="1800" dirty="0">
              <a:solidFill>
                <a:schemeClr val="bg1"/>
              </a:solidFill>
            </a:endParaRPr>
          </a:p>
          <a:p>
            <a:r>
              <a:rPr lang="fr-FR" sz="4400" b="1" dirty="0">
                <a:solidFill>
                  <a:schemeClr val="bg1"/>
                </a:solidFill>
              </a:rPr>
              <a:t>ACCEO</a:t>
            </a:r>
            <a:r>
              <a:rPr lang="fr-FR" sz="3600" b="1" dirty="0">
                <a:solidFill>
                  <a:schemeClr val="bg1"/>
                </a:solidFill>
              </a:rPr>
              <a:t> :</a:t>
            </a:r>
          </a:p>
        </p:txBody>
      </p:sp>
      <p:pic>
        <p:nvPicPr>
          <p:cNvPr id="5122" name="Picture 2" descr="Audit Technique Chaufferie | ACCEO">
            <a:extLst>
              <a:ext uri="{FF2B5EF4-FFF2-40B4-BE49-F238E27FC236}">
                <a16:creationId xmlns:a16="http://schemas.microsoft.com/office/drawing/2014/main" id="{0404571E-DC71-FF82-E350-2E3638BD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6267867"/>
            <a:ext cx="6730846" cy="353145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udit Technique Chaufferie | ACCEO">
            <a:extLst>
              <a:ext uri="{FF2B5EF4-FFF2-40B4-BE49-F238E27FC236}">
                <a16:creationId xmlns:a16="http://schemas.microsoft.com/office/drawing/2014/main" id="{E83999D3-E577-1017-B4F3-6784A6AB4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69592"/>
            <a:ext cx="6003901" cy="387618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5A1C4-2D12-8098-2376-4EBEAC99F4F9}"/>
              </a:ext>
            </a:extLst>
          </p:cNvPr>
          <p:cNvSpPr txBox="1"/>
          <p:nvPr/>
        </p:nvSpPr>
        <p:spPr>
          <a:xfrm>
            <a:off x="17526000" y="941804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13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01775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925800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B5C0C0E-5EA9-93FA-FE81-ACC7C3DBA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802661"/>
              </p:ext>
            </p:extLst>
          </p:nvPr>
        </p:nvGraphicFramePr>
        <p:xfrm>
          <a:off x="1895408" y="1790700"/>
          <a:ext cx="14497184" cy="7249994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4804575">
                  <a:extLst>
                    <a:ext uri="{9D8B030D-6E8A-4147-A177-3AD203B41FA5}">
                      <a16:colId xmlns:a16="http://schemas.microsoft.com/office/drawing/2014/main" val="2347018939"/>
                    </a:ext>
                  </a:extLst>
                </a:gridCol>
                <a:gridCol w="3120225">
                  <a:extLst>
                    <a:ext uri="{9D8B030D-6E8A-4147-A177-3AD203B41FA5}">
                      <a16:colId xmlns:a16="http://schemas.microsoft.com/office/drawing/2014/main" val="3039970979"/>
                    </a:ext>
                  </a:extLst>
                </a:gridCol>
                <a:gridCol w="3120225">
                  <a:extLst>
                    <a:ext uri="{9D8B030D-6E8A-4147-A177-3AD203B41FA5}">
                      <a16:colId xmlns:a16="http://schemas.microsoft.com/office/drawing/2014/main" val="3612823399"/>
                    </a:ext>
                  </a:extLst>
                </a:gridCol>
                <a:gridCol w="3452159">
                  <a:extLst>
                    <a:ext uri="{9D8B030D-6E8A-4147-A177-3AD203B41FA5}">
                      <a16:colId xmlns:a16="http://schemas.microsoft.com/office/drawing/2014/main" val="3831028507"/>
                    </a:ext>
                  </a:extLst>
                </a:gridCol>
              </a:tblGrid>
              <a:tr h="715180"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Prestations</a:t>
                      </a:r>
                      <a:endParaRPr lang="fr-FR" sz="2000" dirty="0"/>
                    </a:p>
                  </a:txBody>
                  <a:tcPr marL="53881" marR="53881" marT="26940" marB="269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ADMJ</a:t>
                      </a:r>
                      <a:endParaRPr lang="fr-FR" sz="2000" dirty="0"/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ACCEO</a:t>
                      </a:r>
                      <a:endParaRPr lang="fr-FR" sz="2000" dirty="0"/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Dalkia</a:t>
                      </a:r>
                      <a:endParaRPr lang="fr-FR" sz="2000" dirty="0"/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916401"/>
                  </a:ext>
                </a:extLst>
              </a:tr>
              <a:tr h="1505822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Audit technique de chaufferie</a:t>
                      </a:r>
                      <a:endParaRPr lang="fr-FR" sz="2400" dirty="0"/>
                    </a:p>
                  </a:txBody>
                  <a:tcPr marL="53881" marR="53881" marT="26940" marB="2694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1 500 à 2 500 €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2 000 à 4 500 €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3 000 à 6 000 €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4943403"/>
                  </a:ext>
                </a:extLst>
              </a:tr>
              <a:tr h="105580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Étude d’optimisation énergétique</a:t>
                      </a:r>
                      <a:endParaRPr lang="fr-FR" sz="2400" dirty="0"/>
                    </a:p>
                  </a:txBody>
                  <a:tcPr marL="53881" marR="53881" marT="26940" marB="269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2 000 à 3 500 €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3 000 à 5 000 €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5 000 à 10 000 €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354610"/>
                  </a:ext>
                </a:extLst>
              </a:tr>
              <a:tr h="105580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Mise en conformité réglementaire</a:t>
                      </a:r>
                      <a:endParaRPr lang="fr-FR" sz="2400" dirty="0"/>
                    </a:p>
                  </a:txBody>
                  <a:tcPr marL="53881" marR="53881" marT="26940" marB="269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1 200 à 3 000 €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2 500 à 4 500 €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4 000 à 8 000 €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584192"/>
                  </a:ext>
                </a:extLst>
              </a:tr>
              <a:tr h="105580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Suivi et gestion de projet</a:t>
                      </a:r>
                      <a:endParaRPr lang="fr-FR" sz="2400" dirty="0"/>
                    </a:p>
                  </a:txBody>
                  <a:tcPr marL="53881" marR="53881" marT="26940" marB="269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Flexibilité et proximité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Suivi digitalisé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Gestion long terme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7237849"/>
                  </a:ext>
                </a:extLst>
              </a:tr>
              <a:tr h="80576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Maintenance et exploitation</a:t>
                      </a:r>
                      <a:endParaRPr lang="fr-FR" sz="2400" dirty="0"/>
                    </a:p>
                  </a:txBody>
                  <a:tcPr marL="53881" marR="53881" marT="26940" marB="269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Inclus dans l’offre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Non proposé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Inclus dans l’offre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26029"/>
                  </a:ext>
                </a:extLst>
              </a:tr>
              <a:tr h="105580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Tarification globale pour un projet type</a:t>
                      </a:r>
                      <a:endParaRPr lang="fr-FR" sz="2400" dirty="0"/>
                    </a:p>
                  </a:txBody>
                  <a:tcPr marL="53881" marR="53881" marT="26940" marB="269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10 500 €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18 000 €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 25 000 € HT</a:t>
                      </a:r>
                    </a:p>
                  </a:txBody>
                  <a:tcPr marL="53881" marR="53881" marT="26940" marB="269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9588993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5202DB6-AB59-DAAC-D374-D974339AE2D0}"/>
              </a:ext>
            </a:extLst>
          </p:cNvPr>
          <p:cNvSpPr txBox="1"/>
          <p:nvPr/>
        </p:nvSpPr>
        <p:spPr>
          <a:xfrm>
            <a:off x="4648200" y="571500"/>
            <a:ext cx="105841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  <a:latin typeface="Now Bold" panose="020B0604020202020204" charset="0"/>
              </a:rPr>
              <a:t>Comparaison des Prestations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D590D-8337-C7BF-2A4D-7F43CB0DC14F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14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719702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864955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1502EF5-7FD5-3739-CF11-3259BDC9F2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38339"/>
              </p:ext>
            </p:extLst>
          </p:nvPr>
        </p:nvGraphicFramePr>
        <p:xfrm>
          <a:off x="914400" y="2324100"/>
          <a:ext cx="16459200" cy="617019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4222254">
                  <a:extLst>
                    <a:ext uri="{9D8B030D-6E8A-4147-A177-3AD203B41FA5}">
                      <a16:colId xmlns:a16="http://schemas.microsoft.com/office/drawing/2014/main" val="1925802593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2959093578"/>
                    </a:ext>
                  </a:extLst>
                </a:gridCol>
                <a:gridCol w="7741146">
                  <a:extLst>
                    <a:ext uri="{9D8B030D-6E8A-4147-A177-3AD203B41FA5}">
                      <a16:colId xmlns:a16="http://schemas.microsoft.com/office/drawing/2014/main" val="2390229108"/>
                    </a:ext>
                  </a:extLst>
                </a:gridCol>
              </a:tblGrid>
              <a:tr h="390525">
                <a:tc>
                  <a:txBody>
                    <a:bodyPr/>
                    <a:lstStyle/>
                    <a:p>
                      <a:r>
                        <a:rPr lang="fr-FR" sz="3600" b="1" dirty="0">
                          <a:solidFill>
                            <a:sysClr val="windowText" lastClr="000000"/>
                          </a:solidFill>
                        </a:rPr>
                        <a:t>Type de Client</a:t>
                      </a:r>
                      <a:endParaRPr lang="fr-FR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56575" marR="56575" marT="28287" marB="28287" anchor="ctr"/>
                </a:tc>
                <a:tc>
                  <a:txBody>
                    <a:bodyPr/>
                    <a:lstStyle/>
                    <a:p>
                      <a:r>
                        <a:rPr lang="fr-FR" sz="3600" b="1">
                          <a:solidFill>
                            <a:sysClr val="windowText" lastClr="000000"/>
                          </a:solidFill>
                        </a:rPr>
                        <a:t>Exemple de Clients</a:t>
                      </a:r>
                      <a:endParaRPr lang="fr-FR" sz="36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56575" marR="56575" marT="28287" marB="28287" anchor="ctr"/>
                </a:tc>
                <a:tc>
                  <a:txBody>
                    <a:bodyPr/>
                    <a:lstStyle/>
                    <a:p>
                      <a:r>
                        <a:rPr lang="fr-FR" sz="3600" b="1" dirty="0">
                          <a:solidFill>
                            <a:sysClr val="windowText" lastClr="000000"/>
                          </a:solidFill>
                        </a:rPr>
                        <a:t>Besoins et Attentes</a:t>
                      </a:r>
                      <a:endParaRPr lang="fr-FR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56575" marR="56575" marT="28287" marB="28287" anchor="ctr"/>
                </a:tc>
                <a:extLst>
                  <a:ext uri="{0D108BD9-81ED-4DB2-BD59-A6C34878D82A}">
                    <a16:rowId xmlns:a16="http://schemas.microsoft.com/office/drawing/2014/main" val="3304784315"/>
                  </a:ext>
                </a:extLst>
              </a:tr>
              <a:tr h="1854994">
                <a:tc>
                  <a:txBody>
                    <a:bodyPr/>
                    <a:lstStyle/>
                    <a:p>
                      <a:r>
                        <a:rPr lang="fr-FR" sz="2400" b="1" dirty="0">
                          <a:solidFill>
                            <a:sysClr val="windowText" lastClr="000000"/>
                          </a:solidFill>
                        </a:rPr>
                        <a:t>Gestionnaires d’immeubles résidentiels</a:t>
                      </a:r>
                      <a:endParaRPr lang="fr-FR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56575" marR="56575" marT="28287" marB="28287" anchor="ctr"/>
                </a:tc>
                <a:tc>
                  <a:txBody>
                    <a:bodyPr/>
                    <a:lstStyle/>
                    <a:p>
                      <a:r>
                        <a:rPr lang="fr-FR" sz="2400">
                          <a:solidFill>
                            <a:sysClr val="windowText" lastClr="000000"/>
                          </a:solidFill>
                        </a:rPr>
                        <a:t>Syndics de copropriété, bailleurs sociaux</a:t>
                      </a:r>
                    </a:p>
                  </a:txBody>
                  <a:tcPr marL="56575" marR="56575" marT="28287" marB="28287" anchor="ctr"/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ysClr val="windowText" lastClr="000000"/>
                          </a:solidFill>
                        </a:rPr>
                        <a:t>🔹 Réduction des charges de chauffage </a:t>
                      </a:r>
                    </a:p>
                    <a:p>
                      <a:r>
                        <a:rPr lang="fr-FR" sz="2400" dirty="0">
                          <a:solidFill>
                            <a:sysClr val="windowText" lastClr="000000"/>
                          </a:solidFill>
                        </a:rPr>
                        <a:t>🔹 Sécurisation des installations </a:t>
                      </a:r>
                    </a:p>
                    <a:p>
                      <a:r>
                        <a:rPr lang="fr-FR" sz="2400" dirty="0">
                          <a:solidFill>
                            <a:sysClr val="windowText" lastClr="000000"/>
                          </a:solidFill>
                        </a:rPr>
                        <a:t>🔹 Mise en conformité avec la réglementation</a:t>
                      </a:r>
                    </a:p>
                  </a:txBody>
                  <a:tcPr marL="56575" marR="56575" marT="28287" marB="28287" anchor="ctr"/>
                </a:tc>
                <a:extLst>
                  <a:ext uri="{0D108BD9-81ED-4DB2-BD59-A6C34878D82A}">
                    <a16:rowId xmlns:a16="http://schemas.microsoft.com/office/drawing/2014/main" val="3585031190"/>
                  </a:ext>
                </a:extLst>
              </a:tr>
              <a:tr h="1854994">
                <a:tc>
                  <a:txBody>
                    <a:bodyPr/>
                    <a:lstStyle/>
                    <a:p>
                      <a:r>
                        <a:rPr lang="fr-FR" sz="2400" b="1">
                          <a:solidFill>
                            <a:sysClr val="windowText" lastClr="000000"/>
                          </a:solidFill>
                        </a:rPr>
                        <a:t>Entreprises tertiaires et industrielles</a:t>
                      </a:r>
                      <a:endParaRPr lang="fr-FR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56575" marR="56575" marT="28287" marB="28287" anchor="ctr"/>
                </a:tc>
                <a:tc>
                  <a:txBody>
                    <a:bodyPr/>
                    <a:lstStyle/>
                    <a:p>
                      <a:r>
                        <a:rPr lang="fr-FR" sz="2400">
                          <a:solidFill>
                            <a:sysClr val="windowText" lastClr="000000"/>
                          </a:solidFill>
                        </a:rPr>
                        <a:t>Bureaux, hôtels, hôpitaux, usines</a:t>
                      </a:r>
                    </a:p>
                  </a:txBody>
                  <a:tcPr marL="56575" marR="56575" marT="28287" marB="28287" anchor="ctr"/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ysClr val="windowText" lastClr="000000"/>
                          </a:solidFill>
                        </a:rPr>
                        <a:t>🔹 Amélioration de l’efficacité énergétique </a:t>
                      </a:r>
                    </a:p>
                    <a:p>
                      <a:r>
                        <a:rPr lang="fr-FR" sz="2400" dirty="0">
                          <a:solidFill>
                            <a:sysClr val="windowText" lastClr="000000"/>
                          </a:solidFill>
                        </a:rPr>
                        <a:t>🔹 Réduction des coûts opérationnels </a:t>
                      </a:r>
                    </a:p>
                    <a:p>
                      <a:r>
                        <a:rPr lang="fr-FR" sz="2400" dirty="0">
                          <a:solidFill>
                            <a:sysClr val="windowText" lastClr="000000"/>
                          </a:solidFill>
                        </a:rPr>
                        <a:t>🔹 Respect des normes environnementales</a:t>
                      </a:r>
                    </a:p>
                  </a:txBody>
                  <a:tcPr marL="56575" marR="56575" marT="28287" marB="28287" anchor="ctr"/>
                </a:tc>
                <a:extLst>
                  <a:ext uri="{0D108BD9-81ED-4DB2-BD59-A6C34878D82A}">
                    <a16:rowId xmlns:a16="http://schemas.microsoft.com/office/drawing/2014/main" val="3204636793"/>
                  </a:ext>
                </a:extLst>
              </a:tr>
              <a:tr h="1854994">
                <a:tc>
                  <a:txBody>
                    <a:bodyPr/>
                    <a:lstStyle/>
                    <a:p>
                      <a:r>
                        <a:rPr lang="fr-FR" sz="2400" b="1">
                          <a:solidFill>
                            <a:sysClr val="windowText" lastClr="000000"/>
                          </a:solidFill>
                        </a:rPr>
                        <a:t>Collectivités et bâtiments publics</a:t>
                      </a:r>
                      <a:endParaRPr lang="fr-FR" sz="240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56575" marR="56575" marT="28287" marB="28287" anchor="ctr"/>
                </a:tc>
                <a:tc>
                  <a:txBody>
                    <a:bodyPr/>
                    <a:lstStyle/>
                    <a:p>
                      <a:r>
                        <a:rPr lang="fr-FR" sz="2400">
                          <a:solidFill>
                            <a:sysClr val="windowText" lastClr="000000"/>
                          </a:solidFill>
                        </a:rPr>
                        <a:t>Mairies, écoles, administrations</a:t>
                      </a:r>
                    </a:p>
                  </a:txBody>
                  <a:tcPr marL="56575" marR="56575" marT="28287" marB="28287" anchor="ctr"/>
                </a:tc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ysClr val="windowText" lastClr="000000"/>
                          </a:solidFill>
                        </a:rPr>
                        <a:t>🔹 Transition énergétique </a:t>
                      </a:r>
                    </a:p>
                    <a:p>
                      <a:r>
                        <a:rPr lang="fr-FR" sz="2400" dirty="0">
                          <a:solidFill>
                            <a:sysClr val="windowText" lastClr="000000"/>
                          </a:solidFill>
                        </a:rPr>
                        <a:t>🔹 Optimisation des chaufferies pour des bâtiments anciens </a:t>
                      </a:r>
                    </a:p>
                    <a:p>
                      <a:r>
                        <a:rPr lang="fr-FR" sz="2400" dirty="0">
                          <a:solidFill>
                            <a:sysClr val="windowText" lastClr="000000"/>
                          </a:solidFill>
                        </a:rPr>
                        <a:t>🔹 Respect des engagements réglementaires</a:t>
                      </a:r>
                    </a:p>
                  </a:txBody>
                  <a:tcPr marL="56575" marR="56575" marT="28287" marB="28287" anchor="ctr"/>
                </a:tc>
                <a:extLst>
                  <a:ext uri="{0D108BD9-81ED-4DB2-BD59-A6C34878D82A}">
                    <a16:rowId xmlns:a16="http://schemas.microsoft.com/office/drawing/2014/main" val="281495711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828305C-3C8B-75BF-C72C-71FB85B6906B}"/>
              </a:ext>
            </a:extLst>
          </p:cNvPr>
          <p:cNvSpPr txBox="1"/>
          <p:nvPr/>
        </p:nvSpPr>
        <p:spPr>
          <a:xfrm>
            <a:off x="4876800" y="876300"/>
            <a:ext cx="105841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  <a:latin typeface="Now Bold" panose="020B0604020202020204" charset="0"/>
              </a:rPr>
              <a:t>Définition du Marché Ciblé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6B50A0-5D0A-3B5E-A648-28653969ACA4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15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285921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119317" y="-24003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7C9FB3E-260D-9908-58F2-D674D0CF6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735208"/>
              </p:ext>
            </p:extLst>
          </p:nvPr>
        </p:nvGraphicFramePr>
        <p:xfrm>
          <a:off x="1276216" y="1898966"/>
          <a:ext cx="15468599" cy="692875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4503536">
                  <a:extLst>
                    <a:ext uri="{9D8B030D-6E8A-4147-A177-3AD203B41FA5}">
                      <a16:colId xmlns:a16="http://schemas.microsoft.com/office/drawing/2014/main" val="672700982"/>
                    </a:ext>
                  </a:extLst>
                </a:gridCol>
                <a:gridCol w="5448184">
                  <a:extLst>
                    <a:ext uri="{9D8B030D-6E8A-4147-A177-3AD203B41FA5}">
                      <a16:colId xmlns:a16="http://schemas.microsoft.com/office/drawing/2014/main" val="3002567339"/>
                    </a:ext>
                  </a:extLst>
                </a:gridCol>
                <a:gridCol w="5516879">
                  <a:extLst>
                    <a:ext uri="{9D8B030D-6E8A-4147-A177-3AD203B41FA5}">
                      <a16:colId xmlns:a16="http://schemas.microsoft.com/office/drawing/2014/main" val="4010435882"/>
                    </a:ext>
                  </a:extLst>
                </a:gridCol>
              </a:tblGrid>
              <a:tr h="486229">
                <a:tc>
                  <a:txBody>
                    <a:bodyPr/>
                    <a:lstStyle/>
                    <a:p>
                      <a:r>
                        <a:rPr lang="fr-FR" sz="2400" b="1"/>
                        <a:t>Document</a:t>
                      </a:r>
                      <a:endParaRPr lang="fr-FR" sz="2400"/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 b="1"/>
                        <a:t>Définition</a:t>
                      </a:r>
                      <a:endParaRPr lang="fr-FR" sz="2400"/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 b="1"/>
                        <a:t>Utilité</a:t>
                      </a:r>
                      <a:endParaRPr lang="fr-FR" sz="2400"/>
                    </a:p>
                  </a:txBody>
                  <a:tcPr marL="71841" marR="71841" marT="35920" marB="35920" anchor="ctr"/>
                </a:tc>
                <a:extLst>
                  <a:ext uri="{0D108BD9-81ED-4DB2-BD59-A6C34878D82A}">
                    <a16:rowId xmlns:a16="http://schemas.microsoft.com/office/drawing/2014/main" val="1625959613"/>
                  </a:ext>
                </a:extLst>
              </a:tr>
              <a:tr h="1215571">
                <a:tc>
                  <a:txBody>
                    <a:bodyPr/>
                    <a:lstStyle/>
                    <a:p>
                      <a:r>
                        <a:rPr lang="fr-FR" sz="2400" b="1" dirty="0"/>
                        <a:t>CCTP (Cahier des Clauses Techniques Particulières)</a:t>
                      </a:r>
                      <a:endParaRPr lang="fr-FR" sz="2400" dirty="0"/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Document détaillant les spécifications techniques et exigences du projet</a:t>
                      </a:r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🔹 Fixe les critères techniques </a:t>
                      </a:r>
                    </a:p>
                    <a:p>
                      <a:r>
                        <a:rPr lang="fr-FR" sz="2400" dirty="0"/>
                        <a:t>🔹 Guide l’exécution du projet</a:t>
                      </a:r>
                    </a:p>
                  </a:txBody>
                  <a:tcPr marL="71841" marR="71841" marT="35920" marB="35920" anchor="ctr"/>
                </a:tc>
                <a:extLst>
                  <a:ext uri="{0D108BD9-81ED-4DB2-BD59-A6C34878D82A}">
                    <a16:rowId xmlns:a16="http://schemas.microsoft.com/office/drawing/2014/main" val="252260468"/>
                  </a:ext>
                </a:extLst>
              </a:tr>
              <a:tr h="1580243">
                <a:tc>
                  <a:txBody>
                    <a:bodyPr/>
                    <a:lstStyle/>
                    <a:p>
                      <a:r>
                        <a:rPr lang="fr-FR" sz="2400" b="1" dirty="0"/>
                        <a:t>CCAP (Cahier des Clauses Administratives Particulières)</a:t>
                      </a:r>
                      <a:endParaRPr lang="fr-FR" sz="2400" dirty="0"/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/>
                        <a:t>Document précisant les aspects contractuels et financiers du marché</a:t>
                      </a:r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🔹 Détermine les obligations juridiques 🔹 Définit les pénalités et conditions de           paiement</a:t>
                      </a:r>
                    </a:p>
                  </a:txBody>
                  <a:tcPr marL="71841" marR="71841" marT="35920" marB="35920" anchor="ctr"/>
                </a:tc>
                <a:extLst>
                  <a:ext uri="{0D108BD9-81ED-4DB2-BD59-A6C34878D82A}">
                    <a16:rowId xmlns:a16="http://schemas.microsoft.com/office/drawing/2014/main" val="2720312055"/>
                  </a:ext>
                </a:extLst>
              </a:tr>
              <a:tr h="1215571">
                <a:tc>
                  <a:txBody>
                    <a:bodyPr/>
                    <a:lstStyle/>
                    <a:p>
                      <a:r>
                        <a:rPr lang="fr-FR" sz="2400" b="1" dirty="0"/>
                        <a:t>DPGF (Décomposition du Prix Global et Forfaitaire)</a:t>
                      </a:r>
                      <a:endParaRPr lang="fr-FR" sz="2400" dirty="0"/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/>
                        <a:t>Détail des prix pour chaque prestation demandée</a:t>
                      </a:r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🔹 Permet de comparer les offres</a:t>
                      </a:r>
                    </a:p>
                    <a:p>
                      <a:r>
                        <a:rPr lang="fr-FR" sz="2400" dirty="0"/>
                        <a:t>🔹 Clarifie les coûts pour le client</a:t>
                      </a:r>
                    </a:p>
                  </a:txBody>
                  <a:tcPr marL="71841" marR="71841" marT="35920" marB="35920" anchor="ctr"/>
                </a:tc>
                <a:extLst>
                  <a:ext uri="{0D108BD9-81ED-4DB2-BD59-A6C34878D82A}">
                    <a16:rowId xmlns:a16="http://schemas.microsoft.com/office/drawing/2014/main" val="4277474007"/>
                  </a:ext>
                </a:extLst>
              </a:tr>
              <a:tr h="1215571">
                <a:tc>
                  <a:txBody>
                    <a:bodyPr/>
                    <a:lstStyle/>
                    <a:p>
                      <a:r>
                        <a:rPr lang="fr-FR" sz="2400" b="1" dirty="0"/>
                        <a:t>DCE (Dossier de Consultation des Entreprises)</a:t>
                      </a:r>
                      <a:endParaRPr lang="fr-FR" sz="2400" dirty="0"/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/>
                        <a:t>Ensemble des documents envoyés aux entreprises pour obtenir des offres</a:t>
                      </a:r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🔹 Permet aux prestataires de</a:t>
                      </a:r>
                    </a:p>
                    <a:p>
                      <a:r>
                        <a:rPr lang="fr-FR" sz="2400" dirty="0"/>
                        <a:t>soumissionner </a:t>
                      </a:r>
                    </a:p>
                    <a:p>
                      <a:r>
                        <a:rPr lang="fr-FR" sz="2400" dirty="0"/>
                        <a:t>🔹 Contient le CCTP, CCAP et DPGF</a:t>
                      </a:r>
                    </a:p>
                  </a:txBody>
                  <a:tcPr marL="71841" marR="71841" marT="35920" marB="35920" anchor="ctr"/>
                </a:tc>
                <a:extLst>
                  <a:ext uri="{0D108BD9-81ED-4DB2-BD59-A6C34878D82A}">
                    <a16:rowId xmlns:a16="http://schemas.microsoft.com/office/drawing/2014/main" val="3129904551"/>
                  </a:ext>
                </a:extLst>
              </a:tr>
              <a:tr h="1215571">
                <a:tc>
                  <a:txBody>
                    <a:bodyPr/>
                    <a:lstStyle/>
                    <a:p>
                      <a:r>
                        <a:rPr lang="fr-FR" sz="2400" b="1" dirty="0"/>
                        <a:t>DQE (Détail Quantitatif Estimatif)</a:t>
                      </a:r>
                      <a:endParaRPr lang="fr-FR" sz="2400" dirty="0"/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/>
                        <a:t>Liste détaillée des quantités et prestations prévues</a:t>
                      </a:r>
                    </a:p>
                  </a:txBody>
                  <a:tcPr marL="71841" marR="71841" marT="35920" marB="35920" anchor="ctr"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🔹 Précise les quantités des prestations 🔹 Aide à l’évaluation budgétaire</a:t>
                      </a:r>
                    </a:p>
                  </a:txBody>
                  <a:tcPr marL="71841" marR="71841" marT="35920" marB="35920" anchor="ctr"/>
                </a:tc>
                <a:extLst>
                  <a:ext uri="{0D108BD9-81ED-4DB2-BD59-A6C34878D82A}">
                    <a16:rowId xmlns:a16="http://schemas.microsoft.com/office/drawing/2014/main" val="2512139904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9C3AD24-0764-0F2B-6D58-C19C25D28C86}"/>
              </a:ext>
            </a:extLst>
          </p:cNvPr>
          <p:cNvSpPr txBox="1"/>
          <p:nvPr/>
        </p:nvSpPr>
        <p:spPr>
          <a:xfrm>
            <a:off x="5334000" y="729935"/>
            <a:ext cx="105841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  <a:latin typeface="Now Bold" panose="020B0604020202020204" charset="0"/>
              </a:rPr>
              <a:t>Définition des Documents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604874-9419-E91C-2D10-1FB39CA5731F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16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68221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903395" y="-24003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E66A8F-2FB9-2B10-4755-DAE26467E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87" y="3178791"/>
            <a:ext cx="3484057" cy="42016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EBC1AB-CE6E-44AC-A727-862B8EC7313B}"/>
              </a:ext>
            </a:extLst>
          </p:cNvPr>
          <p:cNvSpPr txBox="1"/>
          <p:nvPr/>
        </p:nvSpPr>
        <p:spPr>
          <a:xfrm>
            <a:off x="609600" y="2362974"/>
            <a:ext cx="1037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CCTP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A80866-BC24-8948-2E03-F3AE8E3D43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6812" y="3162300"/>
            <a:ext cx="3177010" cy="42076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32D30E-C1CC-5CBC-AF89-E4A0E80CEEBE}"/>
              </a:ext>
            </a:extLst>
          </p:cNvPr>
          <p:cNvSpPr txBox="1"/>
          <p:nvPr/>
        </p:nvSpPr>
        <p:spPr>
          <a:xfrm>
            <a:off x="609600" y="7723971"/>
            <a:ext cx="3712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https://www.cm-toulouse.fr/files/cma31/actualites/marches-publics/AA-chauffage-2014/131220-AUDIT-CHAUFFERIE.pdf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C869FD-D925-F3E4-FB31-C99E67EEA26C}"/>
              </a:ext>
            </a:extLst>
          </p:cNvPr>
          <p:cNvSpPr txBox="1"/>
          <p:nvPr/>
        </p:nvSpPr>
        <p:spPr>
          <a:xfrm>
            <a:off x="5371572" y="7814637"/>
            <a:ext cx="3712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https://www.modernisation.gouv.fr/files/2024-10/ACIM_Innovation_2023_CCAP.pdf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50708A-5CD5-C928-F7CD-560393FF66E8}"/>
              </a:ext>
            </a:extLst>
          </p:cNvPr>
          <p:cNvSpPr txBox="1"/>
          <p:nvPr/>
        </p:nvSpPr>
        <p:spPr>
          <a:xfrm>
            <a:off x="5371572" y="2355187"/>
            <a:ext cx="108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CCAP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5AA465-3AEE-9EE6-844B-6BE6D7DC0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2200" y="3162300"/>
            <a:ext cx="3396872" cy="42016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AC9F67-C0D2-BCB2-B041-C099D2A36F12}"/>
              </a:ext>
            </a:extLst>
          </p:cNvPr>
          <p:cNvSpPr txBox="1"/>
          <p:nvPr/>
        </p:nvSpPr>
        <p:spPr>
          <a:xfrm>
            <a:off x="9982200" y="2355187"/>
            <a:ext cx="1111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DPGF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93FF1A-8B90-28EB-0012-40E352CF4376}"/>
              </a:ext>
            </a:extLst>
          </p:cNvPr>
          <p:cNvSpPr txBox="1"/>
          <p:nvPr/>
        </p:nvSpPr>
        <p:spPr>
          <a:xfrm>
            <a:off x="9982200" y="7747146"/>
            <a:ext cx="33968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https://www.letouvet.com/download/files/MarcheChauffageSAR-DPGF.pdf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64AB983-E0FD-817C-93FB-1622A2633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54200" y="3156293"/>
            <a:ext cx="3250391" cy="421366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7855442-5593-8F56-F81B-4C67919EAE2B}"/>
              </a:ext>
            </a:extLst>
          </p:cNvPr>
          <p:cNvSpPr txBox="1"/>
          <p:nvPr/>
        </p:nvSpPr>
        <p:spPr>
          <a:xfrm>
            <a:off x="14554200" y="2338589"/>
            <a:ext cx="925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DQE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8FEE89-9C88-3B41-4A15-E5819858A056}"/>
              </a:ext>
            </a:extLst>
          </p:cNvPr>
          <p:cNvSpPr txBox="1"/>
          <p:nvPr/>
        </p:nvSpPr>
        <p:spPr>
          <a:xfrm>
            <a:off x="14488606" y="7716351"/>
            <a:ext cx="33159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https://www.coupvray.fr/wp-content/uploads/2021/06/04ST2021_Detail-Quantitatif-Estimatif.pdf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CC0CD-B5EA-D3D6-2FCA-69EB601F94E1}"/>
              </a:ext>
            </a:extLst>
          </p:cNvPr>
          <p:cNvSpPr txBox="1"/>
          <p:nvPr/>
        </p:nvSpPr>
        <p:spPr>
          <a:xfrm>
            <a:off x="5801312" y="334235"/>
            <a:ext cx="105841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  <a:latin typeface="Now Bold" panose="020B0604020202020204" charset="0"/>
              </a:rPr>
              <a:t>Exemples des Documents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73199B-387F-36FB-EC8D-A21207194956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17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71129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903395" y="-24003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E66A8F-2FB9-2B10-4755-DAE26467E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907" y="3550235"/>
            <a:ext cx="3052318" cy="36809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EBC1AB-CE6E-44AC-A727-862B8EC7313B}"/>
              </a:ext>
            </a:extLst>
          </p:cNvPr>
          <p:cNvSpPr txBox="1"/>
          <p:nvPr/>
        </p:nvSpPr>
        <p:spPr>
          <a:xfrm>
            <a:off x="609600" y="2863905"/>
            <a:ext cx="1037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CCTP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A80866-BC24-8948-2E03-F3AE8E3D43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9" y="1937065"/>
            <a:ext cx="5930669" cy="78546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50708A-5CD5-C928-F7CD-560393FF66E8}"/>
              </a:ext>
            </a:extLst>
          </p:cNvPr>
          <p:cNvSpPr txBox="1"/>
          <p:nvPr/>
        </p:nvSpPr>
        <p:spPr>
          <a:xfrm>
            <a:off x="4714155" y="1227983"/>
            <a:ext cx="108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CCAP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5AA465-3AEE-9EE6-844B-6BE6D7DC0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485" y="3555352"/>
            <a:ext cx="2971800" cy="36758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AC9F67-C0D2-BCB2-B041-C099D2A36F12}"/>
              </a:ext>
            </a:extLst>
          </p:cNvPr>
          <p:cNvSpPr txBox="1"/>
          <p:nvPr/>
        </p:nvSpPr>
        <p:spPr>
          <a:xfrm>
            <a:off x="11485464" y="2621812"/>
            <a:ext cx="1111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DPGF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64AB983-E0FD-817C-93FB-1622A2633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63800" y="3550235"/>
            <a:ext cx="2804002" cy="363498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7855442-5593-8F56-F81B-4C67919EAE2B}"/>
              </a:ext>
            </a:extLst>
          </p:cNvPr>
          <p:cNvSpPr txBox="1"/>
          <p:nvPr/>
        </p:nvSpPr>
        <p:spPr>
          <a:xfrm>
            <a:off x="15163800" y="2631801"/>
            <a:ext cx="925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DQE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CC0CD-B5EA-D3D6-2FCA-69EB601F94E1}"/>
              </a:ext>
            </a:extLst>
          </p:cNvPr>
          <p:cNvSpPr txBox="1"/>
          <p:nvPr/>
        </p:nvSpPr>
        <p:spPr>
          <a:xfrm>
            <a:off x="5801312" y="334235"/>
            <a:ext cx="105841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  <a:latin typeface="Now Bold" panose="020B0604020202020204" charset="0"/>
              </a:rPr>
              <a:t>Exemples des Documents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35024C-A5C3-DD72-66F3-8071EE726371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17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53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CD31EA-5D23-4496-9371-CE410347E7C8}"/>
              </a:ext>
            </a:extLst>
          </p:cNvPr>
          <p:cNvSpPr txBox="1"/>
          <p:nvPr/>
        </p:nvSpPr>
        <p:spPr>
          <a:xfrm>
            <a:off x="18516600" y="2669580"/>
            <a:ext cx="925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DQE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D274EE-7FCB-7BEE-4AEE-C81FFCDD62CC}"/>
              </a:ext>
            </a:extLst>
          </p:cNvPr>
          <p:cNvSpPr txBox="1"/>
          <p:nvPr/>
        </p:nvSpPr>
        <p:spPr>
          <a:xfrm>
            <a:off x="503451" y="2691534"/>
            <a:ext cx="925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DQE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903395" y="-24003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E66A8F-2FB9-2B10-4755-DAE26467E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2079335"/>
            <a:ext cx="5559552" cy="67046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EBC1AB-CE6E-44AC-A727-862B8EC7313B}"/>
              </a:ext>
            </a:extLst>
          </p:cNvPr>
          <p:cNvSpPr txBox="1"/>
          <p:nvPr/>
        </p:nvSpPr>
        <p:spPr>
          <a:xfrm>
            <a:off x="4778125" y="1272391"/>
            <a:ext cx="1037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CCTP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A80866-BC24-8948-2E03-F3AE8E3D43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3093" y="3550236"/>
            <a:ext cx="2824709" cy="37410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50708A-5CD5-C928-F7CD-560393FF66E8}"/>
              </a:ext>
            </a:extLst>
          </p:cNvPr>
          <p:cNvSpPr txBox="1"/>
          <p:nvPr/>
        </p:nvSpPr>
        <p:spPr>
          <a:xfrm>
            <a:off x="11300222" y="2684018"/>
            <a:ext cx="108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CCAP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5AA465-3AEE-9EE6-844B-6BE6D7DC0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36706" y="3550235"/>
            <a:ext cx="2971800" cy="36758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AC9F67-C0D2-BCB2-B041-C099D2A36F12}"/>
              </a:ext>
            </a:extLst>
          </p:cNvPr>
          <p:cNvSpPr txBox="1"/>
          <p:nvPr/>
        </p:nvSpPr>
        <p:spPr>
          <a:xfrm>
            <a:off x="15028579" y="2616695"/>
            <a:ext cx="1111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DPGF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CC0CD-B5EA-D3D6-2FCA-69EB601F94E1}"/>
              </a:ext>
            </a:extLst>
          </p:cNvPr>
          <p:cNvSpPr txBox="1"/>
          <p:nvPr/>
        </p:nvSpPr>
        <p:spPr>
          <a:xfrm>
            <a:off x="5801312" y="334235"/>
            <a:ext cx="105841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  <a:latin typeface="Now Bold" panose="020B0604020202020204" charset="0"/>
              </a:rPr>
              <a:t>Exemples des Documents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A93C85-8451-0EB1-3D96-8CA59E054F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451" y="3550235"/>
            <a:ext cx="2824710" cy="38059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E8914D-0FAC-81E6-53E0-3C6647DE5702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17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713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903395" y="-24003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E66A8F-2FB9-2B10-4755-DAE26467E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8658" y="3550234"/>
            <a:ext cx="3102137" cy="37410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EBC1AB-CE6E-44AC-A727-862B8EC7313B}"/>
              </a:ext>
            </a:extLst>
          </p:cNvPr>
          <p:cNvSpPr txBox="1"/>
          <p:nvPr/>
        </p:nvSpPr>
        <p:spPr>
          <a:xfrm>
            <a:off x="11093402" y="2684016"/>
            <a:ext cx="1037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CCTP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A80866-BC24-8948-2E03-F3AE8E3D43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51232" y="3550235"/>
            <a:ext cx="2824709" cy="37410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50708A-5CD5-C928-F7CD-560393FF66E8}"/>
              </a:ext>
            </a:extLst>
          </p:cNvPr>
          <p:cNvSpPr txBox="1"/>
          <p:nvPr/>
        </p:nvSpPr>
        <p:spPr>
          <a:xfrm>
            <a:off x="15018361" y="2684017"/>
            <a:ext cx="108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CCAP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AC9F67-C0D2-BCB2-B041-C099D2A36F12}"/>
              </a:ext>
            </a:extLst>
          </p:cNvPr>
          <p:cNvSpPr txBox="1"/>
          <p:nvPr/>
        </p:nvSpPr>
        <p:spPr>
          <a:xfrm>
            <a:off x="18437028" y="2731935"/>
            <a:ext cx="1111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DPGF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CC0CD-B5EA-D3D6-2FCA-69EB601F94E1}"/>
              </a:ext>
            </a:extLst>
          </p:cNvPr>
          <p:cNvSpPr txBox="1"/>
          <p:nvPr/>
        </p:nvSpPr>
        <p:spPr>
          <a:xfrm>
            <a:off x="5801312" y="334235"/>
            <a:ext cx="105841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  <a:latin typeface="Now Bold" panose="020B0604020202020204" charset="0"/>
              </a:rPr>
              <a:t>Exemples des Documents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93A0D9-721A-2715-0DC6-754B53A08DC6}"/>
              </a:ext>
            </a:extLst>
          </p:cNvPr>
          <p:cNvSpPr txBox="1"/>
          <p:nvPr/>
        </p:nvSpPr>
        <p:spPr>
          <a:xfrm>
            <a:off x="5025788" y="1232625"/>
            <a:ext cx="925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DQE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A93C85-8451-0EB1-3D96-8CA59E054F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081" y="1946349"/>
            <a:ext cx="5562600" cy="74949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4FD482-A7D8-DD15-D7DD-82F378D2FC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37028" y="3550234"/>
            <a:ext cx="2916725" cy="36579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078C8F4-F2A0-EFFA-8179-D607DE7F3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768" y="3633402"/>
            <a:ext cx="2916725" cy="365790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3495E41-2FA4-D708-E065-D2E8C8D098DF}"/>
              </a:ext>
            </a:extLst>
          </p:cNvPr>
          <p:cNvSpPr txBox="1"/>
          <p:nvPr/>
        </p:nvSpPr>
        <p:spPr>
          <a:xfrm>
            <a:off x="418986" y="2684016"/>
            <a:ext cx="1111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DPGF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347863-F947-53EF-7911-0A713BCA3364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17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664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86667" y="3084143"/>
            <a:ext cx="2613061" cy="2273181"/>
            <a:chOff x="0" y="0"/>
            <a:chExt cx="991873" cy="8628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91873" cy="862860"/>
            </a:xfrm>
            <a:custGeom>
              <a:avLst/>
              <a:gdLst/>
              <a:ahLst/>
              <a:cxnLst/>
              <a:rect l="l" t="t" r="r" b="b"/>
              <a:pathLst>
                <a:path w="991873" h="862860">
                  <a:moveTo>
                    <a:pt x="0" y="0"/>
                  </a:moveTo>
                  <a:lnTo>
                    <a:pt x="991873" y="0"/>
                  </a:lnTo>
                  <a:lnTo>
                    <a:pt x="991873" y="862860"/>
                  </a:lnTo>
                  <a:lnTo>
                    <a:pt x="0" y="862860"/>
                  </a:lnTo>
                  <a:close/>
                </a:path>
              </a:pathLst>
            </a:custGeom>
            <a:solidFill>
              <a:srgbClr val="145DA0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91873" cy="900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83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3133964" y="4212743"/>
            <a:ext cx="2203125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5844564" y="3084143"/>
            <a:ext cx="2613061" cy="2273181"/>
            <a:chOff x="0" y="0"/>
            <a:chExt cx="991873" cy="86286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91873" cy="862860"/>
            </a:xfrm>
            <a:custGeom>
              <a:avLst/>
              <a:gdLst/>
              <a:ahLst/>
              <a:cxnLst/>
              <a:rect l="l" t="t" r="r" b="b"/>
              <a:pathLst>
                <a:path w="991873" h="862860">
                  <a:moveTo>
                    <a:pt x="0" y="0"/>
                  </a:moveTo>
                  <a:lnTo>
                    <a:pt x="991873" y="0"/>
                  </a:lnTo>
                  <a:lnTo>
                    <a:pt x="991873" y="862860"/>
                  </a:lnTo>
                  <a:lnTo>
                    <a:pt x="0" y="862860"/>
                  </a:lnTo>
                  <a:close/>
                </a:path>
              </a:pathLst>
            </a:custGeom>
            <a:solidFill>
              <a:srgbClr val="145DA0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91873" cy="900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83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5991861" y="4239642"/>
            <a:ext cx="2203125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2986667" y="5870734"/>
            <a:ext cx="2613061" cy="2252658"/>
            <a:chOff x="0" y="0"/>
            <a:chExt cx="991873" cy="85507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91873" cy="855070"/>
            </a:xfrm>
            <a:custGeom>
              <a:avLst/>
              <a:gdLst/>
              <a:ahLst/>
              <a:cxnLst/>
              <a:rect l="l" t="t" r="r" b="b"/>
              <a:pathLst>
                <a:path w="991873" h="855070">
                  <a:moveTo>
                    <a:pt x="0" y="0"/>
                  </a:moveTo>
                  <a:lnTo>
                    <a:pt x="991873" y="0"/>
                  </a:lnTo>
                  <a:lnTo>
                    <a:pt x="991873" y="855070"/>
                  </a:lnTo>
                  <a:lnTo>
                    <a:pt x="0" y="855070"/>
                  </a:lnTo>
                  <a:close/>
                </a:path>
              </a:pathLst>
            </a:custGeom>
            <a:solidFill>
              <a:srgbClr val="145DA0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991873" cy="893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83"/>
                </a:lnSpc>
              </a:pPr>
              <a:endParaRPr/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3191634" y="7026807"/>
            <a:ext cx="2203125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5844564" y="5870734"/>
            <a:ext cx="2613061" cy="2252658"/>
            <a:chOff x="0" y="0"/>
            <a:chExt cx="991873" cy="85507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91873" cy="855070"/>
            </a:xfrm>
            <a:custGeom>
              <a:avLst/>
              <a:gdLst/>
              <a:ahLst/>
              <a:cxnLst/>
              <a:rect l="l" t="t" r="r" b="b"/>
              <a:pathLst>
                <a:path w="991873" h="855070">
                  <a:moveTo>
                    <a:pt x="0" y="0"/>
                  </a:moveTo>
                  <a:lnTo>
                    <a:pt x="991873" y="0"/>
                  </a:lnTo>
                  <a:lnTo>
                    <a:pt x="991873" y="855070"/>
                  </a:lnTo>
                  <a:lnTo>
                    <a:pt x="0" y="855070"/>
                  </a:lnTo>
                  <a:close/>
                </a:path>
              </a:pathLst>
            </a:custGeom>
            <a:solidFill>
              <a:srgbClr val="145DA0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91873" cy="893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83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 flipV="1">
            <a:off x="6049531" y="7011935"/>
            <a:ext cx="2203125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8" name="Group 18"/>
          <p:cNvGrpSpPr/>
          <p:nvPr/>
        </p:nvGrpSpPr>
        <p:grpSpPr>
          <a:xfrm>
            <a:off x="10000675" y="1509629"/>
            <a:ext cx="6992751" cy="8074770"/>
            <a:chOff x="0" y="0"/>
            <a:chExt cx="549910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499100" cy="6350000"/>
            </a:xfrm>
            <a:custGeom>
              <a:avLst/>
              <a:gdLst/>
              <a:ahLst/>
              <a:cxnLst/>
              <a:rect l="l" t="t" r="r" b="b"/>
              <a:pathLst>
                <a:path w="5499100" h="6350000">
                  <a:moveTo>
                    <a:pt x="2749550" y="6350000"/>
                  </a:moveTo>
                  <a:lnTo>
                    <a:pt x="0" y="4762500"/>
                  </a:lnTo>
                  <a:lnTo>
                    <a:pt x="0" y="1587500"/>
                  </a:lnTo>
                  <a:lnTo>
                    <a:pt x="2749550" y="0"/>
                  </a:lnTo>
                  <a:lnTo>
                    <a:pt x="5499100" y="1587500"/>
                  </a:lnTo>
                  <a:lnTo>
                    <a:pt x="5499100" y="4762500"/>
                  </a:lnTo>
                  <a:lnTo>
                    <a:pt x="2749550" y="6350000"/>
                  </a:lnTo>
                  <a:close/>
                </a:path>
              </a:pathLst>
            </a:custGeom>
            <a:solidFill>
              <a:srgbClr val="56AE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20" name="Group 20"/>
          <p:cNvGrpSpPr/>
          <p:nvPr/>
        </p:nvGrpSpPr>
        <p:grpSpPr>
          <a:xfrm>
            <a:off x="10143550" y="1698193"/>
            <a:ext cx="6697476" cy="7733806"/>
            <a:chOff x="0" y="0"/>
            <a:chExt cx="5499100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499100" cy="6350000"/>
            </a:xfrm>
            <a:custGeom>
              <a:avLst/>
              <a:gdLst/>
              <a:ahLst/>
              <a:cxnLst/>
              <a:rect l="l" t="t" r="r" b="b"/>
              <a:pathLst>
                <a:path w="5499100" h="6350000">
                  <a:moveTo>
                    <a:pt x="2749550" y="6350000"/>
                  </a:moveTo>
                  <a:lnTo>
                    <a:pt x="0" y="4762500"/>
                  </a:lnTo>
                  <a:lnTo>
                    <a:pt x="0" y="1587500"/>
                  </a:lnTo>
                  <a:lnTo>
                    <a:pt x="2749550" y="0"/>
                  </a:lnTo>
                  <a:lnTo>
                    <a:pt x="5499100" y="1587500"/>
                  </a:lnTo>
                  <a:lnTo>
                    <a:pt x="5499100" y="4762500"/>
                  </a:lnTo>
                  <a:lnTo>
                    <a:pt x="2749550" y="6350000"/>
                  </a:lnTo>
                  <a:close/>
                </a:path>
              </a:pathLst>
            </a:custGeom>
            <a:blipFill>
              <a:blip r:embed="rId2"/>
              <a:stretch>
                <a:fillRect l="-36659" r="-36659"/>
              </a:stretch>
            </a:blipFill>
          </p:spPr>
        </p:sp>
      </p:grpSp>
      <p:grpSp>
        <p:nvGrpSpPr>
          <p:cNvPr id="22" name="Group 22"/>
          <p:cNvGrpSpPr/>
          <p:nvPr/>
        </p:nvGrpSpPr>
        <p:grpSpPr>
          <a:xfrm>
            <a:off x="8705275" y="3084143"/>
            <a:ext cx="2613061" cy="2273181"/>
            <a:chOff x="0" y="0"/>
            <a:chExt cx="991873" cy="8628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91873" cy="862860"/>
            </a:xfrm>
            <a:custGeom>
              <a:avLst/>
              <a:gdLst/>
              <a:ahLst/>
              <a:cxnLst/>
              <a:rect l="l" t="t" r="r" b="b"/>
              <a:pathLst>
                <a:path w="991873" h="862860">
                  <a:moveTo>
                    <a:pt x="0" y="0"/>
                  </a:moveTo>
                  <a:lnTo>
                    <a:pt x="991873" y="0"/>
                  </a:lnTo>
                  <a:lnTo>
                    <a:pt x="991873" y="862860"/>
                  </a:lnTo>
                  <a:lnTo>
                    <a:pt x="0" y="862860"/>
                  </a:lnTo>
                  <a:close/>
                </a:path>
              </a:pathLst>
            </a:custGeom>
            <a:solidFill>
              <a:srgbClr val="145DA0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991873" cy="900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83"/>
                </a:lnSpc>
              </a:pPr>
              <a:endParaRPr/>
            </a:p>
          </p:txBody>
        </p:sp>
      </p:grpSp>
      <p:sp>
        <p:nvSpPr>
          <p:cNvPr id="25" name="AutoShape 25"/>
          <p:cNvSpPr/>
          <p:nvPr/>
        </p:nvSpPr>
        <p:spPr>
          <a:xfrm flipV="1">
            <a:off x="8852571" y="4239642"/>
            <a:ext cx="2203125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6" name="Group 26"/>
          <p:cNvGrpSpPr/>
          <p:nvPr/>
        </p:nvGrpSpPr>
        <p:grpSpPr>
          <a:xfrm>
            <a:off x="8705275" y="5870734"/>
            <a:ext cx="2613061" cy="2252658"/>
            <a:chOff x="0" y="0"/>
            <a:chExt cx="991873" cy="85507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91873" cy="855070"/>
            </a:xfrm>
            <a:custGeom>
              <a:avLst/>
              <a:gdLst/>
              <a:ahLst/>
              <a:cxnLst/>
              <a:rect l="l" t="t" r="r" b="b"/>
              <a:pathLst>
                <a:path w="991873" h="855070">
                  <a:moveTo>
                    <a:pt x="0" y="0"/>
                  </a:moveTo>
                  <a:lnTo>
                    <a:pt x="991873" y="0"/>
                  </a:lnTo>
                  <a:lnTo>
                    <a:pt x="991873" y="855070"/>
                  </a:lnTo>
                  <a:lnTo>
                    <a:pt x="0" y="855070"/>
                  </a:lnTo>
                  <a:close/>
                </a:path>
              </a:pathLst>
            </a:custGeom>
            <a:solidFill>
              <a:srgbClr val="145DA0"/>
            </a:solidFill>
            <a:ln w="95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991873" cy="893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83"/>
                </a:lnSpc>
              </a:pPr>
              <a:endParaRPr/>
            </a:p>
          </p:txBody>
        </p:sp>
      </p:grpSp>
      <p:sp>
        <p:nvSpPr>
          <p:cNvPr id="29" name="AutoShape 29"/>
          <p:cNvSpPr/>
          <p:nvPr/>
        </p:nvSpPr>
        <p:spPr>
          <a:xfrm flipV="1">
            <a:off x="8899112" y="7011935"/>
            <a:ext cx="2203125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0" name="Freeform 30"/>
          <p:cNvSpPr/>
          <p:nvPr/>
        </p:nvSpPr>
        <p:spPr>
          <a:xfrm>
            <a:off x="-7609689" y="575927"/>
            <a:ext cx="9077445" cy="9077445"/>
          </a:xfrm>
          <a:custGeom>
            <a:avLst/>
            <a:gdLst/>
            <a:ahLst/>
            <a:cxnLst/>
            <a:rect l="l" t="t" r="r" b="b"/>
            <a:pathLst>
              <a:path w="9077445" h="9077445">
                <a:moveTo>
                  <a:pt x="0" y="0"/>
                </a:moveTo>
                <a:lnTo>
                  <a:pt x="9077444" y="0"/>
                </a:lnTo>
                <a:lnTo>
                  <a:pt x="9077444" y="9077445"/>
                </a:lnTo>
                <a:lnTo>
                  <a:pt x="0" y="90774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2748541" y="1228352"/>
            <a:ext cx="8437330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25"/>
              </a:lnSpc>
              <a:spcBef>
                <a:spcPct val="0"/>
              </a:spcBef>
            </a:pPr>
            <a:r>
              <a:rPr lang="en-US" sz="9600" b="1" dirty="0" err="1">
                <a:solidFill>
                  <a:schemeClr val="bg1"/>
                </a:solidFill>
                <a:latin typeface="Now Bold"/>
                <a:ea typeface="Now Bold"/>
                <a:cs typeface="Now Bold"/>
                <a:sym typeface="Now Bold"/>
              </a:rPr>
              <a:t>Sommaire</a:t>
            </a:r>
            <a:endParaRPr lang="en-US" sz="9600" b="1" dirty="0">
              <a:solidFill>
                <a:schemeClr val="bg1"/>
              </a:solidFill>
              <a:latin typeface="Now Bold"/>
              <a:ea typeface="Now Bold"/>
              <a:cs typeface="Now Bold"/>
              <a:sym typeface="Now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133964" y="4795854"/>
            <a:ext cx="2318467" cy="367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5"/>
              </a:lnSpc>
            </a:pPr>
            <a:r>
              <a:rPr lang="en-US" sz="320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ADMJ</a:t>
            </a:r>
            <a:endParaRPr lang="en-US" sz="1887" dirty="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3447970" y="3225902"/>
            <a:ext cx="1690455" cy="97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14"/>
              </a:lnSpc>
            </a:pPr>
            <a:r>
              <a:rPr lang="en-US" sz="5735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01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014895" y="4474452"/>
            <a:ext cx="2330232" cy="671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05"/>
              </a:lnSpc>
            </a:pPr>
            <a:r>
              <a:rPr lang="en-US" sz="240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support de communication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305867" y="3225902"/>
            <a:ext cx="1690455" cy="97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14"/>
              </a:lnSpc>
            </a:pPr>
            <a:r>
              <a:rPr lang="en-US" sz="5735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02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174398" y="7280511"/>
            <a:ext cx="2318467" cy="671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5"/>
              </a:lnSpc>
            </a:pPr>
            <a:r>
              <a:rPr lang="en-US" sz="2400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Offres</a:t>
            </a:r>
            <a:r>
              <a:rPr lang="en-US" sz="240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de la concurrence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447970" y="6012493"/>
            <a:ext cx="1690455" cy="97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14"/>
              </a:lnSpc>
            </a:pPr>
            <a:r>
              <a:rPr lang="en-US" sz="5735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04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980376" y="7447223"/>
            <a:ext cx="2318467" cy="33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5"/>
              </a:lnSpc>
            </a:pPr>
            <a:r>
              <a:rPr lang="en-US" sz="240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Marché </a:t>
            </a:r>
            <a:r>
              <a:rPr lang="en-US" sz="2400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Ciblé</a:t>
            </a:r>
            <a:endParaRPr lang="en-US" sz="2400" dirty="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6305867" y="6012493"/>
            <a:ext cx="1690455" cy="97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14"/>
              </a:lnSpc>
            </a:pPr>
            <a:r>
              <a:rPr lang="en-US" sz="5735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05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8719890" y="4612735"/>
            <a:ext cx="2608639" cy="337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05"/>
              </a:lnSpc>
            </a:pPr>
            <a:r>
              <a:rPr lang="en-US" sz="2400" dirty="0" err="1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Concurrents</a:t>
            </a:r>
            <a:endParaRPr lang="en-US" sz="2400" dirty="0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166578" y="3225902"/>
            <a:ext cx="1690455" cy="97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14"/>
              </a:lnSpc>
            </a:pPr>
            <a:r>
              <a:rPr lang="en-US" sz="5735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03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841440" y="7330538"/>
            <a:ext cx="2318467" cy="671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5"/>
              </a:lnSpc>
            </a:pPr>
            <a:r>
              <a:rPr lang="en-US" sz="240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Les étapes du CCTP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166578" y="6012493"/>
            <a:ext cx="1690455" cy="97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14"/>
              </a:lnSpc>
            </a:pPr>
            <a:r>
              <a:rPr lang="en-US" sz="5735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06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69219C1-72DE-E6AD-C0DA-94564A256092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903395" y="-2400300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E66A8F-2FB9-2B10-4755-DAE26467E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1400" y="3550234"/>
            <a:ext cx="3102137" cy="37410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EBC1AB-CE6E-44AC-A727-862B8EC7313B}"/>
              </a:ext>
            </a:extLst>
          </p:cNvPr>
          <p:cNvSpPr txBox="1"/>
          <p:nvPr/>
        </p:nvSpPr>
        <p:spPr>
          <a:xfrm>
            <a:off x="14976144" y="2684016"/>
            <a:ext cx="1037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CCTP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A80866-BC24-8948-2E03-F3AE8E3D43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2800" y="3591817"/>
            <a:ext cx="2824709" cy="37410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50708A-5CD5-C928-F7CD-560393FF66E8}"/>
              </a:ext>
            </a:extLst>
          </p:cNvPr>
          <p:cNvSpPr txBox="1"/>
          <p:nvPr/>
        </p:nvSpPr>
        <p:spPr>
          <a:xfrm>
            <a:off x="18592800" y="2684016"/>
            <a:ext cx="108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CCAP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CC0CD-B5EA-D3D6-2FCA-69EB601F94E1}"/>
              </a:ext>
            </a:extLst>
          </p:cNvPr>
          <p:cNvSpPr txBox="1"/>
          <p:nvPr/>
        </p:nvSpPr>
        <p:spPr>
          <a:xfrm>
            <a:off x="5801312" y="334235"/>
            <a:ext cx="105841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  <a:latin typeface="Now Bold" panose="020B0604020202020204" charset="0"/>
              </a:rPr>
              <a:t>Exemples des Documents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93A0D9-721A-2715-0DC6-754B53A08DC6}"/>
              </a:ext>
            </a:extLst>
          </p:cNvPr>
          <p:cNvSpPr txBox="1"/>
          <p:nvPr/>
        </p:nvSpPr>
        <p:spPr>
          <a:xfrm>
            <a:off x="11201400" y="2684016"/>
            <a:ext cx="925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DQE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A93C85-8451-0EB1-3D96-8CA59E054F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01400" y="3505379"/>
            <a:ext cx="2840686" cy="38275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078C8F4-F2A0-EFFA-8179-D607DE7F3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6311" y="1937066"/>
            <a:ext cx="5978791" cy="749808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3495E41-2FA4-D708-E065-D2E8C8D098DF}"/>
              </a:ext>
            </a:extLst>
          </p:cNvPr>
          <p:cNvSpPr txBox="1"/>
          <p:nvPr/>
        </p:nvSpPr>
        <p:spPr>
          <a:xfrm>
            <a:off x="3946311" y="1103676"/>
            <a:ext cx="1111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DPGF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506673-529C-21B6-D8E2-4EB391BB5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453" y="3848100"/>
            <a:ext cx="2824709" cy="37410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701850-8C87-0BA8-726D-350775134157}"/>
              </a:ext>
            </a:extLst>
          </p:cNvPr>
          <p:cNvSpPr txBox="1"/>
          <p:nvPr/>
        </p:nvSpPr>
        <p:spPr>
          <a:xfrm>
            <a:off x="483453" y="2940299"/>
            <a:ext cx="108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CCAP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93FA91-5997-306E-5A63-538F2D0C9548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17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138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6119317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E6134836-CDBA-8DE1-FFCD-5BCE1C204E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5987081"/>
              </p:ext>
            </p:extLst>
          </p:nvPr>
        </p:nvGraphicFramePr>
        <p:xfrm>
          <a:off x="1066800" y="1797885"/>
          <a:ext cx="16611600" cy="8755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B2F0DCCB-D8FB-6157-954E-43F7C49AD7A5}"/>
              </a:ext>
            </a:extLst>
          </p:cNvPr>
          <p:cNvSpPr txBox="1"/>
          <p:nvPr/>
        </p:nvSpPr>
        <p:spPr>
          <a:xfrm>
            <a:off x="1266825" y="359252"/>
            <a:ext cx="15754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Liste des Étapes du Cahier des Charges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6690EA-EFA7-0207-6A63-1B9F59A13E25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18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256367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59805" y="3734247"/>
            <a:ext cx="2845162" cy="4381054"/>
            <a:chOff x="0" y="0"/>
            <a:chExt cx="862412" cy="13279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62412" cy="1327963"/>
            </a:xfrm>
            <a:custGeom>
              <a:avLst/>
              <a:gdLst/>
              <a:ahLst/>
              <a:cxnLst/>
              <a:rect l="l" t="t" r="r" b="b"/>
              <a:pathLst>
                <a:path w="862412" h="1327963">
                  <a:moveTo>
                    <a:pt x="0" y="0"/>
                  </a:moveTo>
                  <a:lnTo>
                    <a:pt x="862412" y="0"/>
                  </a:lnTo>
                  <a:lnTo>
                    <a:pt x="862412" y="1327963"/>
                  </a:lnTo>
                  <a:lnTo>
                    <a:pt x="0" y="1327963"/>
                  </a:lnTo>
                  <a:close/>
                </a:path>
              </a:pathLst>
            </a:custGeom>
            <a:solidFill>
              <a:srgbClr val="051D4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62412" cy="13755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438371" y="3750547"/>
            <a:ext cx="2845162" cy="4381054"/>
            <a:chOff x="0" y="0"/>
            <a:chExt cx="862412" cy="132796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62412" cy="1327963"/>
            </a:xfrm>
            <a:custGeom>
              <a:avLst/>
              <a:gdLst/>
              <a:ahLst/>
              <a:cxnLst/>
              <a:rect l="l" t="t" r="r" b="b"/>
              <a:pathLst>
                <a:path w="862412" h="1327963">
                  <a:moveTo>
                    <a:pt x="0" y="0"/>
                  </a:moveTo>
                  <a:lnTo>
                    <a:pt x="862412" y="0"/>
                  </a:lnTo>
                  <a:lnTo>
                    <a:pt x="862412" y="1327963"/>
                  </a:lnTo>
                  <a:lnTo>
                    <a:pt x="0" y="1327963"/>
                  </a:lnTo>
                  <a:close/>
                </a:path>
              </a:pathLst>
            </a:custGeom>
            <a:solidFill>
              <a:srgbClr val="051D40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62412" cy="13755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104355" y="3734247"/>
            <a:ext cx="2845162" cy="4381054"/>
            <a:chOff x="0" y="0"/>
            <a:chExt cx="862412" cy="13279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2412" cy="1327963"/>
            </a:xfrm>
            <a:custGeom>
              <a:avLst/>
              <a:gdLst/>
              <a:ahLst/>
              <a:cxnLst/>
              <a:rect l="l" t="t" r="r" b="b"/>
              <a:pathLst>
                <a:path w="862412" h="1327963">
                  <a:moveTo>
                    <a:pt x="0" y="0"/>
                  </a:moveTo>
                  <a:lnTo>
                    <a:pt x="862412" y="0"/>
                  </a:lnTo>
                  <a:lnTo>
                    <a:pt x="862412" y="1327963"/>
                  </a:lnTo>
                  <a:lnTo>
                    <a:pt x="0" y="1327963"/>
                  </a:lnTo>
                  <a:close/>
                </a:path>
              </a:pathLst>
            </a:custGeom>
            <a:solidFill>
              <a:srgbClr val="051D40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62412" cy="13755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6707645" y="8115300"/>
            <a:ext cx="2845162" cy="301305"/>
          </a:xfrm>
          <a:custGeom>
            <a:avLst/>
            <a:gdLst/>
            <a:ahLst/>
            <a:cxnLst/>
            <a:rect l="l" t="t" r="r" b="b"/>
            <a:pathLst>
              <a:path w="2845162" h="301305">
                <a:moveTo>
                  <a:pt x="0" y="0"/>
                </a:moveTo>
                <a:lnTo>
                  <a:pt x="2845162" y="0"/>
                </a:lnTo>
                <a:lnTo>
                  <a:pt x="2845162" y="301305"/>
                </a:lnTo>
                <a:lnTo>
                  <a:pt x="0" y="301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9906000" y="8115300"/>
            <a:ext cx="2845162" cy="301305"/>
          </a:xfrm>
          <a:custGeom>
            <a:avLst/>
            <a:gdLst/>
            <a:ahLst/>
            <a:cxnLst/>
            <a:rect l="l" t="t" r="r" b="b"/>
            <a:pathLst>
              <a:path w="2845162" h="301305">
                <a:moveTo>
                  <a:pt x="0" y="0"/>
                </a:moveTo>
                <a:lnTo>
                  <a:pt x="2845162" y="0"/>
                </a:lnTo>
                <a:lnTo>
                  <a:pt x="2845162" y="301305"/>
                </a:lnTo>
                <a:lnTo>
                  <a:pt x="0" y="301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3104355" y="8115300"/>
            <a:ext cx="2845162" cy="301305"/>
          </a:xfrm>
          <a:custGeom>
            <a:avLst/>
            <a:gdLst/>
            <a:ahLst/>
            <a:cxnLst/>
            <a:rect l="l" t="t" r="r" b="b"/>
            <a:pathLst>
              <a:path w="2845162" h="301305">
                <a:moveTo>
                  <a:pt x="0" y="0"/>
                </a:moveTo>
                <a:lnTo>
                  <a:pt x="2845162" y="0"/>
                </a:lnTo>
                <a:lnTo>
                  <a:pt x="2845162" y="301305"/>
                </a:lnTo>
                <a:lnTo>
                  <a:pt x="0" y="301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495"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-690640" y="-1543050"/>
            <a:ext cx="19210521" cy="4453378"/>
            <a:chOff x="0" y="0"/>
            <a:chExt cx="5059561" cy="117290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059561" cy="1172906"/>
            </a:xfrm>
            <a:custGeom>
              <a:avLst/>
              <a:gdLst/>
              <a:ahLst/>
              <a:cxnLst/>
              <a:rect l="l" t="t" r="r" b="b"/>
              <a:pathLst>
                <a:path w="5059561" h="1172906">
                  <a:moveTo>
                    <a:pt x="0" y="0"/>
                  </a:moveTo>
                  <a:lnTo>
                    <a:pt x="5059561" y="0"/>
                  </a:lnTo>
                  <a:lnTo>
                    <a:pt x="5059561" y="1172906"/>
                  </a:lnTo>
                  <a:lnTo>
                    <a:pt x="0" y="1172906"/>
                  </a:lnTo>
                  <a:close/>
                </a:path>
              </a:pathLst>
            </a:custGeom>
            <a:solidFill>
              <a:srgbClr val="051D40"/>
            </a:solidFill>
            <a:ln w="38100" cap="sq">
              <a:solidFill>
                <a:srgbClr val="56AEFF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5059561" cy="1211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5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3919280" y="1626663"/>
            <a:ext cx="10450651" cy="779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19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FFFFFF"/>
                </a:solidFill>
                <a:latin typeface="Now Bold"/>
                <a:ea typeface="Now Bold"/>
                <a:cs typeface="Now Bold"/>
                <a:sym typeface="Now Bold"/>
              </a:rPr>
              <a:t>Notre équipe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907072" y="6571064"/>
            <a:ext cx="2470628" cy="76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2"/>
              </a:lnSpc>
            </a:pPr>
            <a:r>
              <a:rPr lang="en-US" sz="2477" spc="123" dirty="0">
                <a:solidFill>
                  <a:srgbClr val="FFFBFB"/>
                </a:solidFill>
                <a:latin typeface="DM Sans"/>
                <a:ea typeface="DM Sans"/>
                <a:cs typeface="DM Sans"/>
                <a:sym typeface="DM Sans"/>
              </a:rPr>
              <a:t>Joseph </a:t>
            </a:r>
            <a:r>
              <a:rPr lang="en-US" sz="2477" spc="123" dirty="0" err="1">
                <a:solidFill>
                  <a:srgbClr val="FFFBFB"/>
                </a:solidFill>
                <a:latin typeface="DM Sans"/>
                <a:ea typeface="DM Sans"/>
                <a:cs typeface="DM Sans"/>
                <a:sym typeface="DM Sans"/>
              </a:rPr>
              <a:t>Lettenaf</a:t>
            </a:r>
            <a:endParaRPr lang="en-US" sz="2477" spc="123" dirty="0">
              <a:solidFill>
                <a:srgbClr val="FFFBFB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101148" y="7473904"/>
            <a:ext cx="2082476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9"/>
              </a:lnSpc>
            </a:pPr>
            <a:r>
              <a:rPr lang="en-US" sz="1857" spc="92" dirty="0" err="1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Responsable</a:t>
            </a:r>
            <a:r>
              <a:rPr lang="en-US" sz="1857" spc="92" dirty="0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1857" spc="92" dirty="0" err="1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Administratif</a:t>
            </a:r>
            <a:r>
              <a:rPr lang="en-US" sz="1857" spc="92" dirty="0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952179" y="6587364"/>
            <a:ext cx="1817546" cy="76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2"/>
              </a:lnSpc>
            </a:pPr>
            <a:r>
              <a:rPr lang="en-US" sz="2477" spc="123" dirty="0">
                <a:solidFill>
                  <a:srgbClr val="FFFBFB"/>
                </a:solidFill>
                <a:latin typeface="DM Sans"/>
                <a:ea typeface="DM Sans"/>
                <a:cs typeface="DM Sans"/>
                <a:sym typeface="DM Sans"/>
              </a:rPr>
              <a:t>David Mota </a:t>
            </a:r>
            <a:r>
              <a:rPr lang="en-US" sz="2477" spc="123" dirty="0" err="1">
                <a:solidFill>
                  <a:srgbClr val="FFFBFB"/>
                </a:solidFill>
                <a:latin typeface="DM Sans"/>
                <a:ea typeface="DM Sans"/>
                <a:cs typeface="DM Sans"/>
                <a:sym typeface="DM Sans"/>
              </a:rPr>
              <a:t>Martans</a:t>
            </a:r>
            <a:endParaRPr lang="en-US" sz="2477" spc="123" dirty="0">
              <a:solidFill>
                <a:srgbClr val="FFFBFB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9779714" y="7490204"/>
            <a:ext cx="2082476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9"/>
              </a:lnSpc>
            </a:pPr>
            <a:r>
              <a:rPr lang="en-US" sz="1857" spc="92" dirty="0" err="1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Responsable</a:t>
            </a:r>
            <a:r>
              <a:rPr lang="en-US" sz="1857" spc="92" dirty="0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 Technique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618163" y="6571064"/>
            <a:ext cx="1817546" cy="76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2"/>
              </a:lnSpc>
            </a:pPr>
            <a:r>
              <a:rPr lang="en-US" sz="2477" spc="123" dirty="0">
                <a:solidFill>
                  <a:srgbClr val="FFFBFB"/>
                </a:solidFill>
                <a:latin typeface="DM Sans"/>
                <a:ea typeface="DM Sans"/>
                <a:cs typeface="DM Sans"/>
                <a:sym typeface="DM Sans"/>
              </a:rPr>
              <a:t>Mathieu</a:t>
            </a:r>
          </a:p>
          <a:p>
            <a:pPr algn="ctr">
              <a:lnSpc>
                <a:spcPts val="2972"/>
              </a:lnSpc>
            </a:pPr>
            <a:r>
              <a:rPr lang="en-US" sz="2477" spc="123" dirty="0">
                <a:solidFill>
                  <a:srgbClr val="FFFBFB"/>
                </a:solidFill>
                <a:latin typeface="DM Sans"/>
                <a:ea typeface="DM Sans"/>
                <a:cs typeface="DM Sans"/>
                <a:sym typeface="DM Sans"/>
              </a:rPr>
              <a:t>Rivière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485698" y="7493010"/>
            <a:ext cx="2082476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9"/>
              </a:lnSpc>
            </a:pPr>
            <a:r>
              <a:rPr lang="en-US" sz="1857" spc="92" dirty="0" err="1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Responsable</a:t>
            </a:r>
            <a:r>
              <a:rPr lang="en-US" sz="1857" spc="92" dirty="0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 Commercial</a:t>
            </a:r>
          </a:p>
        </p:txBody>
      </p:sp>
      <p:sp>
        <p:nvSpPr>
          <p:cNvPr id="33" name="Freeform 33"/>
          <p:cNvSpPr/>
          <p:nvPr/>
        </p:nvSpPr>
        <p:spPr>
          <a:xfrm>
            <a:off x="16804754" y="9074551"/>
            <a:ext cx="1715127" cy="1715127"/>
          </a:xfrm>
          <a:custGeom>
            <a:avLst/>
            <a:gdLst/>
            <a:ahLst/>
            <a:cxnLst/>
            <a:rect l="l" t="t" r="r" b="b"/>
            <a:pathLst>
              <a:path w="1715127" h="1715127">
                <a:moveTo>
                  <a:pt x="0" y="0"/>
                </a:moveTo>
                <a:lnTo>
                  <a:pt x="1715127" y="0"/>
                </a:lnTo>
                <a:lnTo>
                  <a:pt x="1715127" y="1715126"/>
                </a:lnTo>
                <a:lnTo>
                  <a:pt x="0" y="1715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-363441" y="-390286"/>
            <a:ext cx="1715127" cy="1715127"/>
          </a:xfrm>
          <a:custGeom>
            <a:avLst/>
            <a:gdLst/>
            <a:ahLst/>
            <a:cxnLst/>
            <a:rect l="l" t="t" r="r" b="b"/>
            <a:pathLst>
              <a:path w="1715127" h="1715127">
                <a:moveTo>
                  <a:pt x="0" y="0"/>
                </a:moveTo>
                <a:lnTo>
                  <a:pt x="1715127" y="0"/>
                </a:lnTo>
                <a:lnTo>
                  <a:pt x="1715127" y="1715127"/>
                </a:lnTo>
                <a:lnTo>
                  <a:pt x="0" y="17151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4398071" y="-136788"/>
            <a:ext cx="2988937" cy="570615"/>
          </a:xfrm>
          <a:custGeom>
            <a:avLst/>
            <a:gdLst/>
            <a:ahLst/>
            <a:cxnLst/>
            <a:rect l="l" t="t" r="r" b="b"/>
            <a:pathLst>
              <a:path w="2988937" h="570615">
                <a:moveTo>
                  <a:pt x="0" y="0"/>
                </a:moveTo>
                <a:lnTo>
                  <a:pt x="2988938" y="0"/>
                </a:lnTo>
                <a:lnTo>
                  <a:pt x="2988938" y="570616"/>
                </a:lnTo>
                <a:lnTo>
                  <a:pt x="0" y="5706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900991" y="9922935"/>
            <a:ext cx="2988937" cy="570615"/>
          </a:xfrm>
          <a:custGeom>
            <a:avLst/>
            <a:gdLst/>
            <a:ahLst/>
            <a:cxnLst/>
            <a:rect l="l" t="t" r="r" b="b"/>
            <a:pathLst>
              <a:path w="2988937" h="570615">
                <a:moveTo>
                  <a:pt x="0" y="0"/>
                </a:moveTo>
                <a:lnTo>
                  <a:pt x="2988938" y="0"/>
                </a:lnTo>
                <a:lnTo>
                  <a:pt x="2988938" y="570616"/>
                </a:lnTo>
                <a:lnTo>
                  <a:pt x="0" y="5706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41" name="Diagram 40">
            <a:extLst>
              <a:ext uri="{FF2B5EF4-FFF2-40B4-BE49-F238E27FC236}">
                <a16:creationId xmlns:a16="http://schemas.microsoft.com/office/drawing/2014/main" id="{3A1C11CB-E6F0-3AEB-364B-34D7FFD26D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6086188"/>
              </p:ext>
            </p:extLst>
          </p:nvPr>
        </p:nvGraphicFramePr>
        <p:xfrm>
          <a:off x="4870583" y="2918585"/>
          <a:ext cx="4044037" cy="3319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6" name="Diagram 45">
            <a:extLst>
              <a:ext uri="{FF2B5EF4-FFF2-40B4-BE49-F238E27FC236}">
                <a16:creationId xmlns:a16="http://schemas.microsoft.com/office/drawing/2014/main" id="{A9F20AF3-0351-955E-C0E2-230F605F71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9392322"/>
              </p:ext>
            </p:extLst>
          </p:nvPr>
        </p:nvGraphicFramePr>
        <p:xfrm>
          <a:off x="8649907" y="3273996"/>
          <a:ext cx="4044037" cy="2887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47" name="Group 2">
            <a:extLst>
              <a:ext uri="{FF2B5EF4-FFF2-40B4-BE49-F238E27FC236}">
                <a16:creationId xmlns:a16="http://schemas.microsoft.com/office/drawing/2014/main" id="{8A99D37F-E9D0-C645-3C44-797147AECE31}"/>
              </a:ext>
            </a:extLst>
          </p:cNvPr>
          <p:cNvGrpSpPr/>
          <p:nvPr/>
        </p:nvGrpSpPr>
        <p:grpSpPr>
          <a:xfrm>
            <a:off x="1940304" y="3758666"/>
            <a:ext cx="2845162" cy="4381054"/>
            <a:chOff x="0" y="0"/>
            <a:chExt cx="862412" cy="1327963"/>
          </a:xfrm>
        </p:grpSpPr>
        <p:sp>
          <p:nvSpPr>
            <p:cNvPr id="48" name="Freeform 3">
              <a:extLst>
                <a:ext uri="{FF2B5EF4-FFF2-40B4-BE49-F238E27FC236}">
                  <a16:creationId xmlns:a16="http://schemas.microsoft.com/office/drawing/2014/main" id="{FB743568-C016-8823-4014-A87412DBB46C}"/>
                </a:ext>
              </a:extLst>
            </p:cNvPr>
            <p:cNvSpPr/>
            <p:nvPr/>
          </p:nvSpPr>
          <p:spPr>
            <a:xfrm>
              <a:off x="0" y="0"/>
              <a:ext cx="862412" cy="1327963"/>
            </a:xfrm>
            <a:custGeom>
              <a:avLst/>
              <a:gdLst/>
              <a:ahLst/>
              <a:cxnLst/>
              <a:rect l="l" t="t" r="r" b="b"/>
              <a:pathLst>
                <a:path w="862412" h="1327963">
                  <a:moveTo>
                    <a:pt x="0" y="0"/>
                  </a:moveTo>
                  <a:lnTo>
                    <a:pt x="862412" y="0"/>
                  </a:lnTo>
                  <a:lnTo>
                    <a:pt x="862412" y="1327963"/>
                  </a:lnTo>
                  <a:lnTo>
                    <a:pt x="0" y="1327963"/>
                  </a:lnTo>
                  <a:close/>
                </a:path>
              </a:pathLst>
            </a:custGeom>
            <a:solidFill>
              <a:srgbClr val="051D4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49" name="TextBox 4">
              <a:extLst>
                <a:ext uri="{FF2B5EF4-FFF2-40B4-BE49-F238E27FC236}">
                  <a16:creationId xmlns:a16="http://schemas.microsoft.com/office/drawing/2014/main" id="{9AF9B658-C38A-8CF4-7770-E98B3D25F56C}"/>
                </a:ext>
              </a:extLst>
            </p:cNvPr>
            <p:cNvSpPr txBox="1"/>
            <p:nvPr/>
          </p:nvSpPr>
          <p:spPr>
            <a:xfrm>
              <a:off x="0" y="-47625"/>
              <a:ext cx="862412" cy="13755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60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52" name="Diagram 51">
            <a:extLst>
              <a:ext uri="{FF2B5EF4-FFF2-40B4-BE49-F238E27FC236}">
                <a16:creationId xmlns:a16="http://schemas.microsoft.com/office/drawing/2014/main" id="{BFB8F39E-D188-45E6-3AF5-DDD9A15A3F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4450480"/>
              </p:ext>
            </p:extLst>
          </p:nvPr>
        </p:nvGraphicFramePr>
        <p:xfrm>
          <a:off x="1298403" y="2959679"/>
          <a:ext cx="4191967" cy="3850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53" name="TextBox 27">
            <a:extLst>
              <a:ext uri="{FF2B5EF4-FFF2-40B4-BE49-F238E27FC236}">
                <a16:creationId xmlns:a16="http://schemas.microsoft.com/office/drawing/2014/main" id="{B2C0C615-985E-8DF4-CE09-9B1E8EFA3B97}"/>
              </a:ext>
            </a:extLst>
          </p:cNvPr>
          <p:cNvSpPr txBox="1"/>
          <p:nvPr/>
        </p:nvSpPr>
        <p:spPr>
          <a:xfrm>
            <a:off x="2173917" y="6634231"/>
            <a:ext cx="2470628" cy="76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72"/>
              </a:lnSpc>
            </a:pPr>
            <a:r>
              <a:rPr lang="en-US" sz="2477" spc="123" dirty="0">
                <a:solidFill>
                  <a:srgbClr val="FFFBFB"/>
                </a:solidFill>
                <a:latin typeface="DM Sans"/>
                <a:ea typeface="DM Sans"/>
                <a:cs typeface="DM Sans"/>
                <a:sym typeface="DM Sans"/>
              </a:rPr>
              <a:t>Adithyan Sanalkumar</a:t>
            </a:r>
          </a:p>
        </p:txBody>
      </p:sp>
      <p:sp>
        <p:nvSpPr>
          <p:cNvPr id="55" name="TextBox 28">
            <a:extLst>
              <a:ext uri="{FF2B5EF4-FFF2-40B4-BE49-F238E27FC236}">
                <a16:creationId xmlns:a16="http://schemas.microsoft.com/office/drawing/2014/main" id="{39A8D857-65D9-E055-5498-C53B08F4398C}"/>
              </a:ext>
            </a:extLst>
          </p:cNvPr>
          <p:cNvSpPr txBox="1"/>
          <p:nvPr/>
        </p:nvSpPr>
        <p:spPr>
          <a:xfrm>
            <a:off x="2321647" y="7455589"/>
            <a:ext cx="2082476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9"/>
              </a:lnSpc>
            </a:pPr>
            <a:r>
              <a:rPr lang="en-US" sz="1857" spc="92" dirty="0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Directeur </a:t>
            </a:r>
            <a:r>
              <a:rPr lang="en-US" sz="1857" spc="92" dirty="0" err="1">
                <a:solidFill>
                  <a:srgbClr val="4BD1FB"/>
                </a:solidFill>
                <a:latin typeface="DM Sans"/>
                <a:ea typeface="DM Sans"/>
                <a:cs typeface="DM Sans"/>
                <a:sym typeface="DM Sans"/>
              </a:rPr>
              <a:t>Général</a:t>
            </a:r>
            <a:endParaRPr lang="en-US" sz="1857" spc="92" dirty="0">
              <a:solidFill>
                <a:srgbClr val="4BD1FB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graphicFrame>
        <p:nvGraphicFramePr>
          <p:cNvPr id="60" name="Diagram 59">
            <a:extLst>
              <a:ext uri="{FF2B5EF4-FFF2-40B4-BE49-F238E27FC236}">
                <a16:creationId xmlns:a16="http://schemas.microsoft.com/office/drawing/2014/main" id="{4CF5BAA7-075C-A6D7-A84D-213AC70617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6305765"/>
              </p:ext>
            </p:extLst>
          </p:nvPr>
        </p:nvGraphicFramePr>
        <p:xfrm>
          <a:off x="12504917" y="3026888"/>
          <a:ext cx="4044037" cy="4108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A1FDAA5-7E95-EAC4-8B3A-A1EEC6C83F23}"/>
              </a:ext>
            </a:extLst>
          </p:cNvPr>
          <p:cNvSpPr txBox="1"/>
          <p:nvPr/>
        </p:nvSpPr>
        <p:spPr>
          <a:xfrm>
            <a:off x="17449800" y="93345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83520" y="1590911"/>
            <a:ext cx="2651835" cy="2651835"/>
          </a:xfrm>
          <a:custGeom>
            <a:avLst/>
            <a:gdLst/>
            <a:ahLst/>
            <a:cxnLst/>
            <a:rect l="l" t="t" r="r" b="b"/>
            <a:pathLst>
              <a:path w="2651835" h="2651835">
                <a:moveTo>
                  <a:pt x="0" y="0"/>
                </a:moveTo>
                <a:lnTo>
                  <a:pt x="2651835" y="0"/>
                </a:lnTo>
                <a:lnTo>
                  <a:pt x="2651835" y="2651835"/>
                </a:lnTo>
                <a:lnTo>
                  <a:pt x="0" y="2651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637321" y="2636321"/>
            <a:ext cx="7650679" cy="7650679"/>
            <a:chOff x="0" y="0"/>
            <a:chExt cx="3331210" cy="33312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31210" cy="3331210"/>
            </a:xfrm>
            <a:custGeom>
              <a:avLst/>
              <a:gdLst/>
              <a:ahLst/>
              <a:cxnLst/>
              <a:rect l="l" t="t" r="r" b="b"/>
              <a:pathLst>
                <a:path w="3331210" h="3331210">
                  <a:moveTo>
                    <a:pt x="3331210" y="3331210"/>
                  </a:moveTo>
                  <a:lnTo>
                    <a:pt x="0" y="3331210"/>
                  </a:lnTo>
                  <a:cubicBezTo>
                    <a:pt x="0" y="1490980"/>
                    <a:pt x="1490980" y="0"/>
                    <a:pt x="3331210" y="0"/>
                  </a:cubicBezTo>
                  <a:lnTo>
                    <a:pt x="3331210" y="3331210"/>
                  </a:lnTo>
                  <a:close/>
                </a:path>
              </a:pathLst>
            </a:custGeom>
            <a:blipFill>
              <a:blip r:embed="rId4"/>
              <a:stretch>
                <a:fillRect l="-25000" r="-25000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533030" y="6848495"/>
            <a:ext cx="9364819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99"/>
              </a:lnSpc>
              <a:spcBef>
                <a:spcPct val="0"/>
              </a:spcBef>
            </a:pPr>
            <a:r>
              <a:rPr lang="en-US" sz="4400" b="1" dirty="0" err="1">
                <a:solidFill>
                  <a:srgbClr val="4BD1FB"/>
                </a:solidFill>
                <a:latin typeface="DM Sans Bold"/>
                <a:ea typeface="DM Sans Bold"/>
                <a:cs typeface="DM Sans Bold"/>
                <a:sym typeface="DM Sans Bold"/>
              </a:rPr>
              <a:t>Présenté</a:t>
            </a:r>
            <a:r>
              <a:rPr lang="en-US" sz="4400" b="1" dirty="0">
                <a:solidFill>
                  <a:srgbClr val="4BD1FB"/>
                </a:solidFill>
                <a:latin typeface="DM Sans Bold"/>
                <a:ea typeface="DM Sans Bold"/>
                <a:cs typeface="DM Sans Bold"/>
                <a:sym typeface="DM Sans Bold"/>
              </a:rPr>
              <a:t> par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65005" y="3640711"/>
            <a:ext cx="10434893" cy="1648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543"/>
              </a:lnSpc>
            </a:pPr>
            <a:r>
              <a:rPr lang="en-US" sz="16600" b="1" spc="459" dirty="0">
                <a:solidFill>
                  <a:srgbClr val="FFFFFF"/>
                </a:solidFill>
                <a:latin typeface="Now Bold"/>
                <a:ea typeface="Now Bold"/>
                <a:cs typeface="Now Bold"/>
                <a:sym typeface="Now Bold"/>
              </a:rPr>
              <a:t>MERCI 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45427" y="7734300"/>
            <a:ext cx="5437025" cy="188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M Sans Italics"/>
                <a:cs typeface="DM Sans Italics"/>
                <a:sym typeface="DM Sans Italics"/>
              </a:rPr>
              <a:t>Adithyan Sanalkumar</a:t>
            </a:r>
          </a:p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M Sans Italics"/>
                <a:cs typeface="DM Sans Italics"/>
                <a:sym typeface="DM Sans Italics"/>
              </a:rPr>
              <a:t>Mathieu Rivière</a:t>
            </a:r>
          </a:p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M Sans Italics"/>
                <a:cs typeface="DM Sans Italics"/>
                <a:sym typeface="DM Sans Italics"/>
              </a:rPr>
              <a:t>Joseph </a:t>
            </a:r>
            <a:r>
              <a:rPr lang="en-US" sz="28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M Sans Italics"/>
                <a:cs typeface="DM Sans Italics"/>
                <a:sym typeface="DM Sans Italics"/>
              </a:rPr>
              <a:t>Letenaf</a:t>
            </a: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  <a:latin typeface="Garamond" panose="02020404030301010803" pitchFamily="18" charset="0"/>
              <a:ea typeface="DM Sans Italics"/>
              <a:cs typeface="DM Sans Italics"/>
              <a:sym typeface="DM Sans Italics"/>
            </a:endParaRPr>
          </a:p>
          <a:p>
            <a:pPr marL="0" lvl="0" indent="0" algn="l">
              <a:lnSpc>
                <a:spcPts val="3727"/>
              </a:lnSpc>
              <a:spcBef>
                <a:spcPct val="0"/>
              </a:spcBef>
            </a:pP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M Sans Italics"/>
                <a:cs typeface="DM Sans Italics"/>
                <a:sym typeface="DM Sans Italics"/>
              </a:rPr>
              <a:t>David Mota </a:t>
            </a:r>
            <a:r>
              <a:rPr lang="en-US" sz="28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aramond" panose="02020404030301010803" pitchFamily="18" charset="0"/>
                <a:ea typeface="DM Sans Italics"/>
                <a:cs typeface="DM Sans Italics"/>
                <a:sym typeface="DM Sans Italics"/>
              </a:rPr>
              <a:t>Martans</a:t>
            </a: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  <a:latin typeface="Garamond" panose="02020404030301010803" pitchFamily="18" charset="0"/>
              <a:ea typeface="DM Sans Italics"/>
              <a:cs typeface="DM Sans Italics"/>
              <a:sym typeface="DM Sans Italic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-789475" y="-570381"/>
            <a:ext cx="2651835" cy="2651835"/>
          </a:xfrm>
          <a:custGeom>
            <a:avLst/>
            <a:gdLst/>
            <a:ahLst/>
            <a:cxnLst/>
            <a:rect l="l" t="t" r="r" b="b"/>
            <a:pathLst>
              <a:path w="2651835" h="2651835">
                <a:moveTo>
                  <a:pt x="0" y="0"/>
                </a:moveTo>
                <a:lnTo>
                  <a:pt x="2651836" y="0"/>
                </a:lnTo>
                <a:lnTo>
                  <a:pt x="2651836" y="2651835"/>
                </a:lnTo>
                <a:lnTo>
                  <a:pt x="0" y="2651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286000" y="3390900"/>
            <a:ext cx="0" cy="4676296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1674651" y="1009430"/>
            <a:ext cx="1222697" cy="1210374"/>
          </a:xfrm>
          <a:custGeom>
            <a:avLst/>
            <a:gdLst/>
            <a:ahLst/>
            <a:cxnLst/>
            <a:rect l="l" t="t" r="r" b="b"/>
            <a:pathLst>
              <a:path w="1197170" h="1210374">
                <a:moveTo>
                  <a:pt x="0" y="0"/>
                </a:moveTo>
                <a:lnTo>
                  <a:pt x="1197170" y="0"/>
                </a:lnTo>
                <a:lnTo>
                  <a:pt x="1197170" y="1210374"/>
                </a:lnTo>
                <a:lnTo>
                  <a:pt x="0" y="12103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10800000">
            <a:off x="81160" y="9258300"/>
            <a:ext cx="13457996" cy="3264379"/>
            <a:chOff x="0" y="0"/>
            <a:chExt cx="17943995" cy="43525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49650" cy="4149650"/>
            </a:xfrm>
            <a:custGeom>
              <a:avLst/>
              <a:gdLst/>
              <a:ahLst/>
              <a:cxnLst/>
              <a:rect l="l" t="t" r="r" b="b"/>
              <a:pathLst>
                <a:path w="4149650" h="4149650">
                  <a:moveTo>
                    <a:pt x="0" y="0"/>
                  </a:moveTo>
                  <a:lnTo>
                    <a:pt x="4149650" y="0"/>
                  </a:lnTo>
                  <a:lnTo>
                    <a:pt x="4149650" y="4149650"/>
                  </a:lnTo>
                  <a:lnTo>
                    <a:pt x="0" y="41496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4600097" y="861572"/>
              <a:ext cx="4149650" cy="3288079"/>
            </a:xfrm>
            <a:custGeom>
              <a:avLst/>
              <a:gdLst/>
              <a:ahLst/>
              <a:cxnLst/>
              <a:rect l="l" t="t" r="r" b="b"/>
              <a:pathLst>
                <a:path w="4149650" h="3288079">
                  <a:moveTo>
                    <a:pt x="0" y="0"/>
                  </a:moveTo>
                  <a:lnTo>
                    <a:pt x="4149651" y="0"/>
                  </a:lnTo>
                  <a:lnTo>
                    <a:pt x="4149651" y="3288078"/>
                  </a:lnTo>
                  <a:lnTo>
                    <a:pt x="0" y="32880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26202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9194248" y="202855"/>
              <a:ext cx="4149650" cy="4149650"/>
            </a:xfrm>
            <a:custGeom>
              <a:avLst/>
              <a:gdLst/>
              <a:ahLst/>
              <a:cxnLst/>
              <a:rect l="l" t="t" r="r" b="b"/>
              <a:pathLst>
                <a:path w="4149650" h="4149650">
                  <a:moveTo>
                    <a:pt x="0" y="0"/>
                  </a:moveTo>
                  <a:lnTo>
                    <a:pt x="4149650" y="0"/>
                  </a:lnTo>
                  <a:lnTo>
                    <a:pt x="4149650" y="4149651"/>
                  </a:lnTo>
                  <a:lnTo>
                    <a:pt x="0" y="4149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3794345" y="1064427"/>
              <a:ext cx="4149650" cy="3288079"/>
            </a:xfrm>
            <a:custGeom>
              <a:avLst/>
              <a:gdLst/>
              <a:ahLst/>
              <a:cxnLst/>
              <a:rect l="l" t="t" r="r" b="b"/>
              <a:pathLst>
                <a:path w="4149650" h="3288079">
                  <a:moveTo>
                    <a:pt x="0" y="0"/>
                  </a:moveTo>
                  <a:lnTo>
                    <a:pt x="4149650" y="0"/>
                  </a:lnTo>
                  <a:lnTo>
                    <a:pt x="4149650" y="3288079"/>
                  </a:lnTo>
                  <a:lnTo>
                    <a:pt x="0" y="32880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26202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rot="6150721">
            <a:off x="6080933" y="457954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37172"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1807534" y="0"/>
            <a:ext cx="6254290" cy="10287000"/>
            <a:chOff x="0" y="0"/>
            <a:chExt cx="3860673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860673" cy="6350000"/>
            </a:xfrm>
            <a:custGeom>
              <a:avLst/>
              <a:gdLst/>
              <a:ahLst/>
              <a:cxnLst/>
              <a:rect l="l" t="t" r="r" b="b"/>
              <a:pathLst>
                <a:path w="3860673" h="6350000">
                  <a:moveTo>
                    <a:pt x="3860673" y="0"/>
                  </a:moveTo>
                  <a:lnTo>
                    <a:pt x="2341753" y="6350000"/>
                  </a:lnTo>
                  <a:lnTo>
                    <a:pt x="0" y="6350000"/>
                  </a:lnTo>
                  <a:lnTo>
                    <a:pt x="1518920" y="0"/>
                  </a:lnTo>
                  <a:lnTo>
                    <a:pt x="3860673" y="0"/>
                  </a:lnTo>
                  <a:close/>
                </a:path>
              </a:pathLst>
            </a:custGeom>
            <a:blipFill>
              <a:blip r:embed="rId7"/>
              <a:stretch>
                <a:fillRect l="-73436" r="-73436"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 rot="-4615544">
            <a:off x="10448011" y="508216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37172"/>
            </a:stretch>
          </a:blipFill>
        </p:spPr>
      </p:sp>
      <p:grpSp>
        <p:nvGrpSpPr>
          <p:cNvPr id="15" name="Group 15"/>
          <p:cNvGrpSpPr/>
          <p:nvPr/>
        </p:nvGrpSpPr>
        <p:grpSpPr>
          <a:xfrm rot="-10800000">
            <a:off x="15966396" y="9258300"/>
            <a:ext cx="13457996" cy="3264379"/>
            <a:chOff x="0" y="0"/>
            <a:chExt cx="17943995" cy="435250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149650" cy="4149650"/>
            </a:xfrm>
            <a:custGeom>
              <a:avLst/>
              <a:gdLst/>
              <a:ahLst/>
              <a:cxnLst/>
              <a:rect l="l" t="t" r="r" b="b"/>
              <a:pathLst>
                <a:path w="4149650" h="4149650">
                  <a:moveTo>
                    <a:pt x="0" y="0"/>
                  </a:moveTo>
                  <a:lnTo>
                    <a:pt x="4149650" y="0"/>
                  </a:lnTo>
                  <a:lnTo>
                    <a:pt x="4149650" y="4149650"/>
                  </a:lnTo>
                  <a:lnTo>
                    <a:pt x="0" y="41496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600097" y="861572"/>
              <a:ext cx="4149650" cy="3288079"/>
            </a:xfrm>
            <a:custGeom>
              <a:avLst/>
              <a:gdLst/>
              <a:ahLst/>
              <a:cxnLst/>
              <a:rect l="l" t="t" r="r" b="b"/>
              <a:pathLst>
                <a:path w="4149650" h="3288079">
                  <a:moveTo>
                    <a:pt x="0" y="0"/>
                  </a:moveTo>
                  <a:lnTo>
                    <a:pt x="4149651" y="0"/>
                  </a:lnTo>
                  <a:lnTo>
                    <a:pt x="4149651" y="3288078"/>
                  </a:lnTo>
                  <a:lnTo>
                    <a:pt x="0" y="32880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26202"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9194248" y="202855"/>
              <a:ext cx="4149650" cy="4149650"/>
            </a:xfrm>
            <a:custGeom>
              <a:avLst/>
              <a:gdLst/>
              <a:ahLst/>
              <a:cxnLst/>
              <a:rect l="l" t="t" r="r" b="b"/>
              <a:pathLst>
                <a:path w="4149650" h="4149650">
                  <a:moveTo>
                    <a:pt x="0" y="0"/>
                  </a:moveTo>
                  <a:lnTo>
                    <a:pt x="4149650" y="0"/>
                  </a:lnTo>
                  <a:lnTo>
                    <a:pt x="4149650" y="4149651"/>
                  </a:lnTo>
                  <a:lnTo>
                    <a:pt x="0" y="4149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13794345" y="1064427"/>
              <a:ext cx="4149650" cy="3288079"/>
            </a:xfrm>
            <a:custGeom>
              <a:avLst/>
              <a:gdLst/>
              <a:ahLst/>
              <a:cxnLst/>
              <a:rect l="l" t="t" r="r" b="b"/>
              <a:pathLst>
                <a:path w="4149650" h="3288079">
                  <a:moveTo>
                    <a:pt x="0" y="0"/>
                  </a:moveTo>
                  <a:lnTo>
                    <a:pt x="4149650" y="0"/>
                  </a:lnTo>
                  <a:lnTo>
                    <a:pt x="4149650" y="3288079"/>
                  </a:lnTo>
                  <a:lnTo>
                    <a:pt x="0" y="32880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b="-26202"/>
              </a:stretch>
            </a:blipFill>
          </p:spPr>
        </p:sp>
      </p:grpSp>
      <p:sp>
        <p:nvSpPr>
          <p:cNvPr id="20" name="TextBox 20"/>
          <p:cNvSpPr txBox="1"/>
          <p:nvPr/>
        </p:nvSpPr>
        <p:spPr>
          <a:xfrm>
            <a:off x="3193398" y="1305652"/>
            <a:ext cx="10320897" cy="1231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625"/>
              </a:lnSpc>
              <a:spcBef>
                <a:spcPct val="0"/>
              </a:spcBef>
            </a:pPr>
            <a:r>
              <a:rPr lang="en-US" sz="8020" b="1" dirty="0">
                <a:solidFill>
                  <a:srgbClr val="FFFFFF"/>
                </a:solidFill>
                <a:latin typeface="Now Bold"/>
                <a:ea typeface="Now Bold"/>
                <a:cs typeface="Now Bold"/>
                <a:sym typeface="Now Bold"/>
              </a:rPr>
              <a:t>Qui </a:t>
            </a:r>
            <a:r>
              <a:rPr lang="en-US" sz="8020" b="1" dirty="0" err="1">
                <a:solidFill>
                  <a:srgbClr val="FFFFFF"/>
                </a:solidFill>
                <a:latin typeface="Now Bold"/>
                <a:ea typeface="Now Bold"/>
                <a:cs typeface="Now Bold"/>
                <a:sym typeface="Now Bold"/>
              </a:rPr>
              <a:t>sommes</a:t>
            </a:r>
            <a:r>
              <a:rPr lang="en-US" sz="8020" b="1" dirty="0">
                <a:solidFill>
                  <a:srgbClr val="FFFFFF"/>
                </a:solidFill>
                <a:latin typeface="Now Bold"/>
                <a:ea typeface="Now Bold"/>
                <a:cs typeface="Now Bold"/>
                <a:sym typeface="Now Bold"/>
              </a:rPr>
              <a:t>-nous 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716347" y="3076678"/>
            <a:ext cx="9551854" cy="4795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ct val="200000"/>
              </a:lnSpc>
              <a:spcBef>
                <a:spcPct val="0"/>
              </a:spcBef>
            </a:pPr>
            <a:r>
              <a:rPr lang="fr-FR" sz="3200" u="none" strike="noStrike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DM Sans"/>
                <a:sym typeface="DM Sans"/>
              </a:rPr>
              <a:t>Nom de l'entreprise : </a:t>
            </a:r>
            <a:r>
              <a:rPr lang="fr-FR" sz="3200" b="1" u="none" strike="noStrike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DM Sans"/>
                <a:sym typeface="DM Sans"/>
              </a:rPr>
              <a:t>ADMJ</a:t>
            </a:r>
          </a:p>
          <a:p>
            <a:pPr marL="0" lvl="0" indent="0">
              <a:lnSpc>
                <a:spcPct val="200000"/>
              </a:lnSpc>
              <a:spcBef>
                <a:spcPct val="0"/>
              </a:spcBef>
            </a:pPr>
            <a:r>
              <a:rPr lang="fr-FR" sz="3200" u="none" strike="noStrike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DM Sans"/>
                <a:sym typeface="DM Sans"/>
              </a:rPr>
              <a:t>Date de fondation : 23 septembre 2024</a:t>
            </a:r>
          </a:p>
          <a:p>
            <a:pPr marL="0" lvl="0" indent="0">
              <a:lnSpc>
                <a:spcPct val="200000"/>
              </a:lnSpc>
              <a:spcBef>
                <a:spcPct val="0"/>
              </a:spcBef>
            </a:pPr>
            <a:r>
              <a:rPr lang="fr-FR" sz="3200" u="none" strike="noStrike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DM Sans"/>
                <a:sym typeface="DM Sans"/>
              </a:rPr>
              <a:t>Spécialisation : Audit technique des chaufferies</a:t>
            </a:r>
          </a:p>
          <a:p>
            <a:pPr marL="0" lvl="0" indent="0">
              <a:lnSpc>
                <a:spcPct val="200000"/>
              </a:lnSpc>
              <a:spcBef>
                <a:spcPct val="0"/>
              </a:spcBef>
            </a:pPr>
            <a:r>
              <a:rPr lang="fr-FR" sz="3200" u="none" strike="noStrike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DM Sans"/>
                <a:sym typeface="DM Sans"/>
              </a:rPr>
              <a:t>Mission : Accompagnement et conseil centrés sur les besoins des clients</a:t>
            </a:r>
            <a:endParaRPr lang="en-US" sz="3200" u="none" strike="noStrike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DM Sans"/>
              <a:sym typeface="DM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831F9C-0F07-D77C-F41D-01D418FB5F12}"/>
              </a:ext>
            </a:extLst>
          </p:cNvPr>
          <p:cNvSpPr txBox="1"/>
          <p:nvPr/>
        </p:nvSpPr>
        <p:spPr>
          <a:xfrm>
            <a:off x="17171761" y="93896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468600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AED1C-E3CB-1EDD-E32D-F377E1EB1F0D}"/>
              </a:ext>
            </a:extLst>
          </p:cNvPr>
          <p:cNvSpPr txBox="1"/>
          <p:nvPr/>
        </p:nvSpPr>
        <p:spPr>
          <a:xfrm>
            <a:off x="-1524000" y="3808119"/>
            <a:ext cx="1104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Affiche</a:t>
            </a:r>
            <a:endParaRPr lang="fr-FR" sz="8000" b="1" dirty="0">
              <a:solidFill>
                <a:schemeClr val="bg1"/>
              </a:solidFill>
              <a:latin typeface="Now Bold" panose="020B0604020202020204" charset="0"/>
              <a:ea typeface="Roboto" panose="02000000000000000000" pitchFamily="2" charset="0"/>
            </a:endParaRPr>
          </a:p>
        </p:txBody>
      </p:sp>
      <p:pic>
        <p:nvPicPr>
          <p:cNvPr id="4" name="Picture 3" descr="A group of men in helmets looking at a large machine&#10;&#10;Description automatically generated">
            <a:extLst>
              <a:ext uri="{FF2B5EF4-FFF2-40B4-BE49-F238E27FC236}">
                <a16:creationId xmlns:a16="http://schemas.microsoft.com/office/drawing/2014/main" id="{DA945EC8-EF3A-B3A5-BC3F-B766B2893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62257"/>
            <a:ext cx="6477000" cy="91624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30F297-42A5-2A3F-A269-DEBCE5DBE4A6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20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468600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AED1C-E3CB-1EDD-E32D-F377E1EB1F0D}"/>
              </a:ext>
            </a:extLst>
          </p:cNvPr>
          <p:cNvSpPr txBox="1"/>
          <p:nvPr/>
        </p:nvSpPr>
        <p:spPr>
          <a:xfrm>
            <a:off x="3619500" y="647700"/>
            <a:ext cx="1104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Carte de visite</a:t>
            </a:r>
          </a:p>
        </p:txBody>
      </p:sp>
      <p:pic>
        <p:nvPicPr>
          <p:cNvPr id="12" name="Picture 11" descr="A blue and white business card&#10;&#10;Description automatically generated">
            <a:extLst>
              <a:ext uri="{FF2B5EF4-FFF2-40B4-BE49-F238E27FC236}">
                <a16:creationId xmlns:a16="http://schemas.microsoft.com/office/drawing/2014/main" id="{86380D2C-41F6-C081-C38B-246EE2A8B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67100"/>
            <a:ext cx="8343904" cy="4767945"/>
          </a:xfrm>
          <a:prstGeom prst="rect">
            <a:avLst/>
          </a:prstGeom>
        </p:spPr>
      </p:pic>
      <p:pic>
        <p:nvPicPr>
          <p:cNvPr id="14" name="Picture 13" descr="A blue and white business card&#10;&#10;Description automatically generated">
            <a:extLst>
              <a:ext uri="{FF2B5EF4-FFF2-40B4-BE49-F238E27FC236}">
                <a16:creationId xmlns:a16="http://schemas.microsoft.com/office/drawing/2014/main" id="{298AC747-BF97-C49E-974E-D22FA8DD62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414" y="3467100"/>
            <a:ext cx="8343904" cy="47679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CD5CB1-026E-61C5-001E-690C8F8B3772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usiness card&#10;&#10;Description automatically generated">
            <a:extLst>
              <a:ext uri="{FF2B5EF4-FFF2-40B4-BE49-F238E27FC236}">
                <a16:creationId xmlns:a16="http://schemas.microsoft.com/office/drawing/2014/main" id="{034B5792-0B3F-F383-BE15-41E418000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673809"/>
            <a:ext cx="8343904" cy="4767945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5468600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AED1C-E3CB-1EDD-E32D-F377E1EB1F0D}"/>
              </a:ext>
            </a:extLst>
          </p:cNvPr>
          <p:cNvSpPr txBox="1"/>
          <p:nvPr/>
        </p:nvSpPr>
        <p:spPr>
          <a:xfrm>
            <a:off x="3619500" y="647700"/>
            <a:ext cx="1104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Carte de visite</a:t>
            </a:r>
          </a:p>
        </p:txBody>
      </p:sp>
      <p:pic>
        <p:nvPicPr>
          <p:cNvPr id="12" name="Picture 11" descr="A blue and white business card&#10;&#10;Description automatically generated">
            <a:extLst>
              <a:ext uri="{FF2B5EF4-FFF2-40B4-BE49-F238E27FC236}">
                <a16:creationId xmlns:a16="http://schemas.microsoft.com/office/drawing/2014/main" id="{86380D2C-41F6-C081-C38B-246EE2A8B8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524" y="1971139"/>
            <a:ext cx="12188952" cy="69651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D1F293-3DF7-CFDD-BB28-A02E0310765A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33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468600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AED1C-E3CB-1EDD-E32D-F377E1EB1F0D}"/>
              </a:ext>
            </a:extLst>
          </p:cNvPr>
          <p:cNvSpPr txBox="1"/>
          <p:nvPr/>
        </p:nvSpPr>
        <p:spPr>
          <a:xfrm>
            <a:off x="3619500" y="647700"/>
            <a:ext cx="1104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Carte de visite</a:t>
            </a:r>
          </a:p>
        </p:txBody>
      </p:sp>
      <p:pic>
        <p:nvPicPr>
          <p:cNvPr id="12" name="Picture 11" descr="A blue and white business card&#10;&#10;Description automatically generated">
            <a:extLst>
              <a:ext uri="{FF2B5EF4-FFF2-40B4-BE49-F238E27FC236}">
                <a16:creationId xmlns:a16="http://schemas.microsoft.com/office/drawing/2014/main" id="{86380D2C-41F6-C081-C38B-246EE2A8B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50226" y="3592569"/>
            <a:ext cx="8343904" cy="4767945"/>
          </a:xfrm>
          <a:prstGeom prst="rect">
            <a:avLst/>
          </a:prstGeom>
        </p:spPr>
      </p:pic>
      <p:pic>
        <p:nvPicPr>
          <p:cNvPr id="14" name="Picture 13" descr="A blue and white business card&#10;&#10;Description automatically generated">
            <a:extLst>
              <a:ext uri="{FF2B5EF4-FFF2-40B4-BE49-F238E27FC236}">
                <a16:creationId xmlns:a16="http://schemas.microsoft.com/office/drawing/2014/main" id="{298AC747-BF97-C49E-974E-D22FA8DD62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524" y="2168683"/>
            <a:ext cx="12188952" cy="69651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D339C2-93A5-8825-2D5D-8D4B5C1D0205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411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773400" y="-2168683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892467" y="8377832"/>
            <a:ext cx="4337366" cy="4337366"/>
          </a:xfrm>
          <a:custGeom>
            <a:avLst/>
            <a:gdLst/>
            <a:ahLst/>
            <a:cxnLst/>
            <a:rect l="l" t="t" r="r" b="b"/>
            <a:pathLst>
              <a:path w="4337366" h="4337366">
                <a:moveTo>
                  <a:pt x="0" y="0"/>
                </a:moveTo>
                <a:lnTo>
                  <a:pt x="4337366" y="0"/>
                </a:lnTo>
                <a:lnTo>
                  <a:pt x="4337366" y="4337366"/>
                </a:lnTo>
                <a:lnTo>
                  <a:pt x="0" y="4337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189A4E-A075-1171-47E2-75235A80FD49}"/>
              </a:ext>
            </a:extLst>
          </p:cNvPr>
          <p:cNvSpPr txBox="1"/>
          <p:nvPr/>
        </p:nvSpPr>
        <p:spPr>
          <a:xfrm>
            <a:off x="2590800" y="850362"/>
            <a:ext cx="13677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  <a:latin typeface="Now Bold" panose="020B0604020202020204" charset="0"/>
                <a:ea typeface="Roboto" panose="02000000000000000000" pitchFamily="2" charset="0"/>
              </a:rPr>
              <a:t>Plaquette commerciale</a:t>
            </a:r>
          </a:p>
        </p:txBody>
      </p:sp>
      <p:pic>
        <p:nvPicPr>
          <p:cNvPr id="5" name="Picture 4" descr="A collage of several images of a machine&#10;&#10;Description automatically generated">
            <a:extLst>
              <a:ext uri="{FF2B5EF4-FFF2-40B4-BE49-F238E27FC236}">
                <a16:creationId xmlns:a16="http://schemas.microsoft.com/office/drawing/2014/main" id="{FEF76326-6CB8-9FCE-BC85-30FF123892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958" y="2933700"/>
            <a:ext cx="7407918" cy="52373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3DB1EC-9B12-AC59-1B2D-B7909148B8E0}"/>
              </a:ext>
            </a:extLst>
          </p:cNvPr>
          <p:cNvSpPr txBox="1"/>
          <p:nvPr/>
        </p:nvSpPr>
        <p:spPr>
          <a:xfrm>
            <a:off x="15791685" y="9376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  <a:endParaRPr lang="fr-FR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70E52BC-C0A2-A087-21EC-50FF34D4DDAE}"/>
              </a:ext>
            </a:extLst>
          </p:cNvPr>
          <p:cNvGrpSpPr/>
          <p:nvPr/>
        </p:nvGrpSpPr>
        <p:grpSpPr>
          <a:xfrm>
            <a:off x="9534126" y="2933700"/>
            <a:ext cx="7407918" cy="5237398"/>
            <a:chOff x="9534126" y="2933700"/>
            <a:chExt cx="7407918" cy="5237398"/>
          </a:xfrm>
        </p:grpSpPr>
        <p:pic>
          <p:nvPicPr>
            <p:cNvPr id="7" name="Picture 6" descr="A group of people sitting at a table&#10;&#10;Description automatically generated">
              <a:extLst>
                <a:ext uri="{FF2B5EF4-FFF2-40B4-BE49-F238E27FC236}">
                  <a16:creationId xmlns:a16="http://schemas.microsoft.com/office/drawing/2014/main" id="{46DDB3E3-8004-6026-0D99-D34DB86A0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4126" y="2933700"/>
              <a:ext cx="7407918" cy="5237398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E716826-9172-60B6-A775-92B33F519E92}"/>
                </a:ext>
              </a:extLst>
            </p:cNvPr>
            <p:cNvSpPr/>
            <p:nvPr/>
          </p:nvSpPr>
          <p:spPr>
            <a:xfrm>
              <a:off x="12273887" y="4967785"/>
              <a:ext cx="1752600" cy="277946"/>
            </a:xfrm>
            <a:prstGeom prst="rect">
              <a:avLst/>
            </a:prstGeom>
            <a:solidFill>
              <a:srgbClr val="41C1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47916379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1118</Words>
  <Application>Microsoft Office PowerPoint</Application>
  <PresentationFormat>Custom</PresentationFormat>
  <Paragraphs>268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Segoe UI</vt:lpstr>
      <vt:lpstr>Calibri</vt:lpstr>
      <vt:lpstr>DM Sans Bold</vt:lpstr>
      <vt:lpstr>Aptos</vt:lpstr>
      <vt:lpstr>DM Sans </vt:lpstr>
      <vt:lpstr>DM Sans</vt:lpstr>
      <vt:lpstr>Now Bold</vt:lpstr>
      <vt:lpstr>Roboto</vt:lpstr>
      <vt:lpstr>Garamond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ADI SK</cp:lastModifiedBy>
  <cp:revision>8</cp:revision>
  <dcterms:created xsi:type="dcterms:W3CDTF">2006-08-16T00:00:00Z</dcterms:created>
  <dcterms:modified xsi:type="dcterms:W3CDTF">2025-02-09T22:15:53Z</dcterms:modified>
  <dc:identifier>DAGedNLbxVo</dc:identifier>
</cp:coreProperties>
</file>